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785" r:id="rId2"/>
    <p:sldId id="257" r:id="rId3"/>
    <p:sldId id="603" r:id="rId4"/>
    <p:sldId id="604" r:id="rId5"/>
    <p:sldId id="605" r:id="rId6"/>
    <p:sldId id="757" r:id="rId7"/>
    <p:sldId id="758" r:id="rId8"/>
    <p:sldId id="759" r:id="rId9"/>
    <p:sldId id="760" r:id="rId10"/>
    <p:sldId id="761" r:id="rId11"/>
    <p:sldId id="631" r:id="rId12"/>
    <p:sldId id="636" r:id="rId13"/>
    <p:sldId id="609" r:id="rId14"/>
    <p:sldId id="762" r:id="rId15"/>
    <p:sldId id="610" r:id="rId16"/>
    <p:sldId id="750" r:id="rId17"/>
    <p:sldId id="612" r:id="rId18"/>
    <p:sldId id="754" r:id="rId19"/>
    <p:sldId id="755" r:id="rId20"/>
    <p:sldId id="611" r:id="rId21"/>
    <p:sldId id="756" r:id="rId22"/>
    <p:sldId id="751" r:id="rId23"/>
    <p:sldId id="633" r:id="rId24"/>
    <p:sldId id="634" r:id="rId25"/>
    <p:sldId id="763" r:id="rId26"/>
    <p:sldId id="632" r:id="rId27"/>
    <p:sldId id="614" r:id="rId28"/>
    <p:sldId id="784" r:id="rId29"/>
    <p:sldId id="752" r:id="rId30"/>
    <p:sldId id="615" r:id="rId31"/>
    <p:sldId id="764" r:id="rId32"/>
    <p:sldId id="616" r:id="rId33"/>
    <p:sldId id="619" r:id="rId34"/>
    <p:sldId id="620" r:id="rId35"/>
    <p:sldId id="753" r:id="rId36"/>
    <p:sldId id="765" r:id="rId37"/>
    <p:sldId id="621" r:id="rId38"/>
    <p:sldId id="622" r:id="rId39"/>
    <p:sldId id="623" r:id="rId40"/>
    <p:sldId id="624" r:id="rId41"/>
    <p:sldId id="625" r:id="rId42"/>
    <p:sldId id="766" r:id="rId43"/>
    <p:sldId id="626" r:id="rId44"/>
    <p:sldId id="627" r:id="rId45"/>
    <p:sldId id="628" r:id="rId46"/>
    <p:sldId id="767" r:id="rId47"/>
    <p:sldId id="771" r:id="rId48"/>
    <p:sldId id="773" r:id="rId49"/>
    <p:sldId id="772" r:id="rId50"/>
    <p:sldId id="774" r:id="rId51"/>
    <p:sldId id="775" r:id="rId52"/>
    <p:sldId id="776" r:id="rId53"/>
    <p:sldId id="629" r:id="rId54"/>
    <p:sldId id="786" r:id="rId55"/>
    <p:sldId id="787" r:id="rId56"/>
    <p:sldId id="788" r:id="rId57"/>
    <p:sldId id="789" r:id="rId58"/>
    <p:sldId id="790" r:id="rId59"/>
    <p:sldId id="791" r:id="rId60"/>
    <p:sldId id="792" r:id="rId61"/>
    <p:sldId id="793" r:id="rId62"/>
    <p:sldId id="794" r:id="rId63"/>
    <p:sldId id="795" r:id="rId64"/>
    <p:sldId id="796" r:id="rId65"/>
    <p:sldId id="797" r:id="rId66"/>
    <p:sldId id="798" r:id="rId67"/>
    <p:sldId id="799" r:id="rId68"/>
    <p:sldId id="800" r:id="rId69"/>
    <p:sldId id="801" r:id="rId70"/>
    <p:sldId id="802" r:id="rId71"/>
    <p:sldId id="803" r:id="rId72"/>
    <p:sldId id="804" r:id="rId73"/>
    <p:sldId id="805" r:id="rId74"/>
    <p:sldId id="806" r:id="rId75"/>
    <p:sldId id="807" r:id="rId76"/>
    <p:sldId id="808" r:id="rId77"/>
    <p:sldId id="809" r:id="rId78"/>
    <p:sldId id="810" r:id="rId79"/>
    <p:sldId id="811" r:id="rId80"/>
    <p:sldId id="812" r:id="rId81"/>
    <p:sldId id="813" r:id="rId82"/>
    <p:sldId id="814" r:id="rId83"/>
    <p:sldId id="815" r:id="rId84"/>
    <p:sldId id="816" r:id="rId85"/>
    <p:sldId id="817" r:id="rId86"/>
    <p:sldId id="818" r:id="rId87"/>
    <p:sldId id="819" r:id="rId88"/>
    <p:sldId id="820" r:id="rId89"/>
    <p:sldId id="821" r:id="rId90"/>
    <p:sldId id="822" r:id="rId91"/>
    <p:sldId id="823" r:id="rId92"/>
    <p:sldId id="824" r:id="rId93"/>
    <p:sldId id="825" r:id="rId94"/>
    <p:sldId id="826" r:id="rId95"/>
    <p:sldId id="827" r:id="rId96"/>
    <p:sldId id="828" r:id="rId97"/>
    <p:sldId id="829" r:id="rId98"/>
    <p:sldId id="831" r:id="rId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7C8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85" autoAdjust="0"/>
    <p:restoredTop sz="94660" autoAdjust="0"/>
  </p:normalViewPr>
  <p:slideViewPr>
    <p:cSldViewPr>
      <p:cViewPr>
        <p:scale>
          <a:sx n="70" d="100"/>
          <a:sy n="70" d="100"/>
        </p:scale>
        <p:origin x="-6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3.1 </a:t>
          </a:r>
          <a:r>
            <a:rPr lang="zh-CN" altLang="en-US" sz="2000" dirty="0" smtClean="0"/>
            <a:t>对于词法分析器的要求</a:t>
          </a:r>
          <a:endParaRPr lang="zh-CN" altLang="en-US" sz="200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3.2 </a:t>
          </a:r>
          <a:r>
            <a:rPr lang="zh-CN" altLang="en-US" sz="2000" dirty="0" smtClean="0"/>
            <a:t>词法分析器的设计</a:t>
          </a:r>
          <a:endParaRPr lang="zh-CN" altLang="en-US" sz="20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3.3 </a:t>
          </a:r>
          <a:r>
            <a:rPr lang="zh-CN" altLang="en-US" sz="2000" dirty="0" smtClean="0"/>
            <a:t>正则表达式与有穷自动机</a:t>
          </a:r>
          <a:endParaRPr lang="zh-CN" altLang="en-US" sz="200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3.4 </a:t>
          </a:r>
          <a:r>
            <a:rPr lang="zh-CN" altLang="en-US" sz="2000" dirty="0" smtClean="0"/>
            <a:t>词法分析器的自动生成</a:t>
          </a:r>
          <a:endParaRPr lang="zh-CN" altLang="en-US" sz="200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smtClean="0"/>
            <a:t>Implementation </a:t>
          </a:r>
          <a:r>
            <a:rPr lang="en-US" altLang="zh-CN" sz="2000" dirty="0" smtClean="0"/>
            <a:t>of a TINY Scanner</a:t>
          </a:r>
          <a:endParaRPr lang="zh-CN" altLang="en-US" sz="200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  <dgm:t>
        <a:bodyPr/>
        <a:lstStyle/>
        <a:p>
          <a:endParaRPr lang="zh-CN" altLang="en-US"/>
        </a:p>
      </dgm:t>
    </dgm:pt>
    <dgm:pt modelId="{E2CDBCDE-34FF-4F96-B2C0-3C3A0A941152}" type="pres">
      <dgm:prSet presAssocID="{441B73F8-065D-4B47-80A2-1326F4F16CC1}" presName="imgShp" presStyleLbl="fgImgPlace1" presStyleIdx="0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C96DD376-9C50-4247-9745-F70956D457FA}" type="pres">
      <dgm:prSet presAssocID="{441B73F8-065D-4B47-80A2-1326F4F16CC1}" presName="txShp" presStyleLbl="node1" presStyleIdx="0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1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1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F255FFDA-CF5B-4208-A017-0B30997DE3A1}" type="pres">
      <dgm:prSet presAssocID="{D7E3AFB0-4903-42B8-BFD5-F119BE95A7D5}" presName="composite" presStyleCnt="0"/>
      <dgm:spPr/>
      <dgm:t>
        <a:bodyPr/>
        <a:lstStyle/>
        <a:p>
          <a:endParaRPr lang="zh-CN" altLang="en-US"/>
        </a:p>
      </dgm:t>
    </dgm:pt>
    <dgm:pt modelId="{2EC89739-67D3-4D50-B6F5-4A4AE7FBD036}" type="pres">
      <dgm:prSet presAssocID="{D7E3AFB0-4903-42B8-BFD5-F119BE95A7D5}" presName="imgShp" presStyleLbl="fgImgPlace1" presStyleIdx="2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D3C7438A-12B0-4C1C-AF5D-9E9CB13DE591}" type="pres">
      <dgm:prSet presAssocID="{D7E3AFB0-4903-42B8-BFD5-F119BE95A7D5}" presName="txShp" presStyleLbl="node1" presStyleIdx="2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  <dgm:t>
        <a:bodyPr/>
        <a:lstStyle/>
        <a:p>
          <a:endParaRPr lang="zh-CN" altLang="en-US"/>
        </a:p>
      </dgm:t>
    </dgm:pt>
    <dgm:pt modelId="{AB4C361B-A397-4173-AB8D-E94C47C38D60}" type="pres">
      <dgm:prSet presAssocID="{79752234-B595-4EB2-AF94-F9467C8FE5F7}" presName="composite" presStyleCnt="0"/>
      <dgm:spPr/>
      <dgm:t>
        <a:bodyPr/>
        <a:lstStyle/>
        <a:p>
          <a:endParaRPr lang="zh-CN" altLang="en-US"/>
        </a:p>
      </dgm:t>
    </dgm:pt>
    <dgm:pt modelId="{67FC83A9-0270-4C16-9EC8-134580283AF3}" type="pres">
      <dgm:prSet presAssocID="{79752234-B595-4EB2-AF94-F9467C8FE5F7}" presName="imgShp" presStyleLbl="fgImgPlace1" presStyleIdx="3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21DC672A-D068-4FDA-8EC1-E51DC5B1E146}" type="pres">
      <dgm:prSet presAssocID="{79752234-B595-4EB2-AF94-F9467C8FE5F7}" presName="txShp" presStyleLbl="node1" presStyleIdx="3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  <dgm:t>
        <a:bodyPr/>
        <a:lstStyle/>
        <a:p>
          <a:endParaRPr lang="zh-CN" altLang="en-US"/>
        </a:p>
      </dgm:t>
    </dgm:pt>
    <dgm:pt modelId="{DBDA6062-2390-49AB-956E-5740DE50E4AF}" type="pres">
      <dgm:prSet presAssocID="{A29815FB-801E-4691-A1B0-85B777B9EF83}" presName="composite" presStyleCnt="0"/>
      <dgm:spPr/>
      <dgm:t>
        <a:bodyPr/>
        <a:lstStyle/>
        <a:p>
          <a:endParaRPr lang="zh-CN" altLang="en-US"/>
        </a:p>
      </dgm:t>
    </dgm:pt>
    <dgm:pt modelId="{A1736BA2-C3E2-490B-8BF7-274AAF4E9403}" type="pres">
      <dgm:prSet presAssocID="{A29815FB-801E-4691-A1B0-85B777B9EF83}" presName="imgShp" presStyleLbl="fgImgPlace1" presStyleIdx="4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A04E7CE-03F0-4E19-AE0B-6E1891A190E1}" type="pres">
      <dgm:prSet presAssocID="{A29815FB-801E-4691-A1B0-85B777B9EF83}" presName="txShp" presStyleLbl="node1" presStyleIdx="4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295001-6E89-47C0-A08D-7CBE8D6458DB}" type="presOf" srcId="{441B73F8-065D-4B47-80A2-1326F4F16CC1}" destId="{C96DD376-9C50-4247-9745-F70956D457FA}" srcOrd="0" destOrd="0" presId="urn:microsoft.com/office/officeart/2005/8/layout/vList3"/>
    <dgm:cxn modelId="{2173608A-FD2A-4389-A2CC-7C722E9B010F}" type="presOf" srcId="{79752234-B595-4EB2-AF94-F9467C8FE5F7}" destId="{21DC672A-D068-4FDA-8EC1-E51DC5B1E146}" srcOrd="0" destOrd="0" presId="urn:microsoft.com/office/officeart/2005/8/layout/vList3"/>
    <dgm:cxn modelId="{D864BA6A-24B0-4F60-9B8A-1690790E3289}" srcId="{9A7661C4-6628-4356-8401-79840AA2E8E3}" destId="{F1A5E7DD-2FB7-490E-BE86-9FBB3DDAE8B0}" srcOrd="1" destOrd="0" parTransId="{F2E0B889-7CC4-44C4-9B44-F4BF4B399636}" sibTransId="{CD295AC2-4645-44AB-8942-A55C4BEBEC02}"/>
    <dgm:cxn modelId="{945DFD77-CC55-42B0-9EF5-21BFF7CC57AF}" type="presOf" srcId="{A29815FB-801E-4691-A1B0-85B777B9EF83}" destId="{4A04E7CE-03F0-4E19-AE0B-6E1891A190E1}" srcOrd="0" destOrd="0" presId="urn:microsoft.com/office/officeart/2005/8/layout/vList3"/>
    <dgm:cxn modelId="{B0B3DA21-92C7-4F06-AB69-FC53481FD1AC}" type="presOf" srcId="{9A7661C4-6628-4356-8401-79840AA2E8E3}" destId="{6968E23B-090B-4A44-959E-889604F1A587}" srcOrd="0" destOrd="0" presId="urn:microsoft.com/office/officeart/2005/8/layout/vList3"/>
    <dgm:cxn modelId="{88952CFC-5D95-4AD5-B3F0-C4CC2BDE6094}" type="presOf" srcId="{F1A5E7DD-2FB7-490E-BE86-9FBB3DDAE8B0}" destId="{49181290-CEA7-4CE3-B084-FDD7B8563EC8}" srcOrd="0" destOrd="0" presId="urn:microsoft.com/office/officeart/2005/8/layout/vList3"/>
    <dgm:cxn modelId="{5772EB82-0E0F-4B5A-BF1D-3E8A97B58E7B}" srcId="{9A7661C4-6628-4356-8401-79840AA2E8E3}" destId="{A29815FB-801E-4691-A1B0-85B777B9EF83}" srcOrd="4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4BCC22B3-9A3F-48F8-8AEF-293DC5AEB50E}" type="presOf" srcId="{D7E3AFB0-4903-42B8-BFD5-F119BE95A7D5}" destId="{D3C7438A-12B0-4C1C-AF5D-9E9CB13DE591}" srcOrd="0" destOrd="0" presId="urn:microsoft.com/office/officeart/2005/8/layout/vList3"/>
    <dgm:cxn modelId="{342A1216-F54D-4973-BEA1-69D1AECFB3C4}" srcId="{9A7661C4-6628-4356-8401-79840AA2E8E3}" destId="{D7E3AFB0-4903-42B8-BFD5-F119BE95A7D5}" srcOrd="2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3" destOrd="0" parTransId="{AA24D06F-408C-45DC-A942-795DC058B88C}" sibTransId="{5D6200AF-E769-4372-8C82-E9A39FCEB5B0}"/>
    <dgm:cxn modelId="{73EB9D71-8ED5-4920-9F18-080229EB7041}" type="presParOf" srcId="{6968E23B-090B-4A44-959E-889604F1A587}" destId="{28ECBFAD-7CD0-402B-BD4E-8642B646D384}" srcOrd="0" destOrd="0" presId="urn:microsoft.com/office/officeart/2005/8/layout/vList3"/>
    <dgm:cxn modelId="{07917C5D-0ACA-4A9C-96D8-D044BC6783DA}" type="presParOf" srcId="{28ECBFAD-7CD0-402B-BD4E-8642B646D384}" destId="{E2CDBCDE-34FF-4F96-B2C0-3C3A0A941152}" srcOrd="0" destOrd="0" presId="urn:microsoft.com/office/officeart/2005/8/layout/vList3"/>
    <dgm:cxn modelId="{46168C68-5F49-49F2-8816-91FCFCD0F831}" type="presParOf" srcId="{28ECBFAD-7CD0-402B-BD4E-8642B646D384}" destId="{C96DD376-9C50-4247-9745-F70956D457FA}" srcOrd="1" destOrd="0" presId="urn:microsoft.com/office/officeart/2005/8/layout/vList3"/>
    <dgm:cxn modelId="{DD00F9A8-5A32-4322-A3F9-4FC68BFC3117}" type="presParOf" srcId="{6968E23B-090B-4A44-959E-889604F1A587}" destId="{2D456153-0B2C-4BD8-A688-70C12608668B}" srcOrd="1" destOrd="0" presId="urn:microsoft.com/office/officeart/2005/8/layout/vList3"/>
    <dgm:cxn modelId="{8CC6AF17-6653-4C8B-9050-2DE56DEC4DB7}" type="presParOf" srcId="{6968E23B-090B-4A44-959E-889604F1A587}" destId="{46A6428B-F969-4DD7-A1C6-1D7B72310EF5}" srcOrd="2" destOrd="0" presId="urn:microsoft.com/office/officeart/2005/8/layout/vList3"/>
    <dgm:cxn modelId="{AFA21526-72E8-4B46-9957-34EBB14AAC5A}" type="presParOf" srcId="{46A6428B-F969-4DD7-A1C6-1D7B72310EF5}" destId="{46C8BC9E-0B89-4D38-9ECB-3201EFA94857}" srcOrd="0" destOrd="0" presId="urn:microsoft.com/office/officeart/2005/8/layout/vList3"/>
    <dgm:cxn modelId="{16C88742-8EBD-4BCE-8FC4-5C2B95020AD9}" type="presParOf" srcId="{46A6428B-F969-4DD7-A1C6-1D7B72310EF5}" destId="{49181290-CEA7-4CE3-B084-FDD7B8563EC8}" srcOrd="1" destOrd="0" presId="urn:microsoft.com/office/officeart/2005/8/layout/vList3"/>
    <dgm:cxn modelId="{94E57B65-89C0-4672-9B37-2FDD2AD6BD50}" type="presParOf" srcId="{6968E23B-090B-4A44-959E-889604F1A587}" destId="{ACDB1BB1-A114-4E99-A871-7A82968651FC}" srcOrd="3" destOrd="0" presId="urn:microsoft.com/office/officeart/2005/8/layout/vList3"/>
    <dgm:cxn modelId="{27005426-5814-4652-A97D-542E9ED2391C}" type="presParOf" srcId="{6968E23B-090B-4A44-959E-889604F1A587}" destId="{F255FFDA-CF5B-4208-A017-0B30997DE3A1}" srcOrd="4" destOrd="0" presId="urn:microsoft.com/office/officeart/2005/8/layout/vList3"/>
    <dgm:cxn modelId="{5A5A4E7B-5BBC-44F6-97ED-A1B812804F1A}" type="presParOf" srcId="{F255FFDA-CF5B-4208-A017-0B30997DE3A1}" destId="{2EC89739-67D3-4D50-B6F5-4A4AE7FBD036}" srcOrd="0" destOrd="0" presId="urn:microsoft.com/office/officeart/2005/8/layout/vList3"/>
    <dgm:cxn modelId="{C4615551-1626-450F-9C24-C94B14747CB1}" type="presParOf" srcId="{F255FFDA-CF5B-4208-A017-0B30997DE3A1}" destId="{D3C7438A-12B0-4C1C-AF5D-9E9CB13DE591}" srcOrd="1" destOrd="0" presId="urn:microsoft.com/office/officeart/2005/8/layout/vList3"/>
    <dgm:cxn modelId="{642820B8-DA6B-47D2-81C6-34102884665C}" type="presParOf" srcId="{6968E23B-090B-4A44-959E-889604F1A587}" destId="{E7500E4D-DF49-4311-974E-8670444FA2AF}" srcOrd="5" destOrd="0" presId="urn:microsoft.com/office/officeart/2005/8/layout/vList3"/>
    <dgm:cxn modelId="{47954186-5134-4A8D-A4B8-AA7E514ED95F}" type="presParOf" srcId="{6968E23B-090B-4A44-959E-889604F1A587}" destId="{AB4C361B-A397-4173-AB8D-E94C47C38D60}" srcOrd="6" destOrd="0" presId="urn:microsoft.com/office/officeart/2005/8/layout/vList3"/>
    <dgm:cxn modelId="{BF91F68A-2348-4E00-BF5C-BE1622F3AC5E}" type="presParOf" srcId="{AB4C361B-A397-4173-AB8D-E94C47C38D60}" destId="{67FC83A9-0270-4C16-9EC8-134580283AF3}" srcOrd="0" destOrd="0" presId="urn:microsoft.com/office/officeart/2005/8/layout/vList3"/>
    <dgm:cxn modelId="{52B0CCE5-37F0-4412-8843-3D98CE867C0C}" type="presParOf" srcId="{AB4C361B-A397-4173-AB8D-E94C47C38D60}" destId="{21DC672A-D068-4FDA-8EC1-E51DC5B1E146}" srcOrd="1" destOrd="0" presId="urn:microsoft.com/office/officeart/2005/8/layout/vList3"/>
    <dgm:cxn modelId="{ADDF4B7F-F261-42C3-90D2-A8EF52A159AE}" type="presParOf" srcId="{6968E23B-090B-4A44-959E-889604F1A587}" destId="{B31424BA-E8CB-4FA3-91A8-97A94B082771}" srcOrd="7" destOrd="0" presId="urn:microsoft.com/office/officeart/2005/8/layout/vList3"/>
    <dgm:cxn modelId="{9525C08F-CFB3-49AD-B4AB-F85B511ECBA5}" type="presParOf" srcId="{6968E23B-090B-4A44-959E-889604F1A587}" destId="{DBDA6062-2390-49AB-956E-5740DE50E4AF}" srcOrd="8" destOrd="0" presId="urn:microsoft.com/office/officeart/2005/8/layout/vList3"/>
    <dgm:cxn modelId="{48EE2A5F-446E-42F6-8090-B6FA2277768D}" type="presParOf" srcId="{DBDA6062-2390-49AB-956E-5740DE50E4AF}" destId="{A1736BA2-C3E2-490B-8BF7-274AAF4E9403}" srcOrd="0" destOrd="0" presId="urn:microsoft.com/office/officeart/2005/8/layout/vList3"/>
    <dgm:cxn modelId="{E90D2AE2-EA0D-40FD-9E0E-A446610CAAE8}" type="presParOf" srcId="{DBDA6062-2390-49AB-956E-5740DE50E4AF}" destId="{4A04E7CE-03F0-4E19-AE0B-6E1891A190E1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3.1 </a:t>
          </a:r>
          <a:r>
            <a:rPr lang="zh-CN" altLang="en-US" sz="2000" dirty="0" smtClean="0"/>
            <a:t>对于词法分析器的要求</a:t>
          </a:r>
          <a:endParaRPr lang="zh-CN" altLang="en-US" sz="200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3.2 </a:t>
          </a:r>
          <a:r>
            <a:rPr lang="zh-CN" altLang="en-US" sz="2000" dirty="0" smtClean="0"/>
            <a:t>词法分析器的设计</a:t>
          </a:r>
          <a:endParaRPr lang="zh-CN" altLang="en-US" sz="20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3.3 </a:t>
          </a:r>
          <a:r>
            <a:rPr lang="zh-CN" altLang="en-US" sz="2000" dirty="0" smtClean="0"/>
            <a:t>正则表达式与有穷自动机</a:t>
          </a:r>
          <a:endParaRPr lang="zh-CN" altLang="en-US" sz="200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3.4 </a:t>
          </a:r>
          <a:r>
            <a:rPr lang="zh-CN" altLang="en-US" sz="2000" dirty="0" smtClean="0"/>
            <a:t>词法分析器的自动生成</a:t>
          </a:r>
          <a:endParaRPr lang="zh-CN" altLang="en-US" sz="200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dirty="0" smtClean="0"/>
            <a:t>Implementation of a TINY Scanner</a:t>
          </a:r>
          <a:endParaRPr lang="zh-CN" altLang="en-US" sz="200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  <dgm:t>
        <a:bodyPr/>
        <a:lstStyle/>
        <a:p>
          <a:endParaRPr lang="zh-CN" altLang="en-US"/>
        </a:p>
      </dgm:t>
    </dgm:pt>
    <dgm:pt modelId="{E2CDBCDE-34FF-4F96-B2C0-3C3A0A941152}" type="pres">
      <dgm:prSet presAssocID="{441B73F8-065D-4B47-80A2-1326F4F16CC1}" presName="imgShp" presStyleLbl="fgImgPlace1" presStyleIdx="0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C96DD376-9C50-4247-9745-F70956D457FA}" type="pres">
      <dgm:prSet presAssocID="{441B73F8-065D-4B47-80A2-1326F4F16CC1}" presName="txShp" presStyleLbl="node1" presStyleIdx="0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1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1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F255FFDA-CF5B-4208-A017-0B30997DE3A1}" type="pres">
      <dgm:prSet presAssocID="{D7E3AFB0-4903-42B8-BFD5-F119BE95A7D5}" presName="composite" presStyleCnt="0"/>
      <dgm:spPr/>
      <dgm:t>
        <a:bodyPr/>
        <a:lstStyle/>
        <a:p>
          <a:endParaRPr lang="zh-CN" altLang="en-US"/>
        </a:p>
      </dgm:t>
    </dgm:pt>
    <dgm:pt modelId="{2EC89739-67D3-4D50-B6F5-4A4AE7FBD036}" type="pres">
      <dgm:prSet presAssocID="{D7E3AFB0-4903-42B8-BFD5-F119BE95A7D5}" presName="imgShp" presStyleLbl="fgImgPlace1" presStyleIdx="2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D3C7438A-12B0-4C1C-AF5D-9E9CB13DE591}" type="pres">
      <dgm:prSet presAssocID="{D7E3AFB0-4903-42B8-BFD5-F119BE95A7D5}" presName="txShp" presStyleLbl="node1" presStyleIdx="2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  <dgm:t>
        <a:bodyPr/>
        <a:lstStyle/>
        <a:p>
          <a:endParaRPr lang="zh-CN" altLang="en-US"/>
        </a:p>
      </dgm:t>
    </dgm:pt>
    <dgm:pt modelId="{AB4C361B-A397-4173-AB8D-E94C47C38D60}" type="pres">
      <dgm:prSet presAssocID="{79752234-B595-4EB2-AF94-F9467C8FE5F7}" presName="composite" presStyleCnt="0"/>
      <dgm:spPr/>
      <dgm:t>
        <a:bodyPr/>
        <a:lstStyle/>
        <a:p>
          <a:endParaRPr lang="zh-CN" altLang="en-US"/>
        </a:p>
      </dgm:t>
    </dgm:pt>
    <dgm:pt modelId="{67FC83A9-0270-4C16-9EC8-134580283AF3}" type="pres">
      <dgm:prSet presAssocID="{79752234-B595-4EB2-AF94-F9467C8FE5F7}" presName="imgShp" presStyleLbl="fgImgPlace1" presStyleIdx="3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21DC672A-D068-4FDA-8EC1-E51DC5B1E146}" type="pres">
      <dgm:prSet presAssocID="{79752234-B595-4EB2-AF94-F9467C8FE5F7}" presName="txShp" presStyleLbl="node1" presStyleIdx="3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  <dgm:t>
        <a:bodyPr/>
        <a:lstStyle/>
        <a:p>
          <a:endParaRPr lang="zh-CN" altLang="en-US"/>
        </a:p>
      </dgm:t>
    </dgm:pt>
    <dgm:pt modelId="{DBDA6062-2390-49AB-956E-5740DE50E4AF}" type="pres">
      <dgm:prSet presAssocID="{A29815FB-801E-4691-A1B0-85B777B9EF83}" presName="composite" presStyleCnt="0"/>
      <dgm:spPr/>
      <dgm:t>
        <a:bodyPr/>
        <a:lstStyle/>
        <a:p>
          <a:endParaRPr lang="zh-CN" altLang="en-US"/>
        </a:p>
      </dgm:t>
    </dgm:pt>
    <dgm:pt modelId="{A1736BA2-C3E2-490B-8BF7-274AAF4E9403}" type="pres">
      <dgm:prSet presAssocID="{A29815FB-801E-4691-A1B0-85B777B9EF83}" presName="imgShp" presStyleLbl="fgImgPlace1" presStyleIdx="4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A04E7CE-03F0-4E19-AE0B-6E1891A190E1}" type="pres">
      <dgm:prSet presAssocID="{A29815FB-801E-4691-A1B0-85B777B9EF83}" presName="txShp" presStyleLbl="node1" presStyleIdx="4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4BA6A-24B0-4F60-9B8A-1690790E3289}" srcId="{9A7661C4-6628-4356-8401-79840AA2E8E3}" destId="{F1A5E7DD-2FB7-490E-BE86-9FBB3DDAE8B0}" srcOrd="1" destOrd="0" parTransId="{F2E0B889-7CC4-44C4-9B44-F4BF4B399636}" sibTransId="{CD295AC2-4645-44AB-8942-A55C4BEBEC02}"/>
    <dgm:cxn modelId="{FA560A3F-8601-46B1-9A1A-691773684343}" type="presOf" srcId="{79752234-B595-4EB2-AF94-F9467C8FE5F7}" destId="{21DC672A-D068-4FDA-8EC1-E51DC5B1E146}" srcOrd="0" destOrd="0" presId="urn:microsoft.com/office/officeart/2005/8/layout/vList3"/>
    <dgm:cxn modelId="{FE3CFE4E-210B-42BF-B893-D78DF53D7084}" type="presOf" srcId="{D7E3AFB0-4903-42B8-BFD5-F119BE95A7D5}" destId="{D3C7438A-12B0-4C1C-AF5D-9E9CB13DE591}" srcOrd="0" destOrd="0" presId="urn:microsoft.com/office/officeart/2005/8/layout/vList3"/>
    <dgm:cxn modelId="{B83B61CC-73DF-4B36-991A-DAB837FE068B}" type="presOf" srcId="{A29815FB-801E-4691-A1B0-85B777B9EF83}" destId="{4A04E7CE-03F0-4E19-AE0B-6E1891A190E1}" srcOrd="0" destOrd="0" presId="urn:microsoft.com/office/officeart/2005/8/layout/vList3"/>
    <dgm:cxn modelId="{D262B251-1D05-43CD-ACBA-29155BF2006A}" type="presOf" srcId="{9A7661C4-6628-4356-8401-79840AA2E8E3}" destId="{6968E23B-090B-4A44-959E-889604F1A587}" srcOrd="0" destOrd="0" presId="urn:microsoft.com/office/officeart/2005/8/layout/vList3"/>
    <dgm:cxn modelId="{5772EB82-0E0F-4B5A-BF1D-3E8A97B58E7B}" srcId="{9A7661C4-6628-4356-8401-79840AA2E8E3}" destId="{A29815FB-801E-4691-A1B0-85B777B9EF83}" srcOrd="4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342A1216-F54D-4973-BEA1-69D1AECFB3C4}" srcId="{9A7661C4-6628-4356-8401-79840AA2E8E3}" destId="{D7E3AFB0-4903-42B8-BFD5-F119BE95A7D5}" srcOrd="2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3" destOrd="0" parTransId="{AA24D06F-408C-45DC-A942-795DC058B88C}" sibTransId="{5D6200AF-E769-4372-8C82-E9A39FCEB5B0}"/>
    <dgm:cxn modelId="{BA539B56-6A28-4048-90B4-F791EEB73420}" type="presOf" srcId="{F1A5E7DD-2FB7-490E-BE86-9FBB3DDAE8B0}" destId="{49181290-CEA7-4CE3-B084-FDD7B8563EC8}" srcOrd="0" destOrd="0" presId="urn:microsoft.com/office/officeart/2005/8/layout/vList3"/>
    <dgm:cxn modelId="{498E1CDA-9CE7-4369-9A16-ED937783F15E}" type="presOf" srcId="{441B73F8-065D-4B47-80A2-1326F4F16CC1}" destId="{C96DD376-9C50-4247-9745-F70956D457FA}" srcOrd="0" destOrd="0" presId="urn:microsoft.com/office/officeart/2005/8/layout/vList3"/>
    <dgm:cxn modelId="{19E0FE7D-1EB8-4BED-977F-D53C363870BC}" type="presParOf" srcId="{6968E23B-090B-4A44-959E-889604F1A587}" destId="{28ECBFAD-7CD0-402B-BD4E-8642B646D384}" srcOrd="0" destOrd="0" presId="urn:microsoft.com/office/officeart/2005/8/layout/vList3"/>
    <dgm:cxn modelId="{EE54BAF3-C3C6-4015-9D7C-E3F48C3B70B3}" type="presParOf" srcId="{28ECBFAD-7CD0-402B-BD4E-8642B646D384}" destId="{E2CDBCDE-34FF-4F96-B2C0-3C3A0A941152}" srcOrd="0" destOrd="0" presId="urn:microsoft.com/office/officeart/2005/8/layout/vList3"/>
    <dgm:cxn modelId="{C39742E3-9025-4E8B-A14C-C5F495F8A172}" type="presParOf" srcId="{28ECBFAD-7CD0-402B-BD4E-8642B646D384}" destId="{C96DD376-9C50-4247-9745-F70956D457FA}" srcOrd="1" destOrd="0" presId="urn:microsoft.com/office/officeart/2005/8/layout/vList3"/>
    <dgm:cxn modelId="{2E412AB3-AEEB-4AC7-9A4A-8071111467E9}" type="presParOf" srcId="{6968E23B-090B-4A44-959E-889604F1A587}" destId="{2D456153-0B2C-4BD8-A688-70C12608668B}" srcOrd="1" destOrd="0" presId="urn:microsoft.com/office/officeart/2005/8/layout/vList3"/>
    <dgm:cxn modelId="{6F6F43DF-2F82-4C26-9858-3CFAB6E5D7D7}" type="presParOf" srcId="{6968E23B-090B-4A44-959E-889604F1A587}" destId="{46A6428B-F969-4DD7-A1C6-1D7B72310EF5}" srcOrd="2" destOrd="0" presId="urn:microsoft.com/office/officeart/2005/8/layout/vList3"/>
    <dgm:cxn modelId="{8B651873-FB4D-4357-BD6F-3094373B4D6F}" type="presParOf" srcId="{46A6428B-F969-4DD7-A1C6-1D7B72310EF5}" destId="{46C8BC9E-0B89-4D38-9ECB-3201EFA94857}" srcOrd="0" destOrd="0" presId="urn:microsoft.com/office/officeart/2005/8/layout/vList3"/>
    <dgm:cxn modelId="{C44EFD09-7AA3-4FDA-AFA4-23A48FF14958}" type="presParOf" srcId="{46A6428B-F969-4DD7-A1C6-1D7B72310EF5}" destId="{49181290-CEA7-4CE3-B084-FDD7B8563EC8}" srcOrd="1" destOrd="0" presId="urn:microsoft.com/office/officeart/2005/8/layout/vList3"/>
    <dgm:cxn modelId="{9829E1A3-F2C2-4DBB-B6D0-4E5ED13E7B4E}" type="presParOf" srcId="{6968E23B-090B-4A44-959E-889604F1A587}" destId="{ACDB1BB1-A114-4E99-A871-7A82968651FC}" srcOrd="3" destOrd="0" presId="urn:microsoft.com/office/officeart/2005/8/layout/vList3"/>
    <dgm:cxn modelId="{2F2F6FD5-4A6C-41E6-BEEC-CA3FF0236034}" type="presParOf" srcId="{6968E23B-090B-4A44-959E-889604F1A587}" destId="{F255FFDA-CF5B-4208-A017-0B30997DE3A1}" srcOrd="4" destOrd="0" presId="urn:microsoft.com/office/officeart/2005/8/layout/vList3"/>
    <dgm:cxn modelId="{9B8EEA9E-4350-46A9-BBA7-1E3C03D9A9E7}" type="presParOf" srcId="{F255FFDA-CF5B-4208-A017-0B30997DE3A1}" destId="{2EC89739-67D3-4D50-B6F5-4A4AE7FBD036}" srcOrd="0" destOrd="0" presId="urn:microsoft.com/office/officeart/2005/8/layout/vList3"/>
    <dgm:cxn modelId="{AD946FAC-791C-4827-A762-7F829195A27F}" type="presParOf" srcId="{F255FFDA-CF5B-4208-A017-0B30997DE3A1}" destId="{D3C7438A-12B0-4C1C-AF5D-9E9CB13DE591}" srcOrd="1" destOrd="0" presId="urn:microsoft.com/office/officeart/2005/8/layout/vList3"/>
    <dgm:cxn modelId="{69A084BC-24B0-4346-A94D-3BA01D592253}" type="presParOf" srcId="{6968E23B-090B-4A44-959E-889604F1A587}" destId="{E7500E4D-DF49-4311-974E-8670444FA2AF}" srcOrd="5" destOrd="0" presId="urn:microsoft.com/office/officeart/2005/8/layout/vList3"/>
    <dgm:cxn modelId="{8D11D1AF-4905-4D92-A865-5DDFD4ACA9CE}" type="presParOf" srcId="{6968E23B-090B-4A44-959E-889604F1A587}" destId="{AB4C361B-A397-4173-AB8D-E94C47C38D60}" srcOrd="6" destOrd="0" presId="urn:microsoft.com/office/officeart/2005/8/layout/vList3"/>
    <dgm:cxn modelId="{B11D20E4-E9FA-433D-BB45-1ED75DA6C4A5}" type="presParOf" srcId="{AB4C361B-A397-4173-AB8D-E94C47C38D60}" destId="{67FC83A9-0270-4C16-9EC8-134580283AF3}" srcOrd="0" destOrd="0" presId="urn:microsoft.com/office/officeart/2005/8/layout/vList3"/>
    <dgm:cxn modelId="{48CA1A9D-24C1-450D-BE4F-FE6ADA3C8B76}" type="presParOf" srcId="{AB4C361B-A397-4173-AB8D-E94C47C38D60}" destId="{21DC672A-D068-4FDA-8EC1-E51DC5B1E146}" srcOrd="1" destOrd="0" presId="urn:microsoft.com/office/officeart/2005/8/layout/vList3"/>
    <dgm:cxn modelId="{0BA50DA6-92B1-4063-A1EE-DE13211F7612}" type="presParOf" srcId="{6968E23B-090B-4A44-959E-889604F1A587}" destId="{B31424BA-E8CB-4FA3-91A8-97A94B082771}" srcOrd="7" destOrd="0" presId="urn:microsoft.com/office/officeart/2005/8/layout/vList3"/>
    <dgm:cxn modelId="{97B3E84D-6DB4-4809-B719-DE2686126451}" type="presParOf" srcId="{6968E23B-090B-4A44-959E-889604F1A587}" destId="{DBDA6062-2390-49AB-956E-5740DE50E4AF}" srcOrd="8" destOrd="0" presId="urn:microsoft.com/office/officeart/2005/8/layout/vList3"/>
    <dgm:cxn modelId="{A996AC8C-977E-4074-B170-6171D318830D}" type="presParOf" srcId="{DBDA6062-2390-49AB-956E-5740DE50E4AF}" destId="{A1736BA2-C3E2-490B-8BF7-274AAF4E9403}" srcOrd="0" destOrd="0" presId="urn:microsoft.com/office/officeart/2005/8/layout/vList3"/>
    <dgm:cxn modelId="{816947F0-B9A3-4552-B686-672C950FA294}" type="presParOf" srcId="{DBDA6062-2390-49AB-956E-5740DE50E4AF}" destId="{4A04E7CE-03F0-4E19-AE0B-6E1891A190E1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3.1 </a:t>
          </a:r>
          <a:r>
            <a:rPr lang="zh-CN" altLang="en-US" sz="2000" dirty="0" smtClean="0"/>
            <a:t>对于词法分析器的要求</a:t>
          </a:r>
          <a:endParaRPr lang="zh-CN" altLang="en-US" sz="200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3.2 </a:t>
          </a:r>
          <a:r>
            <a:rPr lang="zh-CN" altLang="en-US" sz="2000" dirty="0" smtClean="0"/>
            <a:t>词法分析器的设计</a:t>
          </a:r>
          <a:endParaRPr lang="zh-CN" altLang="en-US" sz="20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3.3 </a:t>
          </a:r>
          <a:r>
            <a:rPr lang="zh-CN" altLang="en-US" sz="2000" dirty="0" smtClean="0"/>
            <a:t>正则表达式与有穷自动机</a:t>
          </a:r>
          <a:endParaRPr lang="zh-CN" altLang="en-US" sz="200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3.4 </a:t>
          </a:r>
          <a:r>
            <a:rPr lang="zh-CN" altLang="en-US" sz="2000" dirty="0" smtClean="0"/>
            <a:t>词法分析器的自动生成</a:t>
          </a:r>
          <a:endParaRPr lang="zh-CN" altLang="en-US" sz="200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dirty="0" smtClean="0"/>
            <a:t>Implementation of a TINY Scanner</a:t>
          </a:r>
          <a:endParaRPr lang="zh-CN" altLang="en-US" sz="200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  <dgm:t>
        <a:bodyPr/>
        <a:lstStyle/>
        <a:p>
          <a:endParaRPr lang="zh-CN" altLang="en-US"/>
        </a:p>
      </dgm:t>
    </dgm:pt>
    <dgm:pt modelId="{E2CDBCDE-34FF-4F96-B2C0-3C3A0A941152}" type="pres">
      <dgm:prSet presAssocID="{441B73F8-065D-4B47-80A2-1326F4F16CC1}" presName="imgShp" presStyleLbl="fgImgPlace1" presStyleIdx="0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C96DD376-9C50-4247-9745-F70956D457FA}" type="pres">
      <dgm:prSet presAssocID="{441B73F8-065D-4B47-80A2-1326F4F16CC1}" presName="txShp" presStyleLbl="node1" presStyleIdx="0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1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1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F255FFDA-CF5B-4208-A017-0B30997DE3A1}" type="pres">
      <dgm:prSet presAssocID="{D7E3AFB0-4903-42B8-BFD5-F119BE95A7D5}" presName="composite" presStyleCnt="0"/>
      <dgm:spPr/>
      <dgm:t>
        <a:bodyPr/>
        <a:lstStyle/>
        <a:p>
          <a:endParaRPr lang="zh-CN" altLang="en-US"/>
        </a:p>
      </dgm:t>
    </dgm:pt>
    <dgm:pt modelId="{2EC89739-67D3-4D50-B6F5-4A4AE7FBD036}" type="pres">
      <dgm:prSet presAssocID="{D7E3AFB0-4903-42B8-BFD5-F119BE95A7D5}" presName="imgShp" presStyleLbl="fgImgPlace1" presStyleIdx="2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D3C7438A-12B0-4C1C-AF5D-9E9CB13DE591}" type="pres">
      <dgm:prSet presAssocID="{D7E3AFB0-4903-42B8-BFD5-F119BE95A7D5}" presName="txShp" presStyleLbl="node1" presStyleIdx="2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  <dgm:t>
        <a:bodyPr/>
        <a:lstStyle/>
        <a:p>
          <a:endParaRPr lang="zh-CN" altLang="en-US"/>
        </a:p>
      </dgm:t>
    </dgm:pt>
    <dgm:pt modelId="{AB4C361B-A397-4173-AB8D-E94C47C38D60}" type="pres">
      <dgm:prSet presAssocID="{79752234-B595-4EB2-AF94-F9467C8FE5F7}" presName="composite" presStyleCnt="0"/>
      <dgm:spPr/>
      <dgm:t>
        <a:bodyPr/>
        <a:lstStyle/>
        <a:p>
          <a:endParaRPr lang="zh-CN" altLang="en-US"/>
        </a:p>
      </dgm:t>
    </dgm:pt>
    <dgm:pt modelId="{67FC83A9-0270-4C16-9EC8-134580283AF3}" type="pres">
      <dgm:prSet presAssocID="{79752234-B595-4EB2-AF94-F9467C8FE5F7}" presName="imgShp" presStyleLbl="fgImgPlace1" presStyleIdx="3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21DC672A-D068-4FDA-8EC1-E51DC5B1E146}" type="pres">
      <dgm:prSet presAssocID="{79752234-B595-4EB2-AF94-F9467C8FE5F7}" presName="txShp" presStyleLbl="node1" presStyleIdx="3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  <dgm:t>
        <a:bodyPr/>
        <a:lstStyle/>
        <a:p>
          <a:endParaRPr lang="zh-CN" altLang="en-US"/>
        </a:p>
      </dgm:t>
    </dgm:pt>
    <dgm:pt modelId="{DBDA6062-2390-49AB-956E-5740DE50E4AF}" type="pres">
      <dgm:prSet presAssocID="{A29815FB-801E-4691-A1B0-85B777B9EF83}" presName="composite" presStyleCnt="0"/>
      <dgm:spPr/>
      <dgm:t>
        <a:bodyPr/>
        <a:lstStyle/>
        <a:p>
          <a:endParaRPr lang="zh-CN" altLang="en-US"/>
        </a:p>
      </dgm:t>
    </dgm:pt>
    <dgm:pt modelId="{A1736BA2-C3E2-490B-8BF7-274AAF4E9403}" type="pres">
      <dgm:prSet presAssocID="{A29815FB-801E-4691-A1B0-85B777B9EF83}" presName="imgShp" presStyleLbl="fgImgPlace1" presStyleIdx="4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A04E7CE-03F0-4E19-AE0B-6E1891A190E1}" type="pres">
      <dgm:prSet presAssocID="{A29815FB-801E-4691-A1B0-85B777B9EF83}" presName="txShp" presStyleLbl="node1" presStyleIdx="4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953687-DDFA-4626-A97F-46417E2E3CA1}" type="presOf" srcId="{441B73F8-065D-4B47-80A2-1326F4F16CC1}" destId="{C96DD376-9C50-4247-9745-F70956D457FA}" srcOrd="0" destOrd="0" presId="urn:microsoft.com/office/officeart/2005/8/layout/vList3"/>
    <dgm:cxn modelId="{6EF40B8C-047E-4F81-BA04-95A05F0CB3E1}" type="presOf" srcId="{79752234-B595-4EB2-AF94-F9467C8FE5F7}" destId="{21DC672A-D068-4FDA-8EC1-E51DC5B1E146}" srcOrd="0" destOrd="0" presId="urn:microsoft.com/office/officeart/2005/8/layout/vList3"/>
    <dgm:cxn modelId="{D864BA6A-24B0-4F60-9B8A-1690790E3289}" srcId="{9A7661C4-6628-4356-8401-79840AA2E8E3}" destId="{F1A5E7DD-2FB7-490E-BE86-9FBB3DDAE8B0}" srcOrd="1" destOrd="0" parTransId="{F2E0B889-7CC4-44C4-9B44-F4BF4B399636}" sibTransId="{CD295AC2-4645-44AB-8942-A55C4BEBEC02}"/>
    <dgm:cxn modelId="{C25E65C4-BE8B-4C23-834F-4C292F2DDCE8}" type="presOf" srcId="{D7E3AFB0-4903-42B8-BFD5-F119BE95A7D5}" destId="{D3C7438A-12B0-4C1C-AF5D-9E9CB13DE591}" srcOrd="0" destOrd="0" presId="urn:microsoft.com/office/officeart/2005/8/layout/vList3"/>
    <dgm:cxn modelId="{88DFDADA-7064-470E-AC55-43EE093B5C28}" type="presOf" srcId="{A29815FB-801E-4691-A1B0-85B777B9EF83}" destId="{4A04E7CE-03F0-4E19-AE0B-6E1891A190E1}" srcOrd="0" destOrd="0" presId="urn:microsoft.com/office/officeart/2005/8/layout/vList3"/>
    <dgm:cxn modelId="{5772EB82-0E0F-4B5A-BF1D-3E8A97B58E7B}" srcId="{9A7661C4-6628-4356-8401-79840AA2E8E3}" destId="{A29815FB-801E-4691-A1B0-85B777B9EF83}" srcOrd="4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342A1216-F54D-4973-BEA1-69D1AECFB3C4}" srcId="{9A7661C4-6628-4356-8401-79840AA2E8E3}" destId="{D7E3AFB0-4903-42B8-BFD5-F119BE95A7D5}" srcOrd="2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3" destOrd="0" parTransId="{AA24D06F-408C-45DC-A942-795DC058B88C}" sibTransId="{5D6200AF-E769-4372-8C82-E9A39FCEB5B0}"/>
    <dgm:cxn modelId="{4ED53B69-EA35-4B37-8CE0-038CC971A910}" type="presOf" srcId="{F1A5E7DD-2FB7-490E-BE86-9FBB3DDAE8B0}" destId="{49181290-CEA7-4CE3-B084-FDD7B8563EC8}" srcOrd="0" destOrd="0" presId="urn:microsoft.com/office/officeart/2005/8/layout/vList3"/>
    <dgm:cxn modelId="{793D79B5-4A46-4CAD-A509-E82EBBF11B64}" type="presOf" srcId="{9A7661C4-6628-4356-8401-79840AA2E8E3}" destId="{6968E23B-090B-4A44-959E-889604F1A587}" srcOrd="0" destOrd="0" presId="urn:microsoft.com/office/officeart/2005/8/layout/vList3"/>
    <dgm:cxn modelId="{C629F1CB-C734-403C-955B-86BC6C5C6FEE}" type="presParOf" srcId="{6968E23B-090B-4A44-959E-889604F1A587}" destId="{28ECBFAD-7CD0-402B-BD4E-8642B646D384}" srcOrd="0" destOrd="0" presId="urn:microsoft.com/office/officeart/2005/8/layout/vList3"/>
    <dgm:cxn modelId="{A831A66E-0681-4D67-BB8D-90954D0470B3}" type="presParOf" srcId="{28ECBFAD-7CD0-402B-BD4E-8642B646D384}" destId="{E2CDBCDE-34FF-4F96-B2C0-3C3A0A941152}" srcOrd="0" destOrd="0" presId="urn:microsoft.com/office/officeart/2005/8/layout/vList3"/>
    <dgm:cxn modelId="{9C04D090-180B-4F34-B55B-542A1EF91C40}" type="presParOf" srcId="{28ECBFAD-7CD0-402B-BD4E-8642B646D384}" destId="{C96DD376-9C50-4247-9745-F70956D457FA}" srcOrd="1" destOrd="0" presId="urn:microsoft.com/office/officeart/2005/8/layout/vList3"/>
    <dgm:cxn modelId="{D19F6D4B-3066-4631-B5BB-0FE1E882E82E}" type="presParOf" srcId="{6968E23B-090B-4A44-959E-889604F1A587}" destId="{2D456153-0B2C-4BD8-A688-70C12608668B}" srcOrd="1" destOrd="0" presId="urn:microsoft.com/office/officeart/2005/8/layout/vList3"/>
    <dgm:cxn modelId="{B6D35623-CC6D-4259-9AE8-86B7601866AF}" type="presParOf" srcId="{6968E23B-090B-4A44-959E-889604F1A587}" destId="{46A6428B-F969-4DD7-A1C6-1D7B72310EF5}" srcOrd="2" destOrd="0" presId="urn:microsoft.com/office/officeart/2005/8/layout/vList3"/>
    <dgm:cxn modelId="{4C581E11-D248-4AB3-80F4-DD3FEE8DBDCF}" type="presParOf" srcId="{46A6428B-F969-4DD7-A1C6-1D7B72310EF5}" destId="{46C8BC9E-0B89-4D38-9ECB-3201EFA94857}" srcOrd="0" destOrd="0" presId="urn:microsoft.com/office/officeart/2005/8/layout/vList3"/>
    <dgm:cxn modelId="{7868B8E1-9F2C-41BC-AC64-E829ACEEF7E4}" type="presParOf" srcId="{46A6428B-F969-4DD7-A1C6-1D7B72310EF5}" destId="{49181290-CEA7-4CE3-B084-FDD7B8563EC8}" srcOrd="1" destOrd="0" presId="urn:microsoft.com/office/officeart/2005/8/layout/vList3"/>
    <dgm:cxn modelId="{9E358297-1F1B-4460-BBD1-68D2F39C7B42}" type="presParOf" srcId="{6968E23B-090B-4A44-959E-889604F1A587}" destId="{ACDB1BB1-A114-4E99-A871-7A82968651FC}" srcOrd="3" destOrd="0" presId="urn:microsoft.com/office/officeart/2005/8/layout/vList3"/>
    <dgm:cxn modelId="{E1249AAC-1DB4-49DE-A1F6-86BE133C7BF6}" type="presParOf" srcId="{6968E23B-090B-4A44-959E-889604F1A587}" destId="{F255FFDA-CF5B-4208-A017-0B30997DE3A1}" srcOrd="4" destOrd="0" presId="urn:microsoft.com/office/officeart/2005/8/layout/vList3"/>
    <dgm:cxn modelId="{7AD9EE53-5126-46A2-B1FF-20782CB0AE00}" type="presParOf" srcId="{F255FFDA-CF5B-4208-A017-0B30997DE3A1}" destId="{2EC89739-67D3-4D50-B6F5-4A4AE7FBD036}" srcOrd="0" destOrd="0" presId="urn:microsoft.com/office/officeart/2005/8/layout/vList3"/>
    <dgm:cxn modelId="{886AE686-FE14-44D2-A60C-E0A0A376955C}" type="presParOf" srcId="{F255FFDA-CF5B-4208-A017-0B30997DE3A1}" destId="{D3C7438A-12B0-4C1C-AF5D-9E9CB13DE591}" srcOrd="1" destOrd="0" presId="urn:microsoft.com/office/officeart/2005/8/layout/vList3"/>
    <dgm:cxn modelId="{1A837BF5-A5D1-4961-B7B8-F083D24C5FBA}" type="presParOf" srcId="{6968E23B-090B-4A44-959E-889604F1A587}" destId="{E7500E4D-DF49-4311-974E-8670444FA2AF}" srcOrd="5" destOrd="0" presId="urn:microsoft.com/office/officeart/2005/8/layout/vList3"/>
    <dgm:cxn modelId="{CC7A9DB1-63A1-4FF5-84D2-57BB67319F98}" type="presParOf" srcId="{6968E23B-090B-4A44-959E-889604F1A587}" destId="{AB4C361B-A397-4173-AB8D-E94C47C38D60}" srcOrd="6" destOrd="0" presId="urn:microsoft.com/office/officeart/2005/8/layout/vList3"/>
    <dgm:cxn modelId="{33F5EBE6-3920-4601-BEFF-49534E250087}" type="presParOf" srcId="{AB4C361B-A397-4173-AB8D-E94C47C38D60}" destId="{67FC83A9-0270-4C16-9EC8-134580283AF3}" srcOrd="0" destOrd="0" presId="urn:microsoft.com/office/officeart/2005/8/layout/vList3"/>
    <dgm:cxn modelId="{6729673C-C7A6-498E-A8E3-684D054C0A9F}" type="presParOf" srcId="{AB4C361B-A397-4173-AB8D-E94C47C38D60}" destId="{21DC672A-D068-4FDA-8EC1-E51DC5B1E146}" srcOrd="1" destOrd="0" presId="urn:microsoft.com/office/officeart/2005/8/layout/vList3"/>
    <dgm:cxn modelId="{A1766419-C7FF-4498-AC97-84E20042356E}" type="presParOf" srcId="{6968E23B-090B-4A44-959E-889604F1A587}" destId="{B31424BA-E8CB-4FA3-91A8-97A94B082771}" srcOrd="7" destOrd="0" presId="urn:microsoft.com/office/officeart/2005/8/layout/vList3"/>
    <dgm:cxn modelId="{8187A8D5-1DDD-4433-AD2C-B2B3B32D1F80}" type="presParOf" srcId="{6968E23B-090B-4A44-959E-889604F1A587}" destId="{DBDA6062-2390-49AB-956E-5740DE50E4AF}" srcOrd="8" destOrd="0" presId="urn:microsoft.com/office/officeart/2005/8/layout/vList3"/>
    <dgm:cxn modelId="{15F61992-5B05-4298-8FCE-64E9FB31B744}" type="presParOf" srcId="{DBDA6062-2390-49AB-956E-5740DE50E4AF}" destId="{A1736BA2-C3E2-490B-8BF7-274AAF4E9403}" srcOrd="0" destOrd="0" presId="urn:microsoft.com/office/officeart/2005/8/layout/vList3"/>
    <dgm:cxn modelId="{D55D9E70-6B03-457B-836D-D6F3E55DB332}" type="presParOf" srcId="{DBDA6062-2390-49AB-956E-5740DE50E4AF}" destId="{4A04E7CE-03F0-4E19-AE0B-6E1891A190E1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057A7B-9665-48C5-BA37-DCE8B5FA86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EC52B5-FB43-4F87-BA67-E75B6FCDF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28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28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EC2250-FAA9-46B7-985F-C786857FF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7443-6299-479B-847A-C32B481D2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03200"/>
            <a:ext cx="1951038" cy="6034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03200"/>
            <a:ext cx="5700712" cy="6034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E643-D2F0-4724-98E1-79B4206851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216025"/>
            <a:ext cx="3810000" cy="2433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802063"/>
            <a:ext cx="3810000" cy="243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1A785-BC17-49B4-9688-1C481219ED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1216025"/>
            <a:ext cx="7772400" cy="50212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262F-547D-4392-B136-5C65CEA6E2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CCECF-0B14-4215-9E49-0C3653003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772400" cy="5021263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011212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6762" y="6243638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29454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9B7EF-4501-4AD2-B464-88DEBDBC84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BBA3A-47B6-419C-8D36-F9289A8072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7FCE-71D4-4F02-9004-B260DC4DE1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7E40-172C-44A6-BC6F-4A5619C81E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1B32-5C4A-45AA-AC39-3075ADC305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6B527-6259-4AB4-AC02-6E97E8A79D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01DD-5989-4448-86F5-DCBA37199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8006B-7EAC-4F8F-BA71-FA50BC2C5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ltGray">
          <a:xfrm>
            <a:off x="385077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ltGray">
          <a:xfrm>
            <a:off x="767664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ltGray">
          <a:xfrm>
            <a:off x="508902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ltGray">
          <a:xfrm>
            <a:off x="878789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ltGray">
          <a:xfrm>
            <a:off x="94564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gray">
          <a:xfrm>
            <a:off x="729564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gray">
          <a:xfrm>
            <a:off x="410477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203200"/>
            <a:ext cx="7793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50" y="1142984"/>
            <a:ext cx="77724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91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212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6762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3748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0BD3D7-EBF5-45D3-BC68-DC1FE0C13E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60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aseline="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latin typeface="Arial" charset="0"/>
              </a:rPr>
              <a:t>Compiler Principles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College of Computer</a:t>
            </a:r>
          </a:p>
          <a:p>
            <a:pPr algn="r" eaLnBrk="1" hangingPunct="1"/>
            <a:r>
              <a:rPr lang="en-US" altLang="zh-CN" dirty="0" smtClean="0"/>
              <a:t>Sichuan University</a:t>
            </a:r>
          </a:p>
          <a:p>
            <a:pPr algn="r"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 Defined in C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Tokens are logical entities defined as an </a:t>
            </a:r>
            <a:r>
              <a:rPr lang="en-US" altLang="zh-CN" dirty="0" smtClean="0">
                <a:solidFill>
                  <a:srgbClr val="FF0000"/>
                </a:solidFill>
              </a:rPr>
              <a:t>enumerated</a:t>
            </a:r>
            <a:r>
              <a:rPr lang="en-US" altLang="zh-CN" dirty="0" smtClean="0"/>
              <a:t> type.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dirty="0" smtClean="0"/>
              <a:t>{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ENDFILE, ERROR,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IF, THEN, ELSE, END, REPEAT, UNTIL, READ, WRITE,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ID, NUM,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ASSIGN, EQ, LT, PLUS, MINUS, TIMES, OVER, LPARAM,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RPARAM, SEMI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} 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algn="r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Appendix B: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globals.h</a:t>
            </a:r>
            <a:r>
              <a:rPr lang="en-US" altLang="zh-CN" sz="2000" dirty="0" smtClean="0">
                <a:solidFill>
                  <a:srgbClr val="002060"/>
                </a:solidFill>
              </a:rPr>
              <a:t> (P505 / P383)</a:t>
            </a:r>
          </a:p>
          <a:p>
            <a:endParaRPr lang="zh-CN" altLang="en-US" sz="2000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82386-8BAB-4AE6-BAD1-9FACDC156A51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&gt;=j)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--;</a:t>
            </a:r>
          </a:p>
          <a:p>
            <a:r>
              <a:rPr lang="zh-CN" altLang="en-US" dirty="0" smtClean="0">
                <a:latin typeface="宋体" charset="-122"/>
              </a:rPr>
              <a:t>输出单词符号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43372" y="22859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(,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&gt;=,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j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),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--,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;,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290" y="2285992"/>
            <a:ext cx="23574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LPAR,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GTE,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“j”&gt;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RPAR,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DMINUS,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SEMI,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4992" y="1643050"/>
          <a:ext cx="5334016" cy="495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676416"/>
              </a:tblGrid>
              <a:tr h="34452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宋体"/>
                          <a:ea typeface="宋体"/>
                          <a:cs typeface="Times New Roman"/>
                        </a:rPr>
                        <a:t>单词符号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种别编码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助忆符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内码值</a:t>
                      </a:r>
                      <a:endParaRPr lang="zh-CN" altLang="en-US" dirty="0"/>
                    </a:p>
                  </a:txBody>
                  <a:tcPr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DIM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$DIM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IF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$IF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DO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$DO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END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$END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标识符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内部字符串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常数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(</a:t>
                      </a: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)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$INT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标准二进制形式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=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$ASSIGN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latin typeface="微软雅黑"/>
                          <a:ea typeface="宋体"/>
                          <a:cs typeface="Times New Roman"/>
                        </a:rPr>
                        <a:t>+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$PLUS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$STAR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11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$POWER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，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12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$COMMA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(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13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$LPAR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14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$RPAR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8053" y="1142984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表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3.1 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P42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</a:t>
            </a:r>
            <a:r>
              <a:rPr lang="zh-CN" altLang="en-US" dirty="0" smtClean="0">
                <a:latin typeface="宋体" charset="-122"/>
              </a:rPr>
              <a:t>作为一个独立子程序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642910" y="1571612"/>
            <a:ext cx="8148654" cy="2701926"/>
            <a:chOff x="642910" y="1428736"/>
            <a:chExt cx="8148654" cy="2701926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166927" y="1757349"/>
              <a:ext cx="5167313" cy="2373313"/>
              <a:chOff x="1401" y="1595"/>
              <a:chExt cx="3255" cy="1495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401" y="1595"/>
                <a:ext cx="855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词法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3744" y="1595"/>
                <a:ext cx="912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语法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352" y="2765"/>
                <a:ext cx="1344" cy="32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>
                    <a:latin typeface="微软雅黑" pitchFamily="34" charset="-122"/>
                    <a:ea typeface="微软雅黑" pitchFamily="34" charset="-122"/>
                  </a:rPr>
                  <a:t>符号表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42910" y="1714484"/>
              <a:ext cx="1524000" cy="685800"/>
              <a:chOff x="384" y="1392"/>
              <a:chExt cx="960" cy="432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源程序</a:t>
                </a: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480" y="1749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3533764" y="1428736"/>
              <a:ext cx="2362200" cy="685800"/>
              <a:chOff x="2256" y="1266"/>
              <a:chExt cx="1488" cy="432"/>
            </a:xfrm>
          </p:grpSpPr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496" y="1266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单词符号</a:t>
                </a: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533764" y="254316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3268653" y="2714611"/>
              <a:ext cx="2940050" cy="912813"/>
              <a:chOff x="2089" y="2172"/>
              <a:chExt cx="1852" cy="575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089" y="2172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3555" y="2180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7343764" y="1857360"/>
              <a:ext cx="1447800" cy="685800"/>
              <a:chOff x="4656" y="1584"/>
              <a:chExt cx="912" cy="432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656" y="1824"/>
                <a:ext cx="4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5040" y="1584"/>
                <a:ext cx="528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sz="2000">
                    <a:latin typeface="微软雅黑" pitchFamily="34" charset="-122"/>
                    <a:ea typeface="微软雅黑" pitchFamily="34" charset="-122"/>
                  </a:rPr>
                  <a:t>...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Implementation in TINY Scanner</a:t>
            </a:r>
            <a:endParaRPr lang="zh-CN" alt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Tiny scanner returns the single next token from the input on demand via a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getToken</a:t>
            </a:r>
            <a:r>
              <a:rPr lang="en-US" altLang="zh-CN" dirty="0" smtClean="0"/>
              <a:t>(void);</a:t>
            </a:r>
          </a:p>
          <a:p>
            <a:pPr lvl="1" eaLnBrk="1" hangingPunct="1"/>
            <a:r>
              <a:rPr lang="en-US" altLang="zh-CN" sz="2400" dirty="0" smtClean="0"/>
              <a:t>and string value of the token is placed in the global 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tokenString</a:t>
            </a:r>
            <a:r>
              <a:rPr lang="en-US" altLang="zh-CN" sz="2400" dirty="0" smtClean="0"/>
              <a:t>, </a:t>
            </a:r>
          </a:p>
          <a:p>
            <a:pPr lvl="1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	#define MAXTOKENLEN  40</a:t>
            </a:r>
          </a:p>
          <a:p>
            <a:pPr lvl="1" eaLnBrk="1" hangingPunct="1">
              <a:buNone/>
            </a:pPr>
            <a:r>
              <a:rPr lang="en-US" altLang="zh-CN" sz="2000" dirty="0" smtClean="0"/>
              <a:t>		char  </a:t>
            </a:r>
            <a:r>
              <a:rPr lang="en-US" altLang="zh-CN" sz="2000" dirty="0" err="1" smtClean="0"/>
              <a:t>tokenString</a:t>
            </a:r>
            <a:r>
              <a:rPr lang="en-US" altLang="zh-CN" sz="2000" dirty="0" smtClean="0"/>
              <a:t>[MAXTOKENLEN+1];</a:t>
            </a:r>
          </a:p>
          <a:p>
            <a:pPr lvl="1" eaLnBrk="1" hangingPunct="1"/>
            <a:r>
              <a:rPr lang="en-US" altLang="zh-CN" sz="2400" dirty="0" smtClean="0"/>
              <a:t>which is declared in  </a:t>
            </a:r>
            <a:r>
              <a:rPr lang="en-US" altLang="zh-CN" sz="2400" dirty="0" err="1" smtClean="0"/>
              <a:t>scan.h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scan.c</a:t>
            </a:r>
            <a:r>
              <a:rPr lang="en-US" altLang="zh-CN" sz="24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	( P511 / P388-389;  P513-516 / P390-392;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  L564, L569;  L617, L674-793 )</a:t>
            </a:r>
            <a:endParaRPr lang="zh-CN" altLang="en-US" sz="2400" dirty="0" smtClean="0"/>
          </a:p>
        </p:txBody>
      </p:sp>
      <p:sp>
        <p:nvSpPr>
          <p:cNvPr id="15362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9CDB52-C3DB-4C29-8B5D-364307B77291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071570" y="1293826"/>
          <a:ext cx="7143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199821" y="2139946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3.2.1  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宋体" charset="-122"/>
              </a:rPr>
              <a:t>输入、预处理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建立</a:t>
            </a:r>
            <a:r>
              <a:rPr lang="zh-CN" altLang="en-US" b="1" dirty="0" smtClean="0"/>
              <a:t>输入缓冲区</a:t>
            </a:r>
            <a:r>
              <a:rPr lang="zh-CN" altLang="en-US" dirty="0" smtClean="0"/>
              <a:t>，将源程序分批读入缓冲区中</a:t>
            </a:r>
            <a:endParaRPr lang="zh-CN" altLang="en-US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2. </a:t>
            </a:r>
            <a:r>
              <a:rPr lang="zh-CN" altLang="en-US" b="1" dirty="0" smtClean="0">
                <a:latin typeface="宋体" charset="-122"/>
              </a:rPr>
              <a:t>预处理</a:t>
            </a:r>
            <a:endParaRPr lang="en-US" altLang="zh-CN" b="1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剔除无用的空白、跳格、回车换行符，以及注释等字符；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区分标号区、连接续行和给出句末符等</a:t>
            </a:r>
            <a:endParaRPr lang="en-US" altLang="zh-CN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3. </a:t>
            </a:r>
            <a:r>
              <a:rPr lang="zh-CN" altLang="en-US" dirty="0" smtClean="0"/>
              <a:t>将预处理结果送入</a:t>
            </a:r>
            <a:r>
              <a:rPr lang="zh-CN" altLang="en-US" b="1" dirty="0" smtClean="0"/>
              <a:t>扫描缓冲区</a:t>
            </a:r>
            <a:endParaRPr lang="en-US" altLang="zh-CN" dirty="0" smtClean="0">
              <a:latin typeface="宋体" charset="-122"/>
            </a:endParaRPr>
          </a:p>
          <a:p>
            <a:pPr algn="just"/>
            <a:endParaRPr lang="en-US" altLang="zh-CN" b="1" dirty="0" smtClean="0"/>
          </a:p>
          <a:p>
            <a:pPr algn="just"/>
            <a:r>
              <a:rPr lang="zh-CN" altLang="en-US" b="1" dirty="0" smtClean="0"/>
              <a:t>预处理</a:t>
            </a:r>
            <a:r>
              <a:rPr lang="zh-CN" altLang="en-US" b="1" dirty="0" smtClean="0">
                <a:latin typeface="宋体" charset="-122"/>
              </a:rPr>
              <a:t>子程序</a:t>
            </a:r>
            <a:r>
              <a:rPr lang="zh-CN" altLang="en-US" dirty="0" smtClean="0"/>
              <a:t>可作为一个子程序完成上述三个任务，并被词法分析器调用，每调用一次，它就处理出一串确定长度（如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个字符）的输入字符，并送进扫描缓冲区。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扫描缓冲区是一个可以互补使用的一分为二的缓冲区，总长度为</a:t>
            </a:r>
            <a:r>
              <a:rPr lang="en-US" altLang="zh-CN" dirty="0" smtClean="0"/>
              <a:t>2N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）个字符，扫描器单词长度的要求是单词长度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≤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扫描缓冲区长度。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设置两个指示器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起点指示器：指向当前正在识别的单词的开始位置（指向新单词的首字符）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搜索指示器：用于向前搜索以寻找单词的终点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319604"/>
            <a:ext cx="7620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词法分析器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调用预处理子程序，把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输入字符装进扫描缓冲区的某半区，搜索指针从起点指针开始向前寻找单词的终点，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若在该半区内查找到单词的终点，便输出二元式，再把起点指针移到此处的后一个字符，继续搜索下一个单词；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如果在搜索到该半区的边缘，尚未到达单词终点，则调用预处理子程序，把后续的</a:t>
            </a:r>
            <a:r>
              <a:rPr lang="en-US" altLang="zh-CN" dirty="0" smtClean="0"/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个字符装进另半区，继续搜索。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8736"/>
            <a:ext cx="7772400" cy="17097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zh-CN" altLang="en-US" sz="4000" b="1" dirty="0" smtClean="0"/>
              <a:t>第三章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词 法 分 析</a:t>
            </a:r>
            <a:endParaRPr lang="en-US" altLang="zh-C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宋体" charset="-122"/>
              </a:rPr>
              <a:t>词法分析器的结构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490774"/>
            <a:ext cx="1498600" cy="1119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预处理</a:t>
            </a:r>
            <a:endParaRPr kumimoji="1" lang="en-US" altLang="zh-CN" sz="2000" b="1" dirty="0" smtClean="0">
              <a:latin typeface="宋体" charset="-122"/>
            </a:endParaRPr>
          </a:p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子程序</a:t>
            </a:r>
            <a:endParaRPr kumimoji="1" lang="zh-CN" altLang="en-US" sz="2000" b="1" dirty="0">
              <a:latin typeface="宋体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286000" y="1957374"/>
            <a:ext cx="0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90800" y="3590696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0" y="4319574"/>
            <a:ext cx="1562100" cy="714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Times New Roman" pitchFamily="18" charset="0"/>
              </a:rPr>
              <a:t>扫描器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572000" y="2338374"/>
            <a:ext cx="0" cy="5159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657600" y="2871774"/>
            <a:ext cx="2438400" cy="700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>
                <a:latin typeface="宋体" charset="-122"/>
              </a:rPr>
              <a:t>输入缓冲区</a:t>
            </a: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6934200" y="2871774"/>
            <a:ext cx="1295400" cy="609600"/>
          </a:xfrm>
          <a:custGeom>
            <a:avLst/>
            <a:gdLst/>
            <a:ahLst/>
            <a:cxnLst>
              <a:cxn ang="0">
                <a:pos x="300" y="0"/>
              </a:cxn>
              <a:cxn ang="0">
                <a:pos x="0" y="542"/>
              </a:cxn>
              <a:cxn ang="0">
                <a:pos x="900" y="542"/>
              </a:cxn>
              <a:cxn ang="0">
                <a:pos x="1200" y="0"/>
              </a:cxn>
              <a:cxn ang="0">
                <a:pos x="300" y="0"/>
              </a:cxn>
            </a:cxnLst>
            <a:rect l="0" t="0" r="r" b="b"/>
            <a:pathLst>
              <a:path w="1200" h="542">
                <a:moveTo>
                  <a:pt x="300" y="0"/>
                </a:moveTo>
                <a:lnTo>
                  <a:pt x="0" y="542"/>
                </a:lnTo>
                <a:lnTo>
                  <a:pt x="900" y="542"/>
                </a:lnTo>
                <a:lnTo>
                  <a:pt x="1200" y="0"/>
                </a:lnTo>
                <a:lnTo>
                  <a:pt x="3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96000" y="3176574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3031306" y="3181336"/>
            <a:ext cx="61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767788" y="4395774"/>
            <a:ext cx="2362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宋体" charset="-122"/>
              </a:rPr>
              <a:t>扫描缓冲区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85984" y="5038724"/>
            <a:ext cx="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1905000" y="3609964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404288" y="5614974"/>
            <a:ext cx="1752600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单词符号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572000" y="2338374"/>
            <a:ext cx="857256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输入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096000" y="2681270"/>
            <a:ext cx="833454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列表</a:t>
            </a:r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3048000" y="3481374"/>
            <a:ext cx="19050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1200" y="384"/>
              </a:cxn>
              <a:cxn ang="0">
                <a:pos x="1200" y="624"/>
              </a:cxn>
            </a:cxnLst>
            <a:rect l="0" t="0" r="r" b="b"/>
            <a:pathLst>
              <a:path w="1200" h="62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1200" y="384"/>
                </a:lnTo>
                <a:lnTo>
                  <a:pt x="1200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3071802" y="4700574"/>
            <a:ext cx="68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4191000" y="1500174"/>
            <a:ext cx="685800" cy="838200"/>
            <a:chOff x="2640" y="1056"/>
            <a:chExt cx="432" cy="528"/>
          </a:xfrm>
        </p:grpSpPr>
        <p:sp>
          <p:nvSpPr>
            <p:cNvPr id="23" name="AutoShape 30"/>
            <p:cNvSpPr>
              <a:spLocks noChangeArrowheads="1"/>
            </p:cNvSpPr>
            <p:nvPr/>
          </p:nvSpPr>
          <p:spPr bwMode="auto">
            <a:xfrm>
              <a:off x="2640" y="1056"/>
              <a:ext cx="432" cy="528"/>
            </a:xfrm>
            <a:prstGeom prst="foldedCorner">
              <a:avLst>
                <a:gd name="adj" fmla="val 26389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2736" y="12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2736" y="12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736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2736" y="13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Implementation of a TINY Scanner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没有单独的预处理</a:t>
            </a:r>
            <a:endParaRPr lang="en-US" altLang="zh-CN" dirty="0" smtClean="0"/>
          </a:p>
          <a:p>
            <a:r>
              <a:rPr lang="zh-CN" altLang="en-US" dirty="0" smtClean="0"/>
              <a:t>逐行读入</a:t>
            </a:r>
            <a:endParaRPr lang="en-US" altLang="zh-CN" dirty="0" smtClean="0"/>
          </a:p>
          <a:p>
            <a:r>
              <a:rPr lang="zh-CN" altLang="en-US" dirty="0" smtClean="0"/>
              <a:t>限制每一行的长度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BUFLEN = length of the input buffer for source code lines */</a:t>
            </a:r>
          </a:p>
          <a:p>
            <a:pPr>
              <a:buNone/>
            </a:pPr>
            <a:r>
              <a:rPr lang="en-US" altLang="zh-CN" sz="2000" dirty="0" smtClean="0"/>
              <a:t>	#define BUFLEN 256</a:t>
            </a:r>
          </a:p>
          <a:p>
            <a:pPr>
              <a:buNone/>
            </a:pPr>
            <a:r>
              <a:rPr lang="en-US" altLang="zh-CN" sz="2000" dirty="0" smtClean="0"/>
              <a:t>	static 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lineBuf</a:t>
            </a:r>
            <a:r>
              <a:rPr lang="en-US" altLang="zh-CN" sz="2000" dirty="0" smtClean="0"/>
              <a:t>[BUFLEN]; /* holds the current line */</a:t>
            </a:r>
            <a:endParaRPr lang="zh-CN" altLang="en-US" sz="2000" dirty="0" smtClean="0"/>
          </a:p>
          <a:p>
            <a:r>
              <a:rPr lang="zh-CN" altLang="en-US" dirty="0" smtClean="0"/>
              <a:t>限制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MAXTOKENLEN is the maximum size of a token */</a:t>
            </a:r>
          </a:p>
          <a:p>
            <a:pPr>
              <a:buNone/>
            </a:pPr>
            <a:r>
              <a:rPr lang="en-US" altLang="zh-CN" sz="2000" dirty="0" smtClean="0"/>
              <a:t>	#define MAXTOKENLEN  40</a:t>
            </a:r>
          </a:p>
          <a:p>
            <a:pPr>
              <a:buNone/>
            </a:pPr>
            <a:r>
              <a:rPr lang="en-US" altLang="zh-CN" sz="2000" dirty="0" smtClean="0"/>
              <a:t>	/* lexeme of identifier or reserved word */</a:t>
            </a:r>
          </a:p>
          <a:p>
            <a:pPr>
              <a:buNone/>
            </a:pPr>
            <a:r>
              <a:rPr lang="en-US" altLang="zh-CN" sz="2000" dirty="0" smtClean="0"/>
              <a:t>	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tokenString</a:t>
            </a:r>
            <a:r>
              <a:rPr lang="en-US" altLang="zh-CN" sz="2000" dirty="0" smtClean="0"/>
              <a:t>[MAXTOKENLEN+1];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3.2.2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单词符号的识别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标识符识别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关键</a:t>
            </a:r>
            <a:r>
              <a:rPr lang="zh-CN" altLang="en-US" dirty="0" smtClean="0">
                <a:latin typeface="Courier New" pitchFamily="49" charset="0"/>
              </a:rPr>
              <a:t>字识别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常数识别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算符和界符的识别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标识符和关键字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字母开头的字母数字串，后跟界符或算符</a:t>
            </a:r>
            <a:endParaRPr lang="en-US" altLang="zh-CN" dirty="0" smtClean="0"/>
          </a:p>
          <a:p>
            <a:r>
              <a:rPr lang="zh-CN" altLang="en-US" dirty="0" smtClean="0"/>
              <a:t>关键字识别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按标识符识别，再进行匹配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in TINY Scanner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71472" y="1230657"/>
            <a:ext cx="4143404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table of reserved words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struct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char*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[MAXRESERVED]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 {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if",IF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then",THEN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else",ELSE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end",END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repeat",REPEAT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until",UNTIL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read",READ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write",WRITE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};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6182" y="3115789"/>
            <a:ext cx="52149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an identifier to see if it is a reserved word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uses linear search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reservedLookup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(char * s)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for 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=0;i&lt;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MAXRESERVED;i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if (!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strcmp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s,reservedWords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return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return ID;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超前搜索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en-US" altLang="zh-CN" dirty="0" err="1" smtClean="0"/>
              <a:t>Lookahead</a:t>
            </a:r>
            <a:r>
              <a:rPr lang="en-US" altLang="zh-CN" dirty="0" smtClean="0">
                <a:latin typeface="宋体" charset="-122"/>
              </a:rPr>
              <a:t>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xtemp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ytemp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more than 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742950" lvl="2" indent="-342900">
              <a:buClr>
                <a:srgbClr val="C00000"/>
              </a:buClr>
              <a:buSzPct val="60000"/>
              <a:defRPr/>
            </a:pPr>
            <a:r>
              <a:rPr lang="en-US" altLang="zh-CN" dirty="0" smtClean="0"/>
              <a:t>buffering of input characters and marking places for backtracking </a:t>
            </a:r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DO99I=1,10           DO99I=1.10 </a:t>
            </a:r>
            <a:endParaRPr lang="zh-CN" altLang="en-US" sz="2400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sz="2400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90E8EA-AC91-447F-9AF1-DA3A293719B0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82800" y="2143116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x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y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28813" y="4714884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,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28813" y="5429259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.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971675" y="4786321"/>
            <a:ext cx="72072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57488" y="4786321"/>
            <a:ext cx="720725" cy="3571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65525" y="4786321"/>
            <a:ext cx="292100" cy="35718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00250" y="5500696"/>
            <a:ext cx="185737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常数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常数识别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算术常数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有些语言的算术常数需要超前搜索，例如</a:t>
            </a:r>
            <a:r>
              <a:rPr lang="en-US" altLang="zh-CN" dirty="0" smtClean="0"/>
              <a:t>FORTAN</a:t>
            </a:r>
            <a:endParaRPr lang="zh-CN" altLang="en-US" dirty="0" smtClean="0"/>
          </a:p>
          <a:p>
            <a:pPr lvl="2">
              <a:spcBef>
                <a:spcPts val="600"/>
              </a:spcBef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5.EQ.M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zh-CN" sz="2400" dirty="0" smtClean="0"/>
              <a:t>   5.E08</a:t>
            </a:r>
          </a:p>
          <a:p>
            <a:pPr lvl="1"/>
            <a:r>
              <a:rPr lang="zh-CN" altLang="en-US" dirty="0" smtClean="0"/>
              <a:t>字符串常数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算符和界符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算符和界符的识别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单字符算符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多字符算符的识别需要超前搜索。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:=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&gt;=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3.2.3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词法分析的任务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从左至右逐个字符地对源程序进行扫描，产生一个个单词符号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 </a:t>
            </a:r>
            <a:r>
              <a:rPr lang="zh-CN" altLang="en-US" dirty="0" smtClean="0">
                <a:latin typeface="宋体" charset="-122"/>
              </a:rPr>
              <a:t>。</a:t>
            </a:r>
          </a:p>
          <a:p>
            <a:r>
              <a:rPr lang="zh-CN" altLang="en-US" dirty="0" smtClean="0">
                <a:latin typeface="宋体" charset="-122"/>
              </a:rPr>
              <a:t>词法分析器</a:t>
            </a:r>
            <a:r>
              <a:rPr lang="en-US" altLang="zh-CN" dirty="0" smtClean="0"/>
              <a:t>(Lexical Analyzer)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宋体" charset="-122"/>
              </a:rPr>
              <a:t>又称扫描器</a:t>
            </a:r>
            <a:r>
              <a:rPr lang="en-US" altLang="zh-CN" dirty="0" smtClean="0"/>
              <a:t>(Scanner)</a:t>
            </a:r>
            <a:r>
              <a:rPr lang="zh-CN" altLang="en-US" dirty="0" smtClean="0"/>
              <a:t>，是执行词法分析的程序。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</a:t>
            </a:r>
            <a:r>
              <a:rPr lang="zh-CN" altLang="en-US" dirty="0" smtClean="0">
                <a:latin typeface="宋体" pitchFamily="2" charset="-122"/>
              </a:rPr>
              <a:t>设计词法分析器的有效工具。</a:t>
            </a:r>
            <a:endParaRPr lang="en-US" altLang="zh-CN" noProof="1" smtClean="0"/>
          </a:p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状态转换图是一张有限方向图（</a:t>
            </a:r>
            <a:r>
              <a:rPr kumimoji="1" lang="zh-CN" altLang="en-US" noProof="1" smtClean="0"/>
              <a:t>包含有限个状态</a:t>
            </a:r>
            <a:r>
              <a:rPr lang="zh-CN" altLang="en-US" noProof="1" smtClean="0"/>
              <a:t>）。</a:t>
            </a:r>
            <a:endParaRPr lang="zh-CN" altLang="en-US" b="1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结点</a:t>
            </a:r>
            <a:r>
              <a:rPr lang="zh-CN" altLang="en-US" sz="2000" dirty="0" smtClean="0">
                <a:latin typeface="宋体" pitchFamily="2" charset="-122"/>
              </a:rPr>
              <a:t>  代表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kumimoji="1" lang="zh-CN" altLang="en-US" sz="2000" noProof="1" smtClean="0"/>
              <a:t>（</a:t>
            </a:r>
            <a:r>
              <a:rPr kumimoji="1" lang="en-US" altLang="zh-CN" sz="2000" noProof="1" smtClean="0"/>
              <a:t>state</a:t>
            </a:r>
            <a:r>
              <a:rPr kumimoji="1" lang="zh-CN" altLang="en-US" sz="2000" noProof="1" smtClean="0"/>
              <a:t>）</a:t>
            </a:r>
            <a:r>
              <a:rPr lang="zh-CN" altLang="en-US" sz="2000" dirty="0" smtClean="0">
                <a:latin typeface="宋体" pitchFamily="2" charset="-122"/>
              </a:rPr>
              <a:t>，用圆圈表示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箭弧  </a:t>
            </a:r>
            <a:r>
              <a:rPr lang="zh-CN" altLang="en-US" sz="2000" dirty="0" smtClean="0">
                <a:latin typeface="宋体" pitchFamily="2" charset="-122"/>
              </a:rPr>
              <a:t>状态之间的连接（</a:t>
            </a:r>
            <a:r>
              <a:rPr kumimoji="1" lang="zh-CN" altLang="en-US" sz="2000" b="1" noProof="1" smtClean="0"/>
              <a:t>转换</a:t>
            </a:r>
            <a:r>
              <a:rPr kumimoji="1" lang="en-US" altLang="zh-CN" sz="2000" noProof="1" smtClean="0"/>
              <a:t>/</a:t>
            </a:r>
            <a:r>
              <a:rPr lang="en-US" altLang="zh-CN" sz="2000" dirty="0" smtClean="0"/>
              <a:t>transition</a:t>
            </a:r>
            <a:r>
              <a:rPr lang="zh-CN" altLang="en-US" sz="2000" dirty="0" smtClean="0">
                <a:latin typeface="宋体" pitchFamily="2" charset="-122"/>
              </a:rPr>
              <a:t>）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kumimoji="1" lang="zh-CN" altLang="en-US" sz="2000" b="1" noProof="1" smtClean="0"/>
              <a:t>初态</a:t>
            </a:r>
            <a:r>
              <a:rPr kumimoji="1" lang="zh-CN" altLang="en-US" sz="2000" noProof="1" smtClean="0"/>
              <a:t>    </a:t>
            </a:r>
            <a:r>
              <a:rPr lang="zh-CN" altLang="en-US" sz="2000" dirty="0" smtClean="0">
                <a:latin typeface="宋体" pitchFamily="2" charset="-122"/>
              </a:rPr>
              <a:t>识别某一类字符串的开始，也称</a:t>
            </a:r>
            <a:r>
              <a:rPr kumimoji="1" lang="zh-CN" altLang="en-US" sz="2000" b="1" noProof="1" smtClean="0"/>
              <a:t>开始状态</a:t>
            </a:r>
            <a:r>
              <a:rPr kumimoji="1" lang="zh-CN" altLang="en-US" sz="2000" noProof="1" smtClean="0"/>
              <a:t>。  </a:t>
            </a:r>
            <a:endParaRPr kumimoji="1" lang="en-US" altLang="zh-CN" sz="2000" noProof="1" smtClean="0"/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	     </a:t>
            </a:r>
            <a:r>
              <a:rPr lang="zh-CN" altLang="en-US" sz="2000" dirty="0" smtClean="0">
                <a:latin typeface="宋体" pitchFamily="2" charset="-122"/>
              </a:rPr>
              <a:t>初态只有一个。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终态</a:t>
            </a:r>
            <a:r>
              <a:rPr lang="zh-CN" altLang="en-US" sz="2000" dirty="0" smtClean="0">
                <a:latin typeface="宋体" pitchFamily="2" charset="-122"/>
              </a:rPr>
              <a:t>  识别出某一单词符号，也称</a:t>
            </a:r>
            <a:r>
              <a:rPr kumimoji="1" lang="zh-CN" altLang="en-US" sz="2000" b="1" noProof="1" smtClean="0"/>
              <a:t>接受状态</a:t>
            </a:r>
            <a:r>
              <a:rPr kumimoji="1" lang="zh-CN" altLang="en-US" sz="2000" noProof="1" smtClean="0"/>
              <a:t>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      </a:t>
            </a:r>
            <a:r>
              <a:rPr kumimoji="1" lang="zh-CN" altLang="en-US" sz="2000" noProof="1" smtClean="0"/>
              <a:t>至少一个终态，</a:t>
            </a:r>
            <a:r>
              <a:rPr lang="zh-CN" altLang="en-US" sz="2000" dirty="0" smtClean="0">
                <a:latin typeface="宋体" pitchFamily="2" charset="-122"/>
              </a:rPr>
              <a:t>用双圆圈表示</a:t>
            </a:r>
            <a:r>
              <a:rPr kumimoji="1" lang="zh-CN" altLang="en-US" sz="2000" noProof="1" smtClean="0"/>
              <a:t>。</a:t>
            </a:r>
            <a:endParaRPr kumimoji="1" lang="zh-CN" altLang="en-US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1785918" y="4500570"/>
            <a:ext cx="4764108" cy="1714512"/>
            <a:chOff x="1785918" y="4857760"/>
            <a:chExt cx="4764108" cy="1714512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9405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41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42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/>
            <p:cNvCxnSpPr>
              <a:stCxn id="30" idx="6"/>
              <a:endCxn id="45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5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500694" y="621508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[ ]</a:t>
            </a:r>
            <a:r>
              <a:rPr lang="zh-CN" altLang="en-US" b="1" dirty="0" smtClean="0">
                <a:solidFill>
                  <a:srgbClr val="C00000"/>
                </a:solidFill>
              </a:rPr>
              <a:t>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一个状态转换图可用于识别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或接受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一定的字符串。</a:t>
            </a:r>
            <a:endParaRPr kumimoji="1" lang="en-US" altLang="zh-CN" noProof="1" smtClean="0">
              <a:latin typeface="Times New Roman" pitchFamily="18" charset="0"/>
            </a:endParaRPr>
          </a:p>
          <a:p>
            <a:r>
              <a:rPr kumimoji="1" lang="zh-CN" altLang="en-US" noProof="1" smtClean="0">
                <a:latin typeface="Times New Roman" pitchFamily="18" charset="0"/>
              </a:rPr>
              <a:t>识别标识符的状态转换图</a:t>
            </a:r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endParaRPr lang="en-US" altLang="zh-CN" dirty="0" smtClean="0">
              <a:latin typeface="宋体" charset="-122"/>
            </a:endParaRPr>
          </a:p>
          <a:p>
            <a:pPr>
              <a:spcBef>
                <a:spcPts val="0"/>
              </a:spcBef>
            </a:pPr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785918" y="2143116"/>
            <a:ext cx="4764108" cy="1714512"/>
            <a:chOff x="1785918" y="4857760"/>
            <a:chExt cx="4764108" cy="17145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000364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10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11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7" idx="6"/>
              <a:endCxn id="14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4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857356" y="4856177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800484" y="4500570"/>
            <a:ext cx="457200" cy="428628"/>
          </a:xfrm>
          <a:custGeom>
            <a:avLst/>
            <a:gdLst/>
            <a:ahLst/>
            <a:cxnLst>
              <a:cxn ang="0">
                <a:pos x="480" y="720"/>
              </a:cxn>
              <a:cxn ang="0">
                <a:pos x="240" y="0"/>
              </a:cxn>
              <a:cxn ang="0">
                <a:pos x="0" y="720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72000" tIns="0" rIns="0" bIns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10304" y="4842529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566400" y="4842529"/>
            <a:ext cx="635000" cy="573087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91104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347200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643504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575800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407408" y="402496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字母或数字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5871200" y="4613929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8256" y="592933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*表示需要回退一个字符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noProof="1" smtClean="0"/>
              <a:t>识别整数常数的状态转换图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r>
              <a:rPr kumimoji="1" lang="zh-CN" altLang="en-US" noProof="1" smtClean="0"/>
              <a:t>识别</a:t>
            </a:r>
            <a:r>
              <a:rPr kumimoji="1" lang="en-US" altLang="zh-CN" noProof="1" smtClean="0"/>
              <a:t>FORTRAN</a:t>
            </a:r>
            <a:r>
              <a:rPr kumimoji="1" lang="zh-CN" altLang="en-US" noProof="1" smtClean="0"/>
              <a:t>实型常数的状态转换图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noProof="1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000232" y="1571612"/>
            <a:ext cx="4610749" cy="1390656"/>
            <a:chOff x="2390143" y="2143116"/>
            <a:chExt cx="4610749" cy="1390656"/>
          </a:xfrm>
        </p:grpSpPr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2390143" y="2945773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4368818" y="2605078"/>
              <a:ext cx="422274" cy="398485"/>
            </a:xfrm>
            <a:custGeom>
              <a:avLst/>
              <a:gdLst/>
              <a:ahLst/>
              <a:cxnLst>
                <a:cxn ang="0">
                  <a:pos x="480" y="720"/>
                </a:cxn>
                <a:cxn ang="0">
                  <a:pos x="240" y="0"/>
                </a:cxn>
                <a:cxn ang="0">
                  <a:pos x="0" y="720"/>
                </a:cxn>
              </a:cxnLst>
              <a:rect l="0" t="0" r="r" b="b"/>
              <a:pathLst>
                <a:path w="480" h="720">
                  <a:moveTo>
                    <a:pt x="480" y="720"/>
                  </a:moveTo>
                  <a:cubicBezTo>
                    <a:pt x="400" y="360"/>
                    <a:pt x="320" y="0"/>
                    <a:pt x="240" y="0"/>
                  </a:cubicBezTo>
                  <a:cubicBezTo>
                    <a:pt x="160" y="0"/>
                    <a:pt x="80" y="360"/>
                    <a:pt x="0" y="7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72000" tIns="0" rIns="0" bIns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4257692" y="2932125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6086492" y="2960684"/>
              <a:ext cx="635000" cy="57308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3038492" y="3236925"/>
              <a:ext cx="1212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904033" y="3236925"/>
              <a:ext cx="115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3190892" y="286226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095892" y="285749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其他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4083065" y="2143116"/>
              <a:ext cx="92551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6467492" y="2779725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itchFamily="34" charset="-122"/>
                  <a:ea typeface="微软雅黑" pitchFamily="34" charset="-122"/>
                </a:rPr>
                <a:t>*</a:t>
              </a:r>
            </a:p>
          </p:txBody>
        </p:sp>
      </p:grp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3833833"/>
            <a:ext cx="72199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几点重要限制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几点重要限制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不必使用超前搜索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所有关键字都是保留字，不能用作标识符。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关键字作为特殊的标识符来处理；不用特殊的状态图来识别，只要查保留字表。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如果基本字、标识符和常数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或标号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之间没有确定的运算符或界符作间隔，则必须使用一个空白符作间隔。例如，</a:t>
            </a:r>
          </a:p>
          <a:p>
            <a:pPr lvl="1" algn="just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DO99K=1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   </a:t>
            </a:r>
            <a:r>
              <a:rPr lang="zh-CN" altLang="en-US" dirty="0" smtClean="0"/>
              <a:t>要写成   </a:t>
            </a:r>
            <a:r>
              <a:rPr lang="en-US" altLang="zh-CN" dirty="0" smtClean="0"/>
              <a:t>DO 99 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3.2.4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状态转换图的实现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每个状态结点对应一小段程序。</a:t>
            </a:r>
            <a:endParaRPr lang="en-US" altLang="zh-CN" noProof="1" smtClean="0"/>
          </a:p>
          <a:p>
            <a:r>
              <a:rPr lang="zh-CN" altLang="en-US" noProof="1" smtClean="0"/>
              <a:t>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不含回路的分叉结点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包含回路的状态结点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终态结点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142984"/>
            <a:ext cx="7772400" cy="5021263"/>
          </a:xfrm>
        </p:spPr>
        <p:txBody>
          <a:bodyPr/>
          <a:lstStyle/>
          <a:p>
            <a:r>
              <a:rPr lang="en-US" altLang="zh-CN" noProof="1" smtClean="0"/>
              <a:t>1.  </a:t>
            </a:r>
            <a:r>
              <a:rPr lang="zh-CN" altLang="en-US" noProof="1" smtClean="0"/>
              <a:t>对不含回路的分叉结点，用一个</a:t>
            </a:r>
            <a:r>
              <a:rPr lang="en-US" altLang="zh-CN" noProof="1" smtClean="0"/>
              <a:t>CASE</a:t>
            </a:r>
            <a:r>
              <a:rPr lang="zh-CN" altLang="en-US" noProof="1" smtClean="0"/>
              <a:t>语句或一组</a:t>
            </a:r>
            <a:r>
              <a:rPr lang="en-US" altLang="zh-CN" noProof="1" smtClean="0"/>
              <a:t>IF-THEN-ELSE</a:t>
            </a:r>
            <a:r>
              <a:rPr lang="zh-CN" altLang="en-US" noProof="1" smtClean="0"/>
              <a:t>语句实现。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0552" y="2762260"/>
            <a:ext cx="5727728" cy="1938992"/>
          </a:xfrm>
          <a:prstGeom prst="rect">
            <a:avLst/>
          </a:prstGeom>
          <a:solidFill>
            <a:srgbClr val="FFFF99"/>
          </a:solidFill>
          <a:ln w="12700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)) 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k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>
                <a:latin typeface="Times New Roman" pitchFamily="18" charset="0"/>
                <a:ea typeface="微软雅黑" pitchFamily="34" charset="-122"/>
              </a:rPr>
              <a:t>if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ch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=‘/’)  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l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错误处理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9388" y="2409835"/>
            <a:ext cx="2232026" cy="2376487"/>
            <a:chOff x="179388" y="3430588"/>
            <a:chExt cx="2232026" cy="2376487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79388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08176" y="3430588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08176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08176" y="5302250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35013" y="3643314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016853" y="4243336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214414" y="4816816"/>
              <a:ext cx="29367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879481" y="3412448"/>
              <a:ext cx="758142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6"/>
              <a:endCxn id="9" idx="2"/>
            </p:cNvCxnSpPr>
            <p:nvPr/>
          </p:nvCxnSpPr>
          <p:spPr>
            <a:xfrm>
              <a:off x="682626" y="4619626"/>
              <a:ext cx="12255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0" idx="2"/>
            </p:cNvCxnSpPr>
            <p:nvPr/>
          </p:nvCxnSpPr>
          <p:spPr>
            <a:xfrm rot="16200000" flipH="1">
              <a:off x="880275" y="4526761"/>
              <a:ext cx="756555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 smtClean="0"/>
              <a:t>2.  </a:t>
            </a:r>
            <a:r>
              <a:rPr lang="zh-CN" altLang="en-US" noProof="1" smtClean="0"/>
              <a:t>对包含回路的状态结点，则对应一段由</a:t>
            </a:r>
            <a:r>
              <a:rPr lang="en-US" altLang="zh-CN" noProof="1" smtClean="0"/>
              <a:t>WHILE</a:t>
            </a:r>
            <a:r>
              <a:rPr lang="zh-CN" altLang="en-US" noProof="1" smtClean="0"/>
              <a:t>结构构成的程序。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000496" y="3087688"/>
            <a:ext cx="4697413" cy="1554272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while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 or 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	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42910" y="3214686"/>
            <a:ext cx="2736849" cy="1170045"/>
            <a:chOff x="682626" y="3386080"/>
            <a:chExt cx="2736849" cy="117004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187450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i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82626" y="3386080"/>
              <a:ext cx="153192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字母或数字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692275" y="4338638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016985" y="3906838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其它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16238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j</a:t>
              </a:r>
            </a:p>
          </p:txBody>
        </p:sp>
        <p:sp>
          <p:nvSpPr>
            <p:cNvPr id="13" name="Arc 50"/>
            <p:cNvSpPr>
              <a:spLocks/>
            </p:cNvSpPr>
            <p:nvPr/>
          </p:nvSpPr>
          <p:spPr bwMode="auto">
            <a:xfrm rot="3900000">
              <a:off x="1348333" y="3760011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3</a:t>
            </a:r>
            <a:r>
              <a:rPr lang="en-US" altLang="zh-CN" noProof="1" smtClean="0"/>
              <a:t>.  </a:t>
            </a:r>
            <a:r>
              <a:rPr lang="zh-CN" altLang="en-US" noProof="1" smtClean="0"/>
              <a:t>终态结点表示识别出某种单词符号，因此，对应语句为</a:t>
            </a:r>
          </a:p>
          <a:p>
            <a:pPr marL="1809750" lvl="3" indent="-381000">
              <a:spcBef>
                <a:spcPct val="0"/>
              </a:spcBef>
              <a:buNone/>
            </a:pPr>
            <a:r>
              <a:rPr lang="zh-CN" altLang="en-US" sz="2400" noProof="1" smtClean="0"/>
              <a:t>  </a:t>
            </a:r>
            <a:r>
              <a:rPr lang="en-US" altLang="zh-CN" sz="2400" noProof="1" smtClean="0"/>
              <a:t>RETURN (C，VAL)</a:t>
            </a:r>
          </a:p>
          <a:p>
            <a:pPr marL="952500" lvl="1" indent="-381000">
              <a:spcBef>
                <a:spcPts val="600"/>
              </a:spcBef>
              <a:buNone/>
            </a:pPr>
            <a:r>
              <a:rPr lang="en-US" altLang="zh-CN" noProof="1" smtClean="0"/>
              <a:t> </a:t>
            </a:r>
            <a:r>
              <a:rPr lang="zh-CN" altLang="en-US" noProof="1" smtClean="0"/>
              <a:t>其中，</a:t>
            </a:r>
            <a:r>
              <a:rPr lang="en-US" altLang="zh-CN" noProof="1" smtClean="0"/>
              <a:t>C</a:t>
            </a:r>
            <a:r>
              <a:rPr lang="zh-CN" altLang="en-US" noProof="1" smtClean="0"/>
              <a:t>为单词种别，</a:t>
            </a:r>
            <a:r>
              <a:rPr lang="en-US" altLang="zh-CN" noProof="1" smtClean="0"/>
              <a:t>VAL</a:t>
            </a:r>
            <a:r>
              <a:rPr lang="zh-CN" altLang="en-US" noProof="1" smtClean="0"/>
              <a:t>为单词自身值。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071570" y="1293826"/>
          <a:ext cx="7143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227117" y="1282690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1) </a:t>
            </a:r>
            <a:r>
              <a:rPr lang="en-US" altLang="zh-CN" dirty="0" err="1" smtClean="0"/>
              <a:t>ch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字符变量、存放最新读入的源程序字符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2) </a:t>
            </a:r>
            <a:r>
              <a:rPr lang="en-US" altLang="zh-CN" dirty="0" err="1" smtClean="0"/>
              <a:t>strToken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字符数组，存放构成单词符号的字符串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3) </a:t>
            </a:r>
            <a:r>
              <a:rPr lang="en-US" altLang="zh-CN" dirty="0" smtClean="0"/>
              <a:t>GetChar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子程序过程，把下一个字符读入到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4) </a:t>
            </a:r>
            <a:r>
              <a:rPr lang="en-US" altLang="zh-CN" dirty="0" err="1" smtClean="0"/>
              <a:t>GetBC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子程序过程，跳过空白符，直至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中读入一非空白符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5) </a:t>
            </a:r>
            <a:r>
              <a:rPr lang="en-US" altLang="zh-CN" noProof="1" smtClean="0"/>
              <a:t>C</a:t>
            </a:r>
            <a:r>
              <a:rPr lang="en-US" altLang="zh-CN" dirty="0" err="1" smtClean="0"/>
              <a:t>oncat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中的字符连接到</a:t>
            </a:r>
            <a:r>
              <a:rPr lang="en-US" altLang="zh-CN" dirty="0" err="1" smtClean="0"/>
              <a:t>strToken</a:t>
            </a:r>
            <a:r>
              <a:rPr lang="en-US" altLang="zh-CN" noProof="1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zh-CN" noProof="1" smtClean="0"/>
              <a:t>6)</a:t>
            </a:r>
            <a:r>
              <a:rPr lang="en-US" altLang="zh-CN" noProof="1" smtClean="0"/>
              <a:t> IsLetter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IsDisgital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布尔函数，判断ch</a:t>
            </a:r>
            <a:r>
              <a:rPr lang="zh-CN" altLang="en-US" noProof="1" smtClean="0"/>
              <a:t>中字符是否为字母和数字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en-US" noProof="1" smtClean="0"/>
              <a:t>(7)</a:t>
            </a:r>
            <a:r>
              <a:rPr lang="en-US" altLang="zh-CN" noProof="1" smtClean="0"/>
              <a:t> Reserve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整型函数，对于 </a:t>
            </a:r>
            <a:r>
              <a:rPr lang="en-US" altLang="zh-CN" noProof="1" smtClean="0"/>
              <a:t>strToken </a:t>
            </a:r>
            <a:r>
              <a:rPr lang="zh-CN" altLang="en-US" noProof="1" smtClean="0"/>
              <a:t>中的字符串查找保留字表，若它是保留字则给出它的编码，否则回送0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8) </a:t>
            </a:r>
            <a:r>
              <a:rPr lang="en-US" altLang="zh-CN" noProof="1" smtClean="0"/>
              <a:t>Retract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子程序，把搜索指针回调一个字符位置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9) </a:t>
            </a:r>
            <a:r>
              <a:rPr lang="en-US" altLang="zh-CN" noProof="1" smtClean="0"/>
              <a:t>InsertId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中的标识符插入符号表，返回符号表指针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10) </a:t>
            </a:r>
            <a:r>
              <a:rPr lang="en-US" altLang="zh-CN" noProof="1" smtClean="0"/>
              <a:t>InsertConst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整型函数过程，将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中的常数插入常数表，返回常数表指针。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3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int code, value;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 := “ ”;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GetChar(); </a:t>
            </a:r>
            <a:r>
              <a:rPr lang="en-US" altLang="zh-CN" sz="1800" dirty="0" err="1" smtClean="0"/>
              <a:t>GetBC</a:t>
            </a:r>
            <a:r>
              <a:rPr lang="en-US" altLang="zh-CN" sz="1800" dirty="0" smtClean="0"/>
              <a:t>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 or 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(); GetChar();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code := Reserve();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if (code = 0)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value := </a:t>
            </a:r>
            <a:r>
              <a:rPr lang="en-US" altLang="zh-CN" sz="1800" dirty="0" err="1" smtClean="0"/>
              <a:t>InsertId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($ID,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else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(code, -);	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4071156" y="1214422"/>
            <a:ext cx="4572810" cy="967504"/>
            <a:chOff x="3714744" y="1214422"/>
            <a:chExt cx="4572810" cy="96750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3714744" y="1802981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" name="Line 53"/>
            <p:cNvSpPr>
              <a:spLocks noChangeShapeType="1"/>
            </p:cNvSpPr>
            <p:nvPr/>
          </p:nvSpPr>
          <p:spPr bwMode="auto">
            <a:xfrm>
              <a:off x="4287478" y="1980311"/>
              <a:ext cx="108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100"/>
            <p:cNvSpPr>
              <a:spLocks noChangeArrowheads="1"/>
            </p:cNvSpPr>
            <p:nvPr/>
          </p:nvSpPr>
          <p:spPr bwMode="auto">
            <a:xfrm>
              <a:off x="4056344" y="121442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4586426" y="172043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5358596" y="1256089"/>
              <a:ext cx="1014538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字母或数字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6144414" y="1678794"/>
              <a:ext cx="1215909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非字母与数字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1" name="Rectangle 124"/>
            <p:cNvSpPr>
              <a:spLocks noChangeArrowheads="1"/>
            </p:cNvSpPr>
            <p:nvPr/>
          </p:nvSpPr>
          <p:spPr bwMode="auto">
            <a:xfrm>
              <a:off x="8186100" y="1678794"/>
              <a:ext cx="101454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7569156" y="178592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5930100" y="1981630"/>
              <a:ext cx="162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358596" y="1819116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Arc 50"/>
            <p:cNvSpPr>
              <a:spLocks/>
            </p:cNvSpPr>
            <p:nvPr/>
          </p:nvSpPr>
          <p:spPr bwMode="auto">
            <a:xfrm rot="3900000">
              <a:off x="3905064" y="1472830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7" name="Arc 50"/>
            <p:cNvSpPr>
              <a:spLocks/>
            </p:cNvSpPr>
            <p:nvPr/>
          </p:nvSpPr>
          <p:spPr bwMode="auto">
            <a:xfrm rot="3900000">
              <a:off x="5533459" y="1500373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 ); GetChar( 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value := </a:t>
            </a:r>
            <a:r>
              <a:rPr lang="en-US" altLang="zh-CN" sz="1800" dirty="0" err="1" smtClean="0"/>
              <a:t>InsertConst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return($INT,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301442" y="4214818"/>
            <a:ext cx="5842326" cy="1643074"/>
            <a:chOff x="1301442" y="4214818"/>
            <a:chExt cx="5842326" cy="164307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1301442" y="4803377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auto">
            <a:xfrm>
              <a:off x="1588521" y="5637949"/>
              <a:ext cx="1821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0"/>
            <p:cNvSpPr>
              <a:spLocks noChangeArrowheads="1"/>
            </p:cNvSpPr>
            <p:nvPr/>
          </p:nvSpPr>
          <p:spPr bwMode="auto">
            <a:xfrm>
              <a:off x="1643042" y="4214818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2" name="Rectangle 112"/>
            <p:cNvSpPr>
              <a:spLocks noChangeArrowheads="1"/>
            </p:cNvSpPr>
            <p:nvPr/>
          </p:nvSpPr>
          <p:spPr bwMode="auto">
            <a:xfrm>
              <a:off x="2321756" y="5378070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3" name="Rectangle 113"/>
            <p:cNvSpPr>
              <a:spLocks noChangeArrowheads="1"/>
            </p:cNvSpPr>
            <p:nvPr/>
          </p:nvSpPr>
          <p:spPr bwMode="auto">
            <a:xfrm>
              <a:off x="4795887" y="5361192"/>
              <a:ext cx="608723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非数字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4" name="Rectangle 114"/>
            <p:cNvSpPr>
              <a:spLocks noChangeArrowheads="1"/>
            </p:cNvSpPr>
            <p:nvPr/>
          </p:nvSpPr>
          <p:spPr bwMode="auto">
            <a:xfrm>
              <a:off x="4000496" y="514295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6" name="Rectangle 125"/>
            <p:cNvSpPr>
              <a:spLocks noChangeArrowheads="1"/>
            </p:cNvSpPr>
            <p:nvPr/>
          </p:nvSpPr>
          <p:spPr bwMode="auto">
            <a:xfrm>
              <a:off x="7042314" y="5375550"/>
              <a:ext cx="101454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20" name="组合 142"/>
            <p:cNvGrpSpPr/>
            <p:nvPr/>
          </p:nvGrpSpPr>
          <p:grpSpPr>
            <a:xfrm>
              <a:off x="4000496" y="5461892"/>
              <a:ext cx="2959452" cy="396000"/>
              <a:chOff x="4071934" y="2357430"/>
              <a:chExt cx="2959452" cy="396000"/>
            </a:xfrm>
          </p:grpSpPr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6455386" y="2357430"/>
                <a:ext cx="576000" cy="396000"/>
              </a:xfrm>
              <a:prstGeom prst="ellipse">
                <a:avLst/>
              </a:prstGeom>
              <a:noFill/>
              <a:ln w="63500" cmpd="dbl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22" name="Line 59"/>
              <p:cNvSpPr>
                <a:spLocks noChangeShapeType="1"/>
              </p:cNvSpPr>
              <p:nvPr/>
            </p:nvSpPr>
            <p:spPr bwMode="auto">
              <a:xfrm>
                <a:off x="4071934" y="2553134"/>
                <a:ext cx="2376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415344" y="5476102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5" name="Arc 50"/>
            <p:cNvSpPr>
              <a:spLocks/>
            </p:cNvSpPr>
            <p:nvPr/>
          </p:nvSpPr>
          <p:spPr bwMode="auto">
            <a:xfrm rot="3900000">
              <a:off x="1491762" y="4473226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7" name="Arc 50"/>
            <p:cNvSpPr>
              <a:spLocks/>
            </p:cNvSpPr>
            <p:nvPr/>
          </p:nvSpPr>
          <p:spPr bwMode="auto">
            <a:xfrm rot="3780000">
              <a:off x="3603855" y="5158277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1588521" y="5143512"/>
              <a:ext cx="1537" cy="486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=‘=’) return ($ASSIGN,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=‘+’) return ($PLUS,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GetChar</a:t>
            </a:r>
            <a:r>
              <a:rPr lang="en-US" altLang="zh-CN" sz="1800" dirty="0" smtClean="0"/>
              <a:t>();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 return ($POWER, -);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Retract(); return ($STAR,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=‘;’) return ($SEMICOLON,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=‘(’) return ($LPAR,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=‘)’) return ($RPAR,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</a:t>
            </a:r>
            <a:r>
              <a:rPr lang="en-US" altLang="zh-CN" sz="1800" dirty="0" err="1" smtClean="0"/>
              <a:t>ProcError</a:t>
            </a:r>
            <a:r>
              <a:rPr lang="en-US" altLang="zh-CN" sz="1800" dirty="0" smtClean="0"/>
              <a:t>( );	/* </a:t>
            </a:r>
            <a:r>
              <a:rPr lang="zh-CN" altLang="en-US" sz="1800" dirty="0" smtClean="0"/>
              <a:t>错误处理*</a:t>
            </a:r>
            <a:r>
              <a:rPr lang="en-US" altLang="zh-CN" sz="1800" dirty="0" smtClean="0"/>
              <a:t>/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6" name="图片 6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956172"/>
            <a:ext cx="3571900" cy="3758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DFA of  C Comments  /*   */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B916D-DFA5-41D8-87B7-8DC3AAFA836E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87" y="2179423"/>
            <a:ext cx="6869625" cy="2499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2285992"/>
            <a:ext cx="7772400" cy="714380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46242-C1FA-4C69-92FA-F97EA005E886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571625" y="2786063"/>
            <a:ext cx="6072188" cy="41703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starting in state 1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 </a:t>
            </a:r>
            <a:r>
              <a:rPr lang="en-US" altLang="zh-CN" sz="2000" i="1" dirty="0">
                <a:latin typeface="+mn-lt"/>
              </a:rPr>
              <a:t>the next character is a letter </a:t>
            </a:r>
            <a:r>
              <a:rPr lang="en-US" altLang="zh-CN" sz="2000" b="1" dirty="0">
                <a:latin typeface="+mn-lt"/>
              </a:rPr>
              <a:t>then</a:t>
            </a:r>
            <a:endParaRPr lang="en-US" altLang="zh-CN" sz="2000" i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advance the input;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now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while </a:t>
            </a:r>
            <a:r>
              <a:rPr lang="en-US" altLang="zh-CN" sz="2000" dirty="0">
                <a:latin typeface="+mn-lt"/>
              </a:rPr>
              <a:t>the next character is a letter or a digit </a:t>
            </a:r>
            <a:r>
              <a:rPr lang="en-US" altLang="zh-CN" sz="2000" b="1" dirty="0">
                <a:latin typeface="+mn-lt"/>
              </a:rPr>
              <a:t>do</a:t>
            </a:r>
            <a:br>
              <a:rPr lang="en-US" altLang="zh-CN" sz="2000" b="1" dirty="0">
                <a:latin typeface="+mn-lt"/>
              </a:rPr>
            </a:br>
            <a:r>
              <a:rPr lang="en-US" altLang="zh-CN" sz="2000" b="1" dirty="0">
                <a:latin typeface="+mn-lt"/>
              </a:rPr>
              <a:t>            </a:t>
            </a:r>
            <a:r>
              <a:rPr lang="en-US" altLang="zh-CN" sz="2000" dirty="0">
                <a:latin typeface="+mn-lt"/>
              </a:rPr>
              <a:t>advance the input;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stay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end while;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go to state 3 without advancing the input}</a:t>
            </a:r>
            <a:endParaRPr lang="en-US" altLang="zh-CN" sz="2000" i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accept; </a:t>
            </a:r>
            <a:endParaRPr lang="en-US" altLang="zh-CN" sz="2000" b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else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cases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end if; 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2789238" y="1071563"/>
            <a:ext cx="3722687" cy="1266825"/>
            <a:chOff x="2318134" y="3448046"/>
            <a:chExt cx="3722546" cy="126659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569124" y="3448046"/>
              <a:ext cx="646088" cy="23649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318134" y="3879768"/>
              <a:ext cx="539730" cy="5396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088042" y="3865483"/>
              <a:ext cx="581003" cy="2777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58003" y="4428944"/>
              <a:ext cx="482582" cy="2856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12" name="Arc 16"/>
            <p:cNvSpPr>
              <a:spLocks/>
            </p:cNvSpPr>
            <p:nvPr/>
          </p:nvSpPr>
          <p:spPr bwMode="auto">
            <a:xfrm rot="4248094">
              <a:off x="3968314" y="3467847"/>
              <a:ext cx="493623" cy="53655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13" name="Arc 19"/>
            <p:cNvSpPr>
              <a:spLocks/>
            </p:cNvSpPr>
            <p:nvPr/>
          </p:nvSpPr>
          <p:spPr bwMode="auto">
            <a:xfrm rot="12027148">
              <a:off x="4026219" y="4216258"/>
              <a:ext cx="419084" cy="46664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849926" y="4154356"/>
              <a:ext cx="9651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grpSp>
          <p:nvGrpSpPr>
            <p:cNvPr id="4" name="组合 15"/>
            <p:cNvGrpSpPr>
              <a:grpSpLocks/>
            </p:cNvGrpSpPr>
            <p:nvPr/>
          </p:nvGrpSpPr>
          <p:grpSpPr bwMode="auto">
            <a:xfrm>
              <a:off x="4357669" y="3865480"/>
              <a:ext cx="1683011" cy="563464"/>
              <a:chOff x="5143487" y="3865480"/>
              <a:chExt cx="1683011" cy="563464"/>
            </a:xfrm>
          </p:grpSpPr>
          <p:sp>
            <p:nvSpPr>
              <p:cNvPr id="17" name="AutoShape 12"/>
              <p:cNvSpPr>
                <a:spLocks noChangeArrowheads="1"/>
              </p:cNvSpPr>
              <p:nvPr/>
            </p:nvSpPr>
            <p:spPr bwMode="auto">
              <a:xfrm>
                <a:off x="6286769" y="3889292"/>
                <a:ext cx="539729" cy="5396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0 w 21600"/>
                  <a:gd name="T25" fmla="*/ 3150 h 21600"/>
                  <a:gd name="T26" fmla="*/ 1844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700" y="10800"/>
                    </a:moveTo>
                    <a:cubicBezTo>
                      <a:pt x="2700" y="15274"/>
                      <a:pt x="6326" y="18900"/>
                      <a:pt x="10800" y="18900"/>
                    </a:cubicBezTo>
                    <a:cubicBezTo>
                      <a:pt x="15274" y="18900"/>
                      <a:pt x="18900" y="15274"/>
                      <a:pt x="18900" y="10800"/>
                    </a:cubicBezTo>
                    <a:cubicBezTo>
                      <a:pt x="18900" y="6326"/>
                      <a:pt x="15274" y="2700"/>
                      <a:pt x="10800" y="2700"/>
                    </a:cubicBezTo>
                    <a:cubicBezTo>
                      <a:pt x="6326" y="2700"/>
                      <a:pt x="2700" y="6326"/>
                      <a:pt x="27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latin typeface="+mn-lt"/>
                  </a:rPr>
                  <a:t>3</a:t>
                </a:r>
                <a:endParaRPr lang="zh-CN" altLang="en-US" sz="1600" dirty="0">
                  <a:latin typeface="+mn-lt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416852" y="3865483"/>
                <a:ext cx="581003" cy="27776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defRPr/>
                </a:pPr>
                <a:r>
                  <a:rPr lang="en-US" altLang="zh-CN" sz="1600" dirty="0">
                    <a:latin typeface="+mn-lt"/>
                  </a:rPr>
                  <a:t>[other]</a:t>
                </a: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5143812" y="4157531"/>
                <a:ext cx="11524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3818264" y="3857547"/>
              <a:ext cx="539730" cy="5396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1DDE4-4800-4D52-AF81-B80B80FFC010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59" name="矩形 58"/>
          <p:cNvSpPr/>
          <p:nvPr/>
        </p:nvSpPr>
        <p:spPr>
          <a:xfrm>
            <a:off x="714375" y="1571625"/>
            <a:ext cx="62865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1 }</a:t>
            </a:r>
            <a:r>
              <a:rPr lang="en-US" altLang="zh-CN" sz="1600" dirty="0">
                <a:latin typeface="+mn-lt"/>
              </a:rPr>
              <a:t>	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"/"  </a:t>
            </a:r>
            <a:r>
              <a:rPr lang="en-US" altLang="zh-CN" sz="1600" b="1" dirty="0">
                <a:latin typeface="+mn-lt"/>
              </a:rPr>
              <a:t>then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2 }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</a:t>
            </a:r>
            <a:r>
              <a:rPr lang="en-US" altLang="zh-CN" sz="1600" b="1" i="1" dirty="0">
                <a:latin typeface="+mn-lt"/>
              </a:rPr>
              <a:t>   </a:t>
            </a: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</a:t>
            </a:r>
            <a:r>
              <a:rPr lang="en-US" altLang="zh-CN" sz="1600" dirty="0">
                <a:latin typeface="+mn-lt"/>
              </a:rPr>
              <a:t>" * 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dirty="0">
                <a:latin typeface="+mn-lt"/>
              </a:rPr>
              <a:t>         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3 }    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false;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  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{ 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利用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done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来处理涉及到状态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和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4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的循环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</a:t>
            </a:r>
            <a:r>
              <a:rPr lang="en-US" altLang="zh-CN" sz="1600" b="1" dirty="0">
                <a:latin typeface="+mn-lt"/>
              </a:rPr>
              <a:t>while not </a:t>
            </a:r>
            <a:r>
              <a:rPr lang="en-US" altLang="zh-CN" sz="1600" i="1" dirty="0">
                <a:latin typeface="+mn-lt"/>
              </a:rPr>
              <a:t>done </a:t>
            </a:r>
            <a:r>
              <a:rPr lang="en-US" altLang="zh-CN" sz="1600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not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endParaRPr lang="en-US" altLang="zh-CN" sz="1600" b="1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    advance the input; </a:t>
            </a:r>
          </a:p>
          <a:p>
            <a:pPr>
              <a:defRPr/>
            </a:pPr>
            <a:r>
              <a:rPr lang="en-US" altLang="zh-CN" sz="1600" b="1" i="1" dirty="0">
                <a:latin typeface="+mn-lt"/>
              </a:rPr>
              <a:t>             </a:t>
            </a:r>
            <a:r>
              <a:rPr lang="en-US" altLang="zh-CN" sz="1600" b="1" dirty="0">
                <a:latin typeface="+mn-lt"/>
              </a:rPr>
              <a:t>end while;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4 }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r>
              <a:rPr lang="en-US" altLang="zh-CN" sz="1600" i="1" dirty="0">
                <a:latin typeface="+mn-lt"/>
              </a:rPr>
              <a:t> advance the input;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end while;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if</a:t>
            </a:r>
            <a:r>
              <a:rPr lang="en-US" altLang="zh-CN" sz="1600" b="1" i="1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the next input character is "/"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i="1" dirty="0">
                <a:latin typeface="+mn-lt"/>
              </a:rPr>
              <a:t>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true;  end if;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end while; 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accept;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5 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</a:t>
            </a: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   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7655" y="5214950"/>
            <a:ext cx="49291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Notice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considerable increase in </a:t>
            </a: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complexity, and</a:t>
            </a:r>
            <a:endParaRPr lang="en-US" altLang="zh-CN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need to deal with the loop involving state 3 an 4 by using the Boolean variable </a:t>
            </a:r>
            <a:r>
              <a:rPr lang="en-US" altLang="zh-CN" i="1" dirty="0">
                <a:solidFill>
                  <a:srgbClr val="002060"/>
                </a:solidFill>
                <a:latin typeface="+mn-lt"/>
              </a:rPr>
              <a:t>done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.</a:t>
            </a:r>
            <a:endParaRPr lang="zh-CN" altLang="en-US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500174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bldLvl="2"/>
      <p:bldP spid="6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two drawbacks to this method.</a:t>
            </a:r>
          </a:p>
          <a:p>
            <a:pPr lvl="1"/>
            <a:r>
              <a:rPr lang="en-US" altLang="zh-CN" sz="2400" dirty="0" smtClean="0"/>
              <a:t>It is </a:t>
            </a:r>
            <a:r>
              <a:rPr lang="en-US" altLang="zh-CN" sz="2400" b="1" dirty="0" smtClean="0"/>
              <a:t>ad hoc </a:t>
            </a:r>
            <a:r>
              <a:rPr lang="en-US" altLang="zh-CN" sz="2400" dirty="0" smtClean="0"/>
              <a:t>— that is, each DFA has to be treated slightly differently, and it is difficult to state an algorithm that will translate every DFA to code in this way.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b="1" dirty="0" smtClean="0"/>
              <a:t>complexity</a:t>
            </a:r>
            <a:r>
              <a:rPr lang="en-US" altLang="zh-CN" sz="2400" dirty="0" smtClean="0"/>
              <a:t> of the code increases dramatically as the number of states rises or, more specifically, as the number of different states along arbitrary paths rises.</a:t>
            </a:r>
            <a:endParaRPr lang="zh-CN" altLang="en-US" sz="2400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36363-E9B2-4BE5-8399-D3108C4E9DEB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词法分析器的功能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输入源程序，输出单词符号（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单词符号是程序设计语言的基本语法单位。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8628" y="3758234"/>
            <a:ext cx="1571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单词符号的种类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28794" y="2874719"/>
            <a:ext cx="1714512" cy="2554545"/>
            <a:chOff x="1928794" y="2143116"/>
            <a:chExt cx="1714512" cy="2554545"/>
          </a:xfrm>
        </p:grpSpPr>
        <p:sp>
          <p:nvSpPr>
            <p:cNvPr id="10" name="左大括号 9"/>
            <p:cNvSpPr/>
            <p:nvPr/>
          </p:nvSpPr>
          <p:spPr>
            <a:xfrm>
              <a:off x="1928794" y="2214554"/>
              <a:ext cx="428628" cy="2357454"/>
            </a:xfrm>
            <a:prstGeom prst="leftBrace">
              <a:avLst>
                <a:gd name="adj1" fmla="val 56094"/>
                <a:gd name="adj2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28860" y="2143116"/>
              <a:ext cx="1214446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标识符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常数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界符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429024" y="2874719"/>
            <a:ext cx="5286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：如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repeat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：表示各种名字，如变量名、函数名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：各种类型的常数，如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100, 0.618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，*，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：逗号、分号、括号和空白等等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8" grpId="0"/>
      <p:bldP spid="1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better method is obtained by</a:t>
            </a:r>
          </a:p>
          <a:p>
            <a:pPr lvl="1"/>
            <a:r>
              <a:rPr lang="en-US" altLang="zh-CN" dirty="0" smtClean="0"/>
              <a:t>using a variable to maintain the current state and</a:t>
            </a:r>
          </a:p>
          <a:p>
            <a:pPr lvl="1"/>
            <a:r>
              <a:rPr lang="en-US" altLang="zh-CN" dirty="0" smtClean="0"/>
              <a:t>writing the transitions as a doubly nested case statement inside a loop, where </a:t>
            </a:r>
          </a:p>
          <a:p>
            <a:pPr lvl="2"/>
            <a:r>
              <a:rPr lang="en-US" altLang="zh-CN" sz="2400" dirty="0" smtClean="0"/>
              <a:t>the first case statement tests the current state and </a:t>
            </a:r>
          </a:p>
          <a:p>
            <a:pPr lvl="2"/>
            <a:r>
              <a:rPr lang="en-US" altLang="zh-CN" sz="2400" dirty="0" smtClean="0"/>
              <a:t>the nested second level tests the input character, given the state.</a:t>
            </a:r>
          </a:p>
          <a:p>
            <a:pPr lvl="1"/>
            <a:endParaRPr lang="zh-CN" altLang="en-US" dirty="0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D5AC83-21BD-4EEF-829E-7EBACC4056C6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3974" name="内容占位符 54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6B12C-2170-4C2B-BBC3-99E43BD560AB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54" name="矩形 53"/>
          <p:cNvSpPr/>
          <p:nvPr/>
        </p:nvSpPr>
        <p:spPr>
          <a:xfrm>
            <a:off x="1285875" y="1698625"/>
            <a:ext cx="5643563" cy="501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1; { start }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1 </a:t>
            </a:r>
            <a:r>
              <a:rPr lang="en-US" altLang="zh-CN" sz="2000" i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2 </a:t>
            </a:r>
            <a:r>
              <a:rPr lang="en-US" altLang="zh-CN" sz="2000" b="1" dirty="0">
                <a:latin typeface="+mn-lt"/>
              </a:rPr>
              <a:t>do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1: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input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 ….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};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2: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, </a:t>
            </a:r>
            <a:r>
              <a:rPr lang="en-US" altLang="zh-CN" sz="2000" i="1" dirty="0">
                <a:latin typeface="+mn-lt"/>
              </a:rPr>
              <a:t>digit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</a:t>
            </a:r>
            <a:r>
              <a:rPr lang="en-US" altLang="zh-CN" sz="2000" dirty="0">
                <a:latin typeface="+mn-lt"/>
              </a:rPr>
              <a:t>t;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actually unnecessary }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3;   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3 </a:t>
            </a:r>
            <a:r>
              <a:rPr lang="en-US" altLang="zh-CN" sz="2000" b="1" dirty="0">
                <a:latin typeface="+mn-lt"/>
              </a:rPr>
              <a:t>then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accept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error</a:t>
            </a:r>
            <a:r>
              <a:rPr lang="en-US" altLang="zh-CN" sz="2000" dirty="0">
                <a:latin typeface="+mn-lt"/>
              </a:rPr>
              <a:t>; </a:t>
            </a:r>
            <a:endParaRPr lang="zh-CN" altLang="en-US" sz="2000" dirty="0">
              <a:latin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214438" y="1685925"/>
            <a:ext cx="521493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14438" y="6713538"/>
            <a:ext cx="521493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5707064" y="1571625"/>
            <a:ext cx="3222625" cy="1266825"/>
            <a:chOff x="5461435" y="1571612"/>
            <a:chExt cx="3222465" cy="1266833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7458411" y="1571612"/>
              <a:ext cx="646080" cy="23653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5461435" y="2003415"/>
              <a:ext cx="539723" cy="5397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144026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347291" y="2552693"/>
              <a:ext cx="482576" cy="2857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46" name="Arc 16"/>
            <p:cNvSpPr>
              <a:spLocks/>
            </p:cNvSpPr>
            <p:nvPr/>
          </p:nvSpPr>
          <p:spPr bwMode="auto">
            <a:xfrm rot="4248094">
              <a:off x="6857558" y="1591471"/>
              <a:ext cx="493716" cy="53654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47" name="Arc 19"/>
            <p:cNvSpPr>
              <a:spLocks/>
            </p:cNvSpPr>
            <p:nvPr/>
          </p:nvSpPr>
          <p:spPr bwMode="auto">
            <a:xfrm rot="12027148">
              <a:off x="6915513" y="2339967"/>
              <a:ext cx="419079" cy="46672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5994808" y="2278054"/>
              <a:ext cx="720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8144177" y="2012940"/>
              <a:ext cx="539723" cy="5397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3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7420313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[other]</a:t>
              </a: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7247283" y="2281229"/>
              <a:ext cx="9000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705973" y="1981190"/>
              <a:ext cx="541310" cy="5397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B8B9DC-39F7-4196-99D4-A578868E6828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26" name="矩形 25"/>
          <p:cNvSpPr/>
          <p:nvPr/>
        </p:nvSpPr>
        <p:spPr>
          <a:xfrm>
            <a:off x="142875" y="1636713"/>
            <a:ext cx="5072063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 1;  { start }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while </a:t>
            </a:r>
            <a:r>
              <a:rPr lang="en-US" altLang="zh-CN" i="1" dirty="0">
                <a:latin typeface="+mn-lt"/>
              </a:rPr>
              <a:t>state = </a:t>
            </a:r>
            <a:r>
              <a:rPr lang="en-US" altLang="zh-CN" dirty="0">
                <a:latin typeface="+mn-lt"/>
              </a:rPr>
              <a:t>1, 2, 3 </a:t>
            </a:r>
            <a:r>
              <a:rPr lang="en-US" altLang="zh-CN" i="1" dirty="0">
                <a:latin typeface="+mn-lt"/>
              </a:rPr>
              <a:t>or  </a:t>
            </a:r>
            <a:r>
              <a:rPr lang="en-US" altLang="zh-CN" dirty="0">
                <a:latin typeface="+mn-lt"/>
              </a:rPr>
              <a:t>4 </a:t>
            </a:r>
            <a:r>
              <a:rPr lang="en-US" altLang="zh-CN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b="1" i="1" dirty="0">
                <a:latin typeface="+mn-lt"/>
              </a:rPr>
              <a:t>   case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b="1" i="1" dirty="0">
                <a:latin typeface="+mn-lt"/>
              </a:rPr>
              <a:t>of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1: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"/" 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 state </a:t>
            </a:r>
            <a:r>
              <a:rPr lang="en-US" altLang="zh-CN" dirty="0">
                <a:latin typeface="+mn-lt"/>
              </a:rPr>
              <a:t>:= 2;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dirty="0">
                <a:latin typeface="+mn-lt"/>
              </a:rPr>
              <a:t>state 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2: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state </a:t>
            </a:r>
            <a:r>
              <a:rPr lang="en-US" altLang="zh-CN" dirty="0">
                <a:latin typeface="+mn-lt"/>
              </a:rPr>
              <a:t>:=  3;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3:  case </a:t>
            </a:r>
            <a:r>
              <a:rPr lang="en-US" altLang="zh-CN" i="1" dirty="0">
                <a:latin typeface="+mn-lt"/>
              </a:rPr>
              <a:t>input character</a:t>
            </a:r>
            <a:r>
              <a:rPr lang="en-US" altLang="zh-CN" b="1" i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of</a:t>
            </a:r>
            <a:endParaRPr lang="en-US" altLang="zh-CN" dirty="0">
              <a:latin typeface="+mn-lt"/>
            </a:endParaRPr>
          </a:p>
          <a:p>
            <a:pPr>
              <a:defRPr/>
            </a:pPr>
            <a:r>
              <a:rPr lang="en-US" altLang="zh-CN" dirty="0">
                <a:latin typeface="+mn-lt"/>
              </a:rPr>
              <a:t>         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4;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 </a:t>
            </a:r>
            <a:r>
              <a:rPr lang="en-US" altLang="zh-CN" i="1" dirty="0">
                <a:latin typeface="+mn-lt"/>
              </a:rPr>
              <a:t>advance the input;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{and stay in state 3};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 case;</a:t>
            </a:r>
            <a:endParaRPr lang="zh-CN" altLang="en-US" dirty="0">
              <a:latin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0" y="3487738"/>
            <a:ext cx="3929063" cy="3084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4: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</a:t>
            </a:r>
            <a:r>
              <a:rPr lang="en-US" altLang="zh-CN" dirty="0">
                <a:latin typeface="+mn-lt"/>
              </a:rPr>
              <a:t> </a:t>
            </a:r>
            <a:endParaRPr lang="en-US" altLang="zh-CN" b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</a:t>
            </a:r>
            <a:r>
              <a:rPr lang="en-US" altLang="zh-CN" dirty="0"/>
              <a:t>"</a:t>
            </a:r>
            <a:r>
              <a:rPr lang="en-US" altLang="zh-CN" dirty="0">
                <a:latin typeface="+mn-lt"/>
              </a:rPr>
              <a:t>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state </a:t>
            </a:r>
            <a:r>
              <a:rPr lang="en-US" altLang="zh-CN" dirty="0">
                <a:latin typeface="+mn-lt"/>
              </a:rPr>
              <a:t>:= 5;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"*": 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		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and stay in state 4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}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else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3;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end while; </a:t>
            </a:r>
            <a:endParaRPr lang="en-US" altLang="zh-CN" i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if</a:t>
            </a:r>
            <a:r>
              <a:rPr lang="en-US" altLang="zh-CN" i="1" dirty="0">
                <a:latin typeface="+mn-lt"/>
              </a:rPr>
              <a:t> state </a:t>
            </a:r>
            <a:r>
              <a:rPr lang="en-US" altLang="zh-CN" dirty="0">
                <a:latin typeface="+mn-lt"/>
              </a:rPr>
              <a:t>= 5 </a:t>
            </a:r>
            <a:r>
              <a:rPr lang="en-US" altLang="zh-CN" b="1" dirty="0">
                <a:latin typeface="+mn-lt"/>
              </a:rPr>
              <a:t>then </a:t>
            </a:r>
            <a:r>
              <a:rPr lang="en-US" altLang="zh-CN" i="1" dirty="0">
                <a:latin typeface="+mn-lt"/>
              </a:rPr>
              <a:t>accept </a:t>
            </a:r>
            <a:r>
              <a:rPr lang="en-US" altLang="zh-CN" b="1" dirty="0">
                <a:latin typeface="+mn-lt"/>
              </a:rPr>
              <a:t>else </a:t>
            </a:r>
            <a:r>
              <a:rPr lang="en-US" altLang="zh-CN" i="1" dirty="0">
                <a:latin typeface="+mn-lt"/>
              </a:rPr>
              <a:t>error</a:t>
            </a:r>
            <a:r>
              <a:rPr lang="en-US" altLang="zh-CN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14313" y="1571625"/>
            <a:ext cx="845978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14313" y="6713538"/>
            <a:ext cx="845978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685759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071570" y="1293826"/>
          <a:ext cx="7143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199821" y="2983554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正规式与正规集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(P25 - 2.3)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设∑是一个</a:t>
            </a:r>
            <a:r>
              <a:rPr lang="zh-CN" altLang="en-US" dirty="0" smtClean="0"/>
              <a:t>有穷</a:t>
            </a:r>
            <a:r>
              <a:rPr lang="zh-CN" altLang="en-US" noProof="1" smtClean="0">
                <a:solidFill>
                  <a:srgbClr val="FF0000"/>
                </a:solidFill>
              </a:rPr>
              <a:t>字母表</a:t>
            </a:r>
            <a:r>
              <a:rPr lang="zh-CN" altLang="en-US" noProof="1" smtClean="0"/>
              <a:t>（字符集），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其中每个元素称为一个字符（或</a:t>
            </a:r>
            <a:r>
              <a:rPr lang="zh-CN" altLang="en-US" noProof="1" smtClean="0">
                <a:solidFill>
                  <a:srgbClr val="FF0000"/>
                </a:solidFill>
              </a:rPr>
              <a:t>符号</a:t>
            </a:r>
            <a:r>
              <a:rPr lang="zh-CN" altLang="en-US" noProof="1" smtClean="0"/>
              <a:t>，</a:t>
            </a:r>
            <a:r>
              <a:rPr lang="en-US" altLang="zh-CN" noProof="1" smtClean="0"/>
              <a:t>symbol</a:t>
            </a:r>
            <a:r>
              <a:rPr lang="zh-CN" altLang="en-US" noProof="1" smtClean="0"/>
              <a:t>）。</a:t>
            </a:r>
            <a:endParaRPr lang="en-US" altLang="zh-CN" noProof="1" smtClean="0"/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∑上的字(也叫</a:t>
            </a:r>
            <a:r>
              <a:rPr lang="zh-CN" altLang="en-US" noProof="1" smtClean="0">
                <a:solidFill>
                  <a:srgbClr val="FF0000"/>
                </a:solidFill>
              </a:rPr>
              <a:t>字符串</a:t>
            </a:r>
            <a:r>
              <a:rPr lang="zh-CN" altLang="en-US" noProof="1" smtClean="0"/>
              <a:t>)是指由∑中的字符所构成的一个有穷序列，</a:t>
            </a:r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不包含任何字符的序列称为空字，记为</a:t>
            </a:r>
            <a:r>
              <a:rPr lang="el-GR" altLang="zh-CN" noProof="1" smtClean="0"/>
              <a:t>ε</a:t>
            </a:r>
            <a:r>
              <a:rPr lang="zh-CN" altLang="en-US" noProof="1" smtClean="0"/>
              <a:t>，</a:t>
            </a:r>
            <a:endParaRPr lang="el-GR" altLang="zh-CN" noProof="1" smtClean="0"/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用</a:t>
            </a:r>
            <a:r>
              <a:rPr lang="zh-CN" altLang="en-US" dirty="0" smtClean="0"/>
              <a:t>∑</a:t>
            </a:r>
            <a:r>
              <a:rPr lang="zh-CN" altLang="en-US" baseline="30000" dirty="0" smtClean="0"/>
              <a:t>*</a:t>
            </a:r>
            <a:r>
              <a:rPr lang="zh-CN" altLang="en-US" dirty="0" smtClean="0"/>
              <a:t>表示∑上的所有字的全体，包含空字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en-US" altLang="zh-CN" dirty="0" smtClean="0">
                <a:cs typeface="Arial" pitchFamily="34" charset="0"/>
              </a:rPr>
              <a:t>={a,</a:t>
            </a:r>
            <a:r>
              <a:rPr lang="zh-CN" altLang="en-US" dirty="0" smtClean="0">
                <a:cs typeface="Arial" pitchFamily="34" charset="0"/>
              </a:rPr>
              <a:t> </a:t>
            </a:r>
            <a:r>
              <a:rPr lang="en-US" altLang="zh-CN" dirty="0" smtClean="0">
                <a:cs typeface="Arial" pitchFamily="34" charset="0"/>
              </a:rPr>
              <a:t>b</a:t>
            </a:r>
            <a:r>
              <a:rPr lang="en-US" altLang="zh-CN" dirty="0" smtClean="0"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cs typeface="Arial" pitchFamily="34" charset="0"/>
              </a:rPr>
              <a:t>	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zh-CN" altLang="en-US" baseline="30000" dirty="0" smtClean="0">
                <a:cs typeface="Arial" pitchFamily="34" charset="0"/>
              </a:rPr>
              <a:t>*</a:t>
            </a:r>
            <a:r>
              <a:rPr lang="en-US" altLang="zh-CN" dirty="0" smtClean="0">
                <a:cs typeface="Arial" pitchFamily="34" charset="0"/>
              </a:rPr>
              <a:t>= { </a:t>
            </a:r>
            <a:r>
              <a:rPr lang="el-GR" altLang="zh-CN" noProof="1" smtClean="0">
                <a:cs typeface="Arial" pitchFamily="34" charset="0"/>
              </a:rPr>
              <a:t>ε</a:t>
            </a:r>
            <a:r>
              <a:rPr lang="en-US" altLang="zh-CN" noProof="1" smtClean="0">
                <a:cs typeface="Arial" pitchFamily="34" charset="0"/>
              </a:rPr>
              <a:t>,a</a:t>
            </a:r>
            <a:r>
              <a:rPr lang="en-US" altLang="zh-CN" noProof="1" smtClean="0">
                <a:cs typeface="Arial" pitchFamily="34" charset="0"/>
              </a:rPr>
              <a:t>, b, aa, ab, ba, bb, aaa</a:t>
            </a:r>
            <a:r>
              <a:rPr lang="en-US" altLang="zh-CN" noProof="1" smtClean="0">
                <a:cs typeface="Arial" pitchFamily="34" charset="0"/>
              </a:rPr>
              <a:t>, </a:t>
            </a:r>
            <a:r>
              <a:rPr lang="en-US" altLang="zh-CN" noProof="1" smtClean="0">
                <a:cs typeface="Arial" pitchFamily="34" charset="0"/>
              </a:rPr>
              <a:t>… }</a:t>
            </a:r>
            <a:endParaRPr lang="zh-CN" altLang="en-US" dirty="0" smtClean="0">
              <a:cs typeface="Arial" pitchFamily="34" charset="0"/>
            </a:endParaRPr>
          </a:p>
          <a:p>
            <a:pPr>
              <a:buNone/>
            </a:pPr>
            <a:endParaRPr lang="en-US" altLang="zh-CN" dirty="0" smtClean="0">
              <a:cs typeface="Arial" pitchFamily="34" charset="0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683554" cy="5429288"/>
          </a:xfrm>
        </p:spPr>
        <p:txBody>
          <a:bodyPr/>
          <a:lstStyle/>
          <a:p>
            <a:r>
              <a:rPr lang="zh-CN" altLang="en-US" dirty="0" smtClean="0"/>
              <a:t>二进制数的集合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{ 0, 1, 00, 01, 10, 11, 000, … }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语言的单词集合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sz="2000" dirty="0" smtClean="0"/>
              <a:t>{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if, then, else, for, while,…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+, -, *, /, %, &amp;,…  ,, ;, /*,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1, 2, 3, 0.5, … , ‘a’, ‘1’, “Hello”,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x, y, </a:t>
            </a:r>
            <a:r>
              <a:rPr lang="en-US" altLang="zh-CN" sz="2000" dirty="0" err="1" smtClean="0"/>
              <a:t>nSum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nAve</a:t>
            </a:r>
            <a:r>
              <a:rPr lang="en-US" altLang="zh-CN" sz="2000" dirty="0" smtClean="0"/>
              <a:t>, func1,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单词集合中包含的字符有一定的范围：字母表</a:t>
            </a:r>
            <a:r>
              <a:rPr lang="en-US" altLang="zh-CN" sz="1800" dirty="0" smtClean="0"/>
              <a:t>∑</a:t>
            </a:r>
          </a:p>
          <a:p>
            <a:pPr>
              <a:spcBef>
                <a:spcPts val="900"/>
              </a:spcBef>
            </a:pPr>
            <a:r>
              <a:rPr lang="zh-CN" sz="1800" dirty="0" smtClean="0"/>
              <a:t>单词集合是无穷集合。但是结</a:t>
            </a:r>
            <a:r>
              <a:rPr lang="zh-CN" altLang="en-US" sz="1800" dirty="0" smtClean="0"/>
              <a:t>构</a:t>
            </a:r>
            <a:r>
              <a:rPr lang="zh-CN" sz="1800" dirty="0" smtClean="0"/>
              <a:t>单纯，可以按一定的规则构造出来。</a:t>
            </a:r>
            <a:endParaRPr lang="en-US" altLang="zh-CN" sz="1800" dirty="0" smtClean="0"/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这样的集合称为正则集合（正规集），相应的语言称为正则语言。</a:t>
            </a:r>
            <a:endParaRPr lang="en-US" altLang="zh-CN" sz="1800" dirty="0" smtClean="0"/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可以使用正则表达式（正规式）对正则语言进行表示和描述。</a:t>
            </a:r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正则表达式是描述、构造特定单词集合（正则语言）的结构的公式。</a:t>
            </a:r>
            <a:endParaRPr lang="en-US" altLang="zh-CN" sz="1800" dirty="0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C5E10-B36A-461B-89CB-AFF6F4C5EFA4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Regular expressions</a:t>
            </a:r>
          </a:p>
          <a:p>
            <a:pPr lvl="1"/>
            <a:r>
              <a:rPr lang="en-US" altLang="zh-CN" dirty="0" smtClean="0"/>
              <a:t>Basic regular expressions</a:t>
            </a:r>
          </a:p>
          <a:p>
            <a:pPr lvl="1"/>
            <a:r>
              <a:rPr lang="en-US" altLang="zh-CN" dirty="0" smtClean="0"/>
              <a:t>Regular expressions operations</a:t>
            </a:r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20025-62BC-4717-9628-56E063003AEE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基本正则表达式包括字母表中的单个字符，以及</a:t>
            </a:r>
            <a:r>
              <a:rPr lang="en-US" altLang="zh-CN" dirty="0" smtClean="0"/>
              <a:t>ε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smtClean="0"/>
              <a:t>L(a) </a:t>
            </a:r>
            <a:r>
              <a:rPr lang="en-US" altLang="zh-CN" dirty="0" smtClean="0"/>
              <a:t>=</a:t>
            </a:r>
            <a:r>
              <a:rPr lang="en-US" altLang="zh-CN" dirty="0" smtClean="0"/>
              <a:t>  </a:t>
            </a:r>
            <a:r>
              <a:rPr lang="en-US" altLang="zh-CN" dirty="0" smtClean="0"/>
              <a:t>{ a }</a:t>
            </a:r>
          </a:p>
          <a:p>
            <a:pPr lvl="1" eaLnBrk="1" hangingPunct="1"/>
            <a:r>
              <a:rPr lang="en-US" altLang="zh-CN" dirty="0" smtClean="0"/>
              <a:t>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smtClean="0"/>
              <a:t>L(ε) = </a:t>
            </a:r>
            <a:r>
              <a:rPr lang="en-US" altLang="zh-CN" dirty="0" smtClean="0"/>
              <a:t>  </a:t>
            </a:r>
            <a:r>
              <a:rPr lang="en-US" altLang="zh-CN" dirty="0" smtClean="0"/>
              <a:t>{ ε }</a:t>
            </a:r>
          </a:p>
          <a:p>
            <a:pPr lvl="1" eaLnBrk="1" hangingPunct="1"/>
            <a:r>
              <a:rPr lang="en-US" altLang="zh-CN" dirty="0" smtClean="0"/>
              <a:t>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smtClean="0"/>
              <a:t>L(Φ) </a:t>
            </a:r>
            <a:r>
              <a:rPr lang="en-US" altLang="zh-CN" dirty="0" smtClean="0"/>
              <a:t>=</a:t>
            </a:r>
            <a:r>
              <a:rPr lang="en-US" altLang="zh-CN" dirty="0" smtClean="0"/>
              <a:t> </a:t>
            </a:r>
            <a:r>
              <a:rPr lang="en-US" altLang="zh-CN" dirty="0" smtClean="0"/>
              <a:t>{   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714480" y="3500438"/>
            <a:ext cx="5841984" cy="907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Note the difference between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 { </a:t>
            </a:r>
            <a:r>
              <a:rPr lang="en-US" altLang="zh-CN" sz="2400" dirty="0" smtClean="0">
                <a:solidFill>
                  <a:srgbClr val="002060"/>
                </a:solidFill>
              </a:rPr>
              <a:t>ε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} </a:t>
            </a: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and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{  }</a:t>
            </a:r>
          </a:p>
          <a:p>
            <a:pPr algn="r">
              <a:spcBef>
                <a:spcPts val="600"/>
              </a:spcBef>
              <a:defRPr/>
            </a:pPr>
            <a:r>
              <a:rPr lang="zh-CN" altLang="en-US" sz="2400" dirty="0" smtClean="0">
                <a:ea typeface="微软雅黑" pitchFamily="34" charset="-122"/>
              </a:rPr>
              <a:t>空串     空集</a:t>
            </a:r>
            <a:endParaRPr lang="zh-CN" altLang="en-US" sz="2400" dirty="0">
              <a:solidFill>
                <a:srgbClr val="002060"/>
              </a:solidFill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Regular Expression Operations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altLang="zh-CN" dirty="0" smtClean="0"/>
              <a:t>(1) </a:t>
            </a:r>
            <a:r>
              <a:rPr lang="zh-CN" altLang="en-US" dirty="0" smtClean="0"/>
              <a:t>选择运算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或运算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Choice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|</a:t>
            </a:r>
          </a:p>
          <a:p>
            <a:pPr marL="341313" lvl="1" indent="-341313" eaLnBrk="1" hangingPunct="1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dirty="0" smtClean="0"/>
              <a:t>(2)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连结运算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连接运算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Concatenation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·</a:t>
            </a:r>
          </a:p>
          <a:p>
            <a:pPr marL="341313" indent="-341313" eaLnBrk="1" hangingPunct="1"/>
            <a:r>
              <a:rPr lang="en-US" altLang="zh-CN" dirty="0" smtClean="0"/>
              <a:t>(3) </a:t>
            </a:r>
            <a:r>
              <a:rPr lang="zh-CN" altLang="en-US" dirty="0" smtClean="0"/>
              <a:t>重复运算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闭包运算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Repetition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closure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*</a:t>
            </a:r>
            <a:endParaRPr lang="en-US" altLang="zh-CN" dirty="0" smtClean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6A3F6-5F84-40B0-918E-AF334E991044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单词符号的表示形式（二元式）</a:t>
            </a:r>
            <a:r>
              <a:rPr lang="en-US" altLang="zh-CN" dirty="0" smtClean="0">
                <a:latin typeface="宋体" charset="-122"/>
              </a:rPr>
              <a:t>:</a:t>
            </a:r>
          </a:p>
          <a:p>
            <a:pPr lvl="1">
              <a:buNone/>
            </a:pPr>
            <a:r>
              <a:rPr lang="en-US" altLang="zh-CN" dirty="0" smtClean="0">
                <a:latin typeface="宋体" charset="-122"/>
              </a:rPr>
              <a:t>		</a:t>
            </a:r>
            <a:r>
              <a:rPr lang="zh-CN" altLang="en-US" dirty="0" smtClean="0">
                <a:latin typeface="宋体" charset="-122"/>
              </a:rPr>
              <a:t>（单词种别，单词符号的属性值）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单词种别表示单词的种类，它是语法分析所需要的信息。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单词种别通常用整数编码表示。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单词符号属性是指单词符号的特性或特征，属性值则是反应特性或特征的值。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Choice Among Alternatives</a:t>
            </a:r>
            <a:endParaRPr lang="zh-CN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and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are regular expressions, then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>
                <a:solidFill>
                  <a:srgbClr val="FF0000"/>
                </a:solidFill>
              </a:rPr>
              <a:t>|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is a regular expression.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/>
              <a:t>|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)UL(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L(</a:t>
            </a:r>
            <a:r>
              <a:rPr lang="en-US" altLang="zh-CN" b="1" dirty="0" err="1" smtClean="0"/>
              <a:t>a|b</a:t>
            </a:r>
            <a:r>
              <a:rPr lang="en-US" altLang="zh-CN" dirty="0" smtClean="0"/>
              <a:t>)=L(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)UL(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)={a}U{b}={a, b}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L(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ε</a:t>
            </a:r>
            <a:r>
              <a:rPr lang="en-US" altLang="zh-CN" dirty="0" smtClean="0"/>
              <a:t>)= {a, ε}</a:t>
            </a:r>
          </a:p>
          <a:p>
            <a:pPr eaLnBrk="1" hangingPunct="1"/>
            <a:r>
              <a:rPr lang="en-US" altLang="zh-CN" dirty="0" smtClean="0"/>
              <a:t>Choice can be extended to more than one alternative.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0|1|2|3|4|5|6|7|8|9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|…|z</a:t>
            </a:r>
            <a:endParaRPr lang="zh-CN" altLang="en-US" dirty="0" smtClean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8014B-82CD-4989-B1F3-AF2050B66918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Concatenation </a:t>
            </a:r>
            <a:endParaRPr lang="zh-CN" alt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and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are regular expression, the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dirty="0" smtClean="0"/>
              <a:t> is their concatenation.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dirty="0" smtClean="0"/>
              <a:t>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The concatenation operation for set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P25-2.3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AB={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A</a:t>
            </a:r>
            <a:r>
              <a:rPr lang="en-US" altLang="zh-CN" dirty="0" smtClean="0">
                <a:sym typeface="Symbol" pitchFamily="18" charset="2"/>
              </a:rPr>
              <a:t>, </a:t>
            </a:r>
            <a:r>
              <a:rPr lang="en-US" altLang="zh-CN" dirty="0" err="1" smtClean="0">
                <a:sym typeface="Symbol" pitchFamily="18" charset="2"/>
              </a:rPr>
              <a:t>bB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}</a:t>
            </a:r>
          </a:p>
          <a:p>
            <a:pPr lvl="1" eaLnBrk="1" hangingPunct="1"/>
            <a:r>
              <a:rPr lang="en-US" altLang="zh-CN" sz="2400" dirty="0" smtClean="0"/>
              <a:t>if S1={</a:t>
            </a:r>
            <a:r>
              <a:rPr lang="en-US" altLang="zh-CN" sz="2400" dirty="0" err="1" smtClean="0"/>
              <a:t>aa,c</a:t>
            </a:r>
            <a:r>
              <a:rPr lang="en-US" altLang="zh-CN" sz="2400" dirty="0" smtClean="0"/>
              <a:t>}, S2={a, cc},  then </a:t>
            </a:r>
          </a:p>
          <a:p>
            <a:pPr lvl="1" eaLnBrk="1" hangingPunct="1">
              <a:buNone/>
            </a:pPr>
            <a:r>
              <a:rPr lang="en-US" altLang="zh-CN" sz="2400" dirty="0" smtClean="0"/>
              <a:t>	S1S2 =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aacc</a:t>
            </a:r>
            <a:r>
              <a:rPr lang="en-US" altLang="zh-CN" dirty="0" smtClean="0"/>
              <a:t>, ca, </a:t>
            </a:r>
            <a:r>
              <a:rPr lang="en-US" altLang="zh-CN" dirty="0" err="1" smtClean="0"/>
              <a:t>ccc</a:t>
            </a:r>
            <a:r>
              <a:rPr lang="en-US" altLang="zh-CN" dirty="0" smtClean="0"/>
              <a:t>}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L((</a:t>
            </a:r>
            <a:r>
              <a:rPr lang="en-US" altLang="zh-CN" sz="2400" b="1" dirty="0" err="1" smtClean="0"/>
              <a:t>a</a:t>
            </a:r>
            <a:r>
              <a:rPr lang="en-US" altLang="zh-CN" sz="2400" dirty="0" err="1" smtClean="0"/>
              <a:t>|</a:t>
            </a:r>
            <a:r>
              <a:rPr lang="en-US" altLang="zh-CN" sz="2400" b="1" dirty="0" err="1" smtClean="0"/>
              <a:t>b</a:t>
            </a:r>
            <a:r>
              <a:rPr lang="en-US" altLang="zh-CN" sz="2400" dirty="0" smtClean="0"/>
              <a:t>)</a:t>
            </a:r>
            <a:r>
              <a:rPr lang="en-US" altLang="zh-CN" sz="2400" b="1" dirty="0" smtClean="0"/>
              <a:t>c</a:t>
            </a:r>
            <a:r>
              <a:rPr lang="en-US" altLang="zh-CN" sz="2400" dirty="0" smtClean="0"/>
              <a:t>)=L(</a:t>
            </a:r>
            <a:r>
              <a:rPr lang="en-US" altLang="zh-CN" sz="2400" b="1" dirty="0" err="1" smtClean="0"/>
              <a:t>a</a:t>
            </a:r>
            <a:r>
              <a:rPr lang="en-US" altLang="zh-CN" sz="2400" dirty="0" err="1" smtClean="0"/>
              <a:t>|</a:t>
            </a:r>
            <a:r>
              <a:rPr lang="en-US" altLang="zh-CN" sz="2400" b="1" dirty="0" err="1" smtClean="0"/>
              <a:t>b</a:t>
            </a:r>
            <a:r>
              <a:rPr lang="en-US" altLang="zh-CN" sz="2400" dirty="0" smtClean="0"/>
              <a:t>)L(</a:t>
            </a:r>
            <a:r>
              <a:rPr lang="en-US" altLang="zh-CN" sz="2400" b="1" dirty="0" smtClean="0"/>
              <a:t>c</a:t>
            </a:r>
            <a:r>
              <a:rPr lang="en-US" altLang="zh-CN" sz="2400" dirty="0" smtClean="0"/>
              <a:t>)={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}{c}={</a:t>
            </a:r>
            <a:r>
              <a:rPr lang="en-US" altLang="zh-CN" sz="2400" dirty="0" err="1" smtClean="0"/>
              <a:t>ac,bc</a:t>
            </a:r>
            <a:r>
              <a:rPr lang="en-US" altLang="zh-CN" sz="2400" dirty="0" smtClean="0"/>
              <a:t>}</a:t>
            </a:r>
          </a:p>
          <a:p>
            <a:pPr eaLnBrk="1" hangingPunct="1"/>
            <a:r>
              <a:rPr lang="en-US" altLang="zh-CN" dirty="0" smtClean="0"/>
              <a:t>Concatenation can also be extended to more than two regular expressions.</a:t>
            </a:r>
            <a:endParaRPr lang="zh-CN" altLang="en-US" dirty="0" smtClean="0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B87D76-A9F9-48F4-A50E-9D15F3C6A1DE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Repetition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repetition operation of a regular expression, called (</a:t>
            </a:r>
            <a:r>
              <a:rPr lang="en-US" altLang="zh-CN" dirty="0" err="1" smtClean="0"/>
              <a:t>Kleene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closure</a:t>
            </a:r>
            <a:r>
              <a:rPr lang="en-US" altLang="zh-CN" dirty="0" smtClean="0"/>
              <a:t>, is written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 where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is a regular expression. </a:t>
            </a:r>
          </a:p>
          <a:p>
            <a:pPr eaLnBrk="1" hangingPunct="1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* </a:t>
            </a:r>
          </a:p>
          <a:p>
            <a:pPr lvl="1" eaLnBrk="1" hangingPunct="1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 smtClean="0"/>
              <a:t>的任意有限次连结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Example</a:t>
            </a:r>
            <a:r>
              <a:rPr lang="en-US" altLang="zh-CN" b="1" dirty="0" smtClean="0"/>
              <a:t>   a</a:t>
            </a:r>
            <a:r>
              <a:rPr lang="en-US" altLang="zh-CN" dirty="0" smtClean="0"/>
              <a:t>* </a:t>
            </a:r>
          </a:p>
          <a:p>
            <a:pPr eaLnBrk="1" hangingPunct="1">
              <a:buNone/>
            </a:pPr>
            <a:r>
              <a:rPr lang="en-US" altLang="zh-CN" dirty="0" smtClean="0"/>
              <a:t>	ε, a, 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,…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*)=L(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)*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195FC9-BA15-4CB6-AB4D-7F9A7B0231E1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Repetition</a:t>
            </a:r>
            <a:endParaRPr lang="zh-CN" altLang="en-US" dirty="0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repetition operation for set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P26-2.3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	S*= S</a:t>
            </a:r>
            <a:r>
              <a:rPr lang="en-US" altLang="zh-CN" sz="2400" baseline="30000" dirty="0" smtClean="0"/>
              <a:t>0</a:t>
            </a:r>
            <a:r>
              <a:rPr lang="en-US" altLang="zh-CN" sz="2400" dirty="0" smtClean="0"/>
              <a:t> U S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 U S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US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 U …</a:t>
            </a:r>
          </a:p>
          <a:p>
            <a:pPr lvl="1">
              <a:buNone/>
            </a:pPr>
            <a:r>
              <a:rPr lang="en-US" altLang="zh-CN" sz="2400" dirty="0" smtClean="0"/>
              <a:t>          </a:t>
            </a:r>
            <a:r>
              <a:rPr lang="en-US" altLang="zh-CN" dirty="0" smtClean="0"/>
              <a:t>= {ε}</a:t>
            </a:r>
            <a:r>
              <a:rPr lang="zh-CN" altLang="en-US" dirty="0" smtClean="0"/>
              <a:t> </a:t>
            </a:r>
            <a:r>
              <a:rPr lang="en-US" altLang="zh-CN" dirty="0" smtClean="0"/>
              <a:t>U S U SS U SSS U </a:t>
            </a:r>
            <a:r>
              <a:rPr lang="en-US" altLang="zh-CN" dirty="0" smtClean="0"/>
              <a:t>…</a:t>
            </a:r>
            <a:endParaRPr lang="en-US" altLang="zh-CN" sz="2400" dirty="0" smtClean="0"/>
          </a:p>
          <a:p>
            <a:r>
              <a:rPr lang="en-US" altLang="zh-CN" dirty="0" smtClean="0"/>
              <a:t>L((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cc</a:t>
            </a:r>
            <a:r>
              <a:rPr lang="en-US" altLang="zh-CN" dirty="0" smtClean="0"/>
              <a:t>)*)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=L(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cc</a:t>
            </a:r>
            <a:r>
              <a:rPr lang="en-US" altLang="zh-CN" dirty="0" smtClean="0"/>
              <a:t>)*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={</a:t>
            </a:r>
            <a:r>
              <a:rPr lang="en-US" altLang="zh-CN" dirty="0" err="1" smtClean="0"/>
              <a:t>a,cc</a:t>
            </a:r>
            <a:r>
              <a:rPr lang="en-US" altLang="zh-CN" dirty="0" smtClean="0"/>
              <a:t>}*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={ ε</a:t>
            </a:r>
            <a:r>
              <a:rPr lang="en-US" altLang="zh-CN" dirty="0" smtClean="0"/>
              <a:t>, </a:t>
            </a:r>
            <a:r>
              <a:rPr lang="en-US" altLang="zh-CN" dirty="0" smtClean="0">
                <a:cs typeface="Arial" pitchFamily="34" charset="0"/>
              </a:rPr>
              <a:t>a, cc</a:t>
            </a:r>
            <a:r>
              <a:rPr lang="en-US" altLang="zh-CN" dirty="0" smtClean="0">
                <a:cs typeface="Arial" pitchFamily="34" charset="0"/>
              </a:rPr>
              <a:t>,</a:t>
            </a:r>
            <a:r>
              <a:rPr lang="en-US" altLang="zh-CN" dirty="0" smtClean="0">
                <a:cs typeface="Arial" pitchFamily="34" charset="0"/>
              </a:rPr>
              <a:t> </a:t>
            </a:r>
            <a:r>
              <a:rPr lang="en-US" altLang="zh-CN" dirty="0" err="1" smtClean="0">
                <a:cs typeface="Arial" pitchFamily="34" charset="0"/>
              </a:rPr>
              <a:t>aa</a:t>
            </a:r>
            <a:r>
              <a:rPr lang="en-US" altLang="zh-CN" dirty="0" smtClean="0">
                <a:cs typeface="Arial" pitchFamily="34" charset="0"/>
              </a:rPr>
              <a:t>, acc, </a:t>
            </a:r>
            <a:r>
              <a:rPr lang="en-US" altLang="zh-CN" dirty="0" err="1" smtClean="0">
                <a:cs typeface="Arial" pitchFamily="34" charset="0"/>
              </a:rPr>
              <a:t>cca</a:t>
            </a:r>
            <a:r>
              <a:rPr lang="en-US" altLang="zh-CN" dirty="0" smtClean="0">
                <a:cs typeface="Arial" pitchFamily="34" charset="0"/>
              </a:rPr>
              <a:t>, </a:t>
            </a:r>
            <a:r>
              <a:rPr lang="en-US" altLang="zh-CN" dirty="0" err="1" smtClean="0">
                <a:cs typeface="Arial" pitchFamily="34" charset="0"/>
              </a:rPr>
              <a:t>cccc</a:t>
            </a:r>
            <a:r>
              <a:rPr lang="en-US" altLang="zh-CN" dirty="0" smtClean="0">
                <a:cs typeface="Arial" pitchFamily="34" charset="0"/>
              </a:rPr>
              <a:t>,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cs typeface="Arial" pitchFamily="34" charset="0"/>
              </a:rPr>
              <a:t>		</a:t>
            </a:r>
            <a:r>
              <a:rPr lang="en-US" altLang="zh-CN" sz="2200" dirty="0" err="1" smtClean="0">
                <a:cs typeface="Arial" pitchFamily="34" charset="0"/>
              </a:rPr>
              <a:t>aaa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aacc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acca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acccc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ccaa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ccacc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cccca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cccccc</a:t>
            </a:r>
            <a:r>
              <a:rPr lang="en-US" altLang="zh-CN" sz="2200" dirty="0" smtClean="0">
                <a:cs typeface="Arial" pitchFamily="34" charset="0"/>
              </a:rPr>
              <a:t>,</a:t>
            </a:r>
            <a:endParaRPr lang="zh-CN" altLang="en-US" sz="2200" dirty="0" smtClean="0"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… }</a:t>
            </a:r>
          </a:p>
          <a:p>
            <a:r>
              <a:rPr lang="en-US" altLang="zh-CN" dirty="0" smtClean="0"/>
              <a:t>S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=SS*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的正则闭包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24F11-A957-47C8-8812-27594A6477B7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Precedence of Operation</a:t>
            </a:r>
            <a:endParaRPr lang="zh-CN" alt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优先级</a:t>
            </a: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repetition *  &gt; concatenation &gt;  choice |</a:t>
            </a:r>
          </a:p>
          <a:p>
            <a:pPr eaLnBrk="1" hangingPunct="1"/>
            <a:r>
              <a:rPr lang="en-US" altLang="zh-CN" dirty="0" smtClean="0"/>
              <a:t>Example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a|bc</a:t>
            </a:r>
            <a:r>
              <a:rPr lang="en-US" altLang="zh-CN" dirty="0" smtClean="0"/>
              <a:t>* is interpreted as a|(b(c*))</a:t>
            </a:r>
          </a:p>
          <a:p>
            <a:pPr eaLnBrk="1" hangingPunct="1"/>
            <a:r>
              <a:rPr lang="en-US" altLang="zh-CN" dirty="0" smtClean="0"/>
              <a:t>Parentheses is used to indicate a different precedence.</a:t>
            </a:r>
            <a:endParaRPr lang="zh-CN" altLang="en-US" dirty="0" smtClean="0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D33A8-A939-4BF7-B88D-CF1EB18073DF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Definition of Regular Expression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A regular expression is one of the following: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/>
            </a:pPr>
            <a:r>
              <a:rPr lang="en-US" altLang="zh-CN" sz="2400" dirty="0" smtClean="0"/>
              <a:t>A basic regular expression, a single legal character 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 from alphabet ∑, or meta-character </a:t>
            </a:r>
            <a:r>
              <a:rPr lang="en-US" altLang="zh-CN" sz="2400" b="1" dirty="0" smtClean="0"/>
              <a:t>ε</a:t>
            </a:r>
            <a:r>
              <a:rPr lang="en-US" altLang="zh-CN" sz="2400" dirty="0" smtClean="0"/>
              <a:t> or </a:t>
            </a:r>
            <a:r>
              <a:rPr lang="en-US" altLang="zh-CN" sz="2400" b="1" dirty="0" smtClean="0"/>
              <a:t>Φ.</a:t>
            </a:r>
            <a:r>
              <a:rPr lang="en-US" altLang="zh-CN" sz="2400" dirty="0" smtClean="0"/>
              <a:t> 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)={ a }, L(</a:t>
            </a:r>
            <a:r>
              <a:rPr lang="en-US" altLang="zh-CN" sz="2400" b="1" dirty="0" smtClean="0"/>
              <a:t>ε</a:t>
            </a:r>
            <a:r>
              <a:rPr lang="en-US" altLang="zh-CN" sz="2400" dirty="0" smtClean="0"/>
              <a:t>)={ε}, L(</a:t>
            </a:r>
            <a:r>
              <a:rPr lang="en-US" altLang="zh-CN" sz="2400" b="1" dirty="0" smtClean="0"/>
              <a:t>Φ</a:t>
            </a:r>
            <a:r>
              <a:rPr lang="en-US" altLang="zh-CN" sz="2400" dirty="0" smtClean="0"/>
              <a:t>)={ }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2"/>
            </a:pPr>
            <a:r>
              <a:rPr lang="en-US" altLang="zh-CN" sz="2400" dirty="0" smtClean="0"/>
              <a:t>The form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err="1" smtClean="0"/>
              <a:t>|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 are regular expressions.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err="1" smtClean="0"/>
              <a:t>|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)UL(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3"/>
            </a:pPr>
            <a:r>
              <a:rPr lang="en-US" altLang="zh-CN" sz="2400" dirty="0" smtClean="0"/>
              <a:t>The form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2400" dirty="0" smtClean="0"/>
              <a:t>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 are regular expressions.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2400" dirty="0" smtClean="0"/>
              <a:t>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4"/>
            </a:pPr>
            <a:r>
              <a:rPr lang="en-US" altLang="zh-CN" sz="2400" dirty="0" smtClean="0"/>
              <a:t>The form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*,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is a regular expression.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 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*)=L(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)*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5"/>
            </a:pPr>
            <a:r>
              <a:rPr lang="en-US" altLang="zh-CN" sz="2400" dirty="0" smtClean="0"/>
              <a:t>The form 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is a regular expression.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 L((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1800" dirty="0" smtClean="0"/>
              <a:t>        Parentheses are used to adjust the precedence of the operations.</a:t>
            </a:r>
            <a:endParaRPr lang="zh-CN" altLang="en-US" sz="1800" dirty="0" smtClean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3CC24-F019-4ADD-BD16-2B9FB3A4547F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正规式和正规集的定义（</a:t>
            </a:r>
            <a:r>
              <a:rPr lang="en-US" altLang="zh-CN" dirty="0" smtClean="0">
                <a:latin typeface="宋体" charset="-122"/>
              </a:rPr>
              <a:t>P46-3.3.1</a:t>
            </a:r>
            <a:r>
              <a:rPr lang="zh-CN" altLang="en-US" dirty="0" smtClean="0">
                <a:latin typeface="宋体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 smtClean="0">
                <a:latin typeface="宋体" charset="-122"/>
              </a:rPr>
              <a:t>给定的字母表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endParaRPr lang="en-US" altLang="zh-CN" dirty="0" smtClean="0">
              <a:latin typeface="宋体" charset="-122"/>
              <a:sym typeface="Symbol" pitchFamily="18" charset="2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(1) 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zh-CN" altLang="en-US" sz="2000" dirty="0" smtClean="0">
                <a:solidFill>
                  <a:srgbClr val="FF3300"/>
                </a:solidFill>
                <a:sym typeface="Symbol" pitchFamily="18" charset="2"/>
              </a:rPr>
              <a:t></a:t>
            </a:r>
            <a:r>
              <a:rPr lang="zh-CN" altLang="en-US" sz="2000" dirty="0" smtClean="0">
                <a:latin typeface="宋体" charset="-122"/>
              </a:rPr>
              <a:t>都是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上的正规式，它们所表示的正规集为</a:t>
            </a:r>
            <a:r>
              <a:rPr lang="en-US" altLang="zh-CN" sz="2000" dirty="0" smtClean="0">
                <a:solidFill>
                  <a:srgbClr val="3217BB"/>
                </a:solidFill>
                <a:latin typeface="宋体" charset="-122"/>
              </a:rPr>
              <a:t>{</a:t>
            </a:r>
            <a:r>
              <a:rPr lang="en-US" altLang="zh-CN" sz="2000" dirty="0" smtClean="0">
                <a:solidFill>
                  <a:srgbClr val="3217BB"/>
                </a:solidFill>
                <a:sym typeface="Symbol" pitchFamily="18" charset="2"/>
              </a:rPr>
              <a:t></a:t>
            </a:r>
            <a:r>
              <a:rPr lang="en-US" altLang="zh-CN" sz="2000" dirty="0" smtClean="0">
                <a:solidFill>
                  <a:srgbClr val="3217BB"/>
                </a:solidFill>
                <a:latin typeface="宋体" charset="-122"/>
              </a:rPr>
              <a:t>}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zh-CN" altLang="en-US" sz="2000" dirty="0" smtClean="0">
                <a:solidFill>
                  <a:srgbClr val="3217BB"/>
                </a:solidFill>
                <a:latin typeface="宋体" charset="-122"/>
                <a:sym typeface="Symbol" pitchFamily="18" charset="2"/>
              </a:rPr>
              <a:t></a:t>
            </a:r>
            <a:r>
              <a:rPr lang="en-US" altLang="zh-CN" sz="2000" dirty="0" smtClean="0"/>
              <a:t>;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(2) </a:t>
            </a:r>
            <a:r>
              <a:rPr lang="zh-CN" altLang="en-US" sz="2000" dirty="0" smtClean="0">
                <a:latin typeface="宋体" charset="-122"/>
              </a:rPr>
              <a:t>任何</a:t>
            </a:r>
            <a:r>
              <a:rPr lang="en-US" altLang="zh-CN" sz="2000" dirty="0" smtClean="0">
                <a:solidFill>
                  <a:srgbClr val="339933"/>
                </a:solidFill>
              </a:rPr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en-US" altLang="zh-CN" sz="2000" dirty="0" smtClean="0">
                <a:solidFill>
                  <a:srgbClr val="FF3300"/>
                </a:solidFill>
              </a:rPr>
              <a:t>a</a:t>
            </a:r>
            <a:r>
              <a:rPr lang="zh-CN" altLang="en-US" sz="2000" dirty="0" smtClean="0">
                <a:latin typeface="宋体" charset="-122"/>
              </a:rPr>
              <a:t>是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上的正规式，它所表示的正规集为</a:t>
            </a:r>
            <a:r>
              <a:rPr lang="en-US" altLang="zh-CN" sz="2000" dirty="0" smtClean="0">
                <a:solidFill>
                  <a:srgbClr val="3217BB"/>
                </a:solidFill>
              </a:rPr>
              <a:t>{a}</a:t>
            </a:r>
            <a:r>
              <a:rPr lang="en-US" altLang="zh-CN" sz="2000" dirty="0" smtClean="0"/>
              <a:t> ;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(3) </a:t>
            </a:r>
            <a:r>
              <a:rPr lang="zh-CN" altLang="en-US" sz="2000" dirty="0" smtClean="0">
                <a:latin typeface="宋体" charset="-122"/>
              </a:rPr>
              <a:t>假定</a:t>
            </a:r>
            <a:r>
              <a:rPr lang="en-US" altLang="zh-CN" sz="2000" dirty="0" smtClean="0">
                <a:solidFill>
                  <a:srgbClr val="FF3300"/>
                </a:solidFill>
                <a:latin typeface="宋体" charset="-122"/>
              </a:rPr>
              <a:t>e</a:t>
            </a:r>
            <a:r>
              <a:rPr lang="en-US" altLang="zh-CN" sz="2000" baseline="-25000" dirty="0" smtClean="0">
                <a:solidFill>
                  <a:srgbClr val="FF3300"/>
                </a:solidFill>
                <a:latin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en-US" altLang="zh-CN" sz="2000" dirty="0" smtClean="0">
                <a:solidFill>
                  <a:srgbClr val="FF3300"/>
                </a:solidFill>
              </a:rPr>
              <a:t>e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2</a:t>
            </a:r>
            <a:r>
              <a:rPr lang="zh-CN" altLang="en-US" sz="2000" dirty="0" smtClean="0"/>
              <a:t>都是</a:t>
            </a:r>
            <a:r>
              <a:rPr lang="zh-CN" altLang="en-US" sz="2000" dirty="0" smtClean="0">
                <a:sym typeface="Symbol" pitchFamily="18" charset="2"/>
              </a:rPr>
              <a:t></a:t>
            </a:r>
            <a:r>
              <a:rPr lang="zh-CN" altLang="en-US" sz="2000" dirty="0" smtClean="0"/>
              <a:t>上的正规式，它们所表示的正规集为</a:t>
            </a:r>
            <a:r>
              <a:rPr lang="en-US" altLang="zh-CN" sz="2000" dirty="0" smtClean="0">
                <a:solidFill>
                  <a:srgbClr val="3217BB"/>
                </a:solidFill>
              </a:rPr>
              <a:t>L(e</a:t>
            </a:r>
            <a:r>
              <a:rPr lang="en-US" altLang="zh-CN" sz="2000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sz="2000" dirty="0" smtClean="0">
                <a:solidFill>
                  <a:srgbClr val="3217BB"/>
                </a:solidFill>
              </a:rPr>
              <a:t>)</a:t>
            </a:r>
            <a:r>
              <a:rPr lang="zh-CN" altLang="en-US" sz="2000" dirty="0" smtClean="0"/>
              <a:t>和</a:t>
            </a:r>
            <a:r>
              <a:rPr lang="en-US" altLang="zh-CN" sz="2000" dirty="0" smtClean="0">
                <a:solidFill>
                  <a:srgbClr val="3217BB"/>
                </a:solidFill>
              </a:rPr>
              <a:t>L(e</a:t>
            </a:r>
            <a:r>
              <a:rPr lang="en-US" altLang="zh-CN" sz="2000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sz="2000" dirty="0" smtClean="0">
                <a:solidFill>
                  <a:srgbClr val="3217BB"/>
                </a:solidFill>
              </a:rPr>
              <a:t>)</a:t>
            </a:r>
            <a:r>
              <a:rPr lang="zh-CN" altLang="en-US" sz="2000" dirty="0" smtClean="0"/>
              <a:t>，则</a:t>
            </a:r>
            <a:endParaRPr lang="en-US" altLang="zh-CN" sz="2000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①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|e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en-US" altLang="zh-CN" dirty="0" smtClean="0">
                <a:solidFill>
                  <a:srgbClr val="3217BB"/>
                </a:solidFill>
                <a:sym typeface="Symbol" pitchFamily="18" charset="2"/>
              </a:rPr>
              <a:t>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②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.e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③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en-US" altLang="zh-CN" baseline="30000" dirty="0" smtClean="0">
                <a:solidFill>
                  <a:srgbClr val="FF3300"/>
                </a:solidFill>
              </a:rPr>
              <a:t>*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(L(e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))</a:t>
            </a:r>
            <a:r>
              <a:rPr lang="en-US" altLang="zh-CN" baseline="30000" dirty="0" smtClean="0">
                <a:solidFill>
                  <a:srgbClr val="3217BB"/>
                </a:solidFill>
              </a:rPr>
              <a:t>*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仅由</a:t>
            </a:r>
            <a:r>
              <a:rPr lang="zh-CN" altLang="en-US" dirty="0" smtClean="0">
                <a:solidFill>
                  <a:srgbClr val="FF3300"/>
                </a:solidFill>
              </a:rPr>
              <a:t>有限次</a:t>
            </a:r>
            <a:r>
              <a:rPr lang="zh-CN" altLang="en-US" dirty="0" smtClean="0"/>
              <a:t>使用上述三步骤而定义的表达式才是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上的正规式。</a:t>
            </a:r>
            <a:endParaRPr lang="en-US" altLang="zh-CN" dirty="0" smtClean="0"/>
          </a:p>
          <a:p>
            <a:r>
              <a:rPr lang="zh-CN" altLang="en-US" dirty="0" smtClean="0"/>
              <a:t>仅由这些正规式表示的字集才是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charset="-122"/>
              </a:rPr>
              <a:t>上的正规集。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en-US" altLang="zh-CN" dirty="0" smtClean="0">
                <a:cs typeface="Arial" pitchFamily="34" charset="0"/>
              </a:rPr>
              <a:t>={a,</a:t>
            </a:r>
            <a:r>
              <a:rPr lang="zh-CN" altLang="en-US" dirty="0" smtClean="0">
                <a:cs typeface="Arial" pitchFamily="34" charset="0"/>
              </a:rPr>
              <a:t> </a:t>
            </a:r>
            <a:r>
              <a:rPr lang="en-US" altLang="zh-CN" dirty="0" smtClean="0">
                <a:cs typeface="Arial" pitchFamily="34" charset="0"/>
              </a:rPr>
              <a:t>b}</a:t>
            </a:r>
          </a:p>
        </p:txBody>
      </p:sp>
      <p:sp>
        <p:nvSpPr>
          <p:cNvPr id="3379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B5558-B148-4F2A-943C-9361A1D9A745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  <p:pic>
        <p:nvPicPr>
          <p:cNvPr id="21" name="图片 2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2" y="1714488"/>
            <a:ext cx="8343378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000" indent="-342000" eaLnBrk="1" hangingPunct="1">
              <a:defRPr/>
            </a:pPr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 }  </a:t>
            </a:r>
          </a:p>
          <a:p>
            <a:pPr lvl="1">
              <a:defRPr/>
            </a:pPr>
            <a:r>
              <a:rPr lang="en-US" altLang="zh-CN" sz="2400" dirty="0" smtClean="0"/>
              <a:t>Consider the set of all strings over this alphabet that contain exactly one b</a:t>
            </a:r>
            <a:r>
              <a:rPr lang="en-US" altLang="zh-CN" sz="2400" dirty="0" smtClean="0"/>
              <a:t>.</a:t>
            </a:r>
          </a:p>
          <a:p>
            <a:pPr lvl="1"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		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 b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endParaRPr lang="zh-CN" altLang="en-US" dirty="0" smtClean="0"/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A40AD-8445-4490-9C0F-2FFB6BFE8CEA}" type="slidenum">
              <a:rPr lang="zh-CN" altLang="en-US" smtClean="0"/>
              <a:pPr/>
              <a:t>68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 } </a:t>
            </a:r>
          </a:p>
          <a:p>
            <a:pPr lvl="1"/>
            <a:r>
              <a:rPr lang="en-US" altLang="zh-CN" sz="2400" dirty="0" smtClean="0"/>
              <a:t>Consider the set of all strings that contain at most one b.</a:t>
            </a:r>
          </a:p>
          <a:p>
            <a:pPr lvl="1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 |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)*b(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b|ε</a:t>
            </a:r>
            <a:r>
              <a:rPr lang="en-US" altLang="zh-CN" dirty="0" smtClean="0"/>
              <a:t>)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endParaRPr lang="zh-CN" altLang="en-US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same language may be generated by many different regular expressions.</a:t>
            </a:r>
          </a:p>
          <a:p>
            <a:r>
              <a:rPr lang="zh-CN" altLang="en-US" dirty="0" smtClean="0"/>
              <a:t>若两个正规式所表示的正规集相同，则称这两个正规式等价。例如，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b(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		(a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7A7AE-06F0-4EF4-986D-C6CFC21C7581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5918" y="1857366"/>
          <a:ext cx="4929222" cy="2947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611"/>
                <a:gridCol w="2464611"/>
              </a:tblGrid>
              <a:tr h="491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单词种别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编码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关键字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1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标识符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2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常数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3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运算符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4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界符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5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正规式等价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b(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3438" y="1714488"/>
            <a:ext cx="4500562" cy="266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 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L(b)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(L(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))*L(b)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(L(b)L(a))* L(b)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}* {b}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 {b}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1714488"/>
            <a:ext cx="4572000" cy="266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L(b)L((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 (L(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))*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 (L(a)L(b))*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={b} {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}*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{b}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750" y="4522775"/>
            <a:ext cx="81359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∵ L(b(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)*)= L( 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)*b)     ∴b(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)*=(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allAtOnc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正规式等价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对正规式，下列等价关系成立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   </a:t>
            </a:r>
            <a:r>
              <a:rPr lang="en-US" altLang="zh-CN" dirty="0" smtClean="0"/>
              <a:t> 		 </a:t>
            </a:r>
            <a:r>
              <a:rPr lang="zh-CN" altLang="en-US" dirty="0" smtClean="0"/>
              <a:t>交换律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|(e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结合律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结合律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分配律</a:t>
            </a:r>
          </a:p>
          <a:p>
            <a:pPr lvl="1"/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	 </a:t>
            </a:r>
            <a:r>
              <a:rPr lang="zh-CN" altLang="en-US" dirty="0" smtClean="0"/>
              <a:t>分配律</a:t>
            </a:r>
            <a:endParaRPr lang="zh-CN" altLang="en-US" baseline="-25000" dirty="0" smtClean="0"/>
          </a:p>
          <a:p>
            <a:pPr lvl="1"/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 = 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 = e</a:t>
            </a:r>
          </a:p>
          <a:p>
            <a:pPr lvl="1"/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≠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29124" y="4214818"/>
            <a:ext cx="280828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/>
              <a:t>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/>
              <a:t>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}</a:t>
            </a:r>
          </a:p>
          <a:p>
            <a:pPr lvl="1"/>
            <a:r>
              <a:rPr lang="en-US" altLang="zh-CN" sz="2400" dirty="0" smtClean="0"/>
              <a:t>Consider the set of strings consists of a single b surrounded by the same number of </a:t>
            </a:r>
            <a:r>
              <a:rPr lang="en-US" altLang="zh-CN" sz="2400" dirty="0" err="1" smtClean="0"/>
              <a:t>a’s</a:t>
            </a:r>
            <a:r>
              <a:rPr lang="en-US" altLang="zh-CN" sz="2400" dirty="0" smtClean="0"/>
              <a:t>.</a:t>
            </a:r>
          </a:p>
          <a:p>
            <a:pPr lvl="1">
              <a:buNone/>
            </a:pPr>
            <a:r>
              <a:rPr lang="en-US" altLang="zh-CN" sz="2400" dirty="0" smtClean="0"/>
              <a:t>	S = {b, </a:t>
            </a:r>
            <a:r>
              <a:rPr lang="en-US" altLang="zh-CN" sz="2400" dirty="0" err="1" smtClean="0"/>
              <a:t>aba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aabaa,aaabaaa</a:t>
            </a:r>
            <a:r>
              <a:rPr lang="en-US" altLang="zh-CN" sz="2400" dirty="0" smtClean="0"/>
              <a:t>,……} = { </a:t>
            </a:r>
            <a:r>
              <a:rPr lang="en-US" altLang="zh-CN" sz="2400" dirty="0" err="1" smtClean="0"/>
              <a:t>a</a:t>
            </a:r>
            <a:r>
              <a:rPr lang="en-US" altLang="zh-CN" sz="2400" baseline="30000" dirty="0" err="1" smtClean="0"/>
              <a:t>n</a:t>
            </a:r>
            <a:r>
              <a:rPr lang="en-US" altLang="zh-CN" sz="2400" dirty="0" err="1" smtClean="0"/>
              <a:t>ba</a:t>
            </a:r>
            <a:r>
              <a:rPr lang="en-US" altLang="zh-CN" sz="2400" baseline="30000" dirty="0" err="1" smtClean="0"/>
              <a:t>n</a:t>
            </a:r>
            <a:r>
              <a:rPr lang="en-US" altLang="zh-CN" sz="2400" dirty="0" smtClean="0"/>
              <a:t> | </a:t>
            </a:r>
            <a:r>
              <a:rPr lang="en-US" altLang="zh-CN" dirty="0" smtClean="0"/>
              <a:t>n≧0</a:t>
            </a:r>
            <a:r>
              <a:rPr lang="en-US" altLang="zh-CN" sz="2400" dirty="0" smtClean="0"/>
              <a:t>}</a:t>
            </a:r>
          </a:p>
          <a:p>
            <a:pPr lvl="1"/>
            <a:r>
              <a:rPr lang="en-US" altLang="zh-CN" sz="2400" dirty="0" smtClean="0"/>
              <a:t>This set can not be described by a regular expression.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		a*</a:t>
            </a:r>
            <a:r>
              <a:rPr lang="en-US" altLang="zh-CN" sz="2400" dirty="0" err="1" smtClean="0"/>
              <a:t>ba</a:t>
            </a:r>
            <a:r>
              <a:rPr lang="en-US" altLang="zh-CN" sz="2400" dirty="0" smtClean="0"/>
              <a:t>*</a:t>
            </a:r>
          </a:p>
          <a:p>
            <a:pPr lvl="1"/>
            <a:r>
              <a:rPr lang="en-US" altLang="zh-CN" sz="2400" dirty="0" smtClean="0"/>
              <a:t>Not all sets of strings can be generated by regular expressions.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DC088-6C35-4720-9E9E-D19C234ED657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2714625" y="5072074"/>
            <a:ext cx="2239963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regular set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2060"/>
                </a:solidFill>
                <a:latin typeface="+mn-lt"/>
              </a:rPr>
              <a:t>nonregular</a:t>
            </a: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 set </a:t>
            </a:r>
            <a:endParaRPr lang="zh-CN" altLang="en-US" sz="2400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3.3.2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确定有限自动机（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DFA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）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793037" cy="768350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</a:t>
            </a:r>
            <a:r>
              <a:rPr lang="zh-CN" altLang="en-US" dirty="0" smtClean="0"/>
              <a:t>确定有限自动机（</a:t>
            </a:r>
            <a:r>
              <a:rPr lang="en-US" altLang="zh-CN" dirty="0" smtClean="0"/>
              <a:t>DFA, </a:t>
            </a:r>
            <a:r>
              <a:rPr lang="en-US" altLang="zh-CN" sz="2000" dirty="0" smtClean="0"/>
              <a:t>deterministic finite automation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charset="-122"/>
              </a:rPr>
              <a:t>是一个五元式</a:t>
            </a:r>
            <a:endParaRPr lang="en-US" altLang="zh-CN" dirty="0" smtClean="0">
              <a:latin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latin typeface="宋体" charset="-122"/>
              </a:rPr>
              <a:t>			</a:t>
            </a:r>
            <a:r>
              <a:rPr lang="en-US" altLang="zh-CN" dirty="0" smtClean="0"/>
              <a:t>M=(S,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F),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1. S: </a:t>
            </a:r>
            <a:r>
              <a:rPr lang="zh-CN" altLang="en-US" dirty="0" smtClean="0"/>
              <a:t>有穷状态集，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2. </a:t>
            </a:r>
            <a:r>
              <a:rPr lang="en-US" altLang="zh-CN" dirty="0" smtClean="0">
                <a:sym typeface="Symbol" pitchFamily="18" charset="2"/>
              </a:rPr>
              <a:t>: </a:t>
            </a:r>
            <a:r>
              <a:rPr lang="zh-CN" altLang="en-US" dirty="0" smtClean="0"/>
              <a:t>输入字母表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3. f: </a:t>
            </a:r>
            <a:r>
              <a:rPr lang="zh-CN" altLang="en-US" dirty="0" smtClean="0"/>
              <a:t>状态转换函数，是一个从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S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单值</a:t>
            </a:r>
            <a:r>
              <a:rPr lang="zh-CN" altLang="en-US" dirty="0" smtClean="0"/>
              <a:t>部分映射，</a:t>
            </a:r>
            <a:r>
              <a:rPr lang="en-US" altLang="zh-CN" dirty="0" smtClean="0"/>
              <a:t>f(s, a)=s</a:t>
            </a:r>
            <a:r>
              <a:rPr lang="en-US" altLang="zh-CN" dirty="0" smtClean="0">
                <a:ea typeface="楷体_GB2312" pitchFamily="49" charset="-122"/>
              </a:rPr>
              <a:t>’</a:t>
            </a:r>
            <a:r>
              <a:rPr lang="zh-CN" altLang="en-US" dirty="0" smtClean="0"/>
              <a:t>表示：当现行状态为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，输入字符为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时，将状态转换到下一状态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。我们把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的一个后继状态。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4. 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S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zh-CN" altLang="en-US" dirty="0" smtClean="0"/>
              <a:t>是唯一的初态；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5. F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S: </a:t>
            </a:r>
            <a:r>
              <a:rPr lang="zh-CN" altLang="en-US" dirty="0" smtClean="0"/>
              <a:t>终态集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000364" y="5857892"/>
            <a:ext cx="593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DFA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的确定性表现在映射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S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是一个单值函数。</a:t>
            </a:r>
            <a:endParaRPr lang="zh-CN" altLang="en-US" sz="2000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DFA M=({0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{3})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其中， </a:t>
            </a:r>
            <a:r>
              <a:rPr lang="en-US" altLang="zh-CN" sz="2000" dirty="0" smtClean="0"/>
              <a:t>f </a:t>
            </a:r>
            <a:r>
              <a:rPr lang="zh-CN" altLang="en-US" sz="2000" dirty="0" smtClean="0"/>
              <a:t>定义如下：</a:t>
            </a:r>
            <a:endParaRPr lang="en-US" altLang="zh-CN" sz="2000" dirty="0" smtClean="0"/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a)=1		f(0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b)=2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a)=3 		f(1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b)=2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a)=1		f(2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b)=3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a)=3 		f(3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b)=3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zh-CN" altLang="en-US" sz="2000" dirty="0" smtClean="0">
                <a:latin typeface="宋体" charset="-122"/>
              </a:rPr>
              <a:t>对应状态转换矩阵</a:t>
            </a:r>
            <a:endParaRPr lang="en-US" altLang="zh-CN" sz="2000" dirty="0" smtClean="0">
              <a:latin typeface="宋体" charset="-122"/>
            </a:endParaRP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也可表示成一张（确定的）</a:t>
            </a:r>
            <a:r>
              <a:rPr kumimoji="1" lang="zh-CN" altLang="en-US" b="1" dirty="0" smtClean="0">
                <a:latin typeface="宋体" charset="-122"/>
              </a:rPr>
              <a:t>状态转换图</a:t>
            </a:r>
            <a:r>
              <a:rPr kumimoji="1" lang="zh-CN" altLang="en-US" dirty="0" smtClean="0">
                <a:latin typeface="宋体" charset="-122"/>
              </a:rPr>
              <a:t>。</a:t>
            </a:r>
            <a:endParaRPr kumimoji="1" lang="zh-CN" altLang="en-US" sz="1800" dirty="0" smtClean="0">
              <a:latin typeface="宋体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4500570"/>
          <a:ext cx="27146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81"/>
                <a:gridCol w="904881"/>
                <a:gridCol w="904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5" name="图片 3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056" y="4499333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与状态转换图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</a:t>
            </a:r>
            <a:r>
              <a:rPr lang="en-US" altLang="zh-CN" dirty="0" smtClean="0"/>
              <a:t>DFA  M</a:t>
            </a:r>
            <a:r>
              <a:rPr lang="zh-CN" altLang="en-US" dirty="0" smtClean="0"/>
              <a:t>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个状态和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个输入字符，则相应的状态转换图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个状态结点，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每个结点顶多含有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条箭弧射出，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且每条箭弧用</a:t>
            </a:r>
            <a:r>
              <a:rPr lang="en-US" altLang="zh-CN" dirty="0" smtClean="0"/>
              <a:t>Σ</a:t>
            </a:r>
            <a:r>
              <a:rPr lang="zh-CN" altLang="en-US" dirty="0" smtClean="0"/>
              <a:t>上的不同的输入字符来作标记。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33" y="3718874"/>
            <a:ext cx="2931934" cy="135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对于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baseline="30000" dirty="0" smtClean="0">
                <a:latin typeface="宋体" charset="-122"/>
                <a:sym typeface="Symbol" pitchFamily="18" charset="2"/>
              </a:rPr>
              <a:t>*</a:t>
            </a:r>
            <a:r>
              <a:rPr lang="zh-CN" altLang="en-US" dirty="0" smtClean="0">
                <a:latin typeface="宋体" charset="-122"/>
              </a:rPr>
              <a:t>中的任何字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，若存在一条从初态到某一终态的道路，且这条路上所有弧上的标记符连接成的字等于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，则称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为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所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识别</a:t>
            </a:r>
            <a:r>
              <a:rPr lang="zh-CN" altLang="en-US" dirty="0" smtClean="0">
                <a:latin typeface="宋体" charset="-12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接收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所识别的字的全体记为</a:t>
            </a:r>
            <a:r>
              <a:rPr lang="en-US" altLang="zh-CN" dirty="0" smtClean="0"/>
              <a:t>L(M)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572000" y="4429132"/>
            <a:ext cx="4275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∑上所有包含两个连续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或两个连续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的</a:t>
            </a:r>
            <a:r>
              <a:rPr lang="zh-CN" altLang="en-US" dirty="0">
                <a:latin typeface="Arial" charset="0"/>
                <a:ea typeface="微软雅黑" pitchFamily="34" charset="-122"/>
                <a:sym typeface="Symbol" pitchFamily="18" charset="2"/>
              </a:rPr>
              <a:t>串</a:t>
            </a:r>
          </a:p>
        </p:txBody>
      </p:sp>
      <p:sp>
        <p:nvSpPr>
          <p:cNvPr id="36" name="矩形 35"/>
          <p:cNvSpPr/>
          <p:nvPr/>
        </p:nvSpPr>
        <p:spPr>
          <a:xfrm>
            <a:off x="5429256" y="4900613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pic>
        <p:nvPicPr>
          <p:cNvPr id="63" name="图片 6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570639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/>
      <p:bldP spid="3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如果一个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pitchFamily="2" charset="-122"/>
              </a:rPr>
              <a:t>的输入字母表为∑，则称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pitchFamily="2" charset="-122"/>
              </a:rPr>
              <a:t>是∑上的一个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宋体" charset="-122"/>
              </a:rPr>
              <a:t>可以证明：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charset="-122"/>
              </a:rPr>
              <a:t>上的字集</a:t>
            </a:r>
            <a:r>
              <a:rPr lang="en-US" altLang="zh-CN" dirty="0" smtClean="0"/>
              <a:t>V</a:t>
            </a:r>
            <a:r>
              <a:rPr lang="en-US" altLang="zh-CN" dirty="0" smtClean="0">
                <a:sym typeface="Symbol" pitchFamily="18" charset="2"/>
              </a:rPr>
              <a:t>*</a:t>
            </a:r>
            <a:r>
              <a:rPr lang="zh-CN" altLang="en-US" dirty="0" smtClean="0">
                <a:latin typeface="宋体" charset="-122"/>
              </a:rPr>
              <a:t>是正规集，当且仅当存在上的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，使得</a:t>
            </a:r>
            <a:r>
              <a:rPr lang="en-US" altLang="zh-CN" dirty="0" smtClean="0"/>
              <a:t>V</a:t>
            </a:r>
            <a:r>
              <a:rPr lang="zh-CN" altLang="en-US" dirty="0" smtClean="0">
                <a:latin typeface="宋体" charset="-122"/>
              </a:rPr>
              <a:t>＝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3.3.3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非确定有限自动机（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NFA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）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zh-CN" altLang="en-US" dirty="0" smtClean="0">
                <a:latin typeface="宋体" charset="-122"/>
              </a:rPr>
              <a:t>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3" name="图片 1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25" y="1883791"/>
            <a:ext cx="5077549" cy="3090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的确定性表现在映射 </a:t>
            </a:r>
            <a:r>
              <a:rPr lang="en-US" altLang="zh-CN" dirty="0" smtClean="0"/>
              <a:t>f: S</a:t>
            </a:r>
            <a:r>
              <a:rPr lang="en-US" altLang="zh-CN" dirty="0" smtClean="0">
                <a:sym typeface="Symbol" pitchFamily="18" charset="2"/>
              </a:rPr>
              <a:t>S</a:t>
            </a:r>
            <a:r>
              <a:rPr lang="zh-CN" altLang="en-US" dirty="0" smtClean="0">
                <a:sym typeface="Symbol" pitchFamily="18" charset="2"/>
              </a:rPr>
              <a:t>是一个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单值</a:t>
            </a:r>
            <a:r>
              <a:rPr lang="zh-CN" altLang="en-US" dirty="0" smtClean="0">
                <a:sym typeface="Symbol" pitchFamily="18" charset="2"/>
              </a:rPr>
              <a:t>函数。</a:t>
            </a:r>
            <a:endParaRPr lang="zh-CN" altLang="en-US" dirty="0" smtClean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FF0000"/>
                </a:solidFill>
              </a:rPr>
              <a:t>多值</a:t>
            </a:r>
            <a:r>
              <a:rPr lang="zh-CN" altLang="en-US" dirty="0" smtClean="0"/>
              <a:t>函数，则得到非确定有限自动机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nondeterministic finite automation</a:t>
            </a:r>
            <a:r>
              <a:rPr lang="zh-CN" altLang="en-US" dirty="0" smtClean="0"/>
              <a:t>）的概念。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-122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一个非确定有限自动机</a:t>
            </a:r>
            <a:r>
              <a:rPr lang="en-US" altLang="zh-CN" dirty="0" smtClean="0"/>
              <a:t>(NFA) M</a:t>
            </a:r>
            <a:r>
              <a:rPr lang="zh-CN" altLang="en-US" dirty="0" smtClean="0">
                <a:latin typeface="宋体" charset="-122"/>
              </a:rPr>
              <a:t>是一个五元式</a:t>
            </a:r>
            <a:endParaRPr lang="en-US" altLang="zh-CN" dirty="0" smtClean="0">
              <a:latin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latin typeface="宋体" charset="-122"/>
              </a:rPr>
              <a:t>	</a:t>
            </a:r>
            <a:r>
              <a:rPr lang="en-US" altLang="zh-CN" dirty="0" smtClean="0"/>
              <a:t>M=(S,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1.  S: </a:t>
            </a:r>
            <a:r>
              <a:rPr lang="zh-CN" altLang="en-US" dirty="0" smtClean="0"/>
              <a:t>有穷状态集；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2.  </a:t>
            </a:r>
            <a:r>
              <a:rPr lang="en-US" altLang="zh-CN" dirty="0" smtClean="0">
                <a:sym typeface="Symbol" pitchFamily="18" charset="2"/>
              </a:rPr>
              <a:t>: </a:t>
            </a:r>
            <a:r>
              <a:rPr lang="zh-CN" altLang="en-US" dirty="0" smtClean="0"/>
              <a:t>输入字母表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3.  f: </a:t>
            </a:r>
            <a:r>
              <a:rPr lang="zh-CN" altLang="en-US" dirty="0" smtClean="0"/>
              <a:t>状态转换函数，为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</a:t>
            </a:r>
            <a:r>
              <a:rPr lang="en-US" altLang="zh-CN" baseline="30000" dirty="0" smtClean="0">
                <a:sym typeface="Symbol" pitchFamily="18" charset="2"/>
              </a:rPr>
              <a:t>*</a:t>
            </a:r>
            <a:r>
              <a:rPr lang="en-US" altLang="zh-CN" dirty="0" smtClean="0">
                <a:sym typeface="Symbol" pitchFamily="18" charset="2"/>
              </a:rPr>
              <a:t>2</a:t>
            </a:r>
            <a:r>
              <a:rPr lang="en-US" altLang="zh-CN" baseline="30000" dirty="0" smtClean="0">
                <a:sym typeface="Symbol" pitchFamily="18" charset="2"/>
              </a:rPr>
              <a:t>S</a:t>
            </a:r>
            <a:r>
              <a:rPr lang="zh-CN" altLang="en-US" dirty="0" smtClean="0"/>
              <a:t>的部分映射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非单值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4.  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S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zh-CN" altLang="en-US" dirty="0" smtClean="0"/>
              <a:t>是非空的初态集；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5.  F</a:t>
            </a:r>
            <a:r>
              <a:rPr lang="en-US" altLang="zh-CN" dirty="0" smtClean="0">
                <a:sym typeface="Symbol" pitchFamily="18" charset="2"/>
              </a:rPr>
              <a:t>S: </a:t>
            </a:r>
            <a:r>
              <a:rPr lang="zh-CN" altLang="en-US" dirty="0" smtClean="0"/>
              <a:t>终态集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/>
              <a:t>与状态转换图</a:t>
            </a:r>
            <a:endParaRPr lang="zh-CN" altLang="en-US" dirty="0"/>
          </a:p>
        </p:txBody>
      </p:sp>
      <p:sp>
        <p:nvSpPr>
          <p:cNvPr id="44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一个含有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个状态和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个输入字符的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NFA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可表示成状态转换图。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该图含有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个状态结点，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每个结点可射出若干条箭弧与别的结点相连接，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每条弧用∑</a:t>
            </a:r>
            <a:r>
              <a:rPr lang="zh-CN" altLang="en-US" baseline="30000" dirty="0" smtClean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中的一个字（不一定要不同的字且可以是空字）作标记（输入字），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整张图至少含有一个初态结点以及若干个（可以是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个）终态结点，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某些结点既可以是初态结点也可以是终态结点。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45" name="矩形 44"/>
          <p:cNvSpPr/>
          <p:nvPr/>
        </p:nvSpPr>
        <p:spPr bwMode="auto">
          <a:xfrm>
            <a:off x="1785918" y="2857496"/>
            <a:ext cx="6786610" cy="785818"/>
          </a:xfrm>
          <a:prstGeom prst="rect">
            <a:avLst/>
          </a:prstGeom>
          <a:solidFill>
            <a:srgbClr val="FF808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的区别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5357818" y="5120358"/>
            <a:ext cx="24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DFA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NFA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的特例。</a:t>
            </a:r>
          </a:p>
        </p:txBody>
      </p:sp>
      <p:pic>
        <p:nvPicPr>
          <p:cNvPr id="66" name="图片 6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40" y="1285093"/>
            <a:ext cx="5342304" cy="1621771"/>
          </a:xfrm>
          <a:prstGeom prst="rect">
            <a:avLst/>
          </a:prstGeom>
        </p:spPr>
      </p:pic>
      <p:pic>
        <p:nvPicPr>
          <p:cNvPr id="67" name="图片 66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73" y="3214686"/>
            <a:ext cx="3735379" cy="1093037"/>
          </a:xfrm>
          <a:prstGeom prst="rect">
            <a:avLst/>
          </a:prstGeom>
        </p:spPr>
      </p:pic>
      <p:pic>
        <p:nvPicPr>
          <p:cNvPr id="68" name="图片 67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768978"/>
            <a:ext cx="3511171" cy="216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对于∑*中的任何一个字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，若存在一条从某一初态结点到某一终态结点的通路，且这条通路上所有弧的标记字依序连接成的字等于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α</a:t>
            </a:r>
            <a:r>
              <a:rPr lang="zh-CN" altLang="en-US" dirty="0" smtClean="0"/>
              <a:t>可为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所</a:t>
            </a:r>
            <a:r>
              <a:rPr lang="zh-CN" altLang="en-US" dirty="0" smtClean="0">
                <a:solidFill>
                  <a:srgbClr val="FF0000"/>
                </a:solidFill>
              </a:rPr>
              <a:t>识别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读出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接受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的某些结点既是初态结又是终态结，或者存在一条从某个初态结点到某个终态结点的</a:t>
            </a:r>
            <a:r>
              <a:rPr lang="en-US" altLang="zh-CN" dirty="0" smtClean="0"/>
              <a:t>ε</a:t>
            </a:r>
            <a:r>
              <a:rPr lang="zh-CN" altLang="en-US" dirty="0" smtClean="0"/>
              <a:t>的通路，那么空字可为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接受。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715008" y="5500702"/>
            <a:ext cx="2709858" cy="4286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{</a:t>
            </a:r>
            <a:r>
              <a:rPr kumimoji="1" lang="en-US" altLang="zh-CN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kumimoji="1" lang="en-US" altLang="zh-CN" sz="2400" baseline="30000" dirty="0" err="1">
                <a:latin typeface="Arial" pitchFamily="34" charset="0"/>
                <a:cs typeface="Arial" pitchFamily="34" charset="0"/>
              </a:rPr>
              <a:t>m</a:t>
            </a:r>
            <a:r>
              <a:rPr kumimoji="1" lang="en-US" altLang="zh-CN" sz="2400" dirty="0" err="1">
                <a:latin typeface="Arial" pitchFamily="34" charset="0"/>
                <a:cs typeface="Arial" pitchFamily="34" charset="0"/>
              </a:rPr>
              <a:t>b</a:t>
            </a:r>
            <a:r>
              <a:rPr kumimoji="1" lang="en-US" altLang="zh-CN" sz="2400" baseline="30000" dirty="0" err="1">
                <a:latin typeface="Arial" pitchFamily="34" charset="0"/>
                <a:cs typeface="Arial" pitchFamily="34" charset="0"/>
              </a:rPr>
              <a:t>n</a:t>
            </a:r>
            <a:r>
              <a:rPr kumimoji="1" lang="en-US" altLang="zh-CN" sz="24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| m</a:t>
            </a:r>
            <a:r>
              <a:rPr kumimoji="1" lang="zh-CN" altLang="en-US" sz="2400" dirty="0">
                <a:latin typeface="Arial" pitchFamily="34" charset="0"/>
                <a:cs typeface="Arial" pitchFamily="34" charset="0"/>
              </a:rPr>
              <a:t>，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n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1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8" name="图片 1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25" y="4572008"/>
            <a:ext cx="3735379" cy="1093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572000" y="3214686"/>
            <a:ext cx="4275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∑上所有包含两个连续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或两个连续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的</a:t>
            </a:r>
            <a:r>
              <a:rPr lang="zh-CN" altLang="en-US" dirty="0">
                <a:latin typeface="Arial" charset="0"/>
                <a:ea typeface="微软雅黑" pitchFamily="34" charset="-122"/>
                <a:sym typeface="Symbol" pitchFamily="18" charset="2"/>
              </a:rPr>
              <a:t>串</a:t>
            </a:r>
          </a:p>
        </p:txBody>
      </p:sp>
      <p:sp>
        <p:nvSpPr>
          <p:cNvPr id="73" name="矩形 72"/>
          <p:cNvSpPr/>
          <p:nvPr/>
        </p:nvSpPr>
        <p:spPr>
          <a:xfrm>
            <a:off x="5429256" y="3686167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pic>
        <p:nvPicPr>
          <p:cNvPr id="74" name="图片 7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70" y="1214422"/>
            <a:ext cx="5342304" cy="1621771"/>
          </a:xfrm>
          <a:prstGeom prst="rect">
            <a:avLst/>
          </a:prstGeom>
        </p:spPr>
      </p:pic>
      <p:pic>
        <p:nvPicPr>
          <p:cNvPr id="75" name="图片 74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429000"/>
            <a:ext cx="3511171" cy="2160352"/>
          </a:xfrm>
          <a:prstGeom prst="rect">
            <a:avLst/>
          </a:prstGeom>
        </p:spPr>
      </p:pic>
      <p:pic>
        <p:nvPicPr>
          <p:cNvPr id="76" name="图片 75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4500570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自动机等价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对于任何两个有限自动机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等价。</a:t>
            </a:r>
            <a:endParaRPr lang="en-US" altLang="zh-CN" dirty="0" smtClean="0"/>
          </a:p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</a:t>
            </a:r>
            <a:r>
              <a:rPr lang="zh-CN" altLang="en-US" dirty="0" smtClean="0"/>
              <a:t>等价性定理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，存在一个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。即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描述能力相同。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证明（将</a:t>
            </a:r>
            <a:r>
              <a:rPr kumimoji="1" lang="en-US" altLang="zh-CN" dirty="0" smtClean="0">
                <a:latin typeface="Times New Roman" pitchFamily="18" charset="0"/>
              </a:rPr>
              <a:t>NFA</a:t>
            </a:r>
            <a:r>
              <a:rPr kumimoji="1" lang="zh-CN" altLang="en-US" dirty="0" smtClean="0">
                <a:latin typeface="Times New Roman" pitchFamily="18" charset="0"/>
              </a:rPr>
              <a:t>转换为</a:t>
            </a:r>
            <a:r>
              <a:rPr kumimoji="1" lang="en-US" altLang="zh-CN" dirty="0" smtClean="0">
                <a:latin typeface="Times New Roman" pitchFamily="18" charset="0"/>
              </a:rPr>
              <a:t>DFA</a:t>
            </a:r>
            <a:r>
              <a:rPr kumimoji="1" lang="zh-CN" altLang="en-US" dirty="0" smtClean="0">
                <a:latin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612116" cy="502126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 smtClean="0">
                <a:latin typeface="宋体" charset="-122"/>
              </a:rPr>
              <a:t> </a:t>
            </a:r>
            <a:r>
              <a:rPr lang="zh-CN" altLang="en-US" dirty="0" smtClean="0"/>
              <a:t>假定</a:t>
            </a:r>
            <a:r>
              <a:rPr lang="en-US" altLang="zh-CN" dirty="0" smtClean="0"/>
              <a:t>NFA M=&lt;S,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F&gt;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的状态转换图进行以下改造：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引进新的初态结点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和终态结点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X,Y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中任意状态结点连一条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箭弧， 从</a:t>
            </a:r>
            <a:r>
              <a:rPr lang="en-US" altLang="zh-CN" dirty="0" smtClean="0"/>
              <a:t>F</a:t>
            </a:r>
            <a:r>
              <a:rPr lang="zh-CN" altLang="en-US" dirty="0" smtClean="0"/>
              <a:t>中任意状态结点连一条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箭弧到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  <p:pic>
        <p:nvPicPr>
          <p:cNvPr id="20" name="图片 19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89" y="3431179"/>
            <a:ext cx="4571622" cy="926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NFA  M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kumimoji="1" lang="en-US" altLang="zh-CN" dirty="0" smtClean="0">
                <a:latin typeface="Times New Roman" pitchFamily="18" charset="0"/>
              </a:rPr>
              <a:t>NFA  M</a:t>
            </a:r>
            <a:r>
              <a:rPr kumimoji="1" lang="zh-CN" altLang="en-US" dirty="0" smtClean="0">
                <a:latin typeface="Times New Roman" pitchFamily="18" charset="0"/>
              </a:rPr>
              <a:t>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dirty="0" smtClean="0"/>
              <a:t>(2)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的状态转换图按以下规则进行替换，其中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是新引入的状态。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重复上述替换规则，直到图中每条弧只标记为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上的一个字符或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NFA M’</a:t>
            </a:r>
            <a:r>
              <a:rPr lang="zh-CN" altLang="en-US" dirty="0" smtClean="0"/>
              <a:t>，显然</a:t>
            </a:r>
            <a:r>
              <a:rPr lang="en-US" altLang="zh-CN" dirty="0" smtClean="0"/>
              <a:t>L(M’)=L(M)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  <p:pic>
        <p:nvPicPr>
          <p:cNvPr id="45" name="图片 4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229476"/>
            <a:ext cx="6024263" cy="277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NFA  M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kumimoji="1" lang="en-US" altLang="zh-CN" dirty="0" smtClean="0">
                <a:latin typeface="Times New Roman" pitchFamily="18" charset="0"/>
              </a:rPr>
              <a:t>NFA  M</a:t>
            </a:r>
            <a:r>
              <a:rPr kumimoji="1" lang="zh-CN" altLang="en-US" dirty="0" smtClean="0">
                <a:latin typeface="Times New Roman" pitchFamily="18" charset="0"/>
              </a:rPr>
              <a:t>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Arial" pitchFamily="34" charset="0"/>
              </a:rPr>
              <a:t>例  识别所有包含两个连续</a:t>
            </a:r>
            <a:r>
              <a:rPr lang="en-US" altLang="zh-CN" dirty="0" smtClean="0">
                <a:cs typeface="Arial" pitchFamily="34" charset="0"/>
              </a:rPr>
              <a:t>a</a:t>
            </a:r>
            <a:r>
              <a:rPr lang="zh-CN" altLang="en-US" dirty="0" smtClean="0">
                <a:cs typeface="Arial" pitchFamily="34" charset="0"/>
              </a:rPr>
              <a:t>或两个连续</a:t>
            </a:r>
            <a:r>
              <a:rPr lang="en-US" altLang="zh-CN" dirty="0" smtClean="0">
                <a:cs typeface="Arial" pitchFamily="34" charset="0"/>
              </a:rPr>
              <a:t>b</a:t>
            </a:r>
            <a:r>
              <a:rPr lang="zh-CN" altLang="en-US" dirty="0" smtClean="0">
                <a:latin typeface="Arial" charset="0"/>
                <a:sym typeface="Symbol" pitchFamily="18" charset="2"/>
              </a:rPr>
              <a:t>的串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  <p:pic>
        <p:nvPicPr>
          <p:cNvPr id="82" name="图片 8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714488"/>
            <a:ext cx="5583475" cy="2096851"/>
          </a:xfrm>
          <a:prstGeom prst="rect">
            <a:avLst/>
          </a:prstGeom>
        </p:spPr>
      </p:pic>
      <p:pic>
        <p:nvPicPr>
          <p:cNvPr id="83" name="图片 82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74" y="3929066"/>
            <a:ext cx="6833052" cy="2066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</a:t>
            </a:r>
            <a:endParaRPr lang="zh-CN" altLang="en-US" dirty="0" smtClean="0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7D9B2-8C6D-441D-A22A-58C6C3AAB247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63" y="1500188"/>
          <a:ext cx="7000923" cy="4542735"/>
        </p:xfrm>
        <a:graphic>
          <a:graphicData uri="http://schemas.openxmlformats.org/drawingml/2006/table">
            <a:tbl>
              <a:tblPr/>
              <a:tblGrid>
                <a:gridCol w="2329695"/>
                <a:gridCol w="2385212"/>
                <a:gridCol w="2286016"/>
              </a:tblGrid>
              <a:tr h="549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Reserved Words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Special Symbols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Other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099">
                <a:tc>
                  <a:txBody>
                    <a:bodyPr/>
                    <a:lstStyle/>
                    <a:p>
                      <a:pPr indent="4860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524125" y="2122488"/>
            <a:ext cx="1047750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if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then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else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end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repeat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until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read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write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3500" y="2122488"/>
            <a:ext cx="571500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+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-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*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/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&lt;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(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)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;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:=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1813" y="2122488"/>
            <a:ext cx="1262062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number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identifier </a:t>
            </a:r>
          </a:p>
        </p:txBody>
      </p:sp>
      <p:sp>
        <p:nvSpPr>
          <p:cNvPr id="11" name="矩形 10"/>
          <p:cNvSpPr/>
          <p:nvPr/>
        </p:nvSpPr>
        <p:spPr>
          <a:xfrm>
            <a:off x="1214438" y="2122488"/>
            <a:ext cx="1214437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  <a:ea typeface="宋体"/>
              </a:rPr>
              <a:t>IF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THEN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ELSE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END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REPEAT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UNTIL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READ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WRITE</a:t>
            </a:r>
            <a:endParaRPr lang="zh-CN" sz="2000" kern="100" dirty="0">
              <a:latin typeface="+mn-lt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3313" y="2122488"/>
            <a:ext cx="1357312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PLUS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MINUS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TIMES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OVER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EQ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Arial"/>
                <a:ea typeface="宋体"/>
              </a:rPr>
              <a:t>LT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LPAREN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RPAREN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SEMI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ASSIGN</a:t>
            </a:r>
            <a:endParaRPr lang="zh-CN" sz="2000" kern="100" dirty="0">
              <a:latin typeface="Times New Roman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53125" y="2122488"/>
            <a:ext cx="1047750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NUM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子集构造法（</a:t>
            </a:r>
            <a:r>
              <a:rPr lang="en-US" altLang="zh-CN" dirty="0" smtClean="0"/>
              <a:t>subset construction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 </a:t>
            </a:r>
            <a:r>
              <a:rPr lang="zh-CN" altLang="en-US" dirty="0" smtClean="0"/>
              <a:t>把上述</a:t>
            </a:r>
            <a:r>
              <a:rPr lang="en-US" altLang="zh-CN" dirty="0" smtClean="0"/>
              <a:t>NFA</a:t>
            </a:r>
            <a:r>
              <a:rPr lang="zh-CN" altLang="en-US" dirty="0" smtClean="0"/>
              <a:t>确定化（转换为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采用子集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子集构造法的基本思想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中的每一个状态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中的一组状态。</a:t>
            </a:r>
            <a:endParaRPr lang="en-US" altLang="zh-CN" dirty="0" smtClean="0"/>
          </a:p>
          <a:p>
            <a:r>
              <a:rPr lang="zh-CN" altLang="en-US" dirty="0" smtClean="0"/>
              <a:t>即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是多值函数，所以在读入一个输入符号后可能到达的状态是一个集合，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子集构造法就是用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的单个状态来记录该状态集合。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的合并</a:t>
            </a:r>
            <a:endParaRPr kumimoji="1"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. </a:t>
            </a:r>
            <a:r>
              <a:rPr lang="zh-CN" altLang="en-US" dirty="0" smtClean="0">
                <a:sym typeface="Symbol" pitchFamily="18" charset="2"/>
              </a:rPr>
              <a:t>状态合并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  <p:pic>
        <p:nvPicPr>
          <p:cNvPr id="41" name="图片 4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8" y="2420195"/>
            <a:ext cx="8088724" cy="2017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zh-CN" altLang="en-US" dirty="0" smtClean="0">
                <a:latin typeface="Times New Roman" pitchFamily="18" charset="0"/>
              </a:rPr>
              <a:t>①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dirty="0" smtClean="0">
                <a:latin typeface="Times New Roman" pitchFamily="18" charset="0"/>
              </a:rPr>
              <a:t>-</a:t>
            </a:r>
            <a:r>
              <a:rPr kumimoji="1" lang="zh-CN" altLang="en-US" dirty="0" smtClean="0">
                <a:latin typeface="Times New Roman" pitchFamily="18" charset="0"/>
              </a:rPr>
              <a:t>闭包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-closure(I)</a:t>
            </a:r>
            <a:endParaRPr kumimoji="1" lang="en-US" altLang="zh-CN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zh-CN" altLang="en-US" sz="2000" dirty="0" smtClean="0">
                <a:latin typeface="Times New Roman" pitchFamily="18" charset="0"/>
              </a:rPr>
              <a:t>假设 </a:t>
            </a:r>
            <a:r>
              <a:rPr kumimoji="1" lang="en-US" altLang="zh-CN" sz="2000" dirty="0" smtClean="0">
                <a:latin typeface="Times New Roman" pitchFamily="18" charset="0"/>
              </a:rPr>
              <a:t>I </a:t>
            </a:r>
            <a:r>
              <a:rPr kumimoji="1"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/>
              <a:t>M’</a:t>
            </a:r>
            <a:r>
              <a:rPr kumimoji="1" lang="zh-CN" altLang="en-US" sz="2000" dirty="0" smtClean="0">
                <a:latin typeface="Times New Roman" pitchFamily="18" charset="0"/>
              </a:rPr>
              <a:t>的状态集</a:t>
            </a:r>
            <a:r>
              <a:rPr kumimoji="1" lang="zh-CN" altLang="en-US" sz="2000" dirty="0" smtClean="0">
                <a:latin typeface="Times New Roman" pitchFamily="18" charset="0"/>
              </a:rPr>
              <a:t>的子集，定义</a:t>
            </a:r>
            <a:r>
              <a:rPr kumimoji="1" lang="en-US" altLang="zh-CN" sz="2000" dirty="0" smtClean="0">
                <a:latin typeface="Times New Roman" pitchFamily="18" charset="0"/>
              </a:rPr>
              <a:t>I</a:t>
            </a:r>
            <a:r>
              <a:rPr kumimoji="1" lang="zh-CN" altLang="en-US" sz="2000" dirty="0" smtClean="0">
                <a:latin typeface="Times New Roman" pitchFamily="18" charset="0"/>
              </a:rPr>
              <a:t>的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</a:rPr>
              <a:t>-</a:t>
            </a:r>
            <a:r>
              <a:rPr kumimoji="1" lang="zh-CN" altLang="en-US" sz="2000" dirty="0" smtClean="0">
                <a:latin typeface="Times New Roman" pitchFamily="18" charset="0"/>
              </a:rPr>
              <a:t>闭包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</a:t>
            </a:r>
            <a:r>
              <a:rPr kumimoji="1" lang="zh-CN" altLang="en-US" sz="2000" dirty="0" smtClean="0">
                <a:latin typeface="Times New Roman" pitchFamily="18" charset="0"/>
              </a:rPr>
              <a:t>为</a:t>
            </a:r>
            <a:r>
              <a:rPr kumimoji="1" lang="en-US" altLang="zh-CN" sz="2000" dirty="0" smtClean="0">
                <a:latin typeface="Times New Roman" pitchFamily="18" charset="0"/>
              </a:rPr>
              <a:t>:</a:t>
            </a: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	</a:t>
            </a:r>
            <a:r>
              <a:rPr kumimoji="1" lang="en-US" altLang="zh-CN" sz="2000" dirty="0" smtClean="0">
                <a:latin typeface="Times New Roman" pitchFamily="18" charset="0"/>
              </a:rPr>
              <a:t>a</a:t>
            </a:r>
            <a:r>
              <a:rPr kumimoji="1" lang="en-US" altLang="zh-CN" sz="2000" dirty="0" smtClean="0">
                <a:latin typeface="Times New Roman" pitchFamily="18" charset="0"/>
              </a:rPr>
              <a:t>) </a:t>
            </a:r>
            <a:r>
              <a:rPr kumimoji="1" lang="en-US" altLang="zh-CN" sz="2000" dirty="0" smtClean="0">
                <a:latin typeface="Times New Roman" pitchFamily="18" charset="0"/>
              </a:rPr>
              <a:t> </a:t>
            </a:r>
            <a:r>
              <a:rPr kumimoji="1" lang="zh-CN" altLang="en-US" sz="2000" dirty="0" smtClean="0">
                <a:latin typeface="Times New Roman" pitchFamily="18" charset="0"/>
              </a:rPr>
              <a:t>若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</a:rPr>
              <a:t>，则</a:t>
            </a:r>
            <a:r>
              <a:rPr kumimoji="1" lang="en-US" altLang="zh-CN" sz="2000" dirty="0" smtClean="0">
                <a:latin typeface="Times New Roman" pitchFamily="18" charset="0"/>
              </a:rPr>
              <a:t>s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-closure(I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；</a:t>
            </a:r>
            <a:endParaRPr kumimoji="1"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000" dirty="0" smtClean="0">
                <a:latin typeface="Times New Roman" pitchFamily="18" charset="0"/>
              </a:rPr>
              <a:t>b) </a:t>
            </a:r>
            <a:r>
              <a:rPr kumimoji="1" lang="zh-CN" altLang="en-US" sz="2000" dirty="0" smtClean="0">
                <a:latin typeface="Times New Roman" pitchFamily="18" charset="0"/>
              </a:rPr>
              <a:t>若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 dirty="0" smtClean="0">
                <a:latin typeface="Times New Roman" pitchFamily="18" charset="0"/>
              </a:rPr>
              <a:t>则从</a:t>
            </a:r>
            <a:r>
              <a:rPr kumimoji="1" lang="en-US" altLang="zh-CN" sz="2000" dirty="0" smtClean="0">
                <a:latin typeface="Times New Roman" pitchFamily="18" charset="0"/>
              </a:rPr>
              <a:t>s</a:t>
            </a:r>
            <a:r>
              <a:rPr kumimoji="1" lang="zh-CN" altLang="en-US" sz="2000" dirty="0" smtClean="0">
                <a:latin typeface="Times New Roman" pitchFamily="18" charset="0"/>
              </a:rPr>
              <a:t>出发经过任意条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000" dirty="0" smtClean="0">
                <a:latin typeface="Times New Roman" pitchFamily="18" charset="0"/>
              </a:rPr>
              <a:t>弧而能到达的任何状态</a:t>
            </a:r>
            <a:r>
              <a:rPr kumimoji="1" lang="en-US" altLang="zh-CN" sz="2000" dirty="0" smtClean="0">
                <a:latin typeface="Times New Roman" pitchFamily="18" charset="0"/>
              </a:rPr>
              <a:t>s’</a:t>
            </a:r>
            <a:r>
              <a:rPr kumimoji="1" lang="zh-CN" altLang="en-US" sz="2000" dirty="0" smtClean="0">
                <a:latin typeface="Times New Roman" pitchFamily="18" charset="0"/>
              </a:rPr>
              <a:t>都属于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</a:t>
            </a: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dirty="0" smtClean="0">
                <a:latin typeface="Times New Roman" pitchFamily="18" charset="0"/>
              </a:rPr>
              <a:t>即   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-closure(I)=I </a:t>
            </a:r>
            <a:r>
              <a:rPr lang="en-US" altLang="zh-CN" sz="2000" dirty="0" smtClean="0"/>
              <a:t>U 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{s’|</a:t>
            </a:r>
            <a:r>
              <a:rPr kumimoji="1" lang="zh-CN" altLang="en-US" sz="2000" dirty="0" smtClean="0">
                <a:latin typeface="Times New Roman" pitchFamily="18" charset="0"/>
              </a:rPr>
              <a:t>从某个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</a:rPr>
              <a:t>出发经过任意条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000" dirty="0" smtClean="0">
                <a:latin typeface="Times New Roman" pitchFamily="18" charset="0"/>
              </a:rPr>
              <a:t>弧能到达</a:t>
            </a:r>
            <a:r>
              <a:rPr kumimoji="1" lang="en-US" altLang="zh-CN" sz="2000" dirty="0" smtClean="0">
                <a:latin typeface="Times New Roman" pitchFamily="18" charset="0"/>
              </a:rPr>
              <a:t>s’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r>
              <a:rPr lang="zh-CN" altLang="en-US" dirty="0" smtClean="0">
                <a:latin typeface="Times New Roman" pitchFamily="18" charset="0"/>
              </a:rPr>
              <a:t>② 设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zh-CN" altLang="en-US" dirty="0" smtClean="0">
                <a:latin typeface="Times New Roman" pitchFamily="18" charset="0"/>
              </a:rPr>
              <a:t>中的一个字符，</a:t>
            </a:r>
            <a:r>
              <a:rPr lang="zh-CN" altLang="en-US" dirty="0" smtClean="0">
                <a:latin typeface="Times New Roman" pitchFamily="18" charset="0"/>
              </a:rPr>
              <a:t>定义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				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-closure(J)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zh-CN" altLang="en-US" sz="2000" dirty="0" smtClean="0">
                <a:latin typeface="Times New Roman" pitchFamily="18" charset="0"/>
              </a:rPr>
              <a:t>其中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中的某个状态出发经过</a:t>
            </a:r>
            <a:r>
              <a:rPr lang="zh-CN" altLang="en-US" sz="2000" dirty="0" smtClean="0">
                <a:latin typeface="Times New Roman" pitchFamily="18" charset="0"/>
              </a:rPr>
              <a:t>一条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弧而到达的状态</a:t>
            </a:r>
            <a:r>
              <a:rPr lang="zh-CN" altLang="en-US" sz="2000" dirty="0" smtClean="0">
                <a:latin typeface="Times New Roman" pitchFamily="18" charset="0"/>
              </a:rPr>
              <a:t>集合</a:t>
            </a:r>
            <a:r>
              <a:rPr lang="zh-CN" altLang="en-US" sz="2000" b="1" dirty="0" smtClean="0">
                <a:latin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包含了两步计算：</a:t>
            </a:r>
            <a:endParaRPr lang="en-US" altLang="zh-CN" sz="20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		1.  J=go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）</a:t>
            </a:r>
            <a:endParaRPr lang="en-US" altLang="zh-CN" sz="20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</a:rPr>
              <a:t>		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2. 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en-US" altLang="zh-CN" sz="2000" baseline="-25000" dirty="0" err="1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=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-closure(J)</a:t>
            </a:r>
            <a:endParaRPr lang="zh-CN" altLang="en-US" sz="2000" b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571472" y="3500438"/>
            <a:ext cx="8101012" cy="321471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I={1}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AutoNum type="alphaLcPeriod"/>
            </a:pP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计算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的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 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闭包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		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-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closure(I)={1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2}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lphaLcPeriod" startAt="2"/>
            </a:pP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计算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{1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} 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经过字符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a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所能到达的状态集合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J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		J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={ 5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 }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pPr marL="45720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lphaLcPeriod" startAt="3"/>
            </a:pP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计算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J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的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 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闭包</a:t>
            </a:r>
            <a:r>
              <a:rPr lang="en-US" altLang="zh-CN" sz="2400" kern="0" dirty="0" err="1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</a:t>
            </a:r>
            <a:r>
              <a:rPr lang="en-US" altLang="zh-CN" sz="2400" kern="0" baseline="-25000" dirty="0" err="1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		</a:t>
            </a: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</a:t>
            </a:r>
            <a:r>
              <a:rPr kumimoji="0" lang="en-US" altLang="zh-CN" sz="240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= 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-closure({5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})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  <a:sym typeface="Symbol" pitchFamily="18" charset="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4876" y="616839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= { 5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6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7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8 }</a:t>
            </a:r>
            <a:endParaRPr lang="zh-CN" altLang="en-US" sz="2400" dirty="0"/>
          </a:p>
        </p:txBody>
      </p:sp>
      <p:pic>
        <p:nvPicPr>
          <p:cNvPr id="32" name="图片 3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48" y="1265088"/>
            <a:ext cx="3945832" cy="202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构造状态转换表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假设∑</a:t>
            </a:r>
            <a:r>
              <a:rPr lang="en-US" dirty="0" smtClean="0">
                <a:latin typeface="Times New Roman" pitchFamily="18" charset="0"/>
              </a:rPr>
              <a:t>= {</a:t>
            </a:r>
            <a:r>
              <a:rPr lang="en-US" dirty="0" smtClean="0">
                <a:latin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, … ,a</a:t>
            </a:r>
            <a:r>
              <a:rPr lang="en-US" baseline="-25000" dirty="0" smtClean="0">
                <a:latin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</a:rPr>
              <a:t>} ,</a:t>
            </a:r>
            <a:r>
              <a:rPr lang="zh-CN" altLang="en-US" dirty="0" smtClean="0">
                <a:latin typeface="Times New Roman" pitchFamily="18" charset="0"/>
              </a:rPr>
              <a:t>针对</a:t>
            </a:r>
            <a:r>
              <a:rPr lang="en-US" dirty="0" smtClean="0">
                <a:latin typeface="Times New Roman" pitchFamily="18" charset="0"/>
              </a:rPr>
              <a:t>M’</a:t>
            </a:r>
            <a:r>
              <a:rPr lang="zh-CN" altLang="en-US" dirty="0" smtClean="0">
                <a:latin typeface="Times New Roman" pitchFamily="18" charset="0"/>
              </a:rPr>
              <a:t>构造</a:t>
            </a:r>
            <a:r>
              <a:rPr lang="zh-CN" altLang="en-US" dirty="0" smtClean="0">
                <a:latin typeface="Times New Roman" pitchFamily="18" charset="0"/>
              </a:rPr>
              <a:t>如下的</a:t>
            </a:r>
            <a:r>
              <a:rPr lang="zh-CN" altLang="en-US" dirty="0" smtClean="0">
                <a:latin typeface="Times New Roman" pitchFamily="18" charset="0"/>
              </a:rPr>
              <a:t>状态转换表</a:t>
            </a:r>
            <a:r>
              <a:rPr lang="en-US" dirty="0" smtClean="0">
                <a:latin typeface="Times New Roman" pitchFamily="18" charset="0"/>
              </a:rPr>
              <a:t>:</a:t>
            </a:r>
            <a:endParaRPr lang="zh-CN" altLang="en-US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a. </a:t>
            </a:r>
            <a:r>
              <a:rPr lang="zh-CN" altLang="en-US" sz="2000" dirty="0" smtClean="0">
                <a:latin typeface="Times New Roman" pitchFamily="18" charset="0"/>
              </a:rPr>
              <a:t>该</a:t>
            </a:r>
            <a:r>
              <a:rPr lang="zh-CN" altLang="en-US" sz="2000" dirty="0" smtClean="0">
                <a:latin typeface="Times New Roman" pitchFamily="18" charset="0"/>
              </a:rPr>
              <a:t>表有</a:t>
            </a:r>
            <a:r>
              <a:rPr lang="en-US" sz="2000" dirty="0" smtClean="0">
                <a:latin typeface="Times New Roman" pitchFamily="18" charset="0"/>
              </a:rPr>
              <a:t>k+1</a:t>
            </a:r>
            <a:r>
              <a:rPr lang="zh-CN" altLang="en-US" sz="2000" dirty="0" smtClean="0">
                <a:latin typeface="Times New Roman" pitchFamily="18" charset="0"/>
              </a:rPr>
              <a:t>列，置</a:t>
            </a:r>
            <a:r>
              <a:rPr lang="zh-CN" altLang="en-US" sz="2000" dirty="0" smtClean="0">
                <a:latin typeface="Times New Roman" pitchFamily="18" charset="0"/>
              </a:rPr>
              <a:t>该表的首行首</a:t>
            </a:r>
            <a:r>
              <a:rPr lang="zh-CN" altLang="en-US" sz="2000" dirty="0" smtClean="0">
                <a:latin typeface="Times New Roman" pitchFamily="18" charset="0"/>
              </a:rPr>
              <a:t>列为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-closure({X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})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sz="2000" dirty="0" smtClean="0">
                <a:latin typeface="Times New Roman" pitchFamily="18" charset="0"/>
              </a:rPr>
              <a:t>其中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为初始状态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endParaRPr 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b. </a:t>
            </a:r>
            <a:r>
              <a:rPr lang="zh-CN" altLang="en-US" sz="2000" dirty="0" smtClean="0">
                <a:latin typeface="Times New Roman" pitchFamily="18" charset="0"/>
              </a:rPr>
              <a:t>一般而言，如果</a:t>
            </a:r>
            <a:r>
              <a:rPr lang="zh-CN" altLang="en-US" sz="2000" dirty="0" smtClean="0">
                <a:latin typeface="Times New Roman" pitchFamily="18" charset="0"/>
              </a:rPr>
              <a:t>某一行的第一列的状态子集已经</a:t>
            </a:r>
            <a:r>
              <a:rPr lang="zh-CN" altLang="en-US" sz="2000" dirty="0" smtClean="0">
                <a:latin typeface="Times New Roman" pitchFamily="18" charset="0"/>
              </a:rPr>
              <a:t>确定，例如</a:t>
            </a:r>
            <a:r>
              <a:rPr lang="zh-CN" altLang="en-US" sz="2000" dirty="0" smtClean="0">
                <a:latin typeface="Times New Roman" pitchFamily="18" charset="0"/>
              </a:rPr>
              <a:t>记为</a:t>
            </a:r>
            <a:r>
              <a:rPr lang="en-US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</a:rPr>
              <a:t>那么，置</a:t>
            </a:r>
            <a:r>
              <a:rPr lang="zh-CN" altLang="en-US" sz="2000" dirty="0" smtClean="0">
                <a:latin typeface="Times New Roman" pitchFamily="18" charset="0"/>
              </a:rPr>
              <a:t>该行的</a:t>
            </a:r>
            <a:r>
              <a:rPr lang="en-US" sz="2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列为</a:t>
            </a:r>
            <a:r>
              <a:rPr lang="en-US" sz="2000" dirty="0" err="1" smtClean="0">
                <a:latin typeface="Times New Roman" pitchFamily="18" charset="0"/>
              </a:rPr>
              <a:t>Ia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=1…k)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endParaRPr lang="zh-CN" alt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c. </a:t>
            </a:r>
            <a:r>
              <a:rPr lang="zh-CN" altLang="en-US" sz="2000" dirty="0" smtClean="0">
                <a:latin typeface="Times New Roman" pitchFamily="18" charset="0"/>
              </a:rPr>
              <a:t>检</a:t>
            </a:r>
            <a:r>
              <a:rPr lang="zh-CN" altLang="en-US" sz="2000" dirty="0" smtClean="0">
                <a:latin typeface="Times New Roman" pitchFamily="18" charset="0"/>
              </a:rPr>
              <a:t>査该行上的所有状态</a:t>
            </a:r>
            <a:r>
              <a:rPr lang="zh-CN" altLang="en-US" sz="2000" dirty="0" smtClean="0">
                <a:latin typeface="Times New Roman" pitchFamily="18" charset="0"/>
              </a:rPr>
              <a:t>子集，看</a:t>
            </a:r>
            <a:r>
              <a:rPr lang="zh-CN" altLang="en-US" sz="2000" dirty="0" smtClean="0">
                <a:latin typeface="Times New Roman" pitchFamily="18" charset="0"/>
              </a:rPr>
              <a:t>它们是否已经在表的第一列中</a:t>
            </a:r>
            <a:r>
              <a:rPr lang="zh-CN" altLang="en-US" sz="2000" dirty="0" smtClean="0">
                <a:latin typeface="Times New Roman" pitchFamily="18" charset="0"/>
              </a:rPr>
              <a:t>出现</a:t>
            </a:r>
            <a:r>
              <a:rPr lang="en-US" sz="2000" dirty="0" smtClean="0">
                <a:latin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</a:rPr>
              <a:t>将</a:t>
            </a:r>
            <a:r>
              <a:rPr lang="zh-CN" altLang="en-US" sz="2000" dirty="0" smtClean="0">
                <a:latin typeface="Times New Roman" pitchFamily="18" charset="0"/>
              </a:rPr>
              <a:t>未曾出现</a:t>
            </a:r>
            <a:r>
              <a:rPr lang="zh-CN" altLang="en-US" sz="2000" dirty="0" smtClean="0">
                <a:latin typeface="Times New Roman" pitchFamily="18" charset="0"/>
              </a:rPr>
              <a:t>者依次重新填入到后面空行的第一列</a:t>
            </a:r>
            <a:r>
              <a:rPr lang="en-US" sz="2000" dirty="0" smtClean="0">
                <a:latin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d. </a:t>
            </a:r>
            <a:r>
              <a:rPr lang="zh-CN" altLang="en-US" sz="2000" dirty="0" smtClean="0">
                <a:latin typeface="Times New Roman" pitchFamily="18" charset="0"/>
              </a:rPr>
              <a:t>重复</a:t>
            </a:r>
            <a:r>
              <a:rPr lang="zh-CN" altLang="en-US" sz="2000" dirty="0" smtClean="0">
                <a:latin typeface="Times New Roman" pitchFamily="18" charset="0"/>
              </a:rPr>
              <a:t>上述</a:t>
            </a:r>
            <a:r>
              <a:rPr lang="zh-CN" altLang="en-US" sz="2000" dirty="0" smtClean="0">
                <a:latin typeface="Times New Roman" pitchFamily="18" charset="0"/>
              </a:rPr>
              <a:t>过程，直到</a:t>
            </a:r>
            <a:r>
              <a:rPr lang="zh-CN" altLang="en-US" sz="2000" dirty="0" smtClean="0">
                <a:latin typeface="Times New Roman" pitchFamily="18" charset="0"/>
              </a:rPr>
              <a:t>出现在</a:t>
            </a:r>
            <a:r>
              <a:rPr lang="en-US" sz="2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列</a:t>
            </a:r>
            <a:r>
              <a:rPr lang="en-US" sz="2000" dirty="0" smtClean="0">
                <a:latin typeface="Times New Roman" pitchFamily="18" charset="0"/>
              </a:rPr>
              <a:t>(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=1…k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上的所有状态</a:t>
            </a:r>
            <a:r>
              <a:rPr lang="zh-CN" altLang="en-US" sz="2000" dirty="0" smtClean="0">
                <a:latin typeface="Times New Roman" pitchFamily="18" charset="0"/>
              </a:rPr>
              <a:t>子集均</a:t>
            </a:r>
            <a:r>
              <a:rPr lang="zh-CN" altLang="en-US" sz="2000" dirty="0" smtClean="0">
                <a:latin typeface="Times New Roman" pitchFamily="18" charset="0"/>
              </a:rPr>
              <a:t>已在第一列上出现</a:t>
            </a:r>
            <a:r>
              <a:rPr lang="en-US" sz="2000" dirty="0" smtClean="0">
                <a:latin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e. </a:t>
            </a:r>
            <a:r>
              <a:rPr lang="zh-CN" altLang="en-US" sz="2000" dirty="0" smtClean="0">
                <a:latin typeface="Times New Roman" pitchFamily="18" charset="0"/>
              </a:rPr>
              <a:t>由于</a:t>
            </a:r>
            <a:r>
              <a:rPr lang="en-US" sz="2000" dirty="0" smtClean="0">
                <a:latin typeface="Times New Roman" pitchFamily="18" charset="0"/>
              </a:rPr>
              <a:t>M’</a:t>
            </a:r>
            <a:r>
              <a:rPr lang="zh-CN" altLang="en-US" sz="2000" dirty="0" smtClean="0">
                <a:latin typeface="Times New Roman" pitchFamily="18" charset="0"/>
              </a:rPr>
              <a:t>的</a:t>
            </a:r>
            <a:r>
              <a:rPr lang="zh-CN" altLang="en-US" sz="2000" dirty="0" smtClean="0">
                <a:latin typeface="Times New Roman" pitchFamily="18" charset="0"/>
              </a:rPr>
              <a:t>状态子集的个数是</a:t>
            </a:r>
            <a:r>
              <a:rPr lang="zh-CN" altLang="en-US" sz="2000" dirty="0" smtClean="0">
                <a:latin typeface="Times New Roman" pitchFamily="18" charset="0"/>
              </a:rPr>
              <a:t>有限的，所以</a:t>
            </a:r>
            <a:r>
              <a:rPr lang="zh-CN" altLang="en-US" sz="2000" dirty="0" smtClean="0">
                <a:latin typeface="Times New Roman" pitchFamily="18" charset="0"/>
              </a:rPr>
              <a:t>上述过程必定在有限</a:t>
            </a:r>
            <a:r>
              <a:rPr lang="zh-CN" altLang="en-US" sz="2000" dirty="0" smtClean="0">
                <a:latin typeface="Times New Roman" pitchFamily="18" charset="0"/>
              </a:rPr>
              <a:t>步内终止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43042" y="5577228"/>
          <a:ext cx="5857916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702"/>
                <a:gridCol w="1214446"/>
                <a:gridCol w="1285852"/>
                <a:gridCol w="128591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i="0" kern="100" baseline="-250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a1</a:t>
                      </a:r>
                      <a:endParaRPr lang="zh-CN" sz="2000" i="0" kern="100" baseline="-250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…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000" b="1" i="0" kern="100" baseline="-250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ak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  <a:sym typeface="Symbol"/>
                        </a:rPr>
                        <a:t></a:t>
                      </a: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-Closure({X})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500034" y="2845354"/>
            <a:ext cx="357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pitchFamily="18" charset="0"/>
                <a:ea typeface="微软雅黑" pitchFamily="34" charset="-122"/>
                <a:sym typeface="Symbol" pitchFamily="18" charset="2"/>
              </a:rPr>
              <a:t>初始状态的 闭包：</a:t>
            </a:r>
            <a:r>
              <a:rPr kumimoji="1" lang="en-US" altLang="zh-CN" dirty="0" smtClean="0">
                <a:latin typeface="Times New Roman" pitchFamily="18" charset="0"/>
                <a:ea typeface="微软雅黑" pitchFamily="34" charset="-122"/>
                <a:sym typeface="Symbol" pitchFamily="18" charset="2"/>
              </a:rPr>
              <a:t>-closure({X})</a:t>
            </a: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0" name="图片 59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78" y="1071546"/>
            <a:ext cx="5559666" cy="1686250"/>
          </a:xfrm>
          <a:prstGeom prst="rect">
            <a:avLst/>
          </a:prstGeom>
        </p:spPr>
      </p:pic>
      <p:pic>
        <p:nvPicPr>
          <p:cNvPr id="61" name="图片 60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429000"/>
            <a:ext cx="5732100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现在把这张表看成一个状态转换矩阵，把其中的每个子集看成一个状态。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这张表唯一刻划了一个确定的有限自动机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zh-CN" altLang="en-US" dirty="0" smtClean="0">
                <a:latin typeface="Times New Roman" pitchFamily="18" charset="0"/>
              </a:rPr>
              <a:t>，它的初态是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-closure({X})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，终态</a:t>
            </a:r>
            <a:r>
              <a:rPr lang="zh-CN" altLang="en-US" dirty="0" smtClean="0">
                <a:latin typeface="Times New Roman" pitchFamily="18" charset="0"/>
              </a:rPr>
              <a:t>是含有原终态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</a:rPr>
              <a:t>的子集。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不难看出，这个</a:t>
            </a:r>
            <a:r>
              <a:rPr lang="en-US" altLang="zh-CN" dirty="0" smtClean="0">
                <a:latin typeface="Times New Roman" pitchFamily="18" charset="0"/>
              </a:rPr>
              <a:t>DFA M</a:t>
            </a:r>
            <a:r>
              <a:rPr lang="zh-CN" altLang="en-US" dirty="0" smtClean="0">
                <a:latin typeface="Times New Roman" pitchFamily="18" charset="0"/>
              </a:rPr>
              <a:t>与</a:t>
            </a:r>
            <a:r>
              <a:rPr lang="en-US" altLang="zh-CN" dirty="0" smtClean="0">
                <a:latin typeface="Times New Roman" pitchFamily="18" charset="0"/>
              </a:rPr>
              <a:t>M’</a:t>
            </a:r>
            <a:r>
              <a:rPr lang="zh-CN" altLang="en-US" dirty="0" smtClean="0">
                <a:latin typeface="Times New Roman" pitchFamily="18" charset="0"/>
              </a:rPr>
              <a:t>等价。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08" y="3519400"/>
            <a:ext cx="6241788" cy="326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4958" y="1248098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a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b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0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1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2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3" name="图片 5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3" y="4284127"/>
            <a:ext cx="4818459" cy="2431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3.3.4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正规文法与有限自动机的等价性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35144</TotalTime>
  <Words>4775</Words>
  <Application>Microsoft PowerPoint</Application>
  <PresentationFormat>全屏显示(4:3)</PresentationFormat>
  <Paragraphs>1214</Paragraphs>
  <Slides>98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99" baseType="lpstr">
      <vt:lpstr>Blends</vt:lpstr>
      <vt:lpstr>Compiler Principles</vt:lpstr>
      <vt:lpstr>第三章 词 法 分 析</vt:lpstr>
      <vt:lpstr>幻灯片 3</vt:lpstr>
      <vt:lpstr>Contents</vt:lpstr>
      <vt:lpstr>词法分析器的功能</vt:lpstr>
      <vt:lpstr>单词符号的表示形式</vt:lpstr>
      <vt:lpstr>单词种别编码方案</vt:lpstr>
      <vt:lpstr>单词种别编码方案</vt:lpstr>
      <vt:lpstr>Tokens of TINY</vt:lpstr>
      <vt:lpstr>Tokens of TINY Defined in C</vt:lpstr>
      <vt:lpstr>Example </vt:lpstr>
      <vt:lpstr>单词符号的表示形式</vt:lpstr>
      <vt:lpstr>词法分析器作为一个独立子程序</vt:lpstr>
      <vt:lpstr>Implementation in TINY Scanner</vt:lpstr>
      <vt:lpstr>Contents</vt:lpstr>
      <vt:lpstr>3.2 词法分析器的设计</vt:lpstr>
      <vt:lpstr>输入、预处理</vt:lpstr>
      <vt:lpstr>扫描缓冲区</vt:lpstr>
      <vt:lpstr>词法分析器的工作原理</vt:lpstr>
      <vt:lpstr>词法分析器的结构</vt:lpstr>
      <vt:lpstr>Implementation of a TINY Scanner</vt:lpstr>
      <vt:lpstr>3.2 词法分析器的设计</vt:lpstr>
      <vt:lpstr>单词符号的识别</vt:lpstr>
      <vt:lpstr>标识符和关键字的识别</vt:lpstr>
      <vt:lpstr>Implementation in TINY Scanner</vt:lpstr>
      <vt:lpstr>超前搜索(Lookahead)</vt:lpstr>
      <vt:lpstr>常数的识别</vt:lpstr>
      <vt:lpstr>算符和界符的识别</vt:lpstr>
      <vt:lpstr>3.2 词法分析器的设计</vt:lpstr>
      <vt:lpstr>状态转换图</vt:lpstr>
      <vt:lpstr>状态转换图</vt:lpstr>
      <vt:lpstr>状态转换图</vt:lpstr>
      <vt:lpstr>幻灯片 33</vt:lpstr>
      <vt:lpstr>几点重要限制</vt:lpstr>
      <vt:lpstr>3.2 词法分析器的设计</vt:lpstr>
      <vt:lpstr>基本思想</vt:lpstr>
      <vt:lpstr>状态转换图的实现</vt:lpstr>
      <vt:lpstr>状态转换图的实现</vt:lpstr>
      <vt:lpstr>状态转换图的实现</vt:lpstr>
      <vt:lpstr>全局变量与过程 - 1</vt:lpstr>
      <vt:lpstr>全局变量与过程 - 2</vt:lpstr>
      <vt:lpstr>幻灯片 42</vt:lpstr>
      <vt:lpstr>Code - 1</vt:lpstr>
      <vt:lpstr>Code - 2</vt:lpstr>
      <vt:lpstr>Code - 3</vt:lpstr>
      <vt:lpstr>Example</vt:lpstr>
      <vt:lpstr>Ways to Translate a DFA into Code - I</vt:lpstr>
      <vt:lpstr>Ways to Translate a DFA into Code</vt:lpstr>
      <vt:lpstr>Ways to Translate a DFA into Code</vt:lpstr>
      <vt:lpstr>Ways to Translate a DFA into Code - II</vt:lpstr>
      <vt:lpstr>Ways to Translate a DFA into Code</vt:lpstr>
      <vt:lpstr>Ways to Translate a DFA into Code</vt:lpstr>
      <vt:lpstr>Contents</vt:lpstr>
      <vt:lpstr>3.3 正则表达式与有穷自动机</vt:lpstr>
      <vt:lpstr>基本概念(P25 - 2.3)</vt:lpstr>
      <vt:lpstr>幻灯片 56</vt:lpstr>
      <vt:lpstr>幻灯片 57</vt:lpstr>
      <vt:lpstr>Basic Regular Expressions</vt:lpstr>
      <vt:lpstr>Regular Expression Operations</vt:lpstr>
      <vt:lpstr>Choice Among Alternatives</vt:lpstr>
      <vt:lpstr>Concatenation </vt:lpstr>
      <vt:lpstr>Repetition</vt:lpstr>
      <vt:lpstr>Repetition</vt:lpstr>
      <vt:lpstr>Precedence of Operation</vt:lpstr>
      <vt:lpstr>Definition of Regular Expression</vt:lpstr>
      <vt:lpstr>正规式和正规集的定义（P46-3.3.1）</vt:lpstr>
      <vt:lpstr>Example</vt:lpstr>
      <vt:lpstr>Example</vt:lpstr>
      <vt:lpstr>Example</vt:lpstr>
      <vt:lpstr>正规式等价</vt:lpstr>
      <vt:lpstr>正规式等价</vt:lpstr>
      <vt:lpstr>Example</vt:lpstr>
      <vt:lpstr>3.3 正则表达式与有穷自动机</vt:lpstr>
      <vt:lpstr>定义</vt:lpstr>
      <vt:lpstr>Example</vt:lpstr>
      <vt:lpstr>DFA与状态转换图</vt:lpstr>
      <vt:lpstr>可识别串/可识别字</vt:lpstr>
      <vt:lpstr>定理</vt:lpstr>
      <vt:lpstr>3.3 正则表达式与有穷自动机</vt:lpstr>
      <vt:lpstr>幻灯片 80</vt:lpstr>
      <vt:lpstr>定义</vt:lpstr>
      <vt:lpstr>NFA与状态转换图</vt:lpstr>
      <vt:lpstr>NFA与DFA的区别</vt:lpstr>
      <vt:lpstr>可识别串/可识别字</vt:lpstr>
      <vt:lpstr>可识别串/可识别字</vt:lpstr>
      <vt:lpstr>自动机等价</vt:lpstr>
      <vt:lpstr>证明（将NFA转换为DFA）</vt:lpstr>
      <vt:lpstr>NFA  M → NFA  M’</vt:lpstr>
      <vt:lpstr>NFA  M → NFA  M’</vt:lpstr>
      <vt:lpstr>子集构造法（subset construction）</vt:lpstr>
      <vt:lpstr>需要解决的问题</vt:lpstr>
      <vt:lpstr>相关运算</vt:lpstr>
      <vt:lpstr>Example</vt:lpstr>
      <vt:lpstr>构造状态转换表</vt:lpstr>
      <vt:lpstr>Example </vt:lpstr>
      <vt:lpstr>Example</vt:lpstr>
      <vt:lpstr>Example</vt:lpstr>
      <vt:lpstr>3.3 正则表达式与有穷自动机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645</cp:revision>
  <dcterms:created xsi:type="dcterms:W3CDTF">1601-01-01T00:00:00Z</dcterms:created>
  <dcterms:modified xsi:type="dcterms:W3CDTF">2017-03-14T01:13:14Z</dcterms:modified>
</cp:coreProperties>
</file>