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6"/>
  </p:notesMasterIdLst>
  <p:sldIdLst>
    <p:sldId id="587" r:id="rId2"/>
    <p:sldId id="258" r:id="rId3"/>
    <p:sldId id="502" r:id="rId4"/>
    <p:sldId id="503" r:id="rId5"/>
    <p:sldId id="504" r:id="rId6"/>
    <p:sldId id="505" r:id="rId7"/>
    <p:sldId id="586" r:id="rId8"/>
    <p:sldId id="489" r:id="rId9"/>
    <p:sldId id="506" r:id="rId10"/>
    <p:sldId id="533" r:id="rId11"/>
    <p:sldId id="507" r:id="rId12"/>
    <p:sldId id="509" r:id="rId13"/>
    <p:sldId id="534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1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55" autoAdjust="0"/>
  </p:normalViewPr>
  <p:slideViewPr>
    <p:cSldViewPr>
      <p:cViewPr>
        <p:scale>
          <a:sx n="60" d="100"/>
          <a:sy n="60" d="100"/>
        </p:scale>
        <p:origin x="-8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652EBEB0-A3BC-48FE-9BF2-93259DD94A3E}" type="presOf" srcId="{1C3203AE-CBDF-415D-ACC7-0BBA83765817}" destId="{ED9107DF-2424-4AC8-A7E2-BF7982F49F0E}" srcOrd="0" destOrd="0" presId="urn:microsoft.com/office/officeart/2005/8/layout/vList3"/>
    <dgm:cxn modelId="{67AFDBF5-3F66-4B45-95BF-25B5621996C9}" type="presOf" srcId="{0C879755-77EC-4B1A-B6A0-392DBE2E38DD}" destId="{89C3FDF9-5DC5-4B67-BC6A-9B756A413772}" srcOrd="0" destOrd="0" presId="urn:microsoft.com/office/officeart/2005/8/layout/vList3"/>
    <dgm:cxn modelId="{EBCD0471-8DBC-4368-BF38-C5EDE766D568}" type="presOf" srcId="{46EBA925-17CF-484F-A82D-DB46E078D000}" destId="{C717ABE9-96B0-4B9D-AE5C-A538BAD30130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9EDAE9DA-E38E-4B1C-9A77-605966A06883}" type="presOf" srcId="{2F3B7E9E-1A40-4934-9A8A-3FA3C3CB33A0}" destId="{1A588922-4A13-4D38-B139-4BA4538F0BDA}" srcOrd="0" destOrd="0" presId="urn:microsoft.com/office/officeart/2005/8/layout/vList3"/>
    <dgm:cxn modelId="{1E1D3E00-808B-48D4-A558-A74C567C2FBF}" type="presOf" srcId="{4A6FC389-F58E-4601-8A85-1DEB63C73812}" destId="{10F1AF2A-3B1B-4AA1-BC73-B8C7EE9129F0}" srcOrd="0" destOrd="0" presId="urn:microsoft.com/office/officeart/2005/8/layout/vList3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DF45AAA8-3E57-4E2D-8E3B-4E156CF6912B}" type="presOf" srcId="{E2A3D0B9-8E9A-4A6E-8EAF-75E534DCD9CF}" destId="{B030BFC2-89E4-40E6-B157-503D9D6A1E4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B4FDA44C-80A4-447D-B409-0A85BB61FCEE}" type="presParOf" srcId="{89C3FDF9-5DC5-4B67-BC6A-9B756A413772}" destId="{9B070603-534F-4F38-AF4B-6D994C666CA6}" srcOrd="0" destOrd="0" presId="urn:microsoft.com/office/officeart/2005/8/layout/vList3"/>
    <dgm:cxn modelId="{5D91CD64-7157-4ABD-A377-B27014639292}" type="presParOf" srcId="{9B070603-534F-4F38-AF4B-6D994C666CA6}" destId="{D8E5193B-D023-46B0-8887-92F2671E21D4}" srcOrd="0" destOrd="0" presId="urn:microsoft.com/office/officeart/2005/8/layout/vList3"/>
    <dgm:cxn modelId="{C144F837-E96F-417E-82A4-E8659A58C5A8}" type="presParOf" srcId="{9B070603-534F-4F38-AF4B-6D994C666CA6}" destId="{B030BFC2-89E4-40E6-B157-503D9D6A1E4E}" srcOrd="1" destOrd="0" presId="urn:microsoft.com/office/officeart/2005/8/layout/vList3"/>
    <dgm:cxn modelId="{25A5794D-E456-4C1B-BB44-C80759376D7E}" type="presParOf" srcId="{89C3FDF9-5DC5-4B67-BC6A-9B756A413772}" destId="{D2B05087-1BD9-4A84-923E-98C2A84E3564}" srcOrd="1" destOrd="0" presId="urn:microsoft.com/office/officeart/2005/8/layout/vList3"/>
    <dgm:cxn modelId="{7EDA0DA8-13DB-4A3E-BD18-CF712C613DCD}" type="presParOf" srcId="{89C3FDF9-5DC5-4B67-BC6A-9B756A413772}" destId="{AF5DF1DF-3C8F-4007-9513-B9414C70E276}" srcOrd="2" destOrd="0" presId="urn:microsoft.com/office/officeart/2005/8/layout/vList3"/>
    <dgm:cxn modelId="{CF3BC1A6-73F1-44DF-BB90-CC8E3B3B2505}" type="presParOf" srcId="{AF5DF1DF-3C8F-4007-9513-B9414C70E276}" destId="{7498ED2B-8578-4B12-9189-3419340521EE}" srcOrd="0" destOrd="0" presId="urn:microsoft.com/office/officeart/2005/8/layout/vList3"/>
    <dgm:cxn modelId="{D916C6EF-2D61-4D64-976B-57A1200C7432}" type="presParOf" srcId="{AF5DF1DF-3C8F-4007-9513-B9414C70E276}" destId="{ED9107DF-2424-4AC8-A7E2-BF7982F49F0E}" srcOrd="1" destOrd="0" presId="urn:microsoft.com/office/officeart/2005/8/layout/vList3"/>
    <dgm:cxn modelId="{4672F95A-77F0-422F-A33C-DE5AA43A5621}" type="presParOf" srcId="{89C3FDF9-5DC5-4B67-BC6A-9B756A413772}" destId="{7B183615-480A-49B9-A31D-CDB3CFF8E636}" srcOrd="3" destOrd="0" presId="urn:microsoft.com/office/officeart/2005/8/layout/vList3"/>
    <dgm:cxn modelId="{3543ABD3-1463-494F-BF47-C868FD814C1A}" type="presParOf" srcId="{89C3FDF9-5DC5-4B67-BC6A-9B756A413772}" destId="{188E90C1-BD09-43FA-8FE6-9A355E6F55DA}" srcOrd="4" destOrd="0" presId="urn:microsoft.com/office/officeart/2005/8/layout/vList3"/>
    <dgm:cxn modelId="{4072B8DF-7B4D-4156-9280-033DEE07738D}" type="presParOf" srcId="{188E90C1-BD09-43FA-8FE6-9A355E6F55DA}" destId="{EEE077D7-35A3-48C1-8131-F7E3F60ACC89}" srcOrd="0" destOrd="0" presId="urn:microsoft.com/office/officeart/2005/8/layout/vList3"/>
    <dgm:cxn modelId="{8AC83DC5-B1A2-47EF-8185-8503F8367821}" type="presParOf" srcId="{188E90C1-BD09-43FA-8FE6-9A355E6F55DA}" destId="{10F1AF2A-3B1B-4AA1-BC73-B8C7EE9129F0}" srcOrd="1" destOrd="0" presId="urn:microsoft.com/office/officeart/2005/8/layout/vList3"/>
    <dgm:cxn modelId="{3EB80BE7-51D4-43AE-A10E-4CA6C1303209}" type="presParOf" srcId="{89C3FDF9-5DC5-4B67-BC6A-9B756A413772}" destId="{ADD2E849-E526-4122-A405-D9AE6DB10210}" srcOrd="5" destOrd="0" presId="urn:microsoft.com/office/officeart/2005/8/layout/vList3"/>
    <dgm:cxn modelId="{F9C99660-987B-48D0-A791-D468DCF2CAD7}" type="presParOf" srcId="{89C3FDF9-5DC5-4B67-BC6A-9B756A413772}" destId="{7DE5AB7F-4BEE-4516-B2AD-19B9014900F8}" srcOrd="6" destOrd="0" presId="urn:microsoft.com/office/officeart/2005/8/layout/vList3"/>
    <dgm:cxn modelId="{900A063A-5145-4781-8B36-4B2C6CF3CCA4}" type="presParOf" srcId="{7DE5AB7F-4BEE-4516-B2AD-19B9014900F8}" destId="{D25542C8-1D51-47F9-AFBA-C66E0571D2D1}" srcOrd="0" destOrd="0" presId="urn:microsoft.com/office/officeart/2005/8/layout/vList3"/>
    <dgm:cxn modelId="{BC2E5567-A38B-492D-9D59-6B8B5F25A660}" type="presParOf" srcId="{7DE5AB7F-4BEE-4516-B2AD-19B9014900F8}" destId="{1A588922-4A13-4D38-B139-4BA4538F0BDA}" srcOrd="1" destOrd="0" presId="urn:microsoft.com/office/officeart/2005/8/layout/vList3"/>
    <dgm:cxn modelId="{BAF9DAFE-F9C1-4597-9CD5-313CBFF767A5}" type="presParOf" srcId="{89C3FDF9-5DC5-4B67-BC6A-9B756A413772}" destId="{6BA0261B-E6A9-4A99-A781-699F7BD16248}" srcOrd="7" destOrd="0" presId="urn:microsoft.com/office/officeart/2005/8/layout/vList3"/>
    <dgm:cxn modelId="{D9C06A49-AA11-44ED-85B8-257F3D3D1E7A}" type="presParOf" srcId="{89C3FDF9-5DC5-4B67-BC6A-9B756A413772}" destId="{C61B6BE2-8A9A-4724-9C61-B59D927EDD5E}" srcOrd="8" destOrd="0" presId="urn:microsoft.com/office/officeart/2005/8/layout/vList3"/>
    <dgm:cxn modelId="{6269DDFD-7693-410A-ACC5-869F5A397182}" type="presParOf" srcId="{C61B6BE2-8A9A-4724-9C61-B59D927EDD5E}" destId="{5C32CD5C-45E7-4C92-AE21-28D671CC6FAE}" srcOrd="0" destOrd="0" presId="urn:microsoft.com/office/officeart/2005/8/layout/vList3"/>
    <dgm:cxn modelId="{FBA163AF-A652-40D9-BBBF-836D5E2EC346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818D30-AFE3-4D3B-B90F-DB3BE1FBDC68}" type="presOf" srcId="{E2A3D0B9-8E9A-4A6E-8EAF-75E534DCD9CF}" destId="{B030BFC2-89E4-40E6-B157-503D9D6A1E4E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BB97FED3-3DBB-400E-B9C3-9699FB8E76F9}" type="presOf" srcId="{46EBA925-17CF-484F-A82D-DB46E078D000}" destId="{C717ABE9-96B0-4B9D-AE5C-A538BAD30130}" srcOrd="0" destOrd="0" presId="urn:microsoft.com/office/officeart/2005/8/layout/vList3"/>
    <dgm:cxn modelId="{C42CE1C5-0080-4CBA-AA6A-205AF35F42C3}" type="presOf" srcId="{1C3203AE-CBDF-415D-ACC7-0BBA83765817}" destId="{ED9107DF-2424-4AC8-A7E2-BF7982F49F0E}" srcOrd="0" destOrd="0" presId="urn:microsoft.com/office/officeart/2005/8/layout/vList3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5654EE34-F1EE-49E8-B04F-71B4E68BD003}" type="presOf" srcId="{0C879755-77EC-4B1A-B6A0-392DBE2E38DD}" destId="{89C3FDF9-5DC5-4B67-BC6A-9B756A413772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C8BC3111-62DD-4560-8EE9-D7D57A461C3D}" type="presOf" srcId="{2F3B7E9E-1A40-4934-9A8A-3FA3C3CB33A0}" destId="{1A588922-4A13-4D38-B139-4BA4538F0BDA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F303B731-F08D-46AD-A118-9F8AA7E017A1}" type="presOf" srcId="{4A6FC389-F58E-4601-8A85-1DEB63C73812}" destId="{10F1AF2A-3B1B-4AA1-BC73-B8C7EE9129F0}" srcOrd="0" destOrd="0" presId="urn:microsoft.com/office/officeart/2005/8/layout/vList3"/>
    <dgm:cxn modelId="{B3E02330-A1D5-4949-AA49-A66F602C435C}" type="presParOf" srcId="{89C3FDF9-5DC5-4B67-BC6A-9B756A413772}" destId="{9B070603-534F-4F38-AF4B-6D994C666CA6}" srcOrd="0" destOrd="0" presId="urn:microsoft.com/office/officeart/2005/8/layout/vList3"/>
    <dgm:cxn modelId="{AD108D21-EFA6-44E2-8F46-3946CDA7BC4D}" type="presParOf" srcId="{9B070603-534F-4F38-AF4B-6D994C666CA6}" destId="{D8E5193B-D023-46B0-8887-92F2671E21D4}" srcOrd="0" destOrd="0" presId="urn:microsoft.com/office/officeart/2005/8/layout/vList3"/>
    <dgm:cxn modelId="{017D2982-B75D-4EE3-AFD8-A231247CC402}" type="presParOf" srcId="{9B070603-534F-4F38-AF4B-6D994C666CA6}" destId="{B030BFC2-89E4-40E6-B157-503D9D6A1E4E}" srcOrd="1" destOrd="0" presId="urn:microsoft.com/office/officeart/2005/8/layout/vList3"/>
    <dgm:cxn modelId="{5611EFA0-D9E0-41D9-896C-FB81DA491A00}" type="presParOf" srcId="{89C3FDF9-5DC5-4B67-BC6A-9B756A413772}" destId="{D2B05087-1BD9-4A84-923E-98C2A84E3564}" srcOrd="1" destOrd="0" presId="urn:microsoft.com/office/officeart/2005/8/layout/vList3"/>
    <dgm:cxn modelId="{000674E6-777E-4522-BBE9-3D5CDE5E3D20}" type="presParOf" srcId="{89C3FDF9-5DC5-4B67-BC6A-9B756A413772}" destId="{AF5DF1DF-3C8F-4007-9513-B9414C70E276}" srcOrd="2" destOrd="0" presId="urn:microsoft.com/office/officeart/2005/8/layout/vList3"/>
    <dgm:cxn modelId="{C7C91B24-5A11-4C0F-B6F2-CC754F3CD007}" type="presParOf" srcId="{AF5DF1DF-3C8F-4007-9513-B9414C70E276}" destId="{7498ED2B-8578-4B12-9189-3419340521EE}" srcOrd="0" destOrd="0" presId="urn:microsoft.com/office/officeart/2005/8/layout/vList3"/>
    <dgm:cxn modelId="{922A2B76-25F5-45F5-AB94-7CF992C24953}" type="presParOf" srcId="{AF5DF1DF-3C8F-4007-9513-B9414C70E276}" destId="{ED9107DF-2424-4AC8-A7E2-BF7982F49F0E}" srcOrd="1" destOrd="0" presId="urn:microsoft.com/office/officeart/2005/8/layout/vList3"/>
    <dgm:cxn modelId="{31591569-A549-42C4-B08F-6EE1D42CAF0E}" type="presParOf" srcId="{89C3FDF9-5DC5-4B67-BC6A-9B756A413772}" destId="{7B183615-480A-49B9-A31D-CDB3CFF8E636}" srcOrd="3" destOrd="0" presId="urn:microsoft.com/office/officeart/2005/8/layout/vList3"/>
    <dgm:cxn modelId="{1498B5FC-C1A0-4F16-8562-1CC361845C4A}" type="presParOf" srcId="{89C3FDF9-5DC5-4B67-BC6A-9B756A413772}" destId="{188E90C1-BD09-43FA-8FE6-9A355E6F55DA}" srcOrd="4" destOrd="0" presId="urn:microsoft.com/office/officeart/2005/8/layout/vList3"/>
    <dgm:cxn modelId="{3DF78040-E542-4182-9CC6-66DEE33707DB}" type="presParOf" srcId="{188E90C1-BD09-43FA-8FE6-9A355E6F55DA}" destId="{EEE077D7-35A3-48C1-8131-F7E3F60ACC89}" srcOrd="0" destOrd="0" presId="urn:microsoft.com/office/officeart/2005/8/layout/vList3"/>
    <dgm:cxn modelId="{88CF7054-A70A-4A94-89E0-F38A8778FD82}" type="presParOf" srcId="{188E90C1-BD09-43FA-8FE6-9A355E6F55DA}" destId="{10F1AF2A-3B1B-4AA1-BC73-B8C7EE9129F0}" srcOrd="1" destOrd="0" presId="urn:microsoft.com/office/officeart/2005/8/layout/vList3"/>
    <dgm:cxn modelId="{9E1A563D-508D-4A92-A070-4BFFD8D4780C}" type="presParOf" srcId="{89C3FDF9-5DC5-4B67-BC6A-9B756A413772}" destId="{ADD2E849-E526-4122-A405-D9AE6DB10210}" srcOrd="5" destOrd="0" presId="urn:microsoft.com/office/officeart/2005/8/layout/vList3"/>
    <dgm:cxn modelId="{EB1F5A12-896B-45E7-BB6D-DE5607A31F92}" type="presParOf" srcId="{89C3FDF9-5DC5-4B67-BC6A-9B756A413772}" destId="{7DE5AB7F-4BEE-4516-B2AD-19B9014900F8}" srcOrd="6" destOrd="0" presId="urn:microsoft.com/office/officeart/2005/8/layout/vList3"/>
    <dgm:cxn modelId="{924541B9-26EF-4D92-89DA-7D4D146F2A4B}" type="presParOf" srcId="{7DE5AB7F-4BEE-4516-B2AD-19B9014900F8}" destId="{D25542C8-1D51-47F9-AFBA-C66E0571D2D1}" srcOrd="0" destOrd="0" presId="urn:microsoft.com/office/officeart/2005/8/layout/vList3"/>
    <dgm:cxn modelId="{9861313E-819A-45CE-994B-53328AAFA536}" type="presParOf" srcId="{7DE5AB7F-4BEE-4516-B2AD-19B9014900F8}" destId="{1A588922-4A13-4D38-B139-4BA4538F0BDA}" srcOrd="1" destOrd="0" presId="urn:microsoft.com/office/officeart/2005/8/layout/vList3"/>
    <dgm:cxn modelId="{8FB7FF5F-E2BD-441B-B168-B4AF4F35EA0C}" type="presParOf" srcId="{89C3FDF9-5DC5-4B67-BC6A-9B756A413772}" destId="{6BA0261B-E6A9-4A99-A781-699F7BD16248}" srcOrd="7" destOrd="0" presId="urn:microsoft.com/office/officeart/2005/8/layout/vList3"/>
    <dgm:cxn modelId="{B4B25152-6B4F-446E-9F23-7681CC258C4C}" type="presParOf" srcId="{89C3FDF9-5DC5-4B67-BC6A-9B756A413772}" destId="{C61B6BE2-8A9A-4724-9C61-B59D927EDD5E}" srcOrd="8" destOrd="0" presId="urn:microsoft.com/office/officeart/2005/8/layout/vList3"/>
    <dgm:cxn modelId="{BE3C9D5B-3B79-49A2-AACB-D52E523C8F4C}" type="presParOf" srcId="{C61B6BE2-8A9A-4724-9C61-B59D927EDD5E}" destId="{5C32CD5C-45E7-4C92-AE21-28D671CC6FAE}" srcOrd="0" destOrd="0" presId="urn:microsoft.com/office/officeart/2005/8/layout/vList3"/>
    <dgm:cxn modelId="{1D86FE92-2C0C-41D2-849B-29407E890DDF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B2A5B-B1EC-4DFB-9ACE-72E6AA0ECCE6}" type="presOf" srcId="{E2A3D0B9-8E9A-4A6E-8EAF-75E534DCD9CF}" destId="{B030BFC2-89E4-40E6-B157-503D9D6A1E4E}" srcOrd="0" destOrd="0" presId="urn:microsoft.com/office/officeart/2005/8/layout/vList3"/>
    <dgm:cxn modelId="{059EEE9C-C178-4C15-AA74-B412874E38B2}" type="presOf" srcId="{46EBA925-17CF-484F-A82D-DB46E078D000}" destId="{C717ABE9-96B0-4B9D-AE5C-A538BAD30130}" srcOrd="0" destOrd="0" presId="urn:microsoft.com/office/officeart/2005/8/layout/vList3"/>
    <dgm:cxn modelId="{128EB478-386C-4618-9B54-4E7C66C71D01}" type="presOf" srcId="{1C3203AE-CBDF-415D-ACC7-0BBA83765817}" destId="{ED9107DF-2424-4AC8-A7E2-BF7982F49F0E}" srcOrd="0" destOrd="0" presId="urn:microsoft.com/office/officeart/2005/8/layout/vList3"/>
    <dgm:cxn modelId="{DDAD2670-3652-44A4-B677-50693E5C488B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ECFF187A-21A0-4E36-8125-550D87C3D90E}" type="presOf" srcId="{4A6FC389-F58E-4601-8A85-1DEB63C73812}" destId="{10F1AF2A-3B1B-4AA1-BC73-B8C7EE9129F0}" srcOrd="0" destOrd="0" presId="urn:microsoft.com/office/officeart/2005/8/layout/vList3"/>
    <dgm:cxn modelId="{16921A75-3213-46F9-83DA-629C5E461B01}" type="presOf" srcId="{0C879755-77EC-4B1A-B6A0-392DBE2E38DD}" destId="{89C3FDF9-5DC5-4B67-BC6A-9B756A413772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C4CD2BEC-DD38-4963-934B-84D9B694664E}" type="presParOf" srcId="{89C3FDF9-5DC5-4B67-BC6A-9B756A413772}" destId="{9B070603-534F-4F38-AF4B-6D994C666CA6}" srcOrd="0" destOrd="0" presId="urn:microsoft.com/office/officeart/2005/8/layout/vList3"/>
    <dgm:cxn modelId="{167F547C-3BC7-4D06-B1A8-0D890CDCF0F0}" type="presParOf" srcId="{9B070603-534F-4F38-AF4B-6D994C666CA6}" destId="{D8E5193B-D023-46B0-8887-92F2671E21D4}" srcOrd="0" destOrd="0" presId="urn:microsoft.com/office/officeart/2005/8/layout/vList3"/>
    <dgm:cxn modelId="{04218F65-F85A-46BD-81B3-C1BD1C9EFEA7}" type="presParOf" srcId="{9B070603-534F-4F38-AF4B-6D994C666CA6}" destId="{B030BFC2-89E4-40E6-B157-503D9D6A1E4E}" srcOrd="1" destOrd="0" presId="urn:microsoft.com/office/officeart/2005/8/layout/vList3"/>
    <dgm:cxn modelId="{00B8F6BB-A877-418C-B1FF-89603E7E97A2}" type="presParOf" srcId="{89C3FDF9-5DC5-4B67-BC6A-9B756A413772}" destId="{D2B05087-1BD9-4A84-923E-98C2A84E3564}" srcOrd="1" destOrd="0" presId="urn:microsoft.com/office/officeart/2005/8/layout/vList3"/>
    <dgm:cxn modelId="{B826149A-F3D9-46C0-9E4C-65AE33981225}" type="presParOf" srcId="{89C3FDF9-5DC5-4B67-BC6A-9B756A413772}" destId="{AF5DF1DF-3C8F-4007-9513-B9414C70E276}" srcOrd="2" destOrd="0" presId="urn:microsoft.com/office/officeart/2005/8/layout/vList3"/>
    <dgm:cxn modelId="{B725E5FA-4AA1-408D-8BD1-31BD21697E5C}" type="presParOf" srcId="{AF5DF1DF-3C8F-4007-9513-B9414C70E276}" destId="{7498ED2B-8578-4B12-9189-3419340521EE}" srcOrd="0" destOrd="0" presId="urn:microsoft.com/office/officeart/2005/8/layout/vList3"/>
    <dgm:cxn modelId="{514BD2BA-45C5-4D8C-905A-473D7F17581A}" type="presParOf" srcId="{AF5DF1DF-3C8F-4007-9513-B9414C70E276}" destId="{ED9107DF-2424-4AC8-A7E2-BF7982F49F0E}" srcOrd="1" destOrd="0" presId="urn:microsoft.com/office/officeart/2005/8/layout/vList3"/>
    <dgm:cxn modelId="{512A8653-B9B2-43E4-A29B-9B738CE359F1}" type="presParOf" srcId="{89C3FDF9-5DC5-4B67-BC6A-9B756A413772}" destId="{7B183615-480A-49B9-A31D-CDB3CFF8E636}" srcOrd="3" destOrd="0" presId="urn:microsoft.com/office/officeart/2005/8/layout/vList3"/>
    <dgm:cxn modelId="{0A96B35E-4076-4832-9908-9C018836172D}" type="presParOf" srcId="{89C3FDF9-5DC5-4B67-BC6A-9B756A413772}" destId="{188E90C1-BD09-43FA-8FE6-9A355E6F55DA}" srcOrd="4" destOrd="0" presId="urn:microsoft.com/office/officeart/2005/8/layout/vList3"/>
    <dgm:cxn modelId="{6C413F19-9F18-4F98-8E5E-175779A61327}" type="presParOf" srcId="{188E90C1-BD09-43FA-8FE6-9A355E6F55DA}" destId="{EEE077D7-35A3-48C1-8131-F7E3F60ACC89}" srcOrd="0" destOrd="0" presId="urn:microsoft.com/office/officeart/2005/8/layout/vList3"/>
    <dgm:cxn modelId="{3155AF3B-4253-423B-8391-293D804C4568}" type="presParOf" srcId="{188E90C1-BD09-43FA-8FE6-9A355E6F55DA}" destId="{10F1AF2A-3B1B-4AA1-BC73-B8C7EE9129F0}" srcOrd="1" destOrd="0" presId="urn:microsoft.com/office/officeart/2005/8/layout/vList3"/>
    <dgm:cxn modelId="{B1450036-8907-4499-B256-B96284184138}" type="presParOf" srcId="{89C3FDF9-5DC5-4B67-BC6A-9B756A413772}" destId="{ADD2E849-E526-4122-A405-D9AE6DB10210}" srcOrd="5" destOrd="0" presId="urn:microsoft.com/office/officeart/2005/8/layout/vList3"/>
    <dgm:cxn modelId="{A182504B-00B3-4DAA-9CB9-AB7C7306D92C}" type="presParOf" srcId="{89C3FDF9-5DC5-4B67-BC6A-9B756A413772}" destId="{7DE5AB7F-4BEE-4516-B2AD-19B9014900F8}" srcOrd="6" destOrd="0" presId="urn:microsoft.com/office/officeart/2005/8/layout/vList3"/>
    <dgm:cxn modelId="{F112A753-F376-4658-9094-C6ABF3500569}" type="presParOf" srcId="{7DE5AB7F-4BEE-4516-B2AD-19B9014900F8}" destId="{D25542C8-1D51-47F9-AFBA-C66E0571D2D1}" srcOrd="0" destOrd="0" presId="urn:microsoft.com/office/officeart/2005/8/layout/vList3"/>
    <dgm:cxn modelId="{43631A41-624D-4939-9399-0E2A6CE91BC9}" type="presParOf" srcId="{7DE5AB7F-4BEE-4516-B2AD-19B9014900F8}" destId="{1A588922-4A13-4D38-B139-4BA4538F0BDA}" srcOrd="1" destOrd="0" presId="urn:microsoft.com/office/officeart/2005/8/layout/vList3"/>
    <dgm:cxn modelId="{670C8FBF-1417-4CB1-A918-4B4AA3F1762F}" type="presParOf" srcId="{89C3FDF9-5DC5-4B67-BC6A-9B756A413772}" destId="{6BA0261B-E6A9-4A99-A781-699F7BD16248}" srcOrd="7" destOrd="0" presId="urn:microsoft.com/office/officeart/2005/8/layout/vList3"/>
    <dgm:cxn modelId="{C937715B-4A5F-48C0-9C54-FB31E080A69A}" type="presParOf" srcId="{89C3FDF9-5DC5-4B67-BC6A-9B756A413772}" destId="{C61B6BE2-8A9A-4724-9C61-B59D927EDD5E}" srcOrd="8" destOrd="0" presId="urn:microsoft.com/office/officeart/2005/8/layout/vList3"/>
    <dgm:cxn modelId="{6B3E6BC1-1385-48D4-8675-E7CDD2DD5789}" type="presParOf" srcId="{C61B6BE2-8A9A-4724-9C61-B59D927EDD5E}" destId="{5C32CD5C-45E7-4C92-AE21-28D671CC6FAE}" srcOrd="0" destOrd="0" presId="urn:microsoft.com/office/officeart/2005/8/layout/vList3"/>
    <dgm:cxn modelId="{715237DF-0F03-4C04-8A2B-6E4EAA13886B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879755-77EC-4B1A-B6A0-392DBE2E38DD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E2A3D0B9-8E9A-4A6E-8EAF-75E534DCD9CF}">
      <dgm:prSet custT="1"/>
      <dgm:spPr/>
      <dgm:t>
        <a:bodyPr/>
        <a:lstStyle/>
        <a:p>
          <a:pPr algn="l" rtl="0"/>
          <a:r>
            <a:rPr lang="en-US" sz="2000" dirty="0" smtClean="0"/>
            <a:t>4.1 </a:t>
          </a:r>
          <a:r>
            <a:rPr lang="zh-CN" altLang="en-US" sz="2000" dirty="0" smtClean="0"/>
            <a:t>语法分析器的功能</a:t>
          </a:r>
          <a:endParaRPr lang="zh-CN" sz="2000" dirty="0"/>
        </a:p>
      </dgm:t>
    </dgm:pt>
    <dgm:pt modelId="{5F9BDAA3-91B1-4DB4-8B3F-256D4EF5085D}" type="par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6B14C7E9-50DF-4B0D-8E8A-CBD80B45CB16}" type="sibTrans" cxnId="{D8B242F8-D62E-47D3-9938-A8F18AE3DB44}">
      <dgm:prSet/>
      <dgm:spPr/>
      <dgm:t>
        <a:bodyPr/>
        <a:lstStyle/>
        <a:p>
          <a:pPr algn="l"/>
          <a:endParaRPr lang="zh-CN" altLang="en-US" sz="2000"/>
        </a:p>
      </dgm:t>
    </dgm:pt>
    <dgm:pt modelId="{1C3203AE-CBDF-415D-ACC7-0BBA83765817}">
      <dgm:prSet custT="1"/>
      <dgm:spPr/>
      <dgm:t>
        <a:bodyPr/>
        <a:lstStyle/>
        <a:p>
          <a:pPr algn="l" rtl="0"/>
          <a:r>
            <a:rPr lang="en-US" sz="2000" dirty="0" smtClean="0"/>
            <a:t>4.2 </a:t>
          </a:r>
          <a:r>
            <a:rPr lang="zh-CN" altLang="en-US" sz="2000" dirty="0" smtClean="0"/>
            <a:t>自上而下分析面临的问题</a:t>
          </a:r>
          <a:endParaRPr lang="zh-CN" sz="2000" dirty="0"/>
        </a:p>
      </dgm:t>
    </dgm:pt>
    <dgm:pt modelId="{D867D119-B66D-4869-802A-673DD3CB3395}" type="par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3F54FA5D-197B-449C-BB39-B4603C048D63}" type="sibTrans" cxnId="{2741BD0E-EFFE-4C8E-8B11-5ECFC246F5E4}">
      <dgm:prSet/>
      <dgm:spPr/>
      <dgm:t>
        <a:bodyPr/>
        <a:lstStyle/>
        <a:p>
          <a:pPr algn="l"/>
          <a:endParaRPr lang="zh-CN" altLang="en-US" sz="2000"/>
        </a:p>
      </dgm:t>
    </dgm:pt>
    <dgm:pt modelId="{4A6FC389-F58E-4601-8A85-1DEB63C73812}">
      <dgm:prSet custT="1"/>
      <dgm:spPr/>
      <dgm:t>
        <a:bodyPr/>
        <a:lstStyle/>
        <a:p>
          <a:pPr algn="l" rtl="0"/>
          <a:r>
            <a:rPr lang="en-US" sz="2000" dirty="0" smtClean="0"/>
            <a:t>4.3 LL(1)</a:t>
          </a:r>
          <a:r>
            <a:rPr lang="zh-CN" altLang="en-US" sz="2000" dirty="0" smtClean="0"/>
            <a:t>分析法</a:t>
          </a:r>
          <a:endParaRPr lang="zh-CN" sz="2000" dirty="0"/>
        </a:p>
      </dgm:t>
    </dgm:pt>
    <dgm:pt modelId="{C0978532-549E-4E66-92DF-74D0DD8B32E1}" type="par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AE3C66E-F17C-4F61-BA74-33158DF6EB31}" type="sibTrans" cxnId="{0E011BDC-A760-43A9-B8F1-C80923D43333}">
      <dgm:prSet/>
      <dgm:spPr/>
      <dgm:t>
        <a:bodyPr/>
        <a:lstStyle/>
        <a:p>
          <a:pPr algn="l"/>
          <a:endParaRPr lang="zh-CN" altLang="en-US" sz="2000"/>
        </a:p>
      </dgm:t>
    </dgm:pt>
    <dgm:pt modelId="{2F3B7E9E-1A40-4934-9A8A-3FA3C3CB33A0}">
      <dgm:prSet custT="1"/>
      <dgm:spPr/>
      <dgm:t>
        <a:bodyPr/>
        <a:lstStyle/>
        <a:p>
          <a:pPr algn="l" rtl="0"/>
          <a:r>
            <a:rPr lang="en-US" sz="2000" dirty="0" smtClean="0"/>
            <a:t>4.4 </a:t>
          </a:r>
          <a:r>
            <a:rPr lang="zh-CN" altLang="en-US" sz="2000" dirty="0" smtClean="0"/>
            <a:t>递归下降分析程序构造</a:t>
          </a:r>
          <a:endParaRPr lang="zh-CN" sz="2000" dirty="0"/>
        </a:p>
      </dgm:t>
    </dgm:pt>
    <dgm:pt modelId="{EA5E353D-56F3-4D83-B34D-AC3712E314F3}" type="par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0071C12C-3A3A-4CF2-8F90-9EB2C7273539}" type="sibTrans" cxnId="{900517B9-EE06-43EE-AC74-417E36EE7366}">
      <dgm:prSet/>
      <dgm:spPr/>
      <dgm:t>
        <a:bodyPr/>
        <a:lstStyle/>
        <a:p>
          <a:pPr algn="l"/>
          <a:endParaRPr lang="zh-CN" altLang="en-US" sz="2000"/>
        </a:p>
      </dgm:t>
    </dgm:pt>
    <dgm:pt modelId="{46EBA925-17CF-484F-A82D-DB46E078D000}">
      <dgm:prSet custT="1"/>
      <dgm:spPr/>
      <dgm:t>
        <a:bodyPr/>
        <a:lstStyle/>
        <a:p>
          <a:pPr algn="l" rtl="0"/>
          <a:r>
            <a:rPr lang="en-US" sz="2000" dirty="0" smtClean="0"/>
            <a:t>4.5 </a:t>
          </a:r>
          <a:r>
            <a:rPr lang="zh-CN" altLang="en-US" sz="2000" dirty="0" smtClean="0"/>
            <a:t>预测分析程序</a:t>
          </a:r>
          <a:endParaRPr lang="zh-CN" sz="2000" dirty="0"/>
        </a:p>
      </dgm:t>
    </dgm:pt>
    <dgm:pt modelId="{31B45974-99E7-4E82-888A-5C54974215A5}" type="par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55EE2E18-047D-4037-AA33-043F0D45210E}" type="sibTrans" cxnId="{A4B8ADCD-C853-466D-A6A7-897844E8CE97}">
      <dgm:prSet/>
      <dgm:spPr/>
      <dgm:t>
        <a:bodyPr/>
        <a:lstStyle/>
        <a:p>
          <a:pPr algn="l"/>
          <a:endParaRPr lang="zh-CN" altLang="en-US" sz="2000"/>
        </a:p>
      </dgm:t>
    </dgm:pt>
    <dgm:pt modelId="{89C3FDF9-5DC5-4B67-BC6A-9B756A413772}" type="pres">
      <dgm:prSet presAssocID="{0C879755-77EC-4B1A-B6A0-392DBE2E38D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070603-534F-4F38-AF4B-6D994C666CA6}" type="pres">
      <dgm:prSet presAssocID="{E2A3D0B9-8E9A-4A6E-8EAF-75E534DCD9CF}" presName="composite" presStyleCnt="0"/>
      <dgm:spPr/>
    </dgm:pt>
    <dgm:pt modelId="{D8E5193B-D023-46B0-8887-92F2671E21D4}" type="pres">
      <dgm:prSet presAssocID="{E2A3D0B9-8E9A-4A6E-8EAF-75E534DCD9CF}" presName="imgShp" presStyleLbl="fgImgPlace1" presStyleIdx="0" presStyleCnt="5"/>
      <dgm:spPr/>
    </dgm:pt>
    <dgm:pt modelId="{B030BFC2-89E4-40E6-B157-503D9D6A1E4E}" type="pres">
      <dgm:prSet presAssocID="{E2A3D0B9-8E9A-4A6E-8EAF-75E534DCD9C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05087-1BD9-4A84-923E-98C2A84E3564}" type="pres">
      <dgm:prSet presAssocID="{6B14C7E9-50DF-4B0D-8E8A-CBD80B45CB16}" presName="spacing" presStyleCnt="0"/>
      <dgm:spPr/>
    </dgm:pt>
    <dgm:pt modelId="{AF5DF1DF-3C8F-4007-9513-B9414C70E276}" type="pres">
      <dgm:prSet presAssocID="{1C3203AE-CBDF-415D-ACC7-0BBA83765817}" presName="composite" presStyleCnt="0"/>
      <dgm:spPr/>
    </dgm:pt>
    <dgm:pt modelId="{7498ED2B-8578-4B12-9189-3419340521EE}" type="pres">
      <dgm:prSet presAssocID="{1C3203AE-CBDF-415D-ACC7-0BBA83765817}" presName="imgShp" presStyleLbl="fgImgPlace1" presStyleIdx="1" presStyleCnt="5"/>
      <dgm:spPr/>
    </dgm:pt>
    <dgm:pt modelId="{ED9107DF-2424-4AC8-A7E2-BF7982F49F0E}" type="pres">
      <dgm:prSet presAssocID="{1C3203AE-CBDF-415D-ACC7-0BBA8376581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83615-480A-49B9-A31D-CDB3CFF8E636}" type="pres">
      <dgm:prSet presAssocID="{3F54FA5D-197B-449C-BB39-B4603C048D63}" presName="spacing" presStyleCnt="0"/>
      <dgm:spPr/>
    </dgm:pt>
    <dgm:pt modelId="{188E90C1-BD09-43FA-8FE6-9A355E6F55DA}" type="pres">
      <dgm:prSet presAssocID="{4A6FC389-F58E-4601-8A85-1DEB63C73812}" presName="composite" presStyleCnt="0"/>
      <dgm:spPr/>
    </dgm:pt>
    <dgm:pt modelId="{EEE077D7-35A3-48C1-8131-F7E3F60ACC89}" type="pres">
      <dgm:prSet presAssocID="{4A6FC389-F58E-4601-8A85-1DEB63C73812}" presName="imgShp" presStyleLbl="fgImgPlace1" presStyleIdx="2" presStyleCnt="5"/>
      <dgm:spPr/>
    </dgm:pt>
    <dgm:pt modelId="{10F1AF2A-3B1B-4AA1-BC73-B8C7EE9129F0}" type="pres">
      <dgm:prSet presAssocID="{4A6FC389-F58E-4601-8A85-1DEB63C7381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E849-E526-4122-A405-D9AE6DB10210}" type="pres">
      <dgm:prSet presAssocID="{2AE3C66E-F17C-4F61-BA74-33158DF6EB31}" presName="spacing" presStyleCnt="0"/>
      <dgm:spPr/>
    </dgm:pt>
    <dgm:pt modelId="{7DE5AB7F-4BEE-4516-B2AD-19B9014900F8}" type="pres">
      <dgm:prSet presAssocID="{2F3B7E9E-1A40-4934-9A8A-3FA3C3CB33A0}" presName="composite" presStyleCnt="0"/>
      <dgm:spPr/>
    </dgm:pt>
    <dgm:pt modelId="{D25542C8-1D51-47F9-AFBA-C66E0571D2D1}" type="pres">
      <dgm:prSet presAssocID="{2F3B7E9E-1A40-4934-9A8A-3FA3C3CB33A0}" presName="imgShp" presStyleLbl="fgImgPlace1" presStyleIdx="3" presStyleCnt="5"/>
      <dgm:spPr/>
    </dgm:pt>
    <dgm:pt modelId="{1A588922-4A13-4D38-B139-4BA4538F0BDA}" type="pres">
      <dgm:prSet presAssocID="{2F3B7E9E-1A40-4934-9A8A-3FA3C3CB33A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261B-E6A9-4A99-A781-699F7BD16248}" type="pres">
      <dgm:prSet presAssocID="{0071C12C-3A3A-4CF2-8F90-9EB2C7273539}" presName="spacing" presStyleCnt="0"/>
      <dgm:spPr/>
    </dgm:pt>
    <dgm:pt modelId="{C61B6BE2-8A9A-4724-9C61-B59D927EDD5E}" type="pres">
      <dgm:prSet presAssocID="{46EBA925-17CF-484F-A82D-DB46E078D000}" presName="composite" presStyleCnt="0"/>
      <dgm:spPr/>
    </dgm:pt>
    <dgm:pt modelId="{5C32CD5C-45E7-4C92-AE21-28D671CC6FAE}" type="pres">
      <dgm:prSet presAssocID="{46EBA925-17CF-484F-A82D-DB46E078D000}" presName="imgShp" presStyleLbl="fgImgPlace1" presStyleIdx="4" presStyleCnt="5"/>
      <dgm:spPr/>
    </dgm:pt>
    <dgm:pt modelId="{C717ABE9-96B0-4B9D-AE5C-A538BAD30130}" type="pres">
      <dgm:prSet presAssocID="{46EBA925-17CF-484F-A82D-DB46E078D00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6AFF6-93F3-4318-9D26-E50967D13134}" type="presOf" srcId="{2F3B7E9E-1A40-4934-9A8A-3FA3C3CB33A0}" destId="{1A588922-4A13-4D38-B139-4BA4538F0BDA}" srcOrd="0" destOrd="0" presId="urn:microsoft.com/office/officeart/2005/8/layout/vList3"/>
    <dgm:cxn modelId="{2741BD0E-EFFE-4C8E-8B11-5ECFC246F5E4}" srcId="{0C879755-77EC-4B1A-B6A0-392DBE2E38DD}" destId="{1C3203AE-CBDF-415D-ACC7-0BBA83765817}" srcOrd="1" destOrd="0" parTransId="{D867D119-B66D-4869-802A-673DD3CB3395}" sibTransId="{3F54FA5D-197B-449C-BB39-B4603C048D63}"/>
    <dgm:cxn modelId="{900517B9-EE06-43EE-AC74-417E36EE7366}" srcId="{0C879755-77EC-4B1A-B6A0-392DBE2E38DD}" destId="{2F3B7E9E-1A40-4934-9A8A-3FA3C3CB33A0}" srcOrd="3" destOrd="0" parTransId="{EA5E353D-56F3-4D83-B34D-AC3712E314F3}" sibTransId="{0071C12C-3A3A-4CF2-8F90-9EB2C7273539}"/>
    <dgm:cxn modelId="{D8B242F8-D62E-47D3-9938-A8F18AE3DB44}" srcId="{0C879755-77EC-4B1A-B6A0-392DBE2E38DD}" destId="{E2A3D0B9-8E9A-4A6E-8EAF-75E534DCD9CF}" srcOrd="0" destOrd="0" parTransId="{5F9BDAA3-91B1-4DB4-8B3F-256D4EF5085D}" sibTransId="{6B14C7E9-50DF-4B0D-8E8A-CBD80B45CB16}"/>
    <dgm:cxn modelId="{7919D58E-7CB8-4641-B844-7B102A396660}" type="presOf" srcId="{46EBA925-17CF-484F-A82D-DB46E078D000}" destId="{C717ABE9-96B0-4B9D-AE5C-A538BAD30130}" srcOrd="0" destOrd="0" presId="urn:microsoft.com/office/officeart/2005/8/layout/vList3"/>
    <dgm:cxn modelId="{C065D5E0-6096-4996-AC08-B8154D554488}" type="presOf" srcId="{0C879755-77EC-4B1A-B6A0-392DBE2E38DD}" destId="{89C3FDF9-5DC5-4B67-BC6A-9B756A413772}" srcOrd="0" destOrd="0" presId="urn:microsoft.com/office/officeart/2005/8/layout/vList3"/>
    <dgm:cxn modelId="{C32437DE-6AFD-4B74-A0E9-4CF94F197261}" type="presOf" srcId="{E2A3D0B9-8E9A-4A6E-8EAF-75E534DCD9CF}" destId="{B030BFC2-89E4-40E6-B157-503D9D6A1E4E}" srcOrd="0" destOrd="0" presId="urn:microsoft.com/office/officeart/2005/8/layout/vList3"/>
    <dgm:cxn modelId="{2A120186-D427-4DAF-82B7-A93DD478D8F9}" type="presOf" srcId="{4A6FC389-F58E-4601-8A85-1DEB63C73812}" destId="{10F1AF2A-3B1B-4AA1-BC73-B8C7EE9129F0}" srcOrd="0" destOrd="0" presId="urn:microsoft.com/office/officeart/2005/8/layout/vList3"/>
    <dgm:cxn modelId="{0E011BDC-A760-43A9-B8F1-C80923D43333}" srcId="{0C879755-77EC-4B1A-B6A0-392DBE2E38DD}" destId="{4A6FC389-F58E-4601-8A85-1DEB63C73812}" srcOrd="2" destOrd="0" parTransId="{C0978532-549E-4E66-92DF-74D0DD8B32E1}" sibTransId="{2AE3C66E-F17C-4F61-BA74-33158DF6EB31}"/>
    <dgm:cxn modelId="{16B36B6E-7671-4663-A36D-92E29910B64D}" type="presOf" srcId="{1C3203AE-CBDF-415D-ACC7-0BBA83765817}" destId="{ED9107DF-2424-4AC8-A7E2-BF7982F49F0E}" srcOrd="0" destOrd="0" presId="urn:microsoft.com/office/officeart/2005/8/layout/vList3"/>
    <dgm:cxn modelId="{A4B8ADCD-C853-466D-A6A7-897844E8CE97}" srcId="{0C879755-77EC-4B1A-B6A0-392DBE2E38DD}" destId="{46EBA925-17CF-484F-A82D-DB46E078D000}" srcOrd="4" destOrd="0" parTransId="{31B45974-99E7-4E82-888A-5C54974215A5}" sibTransId="{55EE2E18-047D-4037-AA33-043F0D45210E}"/>
    <dgm:cxn modelId="{E4F232CB-D22C-4E06-A0BF-249767F4F4E7}" type="presParOf" srcId="{89C3FDF9-5DC5-4B67-BC6A-9B756A413772}" destId="{9B070603-534F-4F38-AF4B-6D994C666CA6}" srcOrd="0" destOrd="0" presId="urn:microsoft.com/office/officeart/2005/8/layout/vList3"/>
    <dgm:cxn modelId="{5089EB06-A200-4987-B94A-D47291FDB586}" type="presParOf" srcId="{9B070603-534F-4F38-AF4B-6D994C666CA6}" destId="{D8E5193B-D023-46B0-8887-92F2671E21D4}" srcOrd="0" destOrd="0" presId="urn:microsoft.com/office/officeart/2005/8/layout/vList3"/>
    <dgm:cxn modelId="{9CAA547E-4933-4818-82C8-B1A79C58EFA1}" type="presParOf" srcId="{9B070603-534F-4F38-AF4B-6D994C666CA6}" destId="{B030BFC2-89E4-40E6-B157-503D9D6A1E4E}" srcOrd="1" destOrd="0" presId="urn:microsoft.com/office/officeart/2005/8/layout/vList3"/>
    <dgm:cxn modelId="{67F958FF-C443-416C-B79B-49166C869340}" type="presParOf" srcId="{89C3FDF9-5DC5-4B67-BC6A-9B756A413772}" destId="{D2B05087-1BD9-4A84-923E-98C2A84E3564}" srcOrd="1" destOrd="0" presId="urn:microsoft.com/office/officeart/2005/8/layout/vList3"/>
    <dgm:cxn modelId="{C67C5A90-A40E-4037-8DD6-2FA908D51839}" type="presParOf" srcId="{89C3FDF9-5DC5-4B67-BC6A-9B756A413772}" destId="{AF5DF1DF-3C8F-4007-9513-B9414C70E276}" srcOrd="2" destOrd="0" presId="urn:microsoft.com/office/officeart/2005/8/layout/vList3"/>
    <dgm:cxn modelId="{FBE7C4D6-6AD0-49F1-90BD-FF834DCC57AE}" type="presParOf" srcId="{AF5DF1DF-3C8F-4007-9513-B9414C70E276}" destId="{7498ED2B-8578-4B12-9189-3419340521EE}" srcOrd="0" destOrd="0" presId="urn:microsoft.com/office/officeart/2005/8/layout/vList3"/>
    <dgm:cxn modelId="{AE098079-257B-49DC-BAF1-D995355D690C}" type="presParOf" srcId="{AF5DF1DF-3C8F-4007-9513-B9414C70E276}" destId="{ED9107DF-2424-4AC8-A7E2-BF7982F49F0E}" srcOrd="1" destOrd="0" presId="urn:microsoft.com/office/officeart/2005/8/layout/vList3"/>
    <dgm:cxn modelId="{55D72412-A07B-4AAE-B5E5-1CC01F15CCCF}" type="presParOf" srcId="{89C3FDF9-5DC5-4B67-BC6A-9B756A413772}" destId="{7B183615-480A-49B9-A31D-CDB3CFF8E636}" srcOrd="3" destOrd="0" presId="urn:microsoft.com/office/officeart/2005/8/layout/vList3"/>
    <dgm:cxn modelId="{83F850E3-8CC3-4A8C-92EE-BAD9F06F7E58}" type="presParOf" srcId="{89C3FDF9-5DC5-4B67-BC6A-9B756A413772}" destId="{188E90C1-BD09-43FA-8FE6-9A355E6F55DA}" srcOrd="4" destOrd="0" presId="urn:microsoft.com/office/officeart/2005/8/layout/vList3"/>
    <dgm:cxn modelId="{B6EB2ECB-2E4D-4B4F-899E-008E939E9F03}" type="presParOf" srcId="{188E90C1-BD09-43FA-8FE6-9A355E6F55DA}" destId="{EEE077D7-35A3-48C1-8131-F7E3F60ACC89}" srcOrd="0" destOrd="0" presId="urn:microsoft.com/office/officeart/2005/8/layout/vList3"/>
    <dgm:cxn modelId="{61C1FEA1-0A31-48AE-B912-2B697A4BF704}" type="presParOf" srcId="{188E90C1-BD09-43FA-8FE6-9A355E6F55DA}" destId="{10F1AF2A-3B1B-4AA1-BC73-B8C7EE9129F0}" srcOrd="1" destOrd="0" presId="urn:microsoft.com/office/officeart/2005/8/layout/vList3"/>
    <dgm:cxn modelId="{A490F86F-6DF9-45FF-A098-F26D7CE433CC}" type="presParOf" srcId="{89C3FDF9-5DC5-4B67-BC6A-9B756A413772}" destId="{ADD2E849-E526-4122-A405-D9AE6DB10210}" srcOrd="5" destOrd="0" presId="urn:microsoft.com/office/officeart/2005/8/layout/vList3"/>
    <dgm:cxn modelId="{6513D7F2-4330-4573-9C3B-7527DA48296C}" type="presParOf" srcId="{89C3FDF9-5DC5-4B67-BC6A-9B756A413772}" destId="{7DE5AB7F-4BEE-4516-B2AD-19B9014900F8}" srcOrd="6" destOrd="0" presId="urn:microsoft.com/office/officeart/2005/8/layout/vList3"/>
    <dgm:cxn modelId="{58C4AA26-A794-4432-9099-308D17508871}" type="presParOf" srcId="{7DE5AB7F-4BEE-4516-B2AD-19B9014900F8}" destId="{D25542C8-1D51-47F9-AFBA-C66E0571D2D1}" srcOrd="0" destOrd="0" presId="urn:microsoft.com/office/officeart/2005/8/layout/vList3"/>
    <dgm:cxn modelId="{88E88345-A7B4-4664-BAE9-1CD958D81A4E}" type="presParOf" srcId="{7DE5AB7F-4BEE-4516-B2AD-19B9014900F8}" destId="{1A588922-4A13-4D38-B139-4BA4538F0BDA}" srcOrd="1" destOrd="0" presId="urn:microsoft.com/office/officeart/2005/8/layout/vList3"/>
    <dgm:cxn modelId="{6035857E-F519-456A-830D-CFF9CAA0984C}" type="presParOf" srcId="{89C3FDF9-5DC5-4B67-BC6A-9B756A413772}" destId="{6BA0261B-E6A9-4A99-A781-699F7BD16248}" srcOrd="7" destOrd="0" presId="urn:microsoft.com/office/officeart/2005/8/layout/vList3"/>
    <dgm:cxn modelId="{8E6A7ECE-EBBD-43AA-BE3F-38C459DB4C27}" type="presParOf" srcId="{89C3FDF9-5DC5-4B67-BC6A-9B756A413772}" destId="{C61B6BE2-8A9A-4724-9C61-B59D927EDD5E}" srcOrd="8" destOrd="0" presId="urn:microsoft.com/office/officeart/2005/8/layout/vList3"/>
    <dgm:cxn modelId="{CFE28DA3-8BBD-4D16-8941-9F706E54390E}" type="presParOf" srcId="{C61B6BE2-8A9A-4724-9C61-B59D927EDD5E}" destId="{5C32CD5C-45E7-4C92-AE21-28D671CC6FAE}" srcOrd="0" destOrd="0" presId="urn:microsoft.com/office/officeart/2005/8/layout/vList3"/>
    <dgm:cxn modelId="{EF8582BE-A0A7-4011-83F5-9C6AF878480A}" type="presParOf" srcId="{C61B6BE2-8A9A-4724-9C61-B59D927EDD5E}" destId="{C717ABE9-96B0-4B9D-AE5C-A538BAD30130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BC444A4-64E6-4783-8C11-9352021794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444A4-64E6-4783-8C11-9352021794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" y="2438401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7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1"/>
            <a:ext cx="7772400" cy="146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7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FCA66E-849B-4678-B3EE-10AFC6137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9AF6-06FB-4DE5-9170-C5E4E71D26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90500"/>
            <a:ext cx="1951039" cy="6046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9" y="190500"/>
            <a:ext cx="5700712" cy="6046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2082-F291-4F99-BD67-FEBC0410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081089"/>
            <a:ext cx="7772400" cy="515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895D6-E10C-4AE3-BE01-3C5B21223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90501"/>
            <a:ext cx="7793037" cy="6953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1950-1DF5-40A3-9A3A-28B92F765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90500"/>
            <a:ext cx="7804151" cy="6046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E454-D966-4A76-8C36-559FF225B0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C57C-349C-4E7A-ACC5-D9D3700E6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9B523-2BF3-4ABE-A945-AF60FFB9C0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081089"/>
            <a:ext cx="38100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D5DB-8753-4836-8990-09B9745A99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5FF9E-1EE5-4981-B890-0488419734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055D-293B-4536-820C-6E5EDB1ED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D6D95-87BC-4448-BBA0-D25EA46450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0A83-2CFC-4C60-9E62-508DF0B4BC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17A0C-B8AA-427D-9EC9-4BACD1996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ltGray">
          <a:xfrm>
            <a:off x="361919" y="161926"/>
            <a:ext cx="438151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ltGray">
          <a:xfrm>
            <a:off x="744507" y="161926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ltGray">
          <a:xfrm>
            <a:off x="485745" y="584201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ltGray">
          <a:xfrm>
            <a:off x="855631" y="584201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ltGray">
          <a:xfrm>
            <a:off x="71407" y="511176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gray">
          <a:xfrm>
            <a:off x="706406" y="53976"/>
            <a:ext cx="31751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gray">
          <a:xfrm>
            <a:off x="387321" y="844551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190501"/>
            <a:ext cx="77930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00" y="1081089"/>
            <a:ext cx="7772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447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01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899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16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974CA9-8484-41E2-BB6C-BBED9B2DEE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sz="2400" baseline="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两种自上而下分析方法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带回溯（</a:t>
            </a:r>
            <a:r>
              <a:rPr lang="en-US" altLang="zh-CN" dirty="0" smtClean="0"/>
              <a:t>Backtracking</a:t>
            </a:r>
            <a:r>
              <a:rPr lang="zh-CN" altLang="en-US" dirty="0" smtClean="0"/>
              <a:t>）的方法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zh-CN" altLang="en-US" dirty="0" smtClean="0"/>
              <a:t>不带回溯的方法（预测分析）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这种分析过程本质上是一种</a:t>
            </a:r>
            <a:r>
              <a:rPr lang="zh-CN" altLang="en-US" dirty="0" smtClean="0">
                <a:solidFill>
                  <a:srgbClr val="FF0000"/>
                </a:solidFill>
              </a:rPr>
              <a:t>穷举试探</a:t>
            </a:r>
            <a:r>
              <a:rPr lang="zh-CN" altLang="en-US" dirty="0" smtClean="0"/>
              <a:t>过程，是反复使用不同产生式谋求匹配输入串的过程。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试探发生</a:t>
            </a: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非确定的自顶向下分析法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857356" y="3571876"/>
            <a:ext cx="1714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b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</a:t>
            </a:r>
          </a:p>
          <a:p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adb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24716" y="4702773"/>
            <a:ext cx="2143125" cy="804113"/>
            <a:chOff x="3810337" y="5374376"/>
            <a:chExt cx="2143125" cy="80411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4330286" y="5374377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025070" y="5374376"/>
              <a:ext cx="432103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810337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96211" y="5839935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e</a:t>
              </a:r>
              <a:endParaRPr lang="en-US" altLang="zh-CN" sz="2000" b="1" dirty="0">
                <a:latin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7855" y="3663915"/>
            <a:ext cx="2470161" cy="1154965"/>
            <a:chOff x="3673475" y="4257586"/>
            <a:chExt cx="2470161" cy="1154965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416974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959122" y="4594470"/>
              <a:ext cx="648000" cy="43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460656" y="4257586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S</a:t>
              </a:r>
              <a:endParaRPr lang="en-US" altLang="zh-CN" sz="2000" i="1" dirty="0">
                <a:latin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3673475" y="5073997"/>
              <a:ext cx="857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000" b="1" dirty="0" smtClean="0">
                  <a:latin typeface="+mn-lt"/>
                </a:rPr>
                <a:t>a</a:t>
              </a:r>
              <a:endParaRPr lang="en-US" altLang="zh-CN" sz="2000" b="1" dirty="0">
                <a:latin typeface="+mn-lt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286385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b</a:t>
              </a:r>
              <a:endParaRPr lang="en-US" altLang="zh-CN" sz="2000" b="1" dirty="0">
                <a:latin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4673281" y="4810266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 bwMode="auto">
            <a:xfrm>
              <a:off x="4469036" y="5073997"/>
              <a:ext cx="857251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i="1" dirty="0" smtClean="0">
                  <a:latin typeface="+mn-lt"/>
                </a:rPr>
                <a:t>A</a:t>
              </a:r>
              <a:endParaRPr lang="en-US" altLang="zh-CN" sz="2000" i="1" dirty="0">
                <a:latin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83414" y="4754288"/>
            <a:ext cx="857251" cy="817852"/>
            <a:chOff x="4469036" y="5425892"/>
            <a:chExt cx="857250" cy="817852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4673284" y="5641892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469036" y="5905190"/>
              <a:ext cx="85725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buFont typeface="Wingdings" pitchFamily="2" charset="2"/>
                <a:buNone/>
                <a:defRPr/>
              </a:pPr>
              <a:r>
                <a:rPr lang="en-US" altLang="zh-CN" sz="2000" b="1" dirty="0" smtClean="0">
                  <a:latin typeface="+mn-lt"/>
                </a:rPr>
                <a:t>d</a:t>
              </a:r>
              <a:endParaRPr lang="en-US" altLang="zh-CN" sz="2000" b="1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>
                <a:latin typeface="Arial" pitchFamily="34" charset="0"/>
              </a:rPr>
              <a:t>1. </a:t>
            </a:r>
            <a:r>
              <a:rPr lang="zh-CN" altLang="en-US" noProof="1" smtClean="0">
                <a:latin typeface="Arial" pitchFamily="34" charset="0"/>
              </a:rPr>
              <a:t> 回溯问题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分析过程中，当某个非终结符有多个产生式候选时，如果用某一个候选匹配成功，这种匹配可能是暂时的</a:t>
            </a:r>
            <a:r>
              <a:rPr lang="zh-CN" altLang="zh-CN" noProof="1" smtClean="0">
                <a:latin typeface="Arial" pitchFamily="34" charset="0"/>
              </a:rPr>
              <a:t>。</a:t>
            </a:r>
            <a:r>
              <a:rPr lang="zh-CN" altLang="en-US" dirty="0" smtClean="0">
                <a:latin typeface="Arial" pitchFamily="34" charset="0"/>
              </a:rPr>
              <a:t>出错时</a:t>
            </a:r>
            <a:r>
              <a:rPr lang="zh-CN" altLang="en-US" noProof="1" smtClean="0">
                <a:latin typeface="Arial" pitchFamily="34" charset="0"/>
              </a:rPr>
              <a:t>，不得不“回溯”</a:t>
            </a:r>
            <a:r>
              <a:rPr lang="zh-CN" altLang="en-US" dirty="0" smtClean="0">
                <a:latin typeface="Arial" pitchFamily="34" charset="0"/>
              </a:rPr>
              <a:t>。</a:t>
            </a:r>
            <a:endParaRPr lang="en-US" altLang="zh-CN" noProof="1" smtClean="0">
              <a:latin typeface="宋体" charset="-122"/>
            </a:endParaRPr>
          </a:p>
          <a:p>
            <a:r>
              <a:rPr lang="en-US" altLang="zh-CN" noProof="1" smtClean="0">
                <a:latin typeface="Arial" pitchFamily="34" charset="0"/>
              </a:rPr>
              <a:t>2.  </a:t>
            </a:r>
            <a:r>
              <a:rPr lang="zh-CN" altLang="en-US" noProof="1" smtClean="0">
                <a:latin typeface="Arial" pitchFamily="34" charset="0"/>
              </a:rPr>
              <a:t>文法左递归问题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lang="en-US" altLang="zh-CN" noProof="1" smtClean="0">
                <a:latin typeface="Arial" pitchFamily="34" charset="0"/>
              </a:rPr>
              <a:t>	</a:t>
            </a:r>
            <a:r>
              <a:rPr lang="zh-CN" altLang="en-US" noProof="1" smtClean="0">
                <a:latin typeface="Arial" pitchFamily="34" charset="0"/>
              </a:rPr>
              <a:t>一个文法是含有左递归的，如果存在非终结符</a:t>
            </a:r>
            <a:r>
              <a:rPr lang="en-US" altLang="zh-CN" noProof="1" smtClean="0">
                <a:latin typeface="Arial" pitchFamily="34" charset="0"/>
              </a:rPr>
              <a:t>P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				P </a:t>
            </a:r>
            <a:r>
              <a:rPr lang="en-US" altLang="zh-CN" baseline="30000" dirty="0" smtClean="0">
                <a:latin typeface="Arial" pitchFamily="34" charset="0"/>
                <a:sym typeface="Symbol" pitchFamily="18" charset="2"/>
              </a:rPr>
              <a:t>+</a:t>
            </a:r>
            <a:r>
              <a:rPr lang="en-US" altLang="zh-CN" dirty="0" smtClean="0">
                <a:latin typeface="Arial" pitchFamily="34" charset="0"/>
                <a:sym typeface="Symbol" pitchFamily="18" charset="2"/>
              </a:rPr>
              <a:t> P</a:t>
            </a:r>
            <a:r>
              <a:rPr lang="zh-CN" altLang="en-US" dirty="0" smtClean="0">
                <a:latin typeface="Arial" pitchFamily="34" charset="0"/>
                <a:sym typeface="Symbol" pitchFamily="18" charset="2"/>
              </a:rPr>
              <a:t></a:t>
            </a:r>
            <a:endParaRPr lang="en-US" altLang="zh-CN" noProof="1" smtClean="0">
              <a:latin typeface="Arial" pitchFamily="34" charset="0"/>
            </a:endParaRPr>
          </a:p>
          <a:p>
            <a:pPr>
              <a:buNone/>
            </a:pPr>
            <a:r>
              <a:rPr kumimoji="1" lang="en-US" altLang="zh-CN" dirty="0" smtClean="0">
                <a:latin typeface="Arial" pitchFamily="34" charset="0"/>
              </a:rPr>
              <a:t>	</a:t>
            </a:r>
            <a:r>
              <a:rPr kumimoji="1" lang="zh-CN" altLang="en-US" dirty="0" smtClean="0">
                <a:latin typeface="Arial" pitchFamily="34" charset="0"/>
              </a:rPr>
              <a:t>含有左递归的文法将使自上而下分析陷入无限循环。</a:t>
            </a:r>
            <a:endParaRPr lang="en-US" altLang="zh-CN" noProof="1" smtClean="0">
              <a:latin typeface="Arial" pitchFamily="34" charset="0"/>
            </a:endParaRPr>
          </a:p>
          <a:p>
            <a:pPr lvl="1">
              <a:buNone/>
            </a:pPr>
            <a:endParaRPr lang="en-US" altLang="zh-CN" noProof="1" smtClean="0">
              <a:latin typeface="宋体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不带回溯的方法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attempts to </a:t>
            </a:r>
            <a:r>
              <a:rPr lang="en-US" altLang="zh-CN" dirty="0" smtClean="0">
                <a:solidFill>
                  <a:srgbClr val="FF0000"/>
                </a:solidFill>
              </a:rPr>
              <a:t>predict </a:t>
            </a:r>
            <a:r>
              <a:rPr lang="en-US" altLang="zh-CN" dirty="0" smtClean="0"/>
              <a:t>the next construction in the input string using one or more look-ahead tokens.</a:t>
            </a:r>
          </a:p>
          <a:p>
            <a:pPr eaLnBrk="1" hangingPunct="1"/>
            <a:r>
              <a:rPr lang="zh-CN" altLang="en-US" dirty="0" smtClean="0"/>
              <a:t>确定的自顶向下分析法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Backtracking parsers are more powerful than predictive parsers but much slower, unsuitable for practical compilers.</a:t>
            </a:r>
            <a:endParaRPr lang="zh-CN" alt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3622275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4.4.2 </a:t>
              </a:r>
              <a:r>
                <a:rPr lang="zh-CN" altLang="en-US" sz="2000" dirty="0" smtClean="0"/>
                <a:t>消除左递归和消除回溯</a:t>
              </a:r>
              <a:endParaRPr lang="en-US" altLang="zh-CN" sz="2000" dirty="0"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4.4.1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递归下降分析的基本方法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00166" y="1643050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4A4A4-D79B-4D57-B601-B41B6395E5E5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idea of Recursive-Descent Parsing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Viewing the grammar rule for a non-terminal A as a </a:t>
            </a:r>
            <a:r>
              <a:rPr lang="en-US" altLang="zh-CN" sz="2400" dirty="0" smtClean="0">
                <a:solidFill>
                  <a:srgbClr val="FF0000"/>
                </a:solidFill>
              </a:rPr>
              <a:t>definition for a procedure </a:t>
            </a:r>
            <a:r>
              <a:rPr lang="en-US" altLang="zh-CN" sz="2400" dirty="0" smtClean="0"/>
              <a:t>to recognize an A.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right-hand side of the grammar for A specifies the structure of the code for this procedure.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The sequence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nonterminals</a:t>
            </a:r>
            <a:r>
              <a:rPr lang="en-US" altLang="zh-CN" sz="2400" dirty="0" smtClean="0"/>
              <a:t> in a choice correspond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matches</a:t>
            </a:r>
            <a:r>
              <a:rPr lang="en-US" altLang="zh-CN" sz="2400" dirty="0" smtClean="0"/>
              <a:t> of input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calls</a:t>
            </a:r>
            <a:r>
              <a:rPr lang="en-US" altLang="zh-CN" sz="2400" dirty="0" smtClean="0"/>
              <a:t> to other procedures,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dirty="0" smtClean="0"/>
              <a:t>while choices correspond to alternatives (case or if statements) within the code.</a:t>
            </a:r>
          </a:p>
        </p:txBody>
      </p:sp>
      <p:sp>
        <p:nvSpPr>
          <p:cNvPr id="5" name="矩形 4"/>
          <p:cNvSpPr/>
          <p:nvPr/>
        </p:nvSpPr>
        <p:spPr>
          <a:xfrm>
            <a:off x="3094038" y="5286375"/>
            <a:ext cx="29543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factor → </a:t>
            </a:r>
            <a:r>
              <a:rPr lang="en-US" altLang="zh-CN" sz="2000" b="1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b="1" dirty="0">
                <a:latin typeface="+mn-lt"/>
              </a:rPr>
              <a:t>)</a:t>
            </a:r>
            <a:r>
              <a:rPr lang="en-US" altLang="zh-CN" sz="2000" dirty="0">
                <a:latin typeface="+mn-lt"/>
              </a:rPr>
              <a:t> | </a:t>
            </a:r>
            <a:r>
              <a:rPr lang="en-US" altLang="zh-CN" sz="2000" b="1" i="1" dirty="0">
                <a:latin typeface="+mn-lt"/>
              </a:rPr>
              <a:t>number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312A2A-811B-49A3-989E-50AA3A1F7E26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317773"/>
            <a:ext cx="3429000" cy="41560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procedure</a:t>
            </a:r>
            <a:r>
              <a:rPr lang="en-US" altLang="zh-CN" sz="2000" i="1" dirty="0" smtClean="0"/>
              <a:t>  factor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begin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case</a:t>
            </a:r>
            <a:r>
              <a:rPr lang="en-US" altLang="zh-CN" sz="2000" dirty="0" smtClean="0"/>
              <a:t> token </a:t>
            </a:r>
            <a:r>
              <a:rPr lang="en-US" altLang="zh-CN" sz="2000" b="1" dirty="0" smtClean="0"/>
              <a:t>of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( </a:t>
            </a:r>
            <a:r>
              <a:rPr lang="en-US" altLang="zh-CN" sz="2000" dirty="0" smtClean="0"/>
              <a:t>: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/>
              <a:t> 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 </a:t>
            </a:r>
            <a:r>
              <a:rPr lang="en-US" altLang="zh-CN" sz="2000" b="1" dirty="0" smtClean="0"/>
              <a:t>)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 :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i="1" dirty="0" smtClean="0"/>
              <a:t>match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number</a:t>
            </a:r>
            <a:r>
              <a:rPr lang="en-US" altLang="zh-CN" sz="2000" dirty="0" smtClean="0"/>
              <a:t>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   else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error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         end case</a:t>
            </a:r>
            <a:r>
              <a:rPr lang="en-US" altLang="zh-CN" sz="2000" dirty="0" smtClean="0"/>
              <a:t>;</a:t>
            </a:r>
            <a:endParaRPr lang="en-US" altLang="zh-CN" sz="2000" b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end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factor 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57625" y="2317773"/>
            <a:ext cx="52466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token</a:t>
            </a:r>
            <a:r>
              <a:rPr lang="en-US" altLang="zh-CN" sz="2000" dirty="0">
                <a:latin typeface="Arial" charset="0"/>
              </a:rPr>
              <a:t> keeps the current next token in the input (one symbol of look-ahead).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Arial" charset="0"/>
              </a:rPr>
              <a:t>The </a:t>
            </a:r>
            <a:r>
              <a:rPr lang="en-US" altLang="zh-CN" sz="2000" i="1" dirty="0">
                <a:latin typeface="Arial" charset="0"/>
              </a:rPr>
              <a:t>match</a:t>
            </a:r>
            <a:r>
              <a:rPr lang="en-US" altLang="zh-CN" sz="2000" dirty="0">
                <a:latin typeface="Arial" charset="0"/>
              </a:rPr>
              <a:t> procedure matches the current next token with its parameters, advances the input if it succeeds, and declares error if it does not.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0100" y="1081088"/>
            <a:ext cx="7747030" cy="12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latin typeface="+mn-lt"/>
              </a:rPr>
              <a:t>Example    </a:t>
            </a:r>
            <a:r>
              <a:rPr lang="en-US" altLang="zh-CN" sz="2400" kern="0" dirty="0" smtClean="0">
                <a:latin typeface="+mn-lt"/>
                <a:ea typeface="+mn-ea"/>
              </a:rPr>
              <a:t>A recursive-descent procedure that</a:t>
            </a:r>
          </a:p>
          <a:p>
            <a:pPr marL="342900" indent="-342900" eaLnBrk="0" hangingPunct="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+mn-lt"/>
                <a:ea typeface="+mn-ea"/>
              </a:rPr>
              <a:t>                       recognizes </a:t>
            </a:r>
            <a:r>
              <a:rPr lang="en-US" altLang="zh-CN" sz="2400" kern="0" dirty="0">
                <a:latin typeface="+mn-lt"/>
                <a:ea typeface="+mn-ea"/>
              </a:rPr>
              <a:t>a </a:t>
            </a:r>
            <a:r>
              <a:rPr lang="en-US" altLang="zh-CN" sz="2400" i="1" kern="0" dirty="0">
                <a:latin typeface="+mn-lt"/>
                <a:ea typeface="+mn-ea"/>
              </a:rPr>
              <a:t>factor</a:t>
            </a:r>
          </a:p>
          <a:p>
            <a:pPr marL="1714500" lvl="3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	factor → 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rgbClr val="002060"/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 | </a:t>
            </a:r>
            <a:r>
              <a:rPr lang="en-US" altLang="zh-CN" sz="2000" b="1" i="1" dirty="0">
                <a:solidFill>
                  <a:srgbClr val="002060"/>
                </a:solidFill>
                <a:latin typeface="+mn-lt"/>
              </a:rPr>
              <a:t>number</a:t>
            </a:r>
          </a:p>
        </p:txBody>
      </p:sp>
      <p:sp>
        <p:nvSpPr>
          <p:cNvPr id="12294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Method</a:t>
            </a:r>
            <a:endParaRPr lang="zh-CN" altLang="en-US" smtClean="0"/>
          </a:p>
        </p:txBody>
      </p:sp>
      <p:sp>
        <p:nvSpPr>
          <p:cNvPr id="9" name="矩形 8"/>
          <p:cNvSpPr/>
          <p:nvPr/>
        </p:nvSpPr>
        <p:spPr>
          <a:xfrm>
            <a:off x="4429125" y="4406923"/>
            <a:ext cx="4572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procedure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);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begin</a:t>
            </a:r>
            <a:endParaRPr lang="en-US" altLang="zh-CN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token = </a:t>
            </a:r>
            <a:r>
              <a:rPr lang="en-US" altLang="zh-CN" dirty="0" err="1">
                <a:latin typeface="+mn-lt"/>
              </a:rPr>
              <a:t>expectedToken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then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 err="1">
                <a:latin typeface="+mn-lt"/>
              </a:rPr>
              <a:t>getToken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else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        end if</a:t>
            </a:r>
            <a:r>
              <a:rPr lang="en-US" altLang="zh-CN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b="1" dirty="0">
                <a:latin typeface="+mn-lt"/>
              </a:rPr>
              <a:t>end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match</a:t>
            </a:r>
            <a:r>
              <a:rPr lang="en-US" altLang="zh-CN" dirty="0">
                <a:latin typeface="+mn-lt"/>
              </a:rPr>
              <a:t>; 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uiExpand="1" build="p"/>
      <p:bldP spid="27653" grpId="0" uiExpand="1" build="p"/>
      <p:bldP spid="7" grpId="0"/>
      <p:bldP spid="9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递归下降分析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 smtClean="0"/>
              <a:t>遇到非终结符就调用，遇到终结符就匹配。</a:t>
            </a:r>
            <a:endParaRPr lang="en-US" altLang="zh-CN" dirty="0" smtClean="0"/>
          </a:p>
          <a:p>
            <a:r>
              <a:rPr lang="zh-CN" altLang="en-US" dirty="0" smtClean="0"/>
              <a:t>对应某个非终结符的典型过程的伪代码如下：</a:t>
            </a:r>
            <a:endParaRPr lang="en-US" altLang="zh-CN" dirty="0" smtClean="0"/>
          </a:p>
          <a:p>
            <a:pPr lvl="1">
              <a:spcBef>
                <a:spcPts val="300"/>
              </a:spcBef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/>
              <a:t>()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zh-CN" altLang="en-US" sz="2000" dirty="0" smtClean="0"/>
              <a:t>选择一个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000" dirty="0" smtClean="0"/>
              <a:t>产生式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;</a:t>
            </a:r>
            <a:endParaRPr lang="en-US" altLang="zh-CN" sz="2000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for  (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=1 to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/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是一个非终结符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zh-CN" altLang="en-US" sz="2000" dirty="0" smtClean="0"/>
              <a:t>调用过程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 if  (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/>
              <a:t>是一个终结符 </a:t>
            </a:r>
            <a:r>
              <a:rPr lang="en-US" altLang="zh-CN" sz="2000" dirty="0" smtClean="0"/>
              <a:t>)</a:t>
            </a:r>
          </a:p>
          <a:p>
            <a:pPr lvl="4">
              <a:spcBef>
                <a:spcPts val="0"/>
              </a:spcBef>
              <a:buNone/>
            </a:pPr>
            <a:r>
              <a:rPr lang="en-US" altLang="zh-CN" sz="2000" dirty="0" smtClean="0"/>
              <a:t>match();</a:t>
            </a:r>
          </a:p>
          <a:p>
            <a:pPr lvl="3">
              <a:spcBef>
                <a:spcPts val="0"/>
              </a:spcBef>
              <a:buNone/>
            </a:pPr>
            <a:r>
              <a:rPr lang="en-US" altLang="zh-CN" sz="2000" dirty="0" smtClean="0"/>
              <a:t>else error;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dirty="0" smtClean="0"/>
              <a:t>通用的递归下降分析方法可能需要回溯。</a:t>
            </a:r>
            <a:endParaRPr lang="zh-CN" altLang="en-US" dirty="0" smtClean="0">
              <a:latin typeface="微软雅黑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43174" y="5286388"/>
            <a:ext cx="6357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—  Alfred V.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Aho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, 《Compilers: Principles, Techniques, and Tools》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71547"/>
            <a:ext cx="7772400" cy="206694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第四章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语法分析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自上而下分析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Left recursion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 smtClean="0"/>
              <a:t>An immediate infinite recursive loop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Choice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Both </a:t>
            </a:r>
            <a:r>
              <a:rPr lang="en-US" altLang="zh-CN" sz="2000" i="1" dirty="0" smtClean="0"/>
              <a:t>exp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(or </a:t>
            </a:r>
            <a:r>
              <a:rPr lang="en-US" altLang="zh-CN" sz="2000" i="1" dirty="0" smtClean="0"/>
              <a:t>term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factor</a:t>
            </a:r>
            <a:r>
              <a:rPr lang="en-US" altLang="zh-CN" sz="2000" dirty="0" smtClean="0"/>
              <a:t>) can begin with the same tokens (a number or left parenthesis).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57224" y="5455523"/>
            <a:ext cx="7643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确定的自顶向下分析法对语言的文法有一定的限制条件，那就是要求描述语言的文法是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无左递归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无回溯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96" y="896479"/>
            <a:ext cx="5500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→ exp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→ 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factor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 | </a:t>
            </a:r>
            <a:r>
              <a:rPr lang="en-US" altLang="zh-CN" sz="24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构造确定的自上而下分析算法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消除左递归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消除回溯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428741" y="3462342"/>
            <a:ext cx="6000767" cy="681038"/>
            <a:chOff x="324603" y="851961"/>
            <a:chExt cx="6492061" cy="9741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cs typeface="Arial" charset="0"/>
                </a:rPr>
                <a:t>4.4.2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消除左递归和消除回溯</a:t>
              </a:r>
              <a:endParaRPr lang="en-US" altLang="zh-CN" sz="2000" dirty="0">
                <a:solidFill>
                  <a:srgbClr val="FF0000"/>
                </a:solidFill>
                <a:cs typeface="Arial" charset="0"/>
              </a:endParaRPr>
            </a:p>
          </p:txBody>
        </p:sp>
      </p:grp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1428741" y="2157410"/>
            <a:ext cx="6000767" cy="681038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defRPr/>
              </a:pPr>
              <a:r>
                <a:rPr lang="en-US" altLang="zh-CN" sz="2000" dirty="0" smtClean="0">
                  <a:cs typeface="Arial" charset="0"/>
                </a:rPr>
                <a:t>4.4.1  </a:t>
              </a:r>
              <a:r>
                <a:rPr lang="zh-CN" altLang="en-US" sz="2000" dirty="0" smtClean="0">
                  <a:cs typeface="Arial" charset="0"/>
                </a:rPr>
                <a:t>递归下降分析的基本方法</a:t>
              </a:r>
              <a:endParaRPr lang="en-US" altLang="zh-CN" sz="2000" dirty="0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Extended </a:t>
            </a:r>
            <a:r>
              <a:rPr lang="en-US" dirty="0" smtClean="0"/>
              <a:t>Backus–Naur form</a:t>
            </a:r>
            <a:r>
              <a:rPr lang="zh-CN" altLang="en-US" dirty="0" smtClean="0"/>
              <a:t>，扩展的巴科斯范式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BNF notation is extended to include special notations for </a:t>
            </a:r>
            <a:r>
              <a:rPr lang="en-US" altLang="zh-CN" dirty="0" smtClean="0">
                <a:solidFill>
                  <a:srgbClr val="FF0000"/>
                </a:solidFill>
              </a:rPr>
              <a:t>repetitive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optional</a:t>
            </a:r>
            <a:r>
              <a:rPr lang="en-US" altLang="zh-CN" dirty="0" smtClean="0"/>
              <a:t> constructs.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Repetition</a:t>
            </a:r>
            <a:endParaRPr lang="zh-CN" altLang="en-US" sz="32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spcBef>
                <a:spcPts val="600"/>
              </a:spcBef>
            </a:pPr>
            <a:r>
              <a:rPr lang="en-US" altLang="zh-CN" dirty="0" smtClean="0"/>
              <a:t>Repetition is expressed by recursion in grammar rules.  </a:t>
            </a:r>
          </a:p>
          <a:p>
            <a:pPr marL="741363" lvl="1" indent="-341313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A 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 |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   (left recursive)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EBNF opts to use curly brackets {. . .} to express repetition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 smtClean="0"/>
              <a:t>       A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</a:t>
            </a:r>
            <a:r>
              <a:rPr lang="en-US" altLang="zh-CN" sz="2400" dirty="0" smtClean="0"/>
              <a:t> {</a:t>
            </a:r>
            <a:r>
              <a:rPr lang="en-US" altLang="zh-CN" sz="2400" dirty="0" smtClean="0">
                <a:sym typeface="Symbol" pitchFamily="18" charset="2"/>
              </a:rPr>
              <a:t></a:t>
            </a:r>
            <a:r>
              <a:rPr lang="en-US" altLang="zh-CN" sz="2400" dirty="0" smtClean="0"/>
              <a:t>} </a:t>
            </a:r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F8DB9-DF49-451B-87EF-C29944BA2EFE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exp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term | term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exp</a:t>
            </a:r>
            <a:r>
              <a:rPr lang="en-US" altLang="zh-CN" dirty="0" smtClean="0"/>
              <a:t> →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term</a:t>
            </a:r>
            <a:r>
              <a:rPr lang="en-US" altLang="zh-CN" dirty="0" smtClean="0"/>
              <a:t>}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16" name="矩形 15"/>
          <p:cNvSpPr/>
          <p:nvPr/>
        </p:nvSpPr>
        <p:spPr>
          <a:xfrm>
            <a:off x="2143139" y="3643314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57950" y="2000240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-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Repetition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BNF</a:t>
            </a:r>
            <a:endParaRPr lang="en-US" altLang="zh-CN" i="1" dirty="0" smtClean="0"/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term 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 | </a:t>
            </a:r>
            <a:r>
              <a:rPr lang="en-US" altLang="zh-CN" i="1" dirty="0" smtClean="0"/>
              <a:t>factor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EBNF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i="1" dirty="0" smtClean="0"/>
              <a:t>		term → factor</a:t>
            </a:r>
            <a:r>
              <a:rPr lang="en-US" altLang="zh-CN" dirty="0" smtClean="0"/>
              <a:t> {</a:t>
            </a:r>
            <a:r>
              <a:rPr lang="en-US" altLang="zh-CN" i="1" dirty="0" err="1" smtClean="0"/>
              <a:t>mulop</a:t>
            </a:r>
            <a:r>
              <a:rPr lang="en-US" altLang="zh-CN" i="1" dirty="0" smtClean="0"/>
              <a:t> factor</a:t>
            </a: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00D75-44A0-4D03-A937-9745118E17F9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17" name="矩形 16"/>
          <p:cNvSpPr/>
          <p:nvPr/>
        </p:nvSpPr>
        <p:spPr>
          <a:xfrm>
            <a:off x="1500166" y="3058113"/>
            <a:ext cx="407196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procedure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begin</a:t>
            </a:r>
            <a:endParaRPr lang="en-US" altLang="zh-CN" sz="24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</a:t>
            </a:r>
            <a:r>
              <a:rPr lang="en-US" altLang="zh-CN" sz="2400" i="1" dirty="0" smtClean="0">
                <a:latin typeface="+mn-lt"/>
              </a:rPr>
              <a:t>   </a:t>
            </a:r>
            <a:r>
              <a:rPr lang="en-US" altLang="zh-CN" sz="2400" i="1" dirty="0">
                <a:latin typeface="+mn-lt"/>
              </a:rPr>
              <a:t>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b="1" dirty="0">
                <a:latin typeface="+mn-lt"/>
              </a:rPr>
              <a:t>while</a:t>
            </a:r>
            <a:r>
              <a:rPr lang="en-US" altLang="zh-CN" sz="2400" i="1" dirty="0">
                <a:latin typeface="+mn-lt"/>
              </a:rPr>
              <a:t> token = </a:t>
            </a:r>
            <a:r>
              <a:rPr lang="en-US" altLang="zh-CN" sz="2400" b="1" dirty="0">
                <a:latin typeface="+mn-lt"/>
              </a:rPr>
              <a:t>* 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</a:t>
            </a:r>
            <a:r>
              <a:rPr lang="en-US" altLang="zh-CN" sz="2400" i="1" dirty="0" smtClean="0">
                <a:latin typeface="+mn-lt"/>
              </a:rPr>
              <a:t>     match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i="1" dirty="0" smtClean="0">
                <a:latin typeface="+mn-lt"/>
              </a:rPr>
              <a:t>token</a:t>
            </a:r>
            <a:r>
              <a:rPr lang="en-US" altLang="zh-CN" sz="24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        </a:t>
            </a:r>
            <a:r>
              <a:rPr lang="en-US" altLang="zh-CN" sz="2400" i="1" dirty="0" smtClean="0">
                <a:latin typeface="+mn-lt"/>
              </a:rPr>
              <a:t>   factor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 smtClean="0">
                <a:latin typeface="+mn-lt"/>
              </a:rPr>
              <a:t>     </a:t>
            </a:r>
            <a:r>
              <a:rPr lang="en-US" altLang="zh-CN" sz="2400" b="1" dirty="0">
                <a:latin typeface="+mn-lt"/>
              </a:rPr>
              <a:t>end while</a:t>
            </a:r>
            <a:r>
              <a:rPr lang="en-US" altLang="zh-CN" sz="24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lt"/>
              </a:rPr>
              <a:t>end</a:t>
            </a:r>
            <a:r>
              <a:rPr lang="en-US" altLang="zh-CN" sz="2400" i="1" dirty="0">
                <a:latin typeface="+mn-lt"/>
              </a:rPr>
              <a:t> term</a:t>
            </a:r>
            <a:r>
              <a:rPr lang="en-US" altLang="zh-CN" sz="2400" dirty="0">
                <a:latin typeface="+mn-lt"/>
              </a:rPr>
              <a:t>;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91956" y="2071678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Choice</a:t>
            </a:r>
            <a:endParaRPr lang="zh-CN" altLang="en-US" sz="3200" i="1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Optional construct in EBNF are indicated by surrounding them with square brackets [...].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The grammar rule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	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 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		   | </a:t>
            </a:r>
            <a:r>
              <a:rPr lang="en-US" altLang="zh-CN" b="1" dirty="0" smtClean="0"/>
              <a:t>if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zh-CN" dirty="0" smtClean="0"/>
              <a:t>would be written as follows in EBNF:</a:t>
            </a:r>
            <a:endParaRPr lang="en-US" altLang="zh-CN" i="1" dirty="0" smtClean="0"/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/>
              <a:t>if-stmt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if  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i="1" dirty="0" smtClean="0"/>
              <a:t> statement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 </a:t>
            </a:r>
            <a:r>
              <a:rPr lang="en-US" altLang="zh-CN" dirty="0" smtClean="0"/>
              <a:t>]</a:t>
            </a:r>
            <a:endParaRPr lang="en-US" altLang="zh-CN" i="1" dirty="0" smtClean="0"/>
          </a:p>
        </p:txBody>
      </p:sp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451C5E-64F6-4010-8672-5BED6A98BC9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Choice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81088"/>
            <a:ext cx="8143900" cy="5156200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i="1" dirty="0" smtClean="0"/>
              <a:t>if-stmt</a:t>
            </a:r>
            <a:r>
              <a:rPr lang="en-US" altLang="zh-CN" dirty="0" smtClean="0"/>
              <a:t> →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i="1" dirty="0" smtClean="0"/>
              <a:t>exp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[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statement</a:t>
            </a:r>
            <a:r>
              <a:rPr lang="en-US" altLang="zh-CN" dirty="0" smtClean="0"/>
              <a:t> ]</a:t>
            </a:r>
          </a:p>
          <a:p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42BEB-7B8C-49C0-87DA-ED4D9E4E177D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85812" y="1785926"/>
            <a:ext cx="3714749" cy="487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procedure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begin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</a:t>
            </a:r>
            <a:r>
              <a:rPr lang="en-US" altLang="zh-CN" sz="2400" b="1" kern="0" dirty="0">
                <a:latin typeface="+mn-lt"/>
                <a:ea typeface="+mn-ea"/>
              </a:rPr>
              <a:t> if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(</a:t>
            </a:r>
            <a:r>
              <a:rPr lang="en-US" altLang="zh-CN" sz="2400" kern="0" dirty="0">
                <a:latin typeface="+mn-lt"/>
                <a:ea typeface="+mn-ea"/>
              </a:rPr>
              <a:t> 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exp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( </a:t>
            </a:r>
            <a:r>
              <a:rPr lang="en-US" altLang="zh-CN" sz="2400" b="1" kern="0" dirty="0">
                <a:latin typeface="+mn-lt"/>
                <a:ea typeface="+mn-ea"/>
              </a:rPr>
              <a:t>) 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if</a:t>
            </a:r>
            <a:r>
              <a:rPr lang="en-US" altLang="zh-CN" sz="2400" kern="0" dirty="0">
                <a:latin typeface="+mn-lt"/>
                <a:ea typeface="+mn-ea"/>
              </a:rPr>
              <a:t> token = 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b="1" kern="0" dirty="0">
                <a:latin typeface="+mn-lt"/>
                <a:ea typeface="+mn-ea"/>
              </a:rPr>
              <a:t>then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      </a:t>
            </a:r>
            <a:r>
              <a:rPr lang="en-US" altLang="zh-CN" sz="2400" i="1" kern="0" dirty="0">
                <a:latin typeface="+mn-lt"/>
                <a:ea typeface="+mn-ea"/>
              </a:rPr>
              <a:t>match</a:t>
            </a:r>
            <a:r>
              <a:rPr lang="en-US" altLang="zh-CN" sz="2400" kern="0" dirty="0">
                <a:latin typeface="+mn-lt"/>
                <a:ea typeface="+mn-ea"/>
              </a:rPr>
              <a:t> (</a:t>
            </a:r>
            <a:r>
              <a:rPr lang="en-US" altLang="zh-CN" sz="2400" b="1" kern="0" dirty="0">
                <a:latin typeface="+mn-lt"/>
                <a:ea typeface="+mn-ea"/>
              </a:rPr>
              <a:t>else</a:t>
            </a:r>
            <a:r>
              <a:rPr lang="en-US" altLang="zh-CN" sz="2400" kern="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i="1" kern="0" dirty="0">
                <a:latin typeface="+mn-lt"/>
                <a:ea typeface="+mn-ea"/>
              </a:rPr>
              <a:t>              statement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        </a:t>
            </a:r>
            <a:r>
              <a:rPr lang="en-US" altLang="zh-CN" sz="2400" b="1" kern="0" dirty="0">
                <a:latin typeface="+mn-lt"/>
                <a:ea typeface="+mn-ea"/>
              </a:rPr>
              <a:t>end if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end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i="1" kern="0" dirty="0" err="1">
                <a:latin typeface="+mn-lt"/>
                <a:ea typeface="+mn-ea"/>
              </a:rPr>
              <a:t>ifstmt</a:t>
            </a:r>
            <a:r>
              <a:rPr lang="en-US" altLang="zh-CN" sz="2400" kern="0" dirty="0">
                <a:latin typeface="+mn-lt"/>
                <a:ea typeface="+mn-ea"/>
              </a:rPr>
              <a:t>;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744" y="2000240"/>
            <a:ext cx="5357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It is natural to write a parser that matches each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else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token as soon as it is encountered in the input.</a:t>
            </a:r>
          </a:p>
          <a:p>
            <a:pPr indent="216000" eaLnBrk="1" hangingPunct="1"/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This corresponds precisely to the most closely nested disambiguating rule.</a:t>
            </a:r>
          </a:p>
          <a:p>
            <a:pPr eaLnBrk="1" hangingPunct="1"/>
            <a:r>
              <a:rPr lang="zh-CN" altLang="en-US" sz="2000" dirty="0" smtClean="0">
                <a:solidFill>
                  <a:srgbClr val="00206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（最近嵌套原则）</a:t>
            </a:r>
            <a:endParaRPr lang="en-US" altLang="zh-CN" sz="2000" dirty="0" smtClean="0">
              <a:solidFill>
                <a:srgbClr val="00206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EBNF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 fact, EBNF notation is designed to mirror closely the actual code of a recursive-descent parser, </a:t>
            </a:r>
          </a:p>
          <a:p>
            <a:pPr eaLnBrk="1" hangingPunct="1">
              <a:buNone/>
            </a:pPr>
            <a:r>
              <a:rPr lang="en-US" altLang="zh-CN" dirty="0" smtClean="0"/>
              <a:t>	EBNF</a:t>
            </a:r>
            <a:r>
              <a:rPr lang="zh-CN" altLang="en-US" dirty="0" smtClean="0"/>
              <a:t>表示法是为更紧密地映射递归下降分析程序的真实代码而设计的。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/>
              <a:t>so a grammar should always be translated into EBNF if recursive-descent is to be used.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28019-437A-4B1F-8940-2377240CB0DB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要进行语法分析，必须对语言的语法结构进行描述。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采用正则表达式和有穷自动机描述和识别语言的单词符号；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采用上下文无关文法描述语法规则。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Examples</a:t>
            </a:r>
          </a:p>
        </p:txBody>
      </p:sp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D4C80-7ADE-4725-B960-ACFE41DF5E4A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28662" y="3786166"/>
            <a:ext cx="1800000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 | E+T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 | T*F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1285860"/>
            <a:ext cx="4071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| term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| factor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sz="2000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2066" y="1285860"/>
            <a:ext cx="3786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-</a:t>
            </a:r>
            <a:endParaRPr lang="en-US" altLang="zh-CN" sz="20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0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sz="2000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00496" y="3786166"/>
            <a:ext cx="1800000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E→T{+T}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T→F{*F}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Syntax Diagrams</a:t>
            </a:r>
            <a:r>
              <a:rPr lang="zh-CN" altLang="en-US" dirty="0" smtClean="0"/>
              <a:t>（语法图）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Graphical representations for visually representing EBNF rules are called </a:t>
            </a:r>
            <a:r>
              <a:rPr lang="en-US" altLang="zh-CN" dirty="0" smtClean="0">
                <a:solidFill>
                  <a:srgbClr val="FF0000"/>
                </a:solidFill>
              </a:rPr>
              <a:t>syntax diagrams</a:t>
            </a:r>
            <a:r>
              <a:rPr lang="en-US" altLang="zh-CN" dirty="0" smtClean="0"/>
              <a:t>.</a:t>
            </a:r>
          </a:p>
        </p:txBody>
      </p:sp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31682-297A-46F5-98A4-6A6A7040E7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8" name="图片 8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098516"/>
            <a:ext cx="7765663" cy="54737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000125" y="2285992"/>
            <a:ext cx="55006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if-stmt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if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exp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)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[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else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0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statement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]</a:t>
            </a:r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2" y="2889548"/>
            <a:ext cx="8588555" cy="10789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8055D-293B-4536-820C-6E5EDB1EDA7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71687" y="1500174"/>
            <a:ext cx="5210412" cy="1093680"/>
            <a:chOff x="237" y="2628"/>
            <a:chExt cx="3758" cy="1037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008" y="262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832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28" y="2880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403" y="2880"/>
              <a:ext cx="25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237" y="272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10" name="Oval 48"/>
            <p:cNvSpPr>
              <a:spLocks noChangeArrowheads="1"/>
            </p:cNvSpPr>
            <p:nvPr/>
          </p:nvSpPr>
          <p:spPr bwMode="auto">
            <a:xfrm>
              <a:off x="1968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11" name="Freeform 50"/>
            <p:cNvSpPr>
              <a:spLocks/>
            </p:cNvSpPr>
            <p:nvPr/>
          </p:nvSpPr>
          <p:spPr bwMode="auto">
            <a:xfrm>
              <a:off x="3216" y="2880"/>
              <a:ext cx="432" cy="52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32" y="528"/>
                </a:cxn>
                <a:cxn ang="0">
                  <a:pos x="0" y="528"/>
                </a:cxn>
              </a:cxnLst>
              <a:rect l="0" t="0" r="r" b="b"/>
              <a:pathLst>
                <a:path w="432" h="528">
                  <a:moveTo>
                    <a:pt x="432" y="0"/>
                  </a:moveTo>
                  <a:lnTo>
                    <a:pt x="432" y="528"/>
                  </a:lnTo>
                  <a:lnTo>
                    <a:pt x="0" y="5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 flipH="1">
              <a:off x="2352" y="340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52"/>
            <p:cNvSpPr>
              <a:spLocks/>
            </p:cNvSpPr>
            <p:nvPr/>
          </p:nvSpPr>
          <p:spPr bwMode="auto">
            <a:xfrm>
              <a:off x="1584" y="2880"/>
              <a:ext cx="384" cy="528"/>
            </a:xfrm>
            <a:custGeom>
              <a:avLst/>
              <a:gdLst/>
              <a:ahLst/>
              <a:cxnLst>
                <a:cxn ang="0">
                  <a:pos x="384" y="528"/>
                </a:cxn>
                <a:cxn ang="0">
                  <a:pos x="0" y="528"/>
                </a:cxn>
                <a:cxn ang="0">
                  <a:pos x="0" y="0"/>
                </a:cxn>
              </a:cxnLst>
              <a:rect l="0" t="0" r="r" b="b"/>
              <a:pathLst>
                <a:path w="384" h="528">
                  <a:moveTo>
                    <a:pt x="384" y="528"/>
                  </a:move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2571687" y="2906824"/>
            <a:ext cx="5210412" cy="1093680"/>
            <a:chOff x="237" y="2628"/>
            <a:chExt cx="3758" cy="1037"/>
          </a:xfrm>
        </p:grpSpPr>
        <p:sp>
          <p:nvSpPr>
            <p:cNvPr id="15" name="Oval 55"/>
            <p:cNvSpPr>
              <a:spLocks noChangeArrowheads="1"/>
            </p:cNvSpPr>
            <p:nvPr/>
          </p:nvSpPr>
          <p:spPr bwMode="auto">
            <a:xfrm>
              <a:off x="1008" y="262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auto">
            <a:xfrm>
              <a:off x="2832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528" y="2880"/>
              <a:ext cx="4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V="1">
              <a:off x="1403" y="2880"/>
              <a:ext cx="25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237" y="272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20" name="Oval 60"/>
            <p:cNvSpPr>
              <a:spLocks noChangeArrowheads="1"/>
            </p:cNvSpPr>
            <p:nvPr/>
          </p:nvSpPr>
          <p:spPr bwMode="auto">
            <a:xfrm>
              <a:off x="1968" y="3153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3216" y="2880"/>
              <a:ext cx="432" cy="52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32" y="528"/>
                </a:cxn>
                <a:cxn ang="0">
                  <a:pos x="0" y="528"/>
                </a:cxn>
              </a:cxnLst>
              <a:rect l="0" t="0" r="r" b="b"/>
              <a:pathLst>
                <a:path w="432" h="528">
                  <a:moveTo>
                    <a:pt x="432" y="0"/>
                  </a:moveTo>
                  <a:lnTo>
                    <a:pt x="432" y="528"/>
                  </a:lnTo>
                  <a:lnTo>
                    <a:pt x="0" y="5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H="1">
              <a:off x="2352" y="340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1584" y="2880"/>
              <a:ext cx="384" cy="528"/>
            </a:xfrm>
            <a:custGeom>
              <a:avLst/>
              <a:gdLst/>
              <a:ahLst/>
              <a:cxnLst>
                <a:cxn ang="0">
                  <a:pos x="384" y="528"/>
                </a:cxn>
                <a:cxn ang="0">
                  <a:pos x="0" y="528"/>
                </a:cxn>
                <a:cxn ang="0">
                  <a:pos x="0" y="0"/>
                </a:cxn>
              </a:cxnLst>
              <a:rect l="0" t="0" r="r" b="b"/>
              <a:pathLst>
                <a:path w="384" h="528">
                  <a:moveTo>
                    <a:pt x="384" y="528"/>
                  </a:moveTo>
                  <a:lnTo>
                    <a:pt x="0" y="528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81"/>
          <p:cNvGrpSpPr>
            <a:grpSpLocks/>
          </p:cNvGrpSpPr>
          <p:nvPr/>
        </p:nvGrpSpPr>
        <p:grpSpPr bwMode="auto">
          <a:xfrm>
            <a:off x="2571736" y="4396972"/>
            <a:ext cx="5823311" cy="1246606"/>
            <a:chOff x="934" y="2978"/>
            <a:chExt cx="4199" cy="1182"/>
          </a:xfrm>
        </p:grpSpPr>
        <p:sp>
          <p:nvSpPr>
            <p:cNvPr id="25" name="Oval 65"/>
            <p:cNvSpPr>
              <a:spLocks noChangeArrowheads="1"/>
            </p:cNvSpPr>
            <p:nvPr/>
          </p:nvSpPr>
          <p:spPr bwMode="auto">
            <a:xfrm>
              <a:off x="2920" y="297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err="1">
                  <a:latin typeface="Arial" pitchFamily="34" charset="0"/>
                  <a:cs typeface="Arial" pitchFamily="34" charset="0"/>
                </a:rPr>
                <a:t>i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auto">
            <a:xfrm>
              <a:off x="3629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7" name="Line 67"/>
            <p:cNvSpPr>
              <a:spLocks noChangeShapeType="1"/>
            </p:cNvSpPr>
            <p:nvPr/>
          </p:nvSpPr>
          <p:spPr bwMode="auto">
            <a:xfrm>
              <a:off x="1248" y="3230"/>
              <a:ext cx="168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68"/>
            <p:cNvSpPr>
              <a:spLocks noChangeShapeType="1"/>
            </p:cNvSpPr>
            <p:nvPr/>
          </p:nvSpPr>
          <p:spPr bwMode="auto">
            <a:xfrm flipV="1">
              <a:off x="3309" y="3230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934" y="3071"/>
              <a:ext cx="336" cy="288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auto">
            <a:xfrm>
              <a:off x="2855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31" name="Oval 74"/>
            <p:cNvSpPr>
              <a:spLocks noChangeArrowheads="1"/>
            </p:cNvSpPr>
            <p:nvPr/>
          </p:nvSpPr>
          <p:spPr bwMode="auto">
            <a:xfrm>
              <a:off x="2064" y="3648"/>
              <a:ext cx="389" cy="51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latin typeface="Arial" pitchFamily="34" charset="0"/>
                  <a:cs typeface="Arial" pitchFamily="34" charset="0"/>
                </a:rPr>
                <a:t>(</a:t>
              </a:r>
            </a:p>
          </p:txBody>
        </p:sp>
        <p:sp>
          <p:nvSpPr>
            <p:cNvPr id="32" name="Line 75"/>
            <p:cNvSpPr>
              <a:spLocks noChangeShapeType="1"/>
            </p:cNvSpPr>
            <p:nvPr/>
          </p:nvSpPr>
          <p:spPr bwMode="auto">
            <a:xfrm>
              <a:off x="2471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>
              <a:off x="3246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1536" y="3219"/>
              <a:ext cx="528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528" y="480"/>
                </a:cxn>
              </a:cxnLst>
              <a:rect l="0" t="0" r="r" b="b"/>
              <a:pathLst>
                <a:path w="528" h="480">
                  <a:moveTo>
                    <a:pt x="0" y="0"/>
                  </a:moveTo>
                  <a:lnTo>
                    <a:pt x="0" y="480"/>
                  </a:lnTo>
                  <a:lnTo>
                    <a:pt x="528" y="4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Freeform 80"/>
            <p:cNvSpPr>
              <a:spLocks/>
            </p:cNvSpPr>
            <p:nvPr/>
          </p:nvSpPr>
          <p:spPr bwMode="auto">
            <a:xfrm>
              <a:off x="4015" y="3219"/>
              <a:ext cx="467" cy="683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480" y="480"/>
                </a:cxn>
                <a:cxn ang="0">
                  <a:pos x="480" y="0"/>
                </a:cxn>
              </a:cxnLst>
              <a:rect l="0" t="0" r="r" b="b"/>
              <a:pathLst>
                <a:path w="480" h="480">
                  <a:moveTo>
                    <a:pt x="0" y="480"/>
                  </a:moveTo>
                  <a:lnTo>
                    <a:pt x="480" y="480"/>
                  </a:lnTo>
                  <a:lnTo>
                    <a:pt x="4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2071702" cy="419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E→T{+T}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2400" kern="0" dirty="0" smtClean="0"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T→F{*F}</a:t>
            </a: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CN" sz="2400" kern="0" dirty="0" smtClean="0"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285750" indent="-285750" eaLnBrk="0" hangingPunc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F→i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 | (E)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to write a recursive-descent calculator for the simple integer arithmetic of the grammar.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Assume that the parsing procedures are functions that return an integer result.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57356" y="2081217"/>
            <a:ext cx="457203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term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addop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+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|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term → factor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{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factor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mulop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factor →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exp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)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|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number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75D06-A3C6-40E0-9D90-CC0876C017EB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57158" y="1643050"/>
            <a:ext cx="421481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temp: integer;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begin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temp:=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token=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=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 do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token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of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temp+</a:t>
            </a:r>
            <a:r>
              <a:rPr lang="en-US" altLang="zh-CN" sz="2000" i="1" dirty="0" err="1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: 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match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             temp:=temp-t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erm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end case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 while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temp;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i="1" dirty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;</a:t>
            </a:r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40" y="4857760"/>
            <a:ext cx="3643312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The code ensure that the operations are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left associative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by performing the operations as we cycle through the loop.</a:t>
            </a:r>
          </a:p>
        </p:txBody>
      </p:sp>
      <p:sp>
        <p:nvSpPr>
          <p:cNvPr id="7" name="矩形 6"/>
          <p:cNvSpPr/>
          <p:nvPr/>
        </p:nvSpPr>
        <p:spPr>
          <a:xfrm>
            <a:off x="2285984" y="1071546"/>
            <a:ext cx="3793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</a:rPr>
              <a:t>exp</a:t>
            </a:r>
            <a:r>
              <a:rPr lang="en-US" altLang="zh-CN" sz="2400" dirty="0">
                <a:latin typeface="+mn-lt"/>
              </a:rPr>
              <a:t> → </a:t>
            </a:r>
            <a:r>
              <a:rPr lang="en-US" altLang="zh-CN" sz="2400" i="1" dirty="0">
                <a:latin typeface="+mn-lt"/>
              </a:rPr>
              <a:t>term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{ </a:t>
            </a:r>
            <a:r>
              <a:rPr lang="en-US" altLang="zh-CN" sz="2400" i="1" dirty="0" err="1" smtClean="0">
                <a:latin typeface="+mn-lt"/>
              </a:rPr>
              <a:t>addop</a:t>
            </a:r>
            <a:r>
              <a:rPr lang="en-US" altLang="zh-CN" sz="2400" i="1" dirty="0" smtClean="0">
                <a:latin typeface="+mn-lt"/>
              </a:rPr>
              <a:t> term </a:t>
            </a:r>
            <a:r>
              <a:rPr lang="en-US" altLang="zh-CN" sz="2400" dirty="0" smtClean="0">
                <a:latin typeface="+mn-lt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9190" y="1643050"/>
            <a:ext cx="442912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procedure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begin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i="1" dirty="0" smtClean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+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 = </a:t>
            </a:r>
            <a:r>
              <a:rPr lang="en-US" altLang="zh-CN" sz="2000" b="1" dirty="0">
                <a:latin typeface="+mn-lt"/>
              </a:rPr>
              <a:t>-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do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 </a:t>
            </a:r>
            <a:r>
              <a:rPr lang="en-US" altLang="zh-CN" sz="2000" dirty="0" smtClean="0">
                <a:latin typeface="+mn-lt"/>
              </a:rPr>
              <a:t>      </a:t>
            </a:r>
            <a:r>
              <a:rPr lang="en-US" altLang="zh-CN" sz="2000" i="1" dirty="0">
                <a:latin typeface="+mn-lt"/>
              </a:rPr>
              <a:t>match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i="1" dirty="0">
                <a:latin typeface="+mn-lt"/>
              </a:rPr>
              <a:t>token</a:t>
            </a:r>
            <a:r>
              <a:rPr lang="en-US" altLang="zh-CN" sz="2000" dirty="0">
                <a:latin typeface="+mn-lt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  </a:t>
            </a:r>
            <a:r>
              <a:rPr lang="en-US" altLang="zh-CN" sz="2000" dirty="0" smtClean="0">
                <a:latin typeface="+mn-lt"/>
              </a:rPr>
              <a:t>       </a:t>
            </a:r>
            <a:r>
              <a:rPr lang="en-US" altLang="zh-CN" sz="2000" i="1" dirty="0">
                <a:latin typeface="+mn-lt"/>
              </a:rPr>
              <a:t>term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+mn-lt"/>
              </a:rPr>
              <a:t>  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+mn-lt"/>
              </a:rPr>
              <a:t>end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exp</a:t>
            </a:r>
            <a:r>
              <a:rPr lang="en-US" altLang="zh-CN" sz="2000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code(1) </a:t>
            </a:r>
            <a:endParaRPr lang="zh-CN" alt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Simple integer arithmetic calculator according to the EBNF: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&lt;exp&gt; → &lt;term&gt;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&lt;term&gt;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+ | 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&lt;term&gt; →   &lt;factor&gt;  {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 →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&lt;factor&gt; →  ( &lt;exp&gt; ) |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Inputs a line of text from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Outputs “error” or the result.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F0D79-1A27-4DC8-ABCD-DF0FFA33DBE2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26173-CF04-402B-B074-938A7E71AC80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code(2)</a:t>
            </a:r>
            <a:endParaRPr lang="zh-CN" altLang="en-US" sz="32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stdlib.h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char  token; /* global token variable */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/*function prototype for recursive calls*/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term(void);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factor(void);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error(void)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fprintf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stderr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 “error\n”);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exit(1);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57030-E455-47D3-A36F-1CCFD691D1A3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code(3)</a:t>
            </a:r>
            <a:endParaRPr lang="zh-CN" altLang="en-US" sz="32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81088"/>
            <a:ext cx="7772400" cy="541972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void match(char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if (token==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expectedToken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  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else error();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main()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result;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	token=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getchar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();  /*load token with first character for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lookahead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result=exp();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if (token==’\n’)     /*check for end of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		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(“Result = %d\n”, result);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else error();         /*extraneous chars on line*/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0;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1200151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9FD90F-07B8-4A4C-83AE-13A4F9A40EB2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 working simple calculator in C code(4)</a:t>
            </a:r>
            <a:endParaRPr lang="zh-CN" alt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exp(void)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while ( (token==‘+’)  ||  (token==‘-’) )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switch (token)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{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case ‘+’:  match (‘+’);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temp+=term();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case ‘-’:  match (‘-’);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temp-=term();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              break;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return temp;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0496" y="121442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 &lt;exp&gt; → &lt;term&gt; { &lt;</a:t>
            </a:r>
            <a:r>
              <a:rPr lang="en-US" altLang="zh-CN" dirty="0" err="1" smtClean="0">
                <a:solidFill>
                  <a:srgbClr val="002060"/>
                </a:solidFill>
              </a:rPr>
              <a:t>addop</a:t>
            </a:r>
            <a:r>
              <a:rPr lang="en-US" altLang="zh-CN" dirty="0" smtClean="0">
                <a:solidFill>
                  <a:srgbClr val="002060"/>
                </a:solidFill>
              </a:rPr>
              <a:t>&gt; &lt;term&gt; }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BC21-5B95-4155-B6AD-89D13D8B8201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A working simple calculator in C code(5)</a:t>
            </a:r>
            <a:endParaRPr lang="zh-CN" altLang="en-US" sz="32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71563"/>
            <a:ext cx="2889250" cy="515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term(void)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temp=factor();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while (token==‘*’)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match(‘*’);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temp*=factor();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return temp;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0250" y="1071563"/>
            <a:ext cx="3746500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zh-CN" b="1" kern="0" dirty="0" smtClean="0">
                <a:latin typeface="Arial" pitchFamily="34" charset="0"/>
                <a:ea typeface="+mn-ea"/>
                <a:cs typeface="Arial" pitchFamily="34" charset="0"/>
              </a:rPr>
              <a:t> factor(void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if (token==‘(’)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 (‘(’);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temp = exp();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match(‘)’);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else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if 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isdigit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(token)) 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{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ungetc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token,stdin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scanf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(“%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d”,&amp;temp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     token = </a:t>
            </a:r>
            <a:r>
              <a:rPr lang="en-US" altLang="zh-CN" b="1" kern="0" dirty="0" err="1">
                <a:latin typeface="Arial" pitchFamily="34" charset="0"/>
                <a:ea typeface="+mn-ea"/>
                <a:cs typeface="Arial" pitchFamily="34" charset="0"/>
              </a:rPr>
              <a:t>getchar</a:t>
            </a: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}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    else error();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     return temp;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zh-CN" altLang="en-US" b="1" kern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44" y="4929198"/>
            <a:ext cx="50006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&lt;term&gt; →   &lt;factor&gt;  { &lt;</a:t>
            </a:r>
            <a:r>
              <a:rPr lang="en-US" altLang="zh-CN" sz="2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 &lt;factor&gt; }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&lt;factor&gt; →  ( &lt;exp&gt; ) | Number</a:t>
            </a:r>
            <a:endParaRPr lang="zh-CN" alt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working simple calculator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used above ideas to create a working simple calculator.</a:t>
            </a:r>
          </a:p>
          <a:p>
            <a:r>
              <a:rPr lang="en-US" altLang="zh-CN" dirty="0" smtClean="0"/>
              <a:t>Instead of writing a full scanner, we have opted to use calls to </a:t>
            </a:r>
            <a:r>
              <a:rPr lang="en-US" altLang="zh-CN" dirty="0" err="1" smtClean="0">
                <a:solidFill>
                  <a:srgbClr val="FF0000"/>
                </a:solidFill>
              </a:rPr>
              <a:t>getchar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dirty="0" smtClean="0"/>
              <a:t> in place of a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 procedure.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C64368-641B-415F-B5EF-43EB59E66D08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Right </a:t>
            </a:r>
            <a:r>
              <a:rPr lang="en-US" altLang="zh-CN" dirty="0" err="1" smtClean="0"/>
              <a:t>Associativity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0100" y="1081089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i="1" dirty="0" smtClean="0"/>
              <a:t>exp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 </a:t>
            </a:r>
            <a:r>
              <a:rPr lang="en-US" altLang="zh-CN" i="1" dirty="0" smtClean="0"/>
              <a:t>term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addop</a:t>
            </a:r>
            <a:r>
              <a:rPr lang="en-US" altLang="zh-CN" i="1" dirty="0" smtClean="0"/>
              <a:t> exp  | term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term | factor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mulop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factor 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en-US" altLang="zh-CN" b="1" i="1" dirty="0" smtClean="0">
                <a:latin typeface="Arial" pitchFamily="34" charset="0"/>
                <a:cs typeface="Arial" pitchFamily="34" charset="0"/>
              </a:rPr>
              <a:t>number</a:t>
            </a:r>
            <a:endParaRPr lang="zh-CN" altLang="en-US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00100" y="3571876"/>
            <a:ext cx="4194097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A |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(right recursive)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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100" y="4786322"/>
            <a:ext cx="4330032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term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}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</a:p>
          <a:p>
            <a:pPr>
              <a:spcBef>
                <a:spcPts val="600"/>
              </a:spcBef>
            </a:pP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term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[ </a:t>
            </a:r>
            <a:r>
              <a:rPr lang="en-US" altLang="zh-CN" sz="2400" i="1" dirty="0" err="1" smtClean="0">
                <a:latin typeface="Arial" pitchFamily="34" charset="0"/>
                <a:cs typeface="Arial" pitchFamily="34" charset="0"/>
              </a:rPr>
              <a:t>addop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</a:rPr>
              <a:t> exp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] 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828083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语法分析的任务是分析一个文法的句子结构。</a:t>
            </a:r>
          </a:p>
          <a:p>
            <a:r>
              <a:rPr lang="zh-CN" altLang="en-US" dirty="0" smtClean="0">
                <a:latin typeface="宋体" charset="-122"/>
              </a:rPr>
              <a:t>语法分析器的功能：按照文法的产生式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语言的语法规则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，识别输入符号串是否为一个句子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合式程序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D6D95-87BC-4448-BBA0-D25EA46450F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406" y="2074863"/>
            <a:ext cx="1143000" cy="685800"/>
            <a:chOff x="384" y="1392"/>
            <a:chExt cx="960" cy="480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84" y="1392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源程序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80" y="1872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433606" y="1957382"/>
            <a:ext cx="1583658" cy="685800"/>
            <a:chOff x="2256" y="1276"/>
            <a:chExt cx="1237" cy="432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423" y="1276"/>
              <a:ext cx="960" cy="432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dirty="0" smtClean="0">
                  <a:latin typeface="微软雅黑" pitchFamily="34" charset="-122"/>
                  <a:ea typeface="微软雅黑" pitchFamily="34" charset="-122"/>
                </a:rPr>
                <a:t>Token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256" y="1632"/>
              <a:ext cx="123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2433606" y="2760663"/>
            <a:ext cx="158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5219680" y="1884365"/>
            <a:ext cx="1584328" cy="830263"/>
            <a:chOff x="3420" y="1187"/>
            <a:chExt cx="998" cy="523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420" y="1710"/>
              <a:ext cx="99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555" y="1187"/>
              <a:ext cx="698" cy="52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分析树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238218" y="2133601"/>
            <a:ext cx="7086600" cy="2957513"/>
            <a:chOff x="897" y="1355"/>
            <a:chExt cx="4464" cy="186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897" y="1355"/>
              <a:ext cx="753" cy="599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词法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2652" y="1392"/>
              <a:ext cx="753" cy="600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语法</a:t>
              </a:r>
              <a:endParaRPr kumimoji="1" lang="en-US" altLang="zh-CN" sz="2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kumimoji="1" lang="zh-CN" altLang="en-US" sz="2400" dirty="0" smtClean="0">
                  <a:latin typeface="微软雅黑" pitchFamily="34" charset="-122"/>
                  <a:ea typeface="微软雅黑" pitchFamily="34" charset="-122"/>
                </a:rPr>
                <a:t>分析器</a:t>
              </a:r>
              <a:endParaRPr kumimoji="1"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433" y="2843"/>
              <a:ext cx="1167" cy="375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符号表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401" y="1403"/>
              <a:ext cx="960" cy="576"/>
            </a:xfrm>
            <a:prstGeom prst="rect">
              <a:avLst/>
            </a:prstGeom>
            <a:noFill/>
            <a:ln w="28575" cap="sq">
              <a:solidFill>
                <a:srgbClr val="00206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编译程序</a:t>
              </a:r>
            </a:p>
            <a:p>
              <a:pPr algn="ctr"/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后续部分</a:t>
              </a:r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1779557" y="3087688"/>
            <a:ext cx="5554662" cy="1600200"/>
            <a:chOff x="1253" y="1945"/>
            <a:chExt cx="3499" cy="1008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253" y="1945"/>
              <a:ext cx="1200" cy="1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3057" y="1973"/>
              <a:ext cx="0" cy="8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3600" y="1968"/>
              <a:ext cx="1152" cy="9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317102" y="2714620"/>
            <a:ext cx="657254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main(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2910" y="1249997"/>
            <a:ext cx="80724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main(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char 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 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source = </a:t>
            </a:r>
            <a:r>
              <a:rPr lang="en-US" altLang="zh-CN" sz="2400" dirty="0" err="1" smtClean="0"/>
              <a:t>fopen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pgm,"r</a:t>
            </a:r>
            <a:r>
              <a:rPr lang="en-US" altLang="zh-CN" sz="2400" dirty="0" smtClean="0"/>
              <a:t>");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  listing = </a:t>
            </a:r>
            <a:r>
              <a:rPr lang="en-US" altLang="zh-CN" sz="2400" dirty="0" err="1" smtClean="0"/>
              <a:t>stdout</a:t>
            </a:r>
            <a:r>
              <a:rPr lang="en-US" altLang="zh-CN" sz="2400" dirty="0" smtClean="0"/>
              <a:t>; /* send listing to screen */</a:t>
            </a:r>
          </a:p>
          <a:p>
            <a:r>
              <a:rPr lang="en-US" altLang="zh-CN" sz="2400" dirty="0" smtClean="0"/>
              <a:t>  …</a:t>
            </a:r>
          </a:p>
          <a:p>
            <a:r>
              <a:rPr lang="en-US" altLang="zh-CN" sz="2400" dirty="0" smtClean="0"/>
              <a:t>#if NO_PARSE</a:t>
            </a:r>
          </a:p>
          <a:p>
            <a:r>
              <a:rPr lang="en-US" altLang="zh-CN" sz="2400" dirty="0" smtClean="0"/>
              <a:t>  while (</a:t>
            </a:r>
            <a:r>
              <a:rPr lang="en-US" altLang="zh-CN" sz="2400" dirty="0" err="1" smtClean="0"/>
              <a:t>getToken</a:t>
            </a:r>
            <a:r>
              <a:rPr lang="en-US" altLang="zh-CN" sz="2400" dirty="0" smtClean="0"/>
              <a:t>()!=ENDFILE);</a:t>
            </a:r>
          </a:p>
          <a:p>
            <a:r>
              <a:rPr lang="en-US" altLang="zh-CN" sz="2400" dirty="0" smtClean="0"/>
              <a:t>#else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syntaxTree</a:t>
            </a:r>
            <a:r>
              <a:rPr lang="en-US" altLang="zh-CN" sz="2400" dirty="0" smtClean="0"/>
              <a:t> = parse();</a:t>
            </a:r>
          </a:p>
          <a:p>
            <a:r>
              <a:rPr lang="en-US" altLang="zh-CN" sz="2400" dirty="0" smtClean="0"/>
              <a:t>   …</a:t>
            </a:r>
          </a:p>
          <a:p>
            <a:r>
              <a:rPr lang="en-US" altLang="zh-CN" sz="2400" dirty="0" smtClean="0"/>
              <a:t>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语法分析方法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自上而下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自顶向下分析法</a:t>
            </a:r>
            <a:r>
              <a:rPr lang="en-US" altLang="zh-CN" dirty="0" smtClean="0">
                <a:latin typeface="Arial" pitchFamily="34" charset="0"/>
              </a:rPr>
              <a:t>(Top-down)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从文法的开始符号出发，根据文法规则正向推导出给定句子的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从根节点开始，往下构造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树，直到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每个叶节点的分析方法。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r>
              <a:rPr lang="zh-CN" altLang="en-US" dirty="0" smtClean="0">
                <a:latin typeface="Arial" pitchFamily="34" charset="0"/>
              </a:rPr>
              <a:t>自下而上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dirty="0" smtClean="0">
                <a:solidFill>
                  <a:schemeClr val="tx1"/>
                </a:solidFill>
                <a:latin typeface="Arial" pitchFamily="34" charset="0"/>
              </a:rPr>
              <a:t>自底向上分析法</a:t>
            </a:r>
            <a:r>
              <a:rPr lang="en-US" altLang="zh-CN" dirty="0" smtClean="0">
                <a:latin typeface="Arial" pitchFamily="34" charset="0"/>
              </a:rPr>
              <a:t>(Bottom-up)</a:t>
            </a:r>
            <a:endParaRPr lang="zh-CN" dirty="0" smtClean="0">
              <a:solidFill>
                <a:schemeClr val="tx1"/>
              </a:solidFill>
              <a:latin typeface="Arial" pitchFamily="34" charset="0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从给定的输入串开始，根据文法规则逐步进行归约，直至归约到文法开始符号的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方法；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lvl="1"/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从</a:t>
            </a:r>
            <a:r>
              <a:rPr lang="zh-CN" altLang="en-US" sz="2400" dirty="0" smtClean="0">
                <a:latin typeface="Arial" pitchFamily="34" charset="0"/>
                <a:cs typeface="+mn-cs"/>
              </a:rPr>
              <a:t>分析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树的叶节点开始，步步向上归约，直至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创建</a:t>
            </a: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cs typeface="+mn-cs"/>
              </a:rPr>
              <a:t>根结点的分析方法。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C57C-349C-4E7A-ACC5-D9D3700E68B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1C7C2-3F63-47C6-8589-F2EC327547D4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-642975" y="1285861"/>
          <a:ext cx="10461675" cy="395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41401" y="2016007"/>
            <a:ext cx="500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25805</TotalTime>
  <Words>2065</Words>
  <Application>Microsoft Office PowerPoint</Application>
  <PresentationFormat>全屏显示(4:3)</PresentationFormat>
  <Paragraphs>468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Blends</vt:lpstr>
      <vt:lpstr>Compiler Principles</vt:lpstr>
      <vt:lpstr>第四章 语法分析—自上而下分析</vt:lpstr>
      <vt:lpstr>幻灯片 3</vt:lpstr>
      <vt:lpstr>Contents</vt:lpstr>
      <vt:lpstr>幻灯片 5</vt:lpstr>
      <vt:lpstr>幻灯片 6</vt:lpstr>
      <vt:lpstr>main( )</vt:lpstr>
      <vt:lpstr>语法分析方法</vt:lpstr>
      <vt:lpstr>Contents</vt:lpstr>
      <vt:lpstr>两种自上而下分析方法</vt:lpstr>
      <vt:lpstr>带回溯的方法</vt:lpstr>
      <vt:lpstr>存在的问题</vt:lpstr>
      <vt:lpstr>不带回溯的方法</vt:lpstr>
      <vt:lpstr>Contents</vt:lpstr>
      <vt:lpstr>幻灯片 15</vt:lpstr>
      <vt:lpstr>幻灯片 16</vt:lpstr>
      <vt:lpstr>Basic Method</vt:lpstr>
      <vt:lpstr>Basic Method</vt:lpstr>
      <vt:lpstr>递归下降分析</vt:lpstr>
      <vt:lpstr>幻灯片 20</vt:lpstr>
      <vt:lpstr>幻灯片 21</vt:lpstr>
      <vt:lpstr>幻灯片 22</vt:lpstr>
      <vt:lpstr>Using EBNF</vt:lpstr>
      <vt:lpstr>Repetition</vt:lpstr>
      <vt:lpstr>Repetition </vt:lpstr>
      <vt:lpstr>Repetition </vt:lpstr>
      <vt:lpstr>Choice</vt:lpstr>
      <vt:lpstr>Choice</vt:lpstr>
      <vt:lpstr>Using EBNF</vt:lpstr>
      <vt:lpstr>Examples</vt:lpstr>
      <vt:lpstr>Syntax Diagrams（语法图）</vt:lpstr>
      <vt:lpstr>Examples</vt:lpstr>
      <vt:lpstr>Examples</vt:lpstr>
      <vt:lpstr>Examples</vt:lpstr>
      <vt:lpstr>A working simple calculator</vt:lpstr>
      <vt:lpstr>A working simple calculator</vt:lpstr>
      <vt:lpstr>A working simple calculator in C code(1) </vt:lpstr>
      <vt:lpstr>A working simple calculator in C code(2)</vt:lpstr>
      <vt:lpstr>A working simple calculator in C code(3)</vt:lpstr>
      <vt:lpstr>A working simple calculator in C code(4)</vt:lpstr>
      <vt:lpstr>A working simple calculator in C code(5)</vt:lpstr>
      <vt:lpstr>A working simple calculator</vt:lpstr>
      <vt:lpstr>Right Associativity</vt:lpstr>
      <vt:lpstr>Contents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450</cp:revision>
  <dcterms:created xsi:type="dcterms:W3CDTF">1601-01-01T00:00:00Z</dcterms:created>
  <dcterms:modified xsi:type="dcterms:W3CDTF">2017-04-19T01:06:49Z</dcterms:modified>
</cp:coreProperties>
</file>