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Default Extension="png" ContentType="image/png"/>
  <Override PartName="/ppt/diagrams/quickStyle5.xml" ContentType="application/vnd.openxmlformats-officedocument.drawingml.diagramStyl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Default Extension="vml" ContentType="application/vnd.openxmlformats-officedocument.vmlDrawing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slides/slide79.xml" ContentType="application/vnd.openxmlformats-officedocument.presentationml.slide+xml"/>
  <Override PartName="/ppt/diagrams/colors6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83"/>
  </p:notesMasterIdLst>
  <p:sldIdLst>
    <p:sldId id="587" r:id="rId2"/>
    <p:sldId id="258" r:id="rId3"/>
    <p:sldId id="502" r:id="rId4"/>
    <p:sldId id="503" r:id="rId5"/>
    <p:sldId id="504" r:id="rId6"/>
    <p:sldId id="505" r:id="rId7"/>
    <p:sldId id="586" r:id="rId8"/>
    <p:sldId id="489" r:id="rId9"/>
    <p:sldId id="506" r:id="rId10"/>
    <p:sldId id="533" r:id="rId11"/>
    <p:sldId id="507" r:id="rId12"/>
    <p:sldId id="509" r:id="rId13"/>
    <p:sldId id="534" r:id="rId14"/>
    <p:sldId id="540" r:id="rId15"/>
    <p:sldId id="541" r:id="rId16"/>
    <p:sldId id="542" r:id="rId17"/>
    <p:sldId id="543" r:id="rId18"/>
    <p:sldId id="544" r:id="rId19"/>
    <p:sldId id="545" r:id="rId20"/>
    <p:sldId id="546" r:id="rId21"/>
    <p:sldId id="547" r:id="rId22"/>
    <p:sldId id="548" r:id="rId23"/>
    <p:sldId id="549" r:id="rId24"/>
    <p:sldId id="550" r:id="rId25"/>
    <p:sldId id="551" r:id="rId26"/>
    <p:sldId id="552" r:id="rId27"/>
    <p:sldId id="553" r:id="rId28"/>
    <p:sldId id="554" r:id="rId29"/>
    <p:sldId id="555" r:id="rId30"/>
    <p:sldId id="556" r:id="rId31"/>
    <p:sldId id="557" r:id="rId32"/>
    <p:sldId id="558" r:id="rId33"/>
    <p:sldId id="559" r:id="rId34"/>
    <p:sldId id="560" r:id="rId35"/>
    <p:sldId id="561" r:id="rId36"/>
    <p:sldId id="562" r:id="rId37"/>
    <p:sldId id="563" r:id="rId38"/>
    <p:sldId id="564" r:id="rId39"/>
    <p:sldId id="565" r:id="rId40"/>
    <p:sldId id="566" r:id="rId41"/>
    <p:sldId id="567" r:id="rId42"/>
    <p:sldId id="568" r:id="rId43"/>
    <p:sldId id="569" r:id="rId44"/>
    <p:sldId id="512" r:id="rId45"/>
    <p:sldId id="588" r:id="rId46"/>
    <p:sldId id="589" r:id="rId47"/>
    <p:sldId id="590" r:id="rId48"/>
    <p:sldId id="591" r:id="rId49"/>
    <p:sldId id="592" r:id="rId50"/>
    <p:sldId id="593" r:id="rId51"/>
    <p:sldId id="594" r:id="rId52"/>
    <p:sldId id="595" r:id="rId53"/>
    <p:sldId id="596" r:id="rId54"/>
    <p:sldId id="598" r:id="rId55"/>
    <p:sldId id="599" r:id="rId56"/>
    <p:sldId id="600" r:id="rId57"/>
    <p:sldId id="601" r:id="rId58"/>
    <p:sldId id="602" r:id="rId59"/>
    <p:sldId id="603" r:id="rId60"/>
    <p:sldId id="604" r:id="rId61"/>
    <p:sldId id="606" r:id="rId62"/>
    <p:sldId id="607" r:id="rId63"/>
    <p:sldId id="608" r:id="rId64"/>
    <p:sldId id="609" r:id="rId65"/>
    <p:sldId id="610" r:id="rId66"/>
    <p:sldId id="611" r:id="rId67"/>
    <p:sldId id="612" r:id="rId68"/>
    <p:sldId id="613" r:id="rId69"/>
    <p:sldId id="614" r:id="rId70"/>
    <p:sldId id="615" r:id="rId71"/>
    <p:sldId id="616" r:id="rId72"/>
    <p:sldId id="617" r:id="rId73"/>
    <p:sldId id="618" r:id="rId74"/>
    <p:sldId id="619" r:id="rId75"/>
    <p:sldId id="620" r:id="rId76"/>
    <p:sldId id="621" r:id="rId77"/>
    <p:sldId id="622" r:id="rId78"/>
    <p:sldId id="623" r:id="rId79"/>
    <p:sldId id="624" r:id="rId80"/>
    <p:sldId id="625" r:id="rId81"/>
    <p:sldId id="627" r:id="rId8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755" autoAdjust="0"/>
  </p:normalViewPr>
  <p:slideViewPr>
    <p:cSldViewPr>
      <p:cViewPr>
        <p:scale>
          <a:sx n="60" d="100"/>
          <a:sy n="60" d="100"/>
        </p:scale>
        <p:origin x="-85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879755-77EC-4B1A-B6A0-392DBE2E38DD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E2A3D0B9-8E9A-4A6E-8EAF-75E534DCD9CF}">
      <dgm:prSet custT="1"/>
      <dgm:spPr/>
      <dgm:t>
        <a:bodyPr/>
        <a:lstStyle/>
        <a:p>
          <a:pPr algn="l" rtl="0"/>
          <a:r>
            <a:rPr lang="en-US" sz="2000" dirty="0" smtClean="0"/>
            <a:t>4.1 </a:t>
          </a:r>
          <a:r>
            <a:rPr lang="zh-CN" altLang="en-US" sz="2000" dirty="0" smtClean="0"/>
            <a:t>语法分析器的功能</a:t>
          </a:r>
          <a:endParaRPr lang="zh-CN" sz="2000" dirty="0"/>
        </a:p>
      </dgm:t>
    </dgm:pt>
    <dgm:pt modelId="{5F9BDAA3-91B1-4DB4-8B3F-256D4EF5085D}" type="parTrans" cxnId="{D8B242F8-D62E-47D3-9938-A8F18AE3DB44}">
      <dgm:prSet/>
      <dgm:spPr/>
      <dgm:t>
        <a:bodyPr/>
        <a:lstStyle/>
        <a:p>
          <a:pPr algn="l"/>
          <a:endParaRPr lang="zh-CN" altLang="en-US" sz="2000"/>
        </a:p>
      </dgm:t>
    </dgm:pt>
    <dgm:pt modelId="{6B14C7E9-50DF-4B0D-8E8A-CBD80B45CB16}" type="sibTrans" cxnId="{D8B242F8-D62E-47D3-9938-A8F18AE3DB44}">
      <dgm:prSet/>
      <dgm:spPr/>
      <dgm:t>
        <a:bodyPr/>
        <a:lstStyle/>
        <a:p>
          <a:pPr algn="l"/>
          <a:endParaRPr lang="zh-CN" altLang="en-US" sz="2000"/>
        </a:p>
      </dgm:t>
    </dgm:pt>
    <dgm:pt modelId="{1C3203AE-CBDF-415D-ACC7-0BBA83765817}">
      <dgm:prSet custT="1"/>
      <dgm:spPr/>
      <dgm:t>
        <a:bodyPr/>
        <a:lstStyle/>
        <a:p>
          <a:pPr algn="l" rtl="0"/>
          <a:r>
            <a:rPr lang="en-US" sz="2000" dirty="0" smtClean="0"/>
            <a:t>4.2 </a:t>
          </a:r>
          <a:r>
            <a:rPr lang="zh-CN" altLang="en-US" sz="2000" dirty="0" smtClean="0"/>
            <a:t>自上而下分析面临的问题</a:t>
          </a:r>
          <a:endParaRPr lang="zh-CN" sz="2000" dirty="0"/>
        </a:p>
      </dgm:t>
    </dgm:pt>
    <dgm:pt modelId="{D867D119-B66D-4869-802A-673DD3CB3395}" type="parTrans" cxnId="{2741BD0E-EFFE-4C8E-8B11-5ECFC246F5E4}">
      <dgm:prSet/>
      <dgm:spPr/>
      <dgm:t>
        <a:bodyPr/>
        <a:lstStyle/>
        <a:p>
          <a:pPr algn="l"/>
          <a:endParaRPr lang="zh-CN" altLang="en-US" sz="2000"/>
        </a:p>
      </dgm:t>
    </dgm:pt>
    <dgm:pt modelId="{3F54FA5D-197B-449C-BB39-B4603C048D63}" type="sibTrans" cxnId="{2741BD0E-EFFE-4C8E-8B11-5ECFC246F5E4}">
      <dgm:prSet/>
      <dgm:spPr/>
      <dgm:t>
        <a:bodyPr/>
        <a:lstStyle/>
        <a:p>
          <a:pPr algn="l"/>
          <a:endParaRPr lang="zh-CN" altLang="en-US" sz="2000"/>
        </a:p>
      </dgm:t>
    </dgm:pt>
    <dgm:pt modelId="{4A6FC389-F58E-4601-8A85-1DEB63C73812}">
      <dgm:prSet custT="1"/>
      <dgm:spPr/>
      <dgm:t>
        <a:bodyPr/>
        <a:lstStyle/>
        <a:p>
          <a:pPr algn="l" rtl="0"/>
          <a:r>
            <a:rPr lang="en-US" sz="2000" dirty="0" smtClean="0"/>
            <a:t>4.3 LL(1)</a:t>
          </a:r>
          <a:r>
            <a:rPr lang="zh-CN" altLang="en-US" sz="2000" dirty="0" smtClean="0"/>
            <a:t>分析法</a:t>
          </a:r>
          <a:endParaRPr lang="zh-CN" sz="2000" dirty="0"/>
        </a:p>
      </dgm:t>
    </dgm:pt>
    <dgm:pt modelId="{C0978532-549E-4E66-92DF-74D0DD8B32E1}" type="parTrans" cxnId="{0E011BDC-A760-43A9-B8F1-C80923D43333}">
      <dgm:prSet/>
      <dgm:spPr/>
      <dgm:t>
        <a:bodyPr/>
        <a:lstStyle/>
        <a:p>
          <a:pPr algn="l"/>
          <a:endParaRPr lang="zh-CN" altLang="en-US" sz="2000"/>
        </a:p>
      </dgm:t>
    </dgm:pt>
    <dgm:pt modelId="{2AE3C66E-F17C-4F61-BA74-33158DF6EB31}" type="sibTrans" cxnId="{0E011BDC-A760-43A9-B8F1-C80923D43333}">
      <dgm:prSet/>
      <dgm:spPr/>
      <dgm:t>
        <a:bodyPr/>
        <a:lstStyle/>
        <a:p>
          <a:pPr algn="l"/>
          <a:endParaRPr lang="zh-CN" altLang="en-US" sz="2000"/>
        </a:p>
      </dgm:t>
    </dgm:pt>
    <dgm:pt modelId="{2F3B7E9E-1A40-4934-9A8A-3FA3C3CB33A0}">
      <dgm:prSet custT="1"/>
      <dgm:spPr/>
      <dgm:t>
        <a:bodyPr/>
        <a:lstStyle/>
        <a:p>
          <a:pPr algn="l" rtl="0"/>
          <a:r>
            <a:rPr lang="en-US" sz="2000" dirty="0" smtClean="0"/>
            <a:t>4.4 </a:t>
          </a:r>
          <a:r>
            <a:rPr lang="zh-CN" altLang="en-US" sz="2000" dirty="0" smtClean="0"/>
            <a:t>递归下降分析程序构造</a:t>
          </a:r>
          <a:endParaRPr lang="zh-CN" sz="2000" dirty="0"/>
        </a:p>
      </dgm:t>
    </dgm:pt>
    <dgm:pt modelId="{EA5E353D-56F3-4D83-B34D-AC3712E314F3}" type="parTrans" cxnId="{900517B9-EE06-43EE-AC74-417E36EE7366}">
      <dgm:prSet/>
      <dgm:spPr/>
      <dgm:t>
        <a:bodyPr/>
        <a:lstStyle/>
        <a:p>
          <a:pPr algn="l"/>
          <a:endParaRPr lang="zh-CN" altLang="en-US" sz="2000"/>
        </a:p>
      </dgm:t>
    </dgm:pt>
    <dgm:pt modelId="{0071C12C-3A3A-4CF2-8F90-9EB2C7273539}" type="sibTrans" cxnId="{900517B9-EE06-43EE-AC74-417E36EE7366}">
      <dgm:prSet/>
      <dgm:spPr/>
      <dgm:t>
        <a:bodyPr/>
        <a:lstStyle/>
        <a:p>
          <a:pPr algn="l"/>
          <a:endParaRPr lang="zh-CN" altLang="en-US" sz="2000"/>
        </a:p>
      </dgm:t>
    </dgm:pt>
    <dgm:pt modelId="{46EBA925-17CF-484F-A82D-DB46E078D000}">
      <dgm:prSet custT="1"/>
      <dgm:spPr/>
      <dgm:t>
        <a:bodyPr/>
        <a:lstStyle/>
        <a:p>
          <a:pPr algn="l" rtl="0"/>
          <a:r>
            <a:rPr lang="en-US" sz="2000" dirty="0" smtClean="0"/>
            <a:t>4.5 </a:t>
          </a:r>
          <a:r>
            <a:rPr lang="zh-CN" altLang="en-US" sz="2000" dirty="0" smtClean="0"/>
            <a:t>预测分析程序</a:t>
          </a:r>
          <a:endParaRPr lang="zh-CN" sz="2000" dirty="0"/>
        </a:p>
      </dgm:t>
    </dgm:pt>
    <dgm:pt modelId="{31B45974-99E7-4E82-888A-5C54974215A5}" type="parTrans" cxnId="{A4B8ADCD-C853-466D-A6A7-897844E8CE97}">
      <dgm:prSet/>
      <dgm:spPr/>
      <dgm:t>
        <a:bodyPr/>
        <a:lstStyle/>
        <a:p>
          <a:pPr algn="l"/>
          <a:endParaRPr lang="zh-CN" altLang="en-US" sz="2000"/>
        </a:p>
      </dgm:t>
    </dgm:pt>
    <dgm:pt modelId="{55EE2E18-047D-4037-AA33-043F0D45210E}" type="sibTrans" cxnId="{A4B8ADCD-C853-466D-A6A7-897844E8CE97}">
      <dgm:prSet/>
      <dgm:spPr/>
      <dgm:t>
        <a:bodyPr/>
        <a:lstStyle/>
        <a:p>
          <a:pPr algn="l"/>
          <a:endParaRPr lang="zh-CN" altLang="en-US" sz="2000"/>
        </a:p>
      </dgm:t>
    </dgm:pt>
    <dgm:pt modelId="{89C3FDF9-5DC5-4B67-BC6A-9B756A413772}" type="pres">
      <dgm:prSet presAssocID="{0C879755-77EC-4B1A-B6A0-392DBE2E38D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070603-534F-4F38-AF4B-6D994C666CA6}" type="pres">
      <dgm:prSet presAssocID="{E2A3D0B9-8E9A-4A6E-8EAF-75E534DCD9CF}" presName="composite" presStyleCnt="0"/>
      <dgm:spPr/>
    </dgm:pt>
    <dgm:pt modelId="{D8E5193B-D023-46B0-8887-92F2671E21D4}" type="pres">
      <dgm:prSet presAssocID="{E2A3D0B9-8E9A-4A6E-8EAF-75E534DCD9CF}" presName="imgShp" presStyleLbl="fgImgPlace1" presStyleIdx="0" presStyleCnt="5"/>
      <dgm:spPr/>
    </dgm:pt>
    <dgm:pt modelId="{B030BFC2-89E4-40E6-B157-503D9D6A1E4E}" type="pres">
      <dgm:prSet presAssocID="{E2A3D0B9-8E9A-4A6E-8EAF-75E534DCD9CF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B05087-1BD9-4A84-923E-98C2A84E3564}" type="pres">
      <dgm:prSet presAssocID="{6B14C7E9-50DF-4B0D-8E8A-CBD80B45CB16}" presName="spacing" presStyleCnt="0"/>
      <dgm:spPr/>
    </dgm:pt>
    <dgm:pt modelId="{AF5DF1DF-3C8F-4007-9513-B9414C70E276}" type="pres">
      <dgm:prSet presAssocID="{1C3203AE-CBDF-415D-ACC7-0BBA83765817}" presName="composite" presStyleCnt="0"/>
      <dgm:spPr/>
    </dgm:pt>
    <dgm:pt modelId="{7498ED2B-8578-4B12-9189-3419340521EE}" type="pres">
      <dgm:prSet presAssocID="{1C3203AE-CBDF-415D-ACC7-0BBA83765817}" presName="imgShp" presStyleLbl="fgImgPlace1" presStyleIdx="1" presStyleCnt="5"/>
      <dgm:spPr/>
    </dgm:pt>
    <dgm:pt modelId="{ED9107DF-2424-4AC8-A7E2-BF7982F49F0E}" type="pres">
      <dgm:prSet presAssocID="{1C3203AE-CBDF-415D-ACC7-0BBA83765817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183615-480A-49B9-A31D-CDB3CFF8E636}" type="pres">
      <dgm:prSet presAssocID="{3F54FA5D-197B-449C-BB39-B4603C048D63}" presName="spacing" presStyleCnt="0"/>
      <dgm:spPr/>
    </dgm:pt>
    <dgm:pt modelId="{188E90C1-BD09-43FA-8FE6-9A355E6F55DA}" type="pres">
      <dgm:prSet presAssocID="{4A6FC389-F58E-4601-8A85-1DEB63C73812}" presName="composite" presStyleCnt="0"/>
      <dgm:spPr/>
    </dgm:pt>
    <dgm:pt modelId="{EEE077D7-35A3-48C1-8131-F7E3F60ACC89}" type="pres">
      <dgm:prSet presAssocID="{4A6FC389-F58E-4601-8A85-1DEB63C73812}" presName="imgShp" presStyleLbl="fgImgPlace1" presStyleIdx="2" presStyleCnt="5"/>
      <dgm:spPr/>
    </dgm:pt>
    <dgm:pt modelId="{10F1AF2A-3B1B-4AA1-BC73-B8C7EE9129F0}" type="pres">
      <dgm:prSet presAssocID="{4A6FC389-F58E-4601-8A85-1DEB63C73812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D2E849-E526-4122-A405-D9AE6DB10210}" type="pres">
      <dgm:prSet presAssocID="{2AE3C66E-F17C-4F61-BA74-33158DF6EB31}" presName="spacing" presStyleCnt="0"/>
      <dgm:spPr/>
    </dgm:pt>
    <dgm:pt modelId="{7DE5AB7F-4BEE-4516-B2AD-19B9014900F8}" type="pres">
      <dgm:prSet presAssocID="{2F3B7E9E-1A40-4934-9A8A-3FA3C3CB33A0}" presName="composite" presStyleCnt="0"/>
      <dgm:spPr/>
    </dgm:pt>
    <dgm:pt modelId="{D25542C8-1D51-47F9-AFBA-C66E0571D2D1}" type="pres">
      <dgm:prSet presAssocID="{2F3B7E9E-1A40-4934-9A8A-3FA3C3CB33A0}" presName="imgShp" presStyleLbl="fgImgPlace1" presStyleIdx="3" presStyleCnt="5"/>
      <dgm:spPr/>
    </dgm:pt>
    <dgm:pt modelId="{1A588922-4A13-4D38-B139-4BA4538F0BDA}" type="pres">
      <dgm:prSet presAssocID="{2F3B7E9E-1A40-4934-9A8A-3FA3C3CB33A0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0261B-E6A9-4A99-A781-699F7BD16248}" type="pres">
      <dgm:prSet presAssocID="{0071C12C-3A3A-4CF2-8F90-9EB2C7273539}" presName="spacing" presStyleCnt="0"/>
      <dgm:spPr/>
    </dgm:pt>
    <dgm:pt modelId="{C61B6BE2-8A9A-4724-9C61-B59D927EDD5E}" type="pres">
      <dgm:prSet presAssocID="{46EBA925-17CF-484F-A82D-DB46E078D000}" presName="composite" presStyleCnt="0"/>
      <dgm:spPr/>
    </dgm:pt>
    <dgm:pt modelId="{5C32CD5C-45E7-4C92-AE21-28D671CC6FAE}" type="pres">
      <dgm:prSet presAssocID="{46EBA925-17CF-484F-A82D-DB46E078D000}" presName="imgShp" presStyleLbl="fgImgPlace1" presStyleIdx="4" presStyleCnt="5"/>
      <dgm:spPr/>
    </dgm:pt>
    <dgm:pt modelId="{C717ABE9-96B0-4B9D-AE5C-A538BAD30130}" type="pres">
      <dgm:prSet presAssocID="{46EBA925-17CF-484F-A82D-DB46E078D000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741BD0E-EFFE-4C8E-8B11-5ECFC246F5E4}" srcId="{0C879755-77EC-4B1A-B6A0-392DBE2E38DD}" destId="{1C3203AE-CBDF-415D-ACC7-0BBA83765817}" srcOrd="1" destOrd="0" parTransId="{D867D119-B66D-4869-802A-673DD3CB3395}" sibTransId="{3F54FA5D-197B-449C-BB39-B4603C048D63}"/>
    <dgm:cxn modelId="{652EBEB0-A3BC-48FE-9BF2-93259DD94A3E}" type="presOf" srcId="{1C3203AE-CBDF-415D-ACC7-0BBA83765817}" destId="{ED9107DF-2424-4AC8-A7E2-BF7982F49F0E}" srcOrd="0" destOrd="0" presId="urn:microsoft.com/office/officeart/2005/8/layout/vList3"/>
    <dgm:cxn modelId="{67AFDBF5-3F66-4B45-95BF-25B5621996C9}" type="presOf" srcId="{0C879755-77EC-4B1A-B6A0-392DBE2E38DD}" destId="{89C3FDF9-5DC5-4B67-BC6A-9B756A413772}" srcOrd="0" destOrd="0" presId="urn:microsoft.com/office/officeart/2005/8/layout/vList3"/>
    <dgm:cxn modelId="{EBCD0471-8DBC-4368-BF38-C5EDE766D568}" type="presOf" srcId="{46EBA925-17CF-484F-A82D-DB46E078D000}" destId="{C717ABE9-96B0-4B9D-AE5C-A538BAD30130}" srcOrd="0" destOrd="0" presId="urn:microsoft.com/office/officeart/2005/8/layout/vList3"/>
    <dgm:cxn modelId="{900517B9-EE06-43EE-AC74-417E36EE7366}" srcId="{0C879755-77EC-4B1A-B6A0-392DBE2E38DD}" destId="{2F3B7E9E-1A40-4934-9A8A-3FA3C3CB33A0}" srcOrd="3" destOrd="0" parTransId="{EA5E353D-56F3-4D83-B34D-AC3712E314F3}" sibTransId="{0071C12C-3A3A-4CF2-8F90-9EB2C7273539}"/>
    <dgm:cxn modelId="{9EDAE9DA-E38E-4B1C-9A77-605966A06883}" type="presOf" srcId="{2F3B7E9E-1A40-4934-9A8A-3FA3C3CB33A0}" destId="{1A588922-4A13-4D38-B139-4BA4538F0BDA}" srcOrd="0" destOrd="0" presId="urn:microsoft.com/office/officeart/2005/8/layout/vList3"/>
    <dgm:cxn modelId="{1E1D3E00-808B-48D4-A558-A74C567C2FBF}" type="presOf" srcId="{4A6FC389-F58E-4601-8A85-1DEB63C73812}" destId="{10F1AF2A-3B1B-4AA1-BC73-B8C7EE9129F0}" srcOrd="0" destOrd="0" presId="urn:microsoft.com/office/officeart/2005/8/layout/vList3"/>
    <dgm:cxn modelId="{D8B242F8-D62E-47D3-9938-A8F18AE3DB44}" srcId="{0C879755-77EC-4B1A-B6A0-392DBE2E38DD}" destId="{E2A3D0B9-8E9A-4A6E-8EAF-75E534DCD9CF}" srcOrd="0" destOrd="0" parTransId="{5F9BDAA3-91B1-4DB4-8B3F-256D4EF5085D}" sibTransId="{6B14C7E9-50DF-4B0D-8E8A-CBD80B45CB16}"/>
    <dgm:cxn modelId="{0E011BDC-A760-43A9-B8F1-C80923D43333}" srcId="{0C879755-77EC-4B1A-B6A0-392DBE2E38DD}" destId="{4A6FC389-F58E-4601-8A85-1DEB63C73812}" srcOrd="2" destOrd="0" parTransId="{C0978532-549E-4E66-92DF-74D0DD8B32E1}" sibTransId="{2AE3C66E-F17C-4F61-BA74-33158DF6EB31}"/>
    <dgm:cxn modelId="{DF45AAA8-3E57-4E2D-8E3B-4E156CF6912B}" type="presOf" srcId="{E2A3D0B9-8E9A-4A6E-8EAF-75E534DCD9CF}" destId="{B030BFC2-89E4-40E6-B157-503D9D6A1E4E}" srcOrd="0" destOrd="0" presId="urn:microsoft.com/office/officeart/2005/8/layout/vList3"/>
    <dgm:cxn modelId="{A4B8ADCD-C853-466D-A6A7-897844E8CE97}" srcId="{0C879755-77EC-4B1A-B6A0-392DBE2E38DD}" destId="{46EBA925-17CF-484F-A82D-DB46E078D000}" srcOrd="4" destOrd="0" parTransId="{31B45974-99E7-4E82-888A-5C54974215A5}" sibTransId="{55EE2E18-047D-4037-AA33-043F0D45210E}"/>
    <dgm:cxn modelId="{B4FDA44C-80A4-447D-B409-0A85BB61FCEE}" type="presParOf" srcId="{89C3FDF9-5DC5-4B67-BC6A-9B756A413772}" destId="{9B070603-534F-4F38-AF4B-6D994C666CA6}" srcOrd="0" destOrd="0" presId="urn:microsoft.com/office/officeart/2005/8/layout/vList3"/>
    <dgm:cxn modelId="{5D91CD64-7157-4ABD-A377-B27014639292}" type="presParOf" srcId="{9B070603-534F-4F38-AF4B-6D994C666CA6}" destId="{D8E5193B-D023-46B0-8887-92F2671E21D4}" srcOrd="0" destOrd="0" presId="urn:microsoft.com/office/officeart/2005/8/layout/vList3"/>
    <dgm:cxn modelId="{C144F837-E96F-417E-82A4-E8659A58C5A8}" type="presParOf" srcId="{9B070603-534F-4F38-AF4B-6D994C666CA6}" destId="{B030BFC2-89E4-40E6-B157-503D9D6A1E4E}" srcOrd="1" destOrd="0" presId="urn:microsoft.com/office/officeart/2005/8/layout/vList3"/>
    <dgm:cxn modelId="{25A5794D-E456-4C1B-BB44-C80759376D7E}" type="presParOf" srcId="{89C3FDF9-5DC5-4B67-BC6A-9B756A413772}" destId="{D2B05087-1BD9-4A84-923E-98C2A84E3564}" srcOrd="1" destOrd="0" presId="urn:microsoft.com/office/officeart/2005/8/layout/vList3"/>
    <dgm:cxn modelId="{7EDA0DA8-13DB-4A3E-BD18-CF712C613DCD}" type="presParOf" srcId="{89C3FDF9-5DC5-4B67-BC6A-9B756A413772}" destId="{AF5DF1DF-3C8F-4007-9513-B9414C70E276}" srcOrd="2" destOrd="0" presId="urn:microsoft.com/office/officeart/2005/8/layout/vList3"/>
    <dgm:cxn modelId="{CF3BC1A6-73F1-44DF-BB90-CC8E3B3B2505}" type="presParOf" srcId="{AF5DF1DF-3C8F-4007-9513-B9414C70E276}" destId="{7498ED2B-8578-4B12-9189-3419340521EE}" srcOrd="0" destOrd="0" presId="urn:microsoft.com/office/officeart/2005/8/layout/vList3"/>
    <dgm:cxn modelId="{D916C6EF-2D61-4D64-976B-57A1200C7432}" type="presParOf" srcId="{AF5DF1DF-3C8F-4007-9513-B9414C70E276}" destId="{ED9107DF-2424-4AC8-A7E2-BF7982F49F0E}" srcOrd="1" destOrd="0" presId="urn:microsoft.com/office/officeart/2005/8/layout/vList3"/>
    <dgm:cxn modelId="{4672F95A-77F0-422F-A33C-DE5AA43A5621}" type="presParOf" srcId="{89C3FDF9-5DC5-4B67-BC6A-9B756A413772}" destId="{7B183615-480A-49B9-A31D-CDB3CFF8E636}" srcOrd="3" destOrd="0" presId="urn:microsoft.com/office/officeart/2005/8/layout/vList3"/>
    <dgm:cxn modelId="{3543ABD3-1463-494F-BF47-C868FD814C1A}" type="presParOf" srcId="{89C3FDF9-5DC5-4B67-BC6A-9B756A413772}" destId="{188E90C1-BD09-43FA-8FE6-9A355E6F55DA}" srcOrd="4" destOrd="0" presId="urn:microsoft.com/office/officeart/2005/8/layout/vList3"/>
    <dgm:cxn modelId="{4072B8DF-7B4D-4156-9280-033DEE07738D}" type="presParOf" srcId="{188E90C1-BD09-43FA-8FE6-9A355E6F55DA}" destId="{EEE077D7-35A3-48C1-8131-F7E3F60ACC89}" srcOrd="0" destOrd="0" presId="urn:microsoft.com/office/officeart/2005/8/layout/vList3"/>
    <dgm:cxn modelId="{8AC83DC5-B1A2-47EF-8185-8503F8367821}" type="presParOf" srcId="{188E90C1-BD09-43FA-8FE6-9A355E6F55DA}" destId="{10F1AF2A-3B1B-4AA1-BC73-B8C7EE9129F0}" srcOrd="1" destOrd="0" presId="urn:microsoft.com/office/officeart/2005/8/layout/vList3"/>
    <dgm:cxn modelId="{3EB80BE7-51D4-43AE-A10E-4CA6C1303209}" type="presParOf" srcId="{89C3FDF9-5DC5-4B67-BC6A-9B756A413772}" destId="{ADD2E849-E526-4122-A405-D9AE6DB10210}" srcOrd="5" destOrd="0" presId="urn:microsoft.com/office/officeart/2005/8/layout/vList3"/>
    <dgm:cxn modelId="{F9C99660-987B-48D0-A791-D468DCF2CAD7}" type="presParOf" srcId="{89C3FDF9-5DC5-4B67-BC6A-9B756A413772}" destId="{7DE5AB7F-4BEE-4516-B2AD-19B9014900F8}" srcOrd="6" destOrd="0" presId="urn:microsoft.com/office/officeart/2005/8/layout/vList3"/>
    <dgm:cxn modelId="{900A063A-5145-4781-8B36-4B2C6CF3CCA4}" type="presParOf" srcId="{7DE5AB7F-4BEE-4516-B2AD-19B9014900F8}" destId="{D25542C8-1D51-47F9-AFBA-C66E0571D2D1}" srcOrd="0" destOrd="0" presId="urn:microsoft.com/office/officeart/2005/8/layout/vList3"/>
    <dgm:cxn modelId="{BC2E5567-A38B-492D-9D59-6B8B5F25A660}" type="presParOf" srcId="{7DE5AB7F-4BEE-4516-B2AD-19B9014900F8}" destId="{1A588922-4A13-4D38-B139-4BA4538F0BDA}" srcOrd="1" destOrd="0" presId="urn:microsoft.com/office/officeart/2005/8/layout/vList3"/>
    <dgm:cxn modelId="{BAF9DAFE-F9C1-4597-9CD5-313CBFF767A5}" type="presParOf" srcId="{89C3FDF9-5DC5-4B67-BC6A-9B756A413772}" destId="{6BA0261B-E6A9-4A99-A781-699F7BD16248}" srcOrd="7" destOrd="0" presId="urn:microsoft.com/office/officeart/2005/8/layout/vList3"/>
    <dgm:cxn modelId="{D9C06A49-AA11-44ED-85B8-257F3D3D1E7A}" type="presParOf" srcId="{89C3FDF9-5DC5-4B67-BC6A-9B756A413772}" destId="{C61B6BE2-8A9A-4724-9C61-B59D927EDD5E}" srcOrd="8" destOrd="0" presId="urn:microsoft.com/office/officeart/2005/8/layout/vList3"/>
    <dgm:cxn modelId="{6269DDFD-7693-410A-ACC5-869F5A397182}" type="presParOf" srcId="{C61B6BE2-8A9A-4724-9C61-B59D927EDD5E}" destId="{5C32CD5C-45E7-4C92-AE21-28D671CC6FAE}" srcOrd="0" destOrd="0" presId="urn:microsoft.com/office/officeart/2005/8/layout/vList3"/>
    <dgm:cxn modelId="{FBA163AF-A652-40D9-BBBF-836D5E2EC346}" type="presParOf" srcId="{C61B6BE2-8A9A-4724-9C61-B59D927EDD5E}" destId="{C717ABE9-96B0-4B9D-AE5C-A538BAD30130}" srcOrd="1" destOrd="0" presId="urn:microsoft.com/office/officeart/2005/8/layout/vLis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879755-77EC-4B1A-B6A0-392DBE2E38DD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E2A3D0B9-8E9A-4A6E-8EAF-75E534DCD9CF}">
      <dgm:prSet custT="1"/>
      <dgm:spPr/>
      <dgm:t>
        <a:bodyPr/>
        <a:lstStyle/>
        <a:p>
          <a:pPr algn="l" rtl="0"/>
          <a:r>
            <a:rPr lang="en-US" sz="2000" dirty="0" smtClean="0"/>
            <a:t>4.1 </a:t>
          </a:r>
          <a:r>
            <a:rPr lang="zh-CN" altLang="en-US" sz="2000" dirty="0" smtClean="0"/>
            <a:t>语法分析器的功能</a:t>
          </a:r>
          <a:endParaRPr lang="zh-CN" sz="2000" dirty="0"/>
        </a:p>
      </dgm:t>
    </dgm:pt>
    <dgm:pt modelId="{5F9BDAA3-91B1-4DB4-8B3F-256D4EF5085D}" type="parTrans" cxnId="{D8B242F8-D62E-47D3-9938-A8F18AE3DB44}">
      <dgm:prSet/>
      <dgm:spPr/>
      <dgm:t>
        <a:bodyPr/>
        <a:lstStyle/>
        <a:p>
          <a:pPr algn="l"/>
          <a:endParaRPr lang="zh-CN" altLang="en-US" sz="2000"/>
        </a:p>
      </dgm:t>
    </dgm:pt>
    <dgm:pt modelId="{6B14C7E9-50DF-4B0D-8E8A-CBD80B45CB16}" type="sibTrans" cxnId="{D8B242F8-D62E-47D3-9938-A8F18AE3DB44}">
      <dgm:prSet/>
      <dgm:spPr/>
      <dgm:t>
        <a:bodyPr/>
        <a:lstStyle/>
        <a:p>
          <a:pPr algn="l"/>
          <a:endParaRPr lang="zh-CN" altLang="en-US" sz="2000"/>
        </a:p>
      </dgm:t>
    </dgm:pt>
    <dgm:pt modelId="{1C3203AE-CBDF-415D-ACC7-0BBA83765817}">
      <dgm:prSet custT="1"/>
      <dgm:spPr/>
      <dgm:t>
        <a:bodyPr/>
        <a:lstStyle/>
        <a:p>
          <a:pPr algn="l" rtl="0"/>
          <a:r>
            <a:rPr lang="en-US" sz="2000" dirty="0" smtClean="0"/>
            <a:t>4.2 </a:t>
          </a:r>
          <a:r>
            <a:rPr lang="zh-CN" altLang="en-US" sz="2000" dirty="0" smtClean="0"/>
            <a:t>自上而下分析面临的问题</a:t>
          </a:r>
          <a:endParaRPr lang="zh-CN" sz="2000" dirty="0"/>
        </a:p>
      </dgm:t>
    </dgm:pt>
    <dgm:pt modelId="{D867D119-B66D-4869-802A-673DD3CB3395}" type="parTrans" cxnId="{2741BD0E-EFFE-4C8E-8B11-5ECFC246F5E4}">
      <dgm:prSet/>
      <dgm:spPr/>
      <dgm:t>
        <a:bodyPr/>
        <a:lstStyle/>
        <a:p>
          <a:pPr algn="l"/>
          <a:endParaRPr lang="zh-CN" altLang="en-US" sz="2000"/>
        </a:p>
      </dgm:t>
    </dgm:pt>
    <dgm:pt modelId="{3F54FA5D-197B-449C-BB39-B4603C048D63}" type="sibTrans" cxnId="{2741BD0E-EFFE-4C8E-8B11-5ECFC246F5E4}">
      <dgm:prSet/>
      <dgm:spPr/>
      <dgm:t>
        <a:bodyPr/>
        <a:lstStyle/>
        <a:p>
          <a:pPr algn="l"/>
          <a:endParaRPr lang="zh-CN" altLang="en-US" sz="2000"/>
        </a:p>
      </dgm:t>
    </dgm:pt>
    <dgm:pt modelId="{4A6FC389-F58E-4601-8A85-1DEB63C73812}">
      <dgm:prSet custT="1"/>
      <dgm:spPr/>
      <dgm:t>
        <a:bodyPr/>
        <a:lstStyle/>
        <a:p>
          <a:pPr algn="l" rtl="0"/>
          <a:r>
            <a:rPr lang="en-US" sz="2000" dirty="0" smtClean="0"/>
            <a:t>4.3 LL(1)</a:t>
          </a:r>
          <a:r>
            <a:rPr lang="zh-CN" altLang="en-US" sz="2000" dirty="0" smtClean="0"/>
            <a:t>分析法</a:t>
          </a:r>
          <a:endParaRPr lang="zh-CN" sz="2000" dirty="0"/>
        </a:p>
      </dgm:t>
    </dgm:pt>
    <dgm:pt modelId="{C0978532-549E-4E66-92DF-74D0DD8B32E1}" type="parTrans" cxnId="{0E011BDC-A760-43A9-B8F1-C80923D43333}">
      <dgm:prSet/>
      <dgm:spPr/>
      <dgm:t>
        <a:bodyPr/>
        <a:lstStyle/>
        <a:p>
          <a:pPr algn="l"/>
          <a:endParaRPr lang="zh-CN" altLang="en-US" sz="2000"/>
        </a:p>
      </dgm:t>
    </dgm:pt>
    <dgm:pt modelId="{2AE3C66E-F17C-4F61-BA74-33158DF6EB31}" type="sibTrans" cxnId="{0E011BDC-A760-43A9-B8F1-C80923D43333}">
      <dgm:prSet/>
      <dgm:spPr/>
      <dgm:t>
        <a:bodyPr/>
        <a:lstStyle/>
        <a:p>
          <a:pPr algn="l"/>
          <a:endParaRPr lang="zh-CN" altLang="en-US" sz="2000"/>
        </a:p>
      </dgm:t>
    </dgm:pt>
    <dgm:pt modelId="{2F3B7E9E-1A40-4934-9A8A-3FA3C3CB33A0}">
      <dgm:prSet custT="1"/>
      <dgm:spPr/>
      <dgm:t>
        <a:bodyPr/>
        <a:lstStyle/>
        <a:p>
          <a:pPr algn="l" rtl="0"/>
          <a:r>
            <a:rPr lang="en-US" sz="2000" dirty="0" smtClean="0"/>
            <a:t>4.4 </a:t>
          </a:r>
          <a:r>
            <a:rPr lang="zh-CN" altLang="en-US" sz="2000" dirty="0" smtClean="0"/>
            <a:t>递归下降分析程序构造</a:t>
          </a:r>
          <a:endParaRPr lang="zh-CN" sz="2000" dirty="0"/>
        </a:p>
      </dgm:t>
    </dgm:pt>
    <dgm:pt modelId="{EA5E353D-56F3-4D83-B34D-AC3712E314F3}" type="parTrans" cxnId="{900517B9-EE06-43EE-AC74-417E36EE7366}">
      <dgm:prSet/>
      <dgm:spPr/>
      <dgm:t>
        <a:bodyPr/>
        <a:lstStyle/>
        <a:p>
          <a:pPr algn="l"/>
          <a:endParaRPr lang="zh-CN" altLang="en-US" sz="2000"/>
        </a:p>
      </dgm:t>
    </dgm:pt>
    <dgm:pt modelId="{0071C12C-3A3A-4CF2-8F90-9EB2C7273539}" type="sibTrans" cxnId="{900517B9-EE06-43EE-AC74-417E36EE7366}">
      <dgm:prSet/>
      <dgm:spPr/>
      <dgm:t>
        <a:bodyPr/>
        <a:lstStyle/>
        <a:p>
          <a:pPr algn="l"/>
          <a:endParaRPr lang="zh-CN" altLang="en-US" sz="2000"/>
        </a:p>
      </dgm:t>
    </dgm:pt>
    <dgm:pt modelId="{46EBA925-17CF-484F-A82D-DB46E078D000}">
      <dgm:prSet custT="1"/>
      <dgm:spPr/>
      <dgm:t>
        <a:bodyPr/>
        <a:lstStyle/>
        <a:p>
          <a:pPr algn="l" rtl="0"/>
          <a:r>
            <a:rPr lang="en-US" sz="2000" dirty="0" smtClean="0"/>
            <a:t>4.5 </a:t>
          </a:r>
          <a:r>
            <a:rPr lang="zh-CN" altLang="en-US" sz="2000" dirty="0" smtClean="0"/>
            <a:t>预测分析程序</a:t>
          </a:r>
          <a:endParaRPr lang="zh-CN" sz="2000" dirty="0"/>
        </a:p>
      </dgm:t>
    </dgm:pt>
    <dgm:pt modelId="{31B45974-99E7-4E82-888A-5C54974215A5}" type="parTrans" cxnId="{A4B8ADCD-C853-466D-A6A7-897844E8CE97}">
      <dgm:prSet/>
      <dgm:spPr/>
      <dgm:t>
        <a:bodyPr/>
        <a:lstStyle/>
        <a:p>
          <a:pPr algn="l"/>
          <a:endParaRPr lang="zh-CN" altLang="en-US" sz="2000"/>
        </a:p>
      </dgm:t>
    </dgm:pt>
    <dgm:pt modelId="{55EE2E18-047D-4037-AA33-043F0D45210E}" type="sibTrans" cxnId="{A4B8ADCD-C853-466D-A6A7-897844E8CE97}">
      <dgm:prSet/>
      <dgm:spPr/>
      <dgm:t>
        <a:bodyPr/>
        <a:lstStyle/>
        <a:p>
          <a:pPr algn="l"/>
          <a:endParaRPr lang="zh-CN" altLang="en-US" sz="2000"/>
        </a:p>
      </dgm:t>
    </dgm:pt>
    <dgm:pt modelId="{89C3FDF9-5DC5-4B67-BC6A-9B756A413772}" type="pres">
      <dgm:prSet presAssocID="{0C879755-77EC-4B1A-B6A0-392DBE2E38D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070603-534F-4F38-AF4B-6D994C666CA6}" type="pres">
      <dgm:prSet presAssocID="{E2A3D0B9-8E9A-4A6E-8EAF-75E534DCD9CF}" presName="composite" presStyleCnt="0"/>
      <dgm:spPr/>
    </dgm:pt>
    <dgm:pt modelId="{D8E5193B-D023-46B0-8887-92F2671E21D4}" type="pres">
      <dgm:prSet presAssocID="{E2A3D0B9-8E9A-4A6E-8EAF-75E534DCD9CF}" presName="imgShp" presStyleLbl="fgImgPlace1" presStyleIdx="0" presStyleCnt="5"/>
      <dgm:spPr/>
    </dgm:pt>
    <dgm:pt modelId="{B030BFC2-89E4-40E6-B157-503D9D6A1E4E}" type="pres">
      <dgm:prSet presAssocID="{E2A3D0B9-8E9A-4A6E-8EAF-75E534DCD9CF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B05087-1BD9-4A84-923E-98C2A84E3564}" type="pres">
      <dgm:prSet presAssocID="{6B14C7E9-50DF-4B0D-8E8A-CBD80B45CB16}" presName="spacing" presStyleCnt="0"/>
      <dgm:spPr/>
    </dgm:pt>
    <dgm:pt modelId="{AF5DF1DF-3C8F-4007-9513-B9414C70E276}" type="pres">
      <dgm:prSet presAssocID="{1C3203AE-CBDF-415D-ACC7-0BBA83765817}" presName="composite" presStyleCnt="0"/>
      <dgm:spPr/>
    </dgm:pt>
    <dgm:pt modelId="{7498ED2B-8578-4B12-9189-3419340521EE}" type="pres">
      <dgm:prSet presAssocID="{1C3203AE-CBDF-415D-ACC7-0BBA83765817}" presName="imgShp" presStyleLbl="fgImgPlace1" presStyleIdx="1" presStyleCnt="5"/>
      <dgm:spPr/>
    </dgm:pt>
    <dgm:pt modelId="{ED9107DF-2424-4AC8-A7E2-BF7982F49F0E}" type="pres">
      <dgm:prSet presAssocID="{1C3203AE-CBDF-415D-ACC7-0BBA83765817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183615-480A-49B9-A31D-CDB3CFF8E636}" type="pres">
      <dgm:prSet presAssocID="{3F54FA5D-197B-449C-BB39-B4603C048D63}" presName="spacing" presStyleCnt="0"/>
      <dgm:spPr/>
    </dgm:pt>
    <dgm:pt modelId="{188E90C1-BD09-43FA-8FE6-9A355E6F55DA}" type="pres">
      <dgm:prSet presAssocID="{4A6FC389-F58E-4601-8A85-1DEB63C73812}" presName="composite" presStyleCnt="0"/>
      <dgm:spPr/>
    </dgm:pt>
    <dgm:pt modelId="{EEE077D7-35A3-48C1-8131-F7E3F60ACC89}" type="pres">
      <dgm:prSet presAssocID="{4A6FC389-F58E-4601-8A85-1DEB63C73812}" presName="imgShp" presStyleLbl="fgImgPlace1" presStyleIdx="2" presStyleCnt="5"/>
      <dgm:spPr/>
    </dgm:pt>
    <dgm:pt modelId="{10F1AF2A-3B1B-4AA1-BC73-B8C7EE9129F0}" type="pres">
      <dgm:prSet presAssocID="{4A6FC389-F58E-4601-8A85-1DEB63C73812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D2E849-E526-4122-A405-D9AE6DB10210}" type="pres">
      <dgm:prSet presAssocID="{2AE3C66E-F17C-4F61-BA74-33158DF6EB31}" presName="spacing" presStyleCnt="0"/>
      <dgm:spPr/>
    </dgm:pt>
    <dgm:pt modelId="{7DE5AB7F-4BEE-4516-B2AD-19B9014900F8}" type="pres">
      <dgm:prSet presAssocID="{2F3B7E9E-1A40-4934-9A8A-3FA3C3CB33A0}" presName="composite" presStyleCnt="0"/>
      <dgm:spPr/>
    </dgm:pt>
    <dgm:pt modelId="{D25542C8-1D51-47F9-AFBA-C66E0571D2D1}" type="pres">
      <dgm:prSet presAssocID="{2F3B7E9E-1A40-4934-9A8A-3FA3C3CB33A0}" presName="imgShp" presStyleLbl="fgImgPlace1" presStyleIdx="3" presStyleCnt="5"/>
      <dgm:spPr/>
    </dgm:pt>
    <dgm:pt modelId="{1A588922-4A13-4D38-B139-4BA4538F0BDA}" type="pres">
      <dgm:prSet presAssocID="{2F3B7E9E-1A40-4934-9A8A-3FA3C3CB33A0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0261B-E6A9-4A99-A781-699F7BD16248}" type="pres">
      <dgm:prSet presAssocID="{0071C12C-3A3A-4CF2-8F90-9EB2C7273539}" presName="spacing" presStyleCnt="0"/>
      <dgm:spPr/>
    </dgm:pt>
    <dgm:pt modelId="{C61B6BE2-8A9A-4724-9C61-B59D927EDD5E}" type="pres">
      <dgm:prSet presAssocID="{46EBA925-17CF-484F-A82D-DB46E078D000}" presName="composite" presStyleCnt="0"/>
      <dgm:spPr/>
    </dgm:pt>
    <dgm:pt modelId="{5C32CD5C-45E7-4C92-AE21-28D671CC6FAE}" type="pres">
      <dgm:prSet presAssocID="{46EBA925-17CF-484F-A82D-DB46E078D000}" presName="imgShp" presStyleLbl="fgImgPlace1" presStyleIdx="4" presStyleCnt="5"/>
      <dgm:spPr/>
    </dgm:pt>
    <dgm:pt modelId="{C717ABE9-96B0-4B9D-AE5C-A538BAD30130}" type="pres">
      <dgm:prSet presAssocID="{46EBA925-17CF-484F-A82D-DB46E078D000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9818D30-AFE3-4D3B-B90F-DB3BE1FBDC68}" type="presOf" srcId="{E2A3D0B9-8E9A-4A6E-8EAF-75E534DCD9CF}" destId="{B030BFC2-89E4-40E6-B157-503D9D6A1E4E}" srcOrd="0" destOrd="0" presId="urn:microsoft.com/office/officeart/2005/8/layout/vList3"/>
    <dgm:cxn modelId="{2741BD0E-EFFE-4C8E-8B11-5ECFC246F5E4}" srcId="{0C879755-77EC-4B1A-B6A0-392DBE2E38DD}" destId="{1C3203AE-CBDF-415D-ACC7-0BBA83765817}" srcOrd="1" destOrd="0" parTransId="{D867D119-B66D-4869-802A-673DD3CB3395}" sibTransId="{3F54FA5D-197B-449C-BB39-B4603C048D63}"/>
    <dgm:cxn modelId="{BB97FED3-3DBB-400E-B9C3-9699FB8E76F9}" type="presOf" srcId="{46EBA925-17CF-484F-A82D-DB46E078D000}" destId="{C717ABE9-96B0-4B9D-AE5C-A538BAD30130}" srcOrd="0" destOrd="0" presId="urn:microsoft.com/office/officeart/2005/8/layout/vList3"/>
    <dgm:cxn modelId="{C42CE1C5-0080-4CBA-AA6A-205AF35F42C3}" type="presOf" srcId="{1C3203AE-CBDF-415D-ACC7-0BBA83765817}" destId="{ED9107DF-2424-4AC8-A7E2-BF7982F49F0E}" srcOrd="0" destOrd="0" presId="urn:microsoft.com/office/officeart/2005/8/layout/vList3"/>
    <dgm:cxn modelId="{900517B9-EE06-43EE-AC74-417E36EE7366}" srcId="{0C879755-77EC-4B1A-B6A0-392DBE2E38DD}" destId="{2F3B7E9E-1A40-4934-9A8A-3FA3C3CB33A0}" srcOrd="3" destOrd="0" parTransId="{EA5E353D-56F3-4D83-B34D-AC3712E314F3}" sibTransId="{0071C12C-3A3A-4CF2-8F90-9EB2C7273539}"/>
    <dgm:cxn modelId="{D8B242F8-D62E-47D3-9938-A8F18AE3DB44}" srcId="{0C879755-77EC-4B1A-B6A0-392DBE2E38DD}" destId="{E2A3D0B9-8E9A-4A6E-8EAF-75E534DCD9CF}" srcOrd="0" destOrd="0" parTransId="{5F9BDAA3-91B1-4DB4-8B3F-256D4EF5085D}" sibTransId="{6B14C7E9-50DF-4B0D-8E8A-CBD80B45CB16}"/>
    <dgm:cxn modelId="{5654EE34-F1EE-49E8-B04F-71B4E68BD003}" type="presOf" srcId="{0C879755-77EC-4B1A-B6A0-392DBE2E38DD}" destId="{89C3FDF9-5DC5-4B67-BC6A-9B756A413772}" srcOrd="0" destOrd="0" presId="urn:microsoft.com/office/officeart/2005/8/layout/vList3"/>
    <dgm:cxn modelId="{0E011BDC-A760-43A9-B8F1-C80923D43333}" srcId="{0C879755-77EC-4B1A-B6A0-392DBE2E38DD}" destId="{4A6FC389-F58E-4601-8A85-1DEB63C73812}" srcOrd="2" destOrd="0" parTransId="{C0978532-549E-4E66-92DF-74D0DD8B32E1}" sibTransId="{2AE3C66E-F17C-4F61-BA74-33158DF6EB31}"/>
    <dgm:cxn modelId="{C8BC3111-62DD-4560-8EE9-D7D57A461C3D}" type="presOf" srcId="{2F3B7E9E-1A40-4934-9A8A-3FA3C3CB33A0}" destId="{1A588922-4A13-4D38-B139-4BA4538F0BDA}" srcOrd="0" destOrd="0" presId="urn:microsoft.com/office/officeart/2005/8/layout/vList3"/>
    <dgm:cxn modelId="{A4B8ADCD-C853-466D-A6A7-897844E8CE97}" srcId="{0C879755-77EC-4B1A-B6A0-392DBE2E38DD}" destId="{46EBA925-17CF-484F-A82D-DB46E078D000}" srcOrd="4" destOrd="0" parTransId="{31B45974-99E7-4E82-888A-5C54974215A5}" sibTransId="{55EE2E18-047D-4037-AA33-043F0D45210E}"/>
    <dgm:cxn modelId="{F303B731-F08D-46AD-A118-9F8AA7E017A1}" type="presOf" srcId="{4A6FC389-F58E-4601-8A85-1DEB63C73812}" destId="{10F1AF2A-3B1B-4AA1-BC73-B8C7EE9129F0}" srcOrd="0" destOrd="0" presId="urn:microsoft.com/office/officeart/2005/8/layout/vList3"/>
    <dgm:cxn modelId="{B3E02330-A1D5-4949-AA49-A66F602C435C}" type="presParOf" srcId="{89C3FDF9-5DC5-4B67-BC6A-9B756A413772}" destId="{9B070603-534F-4F38-AF4B-6D994C666CA6}" srcOrd="0" destOrd="0" presId="urn:microsoft.com/office/officeart/2005/8/layout/vList3"/>
    <dgm:cxn modelId="{AD108D21-EFA6-44E2-8F46-3946CDA7BC4D}" type="presParOf" srcId="{9B070603-534F-4F38-AF4B-6D994C666CA6}" destId="{D8E5193B-D023-46B0-8887-92F2671E21D4}" srcOrd="0" destOrd="0" presId="urn:microsoft.com/office/officeart/2005/8/layout/vList3"/>
    <dgm:cxn modelId="{017D2982-B75D-4EE3-AFD8-A231247CC402}" type="presParOf" srcId="{9B070603-534F-4F38-AF4B-6D994C666CA6}" destId="{B030BFC2-89E4-40E6-B157-503D9D6A1E4E}" srcOrd="1" destOrd="0" presId="urn:microsoft.com/office/officeart/2005/8/layout/vList3"/>
    <dgm:cxn modelId="{5611EFA0-D9E0-41D9-896C-FB81DA491A00}" type="presParOf" srcId="{89C3FDF9-5DC5-4B67-BC6A-9B756A413772}" destId="{D2B05087-1BD9-4A84-923E-98C2A84E3564}" srcOrd="1" destOrd="0" presId="urn:microsoft.com/office/officeart/2005/8/layout/vList3"/>
    <dgm:cxn modelId="{000674E6-777E-4522-BBE9-3D5CDE5E3D20}" type="presParOf" srcId="{89C3FDF9-5DC5-4B67-BC6A-9B756A413772}" destId="{AF5DF1DF-3C8F-4007-9513-B9414C70E276}" srcOrd="2" destOrd="0" presId="urn:microsoft.com/office/officeart/2005/8/layout/vList3"/>
    <dgm:cxn modelId="{C7C91B24-5A11-4C0F-B6F2-CC754F3CD007}" type="presParOf" srcId="{AF5DF1DF-3C8F-4007-9513-B9414C70E276}" destId="{7498ED2B-8578-4B12-9189-3419340521EE}" srcOrd="0" destOrd="0" presId="urn:microsoft.com/office/officeart/2005/8/layout/vList3"/>
    <dgm:cxn modelId="{922A2B76-25F5-45F5-AB94-7CF992C24953}" type="presParOf" srcId="{AF5DF1DF-3C8F-4007-9513-B9414C70E276}" destId="{ED9107DF-2424-4AC8-A7E2-BF7982F49F0E}" srcOrd="1" destOrd="0" presId="urn:microsoft.com/office/officeart/2005/8/layout/vList3"/>
    <dgm:cxn modelId="{31591569-A549-42C4-B08F-6EE1D42CAF0E}" type="presParOf" srcId="{89C3FDF9-5DC5-4B67-BC6A-9B756A413772}" destId="{7B183615-480A-49B9-A31D-CDB3CFF8E636}" srcOrd="3" destOrd="0" presId="urn:microsoft.com/office/officeart/2005/8/layout/vList3"/>
    <dgm:cxn modelId="{1498B5FC-C1A0-4F16-8562-1CC361845C4A}" type="presParOf" srcId="{89C3FDF9-5DC5-4B67-BC6A-9B756A413772}" destId="{188E90C1-BD09-43FA-8FE6-9A355E6F55DA}" srcOrd="4" destOrd="0" presId="urn:microsoft.com/office/officeart/2005/8/layout/vList3"/>
    <dgm:cxn modelId="{3DF78040-E542-4182-9CC6-66DEE33707DB}" type="presParOf" srcId="{188E90C1-BD09-43FA-8FE6-9A355E6F55DA}" destId="{EEE077D7-35A3-48C1-8131-F7E3F60ACC89}" srcOrd="0" destOrd="0" presId="urn:microsoft.com/office/officeart/2005/8/layout/vList3"/>
    <dgm:cxn modelId="{88CF7054-A70A-4A94-89E0-F38A8778FD82}" type="presParOf" srcId="{188E90C1-BD09-43FA-8FE6-9A355E6F55DA}" destId="{10F1AF2A-3B1B-4AA1-BC73-B8C7EE9129F0}" srcOrd="1" destOrd="0" presId="urn:microsoft.com/office/officeart/2005/8/layout/vList3"/>
    <dgm:cxn modelId="{9E1A563D-508D-4A92-A070-4BFFD8D4780C}" type="presParOf" srcId="{89C3FDF9-5DC5-4B67-BC6A-9B756A413772}" destId="{ADD2E849-E526-4122-A405-D9AE6DB10210}" srcOrd="5" destOrd="0" presId="urn:microsoft.com/office/officeart/2005/8/layout/vList3"/>
    <dgm:cxn modelId="{EB1F5A12-896B-45E7-BB6D-DE5607A31F92}" type="presParOf" srcId="{89C3FDF9-5DC5-4B67-BC6A-9B756A413772}" destId="{7DE5AB7F-4BEE-4516-B2AD-19B9014900F8}" srcOrd="6" destOrd="0" presId="urn:microsoft.com/office/officeart/2005/8/layout/vList3"/>
    <dgm:cxn modelId="{924541B9-26EF-4D92-89DA-7D4D146F2A4B}" type="presParOf" srcId="{7DE5AB7F-4BEE-4516-B2AD-19B9014900F8}" destId="{D25542C8-1D51-47F9-AFBA-C66E0571D2D1}" srcOrd="0" destOrd="0" presId="urn:microsoft.com/office/officeart/2005/8/layout/vList3"/>
    <dgm:cxn modelId="{9861313E-819A-45CE-994B-53328AAFA536}" type="presParOf" srcId="{7DE5AB7F-4BEE-4516-B2AD-19B9014900F8}" destId="{1A588922-4A13-4D38-B139-4BA4538F0BDA}" srcOrd="1" destOrd="0" presId="urn:microsoft.com/office/officeart/2005/8/layout/vList3"/>
    <dgm:cxn modelId="{8FB7FF5F-E2BD-441B-B168-B4AF4F35EA0C}" type="presParOf" srcId="{89C3FDF9-5DC5-4B67-BC6A-9B756A413772}" destId="{6BA0261B-E6A9-4A99-A781-699F7BD16248}" srcOrd="7" destOrd="0" presId="urn:microsoft.com/office/officeart/2005/8/layout/vList3"/>
    <dgm:cxn modelId="{B4B25152-6B4F-446E-9F23-7681CC258C4C}" type="presParOf" srcId="{89C3FDF9-5DC5-4B67-BC6A-9B756A413772}" destId="{C61B6BE2-8A9A-4724-9C61-B59D927EDD5E}" srcOrd="8" destOrd="0" presId="urn:microsoft.com/office/officeart/2005/8/layout/vList3"/>
    <dgm:cxn modelId="{BE3C9D5B-3B79-49A2-AACB-D52E523C8F4C}" type="presParOf" srcId="{C61B6BE2-8A9A-4724-9C61-B59D927EDD5E}" destId="{5C32CD5C-45E7-4C92-AE21-28D671CC6FAE}" srcOrd="0" destOrd="0" presId="urn:microsoft.com/office/officeart/2005/8/layout/vList3"/>
    <dgm:cxn modelId="{1D86FE92-2C0C-41D2-849B-29407E890DDF}" type="presParOf" srcId="{C61B6BE2-8A9A-4724-9C61-B59D927EDD5E}" destId="{C717ABE9-96B0-4B9D-AE5C-A538BAD30130}" srcOrd="1" destOrd="0" presId="urn:microsoft.com/office/officeart/2005/8/layout/vList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879755-77EC-4B1A-B6A0-392DBE2E38DD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E2A3D0B9-8E9A-4A6E-8EAF-75E534DCD9CF}">
      <dgm:prSet custT="1"/>
      <dgm:spPr/>
      <dgm:t>
        <a:bodyPr/>
        <a:lstStyle/>
        <a:p>
          <a:pPr algn="l" rtl="0"/>
          <a:r>
            <a:rPr lang="en-US" sz="2000" dirty="0" smtClean="0"/>
            <a:t>4.1 </a:t>
          </a:r>
          <a:r>
            <a:rPr lang="zh-CN" altLang="en-US" sz="2000" dirty="0" smtClean="0"/>
            <a:t>语法分析器的功能</a:t>
          </a:r>
          <a:endParaRPr lang="zh-CN" sz="2000" dirty="0"/>
        </a:p>
      </dgm:t>
    </dgm:pt>
    <dgm:pt modelId="{5F9BDAA3-91B1-4DB4-8B3F-256D4EF5085D}" type="parTrans" cxnId="{D8B242F8-D62E-47D3-9938-A8F18AE3DB44}">
      <dgm:prSet/>
      <dgm:spPr/>
      <dgm:t>
        <a:bodyPr/>
        <a:lstStyle/>
        <a:p>
          <a:pPr algn="l"/>
          <a:endParaRPr lang="zh-CN" altLang="en-US" sz="2000"/>
        </a:p>
      </dgm:t>
    </dgm:pt>
    <dgm:pt modelId="{6B14C7E9-50DF-4B0D-8E8A-CBD80B45CB16}" type="sibTrans" cxnId="{D8B242F8-D62E-47D3-9938-A8F18AE3DB44}">
      <dgm:prSet/>
      <dgm:spPr/>
      <dgm:t>
        <a:bodyPr/>
        <a:lstStyle/>
        <a:p>
          <a:pPr algn="l"/>
          <a:endParaRPr lang="zh-CN" altLang="en-US" sz="2000"/>
        </a:p>
      </dgm:t>
    </dgm:pt>
    <dgm:pt modelId="{1C3203AE-CBDF-415D-ACC7-0BBA83765817}">
      <dgm:prSet custT="1"/>
      <dgm:spPr/>
      <dgm:t>
        <a:bodyPr/>
        <a:lstStyle/>
        <a:p>
          <a:pPr algn="l" rtl="0"/>
          <a:r>
            <a:rPr lang="en-US" sz="2000" dirty="0" smtClean="0"/>
            <a:t>4.2 </a:t>
          </a:r>
          <a:r>
            <a:rPr lang="zh-CN" altLang="en-US" sz="2000" dirty="0" smtClean="0"/>
            <a:t>自上而下分析面临的问题</a:t>
          </a:r>
          <a:endParaRPr lang="zh-CN" sz="2000" dirty="0"/>
        </a:p>
      </dgm:t>
    </dgm:pt>
    <dgm:pt modelId="{D867D119-B66D-4869-802A-673DD3CB3395}" type="parTrans" cxnId="{2741BD0E-EFFE-4C8E-8B11-5ECFC246F5E4}">
      <dgm:prSet/>
      <dgm:spPr/>
      <dgm:t>
        <a:bodyPr/>
        <a:lstStyle/>
        <a:p>
          <a:pPr algn="l"/>
          <a:endParaRPr lang="zh-CN" altLang="en-US" sz="2000"/>
        </a:p>
      </dgm:t>
    </dgm:pt>
    <dgm:pt modelId="{3F54FA5D-197B-449C-BB39-B4603C048D63}" type="sibTrans" cxnId="{2741BD0E-EFFE-4C8E-8B11-5ECFC246F5E4}">
      <dgm:prSet/>
      <dgm:spPr/>
      <dgm:t>
        <a:bodyPr/>
        <a:lstStyle/>
        <a:p>
          <a:pPr algn="l"/>
          <a:endParaRPr lang="zh-CN" altLang="en-US" sz="2000"/>
        </a:p>
      </dgm:t>
    </dgm:pt>
    <dgm:pt modelId="{4A6FC389-F58E-4601-8A85-1DEB63C73812}">
      <dgm:prSet custT="1"/>
      <dgm:spPr/>
      <dgm:t>
        <a:bodyPr/>
        <a:lstStyle/>
        <a:p>
          <a:pPr algn="l" rtl="0"/>
          <a:r>
            <a:rPr lang="en-US" sz="2000" dirty="0" smtClean="0"/>
            <a:t>4.3 LL(1)</a:t>
          </a:r>
          <a:r>
            <a:rPr lang="zh-CN" altLang="en-US" sz="2000" dirty="0" smtClean="0"/>
            <a:t>分析法</a:t>
          </a:r>
          <a:endParaRPr lang="zh-CN" sz="2000" dirty="0"/>
        </a:p>
      </dgm:t>
    </dgm:pt>
    <dgm:pt modelId="{C0978532-549E-4E66-92DF-74D0DD8B32E1}" type="parTrans" cxnId="{0E011BDC-A760-43A9-B8F1-C80923D43333}">
      <dgm:prSet/>
      <dgm:spPr/>
      <dgm:t>
        <a:bodyPr/>
        <a:lstStyle/>
        <a:p>
          <a:pPr algn="l"/>
          <a:endParaRPr lang="zh-CN" altLang="en-US" sz="2000"/>
        </a:p>
      </dgm:t>
    </dgm:pt>
    <dgm:pt modelId="{2AE3C66E-F17C-4F61-BA74-33158DF6EB31}" type="sibTrans" cxnId="{0E011BDC-A760-43A9-B8F1-C80923D43333}">
      <dgm:prSet/>
      <dgm:spPr/>
      <dgm:t>
        <a:bodyPr/>
        <a:lstStyle/>
        <a:p>
          <a:pPr algn="l"/>
          <a:endParaRPr lang="zh-CN" altLang="en-US" sz="2000"/>
        </a:p>
      </dgm:t>
    </dgm:pt>
    <dgm:pt modelId="{2F3B7E9E-1A40-4934-9A8A-3FA3C3CB33A0}">
      <dgm:prSet custT="1"/>
      <dgm:spPr/>
      <dgm:t>
        <a:bodyPr/>
        <a:lstStyle/>
        <a:p>
          <a:pPr algn="l" rtl="0"/>
          <a:r>
            <a:rPr lang="en-US" sz="2000" dirty="0" smtClean="0"/>
            <a:t>4.4 </a:t>
          </a:r>
          <a:r>
            <a:rPr lang="zh-CN" altLang="en-US" sz="2000" dirty="0" smtClean="0"/>
            <a:t>递归下降分析程序构造</a:t>
          </a:r>
          <a:endParaRPr lang="zh-CN" sz="2000" dirty="0"/>
        </a:p>
      </dgm:t>
    </dgm:pt>
    <dgm:pt modelId="{EA5E353D-56F3-4D83-B34D-AC3712E314F3}" type="parTrans" cxnId="{900517B9-EE06-43EE-AC74-417E36EE7366}">
      <dgm:prSet/>
      <dgm:spPr/>
      <dgm:t>
        <a:bodyPr/>
        <a:lstStyle/>
        <a:p>
          <a:pPr algn="l"/>
          <a:endParaRPr lang="zh-CN" altLang="en-US" sz="2000"/>
        </a:p>
      </dgm:t>
    </dgm:pt>
    <dgm:pt modelId="{0071C12C-3A3A-4CF2-8F90-9EB2C7273539}" type="sibTrans" cxnId="{900517B9-EE06-43EE-AC74-417E36EE7366}">
      <dgm:prSet/>
      <dgm:spPr/>
      <dgm:t>
        <a:bodyPr/>
        <a:lstStyle/>
        <a:p>
          <a:pPr algn="l"/>
          <a:endParaRPr lang="zh-CN" altLang="en-US" sz="2000"/>
        </a:p>
      </dgm:t>
    </dgm:pt>
    <dgm:pt modelId="{46EBA925-17CF-484F-A82D-DB46E078D000}">
      <dgm:prSet custT="1"/>
      <dgm:spPr/>
      <dgm:t>
        <a:bodyPr/>
        <a:lstStyle/>
        <a:p>
          <a:pPr algn="l" rtl="0"/>
          <a:r>
            <a:rPr lang="en-US" sz="2000" dirty="0" smtClean="0"/>
            <a:t>4.5 </a:t>
          </a:r>
          <a:r>
            <a:rPr lang="zh-CN" altLang="en-US" sz="2000" dirty="0" smtClean="0"/>
            <a:t>预测分析程序</a:t>
          </a:r>
          <a:endParaRPr lang="zh-CN" sz="2000" dirty="0"/>
        </a:p>
      </dgm:t>
    </dgm:pt>
    <dgm:pt modelId="{31B45974-99E7-4E82-888A-5C54974215A5}" type="parTrans" cxnId="{A4B8ADCD-C853-466D-A6A7-897844E8CE97}">
      <dgm:prSet/>
      <dgm:spPr/>
      <dgm:t>
        <a:bodyPr/>
        <a:lstStyle/>
        <a:p>
          <a:pPr algn="l"/>
          <a:endParaRPr lang="zh-CN" altLang="en-US" sz="2000"/>
        </a:p>
      </dgm:t>
    </dgm:pt>
    <dgm:pt modelId="{55EE2E18-047D-4037-AA33-043F0D45210E}" type="sibTrans" cxnId="{A4B8ADCD-C853-466D-A6A7-897844E8CE97}">
      <dgm:prSet/>
      <dgm:spPr/>
      <dgm:t>
        <a:bodyPr/>
        <a:lstStyle/>
        <a:p>
          <a:pPr algn="l"/>
          <a:endParaRPr lang="zh-CN" altLang="en-US" sz="2000"/>
        </a:p>
      </dgm:t>
    </dgm:pt>
    <dgm:pt modelId="{89C3FDF9-5DC5-4B67-BC6A-9B756A413772}" type="pres">
      <dgm:prSet presAssocID="{0C879755-77EC-4B1A-B6A0-392DBE2E38D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070603-534F-4F38-AF4B-6D994C666CA6}" type="pres">
      <dgm:prSet presAssocID="{E2A3D0B9-8E9A-4A6E-8EAF-75E534DCD9CF}" presName="composite" presStyleCnt="0"/>
      <dgm:spPr/>
    </dgm:pt>
    <dgm:pt modelId="{D8E5193B-D023-46B0-8887-92F2671E21D4}" type="pres">
      <dgm:prSet presAssocID="{E2A3D0B9-8E9A-4A6E-8EAF-75E534DCD9CF}" presName="imgShp" presStyleLbl="fgImgPlace1" presStyleIdx="0" presStyleCnt="5"/>
      <dgm:spPr/>
    </dgm:pt>
    <dgm:pt modelId="{B030BFC2-89E4-40E6-B157-503D9D6A1E4E}" type="pres">
      <dgm:prSet presAssocID="{E2A3D0B9-8E9A-4A6E-8EAF-75E534DCD9CF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B05087-1BD9-4A84-923E-98C2A84E3564}" type="pres">
      <dgm:prSet presAssocID="{6B14C7E9-50DF-4B0D-8E8A-CBD80B45CB16}" presName="spacing" presStyleCnt="0"/>
      <dgm:spPr/>
    </dgm:pt>
    <dgm:pt modelId="{AF5DF1DF-3C8F-4007-9513-B9414C70E276}" type="pres">
      <dgm:prSet presAssocID="{1C3203AE-CBDF-415D-ACC7-0BBA83765817}" presName="composite" presStyleCnt="0"/>
      <dgm:spPr/>
    </dgm:pt>
    <dgm:pt modelId="{7498ED2B-8578-4B12-9189-3419340521EE}" type="pres">
      <dgm:prSet presAssocID="{1C3203AE-CBDF-415D-ACC7-0BBA83765817}" presName="imgShp" presStyleLbl="fgImgPlace1" presStyleIdx="1" presStyleCnt="5"/>
      <dgm:spPr/>
    </dgm:pt>
    <dgm:pt modelId="{ED9107DF-2424-4AC8-A7E2-BF7982F49F0E}" type="pres">
      <dgm:prSet presAssocID="{1C3203AE-CBDF-415D-ACC7-0BBA83765817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183615-480A-49B9-A31D-CDB3CFF8E636}" type="pres">
      <dgm:prSet presAssocID="{3F54FA5D-197B-449C-BB39-B4603C048D63}" presName="spacing" presStyleCnt="0"/>
      <dgm:spPr/>
    </dgm:pt>
    <dgm:pt modelId="{188E90C1-BD09-43FA-8FE6-9A355E6F55DA}" type="pres">
      <dgm:prSet presAssocID="{4A6FC389-F58E-4601-8A85-1DEB63C73812}" presName="composite" presStyleCnt="0"/>
      <dgm:spPr/>
    </dgm:pt>
    <dgm:pt modelId="{EEE077D7-35A3-48C1-8131-F7E3F60ACC89}" type="pres">
      <dgm:prSet presAssocID="{4A6FC389-F58E-4601-8A85-1DEB63C73812}" presName="imgShp" presStyleLbl="fgImgPlace1" presStyleIdx="2" presStyleCnt="5"/>
      <dgm:spPr/>
    </dgm:pt>
    <dgm:pt modelId="{10F1AF2A-3B1B-4AA1-BC73-B8C7EE9129F0}" type="pres">
      <dgm:prSet presAssocID="{4A6FC389-F58E-4601-8A85-1DEB63C73812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D2E849-E526-4122-A405-D9AE6DB10210}" type="pres">
      <dgm:prSet presAssocID="{2AE3C66E-F17C-4F61-BA74-33158DF6EB31}" presName="spacing" presStyleCnt="0"/>
      <dgm:spPr/>
    </dgm:pt>
    <dgm:pt modelId="{7DE5AB7F-4BEE-4516-B2AD-19B9014900F8}" type="pres">
      <dgm:prSet presAssocID="{2F3B7E9E-1A40-4934-9A8A-3FA3C3CB33A0}" presName="composite" presStyleCnt="0"/>
      <dgm:spPr/>
    </dgm:pt>
    <dgm:pt modelId="{D25542C8-1D51-47F9-AFBA-C66E0571D2D1}" type="pres">
      <dgm:prSet presAssocID="{2F3B7E9E-1A40-4934-9A8A-3FA3C3CB33A0}" presName="imgShp" presStyleLbl="fgImgPlace1" presStyleIdx="3" presStyleCnt="5"/>
      <dgm:spPr/>
    </dgm:pt>
    <dgm:pt modelId="{1A588922-4A13-4D38-B139-4BA4538F0BDA}" type="pres">
      <dgm:prSet presAssocID="{2F3B7E9E-1A40-4934-9A8A-3FA3C3CB33A0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0261B-E6A9-4A99-A781-699F7BD16248}" type="pres">
      <dgm:prSet presAssocID="{0071C12C-3A3A-4CF2-8F90-9EB2C7273539}" presName="spacing" presStyleCnt="0"/>
      <dgm:spPr/>
    </dgm:pt>
    <dgm:pt modelId="{C61B6BE2-8A9A-4724-9C61-B59D927EDD5E}" type="pres">
      <dgm:prSet presAssocID="{46EBA925-17CF-484F-A82D-DB46E078D000}" presName="composite" presStyleCnt="0"/>
      <dgm:spPr/>
    </dgm:pt>
    <dgm:pt modelId="{5C32CD5C-45E7-4C92-AE21-28D671CC6FAE}" type="pres">
      <dgm:prSet presAssocID="{46EBA925-17CF-484F-A82D-DB46E078D000}" presName="imgShp" presStyleLbl="fgImgPlace1" presStyleIdx="4" presStyleCnt="5"/>
      <dgm:spPr/>
    </dgm:pt>
    <dgm:pt modelId="{C717ABE9-96B0-4B9D-AE5C-A538BAD30130}" type="pres">
      <dgm:prSet presAssocID="{46EBA925-17CF-484F-A82D-DB46E078D000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EDB2A5B-B1EC-4DFB-9ACE-72E6AA0ECCE6}" type="presOf" srcId="{E2A3D0B9-8E9A-4A6E-8EAF-75E534DCD9CF}" destId="{B030BFC2-89E4-40E6-B157-503D9D6A1E4E}" srcOrd="0" destOrd="0" presId="urn:microsoft.com/office/officeart/2005/8/layout/vList3"/>
    <dgm:cxn modelId="{059EEE9C-C178-4C15-AA74-B412874E38B2}" type="presOf" srcId="{46EBA925-17CF-484F-A82D-DB46E078D000}" destId="{C717ABE9-96B0-4B9D-AE5C-A538BAD30130}" srcOrd="0" destOrd="0" presId="urn:microsoft.com/office/officeart/2005/8/layout/vList3"/>
    <dgm:cxn modelId="{128EB478-386C-4618-9B54-4E7C66C71D01}" type="presOf" srcId="{1C3203AE-CBDF-415D-ACC7-0BBA83765817}" destId="{ED9107DF-2424-4AC8-A7E2-BF7982F49F0E}" srcOrd="0" destOrd="0" presId="urn:microsoft.com/office/officeart/2005/8/layout/vList3"/>
    <dgm:cxn modelId="{DDAD2670-3652-44A4-B677-50693E5C488B}" type="presOf" srcId="{2F3B7E9E-1A40-4934-9A8A-3FA3C3CB33A0}" destId="{1A588922-4A13-4D38-B139-4BA4538F0BDA}" srcOrd="0" destOrd="0" presId="urn:microsoft.com/office/officeart/2005/8/layout/vList3"/>
    <dgm:cxn modelId="{2741BD0E-EFFE-4C8E-8B11-5ECFC246F5E4}" srcId="{0C879755-77EC-4B1A-B6A0-392DBE2E38DD}" destId="{1C3203AE-CBDF-415D-ACC7-0BBA83765817}" srcOrd="1" destOrd="0" parTransId="{D867D119-B66D-4869-802A-673DD3CB3395}" sibTransId="{3F54FA5D-197B-449C-BB39-B4603C048D63}"/>
    <dgm:cxn modelId="{900517B9-EE06-43EE-AC74-417E36EE7366}" srcId="{0C879755-77EC-4B1A-B6A0-392DBE2E38DD}" destId="{2F3B7E9E-1A40-4934-9A8A-3FA3C3CB33A0}" srcOrd="3" destOrd="0" parTransId="{EA5E353D-56F3-4D83-B34D-AC3712E314F3}" sibTransId="{0071C12C-3A3A-4CF2-8F90-9EB2C7273539}"/>
    <dgm:cxn modelId="{D8B242F8-D62E-47D3-9938-A8F18AE3DB44}" srcId="{0C879755-77EC-4B1A-B6A0-392DBE2E38DD}" destId="{E2A3D0B9-8E9A-4A6E-8EAF-75E534DCD9CF}" srcOrd="0" destOrd="0" parTransId="{5F9BDAA3-91B1-4DB4-8B3F-256D4EF5085D}" sibTransId="{6B14C7E9-50DF-4B0D-8E8A-CBD80B45CB16}"/>
    <dgm:cxn modelId="{0E011BDC-A760-43A9-B8F1-C80923D43333}" srcId="{0C879755-77EC-4B1A-B6A0-392DBE2E38DD}" destId="{4A6FC389-F58E-4601-8A85-1DEB63C73812}" srcOrd="2" destOrd="0" parTransId="{C0978532-549E-4E66-92DF-74D0DD8B32E1}" sibTransId="{2AE3C66E-F17C-4F61-BA74-33158DF6EB31}"/>
    <dgm:cxn modelId="{ECFF187A-21A0-4E36-8125-550D87C3D90E}" type="presOf" srcId="{4A6FC389-F58E-4601-8A85-1DEB63C73812}" destId="{10F1AF2A-3B1B-4AA1-BC73-B8C7EE9129F0}" srcOrd="0" destOrd="0" presId="urn:microsoft.com/office/officeart/2005/8/layout/vList3"/>
    <dgm:cxn modelId="{16921A75-3213-46F9-83DA-629C5E461B01}" type="presOf" srcId="{0C879755-77EC-4B1A-B6A0-392DBE2E38DD}" destId="{89C3FDF9-5DC5-4B67-BC6A-9B756A413772}" srcOrd="0" destOrd="0" presId="urn:microsoft.com/office/officeart/2005/8/layout/vList3"/>
    <dgm:cxn modelId="{A4B8ADCD-C853-466D-A6A7-897844E8CE97}" srcId="{0C879755-77EC-4B1A-B6A0-392DBE2E38DD}" destId="{46EBA925-17CF-484F-A82D-DB46E078D000}" srcOrd="4" destOrd="0" parTransId="{31B45974-99E7-4E82-888A-5C54974215A5}" sibTransId="{55EE2E18-047D-4037-AA33-043F0D45210E}"/>
    <dgm:cxn modelId="{C4CD2BEC-DD38-4963-934B-84D9B694664E}" type="presParOf" srcId="{89C3FDF9-5DC5-4B67-BC6A-9B756A413772}" destId="{9B070603-534F-4F38-AF4B-6D994C666CA6}" srcOrd="0" destOrd="0" presId="urn:microsoft.com/office/officeart/2005/8/layout/vList3"/>
    <dgm:cxn modelId="{167F547C-3BC7-4D06-B1A8-0D890CDCF0F0}" type="presParOf" srcId="{9B070603-534F-4F38-AF4B-6D994C666CA6}" destId="{D8E5193B-D023-46B0-8887-92F2671E21D4}" srcOrd="0" destOrd="0" presId="urn:microsoft.com/office/officeart/2005/8/layout/vList3"/>
    <dgm:cxn modelId="{04218F65-F85A-46BD-81B3-C1BD1C9EFEA7}" type="presParOf" srcId="{9B070603-534F-4F38-AF4B-6D994C666CA6}" destId="{B030BFC2-89E4-40E6-B157-503D9D6A1E4E}" srcOrd="1" destOrd="0" presId="urn:microsoft.com/office/officeart/2005/8/layout/vList3"/>
    <dgm:cxn modelId="{00B8F6BB-A877-418C-B1FF-89603E7E97A2}" type="presParOf" srcId="{89C3FDF9-5DC5-4B67-BC6A-9B756A413772}" destId="{D2B05087-1BD9-4A84-923E-98C2A84E3564}" srcOrd="1" destOrd="0" presId="urn:microsoft.com/office/officeart/2005/8/layout/vList3"/>
    <dgm:cxn modelId="{B826149A-F3D9-46C0-9E4C-65AE33981225}" type="presParOf" srcId="{89C3FDF9-5DC5-4B67-BC6A-9B756A413772}" destId="{AF5DF1DF-3C8F-4007-9513-B9414C70E276}" srcOrd="2" destOrd="0" presId="urn:microsoft.com/office/officeart/2005/8/layout/vList3"/>
    <dgm:cxn modelId="{B725E5FA-4AA1-408D-8BD1-31BD21697E5C}" type="presParOf" srcId="{AF5DF1DF-3C8F-4007-9513-B9414C70E276}" destId="{7498ED2B-8578-4B12-9189-3419340521EE}" srcOrd="0" destOrd="0" presId="urn:microsoft.com/office/officeart/2005/8/layout/vList3"/>
    <dgm:cxn modelId="{514BD2BA-45C5-4D8C-905A-473D7F17581A}" type="presParOf" srcId="{AF5DF1DF-3C8F-4007-9513-B9414C70E276}" destId="{ED9107DF-2424-4AC8-A7E2-BF7982F49F0E}" srcOrd="1" destOrd="0" presId="urn:microsoft.com/office/officeart/2005/8/layout/vList3"/>
    <dgm:cxn modelId="{512A8653-B9B2-43E4-A29B-9B738CE359F1}" type="presParOf" srcId="{89C3FDF9-5DC5-4B67-BC6A-9B756A413772}" destId="{7B183615-480A-49B9-A31D-CDB3CFF8E636}" srcOrd="3" destOrd="0" presId="urn:microsoft.com/office/officeart/2005/8/layout/vList3"/>
    <dgm:cxn modelId="{0A96B35E-4076-4832-9908-9C018836172D}" type="presParOf" srcId="{89C3FDF9-5DC5-4B67-BC6A-9B756A413772}" destId="{188E90C1-BD09-43FA-8FE6-9A355E6F55DA}" srcOrd="4" destOrd="0" presId="urn:microsoft.com/office/officeart/2005/8/layout/vList3"/>
    <dgm:cxn modelId="{6C413F19-9F18-4F98-8E5E-175779A61327}" type="presParOf" srcId="{188E90C1-BD09-43FA-8FE6-9A355E6F55DA}" destId="{EEE077D7-35A3-48C1-8131-F7E3F60ACC89}" srcOrd="0" destOrd="0" presId="urn:microsoft.com/office/officeart/2005/8/layout/vList3"/>
    <dgm:cxn modelId="{3155AF3B-4253-423B-8391-293D804C4568}" type="presParOf" srcId="{188E90C1-BD09-43FA-8FE6-9A355E6F55DA}" destId="{10F1AF2A-3B1B-4AA1-BC73-B8C7EE9129F0}" srcOrd="1" destOrd="0" presId="urn:microsoft.com/office/officeart/2005/8/layout/vList3"/>
    <dgm:cxn modelId="{B1450036-8907-4499-B256-B96284184138}" type="presParOf" srcId="{89C3FDF9-5DC5-4B67-BC6A-9B756A413772}" destId="{ADD2E849-E526-4122-A405-D9AE6DB10210}" srcOrd="5" destOrd="0" presId="urn:microsoft.com/office/officeart/2005/8/layout/vList3"/>
    <dgm:cxn modelId="{A182504B-00B3-4DAA-9CB9-AB7C7306D92C}" type="presParOf" srcId="{89C3FDF9-5DC5-4B67-BC6A-9B756A413772}" destId="{7DE5AB7F-4BEE-4516-B2AD-19B9014900F8}" srcOrd="6" destOrd="0" presId="urn:microsoft.com/office/officeart/2005/8/layout/vList3"/>
    <dgm:cxn modelId="{F112A753-F376-4658-9094-C6ABF3500569}" type="presParOf" srcId="{7DE5AB7F-4BEE-4516-B2AD-19B9014900F8}" destId="{D25542C8-1D51-47F9-AFBA-C66E0571D2D1}" srcOrd="0" destOrd="0" presId="urn:microsoft.com/office/officeart/2005/8/layout/vList3"/>
    <dgm:cxn modelId="{43631A41-624D-4939-9399-0E2A6CE91BC9}" type="presParOf" srcId="{7DE5AB7F-4BEE-4516-B2AD-19B9014900F8}" destId="{1A588922-4A13-4D38-B139-4BA4538F0BDA}" srcOrd="1" destOrd="0" presId="urn:microsoft.com/office/officeart/2005/8/layout/vList3"/>
    <dgm:cxn modelId="{670C8FBF-1417-4CB1-A918-4B4AA3F1762F}" type="presParOf" srcId="{89C3FDF9-5DC5-4B67-BC6A-9B756A413772}" destId="{6BA0261B-E6A9-4A99-A781-699F7BD16248}" srcOrd="7" destOrd="0" presId="urn:microsoft.com/office/officeart/2005/8/layout/vList3"/>
    <dgm:cxn modelId="{C937715B-4A5F-48C0-9C54-FB31E080A69A}" type="presParOf" srcId="{89C3FDF9-5DC5-4B67-BC6A-9B756A413772}" destId="{C61B6BE2-8A9A-4724-9C61-B59D927EDD5E}" srcOrd="8" destOrd="0" presId="urn:microsoft.com/office/officeart/2005/8/layout/vList3"/>
    <dgm:cxn modelId="{6B3E6BC1-1385-48D4-8675-E7CDD2DD5789}" type="presParOf" srcId="{C61B6BE2-8A9A-4724-9C61-B59D927EDD5E}" destId="{5C32CD5C-45E7-4C92-AE21-28D671CC6FAE}" srcOrd="0" destOrd="0" presId="urn:microsoft.com/office/officeart/2005/8/layout/vList3"/>
    <dgm:cxn modelId="{715237DF-0F03-4C04-8A2B-6E4EAA13886B}" type="presParOf" srcId="{C61B6BE2-8A9A-4724-9C61-B59D927EDD5E}" destId="{C717ABE9-96B0-4B9D-AE5C-A538BAD30130}" srcOrd="1" destOrd="0" presId="urn:microsoft.com/office/officeart/2005/8/layout/vList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879755-77EC-4B1A-B6A0-392DBE2E38DD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E2A3D0B9-8E9A-4A6E-8EAF-75E534DCD9CF}">
      <dgm:prSet custT="1"/>
      <dgm:spPr/>
      <dgm:t>
        <a:bodyPr/>
        <a:lstStyle/>
        <a:p>
          <a:pPr algn="l" rtl="0"/>
          <a:r>
            <a:rPr lang="en-US" sz="2000" dirty="0" smtClean="0"/>
            <a:t>4.1 </a:t>
          </a:r>
          <a:r>
            <a:rPr lang="zh-CN" altLang="en-US" sz="2000" dirty="0" smtClean="0"/>
            <a:t>语法分析器的功能</a:t>
          </a:r>
          <a:endParaRPr lang="zh-CN" sz="2000" dirty="0"/>
        </a:p>
      </dgm:t>
    </dgm:pt>
    <dgm:pt modelId="{5F9BDAA3-91B1-4DB4-8B3F-256D4EF5085D}" type="parTrans" cxnId="{D8B242F8-D62E-47D3-9938-A8F18AE3DB44}">
      <dgm:prSet/>
      <dgm:spPr/>
      <dgm:t>
        <a:bodyPr/>
        <a:lstStyle/>
        <a:p>
          <a:pPr algn="l"/>
          <a:endParaRPr lang="zh-CN" altLang="en-US" sz="2000"/>
        </a:p>
      </dgm:t>
    </dgm:pt>
    <dgm:pt modelId="{6B14C7E9-50DF-4B0D-8E8A-CBD80B45CB16}" type="sibTrans" cxnId="{D8B242F8-D62E-47D3-9938-A8F18AE3DB44}">
      <dgm:prSet/>
      <dgm:spPr/>
      <dgm:t>
        <a:bodyPr/>
        <a:lstStyle/>
        <a:p>
          <a:pPr algn="l"/>
          <a:endParaRPr lang="zh-CN" altLang="en-US" sz="2000"/>
        </a:p>
      </dgm:t>
    </dgm:pt>
    <dgm:pt modelId="{1C3203AE-CBDF-415D-ACC7-0BBA83765817}">
      <dgm:prSet custT="1"/>
      <dgm:spPr/>
      <dgm:t>
        <a:bodyPr/>
        <a:lstStyle/>
        <a:p>
          <a:pPr algn="l" rtl="0"/>
          <a:r>
            <a:rPr lang="en-US" sz="2000" dirty="0" smtClean="0"/>
            <a:t>4.2 </a:t>
          </a:r>
          <a:r>
            <a:rPr lang="zh-CN" altLang="en-US" sz="2000" dirty="0" smtClean="0"/>
            <a:t>自上而下分析面临的问题</a:t>
          </a:r>
          <a:endParaRPr lang="zh-CN" sz="2000" dirty="0"/>
        </a:p>
      </dgm:t>
    </dgm:pt>
    <dgm:pt modelId="{D867D119-B66D-4869-802A-673DD3CB3395}" type="parTrans" cxnId="{2741BD0E-EFFE-4C8E-8B11-5ECFC246F5E4}">
      <dgm:prSet/>
      <dgm:spPr/>
      <dgm:t>
        <a:bodyPr/>
        <a:lstStyle/>
        <a:p>
          <a:pPr algn="l"/>
          <a:endParaRPr lang="zh-CN" altLang="en-US" sz="2000"/>
        </a:p>
      </dgm:t>
    </dgm:pt>
    <dgm:pt modelId="{3F54FA5D-197B-449C-BB39-B4603C048D63}" type="sibTrans" cxnId="{2741BD0E-EFFE-4C8E-8B11-5ECFC246F5E4}">
      <dgm:prSet/>
      <dgm:spPr/>
      <dgm:t>
        <a:bodyPr/>
        <a:lstStyle/>
        <a:p>
          <a:pPr algn="l"/>
          <a:endParaRPr lang="zh-CN" altLang="en-US" sz="2000"/>
        </a:p>
      </dgm:t>
    </dgm:pt>
    <dgm:pt modelId="{4A6FC389-F58E-4601-8A85-1DEB63C73812}">
      <dgm:prSet custT="1"/>
      <dgm:spPr/>
      <dgm:t>
        <a:bodyPr/>
        <a:lstStyle/>
        <a:p>
          <a:pPr algn="l" rtl="0"/>
          <a:r>
            <a:rPr lang="en-US" sz="2000" dirty="0" smtClean="0"/>
            <a:t>4.3 LL(1)</a:t>
          </a:r>
          <a:r>
            <a:rPr lang="zh-CN" altLang="en-US" sz="2000" dirty="0" smtClean="0"/>
            <a:t>分析法</a:t>
          </a:r>
          <a:endParaRPr lang="zh-CN" sz="2000" dirty="0"/>
        </a:p>
      </dgm:t>
    </dgm:pt>
    <dgm:pt modelId="{C0978532-549E-4E66-92DF-74D0DD8B32E1}" type="parTrans" cxnId="{0E011BDC-A760-43A9-B8F1-C80923D43333}">
      <dgm:prSet/>
      <dgm:spPr/>
      <dgm:t>
        <a:bodyPr/>
        <a:lstStyle/>
        <a:p>
          <a:pPr algn="l"/>
          <a:endParaRPr lang="zh-CN" altLang="en-US" sz="2000"/>
        </a:p>
      </dgm:t>
    </dgm:pt>
    <dgm:pt modelId="{2AE3C66E-F17C-4F61-BA74-33158DF6EB31}" type="sibTrans" cxnId="{0E011BDC-A760-43A9-B8F1-C80923D43333}">
      <dgm:prSet/>
      <dgm:spPr/>
      <dgm:t>
        <a:bodyPr/>
        <a:lstStyle/>
        <a:p>
          <a:pPr algn="l"/>
          <a:endParaRPr lang="zh-CN" altLang="en-US" sz="2000"/>
        </a:p>
      </dgm:t>
    </dgm:pt>
    <dgm:pt modelId="{2F3B7E9E-1A40-4934-9A8A-3FA3C3CB33A0}">
      <dgm:prSet custT="1"/>
      <dgm:spPr/>
      <dgm:t>
        <a:bodyPr/>
        <a:lstStyle/>
        <a:p>
          <a:pPr algn="l" rtl="0"/>
          <a:r>
            <a:rPr lang="en-US" sz="2000" dirty="0" smtClean="0"/>
            <a:t>4.4 </a:t>
          </a:r>
          <a:r>
            <a:rPr lang="zh-CN" altLang="en-US" sz="2000" dirty="0" smtClean="0"/>
            <a:t>递归下降分析程序构造</a:t>
          </a:r>
          <a:endParaRPr lang="zh-CN" sz="2000" dirty="0"/>
        </a:p>
      </dgm:t>
    </dgm:pt>
    <dgm:pt modelId="{EA5E353D-56F3-4D83-B34D-AC3712E314F3}" type="parTrans" cxnId="{900517B9-EE06-43EE-AC74-417E36EE7366}">
      <dgm:prSet/>
      <dgm:spPr/>
      <dgm:t>
        <a:bodyPr/>
        <a:lstStyle/>
        <a:p>
          <a:pPr algn="l"/>
          <a:endParaRPr lang="zh-CN" altLang="en-US" sz="2000"/>
        </a:p>
      </dgm:t>
    </dgm:pt>
    <dgm:pt modelId="{0071C12C-3A3A-4CF2-8F90-9EB2C7273539}" type="sibTrans" cxnId="{900517B9-EE06-43EE-AC74-417E36EE7366}">
      <dgm:prSet/>
      <dgm:spPr/>
      <dgm:t>
        <a:bodyPr/>
        <a:lstStyle/>
        <a:p>
          <a:pPr algn="l"/>
          <a:endParaRPr lang="zh-CN" altLang="en-US" sz="2000"/>
        </a:p>
      </dgm:t>
    </dgm:pt>
    <dgm:pt modelId="{46EBA925-17CF-484F-A82D-DB46E078D000}">
      <dgm:prSet custT="1"/>
      <dgm:spPr/>
      <dgm:t>
        <a:bodyPr/>
        <a:lstStyle/>
        <a:p>
          <a:pPr algn="l" rtl="0"/>
          <a:r>
            <a:rPr lang="en-US" sz="2000" dirty="0" smtClean="0"/>
            <a:t>4.5 </a:t>
          </a:r>
          <a:r>
            <a:rPr lang="zh-CN" altLang="en-US" sz="2000" dirty="0" smtClean="0"/>
            <a:t>预测分析程序</a:t>
          </a:r>
          <a:endParaRPr lang="zh-CN" sz="2000" dirty="0"/>
        </a:p>
      </dgm:t>
    </dgm:pt>
    <dgm:pt modelId="{31B45974-99E7-4E82-888A-5C54974215A5}" type="parTrans" cxnId="{A4B8ADCD-C853-466D-A6A7-897844E8CE97}">
      <dgm:prSet/>
      <dgm:spPr/>
      <dgm:t>
        <a:bodyPr/>
        <a:lstStyle/>
        <a:p>
          <a:pPr algn="l"/>
          <a:endParaRPr lang="zh-CN" altLang="en-US" sz="2000"/>
        </a:p>
      </dgm:t>
    </dgm:pt>
    <dgm:pt modelId="{55EE2E18-047D-4037-AA33-043F0D45210E}" type="sibTrans" cxnId="{A4B8ADCD-C853-466D-A6A7-897844E8CE97}">
      <dgm:prSet/>
      <dgm:spPr/>
      <dgm:t>
        <a:bodyPr/>
        <a:lstStyle/>
        <a:p>
          <a:pPr algn="l"/>
          <a:endParaRPr lang="zh-CN" altLang="en-US" sz="2000"/>
        </a:p>
      </dgm:t>
    </dgm:pt>
    <dgm:pt modelId="{89C3FDF9-5DC5-4B67-BC6A-9B756A413772}" type="pres">
      <dgm:prSet presAssocID="{0C879755-77EC-4B1A-B6A0-392DBE2E38D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070603-534F-4F38-AF4B-6D994C666CA6}" type="pres">
      <dgm:prSet presAssocID="{E2A3D0B9-8E9A-4A6E-8EAF-75E534DCD9CF}" presName="composite" presStyleCnt="0"/>
      <dgm:spPr/>
    </dgm:pt>
    <dgm:pt modelId="{D8E5193B-D023-46B0-8887-92F2671E21D4}" type="pres">
      <dgm:prSet presAssocID="{E2A3D0B9-8E9A-4A6E-8EAF-75E534DCD9CF}" presName="imgShp" presStyleLbl="fgImgPlace1" presStyleIdx="0" presStyleCnt="5"/>
      <dgm:spPr/>
    </dgm:pt>
    <dgm:pt modelId="{B030BFC2-89E4-40E6-B157-503D9D6A1E4E}" type="pres">
      <dgm:prSet presAssocID="{E2A3D0B9-8E9A-4A6E-8EAF-75E534DCD9CF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B05087-1BD9-4A84-923E-98C2A84E3564}" type="pres">
      <dgm:prSet presAssocID="{6B14C7E9-50DF-4B0D-8E8A-CBD80B45CB16}" presName="spacing" presStyleCnt="0"/>
      <dgm:spPr/>
    </dgm:pt>
    <dgm:pt modelId="{AF5DF1DF-3C8F-4007-9513-B9414C70E276}" type="pres">
      <dgm:prSet presAssocID="{1C3203AE-CBDF-415D-ACC7-0BBA83765817}" presName="composite" presStyleCnt="0"/>
      <dgm:spPr/>
    </dgm:pt>
    <dgm:pt modelId="{7498ED2B-8578-4B12-9189-3419340521EE}" type="pres">
      <dgm:prSet presAssocID="{1C3203AE-CBDF-415D-ACC7-0BBA83765817}" presName="imgShp" presStyleLbl="fgImgPlace1" presStyleIdx="1" presStyleCnt="5"/>
      <dgm:spPr/>
    </dgm:pt>
    <dgm:pt modelId="{ED9107DF-2424-4AC8-A7E2-BF7982F49F0E}" type="pres">
      <dgm:prSet presAssocID="{1C3203AE-CBDF-415D-ACC7-0BBA83765817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183615-480A-49B9-A31D-CDB3CFF8E636}" type="pres">
      <dgm:prSet presAssocID="{3F54FA5D-197B-449C-BB39-B4603C048D63}" presName="spacing" presStyleCnt="0"/>
      <dgm:spPr/>
    </dgm:pt>
    <dgm:pt modelId="{188E90C1-BD09-43FA-8FE6-9A355E6F55DA}" type="pres">
      <dgm:prSet presAssocID="{4A6FC389-F58E-4601-8A85-1DEB63C73812}" presName="composite" presStyleCnt="0"/>
      <dgm:spPr/>
    </dgm:pt>
    <dgm:pt modelId="{EEE077D7-35A3-48C1-8131-F7E3F60ACC89}" type="pres">
      <dgm:prSet presAssocID="{4A6FC389-F58E-4601-8A85-1DEB63C73812}" presName="imgShp" presStyleLbl="fgImgPlace1" presStyleIdx="2" presStyleCnt="5"/>
      <dgm:spPr/>
    </dgm:pt>
    <dgm:pt modelId="{10F1AF2A-3B1B-4AA1-BC73-B8C7EE9129F0}" type="pres">
      <dgm:prSet presAssocID="{4A6FC389-F58E-4601-8A85-1DEB63C73812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D2E849-E526-4122-A405-D9AE6DB10210}" type="pres">
      <dgm:prSet presAssocID="{2AE3C66E-F17C-4F61-BA74-33158DF6EB31}" presName="spacing" presStyleCnt="0"/>
      <dgm:spPr/>
    </dgm:pt>
    <dgm:pt modelId="{7DE5AB7F-4BEE-4516-B2AD-19B9014900F8}" type="pres">
      <dgm:prSet presAssocID="{2F3B7E9E-1A40-4934-9A8A-3FA3C3CB33A0}" presName="composite" presStyleCnt="0"/>
      <dgm:spPr/>
    </dgm:pt>
    <dgm:pt modelId="{D25542C8-1D51-47F9-AFBA-C66E0571D2D1}" type="pres">
      <dgm:prSet presAssocID="{2F3B7E9E-1A40-4934-9A8A-3FA3C3CB33A0}" presName="imgShp" presStyleLbl="fgImgPlace1" presStyleIdx="3" presStyleCnt="5"/>
      <dgm:spPr/>
    </dgm:pt>
    <dgm:pt modelId="{1A588922-4A13-4D38-B139-4BA4538F0BDA}" type="pres">
      <dgm:prSet presAssocID="{2F3B7E9E-1A40-4934-9A8A-3FA3C3CB33A0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0261B-E6A9-4A99-A781-699F7BD16248}" type="pres">
      <dgm:prSet presAssocID="{0071C12C-3A3A-4CF2-8F90-9EB2C7273539}" presName="spacing" presStyleCnt="0"/>
      <dgm:spPr/>
    </dgm:pt>
    <dgm:pt modelId="{C61B6BE2-8A9A-4724-9C61-B59D927EDD5E}" type="pres">
      <dgm:prSet presAssocID="{46EBA925-17CF-484F-A82D-DB46E078D000}" presName="composite" presStyleCnt="0"/>
      <dgm:spPr/>
    </dgm:pt>
    <dgm:pt modelId="{5C32CD5C-45E7-4C92-AE21-28D671CC6FAE}" type="pres">
      <dgm:prSet presAssocID="{46EBA925-17CF-484F-A82D-DB46E078D000}" presName="imgShp" presStyleLbl="fgImgPlace1" presStyleIdx="4" presStyleCnt="5"/>
      <dgm:spPr/>
    </dgm:pt>
    <dgm:pt modelId="{C717ABE9-96B0-4B9D-AE5C-A538BAD30130}" type="pres">
      <dgm:prSet presAssocID="{46EBA925-17CF-484F-A82D-DB46E078D000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C76AFF6-93F3-4318-9D26-E50967D13134}" type="presOf" srcId="{2F3B7E9E-1A40-4934-9A8A-3FA3C3CB33A0}" destId="{1A588922-4A13-4D38-B139-4BA4538F0BDA}" srcOrd="0" destOrd="0" presId="urn:microsoft.com/office/officeart/2005/8/layout/vList3"/>
    <dgm:cxn modelId="{2741BD0E-EFFE-4C8E-8B11-5ECFC246F5E4}" srcId="{0C879755-77EC-4B1A-B6A0-392DBE2E38DD}" destId="{1C3203AE-CBDF-415D-ACC7-0BBA83765817}" srcOrd="1" destOrd="0" parTransId="{D867D119-B66D-4869-802A-673DD3CB3395}" sibTransId="{3F54FA5D-197B-449C-BB39-B4603C048D63}"/>
    <dgm:cxn modelId="{900517B9-EE06-43EE-AC74-417E36EE7366}" srcId="{0C879755-77EC-4B1A-B6A0-392DBE2E38DD}" destId="{2F3B7E9E-1A40-4934-9A8A-3FA3C3CB33A0}" srcOrd="3" destOrd="0" parTransId="{EA5E353D-56F3-4D83-B34D-AC3712E314F3}" sibTransId="{0071C12C-3A3A-4CF2-8F90-9EB2C7273539}"/>
    <dgm:cxn modelId="{D8B242F8-D62E-47D3-9938-A8F18AE3DB44}" srcId="{0C879755-77EC-4B1A-B6A0-392DBE2E38DD}" destId="{E2A3D0B9-8E9A-4A6E-8EAF-75E534DCD9CF}" srcOrd="0" destOrd="0" parTransId="{5F9BDAA3-91B1-4DB4-8B3F-256D4EF5085D}" sibTransId="{6B14C7E9-50DF-4B0D-8E8A-CBD80B45CB16}"/>
    <dgm:cxn modelId="{7919D58E-7CB8-4641-B844-7B102A396660}" type="presOf" srcId="{46EBA925-17CF-484F-A82D-DB46E078D000}" destId="{C717ABE9-96B0-4B9D-AE5C-A538BAD30130}" srcOrd="0" destOrd="0" presId="urn:microsoft.com/office/officeart/2005/8/layout/vList3"/>
    <dgm:cxn modelId="{C065D5E0-6096-4996-AC08-B8154D554488}" type="presOf" srcId="{0C879755-77EC-4B1A-B6A0-392DBE2E38DD}" destId="{89C3FDF9-5DC5-4B67-BC6A-9B756A413772}" srcOrd="0" destOrd="0" presId="urn:microsoft.com/office/officeart/2005/8/layout/vList3"/>
    <dgm:cxn modelId="{C32437DE-6AFD-4B74-A0E9-4CF94F197261}" type="presOf" srcId="{E2A3D0B9-8E9A-4A6E-8EAF-75E534DCD9CF}" destId="{B030BFC2-89E4-40E6-B157-503D9D6A1E4E}" srcOrd="0" destOrd="0" presId="urn:microsoft.com/office/officeart/2005/8/layout/vList3"/>
    <dgm:cxn modelId="{2A120186-D427-4DAF-82B7-A93DD478D8F9}" type="presOf" srcId="{4A6FC389-F58E-4601-8A85-1DEB63C73812}" destId="{10F1AF2A-3B1B-4AA1-BC73-B8C7EE9129F0}" srcOrd="0" destOrd="0" presId="urn:microsoft.com/office/officeart/2005/8/layout/vList3"/>
    <dgm:cxn modelId="{0E011BDC-A760-43A9-B8F1-C80923D43333}" srcId="{0C879755-77EC-4B1A-B6A0-392DBE2E38DD}" destId="{4A6FC389-F58E-4601-8A85-1DEB63C73812}" srcOrd="2" destOrd="0" parTransId="{C0978532-549E-4E66-92DF-74D0DD8B32E1}" sibTransId="{2AE3C66E-F17C-4F61-BA74-33158DF6EB31}"/>
    <dgm:cxn modelId="{16B36B6E-7671-4663-A36D-92E29910B64D}" type="presOf" srcId="{1C3203AE-CBDF-415D-ACC7-0BBA83765817}" destId="{ED9107DF-2424-4AC8-A7E2-BF7982F49F0E}" srcOrd="0" destOrd="0" presId="urn:microsoft.com/office/officeart/2005/8/layout/vList3"/>
    <dgm:cxn modelId="{A4B8ADCD-C853-466D-A6A7-897844E8CE97}" srcId="{0C879755-77EC-4B1A-B6A0-392DBE2E38DD}" destId="{46EBA925-17CF-484F-A82D-DB46E078D000}" srcOrd="4" destOrd="0" parTransId="{31B45974-99E7-4E82-888A-5C54974215A5}" sibTransId="{55EE2E18-047D-4037-AA33-043F0D45210E}"/>
    <dgm:cxn modelId="{E4F232CB-D22C-4E06-A0BF-249767F4F4E7}" type="presParOf" srcId="{89C3FDF9-5DC5-4B67-BC6A-9B756A413772}" destId="{9B070603-534F-4F38-AF4B-6D994C666CA6}" srcOrd="0" destOrd="0" presId="urn:microsoft.com/office/officeart/2005/8/layout/vList3"/>
    <dgm:cxn modelId="{5089EB06-A200-4987-B94A-D47291FDB586}" type="presParOf" srcId="{9B070603-534F-4F38-AF4B-6D994C666CA6}" destId="{D8E5193B-D023-46B0-8887-92F2671E21D4}" srcOrd="0" destOrd="0" presId="urn:microsoft.com/office/officeart/2005/8/layout/vList3"/>
    <dgm:cxn modelId="{9CAA547E-4933-4818-82C8-B1A79C58EFA1}" type="presParOf" srcId="{9B070603-534F-4F38-AF4B-6D994C666CA6}" destId="{B030BFC2-89E4-40E6-B157-503D9D6A1E4E}" srcOrd="1" destOrd="0" presId="urn:microsoft.com/office/officeart/2005/8/layout/vList3"/>
    <dgm:cxn modelId="{67F958FF-C443-416C-B79B-49166C869340}" type="presParOf" srcId="{89C3FDF9-5DC5-4B67-BC6A-9B756A413772}" destId="{D2B05087-1BD9-4A84-923E-98C2A84E3564}" srcOrd="1" destOrd="0" presId="urn:microsoft.com/office/officeart/2005/8/layout/vList3"/>
    <dgm:cxn modelId="{C67C5A90-A40E-4037-8DD6-2FA908D51839}" type="presParOf" srcId="{89C3FDF9-5DC5-4B67-BC6A-9B756A413772}" destId="{AF5DF1DF-3C8F-4007-9513-B9414C70E276}" srcOrd="2" destOrd="0" presId="urn:microsoft.com/office/officeart/2005/8/layout/vList3"/>
    <dgm:cxn modelId="{FBE7C4D6-6AD0-49F1-90BD-FF834DCC57AE}" type="presParOf" srcId="{AF5DF1DF-3C8F-4007-9513-B9414C70E276}" destId="{7498ED2B-8578-4B12-9189-3419340521EE}" srcOrd="0" destOrd="0" presId="urn:microsoft.com/office/officeart/2005/8/layout/vList3"/>
    <dgm:cxn modelId="{AE098079-257B-49DC-BAF1-D995355D690C}" type="presParOf" srcId="{AF5DF1DF-3C8F-4007-9513-B9414C70E276}" destId="{ED9107DF-2424-4AC8-A7E2-BF7982F49F0E}" srcOrd="1" destOrd="0" presId="urn:microsoft.com/office/officeart/2005/8/layout/vList3"/>
    <dgm:cxn modelId="{55D72412-A07B-4AAE-B5E5-1CC01F15CCCF}" type="presParOf" srcId="{89C3FDF9-5DC5-4B67-BC6A-9B756A413772}" destId="{7B183615-480A-49B9-A31D-CDB3CFF8E636}" srcOrd="3" destOrd="0" presId="urn:microsoft.com/office/officeart/2005/8/layout/vList3"/>
    <dgm:cxn modelId="{83F850E3-8CC3-4A8C-92EE-BAD9F06F7E58}" type="presParOf" srcId="{89C3FDF9-5DC5-4B67-BC6A-9B756A413772}" destId="{188E90C1-BD09-43FA-8FE6-9A355E6F55DA}" srcOrd="4" destOrd="0" presId="urn:microsoft.com/office/officeart/2005/8/layout/vList3"/>
    <dgm:cxn modelId="{B6EB2ECB-2E4D-4B4F-899E-008E939E9F03}" type="presParOf" srcId="{188E90C1-BD09-43FA-8FE6-9A355E6F55DA}" destId="{EEE077D7-35A3-48C1-8131-F7E3F60ACC89}" srcOrd="0" destOrd="0" presId="urn:microsoft.com/office/officeart/2005/8/layout/vList3"/>
    <dgm:cxn modelId="{61C1FEA1-0A31-48AE-B912-2B697A4BF704}" type="presParOf" srcId="{188E90C1-BD09-43FA-8FE6-9A355E6F55DA}" destId="{10F1AF2A-3B1B-4AA1-BC73-B8C7EE9129F0}" srcOrd="1" destOrd="0" presId="urn:microsoft.com/office/officeart/2005/8/layout/vList3"/>
    <dgm:cxn modelId="{A490F86F-6DF9-45FF-A098-F26D7CE433CC}" type="presParOf" srcId="{89C3FDF9-5DC5-4B67-BC6A-9B756A413772}" destId="{ADD2E849-E526-4122-A405-D9AE6DB10210}" srcOrd="5" destOrd="0" presId="urn:microsoft.com/office/officeart/2005/8/layout/vList3"/>
    <dgm:cxn modelId="{6513D7F2-4330-4573-9C3B-7527DA48296C}" type="presParOf" srcId="{89C3FDF9-5DC5-4B67-BC6A-9B756A413772}" destId="{7DE5AB7F-4BEE-4516-B2AD-19B9014900F8}" srcOrd="6" destOrd="0" presId="urn:microsoft.com/office/officeart/2005/8/layout/vList3"/>
    <dgm:cxn modelId="{58C4AA26-A794-4432-9099-308D17508871}" type="presParOf" srcId="{7DE5AB7F-4BEE-4516-B2AD-19B9014900F8}" destId="{D25542C8-1D51-47F9-AFBA-C66E0571D2D1}" srcOrd="0" destOrd="0" presId="urn:microsoft.com/office/officeart/2005/8/layout/vList3"/>
    <dgm:cxn modelId="{88E88345-A7B4-4664-BAE9-1CD958D81A4E}" type="presParOf" srcId="{7DE5AB7F-4BEE-4516-B2AD-19B9014900F8}" destId="{1A588922-4A13-4D38-B139-4BA4538F0BDA}" srcOrd="1" destOrd="0" presId="urn:microsoft.com/office/officeart/2005/8/layout/vList3"/>
    <dgm:cxn modelId="{6035857E-F519-456A-830D-CFF9CAA0984C}" type="presParOf" srcId="{89C3FDF9-5DC5-4B67-BC6A-9B756A413772}" destId="{6BA0261B-E6A9-4A99-A781-699F7BD16248}" srcOrd="7" destOrd="0" presId="urn:microsoft.com/office/officeart/2005/8/layout/vList3"/>
    <dgm:cxn modelId="{8E6A7ECE-EBBD-43AA-BE3F-38C459DB4C27}" type="presParOf" srcId="{89C3FDF9-5DC5-4B67-BC6A-9B756A413772}" destId="{C61B6BE2-8A9A-4724-9C61-B59D927EDD5E}" srcOrd="8" destOrd="0" presId="urn:microsoft.com/office/officeart/2005/8/layout/vList3"/>
    <dgm:cxn modelId="{CFE28DA3-8BBD-4D16-8941-9F706E54390E}" type="presParOf" srcId="{C61B6BE2-8A9A-4724-9C61-B59D927EDD5E}" destId="{5C32CD5C-45E7-4C92-AE21-28D671CC6FAE}" srcOrd="0" destOrd="0" presId="urn:microsoft.com/office/officeart/2005/8/layout/vList3"/>
    <dgm:cxn modelId="{EF8582BE-A0A7-4011-83F5-9C6AF878480A}" type="presParOf" srcId="{C61B6BE2-8A9A-4724-9C61-B59D927EDD5E}" destId="{C717ABE9-96B0-4B9D-AE5C-A538BAD30130}" srcOrd="1" destOrd="0" presId="urn:microsoft.com/office/officeart/2005/8/layout/vList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879755-77EC-4B1A-B6A0-392DBE2E38DD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E2A3D0B9-8E9A-4A6E-8EAF-75E534DCD9CF}">
      <dgm:prSet custT="1"/>
      <dgm:spPr/>
      <dgm:t>
        <a:bodyPr/>
        <a:lstStyle/>
        <a:p>
          <a:pPr algn="l" rtl="0"/>
          <a:r>
            <a:rPr lang="en-US" sz="2000" dirty="0" smtClean="0"/>
            <a:t>4.1 </a:t>
          </a:r>
          <a:r>
            <a:rPr lang="zh-CN" altLang="en-US" sz="2000" dirty="0" smtClean="0"/>
            <a:t>语法分析器的功能</a:t>
          </a:r>
          <a:endParaRPr lang="zh-CN" sz="2000" dirty="0"/>
        </a:p>
      </dgm:t>
    </dgm:pt>
    <dgm:pt modelId="{5F9BDAA3-91B1-4DB4-8B3F-256D4EF5085D}" type="parTrans" cxnId="{D8B242F8-D62E-47D3-9938-A8F18AE3DB44}">
      <dgm:prSet/>
      <dgm:spPr/>
      <dgm:t>
        <a:bodyPr/>
        <a:lstStyle/>
        <a:p>
          <a:pPr algn="l"/>
          <a:endParaRPr lang="zh-CN" altLang="en-US" sz="2000"/>
        </a:p>
      </dgm:t>
    </dgm:pt>
    <dgm:pt modelId="{6B14C7E9-50DF-4B0D-8E8A-CBD80B45CB16}" type="sibTrans" cxnId="{D8B242F8-D62E-47D3-9938-A8F18AE3DB44}">
      <dgm:prSet/>
      <dgm:spPr/>
      <dgm:t>
        <a:bodyPr/>
        <a:lstStyle/>
        <a:p>
          <a:pPr algn="l"/>
          <a:endParaRPr lang="zh-CN" altLang="en-US" sz="2000"/>
        </a:p>
      </dgm:t>
    </dgm:pt>
    <dgm:pt modelId="{1C3203AE-CBDF-415D-ACC7-0BBA83765817}">
      <dgm:prSet custT="1"/>
      <dgm:spPr/>
      <dgm:t>
        <a:bodyPr/>
        <a:lstStyle/>
        <a:p>
          <a:pPr algn="l" rtl="0"/>
          <a:r>
            <a:rPr lang="en-US" sz="2000" dirty="0" smtClean="0"/>
            <a:t>4.2 </a:t>
          </a:r>
          <a:r>
            <a:rPr lang="zh-CN" altLang="en-US" sz="2000" dirty="0" smtClean="0"/>
            <a:t>自上而下分析面临的问题</a:t>
          </a:r>
          <a:endParaRPr lang="zh-CN" sz="2000" dirty="0"/>
        </a:p>
      </dgm:t>
    </dgm:pt>
    <dgm:pt modelId="{D867D119-B66D-4869-802A-673DD3CB3395}" type="parTrans" cxnId="{2741BD0E-EFFE-4C8E-8B11-5ECFC246F5E4}">
      <dgm:prSet/>
      <dgm:spPr/>
      <dgm:t>
        <a:bodyPr/>
        <a:lstStyle/>
        <a:p>
          <a:pPr algn="l"/>
          <a:endParaRPr lang="zh-CN" altLang="en-US" sz="2000"/>
        </a:p>
      </dgm:t>
    </dgm:pt>
    <dgm:pt modelId="{3F54FA5D-197B-449C-BB39-B4603C048D63}" type="sibTrans" cxnId="{2741BD0E-EFFE-4C8E-8B11-5ECFC246F5E4}">
      <dgm:prSet/>
      <dgm:spPr/>
      <dgm:t>
        <a:bodyPr/>
        <a:lstStyle/>
        <a:p>
          <a:pPr algn="l"/>
          <a:endParaRPr lang="zh-CN" altLang="en-US" sz="2000"/>
        </a:p>
      </dgm:t>
    </dgm:pt>
    <dgm:pt modelId="{4A6FC389-F58E-4601-8A85-1DEB63C73812}">
      <dgm:prSet custT="1"/>
      <dgm:spPr/>
      <dgm:t>
        <a:bodyPr/>
        <a:lstStyle/>
        <a:p>
          <a:pPr algn="l" rtl="0"/>
          <a:r>
            <a:rPr lang="en-US" sz="2000" dirty="0" smtClean="0"/>
            <a:t>4.3 LL(1)</a:t>
          </a:r>
          <a:r>
            <a:rPr lang="zh-CN" altLang="en-US" sz="2000" dirty="0" smtClean="0"/>
            <a:t>分析法</a:t>
          </a:r>
          <a:endParaRPr lang="zh-CN" sz="2000" dirty="0"/>
        </a:p>
      </dgm:t>
    </dgm:pt>
    <dgm:pt modelId="{C0978532-549E-4E66-92DF-74D0DD8B32E1}" type="parTrans" cxnId="{0E011BDC-A760-43A9-B8F1-C80923D43333}">
      <dgm:prSet/>
      <dgm:spPr/>
      <dgm:t>
        <a:bodyPr/>
        <a:lstStyle/>
        <a:p>
          <a:pPr algn="l"/>
          <a:endParaRPr lang="zh-CN" altLang="en-US" sz="2000"/>
        </a:p>
      </dgm:t>
    </dgm:pt>
    <dgm:pt modelId="{2AE3C66E-F17C-4F61-BA74-33158DF6EB31}" type="sibTrans" cxnId="{0E011BDC-A760-43A9-B8F1-C80923D43333}">
      <dgm:prSet/>
      <dgm:spPr/>
      <dgm:t>
        <a:bodyPr/>
        <a:lstStyle/>
        <a:p>
          <a:pPr algn="l"/>
          <a:endParaRPr lang="zh-CN" altLang="en-US" sz="2000"/>
        </a:p>
      </dgm:t>
    </dgm:pt>
    <dgm:pt modelId="{2F3B7E9E-1A40-4934-9A8A-3FA3C3CB33A0}">
      <dgm:prSet custT="1"/>
      <dgm:spPr/>
      <dgm:t>
        <a:bodyPr/>
        <a:lstStyle/>
        <a:p>
          <a:pPr algn="l" rtl="0"/>
          <a:r>
            <a:rPr lang="en-US" sz="2000" dirty="0" smtClean="0"/>
            <a:t>4.4 </a:t>
          </a:r>
          <a:r>
            <a:rPr lang="zh-CN" altLang="en-US" sz="2000" dirty="0" smtClean="0"/>
            <a:t>递归下降分析程序构造</a:t>
          </a:r>
          <a:endParaRPr lang="zh-CN" sz="2000" dirty="0"/>
        </a:p>
      </dgm:t>
    </dgm:pt>
    <dgm:pt modelId="{EA5E353D-56F3-4D83-B34D-AC3712E314F3}" type="parTrans" cxnId="{900517B9-EE06-43EE-AC74-417E36EE7366}">
      <dgm:prSet/>
      <dgm:spPr/>
      <dgm:t>
        <a:bodyPr/>
        <a:lstStyle/>
        <a:p>
          <a:pPr algn="l"/>
          <a:endParaRPr lang="zh-CN" altLang="en-US" sz="2000"/>
        </a:p>
      </dgm:t>
    </dgm:pt>
    <dgm:pt modelId="{0071C12C-3A3A-4CF2-8F90-9EB2C7273539}" type="sibTrans" cxnId="{900517B9-EE06-43EE-AC74-417E36EE7366}">
      <dgm:prSet/>
      <dgm:spPr/>
      <dgm:t>
        <a:bodyPr/>
        <a:lstStyle/>
        <a:p>
          <a:pPr algn="l"/>
          <a:endParaRPr lang="zh-CN" altLang="en-US" sz="2000"/>
        </a:p>
      </dgm:t>
    </dgm:pt>
    <dgm:pt modelId="{46EBA925-17CF-484F-A82D-DB46E078D000}">
      <dgm:prSet custT="1"/>
      <dgm:spPr/>
      <dgm:t>
        <a:bodyPr/>
        <a:lstStyle/>
        <a:p>
          <a:pPr algn="l" rtl="0"/>
          <a:r>
            <a:rPr lang="en-US" sz="2000" dirty="0" smtClean="0"/>
            <a:t>4.5 </a:t>
          </a:r>
          <a:r>
            <a:rPr lang="zh-CN" altLang="en-US" sz="2000" dirty="0" smtClean="0"/>
            <a:t>预测分析程序</a:t>
          </a:r>
          <a:endParaRPr lang="zh-CN" sz="2000" dirty="0"/>
        </a:p>
      </dgm:t>
    </dgm:pt>
    <dgm:pt modelId="{31B45974-99E7-4E82-888A-5C54974215A5}" type="parTrans" cxnId="{A4B8ADCD-C853-466D-A6A7-897844E8CE97}">
      <dgm:prSet/>
      <dgm:spPr/>
      <dgm:t>
        <a:bodyPr/>
        <a:lstStyle/>
        <a:p>
          <a:pPr algn="l"/>
          <a:endParaRPr lang="zh-CN" altLang="en-US" sz="2000"/>
        </a:p>
      </dgm:t>
    </dgm:pt>
    <dgm:pt modelId="{55EE2E18-047D-4037-AA33-043F0D45210E}" type="sibTrans" cxnId="{A4B8ADCD-C853-466D-A6A7-897844E8CE97}">
      <dgm:prSet/>
      <dgm:spPr/>
      <dgm:t>
        <a:bodyPr/>
        <a:lstStyle/>
        <a:p>
          <a:pPr algn="l"/>
          <a:endParaRPr lang="zh-CN" altLang="en-US" sz="2000"/>
        </a:p>
      </dgm:t>
    </dgm:pt>
    <dgm:pt modelId="{89C3FDF9-5DC5-4B67-BC6A-9B756A413772}" type="pres">
      <dgm:prSet presAssocID="{0C879755-77EC-4B1A-B6A0-392DBE2E38D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070603-534F-4F38-AF4B-6D994C666CA6}" type="pres">
      <dgm:prSet presAssocID="{E2A3D0B9-8E9A-4A6E-8EAF-75E534DCD9CF}" presName="composite" presStyleCnt="0"/>
      <dgm:spPr/>
    </dgm:pt>
    <dgm:pt modelId="{D8E5193B-D023-46B0-8887-92F2671E21D4}" type="pres">
      <dgm:prSet presAssocID="{E2A3D0B9-8E9A-4A6E-8EAF-75E534DCD9CF}" presName="imgShp" presStyleLbl="fgImgPlace1" presStyleIdx="0" presStyleCnt="5"/>
      <dgm:spPr/>
    </dgm:pt>
    <dgm:pt modelId="{B030BFC2-89E4-40E6-B157-503D9D6A1E4E}" type="pres">
      <dgm:prSet presAssocID="{E2A3D0B9-8E9A-4A6E-8EAF-75E534DCD9CF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B05087-1BD9-4A84-923E-98C2A84E3564}" type="pres">
      <dgm:prSet presAssocID="{6B14C7E9-50DF-4B0D-8E8A-CBD80B45CB16}" presName="spacing" presStyleCnt="0"/>
      <dgm:spPr/>
    </dgm:pt>
    <dgm:pt modelId="{AF5DF1DF-3C8F-4007-9513-B9414C70E276}" type="pres">
      <dgm:prSet presAssocID="{1C3203AE-CBDF-415D-ACC7-0BBA83765817}" presName="composite" presStyleCnt="0"/>
      <dgm:spPr/>
    </dgm:pt>
    <dgm:pt modelId="{7498ED2B-8578-4B12-9189-3419340521EE}" type="pres">
      <dgm:prSet presAssocID="{1C3203AE-CBDF-415D-ACC7-0BBA83765817}" presName="imgShp" presStyleLbl="fgImgPlace1" presStyleIdx="1" presStyleCnt="5"/>
      <dgm:spPr/>
    </dgm:pt>
    <dgm:pt modelId="{ED9107DF-2424-4AC8-A7E2-BF7982F49F0E}" type="pres">
      <dgm:prSet presAssocID="{1C3203AE-CBDF-415D-ACC7-0BBA83765817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183615-480A-49B9-A31D-CDB3CFF8E636}" type="pres">
      <dgm:prSet presAssocID="{3F54FA5D-197B-449C-BB39-B4603C048D63}" presName="spacing" presStyleCnt="0"/>
      <dgm:spPr/>
    </dgm:pt>
    <dgm:pt modelId="{188E90C1-BD09-43FA-8FE6-9A355E6F55DA}" type="pres">
      <dgm:prSet presAssocID="{4A6FC389-F58E-4601-8A85-1DEB63C73812}" presName="composite" presStyleCnt="0"/>
      <dgm:spPr/>
    </dgm:pt>
    <dgm:pt modelId="{EEE077D7-35A3-48C1-8131-F7E3F60ACC89}" type="pres">
      <dgm:prSet presAssocID="{4A6FC389-F58E-4601-8A85-1DEB63C73812}" presName="imgShp" presStyleLbl="fgImgPlace1" presStyleIdx="2" presStyleCnt="5"/>
      <dgm:spPr/>
    </dgm:pt>
    <dgm:pt modelId="{10F1AF2A-3B1B-4AA1-BC73-B8C7EE9129F0}" type="pres">
      <dgm:prSet presAssocID="{4A6FC389-F58E-4601-8A85-1DEB63C73812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D2E849-E526-4122-A405-D9AE6DB10210}" type="pres">
      <dgm:prSet presAssocID="{2AE3C66E-F17C-4F61-BA74-33158DF6EB31}" presName="spacing" presStyleCnt="0"/>
      <dgm:spPr/>
    </dgm:pt>
    <dgm:pt modelId="{7DE5AB7F-4BEE-4516-B2AD-19B9014900F8}" type="pres">
      <dgm:prSet presAssocID="{2F3B7E9E-1A40-4934-9A8A-3FA3C3CB33A0}" presName="composite" presStyleCnt="0"/>
      <dgm:spPr/>
    </dgm:pt>
    <dgm:pt modelId="{D25542C8-1D51-47F9-AFBA-C66E0571D2D1}" type="pres">
      <dgm:prSet presAssocID="{2F3B7E9E-1A40-4934-9A8A-3FA3C3CB33A0}" presName="imgShp" presStyleLbl="fgImgPlace1" presStyleIdx="3" presStyleCnt="5"/>
      <dgm:spPr/>
    </dgm:pt>
    <dgm:pt modelId="{1A588922-4A13-4D38-B139-4BA4538F0BDA}" type="pres">
      <dgm:prSet presAssocID="{2F3B7E9E-1A40-4934-9A8A-3FA3C3CB33A0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0261B-E6A9-4A99-A781-699F7BD16248}" type="pres">
      <dgm:prSet presAssocID="{0071C12C-3A3A-4CF2-8F90-9EB2C7273539}" presName="spacing" presStyleCnt="0"/>
      <dgm:spPr/>
    </dgm:pt>
    <dgm:pt modelId="{C61B6BE2-8A9A-4724-9C61-B59D927EDD5E}" type="pres">
      <dgm:prSet presAssocID="{46EBA925-17CF-484F-A82D-DB46E078D000}" presName="composite" presStyleCnt="0"/>
      <dgm:spPr/>
    </dgm:pt>
    <dgm:pt modelId="{5C32CD5C-45E7-4C92-AE21-28D671CC6FAE}" type="pres">
      <dgm:prSet presAssocID="{46EBA925-17CF-484F-A82D-DB46E078D000}" presName="imgShp" presStyleLbl="fgImgPlace1" presStyleIdx="4" presStyleCnt="5"/>
      <dgm:spPr/>
    </dgm:pt>
    <dgm:pt modelId="{C717ABE9-96B0-4B9D-AE5C-A538BAD30130}" type="pres">
      <dgm:prSet presAssocID="{46EBA925-17CF-484F-A82D-DB46E078D000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922F5D-7AB4-429A-BE75-61F1AFD2C140}" type="presOf" srcId="{E2A3D0B9-8E9A-4A6E-8EAF-75E534DCD9CF}" destId="{B030BFC2-89E4-40E6-B157-503D9D6A1E4E}" srcOrd="0" destOrd="0" presId="urn:microsoft.com/office/officeart/2005/8/layout/vList3"/>
    <dgm:cxn modelId="{9D37E387-80C2-41FE-9512-498376B472F9}" type="presOf" srcId="{4A6FC389-F58E-4601-8A85-1DEB63C73812}" destId="{10F1AF2A-3B1B-4AA1-BC73-B8C7EE9129F0}" srcOrd="0" destOrd="0" presId="urn:microsoft.com/office/officeart/2005/8/layout/vList3"/>
    <dgm:cxn modelId="{2741BD0E-EFFE-4C8E-8B11-5ECFC246F5E4}" srcId="{0C879755-77EC-4B1A-B6A0-392DBE2E38DD}" destId="{1C3203AE-CBDF-415D-ACC7-0BBA83765817}" srcOrd="1" destOrd="0" parTransId="{D867D119-B66D-4869-802A-673DD3CB3395}" sibTransId="{3F54FA5D-197B-449C-BB39-B4603C048D63}"/>
    <dgm:cxn modelId="{E9934A72-5992-45F9-A758-B5ACE1B7CD74}" type="presOf" srcId="{46EBA925-17CF-484F-A82D-DB46E078D000}" destId="{C717ABE9-96B0-4B9D-AE5C-A538BAD30130}" srcOrd="0" destOrd="0" presId="urn:microsoft.com/office/officeart/2005/8/layout/vList3"/>
    <dgm:cxn modelId="{F26F8212-628F-40D7-88A0-B4F18EE40063}" type="presOf" srcId="{1C3203AE-CBDF-415D-ACC7-0BBA83765817}" destId="{ED9107DF-2424-4AC8-A7E2-BF7982F49F0E}" srcOrd="0" destOrd="0" presId="urn:microsoft.com/office/officeart/2005/8/layout/vList3"/>
    <dgm:cxn modelId="{52238517-BD57-43B7-B8C2-076AE2D23BA5}" type="presOf" srcId="{2F3B7E9E-1A40-4934-9A8A-3FA3C3CB33A0}" destId="{1A588922-4A13-4D38-B139-4BA4538F0BDA}" srcOrd="0" destOrd="0" presId="urn:microsoft.com/office/officeart/2005/8/layout/vList3"/>
    <dgm:cxn modelId="{900517B9-EE06-43EE-AC74-417E36EE7366}" srcId="{0C879755-77EC-4B1A-B6A0-392DBE2E38DD}" destId="{2F3B7E9E-1A40-4934-9A8A-3FA3C3CB33A0}" srcOrd="3" destOrd="0" parTransId="{EA5E353D-56F3-4D83-B34D-AC3712E314F3}" sibTransId="{0071C12C-3A3A-4CF2-8F90-9EB2C7273539}"/>
    <dgm:cxn modelId="{D20FED33-2EFA-4BD7-A465-BEC12DE8A75F}" type="presOf" srcId="{0C879755-77EC-4B1A-B6A0-392DBE2E38DD}" destId="{89C3FDF9-5DC5-4B67-BC6A-9B756A413772}" srcOrd="0" destOrd="0" presId="urn:microsoft.com/office/officeart/2005/8/layout/vList3"/>
    <dgm:cxn modelId="{D8B242F8-D62E-47D3-9938-A8F18AE3DB44}" srcId="{0C879755-77EC-4B1A-B6A0-392DBE2E38DD}" destId="{E2A3D0B9-8E9A-4A6E-8EAF-75E534DCD9CF}" srcOrd="0" destOrd="0" parTransId="{5F9BDAA3-91B1-4DB4-8B3F-256D4EF5085D}" sibTransId="{6B14C7E9-50DF-4B0D-8E8A-CBD80B45CB16}"/>
    <dgm:cxn modelId="{0E011BDC-A760-43A9-B8F1-C80923D43333}" srcId="{0C879755-77EC-4B1A-B6A0-392DBE2E38DD}" destId="{4A6FC389-F58E-4601-8A85-1DEB63C73812}" srcOrd="2" destOrd="0" parTransId="{C0978532-549E-4E66-92DF-74D0DD8B32E1}" sibTransId="{2AE3C66E-F17C-4F61-BA74-33158DF6EB31}"/>
    <dgm:cxn modelId="{A4B8ADCD-C853-466D-A6A7-897844E8CE97}" srcId="{0C879755-77EC-4B1A-B6A0-392DBE2E38DD}" destId="{46EBA925-17CF-484F-A82D-DB46E078D000}" srcOrd="4" destOrd="0" parTransId="{31B45974-99E7-4E82-888A-5C54974215A5}" sibTransId="{55EE2E18-047D-4037-AA33-043F0D45210E}"/>
    <dgm:cxn modelId="{395EE5AD-2AE6-4115-B624-EA0582B09B00}" type="presParOf" srcId="{89C3FDF9-5DC5-4B67-BC6A-9B756A413772}" destId="{9B070603-534F-4F38-AF4B-6D994C666CA6}" srcOrd="0" destOrd="0" presId="urn:microsoft.com/office/officeart/2005/8/layout/vList3"/>
    <dgm:cxn modelId="{AC27B272-127C-4101-BE30-FC1A3CFA9F86}" type="presParOf" srcId="{9B070603-534F-4F38-AF4B-6D994C666CA6}" destId="{D8E5193B-D023-46B0-8887-92F2671E21D4}" srcOrd="0" destOrd="0" presId="urn:microsoft.com/office/officeart/2005/8/layout/vList3"/>
    <dgm:cxn modelId="{065EDA29-B28F-4E05-8B2D-7D49928F850E}" type="presParOf" srcId="{9B070603-534F-4F38-AF4B-6D994C666CA6}" destId="{B030BFC2-89E4-40E6-B157-503D9D6A1E4E}" srcOrd="1" destOrd="0" presId="urn:microsoft.com/office/officeart/2005/8/layout/vList3"/>
    <dgm:cxn modelId="{B29ABE9B-EB6A-4948-97D0-9E5D82756758}" type="presParOf" srcId="{89C3FDF9-5DC5-4B67-BC6A-9B756A413772}" destId="{D2B05087-1BD9-4A84-923E-98C2A84E3564}" srcOrd="1" destOrd="0" presId="urn:microsoft.com/office/officeart/2005/8/layout/vList3"/>
    <dgm:cxn modelId="{F3F54921-8F0B-4753-9D61-381DC3617A60}" type="presParOf" srcId="{89C3FDF9-5DC5-4B67-BC6A-9B756A413772}" destId="{AF5DF1DF-3C8F-4007-9513-B9414C70E276}" srcOrd="2" destOrd="0" presId="urn:microsoft.com/office/officeart/2005/8/layout/vList3"/>
    <dgm:cxn modelId="{4C481ADB-87C9-4A5B-B330-7A85D7E0E407}" type="presParOf" srcId="{AF5DF1DF-3C8F-4007-9513-B9414C70E276}" destId="{7498ED2B-8578-4B12-9189-3419340521EE}" srcOrd="0" destOrd="0" presId="urn:microsoft.com/office/officeart/2005/8/layout/vList3"/>
    <dgm:cxn modelId="{0D58852C-2D87-4286-A61A-05628B66D24C}" type="presParOf" srcId="{AF5DF1DF-3C8F-4007-9513-B9414C70E276}" destId="{ED9107DF-2424-4AC8-A7E2-BF7982F49F0E}" srcOrd="1" destOrd="0" presId="urn:microsoft.com/office/officeart/2005/8/layout/vList3"/>
    <dgm:cxn modelId="{A78FA088-660D-4621-8A1E-E81441AF76B2}" type="presParOf" srcId="{89C3FDF9-5DC5-4B67-BC6A-9B756A413772}" destId="{7B183615-480A-49B9-A31D-CDB3CFF8E636}" srcOrd="3" destOrd="0" presId="urn:microsoft.com/office/officeart/2005/8/layout/vList3"/>
    <dgm:cxn modelId="{46749957-0566-4348-B1FA-7DF45EFBC124}" type="presParOf" srcId="{89C3FDF9-5DC5-4B67-BC6A-9B756A413772}" destId="{188E90C1-BD09-43FA-8FE6-9A355E6F55DA}" srcOrd="4" destOrd="0" presId="urn:microsoft.com/office/officeart/2005/8/layout/vList3"/>
    <dgm:cxn modelId="{31CA7AD2-00B0-4924-A2EE-D4474AC8E770}" type="presParOf" srcId="{188E90C1-BD09-43FA-8FE6-9A355E6F55DA}" destId="{EEE077D7-35A3-48C1-8131-F7E3F60ACC89}" srcOrd="0" destOrd="0" presId="urn:microsoft.com/office/officeart/2005/8/layout/vList3"/>
    <dgm:cxn modelId="{679F4DD8-A8C0-4463-945D-E1FCF3C02B25}" type="presParOf" srcId="{188E90C1-BD09-43FA-8FE6-9A355E6F55DA}" destId="{10F1AF2A-3B1B-4AA1-BC73-B8C7EE9129F0}" srcOrd="1" destOrd="0" presId="urn:microsoft.com/office/officeart/2005/8/layout/vList3"/>
    <dgm:cxn modelId="{38653D37-9869-424E-8AFE-9EFBA9C7E793}" type="presParOf" srcId="{89C3FDF9-5DC5-4B67-BC6A-9B756A413772}" destId="{ADD2E849-E526-4122-A405-D9AE6DB10210}" srcOrd="5" destOrd="0" presId="urn:microsoft.com/office/officeart/2005/8/layout/vList3"/>
    <dgm:cxn modelId="{B97A1A9B-708B-4573-B0F9-070C58D36163}" type="presParOf" srcId="{89C3FDF9-5DC5-4B67-BC6A-9B756A413772}" destId="{7DE5AB7F-4BEE-4516-B2AD-19B9014900F8}" srcOrd="6" destOrd="0" presId="urn:microsoft.com/office/officeart/2005/8/layout/vList3"/>
    <dgm:cxn modelId="{00F90C90-4707-474A-992A-8357C8EB68DB}" type="presParOf" srcId="{7DE5AB7F-4BEE-4516-B2AD-19B9014900F8}" destId="{D25542C8-1D51-47F9-AFBA-C66E0571D2D1}" srcOrd="0" destOrd="0" presId="urn:microsoft.com/office/officeart/2005/8/layout/vList3"/>
    <dgm:cxn modelId="{D5BA086E-C534-40FC-9688-3D2C3C867DE2}" type="presParOf" srcId="{7DE5AB7F-4BEE-4516-B2AD-19B9014900F8}" destId="{1A588922-4A13-4D38-B139-4BA4538F0BDA}" srcOrd="1" destOrd="0" presId="urn:microsoft.com/office/officeart/2005/8/layout/vList3"/>
    <dgm:cxn modelId="{00A7F416-4D5C-4637-BD66-B55DF23DF1E1}" type="presParOf" srcId="{89C3FDF9-5DC5-4B67-BC6A-9B756A413772}" destId="{6BA0261B-E6A9-4A99-A781-699F7BD16248}" srcOrd="7" destOrd="0" presId="urn:microsoft.com/office/officeart/2005/8/layout/vList3"/>
    <dgm:cxn modelId="{2D735F8F-4475-48DA-86DA-6AC8890984CE}" type="presParOf" srcId="{89C3FDF9-5DC5-4B67-BC6A-9B756A413772}" destId="{C61B6BE2-8A9A-4724-9C61-B59D927EDD5E}" srcOrd="8" destOrd="0" presId="urn:microsoft.com/office/officeart/2005/8/layout/vList3"/>
    <dgm:cxn modelId="{535B91A9-5F3B-4DBE-96BB-28CF143885EE}" type="presParOf" srcId="{C61B6BE2-8A9A-4724-9C61-B59D927EDD5E}" destId="{5C32CD5C-45E7-4C92-AE21-28D671CC6FAE}" srcOrd="0" destOrd="0" presId="urn:microsoft.com/office/officeart/2005/8/layout/vList3"/>
    <dgm:cxn modelId="{FFB1DC6C-00BA-4AC9-B3FB-FDBFD78CD099}" type="presParOf" srcId="{C61B6BE2-8A9A-4724-9C61-B59D927EDD5E}" destId="{C717ABE9-96B0-4B9D-AE5C-A538BAD30130}" srcOrd="1" destOrd="0" presId="urn:microsoft.com/office/officeart/2005/8/layout/vList3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879755-77EC-4B1A-B6A0-392DBE2E38DD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E2A3D0B9-8E9A-4A6E-8EAF-75E534DCD9CF}">
      <dgm:prSet custT="1"/>
      <dgm:spPr/>
      <dgm:t>
        <a:bodyPr/>
        <a:lstStyle/>
        <a:p>
          <a:pPr algn="l" rtl="0"/>
          <a:r>
            <a:rPr lang="en-US" sz="2000" dirty="0" smtClean="0"/>
            <a:t>4.1 </a:t>
          </a:r>
          <a:r>
            <a:rPr lang="zh-CN" altLang="en-US" sz="2000" dirty="0" smtClean="0"/>
            <a:t>语法分析器的功能</a:t>
          </a:r>
          <a:endParaRPr lang="zh-CN" sz="2000" dirty="0"/>
        </a:p>
      </dgm:t>
    </dgm:pt>
    <dgm:pt modelId="{5F9BDAA3-91B1-4DB4-8B3F-256D4EF5085D}" type="parTrans" cxnId="{D8B242F8-D62E-47D3-9938-A8F18AE3DB44}">
      <dgm:prSet/>
      <dgm:spPr/>
      <dgm:t>
        <a:bodyPr/>
        <a:lstStyle/>
        <a:p>
          <a:pPr algn="l"/>
          <a:endParaRPr lang="zh-CN" altLang="en-US" sz="2000"/>
        </a:p>
      </dgm:t>
    </dgm:pt>
    <dgm:pt modelId="{6B14C7E9-50DF-4B0D-8E8A-CBD80B45CB16}" type="sibTrans" cxnId="{D8B242F8-D62E-47D3-9938-A8F18AE3DB44}">
      <dgm:prSet/>
      <dgm:spPr/>
      <dgm:t>
        <a:bodyPr/>
        <a:lstStyle/>
        <a:p>
          <a:pPr algn="l"/>
          <a:endParaRPr lang="zh-CN" altLang="en-US" sz="2000"/>
        </a:p>
      </dgm:t>
    </dgm:pt>
    <dgm:pt modelId="{1C3203AE-CBDF-415D-ACC7-0BBA83765817}">
      <dgm:prSet custT="1"/>
      <dgm:spPr/>
      <dgm:t>
        <a:bodyPr/>
        <a:lstStyle/>
        <a:p>
          <a:pPr algn="l" rtl="0"/>
          <a:r>
            <a:rPr lang="en-US" sz="2000" dirty="0" smtClean="0"/>
            <a:t>4.2 </a:t>
          </a:r>
          <a:r>
            <a:rPr lang="zh-CN" altLang="en-US" sz="2000" dirty="0" smtClean="0"/>
            <a:t>自上而下分析面临的问题</a:t>
          </a:r>
          <a:endParaRPr lang="zh-CN" sz="2000" dirty="0"/>
        </a:p>
      </dgm:t>
    </dgm:pt>
    <dgm:pt modelId="{D867D119-B66D-4869-802A-673DD3CB3395}" type="parTrans" cxnId="{2741BD0E-EFFE-4C8E-8B11-5ECFC246F5E4}">
      <dgm:prSet/>
      <dgm:spPr/>
      <dgm:t>
        <a:bodyPr/>
        <a:lstStyle/>
        <a:p>
          <a:pPr algn="l"/>
          <a:endParaRPr lang="zh-CN" altLang="en-US" sz="2000"/>
        </a:p>
      </dgm:t>
    </dgm:pt>
    <dgm:pt modelId="{3F54FA5D-197B-449C-BB39-B4603C048D63}" type="sibTrans" cxnId="{2741BD0E-EFFE-4C8E-8B11-5ECFC246F5E4}">
      <dgm:prSet/>
      <dgm:spPr/>
      <dgm:t>
        <a:bodyPr/>
        <a:lstStyle/>
        <a:p>
          <a:pPr algn="l"/>
          <a:endParaRPr lang="zh-CN" altLang="en-US" sz="2000"/>
        </a:p>
      </dgm:t>
    </dgm:pt>
    <dgm:pt modelId="{4A6FC389-F58E-4601-8A85-1DEB63C73812}">
      <dgm:prSet custT="1"/>
      <dgm:spPr/>
      <dgm:t>
        <a:bodyPr/>
        <a:lstStyle/>
        <a:p>
          <a:pPr algn="l" rtl="0"/>
          <a:r>
            <a:rPr lang="en-US" sz="2000" dirty="0" smtClean="0"/>
            <a:t>4.3 LL(1)</a:t>
          </a:r>
          <a:r>
            <a:rPr lang="zh-CN" altLang="en-US" sz="2000" dirty="0" smtClean="0"/>
            <a:t>分析法</a:t>
          </a:r>
          <a:endParaRPr lang="zh-CN" sz="2000" dirty="0"/>
        </a:p>
      </dgm:t>
    </dgm:pt>
    <dgm:pt modelId="{C0978532-549E-4E66-92DF-74D0DD8B32E1}" type="parTrans" cxnId="{0E011BDC-A760-43A9-B8F1-C80923D43333}">
      <dgm:prSet/>
      <dgm:spPr/>
      <dgm:t>
        <a:bodyPr/>
        <a:lstStyle/>
        <a:p>
          <a:pPr algn="l"/>
          <a:endParaRPr lang="zh-CN" altLang="en-US" sz="2000"/>
        </a:p>
      </dgm:t>
    </dgm:pt>
    <dgm:pt modelId="{2AE3C66E-F17C-4F61-BA74-33158DF6EB31}" type="sibTrans" cxnId="{0E011BDC-A760-43A9-B8F1-C80923D43333}">
      <dgm:prSet/>
      <dgm:spPr/>
      <dgm:t>
        <a:bodyPr/>
        <a:lstStyle/>
        <a:p>
          <a:pPr algn="l"/>
          <a:endParaRPr lang="zh-CN" altLang="en-US" sz="2000"/>
        </a:p>
      </dgm:t>
    </dgm:pt>
    <dgm:pt modelId="{2F3B7E9E-1A40-4934-9A8A-3FA3C3CB33A0}">
      <dgm:prSet custT="1"/>
      <dgm:spPr/>
      <dgm:t>
        <a:bodyPr/>
        <a:lstStyle/>
        <a:p>
          <a:pPr algn="l" rtl="0"/>
          <a:r>
            <a:rPr lang="en-US" sz="2000" dirty="0" smtClean="0"/>
            <a:t>4.4 </a:t>
          </a:r>
          <a:r>
            <a:rPr lang="zh-CN" altLang="en-US" sz="2000" dirty="0" smtClean="0"/>
            <a:t>递归下降分析程序构造</a:t>
          </a:r>
          <a:endParaRPr lang="zh-CN" sz="2000" dirty="0"/>
        </a:p>
      </dgm:t>
    </dgm:pt>
    <dgm:pt modelId="{EA5E353D-56F3-4D83-B34D-AC3712E314F3}" type="parTrans" cxnId="{900517B9-EE06-43EE-AC74-417E36EE7366}">
      <dgm:prSet/>
      <dgm:spPr/>
      <dgm:t>
        <a:bodyPr/>
        <a:lstStyle/>
        <a:p>
          <a:pPr algn="l"/>
          <a:endParaRPr lang="zh-CN" altLang="en-US" sz="2000"/>
        </a:p>
      </dgm:t>
    </dgm:pt>
    <dgm:pt modelId="{0071C12C-3A3A-4CF2-8F90-9EB2C7273539}" type="sibTrans" cxnId="{900517B9-EE06-43EE-AC74-417E36EE7366}">
      <dgm:prSet/>
      <dgm:spPr/>
      <dgm:t>
        <a:bodyPr/>
        <a:lstStyle/>
        <a:p>
          <a:pPr algn="l"/>
          <a:endParaRPr lang="zh-CN" altLang="en-US" sz="2000"/>
        </a:p>
      </dgm:t>
    </dgm:pt>
    <dgm:pt modelId="{46EBA925-17CF-484F-A82D-DB46E078D000}">
      <dgm:prSet custT="1"/>
      <dgm:spPr/>
      <dgm:t>
        <a:bodyPr/>
        <a:lstStyle/>
        <a:p>
          <a:pPr algn="l" rtl="0"/>
          <a:r>
            <a:rPr lang="en-US" sz="2000" dirty="0" smtClean="0"/>
            <a:t>4.5 </a:t>
          </a:r>
          <a:r>
            <a:rPr lang="zh-CN" altLang="en-US" sz="2000" dirty="0" smtClean="0"/>
            <a:t>预测分析程序</a:t>
          </a:r>
          <a:endParaRPr lang="zh-CN" sz="2000" dirty="0"/>
        </a:p>
      </dgm:t>
    </dgm:pt>
    <dgm:pt modelId="{31B45974-99E7-4E82-888A-5C54974215A5}" type="parTrans" cxnId="{A4B8ADCD-C853-466D-A6A7-897844E8CE97}">
      <dgm:prSet/>
      <dgm:spPr/>
      <dgm:t>
        <a:bodyPr/>
        <a:lstStyle/>
        <a:p>
          <a:pPr algn="l"/>
          <a:endParaRPr lang="zh-CN" altLang="en-US" sz="2000"/>
        </a:p>
      </dgm:t>
    </dgm:pt>
    <dgm:pt modelId="{55EE2E18-047D-4037-AA33-043F0D45210E}" type="sibTrans" cxnId="{A4B8ADCD-C853-466D-A6A7-897844E8CE97}">
      <dgm:prSet/>
      <dgm:spPr/>
      <dgm:t>
        <a:bodyPr/>
        <a:lstStyle/>
        <a:p>
          <a:pPr algn="l"/>
          <a:endParaRPr lang="zh-CN" altLang="en-US" sz="2000"/>
        </a:p>
      </dgm:t>
    </dgm:pt>
    <dgm:pt modelId="{89C3FDF9-5DC5-4B67-BC6A-9B756A413772}" type="pres">
      <dgm:prSet presAssocID="{0C879755-77EC-4B1A-B6A0-392DBE2E38D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070603-534F-4F38-AF4B-6D994C666CA6}" type="pres">
      <dgm:prSet presAssocID="{E2A3D0B9-8E9A-4A6E-8EAF-75E534DCD9CF}" presName="composite" presStyleCnt="0"/>
      <dgm:spPr/>
    </dgm:pt>
    <dgm:pt modelId="{D8E5193B-D023-46B0-8887-92F2671E21D4}" type="pres">
      <dgm:prSet presAssocID="{E2A3D0B9-8E9A-4A6E-8EAF-75E534DCD9CF}" presName="imgShp" presStyleLbl="fgImgPlace1" presStyleIdx="0" presStyleCnt="5"/>
      <dgm:spPr/>
    </dgm:pt>
    <dgm:pt modelId="{B030BFC2-89E4-40E6-B157-503D9D6A1E4E}" type="pres">
      <dgm:prSet presAssocID="{E2A3D0B9-8E9A-4A6E-8EAF-75E534DCD9CF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B05087-1BD9-4A84-923E-98C2A84E3564}" type="pres">
      <dgm:prSet presAssocID="{6B14C7E9-50DF-4B0D-8E8A-CBD80B45CB16}" presName="spacing" presStyleCnt="0"/>
      <dgm:spPr/>
    </dgm:pt>
    <dgm:pt modelId="{AF5DF1DF-3C8F-4007-9513-B9414C70E276}" type="pres">
      <dgm:prSet presAssocID="{1C3203AE-CBDF-415D-ACC7-0BBA83765817}" presName="composite" presStyleCnt="0"/>
      <dgm:spPr/>
    </dgm:pt>
    <dgm:pt modelId="{7498ED2B-8578-4B12-9189-3419340521EE}" type="pres">
      <dgm:prSet presAssocID="{1C3203AE-CBDF-415D-ACC7-0BBA83765817}" presName="imgShp" presStyleLbl="fgImgPlace1" presStyleIdx="1" presStyleCnt="5"/>
      <dgm:spPr/>
    </dgm:pt>
    <dgm:pt modelId="{ED9107DF-2424-4AC8-A7E2-BF7982F49F0E}" type="pres">
      <dgm:prSet presAssocID="{1C3203AE-CBDF-415D-ACC7-0BBA83765817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183615-480A-49B9-A31D-CDB3CFF8E636}" type="pres">
      <dgm:prSet presAssocID="{3F54FA5D-197B-449C-BB39-B4603C048D63}" presName="spacing" presStyleCnt="0"/>
      <dgm:spPr/>
    </dgm:pt>
    <dgm:pt modelId="{188E90C1-BD09-43FA-8FE6-9A355E6F55DA}" type="pres">
      <dgm:prSet presAssocID="{4A6FC389-F58E-4601-8A85-1DEB63C73812}" presName="composite" presStyleCnt="0"/>
      <dgm:spPr/>
    </dgm:pt>
    <dgm:pt modelId="{EEE077D7-35A3-48C1-8131-F7E3F60ACC89}" type="pres">
      <dgm:prSet presAssocID="{4A6FC389-F58E-4601-8A85-1DEB63C73812}" presName="imgShp" presStyleLbl="fgImgPlace1" presStyleIdx="2" presStyleCnt="5"/>
      <dgm:spPr/>
    </dgm:pt>
    <dgm:pt modelId="{10F1AF2A-3B1B-4AA1-BC73-B8C7EE9129F0}" type="pres">
      <dgm:prSet presAssocID="{4A6FC389-F58E-4601-8A85-1DEB63C73812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D2E849-E526-4122-A405-D9AE6DB10210}" type="pres">
      <dgm:prSet presAssocID="{2AE3C66E-F17C-4F61-BA74-33158DF6EB31}" presName="spacing" presStyleCnt="0"/>
      <dgm:spPr/>
    </dgm:pt>
    <dgm:pt modelId="{7DE5AB7F-4BEE-4516-B2AD-19B9014900F8}" type="pres">
      <dgm:prSet presAssocID="{2F3B7E9E-1A40-4934-9A8A-3FA3C3CB33A0}" presName="composite" presStyleCnt="0"/>
      <dgm:spPr/>
    </dgm:pt>
    <dgm:pt modelId="{D25542C8-1D51-47F9-AFBA-C66E0571D2D1}" type="pres">
      <dgm:prSet presAssocID="{2F3B7E9E-1A40-4934-9A8A-3FA3C3CB33A0}" presName="imgShp" presStyleLbl="fgImgPlace1" presStyleIdx="3" presStyleCnt="5"/>
      <dgm:spPr/>
    </dgm:pt>
    <dgm:pt modelId="{1A588922-4A13-4D38-B139-4BA4538F0BDA}" type="pres">
      <dgm:prSet presAssocID="{2F3B7E9E-1A40-4934-9A8A-3FA3C3CB33A0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0261B-E6A9-4A99-A781-699F7BD16248}" type="pres">
      <dgm:prSet presAssocID="{0071C12C-3A3A-4CF2-8F90-9EB2C7273539}" presName="spacing" presStyleCnt="0"/>
      <dgm:spPr/>
    </dgm:pt>
    <dgm:pt modelId="{C61B6BE2-8A9A-4724-9C61-B59D927EDD5E}" type="pres">
      <dgm:prSet presAssocID="{46EBA925-17CF-484F-A82D-DB46E078D000}" presName="composite" presStyleCnt="0"/>
      <dgm:spPr/>
    </dgm:pt>
    <dgm:pt modelId="{5C32CD5C-45E7-4C92-AE21-28D671CC6FAE}" type="pres">
      <dgm:prSet presAssocID="{46EBA925-17CF-484F-A82D-DB46E078D000}" presName="imgShp" presStyleLbl="fgImgPlace1" presStyleIdx="4" presStyleCnt="5"/>
      <dgm:spPr/>
    </dgm:pt>
    <dgm:pt modelId="{C717ABE9-96B0-4B9D-AE5C-A538BAD30130}" type="pres">
      <dgm:prSet presAssocID="{46EBA925-17CF-484F-A82D-DB46E078D000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4B8ADCD-C853-466D-A6A7-897844E8CE97}" srcId="{0C879755-77EC-4B1A-B6A0-392DBE2E38DD}" destId="{46EBA925-17CF-484F-A82D-DB46E078D000}" srcOrd="4" destOrd="0" parTransId="{31B45974-99E7-4E82-888A-5C54974215A5}" sibTransId="{55EE2E18-047D-4037-AA33-043F0D45210E}"/>
    <dgm:cxn modelId="{900517B9-EE06-43EE-AC74-417E36EE7366}" srcId="{0C879755-77EC-4B1A-B6A0-392DBE2E38DD}" destId="{2F3B7E9E-1A40-4934-9A8A-3FA3C3CB33A0}" srcOrd="3" destOrd="0" parTransId="{EA5E353D-56F3-4D83-B34D-AC3712E314F3}" sibTransId="{0071C12C-3A3A-4CF2-8F90-9EB2C7273539}"/>
    <dgm:cxn modelId="{71263DDD-51F4-412C-A7AF-02469A258978}" type="presOf" srcId="{2F3B7E9E-1A40-4934-9A8A-3FA3C3CB33A0}" destId="{1A588922-4A13-4D38-B139-4BA4538F0BDA}" srcOrd="0" destOrd="0" presId="urn:microsoft.com/office/officeart/2005/8/layout/vList3"/>
    <dgm:cxn modelId="{572E2A40-68BE-4D4D-B01A-2CE715D4091D}" type="presOf" srcId="{46EBA925-17CF-484F-A82D-DB46E078D000}" destId="{C717ABE9-96B0-4B9D-AE5C-A538BAD30130}" srcOrd="0" destOrd="0" presId="urn:microsoft.com/office/officeart/2005/8/layout/vList3"/>
    <dgm:cxn modelId="{2741BD0E-EFFE-4C8E-8B11-5ECFC246F5E4}" srcId="{0C879755-77EC-4B1A-B6A0-392DBE2E38DD}" destId="{1C3203AE-CBDF-415D-ACC7-0BBA83765817}" srcOrd="1" destOrd="0" parTransId="{D867D119-B66D-4869-802A-673DD3CB3395}" sibTransId="{3F54FA5D-197B-449C-BB39-B4603C048D63}"/>
    <dgm:cxn modelId="{5596182C-9021-46FE-9CB7-8AE7EF38996B}" type="presOf" srcId="{1C3203AE-CBDF-415D-ACC7-0BBA83765817}" destId="{ED9107DF-2424-4AC8-A7E2-BF7982F49F0E}" srcOrd="0" destOrd="0" presId="urn:microsoft.com/office/officeart/2005/8/layout/vList3"/>
    <dgm:cxn modelId="{D8B242F8-D62E-47D3-9938-A8F18AE3DB44}" srcId="{0C879755-77EC-4B1A-B6A0-392DBE2E38DD}" destId="{E2A3D0B9-8E9A-4A6E-8EAF-75E534DCD9CF}" srcOrd="0" destOrd="0" parTransId="{5F9BDAA3-91B1-4DB4-8B3F-256D4EF5085D}" sibTransId="{6B14C7E9-50DF-4B0D-8E8A-CBD80B45CB16}"/>
    <dgm:cxn modelId="{BF826E4D-CD28-41C2-8DC7-4D677D448BE3}" type="presOf" srcId="{0C879755-77EC-4B1A-B6A0-392DBE2E38DD}" destId="{89C3FDF9-5DC5-4B67-BC6A-9B756A413772}" srcOrd="0" destOrd="0" presId="urn:microsoft.com/office/officeart/2005/8/layout/vList3"/>
    <dgm:cxn modelId="{D9748703-F468-4E04-95F8-E11F12CE4FB1}" type="presOf" srcId="{E2A3D0B9-8E9A-4A6E-8EAF-75E534DCD9CF}" destId="{B030BFC2-89E4-40E6-B157-503D9D6A1E4E}" srcOrd="0" destOrd="0" presId="urn:microsoft.com/office/officeart/2005/8/layout/vList3"/>
    <dgm:cxn modelId="{0E011BDC-A760-43A9-B8F1-C80923D43333}" srcId="{0C879755-77EC-4B1A-B6A0-392DBE2E38DD}" destId="{4A6FC389-F58E-4601-8A85-1DEB63C73812}" srcOrd="2" destOrd="0" parTransId="{C0978532-549E-4E66-92DF-74D0DD8B32E1}" sibTransId="{2AE3C66E-F17C-4F61-BA74-33158DF6EB31}"/>
    <dgm:cxn modelId="{FA9FF5BF-E64F-4AC2-9B00-02E9D5CBBBFD}" type="presOf" srcId="{4A6FC389-F58E-4601-8A85-1DEB63C73812}" destId="{10F1AF2A-3B1B-4AA1-BC73-B8C7EE9129F0}" srcOrd="0" destOrd="0" presId="urn:microsoft.com/office/officeart/2005/8/layout/vList3"/>
    <dgm:cxn modelId="{0CCD63C6-FC43-47AD-BE2B-41CA82350A3F}" type="presParOf" srcId="{89C3FDF9-5DC5-4B67-BC6A-9B756A413772}" destId="{9B070603-534F-4F38-AF4B-6D994C666CA6}" srcOrd="0" destOrd="0" presId="urn:microsoft.com/office/officeart/2005/8/layout/vList3"/>
    <dgm:cxn modelId="{8DB3BAC1-7823-49EA-8D9F-A30563B2704E}" type="presParOf" srcId="{9B070603-534F-4F38-AF4B-6D994C666CA6}" destId="{D8E5193B-D023-46B0-8887-92F2671E21D4}" srcOrd="0" destOrd="0" presId="urn:microsoft.com/office/officeart/2005/8/layout/vList3"/>
    <dgm:cxn modelId="{AD9D837A-3B89-4DEC-B49E-D11097B4C308}" type="presParOf" srcId="{9B070603-534F-4F38-AF4B-6D994C666CA6}" destId="{B030BFC2-89E4-40E6-B157-503D9D6A1E4E}" srcOrd="1" destOrd="0" presId="urn:microsoft.com/office/officeart/2005/8/layout/vList3"/>
    <dgm:cxn modelId="{6CCD9E3A-A619-4606-9EF6-8922266CD3A7}" type="presParOf" srcId="{89C3FDF9-5DC5-4B67-BC6A-9B756A413772}" destId="{D2B05087-1BD9-4A84-923E-98C2A84E3564}" srcOrd="1" destOrd="0" presId="urn:microsoft.com/office/officeart/2005/8/layout/vList3"/>
    <dgm:cxn modelId="{D48A150E-62E0-4FCA-9BAE-9A5F23C643D9}" type="presParOf" srcId="{89C3FDF9-5DC5-4B67-BC6A-9B756A413772}" destId="{AF5DF1DF-3C8F-4007-9513-B9414C70E276}" srcOrd="2" destOrd="0" presId="urn:microsoft.com/office/officeart/2005/8/layout/vList3"/>
    <dgm:cxn modelId="{BF111C5D-4D85-4CDD-879F-C903AED5B096}" type="presParOf" srcId="{AF5DF1DF-3C8F-4007-9513-B9414C70E276}" destId="{7498ED2B-8578-4B12-9189-3419340521EE}" srcOrd="0" destOrd="0" presId="urn:microsoft.com/office/officeart/2005/8/layout/vList3"/>
    <dgm:cxn modelId="{445C3BA3-0336-429D-9EF3-14B160A9EA16}" type="presParOf" srcId="{AF5DF1DF-3C8F-4007-9513-B9414C70E276}" destId="{ED9107DF-2424-4AC8-A7E2-BF7982F49F0E}" srcOrd="1" destOrd="0" presId="urn:microsoft.com/office/officeart/2005/8/layout/vList3"/>
    <dgm:cxn modelId="{44EFA0DD-A72B-4420-98E7-8B40504B0E95}" type="presParOf" srcId="{89C3FDF9-5DC5-4B67-BC6A-9B756A413772}" destId="{7B183615-480A-49B9-A31D-CDB3CFF8E636}" srcOrd="3" destOrd="0" presId="urn:microsoft.com/office/officeart/2005/8/layout/vList3"/>
    <dgm:cxn modelId="{6E8CB19F-4052-4425-9BEF-69726EC614A9}" type="presParOf" srcId="{89C3FDF9-5DC5-4B67-BC6A-9B756A413772}" destId="{188E90C1-BD09-43FA-8FE6-9A355E6F55DA}" srcOrd="4" destOrd="0" presId="urn:microsoft.com/office/officeart/2005/8/layout/vList3"/>
    <dgm:cxn modelId="{133159B8-0F17-48D7-A7B7-3C4B4DA534FB}" type="presParOf" srcId="{188E90C1-BD09-43FA-8FE6-9A355E6F55DA}" destId="{EEE077D7-35A3-48C1-8131-F7E3F60ACC89}" srcOrd="0" destOrd="0" presId="urn:microsoft.com/office/officeart/2005/8/layout/vList3"/>
    <dgm:cxn modelId="{6A1E98EE-2F28-41B0-84A1-2537197E7FEE}" type="presParOf" srcId="{188E90C1-BD09-43FA-8FE6-9A355E6F55DA}" destId="{10F1AF2A-3B1B-4AA1-BC73-B8C7EE9129F0}" srcOrd="1" destOrd="0" presId="urn:microsoft.com/office/officeart/2005/8/layout/vList3"/>
    <dgm:cxn modelId="{DC5B1F70-8B91-4775-A2A8-9E19FC7D36C2}" type="presParOf" srcId="{89C3FDF9-5DC5-4B67-BC6A-9B756A413772}" destId="{ADD2E849-E526-4122-A405-D9AE6DB10210}" srcOrd="5" destOrd="0" presId="urn:microsoft.com/office/officeart/2005/8/layout/vList3"/>
    <dgm:cxn modelId="{7E315E33-1D98-43B3-A179-5B24A186F3D6}" type="presParOf" srcId="{89C3FDF9-5DC5-4B67-BC6A-9B756A413772}" destId="{7DE5AB7F-4BEE-4516-B2AD-19B9014900F8}" srcOrd="6" destOrd="0" presId="urn:microsoft.com/office/officeart/2005/8/layout/vList3"/>
    <dgm:cxn modelId="{27E46F34-F625-46E2-8DC8-86A8BCCAA11C}" type="presParOf" srcId="{7DE5AB7F-4BEE-4516-B2AD-19B9014900F8}" destId="{D25542C8-1D51-47F9-AFBA-C66E0571D2D1}" srcOrd="0" destOrd="0" presId="urn:microsoft.com/office/officeart/2005/8/layout/vList3"/>
    <dgm:cxn modelId="{B07D4007-D759-455F-871A-20AE559A84E3}" type="presParOf" srcId="{7DE5AB7F-4BEE-4516-B2AD-19B9014900F8}" destId="{1A588922-4A13-4D38-B139-4BA4538F0BDA}" srcOrd="1" destOrd="0" presId="urn:microsoft.com/office/officeart/2005/8/layout/vList3"/>
    <dgm:cxn modelId="{4B3319DF-F84B-4C83-88C5-404B30EEE91E}" type="presParOf" srcId="{89C3FDF9-5DC5-4B67-BC6A-9B756A413772}" destId="{6BA0261B-E6A9-4A99-A781-699F7BD16248}" srcOrd="7" destOrd="0" presId="urn:microsoft.com/office/officeart/2005/8/layout/vList3"/>
    <dgm:cxn modelId="{FF1A0D2D-821F-4520-BA31-70FFF6A42441}" type="presParOf" srcId="{89C3FDF9-5DC5-4B67-BC6A-9B756A413772}" destId="{C61B6BE2-8A9A-4724-9C61-B59D927EDD5E}" srcOrd="8" destOrd="0" presId="urn:microsoft.com/office/officeart/2005/8/layout/vList3"/>
    <dgm:cxn modelId="{928A07EF-76BD-4D58-BCD1-DB187C884D81}" type="presParOf" srcId="{C61B6BE2-8A9A-4724-9C61-B59D927EDD5E}" destId="{5C32CD5C-45E7-4C92-AE21-28D671CC6FAE}" srcOrd="0" destOrd="0" presId="urn:microsoft.com/office/officeart/2005/8/layout/vList3"/>
    <dgm:cxn modelId="{50E22BC8-70A5-4EFC-8D5A-E9BE17244C39}" type="presParOf" srcId="{C61B6BE2-8A9A-4724-9C61-B59D927EDD5E}" destId="{C717ABE9-96B0-4B9D-AE5C-A538BAD30130}" srcOrd="1" destOrd="0" presId="urn:microsoft.com/office/officeart/2005/8/layout/vLis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BC444A4-64E6-4783-8C11-9352021794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444A4-64E6-4783-8C11-9352021794F4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" y="2438401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457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1"/>
            <a:ext cx="7772400" cy="1462088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57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7FCA66E-849B-4678-B3EE-10AFC61371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59AF6-06FB-4DE5-9170-C5E4E71D26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190500"/>
            <a:ext cx="1951039" cy="60467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9" y="190500"/>
            <a:ext cx="5700712" cy="60467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B2082-F291-4F99-BD67-FEBC041027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190501"/>
            <a:ext cx="7793037" cy="6953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1081089"/>
            <a:ext cx="7772400" cy="5156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895D6-E10C-4AE3-BE01-3C5B21223E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190501"/>
            <a:ext cx="7793037" cy="6953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1081089"/>
            <a:ext cx="3810000" cy="515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081089"/>
            <a:ext cx="3810000" cy="515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61950-1DF5-40A3-9A3A-28B92F7655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190500"/>
            <a:ext cx="7804151" cy="6046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6E454-D966-4A76-8C36-559FF225B0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AC57C-349C-4E7A-ACC5-D9D3700E68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9B523-2BF3-4ABE-A945-AF60FFB9C0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081089"/>
            <a:ext cx="38100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081089"/>
            <a:ext cx="38100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ED5DB-8753-4836-8990-09B9745A99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5FF9E-1EE5-4981-B890-0488419734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8055D-293B-4536-820C-6E5EDB1EDA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D6D95-87BC-4448-BBA0-D25EA46450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0A83-2CFC-4C60-9E62-508DF0B4BC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17A0C-B8AA-427D-9EC9-4BACD19969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ChangeArrowheads="1"/>
          </p:cNvSpPr>
          <p:nvPr/>
        </p:nvSpPr>
        <p:spPr bwMode="ltGray">
          <a:xfrm>
            <a:off x="361919" y="161926"/>
            <a:ext cx="438151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44739" name="Rectangle 3"/>
          <p:cNvSpPr>
            <a:spLocks noChangeArrowheads="1"/>
          </p:cNvSpPr>
          <p:nvPr/>
        </p:nvSpPr>
        <p:spPr bwMode="ltGray">
          <a:xfrm>
            <a:off x="744507" y="161926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ltGray">
          <a:xfrm>
            <a:off x="485745" y="584201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ltGray">
          <a:xfrm>
            <a:off x="855631" y="584201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44742" name="Rectangle 6"/>
          <p:cNvSpPr>
            <a:spLocks noChangeArrowheads="1"/>
          </p:cNvSpPr>
          <p:nvPr/>
        </p:nvSpPr>
        <p:spPr bwMode="ltGray">
          <a:xfrm>
            <a:off x="71407" y="511176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44743" name="Rectangle 7"/>
          <p:cNvSpPr>
            <a:spLocks noChangeArrowheads="1"/>
          </p:cNvSpPr>
          <p:nvPr/>
        </p:nvSpPr>
        <p:spPr bwMode="gray">
          <a:xfrm>
            <a:off x="706406" y="53976"/>
            <a:ext cx="31751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44744" name="Rectangle 8"/>
          <p:cNvSpPr>
            <a:spLocks noChangeArrowheads="1"/>
          </p:cNvSpPr>
          <p:nvPr/>
        </p:nvSpPr>
        <p:spPr bwMode="gray">
          <a:xfrm>
            <a:off x="387321" y="844551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00100" y="190501"/>
            <a:ext cx="7793037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00" y="1081089"/>
            <a:ext cx="77724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4474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010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4474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8992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474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16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6974CA9-8484-41E2-BB6C-BBED9B2DEE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5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  <p:sldLayoutId id="2147484322" r:id="rId12"/>
    <p:sldLayoutId id="2147484323" r:id="rId13"/>
    <p:sldLayoutId id="2147484324" r:id="rId1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sz="24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ts val="12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sz="2400" baseline="0">
          <a:solidFill>
            <a:schemeClr val="tx1"/>
          </a:solidFill>
          <a:latin typeface="+mn-lt"/>
          <a:ea typeface="微软雅黑" pitchFamily="34" charset="-122"/>
        </a:defRPr>
      </a:lvl2pPr>
      <a:lvl3pPr marL="1143000" indent="-228600" algn="l" rtl="0" eaLnBrk="0" fontAlgn="base" hangingPunct="0">
        <a:spcBef>
          <a:spcPts val="12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sz="2400" baseline="0">
          <a:solidFill>
            <a:schemeClr val="tx1"/>
          </a:solidFill>
          <a:latin typeface="+mn-lt"/>
          <a:ea typeface="微软雅黑" pitchFamily="34" charset="-122"/>
        </a:defRPr>
      </a:lvl3pPr>
      <a:lvl4pPr marL="1600200" indent="-228600" algn="l" rtl="0" eaLnBrk="0" fontAlgn="base" hangingPunct="0">
        <a:spcBef>
          <a:spcPts val="12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sz="1600" baseline="0">
          <a:solidFill>
            <a:schemeClr val="tx1"/>
          </a:solidFill>
          <a:latin typeface="+mn-lt"/>
          <a:ea typeface="微软雅黑" pitchFamily="34" charset="-122"/>
        </a:defRPr>
      </a:lvl4pPr>
      <a:lvl5pPr marL="2057400" indent="-228600" algn="l" rtl="0" eaLnBrk="0" fontAlgn="base" hangingPunct="0">
        <a:spcBef>
          <a:spcPts val="12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sz="1600" baseline="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latin typeface="Arial" charset="0"/>
              </a:rPr>
              <a:t>Compiler Principles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altLang="zh-CN" dirty="0" smtClean="0"/>
              <a:t>College of Computer</a:t>
            </a:r>
          </a:p>
          <a:p>
            <a:pPr algn="r" eaLnBrk="1" hangingPunct="1"/>
            <a:r>
              <a:rPr lang="en-US" altLang="zh-CN" dirty="0" smtClean="0"/>
              <a:t>Sichuan University</a:t>
            </a:r>
          </a:p>
          <a:p>
            <a:pPr algn="r" eaLnBrk="1" hangingPunct="1"/>
            <a:r>
              <a:rPr lang="en-US" altLang="zh-CN" dirty="0" smtClean="0"/>
              <a:t>luoyining@scu.edu.cn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两种自上而下分析方法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带回溯（</a:t>
            </a:r>
            <a:r>
              <a:rPr lang="en-US" altLang="zh-CN" dirty="0" smtClean="0"/>
              <a:t>Backtracking</a:t>
            </a:r>
            <a:r>
              <a:rPr lang="zh-CN" altLang="en-US" dirty="0" smtClean="0"/>
              <a:t>）的方法</a:t>
            </a:r>
            <a:endParaRPr lang="en-US" altLang="zh-CN" dirty="0" smtClean="0"/>
          </a:p>
          <a:p>
            <a:pPr marL="342900" lvl="1" indent="-342900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</a:pPr>
            <a:r>
              <a:rPr lang="zh-CN" altLang="en-US" dirty="0" smtClean="0"/>
              <a:t>不带回溯的方法（预测分析）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带回溯的方法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这种分析过程本质上是一种</a:t>
            </a:r>
            <a:r>
              <a:rPr lang="zh-CN" altLang="en-US" dirty="0" smtClean="0">
                <a:solidFill>
                  <a:srgbClr val="FF0000"/>
                </a:solidFill>
              </a:rPr>
              <a:t>穷举试探</a:t>
            </a:r>
            <a:r>
              <a:rPr lang="zh-CN" altLang="en-US" dirty="0" smtClean="0"/>
              <a:t>过程，是反复使用不同产生式谋求匹配输入串的过程。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试探发生</a:t>
            </a:r>
            <a:r>
              <a:rPr lang="zh-CN" altLang="en-US" dirty="0" smtClean="0">
                <a:solidFill>
                  <a:srgbClr val="FF0000"/>
                </a:solidFill>
              </a:rPr>
              <a:t>回溯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非确定的自顶向下分析法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857356" y="3571876"/>
            <a:ext cx="17145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→ 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</a:rPr>
              <a:t>b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→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de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d</a:t>
            </a:r>
          </a:p>
          <a:p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b="1" dirty="0" err="1" smtClean="0">
                <a:latin typeface="Arial" pitchFamily="34" charset="0"/>
                <a:cs typeface="Arial" pitchFamily="34" charset="0"/>
              </a:rPr>
              <a:t>adb</a:t>
            </a:r>
            <a:endParaRPr lang="en-US" altLang="zh-CN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524716" y="4702773"/>
            <a:ext cx="2143125" cy="804113"/>
            <a:chOff x="3810337" y="5374376"/>
            <a:chExt cx="2143125" cy="804113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4330286" y="5374377"/>
              <a:ext cx="432103" cy="4317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5025070" y="5374376"/>
              <a:ext cx="432103" cy="4317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3810337" y="5839935"/>
              <a:ext cx="857251" cy="3385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  <a:defRPr/>
              </a:pPr>
              <a:r>
                <a:rPr lang="en-US" altLang="zh-CN" sz="2000" b="1" dirty="0" smtClean="0">
                  <a:latin typeface="+mn-lt"/>
                </a:rPr>
                <a:t>d</a:t>
              </a:r>
              <a:endParaRPr lang="en-US" altLang="zh-CN" sz="2000" b="1" dirty="0">
                <a:latin typeface="+mn-lt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096211" y="5839935"/>
              <a:ext cx="857251" cy="3385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  <a:defRPr/>
              </a:pPr>
              <a:r>
                <a:rPr lang="en-US" altLang="zh-CN" sz="2000" b="1" dirty="0" smtClean="0">
                  <a:latin typeface="+mn-lt"/>
                </a:rPr>
                <a:t>e</a:t>
              </a:r>
              <a:endParaRPr lang="en-US" altLang="zh-CN" sz="2000" b="1" dirty="0">
                <a:latin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387855" y="3663915"/>
            <a:ext cx="2470161" cy="1154965"/>
            <a:chOff x="3673475" y="4257586"/>
            <a:chExt cx="2470161" cy="1154965"/>
          </a:xfrm>
        </p:grpSpPr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H="1">
              <a:off x="4169742" y="4594470"/>
              <a:ext cx="648000" cy="4317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4959122" y="4594470"/>
              <a:ext cx="648000" cy="4317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4460656" y="4257586"/>
              <a:ext cx="857251" cy="3385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  <a:defRPr/>
              </a:pPr>
              <a:r>
                <a:rPr lang="en-US" altLang="zh-CN" sz="2000" i="1" dirty="0" smtClean="0">
                  <a:latin typeface="+mn-lt"/>
                </a:rPr>
                <a:t>S</a:t>
              </a:r>
              <a:endParaRPr lang="en-US" altLang="zh-CN" sz="2000" i="1" dirty="0">
                <a:latin typeface="+mn-lt"/>
              </a:endParaRPr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3673475" y="5073997"/>
              <a:ext cx="85725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2000" b="1" dirty="0" smtClean="0">
                  <a:latin typeface="+mn-lt"/>
                </a:rPr>
                <a:t>a</a:t>
              </a:r>
              <a:endParaRPr lang="en-US" altLang="zh-CN" sz="2000" b="1" dirty="0">
                <a:latin typeface="+mn-lt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5286385" y="5073997"/>
              <a:ext cx="857251" cy="3385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  <a:defRPr/>
              </a:pPr>
              <a:r>
                <a:rPr lang="en-US" altLang="zh-CN" sz="2000" b="1" dirty="0" smtClean="0">
                  <a:latin typeface="+mn-lt"/>
                </a:rPr>
                <a:t>b</a:t>
              </a:r>
              <a:endParaRPr lang="en-US" altLang="zh-CN" sz="2000" b="1" dirty="0">
                <a:latin typeface="+mn-lt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 rot="5400000">
              <a:off x="4673281" y="4810266"/>
              <a:ext cx="43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 bwMode="auto">
            <a:xfrm>
              <a:off x="4469036" y="5073997"/>
              <a:ext cx="857251" cy="3385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  <a:defRPr/>
              </a:pPr>
              <a:r>
                <a:rPr lang="en-US" altLang="zh-CN" sz="2000" i="1" dirty="0" smtClean="0">
                  <a:latin typeface="+mn-lt"/>
                </a:rPr>
                <a:t>A</a:t>
              </a:r>
              <a:endParaRPr lang="en-US" altLang="zh-CN" sz="2000" i="1" dirty="0">
                <a:latin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83414" y="4754288"/>
            <a:ext cx="857251" cy="817852"/>
            <a:chOff x="4469036" y="5425892"/>
            <a:chExt cx="857250" cy="817852"/>
          </a:xfrm>
        </p:grpSpPr>
        <p:cxnSp>
          <p:nvCxnSpPr>
            <p:cNvPr id="20" name="直接连接符 19"/>
            <p:cNvCxnSpPr/>
            <p:nvPr/>
          </p:nvCxnSpPr>
          <p:spPr>
            <a:xfrm rot="5400000">
              <a:off x="4673284" y="5641892"/>
              <a:ext cx="43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 bwMode="auto">
            <a:xfrm>
              <a:off x="4469036" y="5905190"/>
              <a:ext cx="857250" cy="3385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  <a:defRPr/>
              </a:pPr>
              <a:r>
                <a:rPr lang="en-US" altLang="zh-CN" sz="2000" b="1" dirty="0" smtClean="0">
                  <a:latin typeface="+mn-lt"/>
                </a:rPr>
                <a:t>d</a:t>
              </a:r>
              <a:endParaRPr lang="en-US" altLang="zh-CN" sz="2000" b="1" dirty="0">
                <a:latin typeface="+mn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noProof="1" smtClean="0">
                <a:latin typeface="Arial" pitchFamily="34" charset="0"/>
              </a:rPr>
              <a:t>1. </a:t>
            </a:r>
            <a:r>
              <a:rPr lang="zh-CN" altLang="en-US" noProof="1" smtClean="0">
                <a:latin typeface="Arial" pitchFamily="34" charset="0"/>
              </a:rPr>
              <a:t> 回溯问题</a:t>
            </a:r>
            <a:endParaRPr lang="en-US" altLang="zh-CN" noProof="1" smtClean="0">
              <a:latin typeface="Arial" pitchFamily="34" charset="0"/>
            </a:endParaRPr>
          </a:p>
          <a:p>
            <a:pPr>
              <a:buNone/>
            </a:pPr>
            <a:r>
              <a:rPr lang="en-US" altLang="zh-CN" noProof="1" smtClean="0">
                <a:latin typeface="Arial" pitchFamily="34" charset="0"/>
              </a:rPr>
              <a:t>	</a:t>
            </a:r>
            <a:r>
              <a:rPr lang="zh-CN" altLang="en-US" noProof="1" smtClean="0">
                <a:latin typeface="Arial" pitchFamily="34" charset="0"/>
              </a:rPr>
              <a:t>分析过程中，当某个非终结符有多个产生式候选时，如果用某一个候选匹配成功，这种匹配可能是暂时的</a:t>
            </a:r>
            <a:r>
              <a:rPr lang="zh-CN" altLang="zh-CN" noProof="1" smtClean="0">
                <a:latin typeface="Arial" pitchFamily="34" charset="0"/>
              </a:rPr>
              <a:t>。</a:t>
            </a:r>
            <a:r>
              <a:rPr lang="zh-CN" altLang="en-US" dirty="0" smtClean="0">
                <a:latin typeface="Arial" pitchFamily="34" charset="0"/>
              </a:rPr>
              <a:t>出错时</a:t>
            </a:r>
            <a:r>
              <a:rPr lang="zh-CN" altLang="en-US" noProof="1" smtClean="0">
                <a:latin typeface="Arial" pitchFamily="34" charset="0"/>
              </a:rPr>
              <a:t>，不得不“回溯”</a:t>
            </a:r>
            <a:r>
              <a:rPr lang="zh-CN" altLang="en-US" dirty="0" smtClean="0">
                <a:latin typeface="Arial" pitchFamily="34" charset="0"/>
              </a:rPr>
              <a:t>。</a:t>
            </a:r>
            <a:endParaRPr lang="en-US" altLang="zh-CN" noProof="1" smtClean="0">
              <a:latin typeface="宋体" charset="-122"/>
            </a:endParaRPr>
          </a:p>
          <a:p>
            <a:r>
              <a:rPr lang="en-US" altLang="zh-CN" noProof="1" smtClean="0">
                <a:latin typeface="Arial" pitchFamily="34" charset="0"/>
              </a:rPr>
              <a:t>2.  </a:t>
            </a:r>
            <a:r>
              <a:rPr lang="zh-CN" altLang="en-US" noProof="1" smtClean="0">
                <a:latin typeface="Arial" pitchFamily="34" charset="0"/>
              </a:rPr>
              <a:t>文法左递归问题</a:t>
            </a:r>
            <a:endParaRPr lang="en-US" altLang="zh-CN" noProof="1" smtClean="0">
              <a:latin typeface="Arial" pitchFamily="34" charset="0"/>
            </a:endParaRPr>
          </a:p>
          <a:p>
            <a:pPr>
              <a:buNone/>
            </a:pPr>
            <a:r>
              <a:rPr lang="en-US" altLang="zh-CN" noProof="1" smtClean="0">
                <a:latin typeface="Arial" pitchFamily="34" charset="0"/>
              </a:rPr>
              <a:t>	</a:t>
            </a:r>
            <a:r>
              <a:rPr lang="zh-CN" altLang="en-US" noProof="1" smtClean="0">
                <a:latin typeface="Arial" pitchFamily="34" charset="0"/>
              </a:rPr>
              <a:t>一个文法是含有左递归的，如果存在非终结符</a:t>
            </a:r>
            <a:r>
              <a:rPr lang="en-US" altLang="zh-CN" noProof="1" smtClean="0">
                <a:latin typeface="Arial" pitchFamily="34" charset="0"/>
              </a:rPr>
              <a:t>P</a:t>
            </a:r>
          </a:p>
          <a:p>
            <a:pPr>
              <a:buNone/>
            </a:pPr>
            <a:r>
              <a:rPr lang="en-US" altLang="zh-CN" dirty="0" smtClean="0">
                <a:latin typeface="Arial" pitchFamily="34" charset="0"/>
                <a:sym typeface="Symbol" pitchFamily="18" charset="2"/>
              </a:rPr>
              <a:t>				P </a:t>
            </a:r>
            <a:r>
              <a:rPr lang="en-US" altLang="zh-CN" baseline="30000" dirty="0" smtClean="0">
                <a:latin typeface="Arial" pitchFamily="34" charset="0"/>
                <a:sym typeface="Symbol" pitchFamily="18" charset="2"/>
              </a:rPr>
              <a:t>+</a:t>
            </a:r>
            <a:r>
              <a:rPr lang="en-US" altLang="zh-CN" dirty="0" smtClean="0">
                <a:latin typeface="Arial" pitchFamily="34" charset="0"/>
                <a:sym typeface="Symbol" pitchFamily="18" charset="2"/>
              </a:rPr>
              <a:t> P</a:t>
            </a:r>
            <a:r>
              <a:rPr lang="zh-CN" altLang="en-US" dirty="0" smtClean="0">
                <a:latin typeface="Arial" pitchFamily="34" charset="0"/>
                <a:sym typeface="Symbol" pitchFamily="18" charset="2"/>
              </a:rPr>
              <a:t></a:t>
            </a:r>
            <a:endParaRPr lang="en-US" altLang="zh-CN" noProof="1" smtClean="0">
              <a:latin typeface="Arial" pitchFamily="34" charset="0"/>
            </a:endParaRPr>
          </a:p>
          <a:p>
            <a:pPr>
              <a:buNone/>
            </a:pPr>
            <a:r>
              <a:rPr kumimoji="1" lang="en-US" altLang="zh-CN" dirty="0" smtClean="0">
                <a:latin typeface="Arial" pitchFamily="34" charset="0"/>
              </a:rPr>
              <a:t>	</a:t>
            </a:r>
            <a:r>
              <a:rPr kumimoji="1" lang="zh-CN" altLang="en-US" dirty="0" smtClean="0">
                <a:latin typeface="Arial" pitchFamily="34" charset="0"/>
              </a:rPr>
              <a:t>含有左递归的文法将使自上而下分析陷入无限循环。</a:t>
            </a:r>
            <a:endParaRPr lang="en-US" altLang="zh-CN" noProof="1" smtClean="0">
              <a:latin typeface="Arial" pitchFamily="34" charset="0"/>
            </a:endParaRPr>
          </a:p>
          <a:p>
            <a:pPr lvl="1">
              <a:buNone/>
            </a:pPr>
            <a:endParaRPr lang="en-US" altLang="zh-CN" noProof="1" smtClean="0">
              <a:latin typeface="宋体" charset="-122"/>
            </a:endParaRPr>
          </a:p>
          <a:p>
            <a:pPr lvl="1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不带回溯的方法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attempts to </a:t>
            </a:r>
            <a:r>
              <a:rPr lang="en-US" altLang="zh-CN" dirty="0" smtClean="0">
                <a:solidFill>
                  <a:srgbClr val="FF0000"/>
                </a:solidFill>
              </a:rPr>
              <a:t>predict </a:t>
            </a:r>
            <a:r>
              <a:rPr lang="en-US" altLang="zh-CN" dirty="0" smtClean="0"/>
              <a:t>the next construction in the input string using one or more look-ahead tokens.</a:t>
            </a:r>
          </a:p>
          <a:p>
            <a:pPr eaLnBrk="1" hangingPunct="1"/>
            <a:r>
              <a:rPr lang="zh-CN" altLang="en-US" dirty="0" smtClean="0"/>
              <a:t>确定的自顶向下分析法</a:t>
            </a:r>
            <a:endParaRPr lang="en-US" altLang="zh-CN" dirty="0" smtClean="0"/>
          </a:p>
          <a:p>
            <a:pPr eaLnBrk="1" hangingPunct="1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Backtracking parsers are more powerful than predictive parsers but much slower, unsuitable for practical compilers.</a:t>
            </a:r>
            <a:endParaRPr lang="zh-CN" altLang="en-US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CN" i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31C7C2-3F63-47C6-8589-F2EC327547D4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-642975" y="1285861"/>
          <a:ext cx="10461675" cy="3951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041401" y="3622275"/>
            <a:ext cx="5000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1428741" y="3462342"/>
            <a:ext cx="6000767" cy="681038"/>
            <a:chOff x="324603" y="851961"/>
            <a:chExt cx="6492061" cy="9741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defRPr/>
              </a:pPr>
              <a:r>
                <a:rPr lang="en-US" altLang="zh-CN" sz="2000" dirty="0" smtClean="0">
                  <a:cs typeface="Arial" charset="0"/>
                </a:rPr>
                <a:t>4.4.2 </a:t>
              </a:r>
              <a:r>
                <a:rPr lang="zh-CN" altLang="en-US" sz="2000" dirty="0" smtClean="0"/>
                <a:t>消除左递归和消除回溯</a:t>
              </a:r>
              <a:endParaRPr lang="en-US" altLang="zh-CN" sz="2000" dirty="0">
                <a:cs typeface="Arial" charset="0"/>
              </a:endParaRPr>
            </a:p>
          </p:txBody>
        </p:sp>
      </p:grpSp>
      <p:grpSp>
        <p:nvGrpSpPr>
          <p:cNvPr id="6" name="组合 8"/>
          <p:cNvGrpSpPr>
            <a:grpSpLocks/>
          </p:cNvGrpSpPr>
          <p:nvPr/>
        </p:nvGrpSpPr>
        <p:grpSpPr bwMode="auto">
          <a:xfrm>
            <a:off x="1428741" y="2157410"/>
            <a:ext cx="6000767" cy="681038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4.4.1 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递归下降分析的基本方法</a:t>
              </a:r>
              <a:endParaRPr lang="en-US" altLang="zh-CN" sz="2000" dirty="0">
                <a:solidFill>
                  <a:srgbClr val="FF0000"/>
                </a:solidFill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98055D-293B-4536-820C-6E5EDB1EDA7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500166" y="1643050"/>
            <a:ext cx="55007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exp → exp </a:t>
            </a: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term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term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→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term → term </a:t>
            </a: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factor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factor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→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*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factor →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exp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) | </a:t>
            </a:r>
            <a:r>
              <a:rPr lang="en-US" altLang="zh-CN" sz="2400" b="1" i="1" dirty="0" smtClean="0">
                <a:latin typeface="Arial" pitchFamily="34" charset="0"/>
                <a:cs typeface="Arial" pitchFamily="34" charset="0"/>
              </a:rPr>
              <a:t>number</a:t>
            </a:r>
            <a:endParaRPr lang="zh-CN" altLang="en-US" sz="2400" b="1" i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D4A4A4-D79B-4D57-B601-B41B6395E5E5}" type="slidenum">
              <a:rPr lang="zh-CN" altLang="en-US" smtClean="0"/>
              <a:pPr/>
              <a:t>17</a:t>
            </a:fld>
            <a:endParaRPr lang="en-US" altLang="zh-CN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Basic Method</a:t>
            </a:r>
            <a:endParaRPr lang="zh-CN" altLang="en-US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CN" dirty="0" smtClean="0"/>
              <a:t>The idea of Recursive-Descent Parsing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400" dirty="0" smtClean="0"/>
              <a:t>Viewing the grammar rule for a non-terminal A as a </a:t>
            </a:r>
            <a:r>
              <a:rPr lang="en-US" altLang="zh-CN" sz="2400" dirty="0" smtClean="0">
                <a:solidFill>
                  <a:srgbClr val="FF0000"/>
                </a:solidFill>
              </a:rPr>
              <a:t>definition for a procedure </a:t>
            </a:r>
            <a:r>
              <a:rPr lang="en-US" altLang="zh-CN" sz="2400" dirty="0" smtClean="0"/>
              <a:t>to recognize an A.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 smtClean="0"/>
              <a:t>The right-hand side of the grammar for A specifies the structure of the code for this procedure.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400" dirty="0" smtClean="0"/>
              <a:t>The sequence of </a:t>
            </a:r>
            <a:r>
              <a:rPr lang="en-US" altLang="zh-CN" sz="2400" dirty="0" smtClean="0">
                <a:solidFill>
                  <a:srgbClr val="FF0000"/>
                </a:solidFill>
              </a:rPr>
              <a:t>terminals</a:t>
            </a:r>
            <a:r>
              <a:rPr lang="en-US" altLang="zh-CN" sz="2400" dirty="0" smtClean="0"/>
              <a:t> and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nonterminals</a:t>
            </a:r>
            <a:r>
              <a:rPr lang="en-US" altLang="zh-CN" sz="2400" dirty="0" smtClean="0"/>
              <a:t> in a choice correspond to </a:t>
            </a:r>
            <a:r>
              <a:rPr lang="en-US" altLang="zh-CN" sz="2400" dirty="0" smtClean="0">
                <a:solidFill>
                  <a:srgbClr val="FF0000"/>
                </a:solidFill>
              </a:rPr>
              <a:t>matches</a:t>
            </a:r>
            <a:r>
              <a:rPr lang="en-US" altLang="zh-CN" sz="2400" dirty="0" smtClean="0"/>
              <a:t> of input and </a:t>
            </a:r>
            <a:r>
              <a:rPr lang="en-US" altLang="zh-CN" sz="2400" dirty="0" smtClean="0">
                <a:solidFill>
                  <a:srgbClr val="FF0000"/>
                </a:solidFill>
              </a:rPr>
              <a:t>calls</a:t>
            </a:r>
            <a:r>
              <a:rPr lang="en-US" altLang="zh-CN" sz="2400" dirty="0" smtClean="0"/>
              <a:t> to other procedures,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400" dirty="0" smtClean="0"/>
              <a:t>while choices correspond to alternatives (case or if statements) within the code.</a:t>
            </a:r>
          </a:p>
        </p:txBody>
      </p:sp>
      <p:sp>
        <p:nvSpPr>
          <p:cNvPr id="5" name="矩形 4"/>
          <p:cNvSpPr/>
          <p:nvPr/>
        </p:nvSpPr>
        <p:spPr>
          <a:xfrm>
            <a:off x="3094038" y="5286375"/>
            <a:ext cx="295433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i="1" dirty="0">
                <a:latin typeface="+mn-lt"/>
              </a:rPr>
              <a:t>factor → </a:t>
            </a:r>
            <a:r>
              <a:rPr lang="en-US" altLang="zh-CN" sz="2000" b="1" dirty="0">
                <a:latin typeface="+mn-lt"/>
              </a:rPr>
              <a:t>(</a:t>
            </a:r>
            <a:r>
              <a:rPr lang="en-US" altLang="zh-CN" sz="2000" i="1" dirty="0">
                <a:latin typeface="+mn-lt"/>
              </a:rPr>
              <a:t>exp</a:t>
            </a:r>
            <a:r>
              <a:rPr lang="en-US" altLang="zh-CN" sz="2000" b="1" dirty="0">
                <a:latin typeface="+mn-lt"/>
              </a:rPr>
              <a:t>)</a:t>
            </a:r>
            <a:r>
              <a:rPr lang="en-US" altLang="zh-CN" sz="2000" dirty="0">
                <a:latin typeface="+mn-lt"/>
              </a:rPr>
              <a:t> | </a:t>
            </a:r>
            <a:r>
              <a:rPr lang="en-US" altLang="zh-CN" sz="2000" b="1" i="1" dirty="0">
                <a:latin typeface="+mn-lt"/>
              </a:rPr>
              <a:t>number</a:t>
            </a:r>
            <a:endParaRPr lang="zh-CN" altLang="en-US" sz="20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312A2A-811B-49A3-989E-50AA3A1F7E26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2317773"/>
            <a:ext cx="3429000" cy="4156075"/>
          </a:xfrm>
        </p:spPr>
        <p:txBody>
          <a:bodyPr/>
          <a:lstStyle/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procedure</a:t>
            </a:r>
            <a:r>
              <a:rPr lang="en-US" altLang="zh-CN" sz="2000" i="1" dirty="0" smtClean="0"/>
              <a:t>  factor</a:t>
            </a:r>
            <a:endParaRPr lang="en-US" altLang="zh-CN" sz="2000" b="1" dirty="0" smtClean="0"/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begin</a:t>
            </a:r>
            <a:endParaRPr lang="en-US" altLang="zh-CN" sz="2000" dirty="0" smtClean="0"/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        case</a:t>
            </a:r>
            <a:r>
              <a:rPr lang="en-US" altLang="zh-CN" sz="2000" dirty="0" smtClean="0"/>
              <a:t> token </a:t>
            </a:r>
            <a:r>
              <a:rPr lang="en-US" altLang="zh-CN" sz="2000" b="1" dirty="0" smtClean="0"/>
              <a:t>of</a:t>
            </a:r>
            <a:r>
              <a:rPr lang="en-US" altLang="zh-CN" sz="2000" dirty="0" smtClean="0"/>
              <a:t> 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            ( </a:t>
            </a:r>
            <a:r>
              <a:rPr lang="en-US" altLang="zh-CN" sz="2000" dirty="0" smtClean="0"/>
              <a:t>:</a:t>
            </a:r>
            <a:r>
              <a:rPr lang="en-US" altLang="zh-CN" sz="2000" b="1" dirty="0" smtClean="0"/>
              <a:t> </a:t>
            </a:r>
            <a:r>
              <a:rPr lang="en-US" altLang="zh-CN" sz="2000" dirty="0" smtClean="0"/>
              <a:t> 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       </a:t>
            </a:r>
            <a:r>
              <a:rPr lang="en-US" altLang="zh-CN" sz="2000" i="1" dirty="0" smtClean="0"/>
              <a:t>match</a:t>
            </a:r>
            <a:r>
              <a:rPr lang="en-US" altLang="zh-CN" sz="2000" dirty="0" smtClean="0"/>
              <a:t>( </a:t>
            </a:r>
            <a:r>
              <a:rPr lang="en-US" altLang="zh-CN" sz="2000" b="1" dirty="0" smtClean="0"/>
              <a:t>(</a:t>
            </a:r>
            <a:r>
              <a:rPr lang="en-US" altLang="zh-CN" sz="2000" dirty="0" smtClean="0"/>
              <a:t> 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       </a:t>
            </a:r>
            <a:r>
              <a:rPr lang="en-US" altLang="zh-CN" sz="2000" i="1" dirty="0" smtClean="0"/>
              <a:t>exp</a:t>
            </a:r>
            <a:r>
              <a:rPr lang="en-US" altLang="zh-CN" sz="2000" dirty="0" smtClean="0"/>
              <a:t>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       </a:t>
            </a:r>
            <a:r>
              <a:rPr lang="en-US" altLang="zh-CN" sz="2000" i="1" dirty="0" smtClean="0"/>
              <a:t>match</a:t>
            </a:r>
            <a:r>
              <a:rPr lang="en-US" altLang="zh-CN" sz="2000" dirty="0" smtClean="0"/>
              <a:t>( </a:t>
            </a:r>
            <a:r>
              <a:rPr lang="en-US" altLang="zh-CN" sz="2000" b="1" dirty="0" smtClean="0"/>
              <a:t>)</a:t>
            </a:r>
            <a:r>
              <a:rPr lang="en-US" altLang="zh-CN" sz="2000" dirty="0" smtClean="0"/>
              <a:t>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  </a:t>
            </a:r>
            <a:r>
              <a:rPr lang="en-US" altLang="zh-CN" sz="2000" b="1" i="1" dirty="0" smtClean="0"/>
              <a:t>number</a:t>
            </a:r>
            <a:r>
              <a:rPr lang="en-US" altLang="zh-CN" sz="2000" dirty="0" smtClean="0"/>
              <a:t> :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       </a:t>
            </a:r>
            <a:r>
              <a:rPr lang="en-US" altLang="zh-CN" sz="2000" i="1" dirty="0" smtClean="0"/>
              <a:t>match</a:t>
            </a:r>
            <a:r>
              <a:rPr lang="en-US" altLang="zh-CN" sz="2000" dirty="0" smtClean="0"/>
              <a:t>(</a:t>
            </a:r>
            <a:r>
              <a:rPr lang="en-US" altLang="zh-CN" sz="2000" b="1" i="1" dirty="0" smtClean="0"/>
              <a:t>number</a:t>
            </a:r>
            <a:r>
              <a:rPr lang="en-US" altLang="zh-CN" sz="2000" dirty="0" smtClean="0"/>
              <a:t>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            else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error</a:t>
            </a:r>
            <a:r>
              <a:rPr lang="en-US" altLang="zh-CN" sz="2000" dirty="0" smtClean="0"/>
              <a:t>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         end case</a:t>
            </a:r>
            <a:r>
              <a:rPr lang="en-US" altLang="zh-CN" sz="2000" dirty="0" smtClean="0"/>
              <a:t>;</a:t>
            </a:r>
            <a:endParaRPr lang="en-US" altLang="zh-CN" sz="2000" b="1" dirty="0" smtClean="0"/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end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factor </a:t>
            </a:r>
            <a:r>
              <a:rPr lang="en-US" altLang="zh-CN" sz="2000" dirty="0" smtClean="0"/>
              <a:t>;</a:t>
            </a:r>
            <a:endParaRPr lang="zh-CN" altLang="en-US" sz="2000" dirty="0" smtClean="0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857625" y="2317773"/>
            <a:ext cx="5246688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000" dirty="0">
                <a:latin typeface="Arial" charset="0"/>
              </a:rPr>
              <a:t>The </a:t>
            </a:r>
            <a:r>
              <a:rPr lang="en-US" altLang="zh-CN" sz="2000" i="1" dirty="0">
                <a:latin typeface="Arial" charset="0"/>
              </a:rPr>
              <a:t>token</a:t>
            </a:r>
            <a:r>
              <a:rPr lang="en-US" altLang="zh-CN" sz="2000" dirty="0">
                <a:latin typeface="Arial" charset="0"/>
              </a:rPr>
              <a:t> keeps the current next token in the input (one symbol of look-ahead).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000" dirty="0">
                <a:latin typeface="Arial" charset="0"/>
              </a:rPr>
              <a:t>The </a:t>
            </a:r>
            <a:r>
              <a:rPr lang="en-US" altLang="zh-CN" sz="2000" i="1" dirty="0">
                <a:latin typeface="Arial" charset="0"/>
              </a:rPr>
              <a:t>match</a:t>
            </a:r>
            <a:r>
              <a:rPr lang="en-US" altLang="zh-CN" sz="2000" dirty="0">
                <a:latin typeface="Arial" charset="0"/>
              </a:rPr>
              <a:t> procedure matches the current next token with its parameters, advances the input if it succeeds, and declares error if it does not.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000100" y="1081088"/>
            <a:ext cx="7747030" cy="120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dirty="0" smtClean="0">
                <a:latin typeface="+mn-lt"/>
              </a:rPr>
              <a:t>Example    </a:t>
            </a:r>
            <a:r>
              <a:rPr lang="en-US" altLang="zh-CN" sz="2400" kern="0" dirty="0" smtClean="0">
                <a:latin typeface="+mn-lt"/>
                <a:ea typeface="+mn-ea"/>
              </a:rPr>
              <a:t>A recursive-descent procedure that</a:t>
            </a:r>
          </a:p>
          <a:p>
            <a:pPr marL="342900" indent="-342900" eaLnBrk="0" hangingPunct="0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400" kern="0" dirty="0" smtClean="0">
                <a:latin typeface="+mn-lt"/>
                <a:ea typeface="+mn-ea"/>
              </a:rPr>
              <a:t>                       recognizes </a:t>
            </a:r>
            <a:r>
              <a:rPr lang="en-US" altLang="zh-CN" sz="2400" kern="0" dirty="0">
                <a:latin typeface="+mn-lt"/>
                <a:ea typeface="+mn-ea"/>
              </a:rPr>
              <a:t>a </a:t>
            </a:r>
            <a:r>
              <a:rPr lang="en-US" altLang="zh-CN" sz="2400" i="1" kern="0" dirty="0">
                <a:latin typeface="+mn-lt"/>
                <a:ea typeface="+mn-ea"/>
              </a:rPr>
              <a:t>factor</a:t>
            </a:r>
          </a:p>
          <a:p>
            <a:pPr marL="1714500" lvl="3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i="1" dirty="0">
                <a:solidFill>
                  <a:srgbClr val="002060"/>
                </a:solidFill>
                <a:latin typeface="+mn-lt"/>
              </a:rPr>
              <a:t>	factor → </a:t>
            </a:r>
            <a:r>
              <a:rPr lang="en-US" altLang="zh-CN" sz="2000" b="1" dirty="0">
                <a:solidFill>
                  <a:srgbClr val="002060"/>
                </a:solidFill>
                <a:latin typeface="+mn-lt"/>
              </a:rPr>
              <a:t>(</a:t>
            </a:r>
            <a:r>
              <a:rPr lang="en-US" altLang="zh-CN" sz="2000" i="1" dirty="0">
                <a:solidFill>
                  <a:srgbClr val="002060"/>
                </a:solidFill>
                <a:latin typeface="+mn-lt"/>
              </a:rPr>
              <a:t>exp</a:t>
            </a:r>
            <a:r>
              <a:rPr lang="en-US" altLang="zh-CN" sz="2000" b="1" dirty="0">
                <a:solidFill>
                  <a:srgbClr val="002060"/>
                </a:solidFill>
                <a:latin typeface="+mn-lt"/>
              </a:rPr>
              <a:t>)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 | </a:t>
            </a:r>
            <a:r>
              <a:rPr lang="en-US" altLang="zh-CN" sz="2000" b="1" i="1" dirty="0">
                <a:solidFill>
                  <a:srgbClr val="002060"/>
                </a:solidFill>
                <a:latin typeface="+mn-lt"/>
              </a:rPr>
              <a:t>number</a:t>
            </a:r>
          </a:p>
        </p:txBody>
      </p:sp>
      <p:sp>
        <p:nvSpPr>
          <p:cNvPr id="12294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Basic Method</a:t>
            </a:r>
            <a:endParaRPr lang="zh-CN" altLang="en-US" smtClean="0"/>
          </a:p>
        </p:txBody>
      </p:sp>
      <p:sp>
        <p:nvSpPr>
          <p:cNvPr id="9" name="矩形 8"/>
          <p:cNvSpPr/>
          <p:nvPr/>
        </p:nvSpPr>
        <p:spPr>
          <a:xfrm>
            <a:off x="4429125" y="4406923"/>
            <a:ext cx="4572000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b="1" dirty="0">
                <a:latin typeface="+mn-lt"/>
              </a:rPr>
              <a:t>procedure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i="1" dirty="0">
                <a:latin typeface="+mn-lt"/>
              </a:rPr>
              <a:t>match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dirty="0" err="1">
                <a:latin typeface="+mn-lt"/>
              </a:rPr>
              <a:t>expectedToken</a:t>
            </a:r>
            <a:r>
              <a:rPr lang="en-US" altLang="zh-CN" dirty="0">
                <a:latin typeface="+mn-lt"/>
              </a:rPr>
              <a:t>);</a:t>
            </a:r>
            <a:endParaRPr lang="en-US" altLang="zh-CN" b="1" dirty="0">
              <a:latin typeface="+mn-lt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b="1" dirty="0">
                <a:latin typeface="+mn-lt"/>
              </a:rPr>
              <a:t>begin</a:t>
            </a:r>
            <a:endParaRPr lang="en-US" altLang="zh-CN" dirty="0">
              <a:latin typeface="+mn-lt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>
                <a:latin typeface="+mn-lt"/>
              </a:rPr>
              <a:t>        </a:t>
            </a:r>
            <a:r>
              <a:rPr lang="en-US" altLang="zh-CN" b="1" dirty="0">
                <a:latin typeface="+mn-lt"/>
              </a:rPr>
              <a:t>if</a:t>
            </a:r>
            <a:r>
              <a:rPr lang="en-US" altLang="zh-CN" dirty="0">
                <a:latin typeface="+mn-lt"/>
              </a:rPr>
              <a:t> token = </a:t>
            </a:r>
            <a:r>
              <a:rPr lang="en-US" altLang="zh-CN" dirty="0" err="1">
                <a:latin typeface="+mn-lt"/>
              </a:rPr>
              <a:t>expectedToken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then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>
                <a:latin typeface="+mn-lt"/>
              </a:rPr>
              <a:t>            </a:t>
            </a:r>
            <a:r>
              <a:rPr lang="en-US" altLang="zh-CN" i="1" dirty="0" err="1">
                <a:latin typeface="+mn-lt"/>
              </a:rPr>
              <a:t>getToken</a:t>
            </a:r>
            <a:r>
              <a:rPr lang="en-US" altLang="zh-CN" dirty="0">
                <a:latin typeface="+mn-lt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b="1" dirty="0">
                <a:latin typeface="+mn-lt"/>
              </a:rPr>
              <a:t>        else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>
                <a:latin typeface="+mn-lt"/>
              </a:rPr>
              <a:t>            </a:t>
            </a:r>
            <a:r>
              <a:rPr lang="en-US" altLang="zh-CN" i="1" dirty="0">
                <a:latin typeface="+mn-lt"/>
              </a:rPr>
              <a:t>error</a:t>
            </a:r>
            <a:r>
              <a:rPr lang="en-US" altLang="zh-CN" dirty="0">
                <a:latin typeface="+mn-lt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b="1" dirty="0">
                <a:latin typeface="+mn-lt"/>
              </a:rPr>
              <a:t>        end if</a:t>
            </a:r>
            <a:r>
              <a:rPr lang="en-US" altLang="zh-CN" dirty="0">
                <a:latin typeface="+mn-lt"/>
              </a:rPr>
              <a:t>;</a:t>
            </a:r>
            <a:endParaRPr lang="en-US" altLang="zh-CN" b="1" dirty="0">
              <a:latin typeface="+mn-lt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b="1" dirty="0">
                <a:latin typeface="+mn-lt"/>
              </a:rPr>
              <a:t>end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i="1" dirty="0">
                <a:latin typeface="+mn-lt"/>
              </a:rPr>
              <a:t>match</a:t>
            </a:r>
            <a:r>
              <a:rPr lang="en-US" altLang="zh-CN" dirty="0">
                <a:latin typeface="+mn-lt"/>
              </a:rPr>
              <a:t>; 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uiExpand="1" build="p"/>
      <p:bldP spid="27653" grpId="0" uiExpand="1" build="p"/>
      <p:bldP spid="7" grpId="0"/>
      <p:bldP spid="9" grpId="0" uiExpan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递归下降分析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zh-CN" altLang="en-US" dirty="0" smtClean="0"/>
              <a:t>遇到非终结符就调用，遇到终结符就匹配。</a:t>
            </a:r>
            <a:endParaRPr lang="en-US" altLang="zh-CN" dirty="0" smtClean="0"/>
          </a:p>
          <a:p>
            <a:r>
              <a:rPr lang="zh-CN" altLang="en-US" dirty="0" smtClean="0"/>
              <a:t>对应某个非终结符的典型过程的伪代码如下：</a:t>
            </a:r>
            <a:endParaRPr lang="en-US" altLang="zh-CN" dirty="0" smtClean="0"/>
          </a:p>
          <a:p>
            <a:pPr lvl="1">
              <a:spcBef>
                <a:spcPts val="300"/>
              </a:spcBef>
              <a:buNone/>
            </a:pPr>
            <a:r>
              <a:rPr lang="en-US" altLang="zh-CN" sz="2000" dirty="0" smtClean="0"/>
              <a:t>void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 smtClean="0"/>
              <a:t>()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{</a:t>
            </a:r>
          </a:p>
          <a:p>
            <a:pPr lvl="2">
              <a:spcBef>
                <a:spcPts val="0"/>
              </a:spcBef>
              <a:buNone/>
            </a:pPr>
            <a:r>
              <a:rPr lang="zh-CN" altLang="en-US" sz="2000" dirty="0" smtClean="0"/>
              <a:t>选择一个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000" dirty="0" smtClean="0"/>
              <a:t>产生式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0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;</a:t>
            </a:r>
            <a:endParaRPr lang="en-US" altLang="zh-CN" sz="2000" dirty="0" smtClean="0"/>
          </a:p>
          <a:p>
            <a:pPr lvl="2">
              <a:spcBef>
                <a:spcPts val="0"/>
              </a:spcBef>
              <a:buNone/>
            </a:pPr>
            <a:r>
              <a:rPr lang="en-US" altLang="zh-CN" sz="2000" dirty="0" smtClean="0"/>
              <a:t>for  ( </a:t>
            </a:r>
            <a:r>
              <a:rPr lang="en-US" altLang="zh-CN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 smtClean="0"/>
              <a:t>=1 to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dirty="0" smtClean="0"/>
              <a:t>)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sz="2000" dirty="0" smtClean="0"/>
              <a:t>{</a:t>
            </a:r>
          </a:p>
          <a:p>
            <a:pPr lvl="3">
              <a:spcBef>
                <a:spcPts val="0"/>
              </a:spcBef>
              <a:buNone/>
            </a:pPr>
            <a:r>
              <a:rPr lang="en-US" altLang="zh-CN" sz="2000" dirty="0" smtClean="0"/>
              <a:t>if  (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dirty="0" smtClean="0"/>
              <a:t>是一个非终结符 </a:t>
            </a:r>
            <a:r>
              <a:rPr lang="en-US" altLang="zh-CN" sz="2000" dirty="0" smtClean="0"/>
              <a:t>)</a:t>
            </a:r>
          </a:p>
          <a:p>
            <a:pPr lvl="4">
              <a:spcBef>
                <a:spcPts val="0"/>
              </a:spcBef>
              <a:buNone/>
            </a:pPr>
            <a:r>
              <a:rPr lang="zh-CN" altLang="en-US" sz="2000" dirty="0" smtClean="0"/>
              <a:t>调用过程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 smtClean="0"/>
              <a:t>();</a:t>
            </a:r>
          </a:p>
          <a:p>
            <a:pPr lvl="3">
              <a:spcBef>
                <a:spcPts val="0"/>
              </a:spcBef>
              <a:buNone/>
            </a:pPr>
            <a:r>
              <a:rPr lang="en-US" altLang="zh-CN" sz="2000" dirty="0" smtClean="0"/>
              <a:t>else  if  (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dirty="0" smtClean="0"/>
              <a:t>是一个终结符 </a:t>
            </a:r>
            <a:r>
              <a:rPr lang="en-US" altLang="zh-CN" sz="2000" dirty="0" smtClean="0"/>
              <a:t>)</a:t>
            </a:r>
          </a:p>
          <a:p>
            <a:pPr lvl="4">
              <a:spcBef>
                <a:spcPts val="0"/>
              </a:spcBef>
              <a:buNone/>
            </a:pPr>
            <a:r>
              <a:rPr lang="en-US" altLang="zh-CN" sz="2000" dirty="0" smtClean="0"/>
              <a:t>match();</a:t>
            </a:r>
          </a:p>
          <a:p>
            <a:pPr lvl="3">
              <a:spcBef>
                <a:spcPts val="0"/>
              </a:spcBef>
              <a:buNone/>
            </a:pPr>
            <a:r>
              <a:rPr lang="en-US" altLang="zh-CN" sz="2000" dirty="0" smtClean="0"/>
              <a:t>else error;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sz="20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}</a:t>
            </a:r>
          </a:p>
          <a:p>
            <a:r>
              <a:rPr lang="zh-CN" altLang="en-US" dirty="0" smtClean="0"/>
              <a:t>通用的递归下降分析方法可能需要回溯。</a:t>
            </a:r>
            <a:endParaRPr lang="zh-CN" altLang="en-US" dirty="0" smtClean="0">
              <a:latin typeface="微软雅黑" pitchFamily="34" charset="-122"/>
            </a:endParaRPr>
          </a:p>
          <a:p>
            <a:pPr>
              <a:spcBef>
                <a:spcPts val="300"/>
              </a:spcBef>
            </a:pP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2643174" y="5286388"/>
            <a:ext cx="63579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—  Alfred V.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Aho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, 《Compilers: Principles, Techniques, and Tools》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uiExpan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071547"/>
            <a:ext cx="7772400" cy="206694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0"/>
              </a:spcAft>
            </a:pPr>
            <a:r>
              <a:rPr lang="zh-CN" altLang="en-US" dirty="0" smtClean="0"/>
              <a:t>第四章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语法分析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自上而下分析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endParaRPr lang="en-US" altLang="zh-CN" dirty="0" smtClean="0"/>
          </a:p>
          <a:p>
            <a:pPr>
              <a:spcBef>
                <a:spcPts val="600"/>
              </a:spcBef>
            </a:pPr>
            <a:endParaRPr lang="en-US" altLang="zh-CN" dirty="0" smtClean="0"/>
          </a:p>
          <a:p>
            <a:pPr>
              <a:spcBef>
                <a:spcPts val="600"/>
              </a:spcBef>
            </a:pPr>
            <a:endParaRPr lang="en-US" altLang="zh-CN" dirty="0" smtClean="0"/>
          </a:p>
          <a:p>
            <a:pPr>
              <a:spcBef>
                <a:spcPts val="600"/>
              </a:spcBef>
            </a:pPr>
            <a:endParaRPr lang="en-US" altLang="zh-CN" dirty="0" smtClean="0"/>
          </a:p>
          <a:p>
            <a:pPr>
              <a:spcBef>
                <a:spcPts val="600"/>
              </a:spcBef>
            </a:pP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en-US" altLang="zh-CN" dirty="0" smtClean="0"/>
              <a:t>Left recursion</a:t>
            </a:r>
          </a:p>
          <a:p>
            <a:pPr lvl="1">
              <a:spcBef>
                <a:spcPts val="600"/>
              </a:spcBef>
            </a:pPr>
            <a:r>
              <a:rPr lang="en-US" altLang="zh-CN" sz="2400" dirty="0" smtClean="0"/>
              <a:t>An immediate infinite recursive loop</a:t>
            </a:r>
          </a:p>
          <a:p>
            <a:pPr>
              <a:spcBef>
                <a:spcPts val="600"/>
              </a:spcBef>
            </a:pPr>
            <a:r>
              <a:rPr lang="en-US" altLang="zh-CN" dirty="0" smtClean="0"/>
              <a:t>Choice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Both </a:t>
            </a:r>
            <a:r>
              <a:rPr lang="en-US" altLang="zh-CN" sz="2000" i="1" dirty="0" smtClean="0"/>
              <a:t>exp</a:t>
            </a:r>
            <a:r>
              <a:rPr lang="en-US" altLang="zh-CN" sz="2000" dirty="0" smtClean="0"/>
              <a:t> and </a:t>
            </a:r>
            <a:r>
              <a:rPr lang="en-US" altLang="zh-CN" sz="2000" i="1" dirty="0" smtClean="0"/>
              <a:t>term</a:t>
            </a:r>
            <a:r>
              <a:rPr lang="en-US" altLang="zh-CN" sz="2000" dirty="0" smtClean="0"/>
              <a:t> (or </a:t>
            </a:r>
            <a:r>
              <a:rPr lang="en-US" altLang="zh-CN" sz="2000" i="1" dirty="0" smtClean="0"/>
              <a:t>term</a:t>
            </a:r>
            <a:r>
              <a:rPr lang="en-US" altLang="zh-CN" sz="2000" dirty="0" smtClean="0"/>
              <a:t> and </a:t>
            </a:r>
            <a:r>
              <a:rPr lang="en-US" altLang="zh-CN" sz="2000" i="1" dirty="0" smtClean="0"/>
              <a:t>factor</a:t>
            </a:r>
            <a:r>
              <a:rPr lang="en-US" altLang="zh-CN" sz="2000" dirty="0" smtClean="0"/>
              <a:t>) can begin with the same tokens (a number or left parenthesis).</a:t>
            </a:r>
          </a:p>
          <a:p>
            <a:pPr>
              <a:spcBef>
                <a:spcPts val="600"/>
              </a:spcBef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57224" y="5455523"/>
            <a:ext cx="7643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确定的自顶向下分析法对语言的文法有一定的限制条件，那就是要求描述语言的文法是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无左递归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的和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无回溯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的。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14496" y="896479"/>
            <a:ext cx="55007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exp → exp </a:t>
            </a: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term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term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→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term → term </a:t>
            </a: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factor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factor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→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*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factor →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exp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) | </a:t>
            </a:r>
            <a:r>
              <a:rPr lang="en-US" altLang="zh-CN" sz="2400" b="1" i="1" dirty="0" smtClean="0">
                <a:latin typeface="Arial" pitchFamily="34" charset="0"/>
                <a:cs typeface="Arial" pitchFamily="34" charset="0"/>
              </a:rPr>
              <a:t>number</a:t>
            </a:r>
            <a:endParaRPr lang="zh-CN" altLang="en-US" sz="2400" b="1" i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构造确定的自上而下分析算法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消除左递归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消除回溯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1428741" y="3462342"/>
            <a:ext cx="6000767" cy="681038"/>
            <a:chOff x="324603" y="851961"/>
            <a:chExt cx="6492061" cy="9741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  <a:cs typeface="Arial" charset="0"/>
                </a:rPr>
                <a:t>4.4.2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消除左递归和消除回溯</a:t>
              </a:r>
              <a:endParaRPr lang="en-US" altLang="zh-CN" sz="2000" dirty="0">
                <a:solidFill>
                  <a:srgbClr val="FF0000"/>
                </a:solidFill>
                <a:cs typeface="Arial" charset="0"/>
              </a:endParaRPr>
            </a:p>
          </p:txBody>
        </p:sp>
      </p:grpSp>
      <p:grpSp>
        <p:nvGrpSpPr>
          <p:cNvPr id="6" name="组合 8"/>
          <p:cNvGrpSpPr>
            <a:grpSpLocks/>
          </p:cNvGrpSpPr>
          <p:nvPr/>
        </p:nvGrpSpPr>
        <p:grpSpPr bwMode="auto">
          <a:xfrm>
            <a:off x="1428741" y="2157410"/>
            <a:ext cx="6000767" cy="681038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defRPr/>
              </a:pPr>
              <a:r>
                <a:rPr lang="en-US" altLang="zh-CN" sz="2000" dirty="0" smtClean="0">
                  <a:cs typeface="Arial" charset="0"/>
                </a:rPr>
                <a:t>4.4.1  </a:t>
              </a:r>
              <a:r>
                <a:rPr lang="zh-CN" altLang="en-US" sz="2000" dirty="0" smtClean="0">
                  <a:cs typeface="Arial" charset="0"/>
                </a:rPr>
                <a:t>递归下降分析的基本方法</a:t>
              </a:r>
              <a:endParaRPr lang="en-US" altLang="zh-CN" sz="2000" dirty="0"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EBNF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Extended </a:t>
            </a:r>
            <a:r>
              <a:rPr lang="en-US" dirty="0" smtClean="0"/>
              <a:t>Backus–Naur form</a:t>
            </a:r>
            <a:r>
              <a:rPr lang="zh-CN" altLang="en-US" dirty="0" smtClean="0"/>
              <a:t>，扩展的巴科斯范式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BNF notation is extended to include special notations for </a:t>
            </a:r>
            <a:r>
              <a:rPr lang="en-US" altLang="zh-CN" dirty="0" smtClean="0">
                <a:solidFill>
                  <a:srgbClr val="FF0000"/>
                </a:solidFill>
              </a:rPr>
              <a:t>repetitive</a:t>
            </a:r>
            <a:r>
              <a:rPr lang="en-US" altLang="zh-CN" dirty="0" smtClean="0"/>
              <a:t> and </a:t>
            </a:r>
            <a:r>
              <a:rPr lang="en-US" altLang="zh-CN" dirty="0" smtClean="0">
                <a:solidFill>
                  <a:srgbClr val="FF0000"/>
                </a:solidFill>
              </a:rPr>
              <a:t>optional</a:t>
            </a:r>
            <a:r>
              <a:rPr lang="en-US" altLang="zh-CN" dirty="0" smtClean="0"/>
              <a:t> constructs.</a:t>
            </a:r>
            <a:endParaRPr lang="zh-CN" altLang="en-US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/>
              <a:t>Repetition</a:t>
            </a:r>
            <a:endParaRPr lang="zh-CN" altLang="en-US" sz="3200" dirty="0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>
              <a:spcBef>
                <a:spcPts val="600"/>
              </a:spcBef>
            </a:pPr>
            <a:r>
              <a:rPr lang="en-US" altLang="zh-CN" dirty="0" smtClean="0"/>
              <a:t>Repetition is expressed by recursion in grammar rules.  </a:t>
            </a:r>
          </a:p>
          <a:p>
            <a:pPr marL="741363" lvl="1" indent="-341313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 smtClean="0"/>
              <a:t>	A </a:t>
            </a:r>
            <a:r>
              <a:rPr lang="en-US" altLang="zh-CN" sz="2400" dirty="0" smtClean="0">
                <a:sym typeface="Symbol" pitchFamily="18" charset="2"/>
              </a:rPr>
              <a:t></a:t>
            </a:r>
            <a:r>
              <a:rPr lang="en-US" altLang="zh-CN" sz="2400" dirty="0" smtClean="0"/>
              <a:t> A </a:t>
            </a:r>
            <a:r>
              <a:rPr lang="en-US" altLang="zh-CN" sz="2400" dirty="0" smtClean="0">
                <a:sym typeface="Symbol" pitchFamily="18" charset="2"/>
              </a:rPr>
              <a:t></a:t>
            </a:r>
            <a:r>
              <a:rPr lang="en-US" altLang="zh-CN" sz="2400" dirty="0" smtClean="0"/>
              <a:t> | </a:t>
            </a:r>
            <a:r>
              <a:rPr lang="en-US" altLang="zh-CN" sz="2400" dirty="0" smtClean="0">
                <a:sym typeface="Symbol" pitchFamily="18" charset="2"/>
              </a:rPr>
              <a:t></a:t>
            </a:r>
            <a:r>
              <a:rPr lang="en-US" altLang="zh-CN" sz="2400" dirty="0" smtClean="0"/>
              <a:t>    (left recursive)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 smtClean="0"/>
              <a:t>EBNF opts to use curly brackets {. . .} to express repetition </a:t>
            </a:r>
          </a:p>
          <a:p>
            <a:pPr lvl="1" eaLnBrk="1" hangingPunct="1">
              <a:spcBef>
                <a:spcPts val="600"/>
              </a:spcBef>
              <a:buNone/>
            </a:pPr>
            <a:r>
              <a:rPr lang="en-US" altLang="zh-CN" sz="2400" dirty="0" smtClean="0"/>
              <a:t>       A </a:t>
            </a:r>
            <a:r>
              <a:rPr lang="en-US" altLang="zh-CN" sz="2400" dirty="0" smtClean="0">
                <a:sym typeface="Symbol" pitchFamily="18" charset="2"/>
              </a:rPr>
              <a:t>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ym typeface="Symbol" pitchFamily="18" charset="2"/>
              </a:rPr>
              <a:t></a:t>
            </a:r>
            <a:r>
              <a:rPr lang="en-US" altLang="zh-CN" sz="2400" dirty="0" smtClean="0"/>
              <a:t> {</a:t>
            </a:r>
            <a:r>
              <a:rPr lang="en-US" altLang="zh-CN" sz="2400" dirty="0" smtClean="0">
                <a:sym typeface="Symbol" pitchFamily="18" charset="2"/>
              </a:rPr>
              <a:t></a:t>
            </a:r>
            <a:r>
              <a:rPr lang="en-US" altLang="zh-CN" sz="2400" dirty="0" smtClean="0"/>
              <a:t>} </a:t>
            </a:r>
          </a:p>
        </p:txBody>
      </p:sp>
      <p:sp>
        <p:nvSpPr>
          <p:cNvPr id="10138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6F8DB9-DF49-451B-87EF-C29944BA2EFE}" type="slidenum">
              <a:rPr lang="zh-CN" altLang="en-US" smtClean="0"/>
              <a:pPr/>
              <a:t>24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Repetition 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altLang="zh-CN" dirty="0" smtClean="0"/>
              <a:t>BNF</a:t>
            </a:r>
            <a:endParaRPr lang="en-US" altLang="zh-CN" i="1" dirty="0" smtClean="0"/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i="1" dirty="0" smtClean="0"/>
              <a:t>		exp</a:t>
            </a:r>
            <a:r>
              <a:rPr lang="en-US" altLang="zh-CN" dirty="0" smtClean="0"/>
              <a:t> → </a:t>
            </a:r>
            <a:r>
              <a:rPr lang="en-US" altLang="zh-CN" i="1" dirty="0" smtClean="0"/>
              <a:t>exp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addop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term | term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CN" dirty="0" smtClean="0"/>
              <a:t>EBNF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i="1" dirty="0" smtClean="0"/>
              <a:t>		exp</a:t>
            </a:r>
            <a:r>
              <a:rPr lang="en-US" altLang="zh-CN" dirty="0" smtClean="0"/>
              <a:t> → </a:t>
            </a:r>
            <a:r>
              <a:rPr lang="en-US" altLang="zh-CN" i="1" dirty="0" smtClean="0"/>
              <a:t>term</a:t>
            </a:r>
            <a:r>
              <a:rPr lang="en-US" altLang="zh-CN" dirty="0" smtClean="0"/>
              <a:t> {</a:t>
            </a:r>
            <a:r>
              <a:rPr lang="en-US" altLang="zh-CN" i="1" dirty="0" err="1" smtClean="0"/>
              <a:t>addop</a:t>
            </a:r>
            <a:r>
              <a:rPr lang="en-US" altLang="zh-CN" i="1" dirty="0" smtClean="0"/>
              <a:t> term</a:t>
            </a:r>
            <a:r>
              <a:rPr lang="en-US" altLang="zh-CN" dirty="0" smtClean="0"/>
              <a:t>}</a:t>
            </a: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500D75-44A0-4D03-A937-9745118E17F9}" type="slidenum">
              <a:rPr lang="zh-CN" altLang="en-US" smtClean="0"/>
              <a:pPr/>
              <a:t>25</a:t>
            </a:fld>
            <a:endParaRPr lang="en-US" altLang="zh-CN" smtClean="0"/>
          </a:p>
        </p:txBody>
      </p:sp>
      <p:sp>
        <p:nvSpPr>
          <p:cNvPr id="16" name="矩形 15"/>
          <p:cNvSpPr/>
          <p:nvPr/>
        </p:nvSpPr>
        <p:spPr>
          <a:xfrm>
            <a:off x="2143139" y="3643314"/>
            <a:ext cx="4429125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+mn-lt"/>
              </a:rPr>
              <a:t>procedure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exp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+mn-lt"/>
              </a:rPr>
              <a:t>begin</a:t>
            </a:r>
            <a:endParaRPr lang="en-US" altLang="zh-CN" sz="2000" dirty="0">
              <a:latin typeface="+mn-lt"/>
            </a:endParaRP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 </a:t>
            </a:r>
            <a:r>
              <a:rPr lang="en-US" altLang="zh-CN" sz="2000" i="1" dirty="0" smtClean="0">
                <a:latin typeface="+mn-lt"/>
              </a:rPr>
              <a:t>term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</a:t>
            </a:r>
            <a:r>
              <a:rPr lang="en-US" altLang="zh-CN" sz="2000" dirty="0" smtClean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while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token</a:t>
            </a:r>
            <a:r>
              <a:rPr lang="en-US" altLang="zh-CN" sz="2000" dirty="0">
                <a:latin typeface="+mn-lt"/>
              </a:rPr>
              <a:t> = </a:t>
            </a:r>
            <a:r>
              <a:rPr lang="en-US" altLang="zh-CN" sz="2000" b="1" dirty="0">
                <a:latin typeface="+mn-lt"/>
              </a:rPr>
              <a:t>+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or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token</a:t>
            </a:r>
            <a:r>
              <a:rPr lang="en-US" altLang="zh-CN" sz="2000" dirty="0">
                <a:latin typeface="+mn-lt"/>
              </a:rPr>
              <a:t> = </a:t>
            </a:r>
            <a:r>
              <a:rPr lang="en-US" altLang="zh-CN" sz="2000" b="1" dirty="0">
                <a:latin typeface="+mn-lt"/>
              </a:rPr>
              <a:t>-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do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 </a:t>
            </a:r>
            <a:r>
              <a:rPr lang="en-US" altLang="zh-CN" sz="2000" dirty="0" smtClean="0">
                <a:latin typeface="+mn-lt"/>
              </a:rPr>
              <a:t>      </a:t>
            </a:r>
            <a:r>
              <a:rPr lang="en-US" altLang="zh-CN" sz="2000" i="1" dirty="0">
                <a:latin typeface="+mn-lt"/>
              </a:rPr>
              <a:t>match</a:t>
            </a:r>
            <a:r>
              <a:rPr lang="en-US" altLang="zh-CN" sz="2000" dirty="0">
                <a:latin typeface="+mn-lt"/>
              </a:rPr>
              <a:t>(</a:t>
            </a:r>
            <a:r>
              <a:rPr lang="en-US" altLang="zh-CN" sz="2000" i="1" dirty="0">
                <a:latin typeface="+mn-lt"/>
              </a:rPr>
              <a:t>token</a:t>
            </a:r>
            <a:r>
              <a:rPr lang="en-US" altLang="zh-CN" sz="2000" dirty="0">
                <a:latin typeface="+mn-lt"/>
              </a:rPr>
              <a:t>);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</a:t>
            </a:r>
            <a:r>
              <a:rPr lang="en-US" altLang="zh-CN" sz="2000" dirty="0" smtClean="0">
                <a:latin typeface="+mn-lt"/>
              </a:rPr>
              <a:t>       </a:t>
            </a:r>
            <a:r>
              <a:rPr lang="en-US" altLang="zh-CN" sz="2000" i="1" dirty="0">
                <a:latin typeface="+mn-lt"/>
              </a:rPr>
              <a:t>term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</a:t>
            </a:r>
            <a:r>
              <a:rPr lang="en-US" altLang="zh-CN" sz="2000" dirty="0" smtClean="0">
                <a:latin typeface="+mn-lt"/>
              </a:rPr>
              <a:t>   </a:t>
            </a:r>
            <a:r>
              <a:rPr lang="en-US" altLang="zh-CN" sz="2000" b="1" dirty="0">
                <a:latin typeface="+mn-lt"/>
              </a:rPr>
              <a:t>end while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+mn-lt"/>
              </a:rPr>
              <a:t>end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exp</a:t>
            </a:r>
            <a:r>
              <a:rPr lang="en-US" altLang="zh-CN" sz="2000" dirty="0">
                <a:latin typeface="+mn-lt"/>
              </a:rPr>
              <a:t>;</a:t>
            </a:r>
            <a:endParaRPr lang="zh-CN" altLang="en-US" dirty="0">
              <a:latin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57950" y="2000240"/>
            <a:ext cx="2052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→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-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build="p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Repetition 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altLang="zh-CN" dirty="0" smtClean="0"/>
              <a:t>BNF</a:t>
            </a:r>
            <a:endParaRPr lang="en-US" altLang="zh-CN" i="1" dirty="0" smtClean="0"/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i="1" dirty="0" smtClean="0"/>
              <a:t>		term → term </a:t>
            </a:r>
            <a:r>
              <a:rPr lang="en-US" altLang="zh-CN" i="1" dirty="0" err="1" smtClean="0"/>
              <a:t>mulop</a:t>
            </a:r>
            <a:r>
              <a:rPr lang="en-US" altLang="zh-CN" i="1" dirty="0" smtClean="0"/>
              <a:t> factor</a:t>
            </a:r>
            <a:r>
              <a:rPr lang="en-US" altLang="zh-CN" dirty="0" smtClean="0"/>
              <a:t> | </a:t>
            </a:r>
            <a:r>
              <a:rPr lang="en-US" altLang="zh-CN" i="1" dirty="0" smtClean="0"/>
              <a:t>factor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CN" dirty="0" smtClean="0"/>
              <a:t>EBNF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i="1" dirty="0" smtClean="0"/>
              <a:t>		term → factor</a:t>
            </a:r>
            <a:r>
              <a:rPr lang="en-US" altLang="zh-CN" dirty="0" smtClean="0"/>
              <a:t> {</a:t>
            </a:r>
            <a:r>
              <a:rPr lang="en-US" altLang="zh-CN" i="1" dirty="0" err="1" smtClean="0"/>
              <a:t>mulop</a:t>
            </a:r>
            <a:r>
              <a:rPr lang="en-US" altLang="zh-CN" i="1" dirty="0" smtClean="0"/>
              <a:t> factor</a:t>
            </a:r>
            <a:r>
              <a:rPr lang="en-US" altLang="zh-CN" dirty="0" smtClean="0"/>
              <a:t>}</a:t>
            </a:r>
            <a:endParaRPr lang="zh-CN" altLang="en-US"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500D75-44A0-4D03-A937-9745118E17F9}" type="slidenum">
              <a:rPr lang="zh-CN" altLang="en-US" smtClean="0"/>
              <a:pPr/>
              <a:t>26</a:t>
            </a:fld>
            <a:endParaRPr lang="en-US" altLang="zh-CN" smtClean="0"/>
          </a:p>
        </p:txBody>
      </p:sp>
      <p:sp>
        <p:nvSpPr>
          <p:cNvPr id="17" name="矩形 16"/>
          <p:cNvSpPr/>
          <p:nvPr/>
        </p:nvSpPr>
        <p:spPr>
          <a:xfrm>
            <a:off x="1500166" y="3058113"/>
            <a:ext cx="4071966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+mn-lt"/>
              </a:rPr>
              <a:t>procedure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i="1" dirty="0">
                <a:latin typeface="+mn-lt"/>
              </a:rPr>
              <a:t>term</a:t>
            </a:r>
            <a:r>
              <a:rPr lang="en-US" altLang="zh-CN" sz="24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+mn-lt"/>
              </a:rPr>
              <a:t>begin</a:t>
            </a:r>
            <a:endParaRPr lang="en-US" altLang="zh-CN" sz="2400" dirty="0">
              <a:latin typeface="+mn-lt"/>
            </a:endParaRP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i="1" dirty="0">
                <a:latin typeface="+mn-lt"/>
              </a:rPr>
              <a:t>   </a:t>
            </a:r>
            <a:r>
              <a:rPr lang="en-US" altLang="zh-CN" sz="2400" i="1" dirty="0" smtClean="0">
                <a:latin typeface="+mn-lt"/>
              </a:rPr>
              <a:t>   </a:t>
            </a:r>
            <a:r>
              <a:rPr lang="en-US" altLang="zh-CN" sz="2400" i="1" dirty="0">
                <a:latin typeface="+mn-lt"/>
              </a:rPr>
              <a:t>factor</a:t>
            </a:r>
            <a:r>
              <a:rPr lang="en-US" altLang="zh-CN" sz="24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i="1" dirty="0">
                <a:latin typeface="+mn-lt"/>
              </a:rPr>
              <a:t>     </a:t>
            </a:r>
            <a:r>
              <a:rPr lang="en-US" altLang="zh-CN" sz="2400" i="1" dirty="0" smtClean="0">
                <a:latin typeface="+mn-lt"/>
              </a:rPr>
              <a:t> </a:t>
            </a:r>
            <a:r>
              <a:rPr lang="en-US" altLang="zh-CN" sz="2400" b="1" dirty="0">
                <a:latin typeface="+mn-lt"/>
              </a:rPr>
              <a:t>while</a:t>
            </a:r>
            <a:r>
              <a:rPr lang="en-US" altLang="zh-CN" sz="2400" i="1" dirty="0">
                <a:latin typeface="+mn-lt"/>
              </a:rPr>
              <a:t> token = </a:t>
            </a:r>
            <a:r>
              <a:rPr lang="en-US" altLang="zh-CN" sz="2400" b="1" dirty="0">
                <a:latin typeface="+mn-lt"/>
              </a:rPr>
              <a:t>* do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i="1" dirty="0">
                <a:latin typeface="+mn-lt"/>
              </a:rPr>
              <a:t>       </a:t>
            </a:r>
            <a:r>
              <a:rPr lang="en-US" altLang="zh-CN" sz="2400" i="1" dirty="0" smtClean="0">
                <a:latin typeface="+mn-lt"/>
              </a:rPr>
              <a:t>     match</a:t>
            </a:r>
            <a:r>
              <a:rPr lang="en-US" altLang="zh-CN" sz="2400" dirty="0" smtClean="0">
                <a:latin typeface="+mn-lt"/>
              </a:rPr>
              <a:t>(</a:t>
            </a:r>
            <a:r>
              <a:rPr lang="en-US" altLang="zh-CN" sz="2400" i="1" dirty="0" smtClean="0">
                <a:latin typeface="+mn-lt"/>
              </a:rPr>
              <a:t>token</a:t>
            </a:r>
            <a:r>
              <a:rPr lang="en-US" altLang="zh-CN" sz="2400" dirty="0">
                <a:latin typeface="+mn-lt"/>
              </a:rPr>
              <a:t>);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i="1" dirty="0">
                <a:latin typeface="+mn-lt"/>
              </a:rPr>
              <a:t>         </a:t>
            </a:r>
            <a:r>
              <a:rPr lang="en-US" altLang="zh-CN" sz="2400" i="1" dirty="0" smtClean="0">
                <a:latin typeface="+mn-lt"/>
              </a:rPr>
              <a:t>   factor</a:t>
            </a:r>
            <a:r>
              <a:rPr lang="en-US" altLang="zh-CN" sz="24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i="1" dirty="0">
                <a:latin typeface="+mn-lt"/>
              </a:rPr>
              <a:t> </a:t>
            </a:r>
            <a:r>
              <a:rPr lang="en-US" altLang="zh-CN" sz="2400" i="1" dirty="0" smtClean="0">
                <a:latin typeface="+mn-lt"/>
              </a:rPr>
              <a:t>     </a:t>
            </a:r>
            <a:r>
              <a:rPr lang="en-US" altLang="zh-CN" sz="2400" b="1" dirty="0">
                <a:latin typeface="+mn-lt"/>
              </a:rPr>
              <a:t>end while</a:t>
            </a:r>
            <a:r>
              <a:rPr lang="en-US" altLang="zh-CN" sz="24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+mn-lt"/>
              </a:rPr>
              <a:t>end</a:t>
            </a:r>
            <a:r>
              <a:rPr lang="en-US" altLang="zh-CN" sz="2400" i="1" dirty="0">
                <a:latin typeface="+mn-lt"/>
              </a:rPr>
              <a:t> term</a:t>
            </a:r>
            <a:r>
              <a:rPr lang="en-US" altLang="zh-CN" sz="2400" dirty="0">
                <a:latin typeface="+mn-lt"/>
              </a:rPr>
              <a:t>;</a:t>
            </a:r>
            <a:endParaRPr lang="zh-CN" altLang="en-US" sz="2400" dirty="0">
              <a:latin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91956" y="2071678"/>
            <a:ext cx="1622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→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/>
              <a:t>Choice</a:t>
            </a:r>
            <a:endParaRPr lang="zh-CN" altLang="en-US" sz="3200" i="1" dirty="0" smtClean="0"/>
          </a:p>
        </p:txBody>
      </p:sp>
      <p:sp>
        <p:nvSpPr>
          <p:cNvPr id="1054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CN" dirty="0" smtClean="0"/>
              <a:t>Optional construct in EBNF are indicated by surrounding them with square brackets [...].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 smtClean="0"/>
              <a:t>The grammar rule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i="1" dirty="0" smtClean="0"/>
              <a:t>	if-stmt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i="1" dirty="0" smtClean="0"/>
              <a:t>   </a:t>
            </a:r>
            <a:r>
              <a:rPr lang="en-US" altLang="zh-CN" b="1" dirty="0" smtClean="0"/>
              <a:t>if (</a:t>
            </a:r>
            <a:r>
              <a:rPr lang="en-US" altLang="zh-CN" i="1" dirty="0" smtClean="0"/>
              <a:t>exp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statement</a:t>
            </a:r>
            <a:endParaRPr lang="en-US" altLang="zh-CN" dirty="0" smtClean="0"/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smtClean="0"/>
              <a:t>			   | </a:t>
            </a:r>
            <a:r>
              <a:rPr lang="en-US" altLang="zh-CN" b="1" dirty="0" smtClean="0"/>
              <a:t>if (</a:t>
            </a:r>
            <a:r>
              <a:rPr lang="en-US" altLang="zh-CN" i="1" dirty="0" smtClean="0"/>
              <a:t>exp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statement </a:t>
            </a:r>
            <a:r>
              <a:rPr lang="en-US" altLang="zh-CN" b="1" dirty="0" smtClean="0"/>
              <a:t>else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statement </a:t>
            </a:r>
            <a:endParaRPr lang="en-US" altLang="zh-CN" dirty="0" smtClean="0"/>
          </a:p>
          <a:p>
            <a:pPr lvl="1" eaLnBrk="1" hangingPunct="1">
              <a:spcBef>
                <a:spcPts val="600"/>
              </a:spcBef>
            </a:pPr>
            <a:r>
              <a:rPr lang="en-US" altLang="zh-CN" dirty="0" smtClean="0"/>
              <a:t>would be written as follows in EBNF:</a:t>
            </a:r>
            <a:endParaRPr lang="en-US" altLang="zh-CN" i="1" dirty="0" smtClean="0"/>
          </a:p>
          <a:p>
            <a:pPr lvl="2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i="1" dirty="0" smtClean="0"/>
              <a:t>if-stmt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if  (</a:t>
            </a:r>
            <a:r>
              <a:rPr lang="en-US" altLang="zh-CN" i="1" dirty="0" smtClean="0"/>
              <a:t>exp</a:t>
            </a:r>
            <a:r>
              <a:rPr lang="en-US" altLang="zh-CN" b="1" dirty="0" smtClean="0"/>
              <a:t>)</a:t>
            </a:r>
            <a:r>
              <a:rPr lang="en-US" altLang="zh-CN" i="1" dirty="0" smtClean="0"/>
              <a:t> statement 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 </a:t>
            </a:r>
            <a:r>
              <a:rPr lang="en-US" altLang="zh-CN" b="1" dirty="0" smtClean="0"/>
              <a:t>else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statement </a:t>
            </a:r>
            <a:r>
              <a:rPr lang="en-US" altLang="zh-CN" dirty="0" smtClean="0"/>
              <a:t>]</a:t>
            </a:r>
            <a:endParaRPr lang="en-US" altLang="zh-CN" i="1" dirty="0" smtClean="0"/>
          </a:p>
        </p:txBody>
      </p:sp>
      <p:sp>
        <p:nvSpPr>
          <p:cNvPr id="1054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451C5E-64F6-4010-8672-5BED6A98BC98}" type="slidenum">
              <a:rPr lang="zh-CN" altLang="en-US" smtClean="0"/>
              <a:pPr/>
              <a:t>27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5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5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Choice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1081088"/>
            <a:ext cx="8143900" cy="51562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altLang="zh-CN" i="1" dirty="0" smtClean="0"/>
              <a:t>if-stmt</a:t>
            </a:r>
            <a:r>
              <a:rPr lang="en-US" altLang="zh-CN" dirty="0" smtClean="0"/>
              <a:t> → </a:t>
            </a:r>
            <a:r>
              <a:rPr lang="en-US" altLang="zh-CN" b="1" dirty="0" smtClean="0"/>
              <a:t>if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(</a:t>
            </a:r>
            <a:r>
              <a:rPr lang="en-US" altLang="zh-CN" i="1" dirty="0" smtClean="0"/>
              <a:t>exp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statement</a:t>
            </a:r>
            <a:r>
              <a:rPr lang="en-US" altLang="zh-CN" dirty="0" smtClean="0"/>
              <a:t> [</a:t>
            </a:r>
            <a:r>
              <a:rPr lang="en-US" altLang="zh-CN" b="1" dirty="0" smtClean="0"/>
              <a:t>else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statement</a:t>
            </a:r>
            <a:r>
              <a:rPr lang="en-US" altLang="zh-CN" dirty="0" smtClean="0"/>
              <a:t> ]</a:t>
            </a:r>
          </a:p>
          <a:p>
            <a:endParaRPr lang="zh-CN" altLang="en-US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D42BEB-7B8C-49C0-87DA-ED4D9E4E177D}" type="slidenum">
              <a:rPr lang="zh-CN" altLang="en-US" smtClean="0"/>
              <a:pPr/>
              <a:t>28</a:t>
            </a:fld>
            <a:endParaRPr lang="en-US" altLang="zh-CN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85812" y="1785926"/>
            <a:ext cx="3714749" cy="487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+mn-lt"/>
                <a:ea typeface="+mn-ea"/>
              </a:rPr>
              <a:t>procedure</a:t>
            </a:r>
            <a:r>
              <a:rPr lang="en-US" altLang="zh-CN" sz="2400" kern="0" dirty="0">
                <a:latin typeface="+mn-lt"/>
                <a:ea typeface="+mn-ea"/>
              </a:rPr>
              <a:t> </a:t>
            </a:r>
            <a:r>
              <a:rPr lang="en-US" altLang="zh-CN" sz="2400" i="1" kern="0" dirty="0" err="1">
                <a:latin typeface="+mn-lt"/>
                <a:ea typeface="+mn-ea"/>
              </a:rPr>
              <a:t>ifstmt</a:t>
            </a:r>
            <a:r>
              <a:rPr lang="en-US" altLang="zh-CN" sz="2400" kern="0" dirty="0">
                <a:latin typeface="+mn-lt"/>
                <a:ea typeface="+mn-ea"/>
              </a:rPr>
              <a:t>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+mn-lt"/>
                <a:ea typeface="+mn-ea"/>
              </a:rPr>
              <a:t>begin</a:t>
            </a:r>
            <a:endParaRPr lang="en-US" altLang="zh-CN" sz="2400" kern="0" dirty="0">
              <a:latin typeface="+mn-lt"/>
              <a:ea typeface="+mn-ea"/>
            </a:endParaRP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kern="0" dirty="0">
                <a:latin typeface="+mn-lt"/>
                <a:ea typeface="+mn-ea"/>
              </a:rPr>
              <a:t>        </a:t>
            </a:r>
            <a:r>
              <a:rPr lang="en-US" altLang="zh-CN" sz="2400" i="1" kern="0" dirty="0">
                <a:latin typeface="+mn-lt"/>
                <a:ea typeface="+mn-ea"/>
              </a:rPr>
              <a:t>match</a:t>
            </a:r>
            <a:r>
              <a:rPr lang="en-US" altLang="zh-CN" sz="2400" kern="0" dirty="0">
                <a:latin typeface="+mn-lt"/>
                <a:ea typeface="+mn-ea"/>
              </a:rPr>
              <a:t>(</a:t>
            </a:r>
            <a:r>
              <a:rPr lang="en-US" altLang="zh-CN" sz="2400" b="1" kern="0" dirty="0">
                <a:latin typeface="+mn-lt"/>
                <a:ea typeface="+mn-ea"/>
              </a:rPr>
              <a:t> if</a:t>
            </a:r>
            <a:r>
              <a:rPr lang="en-US" altLang="zh-CN" sz="2400" kern="0" dirty="0">
                <a:latin typeface="+mn-lt"/>
                <a:ea typeface="+mn-ea"/>
              </a:rPr>
              <a:t> );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kern="0" dirty="0">
                <a:latin typeface="+mn-lt"/>
                <a:ea typeface="+mn-ea"/>
              </a:rPr>
              <a:t>        </a:t>
            </a:r>
            <a:r>
              <a:rPr lang="en-US" altLang="zh-CN" sz="2400" i="1" kern="0" dirty="0">
                <a:latin typeface="+mn-lt"/>
                <a:ea typeface="+mn-ea"/>
              </a:rPr>
              <a:t>match</a:t>
            </a:r>
            <a:r>
              <a:rPr lang="en-US" altLang="zh-CN" sz="2400" kern="0" dirty="0">
                <a:latin typeface="+mn-lt"/>
                <a:ea typeface="+mn-ea"/>
              </a:rPr>
              <a:t>( </a:t>
            </a:r>
            <a:r>
              <a:rPr lang="en-US" altLang="zh-CN" sz="2400" b="1" kern="0" dirty="0">
                <a:latin typeface="+mn-lt"/>
                <a:ea typeface="+mn-ea"/>
              </a:rPr>
              <a:t>(</a:t>
            </a:r>
            <a:r>
              <a:rPr lang="en-US" altLang="zh-CN" sz="2400" kern="0" dirty="0">
                <a:latin typeface="+mn-lt"/>
                <a:ea typeface="+mn-ea"/>
              </a:rPr>
              <a:t> );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kern="0" dirty="0">
                <a:latin typeface="+mn-lt"/>
                <a:ea typeface="+mn-ea"/>
              </a:rPr>
              <a:t>        </a:t>
            </a:r>
            <a:r>
              <a:rPr lang="en-US" altLang="zh-CN" sz="2400" i="1" kern="0" dirty="0">
                <a:latin typeface="+mn-lt"/>
                <a:ea typeface="+mn-ea"/>
              </a:rPr>
              <a:t>exp</a:t>
            </a:r>
            <a:r>
              <a:rPr lang="en-US" altLang="zh-CN" sz="2400" kern="0" dirty="0">
                <a:latin typeface="+mn-lt"/>
                <a:ea typeface="+mn-ea"/>
              </a:rPr>
              <a:t>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kern="0" dirty="0">
                <a:latin typeface="+mn-lt"/>
                <a:ea typeface="+mn-ea"/>
              </a:rPr>
              <a:t>        </a:t>
            </a:r>
            <a:r>
              <a:rPr lang="en-US" altLang="zh-CN" sz="2400" i="1" kern="0" dirty="0">
                <a:latin typeface="+mn-lt"/>
                <a:ea typeface="+mn-ea"/>
              </a:rPr>
              <a:t>match</a:t>
            </a:r>
            <a:r>
              <a:rPr lang="en-US" altLang="zh-CN" sz="2400" kern="0" dirty="0">
                <a:latin typeface="+mn-lt"/>
                <a:ea typeface="+mn-ea"/>
              </a:rPr>
              <a:t>( </a:t>
            </a:r>
            <a:r>
              <a:rPr lang="en-US" altLang="zh-CN" sz="2400" b="1" kern="0" dirty="0">
                <a:latin typeface="+mn-lt"/>
                <a:ea typeface="+mn-ea"/>
              </a:rPr>
              <a:t>) </a:t>
            </a:r>
            <a:r>
              <a:rPr lang="en-US" altLang="zh-CN" sz="2400" kern="0" dirty="0">
                <a:latin typeface="+mn-lt"/>
                <a:ea typeface="+mn-ea"/>
              </a:rPr>
              <a:t>);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i="1" kern="0" dirty="0">
                <a:latin typeface="+mn-lt"/>
                <a:ea typeface="+mn-ea"/>
              </a:rPr>
              <a:t>        statement</a:t>
            </a:r>
            <a:r>
              <a:rPr lang="en-US" altLang="zh-CN" sz="2400" kern="0" dirty="0">
                <a:latin typeface="+mn-lt"/>
                <a:ea typeface="+mn-ea"/>
              </a:rPr>
              <a:t>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kern="0" dirty="0">
                <a:latin typeface="+mn-lt"/>
                <a:ea typeface="+mn-ea"/>
              </a:rPr>
              <a:t>        </a:t>
            </a:r>
            <a:r>
              <a:rPr lang="en-US" altLang="zh-CN" sz="2400" b="1" kern="0" dirty="0">
                <a:latin typeface="+mn-lt"/>
                <a:ea typeface="+mn-ea"/>
              </a:rPr>
              <a:t>if</a:t>
            </a:r>
            <a:r>
              <a:rPr lang="en-US" altLang="zh-CN" sz="2400" kern="0" dirty="0">
                <a:latin typeface="+mn-lt"/>
                <a:ea typeface="+mn-ea"/>
              </a:rPr>
              <a:t> token = </a:t>
            </a:r>
            <a:r>
              <a:rPr lang="en-US" altLang="zh-CN" sz="2400" b="1" kern="0" dirty="0">
                <a:latin typeface="+mn-lt"/>
                <a:ea typeface="+mn-ea"/>
              </a:rPr>
              <a:t>else</a:t>
            </a:r>
            <a:r>
              <a:rPr lang="en-US" altLang="zh-CN" sz="2400" kern="0" dirty="0">
                <a:latin typeface="+mn-lt"/>
                <a:ea typeface="+mn-ea"/>
              </a:rPr>
              <a:t> </a:t>
            </a:r>
            <a:r>
              <a:rPr lang="en-US" altLang="zh-CN" sz="2400" b="1" kern="0" dirty="0">
                <a:latin typeface="+mn-lt"/>
                <a:ea typeface="+mn-ea"/>
              </a:rPr>
              <a:t>then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kern="0" dirty="0">
                <a:latin typeface="+mn-lt"/>
                <a:ea typeface="+mn-ea"/>
              </a:rPr>
              <a:t>              </a:t>
            </a:r>
            <a:r>
              <a:rPr lang="en-US" altLang="zh-CN" sz="2400" i="1" kern="0" dirty="0">
                <a:latin typeface="+mn-lt"/>
                <a:ea typeface="+mn-ea"/>
              </a:rPr>
              <a:t>match</a:t>
            </a:r>
            <a:r>
              <a:rPr lang="en-US" altLang="zh-CN" sz="2400" kern="0" dirty="0">
                <a:latin typeface="+mn-lt"/>
                <a:ea typeface="+mn-ea"/>
              </a:rPr>
              <a:t> (</a:t>
            </a:r>
            <a:r>
              <a:rPr lang="en-US" altLang="zh-CN" sz="2400" b="1" kern="0" dirty="0">
                <a:latin typeface="+mn-lt"/>
                <a:ea typeface="+mn-ea"/>
              </a:rPr>
              <a:t>else</a:t>
            </a:r>
            <a:r>
              <a:rPr lang="en-US" altLang="zh-CN" sz="2400" kern="0" dirty="0">
                <a:latin typeface="+mn-lt"/>
                <a:ea typeface="+mn-ea"/>
              </a:rPr>
              <a:t>);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i="1" kern="0" dirty="0">
                <a:latin typeface="+mn-lt"/>
                <a:ea typeface="+mn-ea"/>
              </a:rPr>
              <a:t>              statement</a:t>
            </a:r>
            <a:r>
              <a:rPr lang="en-US" altLang="zh-CN" sz="2400" kern="0" dirty="0">
                <a:latin typeface="+mn-lt"/>
                <a:ea typeface="+mn-ea"/>
              </a:rPr>
              <a:t>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kern="0" dirty="0">
                <a:latin typeface="+mn-lt"/>
                <a:ea typeface="+mn-ea"/>
              </a:rPr>
              <a:t>        </a:t>
            </a:r>
            <a:r>
              <a:rPr lang="en-US" altLang="zh-CN" sz="2400" b="1" kern="0" dirty="0">
                <a:latin typeface="+mn-lt"/>
                <a:ea typeface="+mn-ea"/>
              </a:rPr>
              <a:t>end if</a:t>
            </a:r>
            <a:r>
              <a:rPr lang="en-US" altLang="zh-CN" sz="2400" kern="0" dirty="0">
                <a:latin typeface="+mn-lt"/>
                <a:ea typeface="+mn-ea"/>
              </a:rPr>
              <a:t>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+mn-lt"/>
                <a:ea typeface="+mn-ea"/>
              </a:rPr>
              <a:t>end</a:t>
            </a:r>
            <a:r>
              <a:rPr lang="en-US" altLang="zh-CN" sz="2400" kern="0" dirty="0">
                <a:latin typeface="+mn-lt"/>
                <a:ea typeface="+mn-ea"/>
              </a:rPr>
              <a:t> </a:t>
            </a:r>
            <a:r>
              <a:rPr lang="en-US" altLang="zh-CN" sz="2400" i="1" kern="0" dirty="0" err="1">
                <a:latin typeface="+mn-lt"/>
                <a:ea typeface="+mn-ea"/>
              </a:rPr>
              <a:t>ifstmt</a:t>
            </a:r>
            <a:r>
              <a:rPr lang="en-US" altLang="zh-CN" sz="2400" kern="0" dirty="0">
                <a:latin typeface="+mn-lt"/>
                <a:ea typeface="+mn-ea"/>
              </a:rPr>
              <a:t>;</a:t>
            </a:r>
            <a:endParaRPr lang="zh-CN" altLang="en-US" sz="2400" kern="0" dirty="0">
              <a:latin typeface="+mn-lt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4744" y="2000240"/>
            <a:ext cx="53578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6000" eaLnBrk="1" hangingPunct="1"/>
            <a:r>
              <a:rPr lang="en-US" altLang="zh-CN" sz="2000" dirty="0" smtClean="0">
                <a:solidFill>
                  <a:srgbClr val="00206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It is natural to write a parser that matches each </a:t>
            </a:r>
            <a:r>
              <a:rPr lang="en-US" altLang="zh-CN" sz="2000" b="1" dirty="0" smtClean="0">
                <a:solidFill>
                  <a:srgbClr val="00206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else</a:t>
            </a:r>
            <a:r>
              <a:rPr lang="en-US" altLang="zh-CN" sz="2000" dirty="0" smtClean="0">
                <a:solidFill>
                  <a:srgbClr val="00206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token as soon as it is encountered in the input.</a:t>
            </a:r>
          </a:p>
          <a:p>
            <a:pPr indent="216000" eaLnBrk="1" hangingPunct="1"/>
            <a:r>
              <a:rPr lang="en-US" altLang="zh-CN" sz="2000" dirty="0" smtClean="0">
                <a:solidFill>
                  <a:srgbClr val="00206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This corresponds precisely to the most closely nested disambiguating rule.</a:t>
            </a:r>
          </a:p>
          <a:p>
            <a:pPr eaLnBrk="1" hangingPunct="1"/>
            <a:r>
              <a:rPr lang="zh-CN" altLang="en-US" sz="2000" dirty="0" smtClean="0">
                <a:solidFill>
                  <a:srgbClr val="00206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（最近嵌套原则）</a:t>
            </a:r>
            <a:endParaRPr lang="en-US" altLang="zh-CN" sz="2000" dirty="0" smtClean="0">
              <a:solidFill>
                <a:srgbClr val="00206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EBNF</a:t>
            </a:r>
            <a:endParaRPr lang="zh-CN" altLang="en-US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In fact, EBNF notation is designed to mirror closely the actual code of a recursive-descent parser, </a:t>
            </a:r>
          </a:p>
          <a:p>
            <a:pPr eaLnBrk="1" hangingPunct="1">
              <a:buNone/>
            </a:pPr>
            <a:r>
              <a:rPr lang="en-US" altLang="zh-CN" dirty="0" smtClean="0"/>
              <a:t>	EBNF</a:t>
            </a:r>
            <a:r>
              <a:rPr lang="zh-CN" altLang="en-US" dirty="0" smtClean="0"/>
              <a:t>表示法是为更紧密地映射递归下降分析程序的真实代码而设计的。</a:t>
            </a:r>
            <a:endParaRPr lang="en-US" altLang="zh-CN" dirty="0" smtClean="0"/>
          </a:p>
          <a:p>
            <a:pPr lvl="1" eaLnBrk="1" hangingPunct="1"/>
            <a:r>
              <a:rPr lang="en-US" altLang="zh-CN" sz="2400" dirty="0" smtClean="0"/>
              <a:t>so a grammar should always be translated into EBNF if recursive-descent is to be used.</a:t>
            </a: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128019-437A-4B1F-8940-2377240CB0DB}" type="slidenum">
              <a:rPr lang="zh-CN" altLang="en-US" smtClean="0"/>
              <a:pPr/>
              <a:t>29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要进行语法分析，必须对语言的语法结构进行描述。</a:t>
            </a:r>
          </a:p>
          <a:p>
            <a:pPr lvl="1"/>
            <a:r>
              <a:rPr lang="zh-CN" altLang="en-US" dirty="0" smtClean="0">
                <a:latin typeface="宋体" charset="-122"/>
              </a:rPr>
              <a:t>采用正则表达式和有穷自动机描述和识别语言的单词符号；</a:t>
            </a:r>
          </a:p>
          <a:p>
            <a:pPr lvl="1"/>
            <a:r>
              <a:rPr lang="zh-CN" altLang="en-US" dirty="0" smtClean="0">
                <a:latin typeface="宋体" charset="-122"/>
              </a:rPr>
              <a:t>采用上下文无关文法描述语法规则。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Examples</a:t>
            </a:r>
          </a:p>
        </p:txBody>
      </p:sp>
      <p:sp>
        <p:nvSpPr>
          <p:cNvPr id="1095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0D4C80-7ADE-4725-B960-ACFE41DF5E4A}" type="slidenum">
              <a:rPr lang="zh-CN" altLang="en-US" smtClean="0"/>
              <a:pPr/>
              <a:t>30</a:t>
            </a:fld>
            <a:endParaRPr lang="en-US" altLang="zh-CN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28662" y="3786166"/>
            <a:ext cx="1800000" cy="14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E→T | E+T</a:t>
            </a:r>
          </a:p>
          <a:p>
            <a:pPr marL="285750" indent="-285750" eaLnBrk="0" hangingPunc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T→F | T*F</a:t>
            </a:r>
          </a:p>
          <a:p>
            <a:pPr marL="285750" indent="-285750" eaLnBrk="0" hangingPunc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kumimoji="0" lang="en-US" altLang="zh-CN" sz="24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F→i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 | (E)</a:t>
            </a:r>
          </a:p>
        </p:txBody>
      </p:sp>
      <p:sp>
        <p:nvSpPr>
          <p:cNvPr id="6" name="矩形 5"/>
          <p:cNvSpPr/>
          <p:nvPr/>
        </p:nvSpPr>
        <p:spPr>
          <a:xfrm>
            <a:off x="500034" y="1285860"/>
            <a:ext cx="40719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exp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exp </a:t>
            </a:r>
            <a:r>
              <a:rPr lang="en-US" altLang="zh-CN" sz="20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term | term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term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term </a:t>
            </a:r>
            <a:r>
              <a:rPr lang="en-US" altLang="zh-CN" sz="2000" i="1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factor | factor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*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factor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exp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000" b="1" i="1" dirty="0" smtClean="0">
                <a:latin typeface="Arial" pitchFamily="34" charset="0"/>
                <a:cs typeface="Arial" pitchFamily="34" charset="0"/>
              </a:rPr>
              <a:t>number</a:t>
            </a:r>
            <a:endParaRPr lang="zh-CN" altLang="en-US" sz="2000" b="1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72066" y="1285860"/>
            <a:ext cx="37862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exp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term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term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-</a:t>
            </a:r>
            <a:endParaRPr lang="en-US" altLang="zh-CN" sz="2000" b="1" i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term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factor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i="1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factor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000" b="1" i="1" dirty="0" smtClean="0">
                <a:latin typeface="Arial" pitchFamily="34" charset="0"/>
                <a:cs typeface="Arial" pitchFamily="34" charset="0"/>
              </a:rPr>
              <a:t>*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factor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exp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000" b="1" i="1" dirty="0" smtClean="0">
                <a:latin typeface="Arial" pitchFamily="34" charset="0"/>
                <a:cs typeface="Arial" pitchFamily="34" charset="0"/>
              </a:rPr>
              <a:t>number</a:t>
            </a:r>
            <a:endParaRPr lang="en-US" altLang="zh-CN" sz="2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000496" y="3786166"/>
            <a:ext cx="1800000" cy="14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E→T{+T}</a:t>
            </a:r>
          </a:p>
          <a:p>
            <a:pPr marL="285750" indent="-285750" eaLnBrk="0" hangingPunc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T→F{*F}</a:t>
            </a:r>
          </a:p>
          <a:p>
            <a:pPr marL="285750" indent="-285750" eaLnBrk="0" hangingPunc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kumimoji="0" lang="en-US" altLang="zh-CN" sz="24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F→i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 | (E)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Syntax Diagrams</a:t>
            </a:r>
            <a:r>
              <a:rPr lang="zh-CN" altLang="en-US" dirty="0" smtClean="0"/>
              <a:t>（语法图）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Graphical representations for visually representing EBNF rules are called </a:t>
            </a:r>
            <a:r>
              <a:rPr lang="en-US" altLang="zh-CN" dirty="0" smtClean="0">
                <a:solidFill>
                  <a:srgbClr val="FF0000"/>
                </a:solidFill>
              </a:rPr>
              <a:t>syntax diagrams</a:t>
            </a:r>
            <a:r>
              <a:rPr lang="en-US" altLang="zh-CN" dirty="0" smtClean="0"/>
              <a:t>.</a:t>
            </a:r>
          </a:p>
        </p:txBody>
      </p:sp>
      <p:sp>
        <p:nvSpPr>
          <p:cNvPr id="1075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531682-297A-46F5-98A4-6A6A7040E778}" type="slidenum">
              <a:rPr lang="zh-CN" altLang="en-US" smtClean="0"/>
              <a:pPr/>
              <a:t>31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98055D-293B-4536-820C-6E5EDB1EDA7E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88" name="图片 87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098516"/>
            <a:ext cx="7765663" cy="547375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98055D-293B-4536-820C-6E5EDB1EDA7E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1000125" y="2285992"/>
            <a:ext cx="550068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0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if-stmt 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+mn-lt"/>
                <a:sym typeface="Symbol" pitchFamily="18" charset="2"/>
              </a:rPr>
              <a:t></a:t>
            </a:r>
            <a:r>
              <a:rPr lang="en-US" altLang="zh-CN" sz="20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if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(</a:t>
            </a:r>
            <a:r>
              <a:rPr lang="en-US" altLang="zh-CN" sz="20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exp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)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CN" sz="20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statement 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[</a:t>
            </a:r>
            <a:r>
              <a:rPr lang="en-US" altLang="zh-CN" sz="20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else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CN" sz="20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statement 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]</a:t>
            </a:r>
          </a:p>
        </p:txBody>
      </p:sp>
      <p:pic>
        <p:nvPicPr>
          <p:cNvPr id="29" name="图片 28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22" y="2889548"/>
            <a:ext cx="8588555" cy="107890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98055D-293B-4536-820C-6E5EDB1EDA7E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571687" y="1500174"/>
            <a:ext cx="5210412" cy="1093680"/>
            <a:chOff x="237" y="2628"/>
            <a:chExt cx="3758" cy="1037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1008" y="2628"/>
              <a:ext cx="389" cy="512"/>
            </a:xfrm>
            <a:prstGeom prst="ellips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dirty="0"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2832" y="3153"/>
              <a:ext cx="389" cy="512"/>
            </a:xfrm>
            <a:prstGeom prst="ellips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528" y="2880"/>
              <a:ext cx="48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403" y="2880"/>
              <a:ext cx="25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40"/>
            <p:cNvSpPr>
              <a:spLocks noChangeArrowheads="1"/>
            </p:cNvSpPr>
            <p:nvPr/>
          </p:nvSpPr>
          <p:spPr bwMode="auto">
            <a:xfrm>
              <a:off x="237" y="2721"/>
              <a:ext cx="336" cy="288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dirty="0">
                  <a:latin typeface="Arial" pitchFamily="34" charset="0"/>
                  <a:cs typeface="Arial" pitchFamily="34" charset="0"/>
                </a:rPr>
                <a:t>E</a:t>
              </a:r>
            </a:p>
          </p:txBody>
        </p:sp>
        <p:sp>
          <p:nvSpPr>
            <p:cNvPr id="10" name="Oval 48"/>
            <p:cNvSpPr>
              <a:spLocks noChangeArrowheads="1"/>
            </p:cNvSpPr>
            <p:nvPr/>
          </p:nvSpPr>
          <p:spPr bwMode="auto">
            <a:xfrm>
              <a:off x="1968" y="3153"/>
              <a:ext cx="389" cy="512"/>
            </a:xfrm>
            <a:prstGeom prst="ellips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sp>
          <p:nvSpPr>
            <p:cNvPr id="11" name="Freeform 50"/>
            <p:cNvSpPr>
              <a:spLocks/>
            </p:cNvSpPr>
            <p:nvPr/>
          </p:nvSpPr>
          <p:spPr bwMode="auto">
            <a:xfrm>
              <a:off x="3216" y="2880"/>
              <a:ext cx="432" cy="528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432" y="528"/>
                </a:cxn>
                <a:cxn ang="0">
                  <a:pos x="0" y="528"/>
                </a:cxn>
              </a:cxnLst>
              <a:rect l="0" t="0" r="r" b="b"/>
              <a:pathLst>
                <a:path w="432" h="528">
                  <a:moveTo>
                    <a:pt x="432" y="0"/>
                  </a:moveTo>
                  <a:lnTo>
                    <a:pt x="432" y="528"/>
                  </a:lnTo>
                  <a:lnTo>
                    <a:pt x="0" y="528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Line 51"/>
            <p:cNvSpPr>
              <a:spLocks noChangeShapeType="1"/>
            </p:cNvSpPr>
            <p:nvPr/>
          </p:nvSpPr>
          <p:spPr bwMode="auto">
            <a:xfrm flipH="1">
              <a:off x="2352" y="340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Freeform 52"/>
            <p:cNvSpPr>
              <a:spLocks/>
            </p:cNvSpPr>
            <p:nvPr/>
          </p:nvSpPr>
          <p:spPr bwMode="auto">
            <a:xfrm>
              <a:off x="1584" y="2880"/>
              <a:ext cx="384" cy="528"/>
            </a:xfrm>
            <a:custGeom>
              <a:avLst/>
              <a:gdLst/>
              <a:ahLst/>
              <a:cxnLst>
                <a:cxn ang="0">
                  <a:pos x="384" y="528"/>
                </a:cxn>
                <a:cxn ang="0">
                  <a:pos x="0" y="528"/>
                </a:cxn>
                <a:cxn ang="0">
                  <a:pos x="0" y="0"/>
                </a:cxn>
              </a:cxnLst>
              <a:rect l="0" t="0" r="r" b="b"/>
              <a:pathLst>
                <a:path w="384" h="528">
                  <a:moveTo>
                    <a:pt x="384" y="528"/>
                  </a:moveTo>
                  <a:lnTo>
                    <a:pt x="0" y="528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2571687" y="2906824"/>
            <a:ext cx="5210412" cy="1093680"/>
            <a:chOff x="237" y="2628"/>
            <a:chExt cx="3758" cy="1037"/>
          </a:xfrm>
        </p:grpSpPr>
        <p:sp>
          <p:nvSpPr>
            <p:cNvPr id="15" name="Oval 55"/>
            <p:cNvSpPr>
              <a:spLocks noChangeArrowheads="1"/>
            </p:cNvSpPr>
            <p:nvPr/>
          </p:nvSpPr>
          <p:spPr bwMode="auto">
            <a:xfrm>
              <a:off x="1008" y="2628"/>
              <a:ext cx="389" cy="512"/>
            </a:xfrm>
            <a:prstGeom prst="ellips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latin typeface="Arial" pitchFamily="34" charset="0"/>
                  <a:cs typeface="Arial" pitchFamily="34" charset="0"/>
                </a:rPr>
                <a:t>F</a:t>
              </a:r>
            </a:p>
          </p:txBody>
        </p:sp>
        <p:sp>
          <p:nvSpPr>
            <p:cNvPr id="16" name="Oval 56"/>
            <p:cNvSpPr>
              <a:spLocks noChangeArrowheads="1"/>
            </p:cNvSpPr>
            <p:nvPr/>
          </p:nvSpPr>
          <p:spPr bwMode="auto">
            <a:xfrm>
              <a:off x="2832" y="3153"/>
              <a:ext cx="389" cy="512"/>
            </a:xfrm>
            <a:prstGeom prst="ellips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pPr algn="ctr"/>
              <a:r>
                <a:rPr kumimoji="1" lang="en-US" altLang="zh-CN" sz="2000">
                  <a:latin typeface="Arial" pitchFamily="34" charset="0"/>
                  <a:cs typeface="Arial" pitchFamily="34" charset="0"/>
                </a:rPr>
                <a:t>*</a:t>
              </a:r>
            </a:p>
          </p:txBody>
        </p:sp>
        <p:sp>
          <p:nvSpPr>
            <p:cNvPr id="17" name="Line 57"/>
            <p:cNvSpPr>
              <a:spLocks noChangeShapeType="1"/>
            </p:cNvSpPr>
            <p:nvPr/>
          </p:nvSpPr>
          <p:spPr bwMode="auto">
            <a:xfrm>
              <a:off x="528" y="2880"/>
              <a:ext cx="48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Line 58"/>
            <p:cNvSpPr>
              <a:spLocks noChangeShapeType="1"/>
            </p:cNvSpPr>
            <p:nvPr/>
          </p:nvSpPr>
          <p:spPr bwMode="auto">
            <a:xfrm flipV="1">
              <a:off x="1403" y="2880"/>
              <a:ext cx="25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59"/>
            <p:cNvSpPr>
              <a:spLocks noChangeArrowheads="1"/>
            </p:cNvSpPr>
            <p:nvPr/>
          </p:nvSpPr>
          <p:spPr bwMode="auto">
            <a:xfrm>
              <a:off x="237" y="2721"/>
              <a:ext cx="336" cy="288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dirty="0"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sp>
          <p:nvSpPr>
            <p:cNvPr id="20" name="Oval 60"/>
            <p:cNvSpPr>
              <a:spLocks noChangeArrowheads="1"/>
            </p:cNvSpPr>
            <p:nvPr/>
          </p:nvSpPr>
          <p:spPr bwMode="auto">
            <a:xfrm>
              <a:off x="1968" y="3153"/>
              <a:ext cx="389" cy="512"/>
            </a:xfrm>
            <a:prstGeom prst="ellips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latin typeface="Arial" pitchFamily="34" charset="0"/>
                  <a:cs typeface="Arial" pitchFamily="34" charset="0"/>
                </a:rPr>
                <a:t>F</a:t>
              </a:r>
            </a:p>
          </p:txBody>
        </p:sp>
        <p:sp>
          <p:nvSpPr>
            <p:cNvPr id="21" name="Freeform 61"/>
            <p:cNvSpPr>
              <a:spLocks/>
            </p:cNvSpPr>
            <p:nvPr/>
          </p:nvSpPr>
          <p:spPr bwMode="auto">
            <a:xfrm>
              <a:off x="3216" y="2880"/>
              <a:ext cx="432" cy="528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432" y="528"/>
                </a:cxn>
                <a:cxn ang="0">
                  <a:pos x="0" y="528"/>
                </a:cxn>
              </a:cxnLst>
              <a:rect l="0" t="0" r="r" b="b"/>
              <a:pathLst>
                <a:path w="432" h="528">
                  <a:moveTo>
                    <a:pt x="432" y="0"/>
                  </a:moveTo>
                  <a:lnTo>
                    <a:pt x="432" y="528"/>
                  </a:lnTo>
                  <a:lnTo>
                    <a:pt x="0" y="528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Line 62"/>
            <p:cNvSpPr>
              <a:spLocks noChangeShapeType="1"/>
            </p:cNvSpPr>
            <p:nvPr/>
          </p:nvSpPr>
          <p:spPr bwMode="auto">
            <a:xfrm flipH="1">
              <a:off x="2352" y="340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Freeform 63"/>
            <p:cNvSpPr>
              <a:spLocks/>
            </p:cNvSpPr>
            <p:nvPr/>
          </p:nvSpPr>
          <p:spPr bwMode="auto">
            <a:xfrm>
              <a:off x="1584" y="2880"/>
              <a:ext cx="384" cy="528"/>
            </a:xfrm>
            <a:custGeom>
              <a:avLst/>
              <a:gdLst/>
              <a:ahLst/>
              <a:cxnLst>
                <a:cxn ang="0">
                  <a:pos x="384" y="528"/>
                </a:cxn>
                <a:cxn ang="0">
                  <a:pos x="0" y="528"/>
                </a:cxn>
                <a:cxn ang="0">
                  <a:pos x="0" y="0"/>
                </a:cxn>
              </a:cxnLst>
              <a:rect l="0" t="0" r="r" b="b"/>
              <a:pathLst>
                <a:path w="384" h="528">
                  <a:moveTo>
                    <a:pt x="384" y="528"/>
                  </a:moveTo>
                  <a:lnTo>
                    <a:pt x="0" y="528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81"/>
          <p:cNvGrpSpPr>
            <a:grpSpLocks/>
          </p:cNvGrpSpPr>
          <p:nvPr/>
        </p:nvGrpSpPr>
        <p:grpSpPr bwMode="auto">
          <a:xfrm>
            <a:off x="2571736" y="4396972"/>
            <a:ext cx="5823311" cy="1246606"/>
            <a:chOff x="934" y="2978"/>
            <a:chExt cx="4199" cy="1182"/>
          </a:xfrm>
        </p:grpSpPr>
        <p:sp>
          <p:nvSpPr>
            <p:cNvPr id="25" name="Oval 65"/>
            <p:cNvSpPr>
              <a:spLocks noChangeArrowheads="1"/>
            </p:cNvSpPr>
            <p:nvPr/>
          </p:nvSpPr>
          <p:spPr bwMode="auto">
            <a:xfrm>
              <a:off x="2920" y="2978"/>
              <a:ext cx="389" cy="512"/>
            </a:xfrm>
            <a:prstGeom prst="ellips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dirty="0" err="1">
                  <a:latin typeface="Arial" pitchFamily="34" charset="0"/>
                  <a:cs typeface="Arial" pitchFamily="34" charset="0"/>
                </a:rPr>
                <a:t>i</a:t>
              </a:r>
              <a:endParaRPr kumimoji="1" lang="en-US" altLang="zh-CN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Oval 66"/>
            <p:cNvSpPr>
              <a:spLocks noChangeArrowheads="1"/>
            </p:cNvSpPr>
            <p:nvPr/>
          </p:nvSpPr>
          <p:spPr bwMode="auto">
            <a:xfrm>
              <a:off x="3629" y="3648"/>
              <a:ext cx="389" cy="512"/>
            </a:xfrm>
            <a:prstGeom prst="ellips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  <p:sp>
          <p:nvSpPr>
            <p:cNvPr id="27" name="Line 67"/>
            <p:cNvSpPr>
              <a:spLocks noChangeShapeType="1"/>
            </p:cNvSpPr>
            <p:nvPr/>
          </p:nvSpPr>
          <p:spPr bwMode="auto">
            <a:xfrm>
              <a:off x="1248" y="3230"/>
              <a:ext cx="168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Line 68"/>
            <p:cNvSpPr>
              <a:spLocks noChangeShapeType="1"/>
            </p:cNvSpPr>
            <p:nvPr/>
          </p:nvSpPr>
          <p:spPr bwMode="auto">
            <a:xfrm flipV="1">
              <a:off x="3309" y="3230"/>
              <a:ext cx="182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69"/>
            <p:cNvSpPr>
              <a:spLocks noChangeArrowheads="1"/>
            </p:cNvSpPr>
            <p:nvPr/>
          </p:nvSpPr>
          <p:spPr bwMode="auto">
            <a:xfrm>
              <a:off x="934" y="3071"/>
              <a:ext cx="336" cy="288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dirty="0">
                  <a:latin typeface="Arial" pitchFamily="34" charset="0"/>
                  <a:cs typeface="Arial" pitchFamily="34" charset="0"/>
                </a:rPr>
                <a:t>F</a:t>
              </a:r>
            </a:p>
          </p:txBody>
        </p:sp>
        <p:sp>
          <p:nvSpPr>
            <p:cNvPr id="30" name="Oval 70"/>
            <p:cNvSpPr>
              <a:spLocks noChangeArrowheads="1"/>
            </p:cNvSpPr>
            <p:nvPr/>
          </p:nvSpPr>
          <p:spPr bwMode="auto">
            <a:xfrm>
              <a:off x="2855" y="3648"/>
              <a:ext cx="389" cy="512"/>
            </a:xfrm>
            <a:prstGeom prst="ellips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latin typeface="Arial" pitchFamily="34" charset="0"/>
                  <a:cs typeface="Arial" pitchFamily="34" charset="0"/>
                </a:rPr>
                <a:t>E</a:t>
              </a:r>
            </a:p>
          </p:txBody>
        </p:sp>
        <p:sp>
          <p:nvSpPr>
            <p:cNvPr id="31" name="Oval 74"/>
            <p:cNvSpPr>
              <a:spLocks noChangeArrowheads="1"/>
            </p:cNvSpPr>
            <p:nvPr/>
          </p:nvSpPr>
          <p:spPr bwMode="auto">
            <a:xfrm>
              <a:off x="2064" y="3648"/>
              <a:ext cx="389" cy="512"/>
            </a:xfrm>
            <a:prstGeom prst="ellips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latin typeface="Arial" pitchFamily="34" charset="0"/>
                  <a:cs typeface="Arial" pitchFamily="34" charset="0"/>
                </a:rPr>
                <a:t>(</a:t>
              </a:r>
            </a:p>
          </p:txBody>
        </p:sp>
        <p:sp>
          <p:nvSpPr>
            <p:cNvPr id="32" name="Line 75"/>
            <p:cNvSpPr>
              <a:spLocks noChangeShapeType="1"/>
            </p:cNvSpPr>
            <p:nvPr/>
          </p:nvSpPr>
          <p:spPr bwMode="auto">
            <a:xfrm>
              <a:off x="2471" y="3897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Line 76"/>
            <p:cNvSpPr>
              <a:spLocks noChangeShapeType="1"/>
            </p:cNvSpPr>
            <p:nvPr/>
          </p:nvSpPr>
          <p:spPr bwMode="auto">
            <a:xfrm>
              <a:off x="3246" y="3897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Freeform 79"/>
            <p:cNvSpPr>
              <a:spLocks/>
            </p:cNvSpPr>
            <p:nvPr/>
          </p:nvSpPr>
          <p:spPr bwMode="auto">
            <a:xfrm>
              <a:off x="1536" y="3219"/>
              <a:ext cx="528" cy="6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0"/>
                </a:cxn>
                <a:cxn ang="0">
                  <a:pos x="528" y="480"/>
                </a:cxn>
              </a:cxnLst>
              <a:rect l="0" t="0" r="r" b="b"/>
              <a:pathLst>
                <a:path w="528" h="480">
                  <a:moveTo>
                    <a:pt x="0" y="0"/>
                  </a:moveTo>
                  <a:lnTo>
                    <a:pt x="0" y="480"/>
                  </a:lnTo>
                  <a:lnTo>
                    <a:pt x="528" y="48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Freeform 80"/>
            <p:cNvSpPr>
              <a:spLocks/>
            </p:cNvSpPr>
            <p:nvPr/>
          </p:nvSpPr>
          <p:spPr bwMode="auto">
            <a:xfrm>
              <a:off x="4015" y="3219"/>
              <a:ext cx="467" cy="683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480" y="480"/>
                </a:cxn>
                <a:cxn ang="0">
                  <a:pos x="480" y="0"/>
                </a:cxn>
              </a:cxnLst>
              <a:rect l="0" t="0" r="r" b="b"/>
              <a:pathLst>
                <a:path w="480" h="480">
                  <a:moveTo>
                    <a:pt x="0" y="480"/>
                  </a:moveTo>
                  <a:lnTo>
                    <a:pt x="480" y="480"/>
                  </a:lnTo>
                  <a:lnTo>
                    <a:pt x="4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428596" y="1714488"/>
            <a:ext cx="2071702" cy="419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E→T{+T}</a:t>
            </a:r>
          </a:p>
          <a:p>
            <a:pPr marL="285750" indent="-285750" eaLnBrk="0" hangingPunc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lang="en-US" altLang="zh-CN" sz="2400" kern="0" dirty="0" smtClean="0">
              <a:latin typeface="+mn-lt"/>
              <a:ea typeface="微软雅黑" pitchFamily="34" charset="-122"/>
            </a:endParaRPr>
          </a:p>
          <a:p>
            <a:pPr marL="285750" indent="-285750" eaLnBrk="0" hangingPunc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</a:endParaRPr>
          </a:p>
          <a:p>
            <a:pPr marL="285750" indent="-285750" eaLnBrk="0" hangingPunc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T→F{*F}</a:t>
            </a:r>
          </a:p>
          <a:p>
            <a:pPr marL="285750" indent="-285750" eaLnBrk="0" hangingPunc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lang="en-US" altLang="zh-CN" sz="2400" kern="0" dirty="0" smtClean="0">
              <a:latin typeface="+mn-lt"/>
              <a:ea typeface="微软雅黑" pitchFamily="34" charset="-122"/>
            </a:endParaRPr>
          </a:p>
          <a:p>
            <a:pPr marL="285750" indent="-285750" eaLnBrk="0" hangingPunc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</a:endParaRPr>
          </a:p>
          <a:p>
            <a:pPr marL="285750" indent="-285750" eaLnBrk="0" hangingPunc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kumimoji="0" lang="en-US" altLang="zh-CN" sz="24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F→i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 | (E)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working simple calculator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Suppose to write a recursive-descent calculator for the simple integer arithmetic of the grammar.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Assume that the parsing procedures are functions that return an integer result.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57356" y="2081217"/>
            <a:ext cx="4572032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exp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→ 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term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{ </a:t>
            </a:r>
            <a:r>
              <a:rPr kumimoji="0" lang="en-US" altLang="zh-CN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addop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term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addop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→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+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|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-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term → factor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{ </a:t>
            </a:r>
            <a:r>
              <a:rPr kumimoji="0" lang="en-US" altLang="zh-CN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mulop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factor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mulop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→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*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factor →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(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exp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)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|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number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 working simple calculator</a:t>
            </a:r>
            <a:endParaRPr lang="zh-CN" altLang="en-US" dirty="0" smtClean="0"/>
          </a:p>
        </p:txBody>
      </p:sp>
      <p:sp>
        <p:nvSpPr>
          <p:cNvPr id="2150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C75D06-A3C6-40E0-9D90-CC0876C017EB}" type="slidenum">
              <a:rPr lang="zh-CN" altLang="en-US" smtClean="0"/>
              <a:pPr/>
              <a:t>36</a:t>
            </a:fld>
            <a:endParaRPr lang="en-US" altLang="zh-CN" smtClean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57158" y="1643050"/>
            <a:ext cx="4214812" cy="500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function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i="1" dirty="0">
                <a:latin typeface="Arial" pitchFamily="34" charset="0"/>
                <a:cs typeface="Arial" pitchFamily="34" charset="0"/>
              </a:rPr>
              <a:t>exp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: integer;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altLang="zh-CN" sz="2000" b="1" dirty="0" err="1"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temp: integer;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begin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   temp:=</a:t>
            </a:r>
            <a:r>
              <a:rPr lang="en-US" altLang="zh-CN" sz="2000" i="1" dirty="0">
                <a:latin typeface="Arial" pitchFamily="34" charset="0"/>
                <a:cs typeface="Arial" pitchFamily="34" charset="0"/>
              </a:rPr>
              <a:t>term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while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token=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or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token = </a:t>
            </a: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- do</a:t>
            </a: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            case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token </a:t>
            </a: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of</a:t>
            </a: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                +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: </a:t>
            </a:r>
            <a:r>
              <a:rPr lang="en-US" altLang="zh-CN" sz="2000" i="1" dirty="0">
                <a:latin typeface="Arial" pitchFamily="34" charset="0"/>
                <a:cs typeface="Arial" pitchFamily="34" charset="0"/>
              </a:rPr>
              <a:t>match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+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                temp:=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temp+</a:t>
            </a:r>
            <a:r>
              <a:rPr lang="en-US" altLang="zh-CN" sz="2000" i="1" dirty="0" err="1">
                <a:latin typeface="Arial" pitchFamily="34" charset="0"/>
                <a:cs typeface="Arial" pitchFamily="34" charset="0"/>
              </a:rPr>
              <a:t>term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;</a:t>
            </a:r>
            <a:endParaRPr lang="en-US" altLang="zh-CN" sz="20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                - 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:  </a:t>
            </a:r>
            <a:r>
              <a:rPr lang="en-US" altLang="zh-CN" sz="2000" i="1" dirty="0">
                <a:latin typeface="Arial" pitchFamily="34" charset="0"/>
                <a:cs typeface="Arial" pitchFamily="34" charset="0"/>
              </a:rPr>
              <a:t>match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-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                temp:=temp-t</a:t>
            </a:r>
            <a:r>
              <a:rPr lang="en-US" altLang="zh-CN" sz="2000" i="1" dirty="0">
                <a:latin typeface="Arial" pitchFamily="34" charset="0"/>
                <a:cs typeface="Arial" pitchFamily="34" charset="0"/>
              </a:rPr>
              <a:t>erm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;</a:t>
            </a:r>
            <a:endParaRPr lang="en-US" altLang="zh-CN" sz="20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            end case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end while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return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temp;</a:t>
            </a:r>
            <a:endParaRPr lang="en-US" altLang="zh-CN" sz="20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end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i="1" dirty="0">
                <a:latin typeface="Arial" pitchFamily="34" charset="0"/>
                <a:cs typeface="Arial" pitchFamily="34" charset="0"/>
              </a:rPr>
              <a:t>exp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;</a:t>
            </a:r>
            <a:endParaRPr lang="zh-CN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6340" y="4857760"/>
            <a:ext cx="3643312" cy="1323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The code ensure that the operations are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left associative 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by performing the operations as we cycle through the loop.</a:t>
            </a:r>
          </a:p>
        </p:txBody>
      </p:sp>
      <p:sp>
        <p:nvSpPr>
          <p:cNvPr id="7" name="矩形 6"/>
          <p:cNvSpPr/>
          <p:nvPr/>
        </p:nvSpPr>
        <p:spPr>
          <a:xfrm>
            <a:off x="2285984" y="1071546"/>
            <a:ext cx="3793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i="1" dirty="0">
                <a:latin typeface="+mn-lt"/>
              </a:rPr>
              <a:t>exp</a:t>
            </a:r>
            <a:r>
              <a:rPr lang="en-US" altLang="zh-CN" sz="2400" dirty="0">
                <a:latin typeface="+mn-lt"/>
              </a:rPr>
              <a:t> → </a:t>
            </a:r>
            <a:r>
              <a:rPr lang="en-US" altLang="zh-CN" sz="2400" i="1" dirty="0">
                <a:latin typeface="+mn-lt"/>
              </a:rPr>
              <a:t>term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smtClean="0">
                <a:latin typeface="+mn-lt"/>
              </a:rPr>
              <a:t>{ </a:t>
            </a:r>
            <a:r>
              <a:rPr lang="en-US" altLang="zh-CN" sz="2400" i="1" dirty="0" err="1" smtClean="0">
                <a:latin typeface="+mn-lt"/>
              </a:rPr>
              <a:t>addop</a:t>
            </a:r>
            <a:r>
              <a:rPr lang="en-US" altLang="zh-CN" sz="2400" i="1" dirty="0" smtClean="0">
                <a:latin typeface="+mn-lt"/>
              </a:rPr>
              <a:t> term </a:t>
            </a:r>
            <a:r>
              <a:rPr lang="en-US" altLang="zh-CN" sz="2400" dirty="0" smtClean="0">
                <a:latin typeface="+mn-lt"/>
              </a:rPr>
              <a:t>}</a:t>
            </a:r>
            <a:endParaRPr lang="zh-CN" altLang="en-US" sz="2400" dirty="0"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29190" y="1643050"/>
            <a:ext cx="4429125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+mn-lt"/>
              </a:rPr>
              <a:t>procedure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exp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+mn-lt"/>
              </a:rPr>
              <a:t>begin</a:t>
            </a:r>
            <a:endParaRPr lang="en-US" altLang="zh-CN" sz="2000" dirty="0">
              <a:latin typeface="+mn-lt"/>
            </a:endParaRP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 </a:t>
            </a:r>
            <a:r>
              <a:rPr lang="en-US" altLang="zh-CN" sz="2000" i="1" dirty="0" smtClean="0">
                <a:latin typeface="+mn-lt"/>
              </a:rPr>
              <a:t>term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</a:t>
            </a:r>
            <a:r>
              <a:rPr lang="en-US" altLang="zh-CN" sz="2000" dirty="0" smtClean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while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token</a:t>
            </a:r>
            <a:r>
              <a:rPr lang="en-US" altLang="zh-CN" sz="2000" dirty="0">
                <a:latin typeface="+mn-lt"/>
              </a:rPr>
              <a:t> = </a:t>
            </a:r>
            <a:r>
              <a:rPr lang="en-US" altLang="zh-CN" sz="2000" b="1" dirty="0">
                <a:latin typeface="+mn-lt"/>
              </a:rPr>
              <a:t>+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or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token</a:t>
            </a:r>
            <a:r>
              <a:rPr lang="en-US" altLang="zh-CN" sz="2000" dirty="0">
                <a:latin typeface="+mn-lt"/>
              </a:rPr>
              <a:t> = </a:t>
            </a:r>
            <a:r>
              <a:rPr lang="en-US" altLang="zh-CN" sz="2000" b="1" dirty="0">
                <a:latin typeface="+mn-lt"/>
              </a:rPr>
              <a:t>-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do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 </a:t>
            </a:r>
            <a:r>
              <a:rPr lang="en-US" altLang="zh-CN" sz="2000" dirty="0" smtClean="0">
                <a:latin typeface="+mn-lt"/>
              </a:rPr>
              <a:t>      </a:t>
            </a:r>
            <a:r>
              <a:rPr lang="en-US" altLang="zh-CN" sz="2000" i="1" dirty="0">
                <a:latin typeface="+mn-lt"/>
              </a:rPr>
              <a:t>match</a:t>
            </a:r>
            <a:r>
              <a:rPr lang="en-US" altLang="zh-CN" sz="2000" dirty="0">
                <a:latin typeface="+mn-lt"/>
              </a:rPr>
              <a:t>(</a:t>
            </a:r>
            <a:r>
              <a:rPr lang="en-US" altLang="zh-CN" sz="2000" i="1" dirty="0">
                <a:latin typeface="+mn-lt"/>
              </a:rPr>
              <a:t>token</a:t>
            </a:r>
            <a:r>
              <a:rPr lang="en-US" altLang="zh-CN" sz="2000" dirty="0">
                <a:latin typeface="+mn-lt"/>
              </a:rPr>
              <a:t>);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</a:t>
            </a:r>
            <a:r>
              <a:rPr lang="en-US" altLang="zh-CN" sz="2000" dirty="0" smtClean="0">
                <a:latin typeface="+mn-lt"/>
              </a:rPr>
              <a:t>       </a:t>
            </a:r>
            <a:r>
              <a:rPr lang="en-US" altLang="zh-CN" sz="2000" i="1" dirty="0">
                <a:latin typeface="+mn-lt"/>
              </a:rPr>
              <a:t>term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</a:t>
            </a:r>
            <a:r>
              <a:rPr lang="en-US" altLang="zh-CN" sz="2000" dirty="0" smtClean="0">
                <a:latin typeface="+mn-lt"/>
              </a:rPr>
              <a:t>   </a:t>
            </a:r>
            <a:r>
              <a:rPr lang="en-US" altLang="zh-CN" sz="2000" b="1" dirty="0">
                <a:latin typeface="+mn-lt"/>
              </a:rPr>
              <a:t>end while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+mn-lt"/>
              </a:rPr>
              <a:t>end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exp</a:t>
            </a:r>
            <a:r>
              <a:rPr lang="en-US" altLang="zh-CN" sz="2000" dirty="0">
                <a:latin typeface="+mn-lt"/>
              </a:rPr>
              <a:t>;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A working simple calculator in C code(1) </a:t>
            </a:r>
            <a:endParaRPr lang="zh-CN" altLang="en-US" sz="32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/* Simple integer arithmetic calculator according to the EBNF: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&lt;exp&gt; → &lt;term&gt; { &lt;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&gt; &lt;term&gt;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&lt;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&gt; → + | -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&lt;term&gt; →   &lt;factor&gt;  { &lt;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&gt; &lt;factor&gt;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&lt;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&gt; →  *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&lt;factor&gt; →  ( &lt;exp&gt; ) | Number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Inputs a line of text from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stdin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Outputs “error” or the result.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*/</a:t>
            </a:r>
            <a:endParaRPr lang="zh-CN" alt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DF0D79-1A27-4DC8-ABCD-DF0FFA33DBE2}" type="slidenum">
              <a:rPr lang="zh-CN" altLang="en-US" smtClean="0"/>
              <a:pPr/>
              <a:t>37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F26173-CF04-402B-B074-938A7E71AC80}" type="slidenum">
              <a:rPr lang="zh-CN" altLang="en-US" smtClean="0"/>
              <a:pPr/>
              <a:t>38</a:t>
            </a:fld>
            <a:endParaRPr lang="en-US" altLang="zh-CN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A working simple calculator in C code(2)</a:t>
            </a:r>
            <a:endParaRPr lang="zh-CN" altLang="en-US" sz="320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#include &lt;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stdio.h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#include &lt;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stdlib.h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char  token; /* global token variable */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/*function prototype for recursive calls*/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exp(void);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term(void);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factor(void);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void error(void)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fprintf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stderr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, “error\n”);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exit(1);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zh-CN" alt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357030-E455-47D3-A36F-1CCFD691D1A3}" type="slidenum">
              <a:rPr lang="zh-CN" altLang="en-US" smtClean="0"/>
              <a:pPr/>
              <a:t>39</a:t>
            </a:fld>
            <a:endParaRPr lang="en-US" altLang="zh-CN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A working simple calculator in C code(3)</a:t>
            </a:r>
            <a:endParaRPr lang="zh-CN" altLang="en-US" sz="320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081088"/>
            <a:ext cx="7772400" cy="5419725"/>
          </a:xfrm>
        </p:spPr>
        <p:txBody>
          <a:bodyPr/>
          <a:lstStyle/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void match(char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expectedToken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if (token==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expectedToken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  token=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getchar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else error();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main()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result;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	token=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getchar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();  /*load token with first character for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lookahead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*/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result=exp();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if (token==’\n’)     /*check for end of line*/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		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(“Result = %d\n”, result);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else error();         /*extraneous chars on line*/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return 0;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zh-CN" alt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31C7C2-3F63-47C6-8589-F2EC327547D4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-642975" y="1285861"/>
          <a:ext cx="10461675" cy="3951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041401" y="1200151"/>
            <a:ext cx="5000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4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9FD90F-07B8-4A4C-83AE-13A4F9A40EB2}" type="slidenum">
              <a:rPr lang="zh-CN" altLang="en-US" smtClean="0"/>
              <a:pPr/>
              <a:t>40</a:t>
            </a:fld>
            <a:endParaRPr lang="en-US" altLang="zh-CN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A working simple calculator in C code(4)</a:t>
            </a:r>
            <a:endParaRPr lang="zh-CN" altLang="en-US" sz="320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exp(void)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temp=term();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while ( (token==‘+’)  ||  (token==‘-’) )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switch (token) 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{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case ‘+’:  match (‘+’);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                temp+=term();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                break;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 case ‘-’:  match (‘-’);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                temp-=term();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                break;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}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return temp;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zh-CN" alt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00496" y="1214422"/>
            <a:ext cx="4435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 &lt;exp&gt; → &lt;term&gt; { &lt;</a:t>
            </a:r>
            <a:r>
              <a:rPr lang="en-US" altLang="zh-CN" dirty="0" err="1" smtClean="0">
                <a:solidFill>
                  <a:srgbClr val="002060"/>
                </a:solidFill>
              </a:rPr>
              <a:t>addop</a:t>
            </a:r>
            <a:r>
              <a:rPr lang="en-US" altLang="zh-CN" dirty="0" smtClean="0">
                <a:solidFill>
                  <a:srgbClr val="002060"/>
                </a:solidFill>
              </a:rPr>
              <a:t>&gt; &lt;term&gt; }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74BC21-5B95-4155-B6AD-89D13D8B8201}" type="slidenum">
              <a:rPr lang="zh-CN" altLang="en-US" smtClean="0"/>
              <a:pPr/>
              <a:t>41</a:t>
            </a:fld>
            <a:endParaRPr lang="en-US" altLang="zh-CN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/>
              <a:t>A working simple calculator in C code(5)</a:t>
            </a:r>
            <a:endParaRPr lang="zh-CN" altLang="en-US" sz="3200" dirty="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071563"/>
            <a:ext cx="2889250" cy="51562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term(void)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temp=factor();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while (token==‘*’) 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{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  match(‘*’);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  temp*=factor();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}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return temp;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0250" y="1071563"/>
            <a:ext cx="3746500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 err="1">
                <a:latin typeface="Arial" pitchFamily="34" charset="0"/>
                <a:ea typeface="+mn-ea"/>
                <a:cs typeface="Arial" pitchFamily="34" charset="0"/>
              </a:rPr>
              <a:t>int</a:t>
            </a: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zh-CN" b="1" kern="0" dirty="0" smtClean="0">
                <a:latin typeface="Arial" pitchFamily="34" charset="0"/>
                <a:ea typeface="+mn-ea"/>
                <a:cs typeface="Arial" pitchFamily="34" charset="0"/>
              </a:rPr>
              <a:t> factor(void</a:t>
            </a: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{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</a:t>
            </a:r>
            <a:r>
              <a:rPr lang="en-US" altLang="zh-CN" b="1" kern="0" dirty="0" err="1">
                <a:latin typeface="Arial" pitchFamily="34" charset="0"/>
                <a:ea typeface="+mn-ea"/>
                <a:cs typeface="Arial" pitchFamily="34" charset="0"/>
              </a:rPr>
              <a:t>int</a:t>
            </a: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temp;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if (token==‘(’) 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{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     match (‘(’);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     temp = exp();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     match(‘)’);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}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else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    if (</a:t>
            </a:r>
            <a:r>
              <a:rPr lang="en-US" altLang="zh-CN" b="1" kern="0" dirty="0" err="1">
                <a:latin typeface="Arial" pitchFamily="34" charset="0"/>
                <a:ea typeface="+mn-ea"/>
                <a:cs typeface="Arial" pitchFamily="34" charset="0"/>
              </a:rPr>
              <a:t>isdigit</a:t>
            </a: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(token)) 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    {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         </a:t>
            </a:r>
            <a:r>
              <a:rPr lang="en-US" altLang="zh-CN" b="1" kern="0" dirty="0" err="1">
                <a:latin typeface="Arial" pitchFamily="34" charset="0"/>
                <a:ea typeface="+mn-ea"/>
                <a:cs typeface="Arial" pitchFamily="34" charset="0"/>
              </a:rPr>
              <a:t>ungetc</a:t>
            </a: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en-US" altLang="zh-CN" b="1" kern="0" dirty="0" err="1">
                <a:latin typeface="Arial" pitchFamily="34" charset="0"/>
                <a:ea typeface="+mn-ea"/>
                <a:cs typeface="Arial" pitchFamily="34" charset="0"/>
              </a:rPr>
              <a:t>token,stdin</a:t>
            </a: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         </a:t>
            </a:r>
            <a:r>
              <a:rPr lang="en-US" altLang="zh-CN" b="1" kern="0" dirty="0" err="1">
                <a:latin typeface="Arial" pitchFamily="34" charset="0"/>
                <a:ea typeface="+mn-ea"/>
                <a:cs typeface="Arial" pitchFamily="34" charset="0"/>
              </a:rPr>
              <a:t>scanf</a:t>
            </a: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(“%</a:t>
            </a:r>
            <a:r>
              <a:rPr lang="en-US" altLang="zh-CN" b="1" kern="0" dirty="0" err="1">
                <a:latin typeface="Arial" pitchFamily="34" charset="0"/>
                <a:ea typeface="+mn-ea"/>
                <a:cs typeface="Arial" pitchFamily="34" charset="0"/>
              </a:rPr>
              <a:t>d”,&amp;temp</a:t>
            </a: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         token = </a:t>
            </a:r>
            <a:r>
              <a:rPr lang="en-US" altLang="zh-CN" b="1" kern="0" dirty="0" err="1">
                <a:latin typeface="Arial" pitchFamily="34" charset="0"/>
                <a:ea typeface="+mn-ea"/>
                <a:cs typeface="Arial" pitchFamily="34" charset="0"/>
              </a:rPr>
              <a:t>getchar</a:t>
            </a: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();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    }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    else error();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return temp;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}</a:t>
            </a:r>
            <a:endParaRPr lang="zh-CN" altLang="en-US" b="1" kern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2844" y="4929198"/>
            <a:ext cx="50006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&lt;term&gt; →   &lt;factor&gt;  { &lt;</a:t>
            </a:r>
            <a:r>
              <a:rPr lang="en-US" altLang="zh-CN" sz="20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 &lt;factor&gt; }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&lt;factor&gt; →  ( &lt;exp&gt; ) | Number</a:t>
            </a:r>
            <a:endParaRPr lang="zh-CN" altLang="en-US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working simple calculator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have used above ideas to create a working simple calculator.</a:t>
            </a:r>
          </a:p>
          <a:p>
            <a:r>
              <a:rPr lang="en-US" altLang="zh-CN" dirty="0" smtClean="0"/>
              <a:t>Instead of writing a full scanner, we have opted to use calls to </a:t>
            </a:r>
            <a:r>
              <a:rPr lang="en-US" altLang="zh-CN" dirty="0" err="1" smtClean="0">
                <a:solidFill>
                  <a:srgbClr val="FF0000"/>
                </a:solidFill>
              </a:rPr>
              <a:t>getchar</a:t>
            </a:r>
            <a:r>
              <a:rPr lang="en-US" altLang="zh-CN" dirty="0" smtClean="0"/>
              <a:t> and </a:t>
            </a:r>
            <a:r>
              <a:rPr lang="en-US" altLang="zh-CN" dirty="0" err="1" smtClean="0">
                <a:solidFill>
                  <a:srgbClr val="FF0000"/>
                </a:solidFill>
              </a:rPr>
              <a:t>scanf</a:t>
            </a:r>
            <a:r>
              <a:rPr lang="en-US" altLang="zh-CN" dirty="0" smtClean="0"/>
              <a:t> in place of a </a:t>
            </a:r>
            <a:r>
              <a:rPr lang="en-US" altLang="zh-CN" dirty="0" err="1" smtClean="0">
                <a:solidFill>
                  <a:srgbClr val="FF0000"/>
                </a:solidFill>
              </a:rPr>
              <a:t>getToken</a:t>
            </a:r>
            <a:r>
              <a:rPr lang="en-US" altLang="zh-CN" dirty="0" smtClean="0"/>
              <a:t> procedure.</a:t>
            </a:r>
            <a:endParaRPr lang="zh-CN" altLang="en-US" dirty="0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C64368-641B-415F-B5EF-43EB59E66D08}" type="slidenum">
              <a:rPr lang="zh-CN" altLang="en-US" smtClean="0"/>
              <a:pPr/>
              <a:t>42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Right </a:t>
            </a:r>
            <a:r>
              <a:rPr lang="en-US" altLang="zh-CN" dirty="0" err="1" smtClean="0"/>
              <a:t>Associativity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00100" y="1081089"/>
            <a:ext cx="777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buNone/>
            </a:pPr>
            <a:r>
              <a:rPr lang="en-US" altLang="zh-CN" i="1" dirty="0" smtClean="0"/>
              <a:t>exp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 </a:t>
            </a:r>
            <a:r>
              <a:rPr lang="en-US" altLang="zh-CN" i="1" dirty="0" smtClean="0"/>
              <a:t>term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addop</a:t>
            </a:r>
            <a:r>
              <a:rPr lang="en-US" altLang="zh-CN" i="1" dirty="0" smtClean="0"/>
              <a:t> exp  | term</a:t>
            </a:r>
            <a:endParaRPr lang="en-US" altLang="zh-CN" dirty="0" smtClean="0"/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i="1" dirty="0" smtClean="0">
                <a:latin typeface="Arial" pitchFamily="34" charset="0"/>
                <a:cs typeface="Arial" pitchFamily="34" charset="0"/>
              </a:rPr>
              <a:t>term </a:t>
            </a:r>
            <a:r>
              <a:rPr lang="en-US" altLang="zh-CN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i="1" dirty="0" smtClean="0">
                <a:latin typeface="Arial" pitchFamily="34" charset="0"/>
                <a:cs typeface="Arial" pitchFamily="34" charset="0"/>
              </a:rPr>
              <a:t>factor </a:t>
            </a:r>
            <a:r>
              <a:rPr lang="en-US" altLang="zh-CN" i="1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i="1" dirty="0" smtClean="0">
                <a:latin typeface="Arial" pitchFamily="34" charset="0"/>
                <a:cs typeface="Arial" pitchFamily="34" charset="0"/>
              </a:rPr>
              <a:t> term | factor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i="1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*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i="1" dirty="0" smtClean="0">
                <a:latin typeface="Arial" pitchFamily="34" charset="0"/>
                <a:cs typeface="Arial" pitchFamily="34" charset="0"/>
              </a:rPr>
              <a:t>factor </a:t>
            </a:r>
            <a:r>
              <a:rPr lang="en-US" altLang="zh-CN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i="1" dirty="0" smtClean="0">
                <a:latin typeface="Arial" pitchFamily="34" charset="0"/>
                <a:cs typeface="Arial" pitchFamily="34" charset="0"/>
              </a:rPr>
              <a:t>exp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b="1" i="1" dirty="0" smtClean="0">
                <a:latin typeface="Arial" pitchFamily="34" charset="0"/>
                <a:cs typeface="Arial" pitchFamily="34" charset="0"/>
              </a:rPr>
              <a:t>number</a:t>
            </a:r>
            <a:endParaRPr lang="zh-CN" altLang="en-US" b="1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000100" y="3571876"/>
            <a:ext cx="4194097" cy="907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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A |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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  (right recursive)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{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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}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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0100" y="4786322"/>
            <a:ext cx="4330032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exp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term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exp 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|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term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exp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{ 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term </a:t>
            </a: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} 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term</a:t>
            </a:r>
          </a:p>
          <a:p>
            <a:pPr>
              <a:spcBef>
                <a:spcPts val="600"/>
              </a:spcBef>
            </a:pP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exp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term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[ </a:t>
            </a: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exp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] 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31C7C2-3F63-47C6-8589-F2EC327547D4}" type="slidenum">
              <a:rPr lang="zh-CN" altLang="en-US" smtClean="0"/>
              <a:pPr/>
              <a:t>44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-642975" y="1285861"/>
          <a:ext cx="10461675" cy="3951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041401" y="2828083"/>
            <a:ext cx="5000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1428741" y="2767010"/>
            <a:ext cx="6000767" cy="681038"/>
            <a:chOff x="324603" y="851961"/>
            <a:chExt cx="6492061" cy="9741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defRPr/>
              </a:pPr>
              <a:r>
                <a:rPr lang="en-US" altLang="zh-CN" sz="2000" dirty="0" smtClean="0">
                  <a:cs typeface="Arial" charset="0"/>
                </a:rPr>
                <a:t>4.3.2  </a:t>
              </a:r>
              <a:r>
                <a:rPr lang="zh-CN" altLang="en-US" sz="2000" dirty="0" smtClean="0"/>
                <a:t>消除回溯，提取左因子</a:t>
              </a:r>
              <a:endParaRPr lang="en-US" altLang="zh-CN" sz="2000" dirty="0">
                <a:cs typeface="Arial" charset="0"/>
              </a:endParaRPr>
            </a:p>
          </p:txBody>
        </p:sp>
      </p:grpSp>
      <p:grpSp>
        <p:nvGrpSpPr>
          <p:cNvPr id="6" name="组合 8"/>
          <p:cNvGrpSpPr>
            <a:grpSpLocks/>
          </p:cNvGrpSpPr>
          <p:nvPr/>
        </p:nvGrpSpPr>
        <p:grpSpPr bwMode="auto">
          <a:xfrm>
            <a:off x="1428741" y="3857628"/>
            <a:ext cx="6000767" cy="681038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lvl="0"/>
              <a:r>
                <a:rPr lang="en-US" altLang="zh-CN" sz="2000" dirty="0" smtClean="0">
                  <a:cs typeface="Arial" charset="0"/>
                </a:rPr>
                <a:t>4.3.3  LL(1)</a:t>
              </a:r>
              <a:r>
                <a:rPr lang="zh-CN" altLang="en-US" sz="2000" dirty="0" smtClean="0">
                  <a:cs typeface="Arial" charset="0"/>
                </a:rPr>
                <a:t>分析条件</a:t>
              </a:r>
              <a:endParaRPr lang="zh-CN" altLang="en-US" sz="2000" dirty="0"/>
            </a:p>
          </p:txBody>
        </p:sp>
      </p:grpSp>
      <p:grpSp>
        <p:nvGrpSpPr>
          <p:cNvPr id="7" name="组合 8"/>
          <p:cNvGrpSpPr>
            <a:grpSpLocks/>
          </p:cNvGrpSpPr>
          <p:nvPr/>
        </p:nvGrpSpPr>
        <p:grpSpPr bwMode="auto">
          <a:xfrm>
            <a:off x="1428741" y="1676392"/>
            <a:ext cx="6000767" cy="681038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4.3.1 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左递归的消除</a:t>
              </a:r>
              <a:endParaRPr lang="en-US" altLang="zh-CN" sz="2000" dirty="0">
                <a:solidFill>
                  <a:srgbClr val="FF0000"/>
                </a:solidFill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消除直接左递归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→ A</a:t>
            </a:r>
            <a:r>
              <a:rPr lang="en-US" altLang="zh-CN" dirty="0" smtClean="0">
                <a:sym typeface="Symbol" pitchFamily="18" charset="2"/>
              </a:rPr>
              <a:t></a:t>
            </a:r>
            <a:r>
              <a:rPr lang="en-US" altLang="zh-CN" dirty="0" smtClean="0"/>
              <a:t> | </a:t>
            </a:r>
            <a:r>
              <a:rPr lang="en-US" altLang="zh-CN" dirty="0" smtClean="0">
                <a:sym typeface="Symbol" pitchFamily="18" charset="2"/>
              </a:rPr>
              <a:t>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其中</a:t>
            </a:r>
            <a:r>
              <a:rPr lang="zh-CN" altLang="en-US" dirty="0" smtClean="0">
                <a:sym typeface="Symbol" pitchFamily="18" charset="2"/>
              </a:rPr>
              <a:t></a:t>
            </a:r>
            <a:r>
              <a:rPr lang="zh-CN" altLang="en-US" dirty="0" smtClean="0"/>
              <a:t>不以</a:t>
            </a:r>
            <a:r>
              <a:rPr lang="en-US" altLang="zh-CN" dirty="0" smtClean="0"/>
              <a:t>A</a:t>
            </a:r>
            <a:r>
              <a:rPr lang="zh-CN" altLang="en-US" dirty="0" smtClean="0"/>
              <a:t>开头。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grammar will generate the strings of the form </a:t>
            </a:r>
            <a:r>
              <a:rPr lang="en-US" altLang="zh-CN" dirty="0" smtClean="0">
                <a:sym typeface="Symbol" pitchFamily="18" charset="2"/>
              </a:rPr>
              <a:t>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把该文法等价地改写为如下的非直接左递归形式</a:t>
            </a:r>
            <a:endParaRPr lang="en-US" altLang="zh-CN" dirty="0" smtClean="0"/>
          </a:p>
          <a:p>
            <a:pPr lvl="1" eaLnBrk="1" hangingPunct="1">
              <a:buNone/>
            </a:pPr>
            <a:r>
              <a:rPr lang="en-US" altLang="zh-CN" dirty="0" smtClean="0"/>
              <a:t>A → </a:t>
            </a:r>
            <a:r>
              <a:rPr lang="en-US" altLang="zh-CN" dirty="0" smtClean="0">
                <a:sym typeface="Symbol" pitchFamily="18" charset="2"/>
              </a:rPr>
              <a:t></a:t>
            </a:r>
            <a:r>
              <a:rPr lang="en-US" altLang="zh-CN" dirty="0" smtClean="0"/>
              <a:t>A’</a:t>
            </a:r>
          </a:p>
          <a:p>
            <a:pPr lvl="1" eaLnBrk="1" hangingPunct="1">
              <a:buNone/>
            </a:pPr>
            <a:r>
              <a:rPr lang="en-US" altLang="zh-CN" dirty="0" smtClean="0"/>
              <a:t>A’ → </a:t>
            </a:r>
            <a:r>
              <a:rPr lang="en-US" altLang="zh-CN" dirty="0" smtClean="0">
                <a:sym typeface="Symbol" pitchFamily="18" charset="2"/>
              </a:rPr>
              <a:t></a:t>
            </a:r>
            <a:r>
              <a:rPr lang="en-US" altLang="zh-CN" dirty="0" smtClean="0"/>
              <a:t>A’| 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286117" y="3635409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2060"/>
                </a:solidFill>
                <a:latin typeface="+mn-lt"/>
              </a:rPr>
              <a:t>to generate </a:t>
            </a:r>
            <a:r>
              <a:rPr lang="en-US" altLang="zh-CN" dirty="0">
                <a:solidFill>
                  <a:srgbClr val="002060"/>
                </a:solidFill>
                <a:latin typeface="+mn-lt"/>
                <a:sym typeface="Symbol"/>
              </a:rPr>
              <a:t></a:t>
            </a:r>
            <a:r>
              <a:rPr lang="en-US" altLang="zh-CN" dirty="0">
                <a:solidFill>
                  <a:srgbClr val="002060"/>
                </a:solidFill>
                <a:latin typeface="+mn-lt"/>
              </a:rPr>
              <a:t> first</a:t>
            </a:r>
            <a:endParaRPr lang="zh-CN" alt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86116" y="4059800"/>
            <a:ext cx="5643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2060"/>
                </a:solidFill>
                <a:latin typeface="+mn-lt"/>
              </a:rPr>
              <a:t>to generate the repetitions of </a:t>
            </a:r>
            <a:r>
              <a:rPr lang="en-US" altLang="zh-CN" dirty="0">
                <a:solidFill>
                  <a:srgbClr val="002060"/>
                </a:solidFill>
                <a:latin typeface="+mn-lt"/>
                <a:sym typeface="Symbol"/>
              </a:rPr>
              <a:t></a:t>
            </a:r>
            <a:r>
              <a:rPr lang="en-US" altLang="zh-CN" dirty="0">
                <a:solidFill>
                  <a:srgbClr val="002060"/>
                </a:solidFill>
                <a:latin typeface="+mn-lt"/>
              </a:rPr>
              <a:t>, using right recursion</a:t>
            </a:r>
            <a:endParaRPr lang="zh-CN" altLang="en-US" dirty="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文法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E→E</a:t>
            </a:r>
            <a:r>
              <a:rPr lang="zh-CN" altLang="en-US" dirty="0" smtClean="0"/>
              <a:t>＋</a:t>
            </a:r>
            <a:r>
              <a:rPr lang="en-US" altLang="zh-CN" dirty="0" smtClean="0"/>
              <a:t>T | T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T→T * F | F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F→(E) | 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r>
              <a:rPr lang="zh-CN" altLang="en-US" dirty="0" smtClean="0"/>
              <a:t>消除直接左递归：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E</a:t>
            </a:r>
            <a:r>
              <a:rPr lang="en-US" altLang="zh-CN" dirty="0" smtClean="0">
                <a:sym typeface="Symbol" pitchFamily="18" charset="2"/>
              </a:rPr>
              <a:t>   </a:t>
            </a:r>
            <a:r>
              <a:rPr lang="en-US" altLang="zh-CN" dirty="0" smtClean="0"/>
              <a:t>TE</a:t>
            </a:r>
            <a:r>
              <a:rPr lang="en-US" altLang="zh-CN" dirty="0" smtClean="0">
                <a:sym typeface="Symbol" pitchFamily="18" charset="2"/>
              </a:rPr>
              <a:t>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sym typeface="Symbol" pitchFamily="18" charset="2"/>
              </a:rPr>
              <a:t>	</a:t>
            </a:r>
            <a:r>
              <a:rPr lang="en-US" altLang="zh-CN" dirty="0" smtClean="0"/>
              <a:t>E</a:t>
            </a:r>
            <a:r>
              <a:rPr lang="en-US" altLang="zh-CN" dirty="0" smtClean="0">
                <a:sym typeface="Symbol" pitchFamily="18" charset="2"/>
              </a:rPr>
              <a:t>  </a:t>
            </a:r>
            <a:r>
              <a:rPr lang="en-US" altLang="zh-CN" dirty="0" smtClean="0"/>
              <a:t>+TE</a:t>
            </a:r>
            <a:r>
              <a:rPr lang="en-US" altLang="zh-CN" dirty="0" smtClean="0">
                <a:sym typeface="Symbol" pitchFamily="18" charset="2"/>
              </a:rPr>
              <a:t></a:t>
            </a:r>
            <a:r>
              <a:rPr lang="en-US" altLang="zh-CN" dirty="0" smtClean="0"/>
              <a:t> | </a:t>
            </a:r>
            <a:r>
              <a:rPr lang="en-US" altLang="zh-CN" dirty="0" smtClean="0">
                <a:sym typeface="Symbol" pitchFamily="18" charset="2"/>
              </a:rPr>
              <a:t>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sym typeface="Symbol" pitchFamily="18" charset="2"/>
              </a:rPr>
              <a:t>	</a:t>
            </a:r>
            <a:r>
              <a:rPr lang="en-US" altLang="zh-CN" dirty="0" smtClean="0"/>
              <a:t>T</a:t>
            </a:r>
            <a:r>
              <a:rPr lang="en-US" altLang="zh-CN" dirty="0" smtClean="0">
                <a:sym typeface="Symbol" pitchFamily="18" charset="2"/>
              </a:rPr>
              <a:t>   </a:t>
            </a:r>
            <a:r>
              <a:rPr lang="en-US" altLang="zh-CN" dirty="0" smtClean="0"/>
              <a:t>FT</a:t>
            </a:r>
            <a:r>
              <a:rPr lang="en-US" altLang="zh-CN" dirty="0" smtClean="0">
                <a:sym typeface="Symbol" pitchFamily="18" charset="2"/>
              </a:rPr>
              <a:t>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sym typeface="Symbol" pitchFamily="18" charset="2"/>
              </a:rPr>
              <a:t>	</a:t>
            </a:r>
            <a:r>
              <a:rPr lang="en-US" altLang="zh-CN" dirty="0" smtClean="0"/>
              <a:t>T</a:t>
            </a:r>
            <a:r>
              <a:rPr lang="en-US" altLang="zh-CN" dirty="0" smtClean="0">
                <a:sym typeface="Symbol" pitchFamily="18" charset="2"/>
              </a:rPr>
              <a:t>  </a:t>
            </a:r>
            <a:r>
              <a:rPr lang="en-US" altLang="zh-CN" dirty="0" smtClean="0"/>
              <a:t>*FT</a:t>
            </a:r>
            <a:r>
              <a:rPr lang="en-US" altLang="zh-CN" dirty="0" smtClean="0">
                <a:sym typeface="Symbol" pitchFamily="18" charset="2"/>
              </a:rPr>
              <a:t></a:t>
            </a:r>
            <a:r>
              <a:rPr lang="en-US" altLang="zh-CN" dirty="0" smtClean="0"/>
              <a:t> | </a:t>
            </a:r>
            <a:r>
              <a:rPr lang="en-US" altLang="zh-CN" dirty="0" smtClean="0">
                <a:sym typeface="Symbol" pitchFamily="18" charset="2"/>
              </a:rPr>
              <a:t>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sym typeface="Symbol" pitchFamily="18" charset="2"/>
              </a:rPr>
              <a:t>	</a:t>
            </a:r>
            <a:r>
              <a:rPr lang="en-US" altLang="zh-CN" dirty="0" smtClean="0"/>
              <a:t>F</a:t>
            </a:r>
            <a:r>
              <a:rPr lang="en-US" altLang="zh-CN" dirty="0" smtClean="0">
                <a:sym typeface="Symbol" pitchFamily="18" charset="2"/>
              </a:rPr>
              <a:t>   </a:t>
            </a:r>
            <a:r>
              <a:rPr lang="en-US" altLang="zh-CN" dirty="0" smtClean="0"/>
              <a:t>(E) | </a:t>
            </a:r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消除直接左递归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一般而言，假定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的全部产生式是</a:t>
            </a:r>
            <a:endParaRPr lang="en-US" altLang="zh-CN" dirty="0" smtClean="0"/>
          </a:p>
          <a:p>
            <a:pPr eaLnBrk="1" hangingPunct="1">
              <a:spcBef>
                <a:spcPts val="600"/>
              </a:spcBef>
              <a:buNone/>
              <a:defRPr/>
            </a:pPr>
            <a:r>
              <a:rPr lang="en-US" altLang="zh-CN" dirty="0" smtClean="0"/>
              <a:t>		A → A</a:t>
            </a:r>
            <a:r>
              <a:rPr lang="en-US" altLang="zh-CN" dirty="0" smtClean="0">
                <a:sym typeface="Symbol"/>
              </a:rPr>
              <a:t>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| A</a:t>
            </a:r>
            <a:r>
              <a:rPr lang="en-US" altLang="zh-CN" dirty="0" smtClean="0">
                <a:sym typeface="Symbol"/>
              </a:rPr>
              <a:t>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| … | 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ym typeface="Symbol"/>
              </a:rPr>
              <a:t>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 | </a:t>
            </a:r>
            <a:r>
              <a:rPr lang="en-US" altLang="zh-CN" dirty="0" smtClean="0">
                <a:sym typeface="Symbol"/>
              </a:rPr>
              <a:t>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| </a:t>
            </a:r>
            <a:r>
              <a:rPr lang="en-US" altLang="zh-CN" dirty="0" smtClean="0">
                <a:sym typeface="Symbol"/>
              </a:rPr>
              <a:t>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| … | </a:t>
            </a:r>
            <a:r>
              <a:rPr lang="en-US" altLang="zh-CN" dirty="0" smtClean="0">
                <a:sym typeface="Symbol"/>
              </a:rPr>
              <a:t></a:t>
            </a:r>
            <a:r>
              <a:rPr lang="en-US" altLang="zh-CN" baseline="-25000" dirty="0" smtClean="0"/>
              <a:t>m</a:t>
            </a:r>
          </a:p>
          <a:p>
            <a:pPr lvl="1" eaLnBrk="1" hangingPunct="1">
              <a:buNone/>
              <a:defRPr/>
            </a:pPr>
            <a:r>
              <a:rPr lang="zh-CN" altLang="en-US" dirty="0" smtClean="0"/>
              <a:t>其中，每个</a:t>
            </a:r>
            <a:r>
              <a:rPr lang="zh-CN" altLang="en-US" dirty="0" smtClean="0">
                <a:sym typeface="Symbol" pitchFamily="18" charset="2"/>
              </a:rPr>
              <a:t></a:t>
            </a:r>
            <a:r>
              <a:rPr lang="zh-CN" altLang="en-US" dirty="0" smtClean="0"/>
              <a:t>都不等于</a:t>
            </a:r>
            <a:r>
              <a:rPr lang="zh-CN" altLang="en-US" dirty="0" smtClean="0">
                <a:sym typeface="Symbol" pitchFamily="18" charset="2"/>
              </a:rPr>
              <a:t></a:t>
            </a:r>
            <a:r>
              <a:rPr lang="zh-CN" altLang="en-US" dirty="0" smtClean="0"/>
              <a:t>，每个</a:t>
            </a:r>
            <a:r>
              <a:rPr lang="zh-CN" altLang="en-US" dirty="0" smtClean="0">
                <a:sym typeface="Symbol" pitchFamily="18" charset="2"/>
              </a:rPr>
              <a:t></a:t>
            </a:r>
            <a:r>
              <a:rPr lang="zh-CN" altLang="en-US" dirty="0" smtClean="0"/>
              <a:t>都不以</a:t>
            </a:r>
            <a:r>
              <a:rPr lang="en-US" altLang="zh-CN" dirty="0" smtClean="0"/>
              <a:t>A</a:t>
            </a:r>
            <a:r>
              <a:rPr lang="zh-CN" altLang="en-US" dirty="0" smtClean="0"/>
              <a:t>开头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消除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的直接左递归就是把这些规则改写成：</a:t>
            </a:r>
            <a:endParaRPr lang="en-US" altLang="zh-CN" dirty="0" smtClean="0"/>
          </a:p>
          <a:p>
            <a:pPr eaLnBrk="1" hangingPunct="1">
              <a:buNone/>
              <a:defRPr/>
            </a:pPr>
            <a:r>
              <a:rPr lang="en-US" altLang="zh-CN" dirty="0" smtClean="0"/>
              <a:t>		A  → </a:t>
            </a:r>
            <a:r>
              <a:rPr lang="en-US" altLang="zh-CN" dirty="0" smtClean="0">
                <a:sym typeface="Symbol"/>
              </a:rPr>
              <a:t>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A’ | </a:t>
            </a:r>
            <a:r>
              <a:rPr lang="en-US" altLang="zh-CN" dirty="0" smtClean="0">
                <a:sym typeface="Symbol"/>
              </a:rPr>
              <a:t>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A’ | … | </a:t>
            </a:r>
            <a:r>
              <a:rPr lang="en-US" altLang="zh-CN" dirty="0" smtClean="0">
                <a:sym typeface="Symbol"/>
              </a:rPr>
              <a:t></a:t>
            </a:r>
            <a:r>
              <a:rPr lang="en-US" altLang="zh-CN" baseline="-25000" dirty="0" err="1" smtClean="0"/>
              <a:t>m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’</a:t>
            </a:r>
          </a:p>
          <a:p>
            <a:pPr eaLnBrk="1" hangingPunct="1">
              <a:buNone/>
              <a:defRPr/>
            </a:pPr>
            <a:r>
              <a:rPr lang="en-US" altLang="zh-CN" dirty="0" smtClean="0"/>
              <a:t>		A’ → </a:t>
            </a:r>
            <a:r>
              <a:rPr lang="en-US" altLang="zh-CN" dirty="0" smtClean="0">
                <a:sym typeface="Symbol"/>
              </a:rPr>
              <a:t>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A’ | </a:t>
            </a:r>
            <a:r>
              <a:rPr lang="en-US" altLang="zh-CN" dirty="0" smtClean="0">
                <a:sym typeface="Symbol"/>
              </a:rPr>
              <a:t>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A’ | … | </a:t>
            </a:r>
            <a:r>
              <a:rPr lang="en-US" altLang="zh-CN" dirty="0" smtClean="0">
                <a:sym typeface="Symbol"/>
              </a:rPr>
              <a:t></a:t>
            </a:r>
            <a:r>
              <a:rPr lang="en-US" altLang="zh-CN" baseline="-25000" dirty="0" err="1" smtClean="0"/>
              <a:t>n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’ | ε</a:t>
            </a:r>
          </a:p>
          <a:p>
            <a:r>
              <a:rPr lang="en-US" altLang="zh-CN" dirty="0" smtClean="0"/>
              <a:t>Example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CN" dirty="0" smtClean="0"/>
              <a:t>E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E</a:t>
            </a:r>
            <a:r>
              <a:rPr lang="zh-CN" altLang="en-US" dirty="0" smtClean="0"/>
              <a:t>＋</a:t>
            </a:r>
            <a:r>
              <a:rPr lang="en-US" altLang="zh-CN" dirty="0" smtClean="0"/>
              <a:t>T | E - T | T</a:t>
            </a:r>
          </a:p>
          <a:p>
            <a:r>
              <a:rPr lang="zh-CN" altLang="en-US" dirty="0" smtClean="0"/>
              <a:t>消除直接左递归：</a:t>
            </a:r>
            <a:endParaRPr lang="en-US" altLang="zh-CN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CN" dirty="0" smtClean="0"/>
              <a:t>E</a:t>
            </a:r>
            <a:r>
              <a:rPr lang="en-US" altLang="zh-CN" dirty="0" smtClean="0">
                <a:sym typeface="Symbol" pitchFamily="18" charset="2"/>
              </a:rPr>
              <a:t>   </a:t>
            </a:r>
            <a:r>
              <a:rPr lang="en-US" altLang="zh-CN" dirty="0" smtClean="0"/>
              <a:t>TE</a:t>
            </a:r>
            <a:r>
              <a:rPr lang="en-US" altLang="zh-CN" dirty="0" smtClean="0">
                <a:sym typeface="Symbol" pitchFamily="18" charset="2"/>
              </a:rPr>
              <a:t>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CN" dirty="0" smtClean="0"/>
              <a:t>E</a:t>
            </a:r>
            <a:r>
              <a:rPr lang="en-US" altLang="zh-CN" dirty="0" smtClean="0">
                <a:sym typeface="Symbol" pitchFamily="18" charset="2"/>
              </a:rPr>
              <a:t>  </a:t>
            </a:r>
            <a:r>
              <a:rPr lang="en-US" altLang="zh-CN" dirty="0" smtClean="0"/>
              <a:t>+TE</a:t>
            </a:r>
            <a:r>
              <a:rPr lang="en-US" altLang="zh-CN" dirty="0" smtClean="0">
                <a:sym typeface="Symbol" pitchFamily="18" charset="2"/>
              </a:rPr>
              <a:t></a:t>
            </a:r>
            <a:r>
              <a:rPr lang="en-US" altLang="zh-CN" dirty="0" smtClean="0"/>
              <a:t> | -TE</a:t>
            </a:r>
            <a:r>
              <a:rPr lang="en-US" altLang="zh-CN" dirty="0" smtClean="0">
                <a:sym typeface="Symbol" pitchFamily="18" charset="2"/>
              </a:rPr>
              <a:t></a:t>
            </a:r>
            <a:r>
              <a:rPr lang="en-US" altLang="zh-CN" dirty="0" smtClean="0"/>
              <a:t> | </a:t>
            </a:r>
            <a:r>
              <a:rPr lang="en-US" altLang="zh-CN" dirty="0" smtClean="0">
                <a:sym typeface="Symbol" pitchFamily="18" charset="2"/>
              </a:rPr>
              <a:t></a:t>
            </a:r>
          </a:p>
          <a:p>
            <a:pPr eaLnBrk="1" hangingPunct="1"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357950" y="3643314"/>
            <a:ext cx="2339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GB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左递归变右递归</a:t>
            </a:r>
            <a:endParaRPr lang="en-GB" altLang="zh-CN" sz="24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间接左递归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文法</a:t>
            </a:r>
            <a:r>
              <a:rPr lang="en-US" altLang="zh-CN" dirty="0" smtClean="0"/>
              <a:t>G(S)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S→Qc|c</a:t>
            </a: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Q→Rb|b</a:t>
            </a: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R→Sa|a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该文法中虽然没有直接左递归，但</a:t>
            </a:r>
            <a:r>
              <a:rPr lang="en-US" altLang="zh-CN" dirty="0" smtClean="0"/>
              <a:t>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</a:t>
            </a:r>
            <a:r>
              <a:rPr lang="zh-CN" altLang="en-US" dirty="0" smtClean="0"/>
              <a:t>都是左递归的。</a:t>
            </a: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</a:t>
            </a:r>
            <a:r>
              <a:rPr lang="en-US" altLang="zh-CN" dirty="0" err="1" smtClean="0">
                <a:sym typeface="Symbol" pitchFamily="18" charset="2"/>
              </a:rPr>
              <a:t></a:t>
            </a:r>
            <a:r>
              <a:rPr lang="en-US" altLang="zh-CN" dirty="0" err="1" smtClean="0"/>
              <a:t>Qc</a:t>
            </a:r>
            <a:r>
              <a:rPr lang="en-US" altLang="zh-CN" dirty="0" err="1" smtClean="0">
                <a:sym typeface="Symbol" pitchFamily="18" charset="2"/>
              </a:rPr>
              <a:t></a:t>
            </a:r>
            <a:r>
              <a:rPr lang="en-US" altLang="zh-CN" dirty="0" err="1" smtClean="0"/>
              <a:t>Rbc</a:t>
            </a:r>
            <a:r>
              <a:rPr lang="en-US" altLang="zh-CN" dirty="0" err="1" smtClean="0">
                <a:sym typeface="Symbol" pitchFamily="18" charset="2"/>
              </a:rPr>
              <a:t></a:t>
            </a:r>
            <a:r>
              <a:rPr lang="en-US" altLang="zh-CN" dirty="0" err="1" smtClean="0"/>
              <a:t>Sabc</a:t>
            </a: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endParaRPr lang="zh-CN" altLang="en-US" dirty="0" smtClean="0"/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语法分析的任务是分析一个文法的句子结构。</a:t>
            </a:r>
          </a:p>
          <a:p>
            <a:r>
              <a:rPr lang="zh-CN" altLang="en-US" dirty="0" smtClean="0">
                <a:latin typeface="宋体" charset="-122"/>
              </a:rPr>
              <a:t>语法分析器的功能：按照文法的产生式</a:t>
            </a:r>
            <a:r>
              <a:rPr lang="en-US" altLang="zh-CN" dirty="0" smtClean="0">
                <a:latin typeface="宋体" charset="-122"/>
              </a:rPr>
              <a:t>(</a:t>
            </a:r>
            <a:r>
              <a:rPr lang="zh-CN" altLang="en-US" dirty="0" smtClean="0">
                <a:latin typeface="宋体" charset="-122"/>
              </a:rPr>
              <a:t>语言的语法规则</a:t>
            </a:r>
            <a:r>
              <a:rPr lang="en-US" altLang="zh-CN" dirty="0" smtClean="0">
                <a:latin typeface="宋体" charset="-122"/>
              </a:rPr>
              <a:t>)</a:t>
            </a:r>
            <a:r>
              <a:rPr lang="zh-CN" altLang="en-US" dirty="0" smtClean="0">
                <a:latin typeface="宋体" charset="-122"/>
              </a:rPr>
              <a:t>，识别输入符号串是否为一个句子</a:t>
            </a:r>
            <a:r>
              <a:rPr lang="en-US" altLang="zh-CN" dirty="0" smtClean="0">
                <a:latin typeface="宋体" charset="-122"/>
              </a:rPr>
              <a:t>(</a:t>
            </a:r>
            <a:r>
              <a:rPr lang="zh-CN" altLang="en-US" dirty="0" smtClean="0">
                <a:latin typeface="宋体" charset="-122"/>
              </a:rPr>
              <a:t>合式程序</a:t>
            </a:r>
            <a:r>
              <a:rPr lang="en-US" altLang="zh-CN" dirty="0" smtClean="0">
                <a:latin typeface="宋体" charset="-122"/>
              </a:rPr>
              <a:t>)</a:t>
            </a:r>
            <a:r>
              <a:rPr lang="zh-CN" altLang="en-US" dirty="0" smtClean="0">
                <a:latin typeface="宋体" charset="-122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Times New Roman" pitchFamily="18" charset="0"/>
              </a:rPr>
              <a:t>消除左递归的算法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Times New Roman" pitchFamily="18" charset="0"/>
              </a:rPr>
              <a:t>前提条件</a:t>
            </a:r>
            <a:endParaRPr kumimoji="1" lang="en-US" altLang="zh-CN" dirty="0" smtClean="0">
              <a:latin typeface="Times New Roman" pitchFamily="18" charset="0"/>
            </a:endParaRPr>
          </a:p>
          <a:p>
            <a:pPr lvl="1"/>
            <a:r>
              <a:rPr kumimoji="1" lang="zh-CN" altLang="en-US" dirty="0" smtClean="0">
                <a:latin typeface="Times New Roman" pitchFamily="18" charset="0"/>
              </a:rPr>
              <a:t>文法不含回路（形如</a:t>
            </a:r>
            <a:r>
              <a:rPr lang="en-US" altLang="zh-CN" dirty="0" smtClean="0">
                <a:latin typeface="Arial" pitchFamily="34" charset="0"/>
                <a:sym typeface="Symbol" pitchFamily="18" charset="2"/>
              </a:rPr>
              <a:t> P </a:t>
            </a:r>
            <a:r>
              <a:rPr lang="en-US" altLang="zh-CN" baseline="30000" dirty="0" smtClean="0">
                <a:latin typeface="Arial" pitchFamily="34" charset="0"/>
                <a:sym typeface="Symbol" pitchFamily="18" charset="2"/>
              </a:rPr>
              <a:t>+</a:t>
            </a:r>
            <a:r>
              <a:rPr lang="en-US" altLang="zh-CN" dirty="0" smtClean="0">
                <a:latin typeface="Arial" pitchFamily="34" charset="0"/>
                <a:sym typeface="Symbol" pitchFamily="18" charset="2"/>
              </a:rPr>
              <a:t> P</a:t>
            </a:r>
            <a:r>
              <a:rPr lang="zh-CN" altLang="en-US" dirty="0" smtClean="0">
                <a:latin typeface="Arial" pitchFamily="34" charset="0"/>
                <a:sym typeface="Symbol" pitchFamily="18" charset="2"/>
              </a:rPr>
              <a:t>的推导</a:t>
            </a:r>
            <a:r>
              <a:rPr kumimoji="1" lang="zh-CN" altLang="en-US" dirty="0" smtClean="0">
                <a:latin typeface="Times New Roman" pitchFamily="18" charset="0"/>
              </a:rPr>
              <a:t>）且无</a:t>
            </a:r>
            <a:r>
              <a:rPr kumimoji="1" lang="zh-CN" altLang="en-US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zh-CN" altLang="en-US" dirty="0" smtClean="0">
                <a:latin typeface="Times New Roman" pitchFamily="18" charset="0"/>
              </a:rPr>
              <a:t>产生式</a:t>
            </a:r>
            <a:endParaRPr kumimoji="1" lang="en-US" altLang="zh-CN" dirty="0" smtClean="0">
              <a:latin typeface="Times New Roman" pitchFamily="18" charset="0"/>
            </a:endParaRPr>
          </a:p>
          <a:p>
            <a:r>
              <a:rPr lang="zh-CN" altLang="en-US" dirty="0" smtClean="0"/>
              <a:t>算法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/>
              <a:t>1. </a:t>
            </a:r>
            <a:r>
              <a:rPr lang="zh-CN" altLang="en-US" sz="2000" dirty="0" smtClean="0"/>
              <a:t>把文法的所有非终结符按任一种顺序排列成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…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P</a:t>
            </a:r>
            <a:r>
              <a:rPr lang="en-US" altLang="zh-CN" sz="2000" baseline="-25000" dirty="0" err="1" smtClean="0"/>
              <a:t>n</a:t>
            </a:r>
            <a:r>
              <a:rPr lang="zh-CN" altLang="en-US" sz="2000" dirty="0" smtClean="0"/>
              <a:t>；</a:t>
            </a:r>
          </a:p>
          <a:p>
            <a:pPr>
              <a:buNone/>
            </a:pPr>
            <a:r>
              <a:rPr lang="en-US" altLang="zh-CN" sz="2000" dirty="0" smtClean="0"/>
              <a:t>2. FOR 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:=1  TO  n  DO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000" dirty="0" smtClean="0"/>
              <a:t>        FOR  j:=1  TO  i-1  DO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000" dirty="0" smtClean="0"/>
              <a:t>            </a:t>
            </a:r>
            <a:r>
              <a:rPr lang="zh-CN" altLang="en-US" sz="2000" dirty="0" smtClean="0"/>
              <a:t>把形如</a:t>
            </a:r>
            <a:r>
              <a:rPr lang="en-US" altLang="zh-CN" sz="2000" dirty="0" err="1" smtClean="0"/>
              <a:t>P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err="1" smtClean="0"/>
              <a:t>→P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smtClean="0">
                <a:sym typeface="Symbol" pitchFamily="18" charset="2"/>
              </a:rPr>
              <a:t></a:t>
            </a:r>
            <a:r>
              <a:rPr lang="zh-CN" altLang="en-US" sz="2000" dirty="0" smtClean="0"/>
              <a:t>的规则改写成</a:t>
            </a:r>
          </a:p>
          <a:p>
            <a:pPr>
              <a:spcBef>
                <a:spcPts val="600"/>
              </a:spcBef>
              <a:buNone/>
            </a:pPr>
            <a:r>
              <a:rPr lang="zh-CN" altLang="en-US" sz="2000" dirty="0" smtClean="0"/>
              <a:t>            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→</a:t>
            </a:r>
            <a:r>
              <a:rPr lang="en-US" altLang="zh-CN" sz="2000" dirty="0" smtClean="0">
                <a:sym typeface="Symbol" pitchFamily="18" charset="2"/>
              </a:rPr>
              <a:t>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>
                <a:sym typeface="Symbol" pitchFamily="18" charset="2"/>
              </a:rPr>
              <a:t></a:t>
            </a:r>
            <a:r>
              <a:rPr lang="en-US" altLang="zh-CN" sz="2000" dirty="0" smtClean="0"/>
              <a:t>|</a:t>
            </a:r>
            <a:r>
              <a:rPr lang="en-US" altLang="zh-CN" sz="2000" dirty="0" smtClean="0">
                <a:sym typeface="Symbol" pitchFamily="18" charset="2"/>
              </a:rPr>
              <a:t>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>
                <a:sym typeface="Symbol" pitchFamily="18" charset="2"/>
              </a:rPr>
              <a:t></a:t>
            </a:r>
            <a:r>
              <a:rPr lang="en-US" altLang="zh-CN" sz="2000" dirty="0" smtClean="0"/>
              <a:t>|…|</a:t>
            </a:r>
            <a:r>
              <a:rPr lang="en-US" altLang="zh-CN" sz="2000" dirty="0" smtClean="0">
                <a:sym typeface="Symbol" pitchFamily="18" charset="2"/>
              </a:rPr>
              <a:t></a:t>
            </a:r>
            <a:r>
              <a:rPr lang="en-US" altLang="zh-CN" sz="2000" baseline="-25000" dirty="0" smtClean="0"/>
              <a:t>k</a:t>
            </a:r>
            <a:r>
              <a:rPr lang="en-US" altLang="zh-CN" sz="2000" dirty="0" smtClean="0">
                <a:sym typeface="Symbol" pitchFamily="18" charset="2"/>
              </a:rPr>
              <a:t> ; (</a:t>
            </a:r>
            <a:r>
              <a:rPr lang="zh-CN" altLang="en-US" sz="2000" dirty="0" smtClean="0"/>
              <a:t>其中</a:t>
            </a:r>
            <a:r>
              <a:rPr lang="en-US" altLang="zh-CN" sz="2000" dirty="0" err="1" smtClean="0"/>
              <a:t>P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smtClean="0"/>
              <a:t>→</a:t>
            </a:r>
            <a:r>
              <a:rPr lang="en-US" altLang="zh-CN" sz="2000" dirty="0" smtClean="0">
                <a:sym typeface="Symbol" pitchFamily="18" charset="2"/>
              </a:rPr>
              <a:t>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|</a:t>
            </a:r>
            <a:r>
              <a:rPr lang="en-US" altLang="zh-CN" sz="2000" dirty="0" smtClean="0">
                <a:sym typeface="Symbol" pitchFamily="18" charset="2"/>
              </a:rPr>
              <a:t>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|…|</a:t>
            </a:r>
            <a:r>
              <a:rPr lang="en-US" altLang="zh-CN" sz="2000" dirty="0" smtClean="0">
                <a:sym typeface="Symbol" pitchFamily="18" charset="2"/>
              </a:rPr>
              <a:t></a:t>
            </a:r>
            <a:r>
              <a:rPr lang="en-US" altLang="zh-CN" sz="2000" baseline="-25000" dirty="0" smtClean="0"/>
              <a:t>k</a:t>
            </a:r>
            <a:r>
              <a:rPr lang="zh-CN" altLang="en-US" sz="2000" dirty="0" smtClean="0"/>
              <a:t>是关于</a:t>
            </a:r>
            <a:r>
              <a:rPr lang="en-US" altLang="zh-CN" sz="2000" dirty="0" err="1" smtClean="0"/>
              <a:t>P</a:t>
            </a:r>
            <a:r>
              <a:rPr lang="en-US" altLang="zh-CN" sz="2000" baseline="-25000" dirty="0" err="1" smtClean="0"/>
              <a:t>j</a:t>
            </a:r>
            <a:r>
              <a:rPr lang="zh-CN" altLang="en-US" sz="2000" dirty="0" smtClean="0"/>
              <a:t>的所有规则</a:t>
            </a:r>
            <a:r>
              <a:rPr lang="en-US" altLang="zh-CN" sz="2000" dirty="0" smtClean="0"/>
              <a:t>)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000" dirty="0" smtClean="0"/>
              <a:t>         </a:t>
            </a:r>
            <a:r>
              <a:rPr lang="zh-CN" altLang="en-US" sz="2000" dirty="0" smtClean="0"/>
              <a:t>消除关于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i</a:t>
            </a:r>
            <a:r>
              <a:rPr lang="zh-CN" altLang="en-US" sz="2000" dirty="0" smtClean="0"/>
              <a:t>规则的直接左递归性</a:t>
            </a:r>
          </a:p>
          <a:p>
            <a:pPr>
              <a:buNone/>
            </a:pPr>
            <a:r>
              <a:rPr lang="en-US" altLang="zh-CN" sz="2000" dirty="0" smtClean="0"/>
              <a:t>3. </a:t>
            </a:r>
            <a:r>
              <a:rPr lang="zh-CN" altLang="en-US" sz="2000" dirty="0" smtClean="0"/>
              <a:t>化简由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所得的文法。即去除那些从开始符号出发永远无法到达的非终结符的产生规则。</a:t>
            </a:r>
          </a:p>
          <a:p>
            <a:r>
              <a:rPr lang="zh-CN" altLang="en-US" dirty="0" smtClean="0"/>
              <a:t>改写后的文法可能含有</a:t>
            </a:r>
            <a:r>
              <a:rPr lang="zh-CN" altLang="en-US" dirty="0" smtClean="0">
                <a:sym typeface="Symbol" pitchFamily="18" charset="2"/>
              </a:rPr>
              <a:t></a:t>
            </a:r>
            <a:r>
              <a:rPr lang="zh-CN" altLang="en-US" dirty="0" smtClean="0"/>
              <a:t>产生式</a:t>
            </a:r>
            <a:r>
              <a:rPr lang="zh-CN" altLang="en-US" dirty="0"/>
              <a:t>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考虑文法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CN" i="1" dirty="0" err="1" smtClean="0"/>
              <a:t>seq</a:t>
            </a:r>
            <a:r>
              <a:rPr lang="en-US" altLang="zh-CN" i="1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seq</a:t>
            </a:r>
            <a:r>
              <a:rPr lang="en-US" altLang="zh-CN" b="1" dirty="0" smtClean="0"/>
              <a:t>;</a:t>
            </a:r>
            <a:r>
              <a:rPr lang="en-US" altLang="zh-CN" i="1" dirty="0" smtClean="0"/>
              <a:t> s | s</a:t>
            </a:r>
          </a:p>
          <a:p>
            <a:r>
              <a:rPr lang="zh-CN" altLang="en-US" dirty="0" smtClean="0"/>
              <a:t>消除文法中的左递归。</a:t>
            </a:r>
            <a:endParaRPr lang="en-US" altLang="zh-CN" i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考虑文法</a:t>
            </a:r>
          </a:p>
          <a:p>
            <a:pPr lvl="1">
              <a:spcBef>
                <a:spcPts val="600"/>
              </a:spcBef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lexp</a:t>
            </a:r>
            <a:r>
              <a:rPr lang="en-US" i="1" dirty="0" smtClean="0"/>
              <a:t> </a:t>
            </a:r>
            <a:r>
              <a:rPr lang="en-US" dirty="0" smtClean="0"/>
              <a:t>→</a:t>
            </a:r>
            <a:r>
              <a:rPr lang="en-US" i="1" dirty="0" smtClean="0"/>
              <a:t> atom | list </a:t>
            </a:r>
            <a:endParaRPr lang="zh-CN" altLang="en-US" dirty="0" smtClean="0"/>
          </a:p>
          <a:p>
            <a:pPr lvl="1">
              <a:spcBef>
                <a:spcPts val="600"/>
              </a:spcBef>
              <a:buNone/>
            </a:pPr>
            <a:r>
              <a:rPr lang="en-US" i="1" dirty="0" smtClean="0"/>
              <a:t>	atom </a:t>
            </a:r>
            <a:r>
              <a:rPr lang="en-US" dirty="0" smtClean="0"/>
              <a:t>→</a:t>
            </a:r>
            <a:r>
              <a:rPr lang="en-US" i="1" dirty="0" smtClean="0"/>
              <a:t> </a:t>
            </a:r>
            <a:r>
              <a:rPr lang="en-US" b="1" dirty="0" smtClean="0"/>
              <a:t>number</a:t>
            </a:r>
            <a:r>
              <a:rPr lang="en-US" dirty="0" smtClean="0"/>
              <a:t> | </a:t>
            </a:r>
            <a:r>
              <a:rPr lang="en-US" b="1" dirty="0" smtClean="0"/>
              <a:t>identifier</a:t>
            </a:r>
            <a:endParaRPr lang="zh-CN" altLang="en-US" dirty="0" smtClean="0"/>
          </a:p>
          <a:p>
            <a:pPr lvl="1">
              <a:spcBef>
                <a:spcPts val="600"/>
              </a:spcBef>
              <a:buNone/>
            </a:pPr>
            <a:r>
              <a:rPr lang="en-US" i="1" dirty="0" smtClean="0"/>
              <a:t>	list </a:t>
            </a:r>
            <a:r>
              <a:rPr lang="en-US" dirty="0" smtClean="0"/>
              <a:t>→</a:t>
            </a:r>
            <a:r>
              <a:rPr lang="en-US" i="1" dirty="0" smtClean="0"/>
              <a:t> </a:t>
            </a:r>
            <a:r>
              <a:rPr lang="en-US" b="1" dirty="0" smtClean="0"/>
              <a:t>(</a:t>
            </a:r>
            <a:r>
              <a:rPr lang="en-US" i="1" dirty="0" err="1" smtClean="0"/>
              <a:t>lexp-seq</a:t>
            </a:r>
            <a:r>
              <a:rPr lang="en-US" b="1" dirty="0" smtClean="0"/>
              <a:t>)</a:t>
            </a:r>
            <a:endParaRPr lang="zh-CN" altLang="en-US" dirty="0" smtClean="0"/>
          </a:p>
          <a:p>
            <a:pPr lvl="1">
              <a:spcBef>
                <a:spcPts val="600"/>
              </a:spcBef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lexp-seq</a:t>
            </a:r>
            <a:r>
              <a:rPr lang="en-US" i="1" dirty="0" smtClean="0"/>
              <a:t> </a:t>
            </a:r>
            <a:r>
              <a:rPr lang="en-US" dirty="0" smtClean="0"/>
              <a:t>→</a:t>
            </a:r>
            <a:r>
              <a:rPr lang="en-US" i="1" dirty="0" smtClean="0"/>
              <a:t> </a:t>
            </a:r>
            <a:r>
              <a:rPr lang="en-US" i="1" dirty="0" err="1" smtClean="0"/>
              <a:t>lexp-seq</a:t>
            </a:r>
            <a:r>
              <a:rPr lang="en-US" i="1" dirty="0" smtClean="0"/>
              <a:t>  </a:t>
            </a:r>
            <a:r>
              <a:rPr lang="en-US" i="1" dirty="0" err="1" smtClean="0"/>
              <a:t>lexp</a:t>
            </a:r>
            <a:r>
              <a:rPr lang="en-US" i="1" dirty="0" smtClean="0"/>
              <a:t> | </a:t>
            </a:r>
            <a:r>
              <a:rPr lang="en-US" i="1" dirty="0" err="1" smtClean="0"/>
              <a:t>lexp</a:t>
            </a:r>
            <a:endParaRPr lang="zh-CN" altLang="en-US" dirty="0" smtClean="0"/>
          </a:p>
          <a:p>
            <a:r>
              <a:rPr lang="zh-CN" altLang="en-US" dirty="0" smtClean="0"/>
              <a:t>消除文法中的左递归。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1428741" y="2767010"/>
            <a:ext cx="6000767" cy="681038"/>
            <a:chOff x="324603" y="851961"/>
            <a:chExt cx="6492061" cy="9741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  <a:cs typeface="Arial" charset="0"/>
                </a:rPr>
                <a:t>4.3.2 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消除回溯，提取左因子</a:t>
              </a:r>
              <a:endParaRPr lang="en-US" altLang="zh-CN" sz="2000" dirty="0">
                <a:solidFill>
                  <a:srgbClr val="FF0000"/>
                </a:solidFill>
                <a:cs typeface="Arial" charset="0"/>
              </a:endParaRPr>
            </a:p>
          </p:txBody>
        </p:sp>
      </p:grpSp>
      <p:grpSp>
        <p:nvGrpSpPr>
          <p:cNvPr id="6" name="组合 8"/>
          <p:cNvGrpSpPr>
            <a:grpSpLocks/>
          </p:cNvGrpSpPr>
          <p:nvPr/>
        </p:nvGrpSpPr>
        <p:grpSpPr bwMode="auto">
          <a:xfrm>
            <a:off x="1428741" y="3857628"/>
            <a:ext cx="6000767" cy="681038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lvl="0"/>
              <a:r>
                <a:rPr lang="en-US" altLang="zh-CN" sz="2000" dirty="0" smtClean="0">
                  <a:cs typeface="Arial" charset="0"/>
                </a:rPr>
                <a:t>4.3.3  LL(1)</a:t>
              </a:r>
              <a:r>
                <a:rPr lang="zh-CN" altLang="en-US" sz="2000" dirty="0" smtClean="0">
                  <a:cs typeface="Arial" charset="0"/>
                </a:rPr>
                <a:t>分析条件</a:t>
              </a:r>
              <a:endParaRPr lang="zh-CN" altLang="en-US" sz="2000" dirty="0"/>
            </a:p>
          </p:txBody>
        </p:sp>
      </p:grpSp>
      <p:grpSp>
        <p:nvGrpSpPr>
          <p:cNvPr id="7" name="组合 8"/>
          <p:cNvGrpSpPr>
            <a:grpSpLocks/>
          </p:cNvGrpSpPr>
          <p:nvPr/>
        </p:nvGrpSpPr>
        <p:grpSpPr bwMode="auto">
          <a:xfrm>
            <a:off x="1428741" y="1676392"/>
            <a:ext cx="6000767" cy="681038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defRPr/>
              </a:pPr>
              <a:r>
                <a:rPr lang="en-US" altLang="zh-CN" sz="2000" dirty="0" smtClean="0"/>
                <a:t>4.3.1  </a:t>
              </a:r>
              <a:r>
                <a:rPr lang="zh-CN" altLang="en-US" sz="2000" dirty="0" smtClean="0"/>
                <a:t>左递归的消除</a:t>
              </a:r>
              <a:endParaRPr lang="en-US" altLang="zh-CN" sz="2000" dirty="0">
                <a:solidFill>
                  <a:srgbClr val="FF0000"/>
                </a:solidFill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为了消除</a:t>
            </a:r>
            <a:r>
              <a:rPr lang="zh-CN" altLang="en-US" dirty="0" smtClean="0"/>
              <a:t>回溯必须</a:t>
            </a:r>
            <a:r>
              <a:rPr lang="zh-CN" altLang="en-US" dirty="0" smtClean="0"/>
              <a:t>保证：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对文法的任何非终结符，当要它去匹配输入串时，能够根据它所面临的输入符号准确地指派它的一个候选去执行任务，并且此候选的工作结果应是确信无疑的。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928662" y="3357562"/>
            <a:ext cx="2762250" cy="1428751"/>
            <a:chOff x="3504" y="2976"/>
            <a:chExt cx="1740" cy="9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320" y="2976"/>
              <a:ext cx="480" cy="288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504" y="2976"/>
              <a:ext cx="480" cy="288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Arial" pitchFamily="34" charset="0"/>
                  <a:cs typeface="Arial" pitchFamily="34" charset="0"/>
                </a:rPr>
                <a:t>a….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4179" y="3216"/>
              <a:ext cx="381" cy="34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4560" y="3216"/>
              <a:ext cx="429" cy="34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4560" y="3216"/>
              <a:ext cx="0" cy="339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4329" y="3561"/>
              <a:ext cx="480" cy="315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864" y="3504"/>
              <a:ext cx="480" cy="288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latin typeface="Arial" pitchFamily="34" charset="0"/>
                  <a:cs typeface="Arial" pitchFamily="34" charset="0"/>
                </a:rPr>
                <a:t>...</a:t>
              </a: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4764" y="3504"/>
              <a:ext cx="480" cy="288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latin typeface="Arial" pitchFamily="34" charset="0"/>
                  <a:cs typeface="Arial" pitchFamily="34" charset="0"/>
                </a:rPr>
                <a:t>...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4774835" y="3753153"/>
            <a:ext cx="2835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 →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</a:t>
            </a:r>
            <a:r>
              <a:rPr lang="en-US" altLang="zh-CN" sz="2400" baseline="-25000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|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</a:t>
            </a:r>
            <a:r>
              <a:rPr lang="en-US" altLang="zh-CN" sz="2400" baseline="-250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| … |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</a:t>
            </a:r>
            <a:r>
              <a:rPr lang="en-US" altLang="zh-CN" sz="2400" baseline="-25000" dirty="0" smtClean="0">
                <a:latin typeface="Arial" pitchFamily="34" charset="0"/>
                <a:cs typeface="Arial" pitchFamily="34" charset="0"/>
              </a:rPr>
              <a:t>n</a:t>
            </a:r>
            <a:endParaRPr lang="en-US" altLang="zh-CN" sz="2400" baseline="-25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First</a:t>
            </a:r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令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是一个不含左递归的文法，对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的所有非终结符的每个候选</a:t>
            </a:r>
            <a:r>
              <a:rPr lang="zh-CN" altLang="en-US" dirty="0" smtClean="0">
                <a:sym typeface="Symbol" pitchFamily="18" charset="2"/>
              </a:rPr>
              <a:t></a:t>
            </a:r>
            <a:r>
              <a:rPr lang="zh-CN" altLang="en-US" dirty="0" smtClean="0"/>
              <a:t>定义它的终结首符集</a:t>
            </a:r>
            <a:r>
              <a:rPr lang="en-US" altLang="zh-CN" dirty="0" smtClean="0">
                <a:solidFill>
                  <a:srgbClr val="FF0000"/>
                </a:solidFill>
              </a:rPr>
              <a:t>FIRST(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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pPr>
              <a:buNone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FIRST(</a:t>
            </a:r>
            <a:r>
              <a:rPr lang="zh-CN" altLang="en-US" dirty="0" smtClean="0">
                <a:sym typeface="Symbol" pitchFamily="18" charset="2"/>
              </a:rPr>
              <a:t>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)={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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*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…, 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en-US" altLang="zh-CN" dirty="0" smtClean="0"/>
          </a:p>
          <a:p>
            <a:pPr lvl="1"/>
            <a:r>
              <a:rPr kumimoji="1" lang="zh-CN" altLang="en-US" dirty="0" smtClean="0">
                <a:latin typeface="Times New Roman" pitchFamily="18" charset="0"/>
              </a:rPr>
              <a:t>特别是，若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* </a:t>
            </a:r>
            <a:r>
              <a:rPr kumimoji="1" lang="zh-CN" altLang="en-US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zh-CN" altLang="en-US" dirty="0" smtClean="0">
                <a:latin typeface="Times New Roman" pitchFamily="18" charset="0"/>
              </a:rPr>
              <a:t>，则规定</a:t>
            </a:r>
            <a:r>
              <a:rPr kumimoji="1" lang="zh-CN" altLang="en-US" dirty="0" smtClean="0">
                <a:latin typeface="Times New Roman" pitchFamily="18" charset="0"/>
                <a:sym typeface="Symbol" pitchFamily="18" charset="2"/>
              </a:rPr>
              <a:t></a:t>
            </a:r>
            <a:r>
              <a:rPr kumimoji="1" lang="en-US" altLang="zh-CN" dirty="0" smtClean="0">
                <a:latin typeface="Times New Roman" pitchFamily="18" charset="0"/>
              </a:rPr>
              <a:t>FIRST(</a:t>
            </a:r>
            <a:r>
              <a:rPr kumimoji="1" lang="en-US" altLang="zh-CN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 dirty="0" smtClean="0">
                <a:latin typeface="Times New Roman" pitchFamily="18" charset="0"/>
              </a:rPr>
              <a:t>)</a:t>
            </a:r>
            <a:r>
              <a:rPr kumimoji="1" lang="zh-CN" altLang="en-US" dirty="0" smtClean="0">
                <a:latin typeface="Times New Roman" pitchFamily="18" charset="0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28596" y="3214686"/>
            <a:ext cx="850112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 smtClean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First(</a:t>
            </a:r>
            <a:r>
              <a:rPr lang="zh-CN" altLang="en-US" sz="2400" dirty="0" smtClean="0">
                <a:solidFill>
                  <a:srgbClr val="002060"/>
                </a:solidFill>
                <a:latin typeface="Arial" pitchFamily="34" charset="0"/>
                <a:ea typeface="微软雅黑" pitchFamily="34" charset="-122"/>
                <a:sym typeface="Symbol" pitchFamily="18" charset="2"/>
              </a:rPr>
              <a:t></a:t>
            </a:r>
            <a:r>
              <a:rPr lang="en-US" altLang="zh-CN" sz="2400" dirty="0" smtClean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是指</a:t>
            </a:r>
            <a:r>
              <a:rPr lang="zh-CN" altLang="en-US" sz="2400" dirty="0" smtClean="0">
                <a:solidFill>
                  <a:srgbClr val="002060"/>
                </a:solidFill>
                <a:latin typeface="Arial" pitchFamily="34" charset="0"/>
                <a:ea typeface="微软雅黑" pitchFamily="34" charset="-122"/>
                <a:sym typeface="Symbol" pitchFamily="18" charset="2"/>
              </a:rPr>
              <a:t></a:t>
            </a:r>
            <a:r>
              <a:rPr lang="zh-CN" altLang="en-US" sz="2400" dirty="0" smtClean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能够推导出的所有符号串中位于串首的终结符号所组成的集合。</a:t>
            </a:r>
            <a:endParaRPr lang="en-US" altLang="zh-CN" sz="2400" dirty="0" smtClean="0">
              <a:solidFill>
                <a:srgbClr val="002060"/>
              </a:solidFill>
              <a:latin typeface="Arial" pitchFamily="34" charset="0"/>
              <a:ea typeface="微软雅黑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所以</a:t>
            </a:r>
            <a:r>
              <a:rPr lang="en-US" altLang="zh-CN" sz="2400" dirty="0" smtClean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First</a:t>
            </a:r>
            <a:r>
              <a:rPr lang="zh-CN" altLang="en-US" sz="2400" dirty="0" smtClean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集合也称为首符号集。</a:t>
            </a:r>
            <a:endParaRPr lang="zh-CN" altLang="en-US" sz="2400" dirty="0">
              <a:solidFill>
                <a:srgbClr val="002060"/>
              </a:solidFill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Times New Roman" pitchFamily="18" charset="0"/>
              </a:rPr>
              <a:t>如果</a:t>
            </a:r>
            <a:r>
              <a:rPr lang="zh-CN" altLang="en-US" dirty="0" smtClean="0"/>
              <a:t>非终结符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kumimoji="1" lang="zh-CN" altLang="en-US" dirty="0" smtClean="0">
                <a:latin typeface="Times New Roman" pitchFamily="18" charset="0"/>
              </a:rPr>
              <a:t>所有候选首符集两两不相交，即</a:t>
            </a:r>
            <a:r>
              <a:rPr kumimoji="1" lang="en-US" altLang="zh-CN" dirty="0" smtClean="0">
                <a:latin typeface="Times New Roman" pitchFamily="18" charset="0"/>
              </a:rPr>
              <a:t>A</a:t>
            </a:r>
            <a:r>
              <a:rPr kumimoji="1" lang="zh-CN" altLang="en-US" dirty="0" smtClean="0">
                <a:latin typeface="Times New Roman" pitchFamily="18" charset="0"/>
              </a:rPr>
              <a:t>的任何两个不同候选 </a:t>
            </a:r>
            <a:r>
              <a:rPr lang="en-US" altLang="zh-CN" dirty="0" smtClean="0">
                <a:sym typeface="Symbol"/>
              </a:rPr>
              <a:t></a:t>
            </a:r>
            <a:r>
              <a:rPr lang="en-US" altLang="zh-CN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zh-CN" altLang="en-US" dirty="0" smtClean="0">
                <a:latin typeface="Times New Roman" pitchFamily="18" charset="0"/>
              </a:rPr>
              <a:t>和 </a:t>
            </a:r>
            <a:r>
              <a:rPr lang="en-US" altLang="zh-CN" dirty="0" smtClean="0">
                <a:sym typeface="Symbol"/>
              </a:rPr>
              <a:t>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kumimoji="1" lang="en-US" altLang="zh-CN" dirty="0" smtClean="0">
              <a:latin typeface="Times New Roman" pitchFamily="18" charset="0"/>
            </a:endParaRPr>
          </a:p>
          <a:p>
            <a:pPr marL="198438" indent="-198438">
              <a:buNone/>
            </a:pPr>
            <a:r>
              <a:rPr kumimoji="1" lang="en-US" altLang="zh-CN" dirty="0" smtClean="0">
                <a:latin typeface="Times New Roman" pitchFamily="18" charset="0"/>
              </a:rPr>
              <a:t>		FIRST(</a:t>
            </a:r>
            <a:r>
              <a:rPr lang="en-US" altLang="zh-CN" dirty="0" smtClean="0">
                <a:sym typeface="Symbol"/>
              </a:rPr>
              <a:t>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dirty="0" smtClean="0">
                <a:latin typeface="Times New Roman" pitchFamily="18" charset="0"/>
              </a:rPr>
              <a:t>)∩FIRST(</a:t>
            </a:r>
            <a:r>
              <a:rPr lang="en-US" altLang="zh-CN" dirty="0" smtClean="0">
                <a:sym typeface="Symbol"/>
              </a:rPr>
              <a:t>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zh-CN" dirty="0" smtClean="0">
                <a:latin typeface="Times New Roman" pitchFamily="18" charset="0"/>
              </a:rPr>
              <a:t>)</a:t>
            </a:r>
            <a:r>
              <a:rPr kumimoji="1" lang="zh-CN" altLang="en-US" dirty="0" smtClean="0">
                <a:latin typeface="Times New Roman" pitchFamily="18" charset="0"/>
              </a:rPr>
              <a:t>＝</a:t>
            </a:r>
            <a:r>
              <a:rPr kumimoji="1" lang="zh-CN" altLang="en-US" dirty="0" smtClean="0">
                <a:latin typeface="Times New Roman" pitchFamily="18" charset="0"/>
                <a:sym typeface="Symbol" pitchFamily="18" charset="2"/>
              </a:rPr>
              <a:t></a:t>
            </a:r>
            <a:endParaRPr kumimoji="1" lang="zh-CN" altLang="en-US" dirty="0" smtClean="0">
              <a:latin typeface="Times New Roman" pitchFamily="18" charset="0"/>
            </a:endParaRPr>
          </a:p>
          <a:p>
            <a:pPr marL="598488" lvl="1" indent="-198438"/>
            <a:r>
              <a:rPr lang="zh-CN" altLang="en-US" dirty="0" smtClean="0">
                <a:cs typeface="+mn-cs"/>
              </a:rPr>
              <a:t>当要求</a:t>
            </a:r>
            <a:r>
              <a:rPr lang="en-US" altLang="zh-CN" dirty="0" smtClean="0">
                <a:cs typeface="+mn-cs"/>
              </a:rPr>
              <a:t>A</a:t>
            </a:r>
            <a:r>
              <a:rPr lang="zh-CN" altLang="en-US" dirty="0" smtClean="0">
                <a:cs typeface="+mn-cs"/>
              </a:rPr>
              <a:t>匹配输入串时，</a:t>
            </a:r>
            <a:r>
              <a:rPr lang="en-US" altLang="zh-CN" dirty="0" smtClean="0">
                <a:cs typeface="+mn-cs"/>
              </a:rPr>
              <a:t>A</a:t>
            </a:r>
            <a:r>
              <a:rPr lang="zh-CN" altLang="en-US" dirty="0" smtClean="0">
                <a:cs typeface="+mn-cs"/>
              </a:rPr>
              <a:t>就能根据它所面临的第一个输入符号</a:t>
            </a:r>
            <a:r>
              <a:rPr lang="en-US" altLang="zh-CN" dirty="0" smtClean="0">
                <a:cs typeface="+mn-cs"/>
              </a:rPr>
              <a:t>a</a:t>
            </a:r>
            <a:r>
              <a:rPr lang="zh-CN" altLang="en-US" dirty="0" smtClean="0">
                <a:cs typeface="+mn-cs"/>
              </a:rPr>
              <a:t>，准确地指派某一个候选去执行任务。这个候选就是那个终结首符集包含</a:t>
            </a:r>
            <a:r>
              <a:rPr lang="en-US" altLang="zh-CN" dirty="0" smtClean="0">
                <a:cs typeface="+mn-cs"/>
              </a:rPr>
              <a:t>a</a:t>
            </a:r>
            <a:r>
              <a:rPr lang="zh-CN" altLang="en-US" dirty="0" smtClean="0">
                <a:cs typeface="+mn-cs"/>
              </a:rPr>
              <a:t>的</a:t>
            </a:r>
            <a:r>
              <a:rPr lang="zh-CN" altLang="en-US" dirty="0" smtClean="0">
                <a:cs typeface="+mn-cs"/>
                <a:sym typeface="Symbol" pitchFamily="18" charset="2"/>
              </a:rPr>
              <a:t></a:t>
            </a:r>
            <a:r>
              <a:rPr lang="zh-CN" altLang="en-US" dirty="0" smtClean="0">
                <a:cs typeface="+mn-cs"/>
              </a:rPr>
              <a:t>。</a:t>
            </a:r>
          </a:p>
          <a:p>
            <a:pPr eaLnBrk="1" hangingPunct="1">
              <a:defRPr/>
            </a:pPr>
            <a:r>
              <a:rPr lang="en-US" altLang="zh-CN" dirty="0" smtClean="0"/>
              <a:t>Example</a:t>
            </a:r>
          </a:p>
          <a:p>
            <a:pPr lvl="0" eaLnBrk="1" hangingPunct="1">
              <a:spcBef>
                <a:spcPts val="1800"/>
              </a:spcBef>
              <a:buNone/>
              <a:defRPr/>
            </a:pPr>
            <a:r>
              <a:rPr lang="en-US" altLang="zh-CN" i="1" dirty="0" smtClean="0">
                <a:latin typeface="Arial" pitchFamily="34" charset="0"/>
                <a:cs typeface="Arial" pitchFamily="34" charset="0"/>
              </a:rPr>
              <a:t>		factor </a:t>
            </a:r>
            <a:r>
              <a:rPr lang="en-US" altLang="zh-CN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i="1" dirty="0" smtClean="0">
                <a:latin typeface="Arial" pitchFamily="34" charset="0"/>
                <a:cs typeface="Arial" pitchFamily="34" charset="0"/>
              </a:rPr>
              <a:t>exp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b="1" i="1" dirty="0" smtClean="0">
                <a:latin typeface="Arial" pitchFamily="34" charset="0"/>
                <a:cs typeface="Arial" pitchFamily="34" charset="0"/>
              </a:rPr>
              <a:t>number</a:t>
            </a:r>
            <a:endParaRPr lang="zh-CN" altLang="en-US" b="1" i="1" dirty="0" smtClean="0">
              <a:latin typeface="Arial" pitchFamily="34" charset="0"/>
              <a:cs typeface="Arial" pitchFamily="34" charset="0"/>
            </a:endParaRPr>
          </a:p>
          <a:p>
            <a:pPr lvl="2" eaLnBrk="1" hangingPunct="1">
              <a:spcBef>
                <a:spcPts val="1800"/>
              </a:spcBef>
              <a:buNone/>
              <a:defRPr/>
            </a:pPr>
            <a:r>
              <a:rPr lang="en-US" altLang="zh-CN" i="1" dirty="0" smtClean="0"/>
              <a:t>if-stmt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if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(</a:t>
            </a:r>
            <a:r>
              <a:rPr lang="en-US" altLang="zh-CN" i="1" dirty="0" smtClean="0"/>
              <a:t>exp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statement</a:t>
            </a:r>
          </a:p>
          <a:p>
            <a:pPr lvl="2" eaLnBrk="1" hangingPunct="1">
              <a:spcBef>
                <a:spcPts val="0"/>
              </a:spcBef>
              <a:buNone/>
              <a:defRPr/>
            </a:pPr>
            <a:r>
              <a:rPr lang="en-US" altLang="zh-CN" dirty="0" smtClean="0"/>
              <a:t>              | </a:t>
            </a:r>
            <a:r>
              <a:rPr lang="en-US" altLang="zh-CN" b="1" dirty="0" smtClean="0"/>
              <a:t>if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(</a:t>
            </a:r>
            <a:r>
              <a:rPr lang="en-US" altLang="zh-CN" i="1" dirty="0" smtClean="0"/>
              <a:t>exp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statement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else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statement</a:t>
            </a:r>
            <a:endParaRPr kumimoji="1" lang="en-US" altLang="zh-CN" dirty="0" smtClean="0">
              <a:latin typeface="Times New Roman" pitchFamily="18" charset="0"/>
            </a:endParaRPr>
          </a:p>
          <a:p>
            <a:endParaRPr kumimoji="1" lang="en-US" altLang="zh-CN" dirty="0" smtClean="0"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提取左因子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→ </a:t>
            </a:r>
            <a:r>
              <a:rPr lang="en-US" altLang="zh-CN" dirty="0" smtClean="0">
                <a:sym typeface="Symbol"/>
              </a:rPr>
              <a:t></a:t>
            </a:r>
            <a:r>
              <a:rPr lang="en-US" altLang="zh-CN" dirty="0" smtClean="0"/>
              <a:t> | </a:t>
            </a:r>
            <a:r>
              <a:rPr lang="en-US" altLang="zh-CN" dirty="0" smtClean="0">
                <a:sym typeface="Symbol"/>
              </a:rPr>
              <a:t></a:t>
            </a:r>
          </a:p>
          <a:p>
            <a:r>
              <a:rPr lang="zh-CN" altLang="en-US" dirty="0" smtClean="0">
                <a:sym typeface="Symbol"/>
              </a:rPr>
              <a:t>文法改写为</a:t>
            </a:r>
            <a:endParaRPr lang="en-US" altLang="zh-CN" dirty="0" smtClean="0">
              <a:sym typeface="Symbol"/>
            </a:endParaRPr>
          </a:p>
          <a:p>
            <a:pPr eaLnBrk="1" hangingPunct="1">
              <a:spcBef>
                <a:spcPts val="300"/>
              </a:spcBef>
              <a:buNone/>
              <a:defRPr/>
            </a:pPr>
            <a:r>
              <a:rPr lang="en-US" altLang="zh-CN" dirty="0" smtClean="0"/>
              <a:t>			A → </a:t>
            </a:r>
            <a:r>
              <a:rPr lang="en-US" altLang="zh-CN" dirty="0" smtClean="0">
                <a:sym typeface="Symbol"/>
              </a:rPr>
              <a:t></a:t>
            </a:r>
            <a:r>
              <a:rPr lang="en-US" altLang="zh-CN" dirty="0" smtClean="0"/>
              <a:t>A’</a:t>
            </a:r>
          </a:p>
          <a:p>
            <a:pPr eaLnBrk="1" hangingPunct="1">
              <a:spcBef>
                <a:spcPts val="300"/>
              </a:spcBef>
              <a:buNone/>
              <a:defRPr/>
            </a:pPr>
            <a:r>
              <a:rPr lang="en-US" altLang="zh-CN" dirty="0" smtClean="0"/>
              <a:t>			A’ → </a:t>
            </a:r>
            <a:r>
              <a:rPr lang="en-US" altLang="zh-CN" dirty="0" smtClean="0">
                <a:sym typeface="Symbol"/>
              </a:rPr>
              <a:t></a:t>
            </a:r>
            <a:r>
              <a:rPr lang="en-US" altLang="zh-CN" dirty="0" smtClean="0"/>
              <a:t> | </a:t>
            </a:r>
            <a:r>
              <a:rPr lang="en-US" altLang="zh-CN" dirty="0" smtClean="0">
                <a:sym typeface="Symbol"/>
              </a:rPr>
              <a:t></a:t>
            </a:r>
          </a:p>
          <a:p>
            <a:r>
              <a:rPr lang="en-US" altLang="zh-CN" dirty="0" smtClean="0"/>
              <a:t>Example</a:t>
            </a:r>
          </a:p>
          <a:p>
            <a:pPr lvl="2" eaLnBrk="1" hangingPunct="1">
              <a:buNone/>
            </a:pPr>
            <a:r>
              <a:rPr lang="en-US" altLang="zh-CN" i="1" dirty="0" smtClean="0"/>
              <a:t>if-stmt</a:t>
            </a:r>
            <a:r>
              <a:rPr lang="en-US" altLang="zh-CN" dirty="0" smtClean="0"/>
              <a:t> → </a:t>
            </a:r>
            <a:r>
              <a:rPr lang="en-US" altLang="zh-CN" b="1" dirty="0" smtClean="0"/>
              <a:t>if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(</a:t>
            </a:r>
            <a:r>
              <a:rPr lang="en-US" altLang="zh-CN" i="1" dirty="0" smtClean="0"/>
              <a:t>exp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statement</a:t>
            </a:r>
          </a:p>
          <a:p>
            <a:pPr lvl="2" eaLnBrk="1" hangingPunct="1">
              <a:spcBef>
                <a:spcPts val="600"/>
              </a:spcBef>
              <a:buNone/>
            </a:pPr>
            <a:r>
              <a:rPr lang="en-US" altLang="zh-CN" dirty="0" smtClean="0"/>
              <a:t>              | </a:t>
            </a:r>
            <a:r>
              <a:rPr lang="en-US" altLang="zh-CN" b="1" dirty="0" smtClean="0"/>
              <a:t>if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(</a:t>
            </a:r>
            <a:r>
              <a:rPr lang="en-US" altLang="zh-CN" i="1" dirty="0" smtClean="0"/>
              <a:t>exp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statement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else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statement</a:t>
            </a:r>
            <a:endParaRPr lang="en-US" altLang="zh-CN" dirty="0" smtClean="0"/>
          </a:p>
          <a:p>
            <a:pPr lvl="1" eaLnBrk="1" hangingPunct="1">
              <a:spcBef>
                <a:spcPts val="1800"/>
              </a:spcBef>
            </a:pPr>
            <a:r>
              <a:rPr lang="zh-CN" altLang="en-US" dirty="0" smtClean="0"/>
              <a:t>提取左因子之后的文法</a:t>
            </a:r>
            <a:r>
              <a:rPr lang="en-US" altLang="zh-CN" dirty="0" smtClean="0"/>
              <a:t>:</a:t>
            </a:r>
          </a:p>
          <a:p>
            <a:pPr lvl="2" eaLnBrk="1" hangingPunct="1">
              <a:spcBef>
                <a:spcPts val="600"/>
              </a:spcBef>
              <a:buNone/>
            </a:pPr>
            <a:r>
              <a:rPr lang="en-US" altLang="zh-CN" dirty="0" smtClean="0"/>
              <a:t> </a:t>
            </a:r>
            <a:r>
              <a:rPr lang="en-US" altLang="zh-CN" i="1" dirty="0" smtClean="0"/>
              <a:t>if-stmt</a:t>
            </a:r>
            <a:r>
              <a:rPr lang="en-US" altLang="zh-CN" dirty="0" smtClean="0"/>
              <a:t> → </a:t>
            </a:r>
            <a:r>
              <a:rPr lang="en-US" altLang="zh-CN" b="1" dirty="0" smtClean="0"/>
              <a:t>if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(</a:t>
            </a:r>
            <a:r>
              <a:rPr lang="en-US" altLang="zh-CN" i="1" dirty="0" smtClean="0"/>
              <a:t>exp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statement</a:t>
            </a:r>
            <a:r>
              <a:rPr lang="en-US" altLang="zh-CN" dirty="0" smtClean="0"/>
              <a:t>  </a:t>
            </a:r>
            <a:r>
              <a:rPr lang="en-US" altLang="zh-CN" i="1" dirty="0" smtClean="0"/>
              <a:t>else-part</a:t>
            </a:r>
          </a:p>
          <a:p>
            <a:pPr lvl="2" eaLnBrk="1" hangingPunct="1">
              <a:spcBef>
                <a:spcPts val="600"/>
              </a:spcBef>
              <a:buNone/>
            </a:pPr>
            <a:r>
              <a:rPr lang="en-US" altLang="zh-CN" i="1" dirty="0" smtClean="0"/>
              <a:t> else-part </a:t>
            </a:r>
            <a:r>
              <a:rPr lang="en-US" altLang="zh-CN" dirty="0" smtClean="0"/>
              <a:t>→ </a:t>
            </a:r>
            <a:r>
              <a:rPr lang="en-US" altLang="zh-CN" b="1" dirty="0" smtClean="0"/>
              <a:t>else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statement</a:t>
            </a:r>
            <a:r>
              <a:rPr lang="en-US" altLang="zh-CN" dirty="0" smtClean="0"/>
              <a:t> | ε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提取左因子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一般形式</a:t>
            </a:r>
            <a:endParaRPr lang="en-US" altLang="zh-CN" dirty="0" smtClean="0"/>
          </a:p>
          <a:p>
            <a:pPr>
              <a:spcBef>
                <a:spcPct val="20000"/>
              </a:spcBef>
              <a:buNone/>
              <a:defRPr/>
            </a:pPr>
            <a:r>
              <a:rPr lang="en-US" altLang="zh-CN" dirty="0" smtClean="0"/>
              <a:t>	A → </a:t>
            </a:r>
            <a:r>
              <a:rPr lang="en-US" altLang="zh-CN" dirty="0" smtClean="0">
                <a:sym typeface="Symbol" pitchFamily="18" charset="2"/>
              </a:rPr>
              <a:t>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| </a:t>
            </a:r>
            <a:r>
              <a:rPr lang="en-US" altLang="zh-CN" dirty="0" smtClean="0">
                <a:sym typeface="Symbol" pitchFamily="18" charset="2"/>
              </a:rPr>
              <a:t>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| … | </a:t>
            </a:r>
            <a:r>
              <a:rPr lang="en-US" altLang="zh-CN" dirty="0" smtClean="0">
                <a:sym typeface="Symbol" pitchFamily="18" charset="2"/>
              </a:rPr>
              <a:t>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spcBef>
                <a:spcPts val="1800"/>
              </a:spcBef>
              <a:buNone/>
              <a:defRPr/>
            </a:pPr>
            <a:r>
              <a:rPr lang="en-US" altLang="zh-CN" i="1" dirty="0" smtClean="0">
                <a:cs typeface="Times New Roman" pitchFamily="18" charset="0"/>
              </a:rPr>
              <a:t>	</a:t>
            </a:r>
            <a:r>
              <a:rPr lang="en-US" altLang="zh-CN" dirty="0" smtClean="0"/>
              <a:t>A → </a:t>
            </a:r>
            <a:r>
              <a:rPr lang="en-US" altLang="zh-CN" dirty="0" smtClean="0">
                <a:sym typeface="Symbol" pitchFamily="18" charset="2"/>
              </a:rPr>
              <a:t>A’</a:t>
            </a:r>
            <a:endParaRPr lang="en-US" altLang="zh-CN" dirty="0" smtClean="0"/>
          </a:p>
          <a:p>
            <a:pPr>
              <a:spcBef>
                <a:spcPct val="20000"/>
              </a:spcBef>
              <a:buNone/>
              <a:defRPr/>
            </a:pPr>
            <a:r>
              <a:rPr lang="en-US" altLang="zh-CN" dirty="0" smtClean="0"/>
              <a:t>	A’ → </a:t>
            </a:r>
            <a:r>
              <a:rPr lang="en-US" altLang="zh-CN" dirty="0" smtClean="0">
                <a:sym typeface="Symbol" pitchFamily="18" charset="2"/>
              </a:rPr>
              <a:t>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| </a:t>
            </a:r>
            <a:r>
              <a:rPr lang="en-US" altLang="zh-CN" dirty="0" smtClean="0">
                <a:sym typeface="Symbol" pitchFamily="18" charset="2"/>
              </a:rPr>
              <a:t>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| … | </a:t>
            </a:r>
            <a:r>
              <a:rPr lang="en-US" altLang="zh-CN" dirty="0" smtClean="0">
                <a:sym typeface="Symbol" pitchFamily="18" charset="2"/>
              </a:rPr>
              <a:t>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r>
              <a:rPr lang="zh-CN" altLang="en-US" dirty="0" smtClean="0"/>
              <a:t>经过反复提取左因子，就能够把每个非终结符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包括新引进者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的所有候选首符集变成为两两不相交。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大量引进新的非终结符和</a:t>
            </a:r>
            <a:r>
              <a:rPr lang="en-US" altLang="zh-CN" dirty="0" smtClean="0"/>
              <a:t>ε</a:t>
            </a:r>
            <a:r>
              <a:rPr lang="zh-CN" altLang="en-US" dirty="0" smtClean="0"/>
              <a:t>产生式。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6893CF-7288-4ECF-B57B-A37A8499E200}" type="slidenum">
              <a:rPr lang="zh-CN" altLang="en-US" smtClean="0"/>
              <a:pPr/>
              <a:t>59</a:t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Algorithm for Left Factoring a Grammar </a:t>
            </a:r>
            <a:endParaRPr lang="zh-CN" altLang="en-US" sz="3200" smtClean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00" y="1223975"/>
            <a:ext cx="7772400" cy="3917950"/>
          </a:xfrm>
        </p:spPr>
        <p:txBody>
          <a:bodyPr/>
          <a:lstStyle/>
          <a:p>
            <a:pPr eaLnBrk="1" hangingPunct="1">
              <a:spcBef>
                <a:spcPts val="100"/>
              </a:spcBef>
              <a:buFont typeface="Wingdings" pitchFamily="2" charset="2"/>
              <a:buNone/>
            </a:pPr>
            <a:r>
              <a:rPr lang="zh-CN" altLang="en-US" sz="2000" dirty="0" smtClean="0"/>
              <a:t> </a:t>
            </a:r>
            <a:r>
              <a:rPr lang="en-US" altLang="zh-CN" sz="2000" b="1" dirty="0" smtClean="0"/>
              <a:t>while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there are changes to the grammar </a:t>
            </a:r>
            <a:r>
              <a:rPr lang="en-US" altLang="zh-CN" sz="2000" b="1" dirty="0" smtClean="0"/>
              <a:t>do</a:t>
            </a:r>
          </a:p>
          <a:p>
            <a:pPr eaLnBrk="1" hangingPunct="1">
              <a:spcBef>
                <a:spcPts val="1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b="1" dirty="0" smtClean="0"/>
              <a:t>for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each non-terminal A </a:t>
            </a:r>
            <a:r>
              <a:rPr lang="en-US" altLang="zh-CN" sz="2000" b="1" dirty="0" smtClean="0"/>
              <a:t>do</a:t>
            </a:r>
          </a:p>
          <a:p>
            <a:pPr eaLnBrk="1" hangingPunct="1">
              <a:spcBef>
                <a:spcPts val="1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  </a:t>
            </a:r>
            <a:r>
              <a:rPr lang="en-US" altLang="zh-CN" sz="2000" i="1" dirty="0" smtClean="0"/>
              <a:t>let 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r>
              <a:rPr lang="en-US" altLang="zh-CN" sz="2000" i="1" dirty="0" smtClean="0"/>
              <a:t> be a prefix of maximal length that is shared</a:t>
            </a:r>
          </a:p>
          <a:p>
            <a:pPr eaLnBrk="1" hangingPunct="1">
              <a:spcBef>
                <a:spcPts val="100"/>
              </a:spcBef>
              <a:buFont typeface="Wingdings" pitchFamily="2" charset="2"/>
              <a:buNone/>
            </a:pPr>
            <a:r>
              <a:rPr lang="en-US" altLang="zh-CN" sz="2000" i="1" dirty="0" smtClean="0"/>
              <a:t>                 by two or more production choices for A</a:t>
            </a:r>
          </a:p>
          <a:p>
            <a:pPr eaLnBrk="1" hangingPunct="1">
              <a:spcBef>
                <a:spcPts val="1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  </a:t>
            </a:r>
            <a:r>
              <a:rPr lang="en-US" altLang="zh-CN" sz="2000" b="1" dirty="0" smtClean="0"/>
              <a:t>if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r>
              <a:rPr lang="en-US" altLang="zh-CN" sz="2000" dirty="0" smtClean="0"/>
              <a:t>≠</a:t>
            </a:r>
            <a:r>
              <a:rPr lang="en-US" altLang="zh-CN" sz="2000" i="1" dirty="0" smtClean="0"/>
              <a:t>ε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then</a:t>
            </a:r>
          </a:p>
          <a:p>
            <a:pPr eaLnBrk="1" hangingPunct="1">
              <a:spcBef>
                <a:spcPts val="1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     </a:t>
            </a:r>
            <a:r>
              <a:rPr lang="en-US" altLang="zh-CN" sz="2000" i="1" dirty="0" smtClean="0"/>
              <a:t>let A</a:t>
            </a:r>
            <a:r>
              <a:rPr lang="en-US" altLang="zh-CN" sz="2000" dirty="0" smtClean="0"/>
              <a:t> →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|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|…|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i="1" dirty="0" smtClean="0"/>
              <a:t> be all the production choices for A</a:t>
            </a:r>
          </a:p>
          <a:p>
            <a:pPr eaLnBrk="1" hangingPunct="1">
              <a:spcBef>
                <a:spcPts val="1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         	</a:t>
            </a:r>
            <a:r>
              <a:rPr lang="en-US" altLang="zh-CN" sz="2000" i="1" dirty="0" smtClean="0"/>
              <a:t>and suppose that 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r>
              <a:rPr lang="en-US" altLang="zh-CN" sz="2000" baseline="-25000" dirty="0" smtClean="0"/>
              <a:t>1</a:t>
            </a:r>
            <a:r>
              <a:rPr lang="en-US" altLang="zh-CN" sz="2000" i="1" dirty="0" smtClean="0"/>
              <a:t>,</a:t>
            </a:r>
            <a:r>
              <a:rPr lang="en-US" altLang="zh-CN" sz="2000" dirty="0" smtClean="0">
                <a:sym typeface="Symbol" pitchFamily="18" charset="2"/>
              </a:rPr>
              <a:t> </a:t>
            </a:r>
            <a:r>
              <a:rPr lang="en-US" altLang="zh-CN" sz="2000" baseline="-25000" dirty="0" smtClean="0"/>
              <a:t>2</a:t>
            </a:r>
            <a:r>
              <a:rPr lang="en-US" altLang="zh-CN" sz="2000" i="1" dirty="0" smtClean="0"/>
              <a:t>,…,</a:t>
            </a:r>
            <a:r>
              <a:rPr lang="en-US" altLang="zh-CN" sz="2000" dirty="0" smtClean="0">
                <a:sym typeface="Symbol" pitchFamily="18" charset="2"/>
              </a:rPr>
              <a:t> 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i="1" dirty="0" smtClean="0"/>
              <a:t>  share 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r>
              <a:rPr lang="en-US" altLang="zh-CN" sz="2000" i="1" dirty="0" smtClean="0"/>
              <a:t>, so that</a:t>
            </a:r>
          </a:p>
          <a:p>
            <a:pPr eaLnBrk="1" hangingPunct="1">
              <a:spcBef>
                <a:spcPts val="1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          </a:t>
            </a:r>
            <a:r>
              <a:rPr lang="en-US" altLang="zh-CN" sz="2000" i="1" dirty="0" smtClean="0"/>
              <a:t>A</a:t>
            </a:r>
            <a:r>
              <a:rPr lang="en-US" altLang="zh-CN" sz="2000" dirty="0" smtClean="0"/>
              <a:t> → </a:t>
            </a:r>
            <a:r>
              <a:rPr lang="en-US" altLang="zh-CN" sz="2000" dirty="0" smtClean="0">
                <a:sym typeface="Symbol" pitchFamily="18" charset="2"/>
              </a:rPr>
              <a:t>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|</a:t>
            </a:r>
            <a:r>
              <a:rPr lang="en-US" altLang="zh-CN" sz="2000" dirty="0" smtClean="0">
                <a:sym typeface="Symbol" pitchFamily="18" charset="2"/>
              </a:rPr>
              <a:t>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|…|</a:t>
            </a:r>
            <a:r>
              <a:rPr lang="en-US" altLang="zh-CN" sz="2000" dirty="0" smtClean="0">
                <a:sym typeface="Symbol" pitchFamily="18" charset="2"/>
              </a:rPr>
              <a:t>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i="1" dirty="0" smtClean="0"/>
              <a:t>|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000" baseline="-25000" dirty="0" smtClean="0"/>
              <a:t>+1</a:t>
            </a:r>
            <a:r>
              <a:rPr lang="en-US" altLang="zh-CN" sz="2000" dirty="0" smtClean="0"/>
              <a:t>|…|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the </a:t>
            </a:r>
            <a:r>
              <a:rPr lang="en-US" altLang="zh-CN" sz="2000" dirty="0" smtClean="0">
                <a:sym typeface="Symbol" pitchFamily="18" charset="2"/>
              </a:rPr>
              <a:t></a:t>
            </a:r>
            <a:r>
              <a:rPr lang="en-US" altLang="zh-CN" sz="20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dirty="0" err="1" smtClean="0"/>
              <a:t>’</a:t>
            </a:r>
            <a:r>
              <a:rPr lang="en-US" altLang="zh-CN" sz="2000" i="1" dirty="0" err="1" smtClean="0"/>
              <a:t>s</a:t>
            </a:r>
            <a:r>
              <a:rPr lang="en-US" altLang="zh-CN" sz="2000" i="1" dirty="0" smtClean="0"/>
              <a:t> share </a:t>
            </a:r>
          </a:p>
          <a:p>
            <a:pPr eaLnBrk="1" hangingPunct="1">
              <a:spcBef>
                <a:spcPts val="1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         </a:t>
            </a:r>
            <a:r>
              <a:rPr lang="en-US" altLang="zh-CN" sz="2000" i="1" dirty="0" smtClean="0"/>
              <a:t>no common prefix, and 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000" baseline="-25000" dirty="0" smtClean="0"/>
              <a:t>+1</a:t>
            </a:r>
            <a:r>
              <a:rPr lang="en-US" altLang="zh-CN" sz="2000" i="1" dirty="0" smtClean="0"/>
              <a:t>,…,</a:t>
            </a:r>
            <a:r>
              <a:rPr lang="en-US" altLang="zh-CN" sz="2000" dirty="0" smtClean="0">
                <a:sym typeface="Symbol" pitchFamily="18" charset="2"/>
              </a:rPr>
              <a:t> 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000" i="1" dirty="0" smtClean="0"/>
              <a:t> do not share 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endParaRPr lang="en-US" altLang="zh-CN" sz="2000" i="1" dirty="0" smtClean="0"/>
          </a:p>
          <a:p>
            <a:pPr eaLnBrk="1" hangingPunct="1">
              <a:spcBef>
                <a:spcPts val="1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     </a:t>
            </a:r>
            <a:r>
              <a:rPr lang="en-US" altLang="zh-CN" sz="2000" i="1" dirty="0" smtClean="0"/>
              <a:t>replace the rule A </a:t>
            </a:r>
            <a:r>
              <a:rPr lang="en-US" altLang="zh-CN" sz="2000" dirty="0" smtClean="0"/>
              <a:t>→ 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|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|…|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000" i="1" dirty="0" smtClean="0"/>
              <a:t> by the rules</a:t>
            </a:r>
          </a:p>
          <a:p>
            <a:pPr eaLnBrk="1" hangingPunct="1">
              <a:spcBef>
                <a:spcPts val="1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          </a:t>
            </a:r>
            <a:r>
              <a:rPr lang="en-US" altLang="zh-CN" sz="2000" i="1" dirty="0" smtClean="0"/>
              <a:t>A</a:t>
            </a:r>
            <a:r>
              <a:rPr lang="en-US" altLang="zh-CN" sz="2000" dirty="0" smtClean="0"/>
              <a:t> → 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r>
              <a:rPr lang="en-US" altLang="zh-CN" sz="2000" i="1" dirty="0" smtClean="0"/>
              <a:t>A’ </a:t>
            </a:r>
            <a:r>
              <a:rPr lang="en-US" altLang="zh-CN" sz="2000" dirty="0" smtClean="0"/>
              <a:t>| 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000" baseline="-25000" dirty="0" smtClean="0"/>
              <a:t>+1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| … | 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</a:p>
          <a:p>
            <a:pPr eaLnBrk="1" hangingPunct="1">
              <a:spcBef>
                <a:spcPts val="1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          </a:t>
            </a:r>
            <a:r>
              <a:rPr lang="en-US" altLang="zh-CN" sz="2000" i="1" dirty="0" smtClean="0"/>
              <a:t>A’</a:t>
            </a:r>
            <a:r>
              <a:rPr lang="en-US" altLang="zh-CN" sz="2000" dirty="0" smtClean="0"/>
              <a:t>→ </a:t>
            </a:r>
            <a:r>
              <a:rPr lang="en-US" altLang="zh-CN" sz="2000" dirty="0" smtClean="0">
                <a:sym typeface="Symbol" pitchFamily="18" charset="2"/>
              </a:rPr>
              <a:t></a:t>
            </a:r>
            <a:r>
              <a:rPr lang="en-US" altLang="zh-CN" sz="2000" baseline="-25000" dirty="0" smtClean="0"/>
              <a:t>1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| </a:t>
            </a:r>
            <a:r>
              <a:rPr lang="en-US" altLang="zh-CN" sz="2000" dirty="0" smtClean="0">
                <a:sym typeface="Symbol" pitchFamily="18" charset="2"/>
              </a:rPr>
              <a:t></a:t>
            </a:r>
            <a:r>
              <a:rPr lang="en-US" altLang="zh-CN" sz="2000" baseline="-25000" dirty="0" smtClean="0"/>
              <a:t>2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| … | </a:t>
            </a:r>
            <a:r>
              <a:rPr lang="en-US" altLang="zh-CN" sz="2000" dirty="0" smtClean="0">
                <a:sym typeface="Symbol" pitchFamily="18" charset="2"/>
              </a:rPr>
              <a:t>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endParaRPr lang="zh-CN" altLang="en-US" sz="2000" i="1" baseline="-250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31850" y="1211275"/>
            <a:ext cx="7199312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030262" y="5141925"/>
            <a:ext cx="7200900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928662" y="5438779"/>
            <a:ext cx="6786610" cy="561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dirty="0">
                <a:latin typeface="+mn-lt"/>
                <a:ea typeface="微软雅黑" pitchFamily="34" charset="-122"/>
              </a:rPr>
              <a:t>反复提取左</a:t>
            </a:r>
            <a:r>
              <a:rPr lang="zh-CN" altLang="en-US" sz="2400" dirty="0" smtClean="0">
                <a:latin typeface="+mn-lt"/>
                <a:ea typeface="微软雅黑" pitchFamily="34" charset="-122"/>
              </a:rPr>
              <a:t>因子</a:t>
            </a:r>
            <a:endParaRPr lang="en-US" altLang="zh-CN" sz="2400" dirty="0">
              <a:latin typeface="+mn-lt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D6D95-87BC-4448-BBA0-D25EA46450FF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71406" y="2074863"/>
            <a:ext cx="1143000" cy="685800"/>
            <a:chOff x="384" y="1392"/>
            <a:chExt cx="960" cy="480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384" y="1392"/>
              <a:ext cx="960" cy="432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zh-CN" altLang="en-US" sz="2400" dirty="0">
                  <a:latin typeface="微软雅黑" pitchFamily="34" charset="-122"/>
                  <a:ea typeface="微软雅黑" pitchFamily="34" charset="-122"/>
                </a:rPr>
                <a:t>源程序</a:t>
              </a:r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480" y="1872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2433606" y="1957382"/>
            <a:ext cx="1583658" cy="685800"/>
            <a:chOff x="2256" y="1276"/>
            <a:chExt cx="1237" cy="432"/>
          </a:xfrm>
        </p:grpSpPr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2423" y="1276"/>
              <a:ext cx="960" cy="432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dirty="0" smtClean="0">
                  <a:latin typeface="微软雅黑" pitchFamily="34" charset="-122"/>
                  <a:ea typeface="微软雅黑" pitchFamily="34" charset="-122"/>
                </a:rPr>
                <a:t>Token</a:t>
              </a:r>
              <a:endParaRPr kumimoji="1"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256" y="1632"/>
              <a:ext cx="123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2433606" y="2760663"/>
            <a:ext cx="1584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/>
          <a:lstStyle/>
          <a:p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Group 26"/>
          <p:cNvGrpSpPr>
            <a:grpSpLocks/>
          </p:cNvGrpSpPr>
          <p:nvPr/>
        </p:nvGrpSpPr>
        <p:grpSpPr bwMode="auto">
          <a:xfrm>
            <a:off x="5219680" y="1884365"/>
            <a:ext cx="1584328" cy="830263"/>
            <a:chOff x="3420" y="1187"/>
            <a:chExt cx="998" cy="523"/>
          </a:xfrm>
        </p:grpSpPr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3420" y="1710"/>
              <a:ext cx="99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3555" y="1187"/>
              <a:ext cx="698" cy="523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400" dirty="0" smtClean="0">
                  <a:latin typeface="微软雅黑" pitchFamily="34" charset="-122"/>
                  <a:ea typeface="微软雅黑" pitchFamily="34" charset="-122"/>
                </a:rPr>
                <a:t>语法</a:t>
              </a:r>
              <a:endParaRPr kumimoji="1" lang="en-US" altLang="zh-CN" sz="2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400" dirty="0" smtClean="0">
                  <a:latin typeface="微软雅黑" pitchFamily="34" charset="-122"/>
                  <a:ea typeface="微软雅黑" pitchFamily="34" charset="-122"/>
                </a:rPr>
                <a:t>分析树</a:t>
              </a:r>
              <a:endParaRPr kumimoji="1"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Group 30"/>
          <p:cNvGrpSpPr>
            <a:grpSpLocks/>
          </p:cNvGrpSpPr>
          <p:nvPr/>
        </p:nvGrpSpPr>
        <p:grpSpPr bwMode="auto">
          <a:xfrm>
            <a:off x="1238218" y="2133601"/>
            <a:ext cx="7086600" cy="2957513"/>
            <a:chOff x="897" y="1355"/>
            <a:chExt cx="4464" cy="1863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897" y="1355"/>
              <a:ext cx="753" cy="599"/>
            </a:xfrm>
            <a:prstGeom prst="rect">
              <a:avLst/>
            </a:prstGeom>
            <a:noFill/>
            <a:ln w="28575" cap="sq">
              <a:solidFill>
                <a:srgbClr val="00206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zh-CN" altLang="en-US" sz="2400" dirty="0" smtClean="0">
                  <a:latin typeface="微软雅黑" pitchFamily="34" charset="-122"/>
                  <a:ea typeface="微软雅黑" pitchFamily="34" charset="-122"/>
                </a:rPr>
                <a:t>词法</a:t>
              </a:r>
              <a:endParaRPr kumimoji="1" lang="en-US" altLang="zh-CN" sz="2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400" dirty="0" smtClean="0">
                  <a:latin typeface="微软雅黑" pitchFamily="34" charset="-122"/>
                  <a:ea typeface="微软雅黑" pitchFamily="34" charset="-122"/>
                </a:rPr>
                <a:t>分析器</a:t>
              </a:r>
              <a:endParaRPr kumimoji="1"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2652" y="1392"/>
              <a:ext cx="753" cy="600"/>
            </a:xfrm>
            <a:prstGeom prst="rect">
              <a:avLst/>
            </a:prstGeom>
            <a:noFill/>
            <a:ln w="28575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zh-CN" altLang="en-US" sz="2400" dirty="0" smtClean="0">
                  <a:latin typeface="微软雅黑" pitchFamily="34" charset="-122"/>
                  <a:ea typeface="微软雅黑" pitchFamily="34" charset="-122"/>
                </a:rPr>
                <a:t>语法</a:t>
              </a:r>
              <a:endParaRPr kumimoji="1" lang="en-US" altLang="zh-CN" sz="2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400" dirty="0" smtClean="0">
                  <a:latin typeface="微软雅黑" pitchFamily="34" charset="-122"/>
                  <a:ea typeface="微软雅黑" pitchFamily="34" charset="-122"/>
                </a:rPr>
                <a:t>分析器</a:t>
              </a:r>
              <a:endParaRPr kumimoji="1"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2433" y="2843"/>
              <a:ext cx="1167" cy="375"/>
            </a:xfrm>
            <a:prstGeom prst="rect">
              <a:avLst/>
            </a:prstGeom>
            <a:noFill/>
            <a:ln w="28575" cap="sq">
              <a:solidFill>
                <a:srgbClr val="00206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zh-CN" altLang="en-US" sz="2400">
                  <a:latin typeface="微软雅黑" pitchFamily="34" charset="-122"/>
                  <a:ea typeface="微软雅黑" pitchFamily="34" charset="-122"/>
                </a:rPr>
                <a:t>符号表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401" y="1403"/>
              <a:ext cx="960" cy="576"/>
            </a:xfrm>
            <a:prstGeom prst="rect">
              <a:avLst/>
            </a:prstGeom>
            <a:noFill/>
            <a:ln w="28575" cap="sq">
              <a:solidFill>
                <a:srgbClr val="00206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400">
                  <a:latin typeface="微软雅黑" pitchFamily="34" charset="-122"/>
                  <a:ea typeface="微软雅黑" pitchFamily="34" charset="-122"/>
                </a:rPr>
                <a:t>编译程序</a:t>
              </a:r>
            </a:p>
            <a:p>
              <a:pPr algn="ctr"/>
              <a:r>
                <a:rPr kumimoji="1" lang="zh-CN" altLang="en-US" sz="2400">
                  <a:latin typeface="微软雅黑" pitchFamily="34" charset="-122"/>
                  <a:ea typeface="微软雅黑" pitchFamily="34" charset="-122"/>
                </a:rPr>
                <a:t>后续部分</a:t>
              </a:r>
            </a:p>
          </p:txBody>
        </p:sp>
      </p:grpSp>
      <p:grpSp>
        <p:nvGrpSpPr>
          <p:cNvPr id="21" name="Group 29"/>
          <p:cNvGrpSpPr>
            <a:grpSpLocks/>
          </p:cNvGrpSpPr>
          <p:nvPr/>
        </p:nvGrpSpPr>
        <p:grpSpPr bwMode="auto">
          <a:xfrm>
            <a:off x="1779557" y="3087688"/>
            <a:ext cx="5554662" cy="1600200"/>
            <a:chOff x="1253" y="1945"/>
            <a:chExt cx="3499" cy="1008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1253" y="1945"/>
              <a:ext cx="1200" cy="100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H="1">
              <a:off x="3057" y="1973"/>
              <a:ext cx="0" cy="8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3600" y="1968"/>
              <a:ext cx="1152" cy="9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8317102" y="2714620"/>
            <a:ext cx="657254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</a:t>
            </a:r>
            <a:endParaRPr lang="zh-CN" altLang="en-US" smtClean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考虑文法</a:t>
            </a:r>
          </a:p>
          <a:p>
            <a:pPr lvl="2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i="1" dirty="0" smtClean="0"/>
              <a:t>statement</a:t>
            </a:r>
            <a:r>
              <a:rPr lang="en-US" altLang="zh-CN" dirty="0" smtClean="0"/>
              <a:t>  → </a:t>
            </a:r>
            <a:r>
              <a:rPr lang="en-US" altLang="zh-CN" i="1" dirty="0" smtClean="0"/>
              <a:t>assign-stmt</a:t>
            </a:r>
            <a:r>
              <a:rPr lang="en-US" altLang="zh-CN" dirty="0" smtClean="0"/>
              <a:t> | </a:t>
            </a:r>
            <a:r>
              <a:rPr lang="en-US" altLang="zh-CN" i="1" dirty="0" smtClean="0"/>
              <a:t>call-stmt</a:t>
            </a:r>
            <a:r>
              <a:rPr lang="en-US" altLang="zh-CN" dirty="0" smtClean="0"/>
              <a:t> | </a:t>
            </a:r>
            <a:r>
              <a:rPr lang="en-US" altLang="zh-CN" b="1" dirty="0" smtClean="0"/>
              <a:t>other</a:t>
            </a:r>
          </a:p>
          <a:p>
            <a:pPr lvl="2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i="1" dirty="0" smtClean="0"/>
              <a:t>assign-stmt </a:t>
            </a:r>
            <a:r>
              <a:rPr lang="en-US" altLang="zh-CN" dirty="0" smtClean="0"/>
              <a:t>→ </a:t>
            </a:r>
            <a:r>
              <a:rPr lang="en-US" altLang="zh-CN" b="1" dirty="0" smtClean="0"/>
              <a:t>ID</a:t>
            </a:r>
            <a:r>
              <a:rPr lang="en-US" altLang="zh-CN" b="1" i="1" dirty="0" smtClean="0"/>
              <a:t> </a:t>
            </a:r>
            <a:r>
              <a:rPr lang="en-US" altLang="zh-CN" b="1" dirty="0" smtClean="0"/>
              <a:t>:= </a:t>
            </a:r>
            <a:r>
              <a:rPr lang="en-US" altLang="zh-CN" i="1" dirty="0" smtClean="0"/>
              <a:t>exp</a:t>
            </a:r>
          </a:p>
          <a:p>
            <a:pPr lvl="2" eaLnBrk="1" hangingPunct="1">
              <a:spcBef>
                <a:spcPts val="600"/>
              </a:spcBef>
              <a:buNone/>
            </a:pPr>
            <a:r>
              <a:rPr lang="en-US" altLang="zh-CN" i="1" dirty="0" smtClean="0"/>
              <a:t>call-stmt</a:t>
            </a:r>
            <a:r>
              <a:rPr lang="en-US" altLang="zh-CN" dirty="0" smtClean="0"/>
              <a:t> → </a:t>
            </a:r>
            <a:r>
              <a:rPr lang="en-US" altLang="zh-CN" b="1" dirty="0" smtClean="0"/>
              <a:t>ID (</a:t>
            </a:r>
            <a:r>
              <a:rPr lang="en-US" altLang="zh-CN" i="1" dirty="0" smtClean="0"/>
              <a:t>exp-list</a:t>
            </a:r>
            <a:r>
              <a:rPr lang="en-US" altLang="zh-CN" b="1" dirty="0" smtClean="0"/>
              <a:t>)</a:t>
            </a:r>
          </a:p>
          <a:p>
            <a:pPr lvl="2" eaLnBrk="1" hangingPunct="1">
              <a:spcBef>
                <a:spcPts val="1800"/>
              </a:spcBef>
              <a:buNone/>
            </a:pPr>
            <a:r>
              <a:rPr lang="en-US" altLang="zh-CN" i="1" dirty="0" smtClean="0"/>
              <a:t>statement</a:t>
            </a:r>
            <a:r>
              <a:rPr lang="en-US" altLang="zh-CN" dirty="0" smtClean="0"/>
              <a:t> → </a:t>
            </a:r>
            <a:r>
              <a:rPr lang="en-US" altLang="zh-CN" b="1" dirty="0" smtClean="0"/>
              <a:t>ID</a:t>
            </a:r>
            <a:r>
              <a:rPr lang="en-US" altLang="zh-CN" b="1" i="1" dirty="0" smtClean="0"/>
              <a:t> </a:t>
            </a:r>
            <a:r>
              <a:rPr lang="en-US" altLang="zh-CN" b="1" dirty="0" smtClean="0"/>
              <a:t>:= </a:t>
            </a:r>
            <a:r>
              <a:rPr lang="en-US" altLang="zh-CN" i="1" dirty="0" smtClean="0"/>
              <a:t>exp</a:t>
            </a:r>
            <a:r>
              <a:rPr lang="en-US" altLang="zh-CN" dirty="0" smtClean="0"/>
              <a:t> | </a:t>
            </a:r>
            <a:r>
              <a:rPr lang="en-US" altLang="zh-CN" b="1" dirty="0" smtClean="0"/>
              <a:t>ID</a:t>
            </a:r>
            <a:r>
              <a:rPr lang="en-US" altLang="zh-CN" b="1" i="1" dirty="0" smtClean="0"/>
              <a:t> </a:t>
            </a:r>
            <a:r>
              <a:rPr lang="en-US" altLang="zh-CN" b="1" dirty="0" smtClean="0"/>
              <a:t>(</a:t>
            </a:r>
            <a:r>
              <a:rPr lang="en-US" altLang="zh-CN" i="1" dirty="0" smtClean="0"/>
              <a:t>exp-list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 | </a:t>
            </a:r>
            <a:r>
              <a:rPr lang="en-US" altLang="zh-CN" b="1" dirty="0" smtClean="0"/>
              <a:t>other</a:t>
            </a:r>
          </a:p>
          <a:p>
            <a:pPr lvl="2" eaLnBrk="1" hangingPunct="1">
              <a:spcBef>
                <a:spcPts val="1800"/>
              </a:spcBef>
              <a:buNone/>
            </a:pPr>
            <a:r>
              <a:rPr lang="en-US" altLang="zh-CN" i="1" dirty="0" smtClean="0"/>
              <a:t>statement</a:t>
            </a:r>
            <a:r>
              <a:rPr lang="en-US" altLang="zh-CN" dirty="0" smtClean="0"/>
              <a:t> → </a:t>
            </a:r>
            <a:r>
              <a:rPr lang="en-US" altLang="zh-CN" b="1" dirty="0" smtClean="0"/>
              <a:t>ID</a:t>
            </a:r>
            <a:r>
              <a:rPr lang="en-US" altLang="zh-CN" b="1" i="1" dirty="0" smtClean="0"/>
              <a:t> </a:t>
            </a:r>
            <a:r>
              <a:rPr lang="en-US" altLang="zh-CN" i="1" dirty="0" smtClean="0"/>
              <a:t>statement</a:t>
            </a:r>
            <a:r>
              <a:rPr lang="en-US" altLang="zh-CN" dirty="0" smtClean="0"/>
              <a:t>’ | </a:t>
            </a:r>
            <a:r>
              <a:rPr lang="en-US" altLang="zh-CN" b="1" dirty="0" smtClean="0"/>
              <a:t>other</a:t>
            </a:r>
          </a:p>
          <a:p>
            <a:pPr lvl="2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i="1" dirty="0" smtClean="0"/>
              <a:t>statement</a:t>
            </a:r>
            <a:r>
              <a:rPr lang="en-US" altLang="zh-CN" dirty="0" smtClean="0"/>
              <a:t>’ → </a:t>
            </a:r>
            <a:r>
              <a:rPr lang="en-US" altLang="zh-CN" b="1" dirty="0" smtClean="0"/>
              <a:t>:=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exp</a:t>
            </a:r>
            <a:r>
              <a:rPr lang="en-US" altLang="zh-CN" dirty="0" smtClean="0"/>
              <a:t> | </a:t>
            </a:r>
            <a:r>
              <a:rPr lang="en-US" altLang="zh-CN" b="1" dirty="0" smtClean="0"/>
              <a:t>(</a:t>
            </a:r>
            <a:r>
              <a:rPr lang="en-US" altLang="zh-CN" i="1" dirty="0" smtClean="0"/>
              <a:t>exp-list</a:t>
            </a:r>
            <a:r>
              <a:rPr lang="en-US" altLang="zh-CN" b="1" dirty="0" smtClean="0"/>
              <a:t>)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CN" dirty="0" smtClean="0"/>
              <a:t>Note how this obscures the semantics of call and assignment by separating the identifier from the actual call or assign action.</a:t>
            </a:r>
            <a:endParaRPr lang="zh-CN" altLang="en-US" dirty="0" smtClean="0"/>
          </a:p>
        </p:txBody>
      </p:sp>
      <p:sp>
        <p:nvSpPr>
          <p:cNvPr id="778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EABAD7-540B-4138-9DDF-2A2E505ADC17}" type="slidenum">
              <a:rPr lang="zh-CN" altLang="en-US" smtClean="0"/>
              <a:pPr/>
              <a:t>60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5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5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5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1428741" y="2767010"/>
            <a:ext cx="6000767" cy="681038"/>
            <a:chOff x="324603" y="851961"/>
            <a:chExt cx="6492061" cy="9741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defRPr/>
              </a:pPr>
              <a:r>
                <a:rPr lang="en-US" altLang="zh-CN" sz="2000" dirty="0" smtClean="0">
                  <a:cs typeface="Arial" charset="0"/>
                </a:rPr>
                <a:t>4.3.2  </a:t>
              </a:r>
              <a:r>
                <a:rPr lang="zh-CN" altLang="en-US" sz="2000" dirty="0" smtClean="0"/>
                <a:t>消除回溯，提取左因子</a:t>
              </a:r>
              <a:endParaRPr lang="en-US" altLang="zh-CN" sz="2000" dirty="0">
                <a:cs typeface="Arial" charset="0"/>
              </a:endParaRPr>
            </a:p>
          </p:txBody>
        </p:sp>
      </p:grpSp>
      <p:grpSp>
        <p:nvGrpSpPr>
          <p:cNvPr id="6" name="组合 8"/>
          <p:cNvGrpSpPr>
            <a:grpSpLocks/>
          </p:cNvGrpSpPr>
          <p:nvPr/>
        </p:nvGrpSpPr>
        <p:grpSpPr bwMode="auto">
          <a:xfrm>
            <a:off x="1428741" y="3857628"/>
            <a:ext cx="6000767" cy="681038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lvl="0"/>
              <a:r>
                <a:rPr lang="en-US" altLang="zh-CN" sz="2000" dirty="0" smtClean="0">
                  <a:solidFill>
                    <a:srgbClr val="FF0000"/>
                  </a:solidFill>
                  <a:cs typeface="Arial" charset="0"/>
                </a:rPr>
                <a:t>4.3.3  LL(1)</a:t>
              </a:r>
              <a:r>
                <a:rPr lang="zh-CN" altLang="en-US" sz="2000" dirty="0" smtClean="0">
                  <a:solidFill>
                    <a:srgbClr val="FF0000"/>
                  </a:solidFill>
                  <a:cs typeface="Arial" charset="0"/>
                </a:rPr>
                <a:t>分析条件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组合 8"/>
          <p:cNvGrpSpPr>
            <a:grpSpLocks/>
          </p:cNvGrpSpPr>
          <p:nvPr/>
        </p:nvGrpSpPr>
        <p:grpSpPr bwMode="auto">
          <a:xfrm>
            <a:off x="1428741" y="1676392"/>
            <a:ext cx="6000767" cy="681038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defRPr/>
              </a:pPr>
              <a:r>
                <a:rPr lang="en-US" altLang="zh-CN" sz="2000" dirty="0" smtClean="0"/>
                <a:t>4.3.1  </a:t>
              </a:r>
              <a:r>
                <a:rPr lang="zh-CN" altLang="en-US" sz="2000" dirty="0" smtClean="0"/>
                <a:t>左递归的消除</a:t>
              </a:r>
              <a:endParaRPr lang="en-US" altLang="zh-CN" sz="2000" dirty="0">
                <a:solidFill>
                  <a:srgbClr val="FF0000"/>
                </a:solidFill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构造确定的自上而下分析算法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消除左递归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消除回溯</a:t>
            </a:r>
          </a:p>
          <a:p>
            <a:r>
              <a:rPr lang="zh-CN" altLang="en-US" dirty="0" smtClean="0"/>
              <a:t>改写后的文法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不含左递归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每个非终结符的所有候选式的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集合两两不相交</a:t>
            </a:r>
            <a:endParaRPr lang="en-US" altLang="zh-CN" dirty="0" smtClean="0"/>
          </a:p>
          <a:p>
            <a:r>
              <a:rPr lang="zh-CN" altLang="en-US" dirty="0" smtClean="0"/>
              <a:t>当一个文法符合上述条件时，是否就一定能进行有效的自上而下分析？</a:t>
            </a:r>
            <a:endParaRPr lang="en-US" altLang="zh-CN" dirty="0" smtClean="0"/>
          </a:p>
          <a:p>
            <a:r>
              <a:rPr lang="zh-CN" altLang="en-US" dirty="0" smtClean="0"/>
              <a:t>如果文法中包含</a:t>
            </a:r>
            <a:r>
              <a:rPr kumimoji="1" lang="zh-CN" altLang="en-US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zh-CN" altLang="en-US" dirty="0" smtClean="0"/>
              <a:t>产生式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 </a:t>
            </a:r>
            <a:r>
              <a:rPr lang="en-US" altLang="zh-CN" dirty="0" smtClean="0">
                <a:sym typeface="Symbol" pitchFamily="18" charset="2"/>
              </a:rPr>
              <a:t> </a:t>
            </a:r>
            <a:r>
              <a:rPr kumimoji="1" lang="zh-CN" altLang="en-US" dirty="0" smtClean="0">
                <a:latin typeface="Times New Roman" pitchFamily="18" charset="0"/>
                <a:sym typeface="Symbol" pitchFamily="18" charset="2"/>
              </a:rPr>
              <a:t>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D6D95-87BC-4448-BBA0-D25EA46450FF}" type="slidenum">
              <a:rPr lang="zh-CN" altLang="en-US" smtClean="0"/>
              <a:pPr>
                <a:defRPr/>
              </a:pPr>
              <a:t>62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文法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E</a:t>
            </a:r>
            <a:r>
              <a:rPr lang="en-US" altLang="zh-CN" dirty="0" smtClean="0">
                <a:sym typeface="Symbol" pitchFamily="18" charset="2"/>
              </a:rPr>
              <a:t>   </a:t>
            </a:r>
            <a:r>
              <a:rPr lang="en-US" altLang="zh-CN" dirty="0" smtClean="0"/>
              <a:t>TE</a:t>
            </a:r>
            <a:r>
              <a:rPr lang="en-US" altLang="zh-CN" dirty="0" smtClean="0">
                <a:sym typeface="Symbol" pitchFamily="18" charset="2"/>
              </a:rPr>
              <a:t>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sym typeface="Symbol" pitchFamily="18" charset="2"/>
              </a:rPr>
              <a:t>	</a:t>
            </a:r>
            <a:r>
              <a:rPr lang="en-US" altLang="zh-CN" dirty="0" smtClean="0"/>
              <a:t>E</a:t>
            </a:r>
            <a:r>
              <a:rPr lang="en-US" altLang="zh-CN" dirty="0" smtClean="0">
                <a:sym typeface="Symbol" pitchFamily="18" charset="2"/>
              </a:rPr>
              <a:t>  </a:t>
            </a:r>
            <a:r>
              <a:rPr lang="en-US" altLang="zh-CN" dirty="0" smtClean="0"/>
              <a:t>+TE</a:t>
            </a:r>
            <a:r>
              <a:rPr lang="en-US" altLang="zh-CN" dirty="0" smtClean="0">
                <a:sym typeface="Symbol" pitchFamily="18" charset="2"/>
              </a:rPr>
              <a:t></a:t>
            </a:r>
            <a:r>
              <a:rPr lang="en-US" altLang="zh-CN" dirty="0" smtClean="0"/>
              <a:t> | </a:t>
            </a:r>
            <a:r>
              <a:rPr lang="en-US" altLang="zh-CN" dirty="0" smtClean="0">
                <a:sym typeface="Symbol" pitchFamily="18" charset="2"/>
              </a:rPr>
              <a:t>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sym typeface="Symbol" pitchFamily="18" charset="2"/>
              </a:rPr>
              <a:t>	</a:t>
            </a:r>
            <a:r>
              <a:rPr lang="en-US" altLang="zh-CN" dirty="0" smtClean="0"/>
              <a:t>T</a:t>
            </a:r>
            <a:r>
              <a:rPr lang="en-US" altLang="zh-CN" dirty="0" smtClean="0">
                <a:sym typeface="Symbol" pitchFamily="18" charset="2"/>
              </a:rPr>
              <a:t>   </a:t>
            </a:r>
            <a:r>
              <a:rPr lang="en-US" altLang="zh-CN" dirty="0" smtClean="0"/>
              <a:t>FT</a:t>
            </a:r>
            <a:r>
              <a:rPr lang="en-US" altLang="zh-CN" dirty="0" smtClean="0">
                <a:sym typeface="Symbol" pitchFamily="18" charset="2"/>
              </a:rPr>
              <a:t>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sym typeface="Symbol" pitchFamily="18" charset="2"/>
              </a:rPr>
              <a:t>	</a:t>
            </a:r>
            <a:r>
              <a:rPr lang="en-US" altLang="zh-CN" dirty="0" smtClean="0"/>
              <a:t>T</a:t>
            </a:r>
            <a:r>
              <a:rPr lang="en-US" altLang="zh-CN" dirty="0" smtClean="0">
                <a:sym typeface="Symbol" pitchFamily="18" charset="2"/>
              </a:rPr>
              <a:t>  </a:t>
            </a:r>
            <a:r>
              <a:rPr lang="en-US" altLang="zh-CN" dirty="0" smtClean="0"/>
              <a:t>*FT</a:t>
            </a:r>
            <a:r>
              <a:rPr lang="en-US" altLang="zh-CN" dirty="0" smtClean="0">
                <a:sym typeface="Symbol" pitchFamily="18" charset="2"/>
              </a:rPr>
              <a:t></a:t>
            </a:r>
            <a:r>
              <a:rPr lang="en-US" altLang="zh-CN" dirty="0" smtClean="0"/>
              <a:t> | </a:t>
            </a:r>
            <a:r>
              <a:rPr lang="en-US" altLang="zh-CN" dirty="0" smtClean="0">
                <a:sym typeface="Symbol" pitchFamily="18" charset="2"/>
              </a:rPr>
              <a:t>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sym typeface="Symbol" pitchFamily="18" charset="2"/>
              </a:rPr>
              <a:t>	</a:t>
            </a:r>
            <a:r>
              <a:rPr lang="en-US" altLang="zh-CN" dirty="0" smtClean="0"/>
              <a:t>F</a:t>
            </a:r>
            <a:r>
              <a:rPr lang="en-US" altLang="zh-CN" dirty="0" smtClean="0">
                <a:sym typeface="Symbol" pitchFamily="18" charset="2"/>
              </a:rPr>
              <a:t>   </a:t>
            </a:r>
            <a:r>
              <a:rPr lang="en-US" altLang="zh-CN" dirty="0" smtClean="0"/>
              <a:t>(E) | i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输入串 </a:t>
            </a:r>
            <a:r>
              <a:rPr lang="en-US" altLang="zh-CN" dirty="0" err="1" smtClean="0"/>
              <a:t>i+i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63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当非终结符Ａ面临输入符号ａ，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A → </a:t>
            </a:r>
            <a:r>
              <a:rPr lang="en-US" altLang="zh-CN" dirty="0" smtClean="0">
                <a:sym typeface="Symbol"/>
              </a:rPr>
              <a:t>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| </a:t>
            </a:r>
            <a:r>
              <a:rPr lang="en-US" altLang="zh-CN" dirty="0" smtClean="0">
                <a:sym typeface="Symbol"/>
              </a:rPr>
              <a:t>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| … | </a:t>
            </a:r>
            <a:r>
              <a:rPr lang="en-US" altLang="zh-CN" dirty="0" smtClean="0">
                <a:sym typeface="Symbol"/>
              </a:rPr>
              <a:t>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 </a:t>
            </a:r>
          </a:p>
          <a:p>
            <a:pPr lvl="2">
              <a:buNone/>
            </a:pPr>
            <a:r>
              <a:rPr lang="en-US" altLang="zh-CN" dirty="0" smtClean="0"/>
              <a:t>a </a:t>
            </a:r>
            <a:r>
              <a:rPr lang="zh-CN" altLang="en-US" dirty="0" smtClean="0"/>
              <a:t>∉</a:t>
            </a:r>
            <a:r>
              <a:rPr lang="en-US" altLang="zh-CN" dirty="0" smtClean="0"/>
              <a:t>First(</a:t>
            </a:r>
            <a:r>
              <a:rPr lang="en-US" altLang="zh-CN" dirty="0" smtClean="0">
                <a:sym typeface="Symbol"/>
              </a:rPr>
              <a:t>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</a:t>
            </a:r>
          </a:p>
          <a:p>
            <a:pPr lvl="2">
              <a:buNone/>
            </a:pPr>
            <a:r>
              <a:rPr lang="en-US" altLang="zh-CN" dirty="0" smtClean="0">
                <a:sym typeface="Symbol" pitchFamily="18" charset="2"/>
              </a:rPr>
              <a:t> </a:t>
            </a:r>
            <a:r>
              <a:rPr lang="zh-CN" altLang="en-US" dirty="0" smtClean="0"/>
              <a:t>∈</a:t>
            </a:r>
            <a:r>
              <a:rPr lang="en-US" altLang="zh-CN" dirty="0" smtClean="0"/>
              <a:t>First(</a:t>
            </a:r>
            <a:r>
              <a:rPr lang="en-US" altLang="zh-CN" dirty="0" smtClean="0">
                <a:sym typeface="Symbol"/>
              </a:rPr>
              <a:t>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Ａ是否可以自动匹配 </a:t>
            </a:r>
            <a:r>
              <a:rPr lang="en-US" altLang="zh-CN" dirty="0" smtClean="0">
                <a:sym typeface="Symbol" pitchFamily="18" charset="2"/>
              </a:rPr>
              <a:t>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只有当ａ是在文法的某个句型中允许出现在Ａ后的终结符时，才能允许Ａ自动匹配；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否则，ａ在这里的出现是一种语法错误。</a:t>
            </a:r>
          </a:p>
          <a:p>
            <a:pPr>
              <a:buNone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64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Follow</a:t>
            </a:r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假定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是文法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的开始符号，对于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的任何非终结符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，定义</a:t>
            </a:r>
          </a:p>
          <a:p>
            <a:pPr>
              <a:buNone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FOLLOW(</a:t>
            </a:r>
            <a:r>
              <a:rPr lang="en-US" altLang="zh-CN" dirty="0" smtClean="0">
                <a:sym typeface="Symbol" pitchFamily="18" charset="2"/>
              </a:rPr>
              <a:t>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)={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* …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  <a:sym typeface="Symbol"/>
              </a:rPr>
              <a:t>A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…, 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V</a:t>
            </a:r>
            <a:r>
              <a:rPr lang="en-US" altLang="zh-CN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en-US" altLang="zh-CN" dirty="0" smtClean="0"/>
          </a:p>
          <a:p>
            <a:pPr lvl="1"/>
            <a:r>
              <a:rPr kumimoji="1" lang="zh-CN" altLang="en-US" dirty="0" smtClean="0">
                <a:latin typeface="Times New Roman" pitchFamily="18" charset="0"/>
              </a:rPr>
              <a:t>特别是，若</a:t>
            </a:r>
            <a:r>
              <a:rPr lang="en-US" altLang="zh-CN" dirty="0" smtClean="0">
                <a:cs typeface="+mn-cs"/>
                <a:sym typeface="Symbol" pitchFamily="18" charset="2"/>
              </a:rPr>
              <a:t>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* …</a:t>
            </a:r>
            <a:r>
              <a:rPr lang="en-US" altLang="zh-CN" dirty="0" smtClean="0">
                <a:cs typeface="+mn-cs"/>
                <a:sym typeface="Symbol"/>
              </a:rPr>
              <a:t>A</a:t>
            </a:r>
            <a:r>
              <a:rPr kumimoji="1" lang="zh-CN" altLang="en-US" dirty="0" smtClean="0">
                <a:latin typeface="Times New Roman" pitchFamily="18" charset="0"/>
              </a:rPr>
              <a:t>，则规定</a:t>
            </a:r>
            <a:r>
              <a:rPr kumimoji="1" lang="en-US" altLang="zh-CN" dirty="0" smtClean="0">
                <a:latin typeface="Times New Roman" pitchFamily="18" charset="0"/>
                <a:sym typeface="Symbol" pitchFamily="18" charset="2"/>
              </a:rPr>
              <a:t>#</a:t>
            </a:r>
            <a:r>
              <a:rPr kumimoji="1" lang="zh-CN" altLang="en-US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dirty="0" smtClean="0">
                <a:latin typeface="Times New Roman" pitchFamily="18" charset="0"/>
              </a:rPr>
              <a:t>FOLLOW(</a:t>
            </a:r>
            <a:r>
              <a:rPr lang="en-US" altLang="zh-CN" dirty="0" smtClean="0">
                <a:cs typeface="+mn-cs"/>
                <a:sym typeface="Symbol" pitchFamily="18" charset="2"/>
              </a:rPr>
              <a:t>A</a:t>
            </a:r>
            <a:r>
              <a:rPr kumimoji="1" lang="en-US" altLang="zh-CN" dirty="0" smtClean="0">
                <a:latin typeface="Times New Roman" pitchFamily="18" charset="0"/>
              </a:rPr>
              <a:t>)</a:t>
            </a:r>
            <a:r>
              <a:rPr kumimoji="1" lang="zh-CN" altLang="en-US" dirty="0" smtClean="0">
                <a:latin typeface="Times New Roman" pitchFamily="18" charset="0"/>
              </a:rPr>
              <a:t>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85786" y="3500438"/>
            <a:ext cx="7715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rgbClr val="002060"/>
                </a:solidFill>
                <a:latin typeface="Arial" charset="0"/>
              </a:rPr>
              <a:t>FOLLOW(A)</a:t>
            </a:r>
            <a:r>
              <a:rPr kumimoji="1" lang="zh-CN" altLang="en-US" sz="2400" dirty="0" smtClean="0">
                <a:solidFill>
                  <a:srgbClr val="002060"/>
                </a:solidFill>
                <a:latin typeface="Arial" charset="0"/>
              </a:rPr>
              <a:t>是文法</a:t>
            </a:r>
            <a:r>
              <a:rPr kumimoji="1" lang="en-US" altLang="zh-CN" sz="2400" dirty="0" smtClean="0">
                <a:solidFill>
                  <a:srgbClr val="002060"/>
                </a:solidFill>
                <a:latin typeface="Arial" charset="0"/>
              </a:rPr>
              <a:t>G</a:t>
            </a:r>
            <a:r>
              <a:rPr kumimoji="1" lang="zh-CN" altLang="en-US" sz="2400" dirty="0" smtClean="0">
                <a:solidFill>
                  <a:srgbClr val="002060"/>
                </a:solidFill>
                <a:latin typeface="Arial" charset="0"/>
              </a:rPr>
              <a:t>的所有句型中紧随在</a:t>
            </a:r>
            <a:r>
              <a:rPr kumimoji="1" lang="en-US" altLang="zh-CN" sz="2400" dirty="0" smtClean="0">
                <a:solidFill>
                  <a:srgbClr val="002060"/>
                </a:solidFill>
                <a:latin typeface="Arial" charset="0"/>
              </a:rPr>
              <a:t>A</a:t>
            </a:r>
            <a:r>
              <a:rPr kumimoji="1" lang="zh-CN" altLang="en-US" sz="2400" dirty="0" smtClean="0">
                <a:solidFill>
                  <a:srgbClr val="002060"/>
                </a:solidFill>
                <a:latin typeface="Arial" charset="0"/>
              </a:rPr>
              <a:t>之后出现的终结符或</a:t>
            </a:r>
            <a:r>
              <a:rPr kumimoji="1" lang="en-US" altLang="zh-CN" sz="2400" dirty="0" smtClean="0">
                <a:solidFill>
                  <a:srgbClr val="002060"/>
                </a:solidFill>
                <a:latin typeface="Arial" charset="0"/>
              </a:rPr>
              <a:t>#</a:t>
            </a:r>
            <a:r>
              <a:rPr kumimoji="1" lang="zh-CN" altLang="en-US" sz="2400" dirty="0" smtClean="0">
                <a:solidFill>
                  <a:srgbClr val="002060"/>
                </a:solidFill>
                <a:latin typeface="Arial" charset="0"/>
              </a:rPr>
              <a:t>。 </a:t>
            </a:r>
            <a:endParaRPr lang="zh-CN" altLang="en-US" sz="2400" dirty="0">
              <a:solidFill>
                <a:srgbClr val="002060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LL(1)</a:t>
            </a:r>
            <a:r>
              <a:rPr lang="zh-CN" altLang="en-US" dirty="0" smtClean="0"/>
              <a:t>文法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构造不带回溯的自上而下分析的文法的条件</a:t>
            </a:r>
            <a:endParaRPr lang="en-US" altLang="zh-CN" dirty="0" smtClean="0"/>
          </a:p>
          <a:p>
            <a:pPr>
              <a:buNone/>
            </a:pPr>
            <a:r>
              <a:rPr kumimoji="1" lang="en-US" altLang="zh-CN" dirty="0" smtClean="0">
                <a:latin typeface="Times New Roman" pitchFamily="18" charset="0"/>
                <a:ea typeface="楷体_GB2312" pitchFamily="49" charset="-122"/>
              </a:rPr>
              <a:t>1.  </a:t>
            </a:r>
            <a:r>
              <a:rPr kumimoji="1" lang="zh-CN" altLang="en-US" dirty="0" smtClean="0">
                <a:latin typeface="Times New Roman" pitchFamily="18" charset="0"/>
              </a:rPr>
              <a:t>文法不含左递归，</a:t>
            </a:r>
            <a:endParaRPr kumimoji="1" lang="en-US" altLang="zh-CN" dirty="0" smtClean="0">
              <a:latin typeface="Times New Roman" pitchFamily="18" charset="0"/>
            </a:endParaRPr>
          </a:p>
          <a:p>
            <a:pPr>
              <a:buNone/>
            </a:pPr>
            <a:r>
              <a:rPr kumimoji="1" lang="en-US" altLang="zh-CN" dirty="0" smtClean="0">
                <a:latin typeface="Times New Roman" pitchFamily="18" charset="0"/>
              </a:rPr>
              <a:t>2.  </a:t>
            </a:r>
            <a:r>
              <a:rPr kumimoji="1" lang="zh-CN" altLang="en-US" dirty="0" smtClean="0">
                <a:latin typeface="Times New Roman" pitchFamily="18" charset="0"/>
              </a:rPr>
              <a:t>对于文法中每一个</a:t>
            </a:r>
            <a:r>
              <a:rPr lang="zh-CN" altLang="en-US" dirty="0" smtClean="0"/>
              <a:t>非终结符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kumimoji="1" lang="zh-CN" altLang="en-US" dirty="0" smtClean="0">
                <a:latin typeface="Times New Roman" pitchFamily="18" charset="0"/>
              </a:rPr>
              <a:t>各个产生式的候选首符集两两不相交。即，若</a:t>
            </a:r>
            <a:endParaRPr kumimoji="1" lang="en-US" altLang="zh-CN" dirty="0" smtClean="0">
              <a:latin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kumimoji="1" lang="en-US" altLang="zh-CN" dirty="0" smtClean="0">
                <a:latin typeface="Times New Roman" pitchFamily="18" charset="0"/>
              </a:rPr>
              <a:t>		A→</a:t>
            </a:r>
            <a:r>
              <a:rPr kumimoji="1" lang="en-US" altLang="zh-CN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 baseline="-25000" dirty="0" smtClean="0">
                <a:latin typeface="Times New Roman" pitchFamily="18" charset="0"/>
              </a:rPr>
              <a:t> 1</a:t>
            </a:r>
            <a:r>
              <a:rPr kumimoji="1" lang="en-US" altLang="zh-CN" dirty="0" smtClean="0">
                <a:latin typeface="Times New Roman" pitchFamily="18" charset="0"/>
              </a:rPr>
              <a:t>|</a:t>
            </a:r>
            <a:r>
              <a:rPr kumimoji="1" lang="en-US" altLang="zh-CN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 baseline="-25000" dirty="0" smtClean="0">
                <a:latin typeface="Times New Roman" pitchFamily="18" charset="0"/>
              </a:rPr>
              <a:t> 2</a:t>
            </a:r>
            <a:r>
              <a:rPr kumimoji="1" lang="en-US" altLang="zh-CN" dirty="0" smtClean="0">
                <a:latin typeface="Times New Roman" pitchFamily="18" charset="0"/>
              </a:rPr>
              <a:t>|…|</a:t>
            </a:r>
            <a:r>
              <a:rPr kumimoji="1" lang="en-US" altLang="zh-CN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 baseline="-25000" dirty="0" smtClean="0">
                <a:latin typeface="Times New Roman" pitchFamily="18" charset="0"/>
              </a:rPr>
              <a:t> n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dirty="0" smtClean="0">
                <a:latin typeface="Times New Roman" pitchFamily="18" charset="0"/>
              </a:rPr>
              <a:t>	</a:t>
            </a:r>
            <a:r>
              <a:rPr kumimoji="1" lang="zh-CN" altLang="en-US" dirty="0" smtClean="0">
                <a:latin typeface="Times New Roman" pitchFamily="18" charset="0"/>
              </a:rPr>
              <a:t>则  </a:t>
            </a:r>
            <a:r>
              <a:rPr kumimoji="1" lang="en-US" altLang="zh-CN" dirty="0" smtClean="0">
                <a:latin typeface="Times New Roman" pitchFamily="18" charset="0"/>
              </a:rPr>
              <a:t>FIRST(</a:t>
            </a:r>
            <a:r>
              <a:rPr kumimoji="1" lang="en-US" altLang="zh-CN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 baseline="-25000" dirty="0" smtClean="0">
                <a:latin typeface="Times New Roman" pitchFamily="18" charset="0"/>
              </a:rPr>
              <a:t>i</a:t>
            </a:r>
            <a:r>
              <a:rPr kumimoji="1" lang="en-US" altLang="zh-CN" dirty="0" smtClean="0">
                <a:latin typeface="Times New Roman" pitchFamily="18" charset="0"/>
              </a:rPr>
              <a:t>)</a:t>
            </a:r>
            <a:r>
              <a:rPr kumimoji="1" lang="en-US" altLang="zh-CN" dirty="0" smtClean="0">
                <a:latin typeface="宋体" charset="-122"/>
              </a:rPr>
              <a:t>∩</a:t>
            </a:r>
            <a:r>
              <a:rPr kumimoji="1" lang="en-US" altLang="zh-CN" dirty="0" smtClean="0">
                <a:latin typeface="Times New Roman" pitchFamily="18" charset="0"/>
              </a:rPr>
              <a:t>FIRST(</a:t>
            </a:r>
            <a:r>
              <a:rPr kumimoji="1" lang="en-US" altLang="zh-CN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 baseline="-25000" dirty="0" smtClean="0">
                <a:latin typeface="Times New Roman" pitchFamily="18" charset="0"/>
              </a:rPr>
              <a:t>j</a:t>
            </a:r>
            <a:r>
              <a:rPr kumimoji="1" lang="en-US" altLang="zh-CN" dirty="0" smtClean="0">
                <a:latin typeface="Times New Roman" pitchFamily="18" charset="0"/>
              </a:rPr>
              <a:t>)</a:t>
            </a:r>
            <a:r>
              <a:rPr kumimoji="1" lang="zh-CN" altLang="en-US" dirty="0" smtClean="0">
                <a:latin typeface="Times New Roman" pitchFamily="18" charset="0"/>
              </a:rPr>
              <a:t>＝</a:t>
            </a:r>
            <a:r>
              <a:rPr kumimoji="1" lang="zh-CN" altLang="en-US" dirty="0" smtClean="0">
                <a:latin typeface="Times New Roman" pitchFamily="18" charset="0"/>
                <a:sym typeface="Symbol" pitchFamily="18" charset="2"/>
              </a:rPr>
              <a:t></a:t>
            </a:r>
            <a:r>
              <a:rPr kumimoji="1" lang="zh-CN" altLang="en-US" dirty="0" smtClean="0">
                <a:latin typeface="Times New Roman" pitchFamily="18" charset="0"/>
              </a:rPr>
              <a:t>	   </a:t>
            </a:r>
            <a:r>
              <a:rPr kumimoji="1" lang="en-US" altLang="zh-CN" dirty="0" smtClean="0">
                <a:latin typeface="Times New Roman" pitchFamily="18" charset="0"/>
              </a:rPr>
              <a:t>(</a:t>
            </a:r>
            <a:r>
              <a:rPr kumimoji="1" lang="en-US" altLang="zh-CN" dirty="0" err="1" smtClean="0">
                <a:latin typeface="Times New Roman" pitchFamily="18" charset="0"/>
              </a:rPr>
              <a:t>i</a:t>
            </a:r>
            <a:r>
              <a:rPr kumimoji="1" lang="en-US" altLang="zh-CN" dirty="0" err="1" smtClean="0">
                <a:latin typeface="Times New Roman" pitchFamily="18" charset="0"/>
                <a:sym typeface="Symbol" pitchFamily="18" charset="2"/>
              </a:rPr>
              <a:t></a:t>
            </a:r>
            <a:r>
              <a:rPr kumimoji="1" lang="en-US" altLang="zh-CN" dirty="0" err="1" smtClean="0">
                <a:latin typeface="Times New Roman" pitchFamily="18" charset="0"/>
              </a:rPr>
              <a:t>j</a:t>
            </a:r>
            <a:r>
              <a:rPr kumimoji="1" lang="en-US" altLang="zh-CN" dirty="0" smtClean="0">
                <a:latin typeface="Times New Roman" pitchFamily="18" charset="0"/>
              </a:rPr>
              <a:t>)</a:t>
            </a:r>
          </a:p>
          <a:p>
            <a:pPr>
              <a:buNone/>
            </a:pPr>
            <a:r>
              <a:rPr kumimoji="1" lang="en-US" altLang="zh-CN" dirty="0" smtClean="0">
                <a:latin typeface="Times New Roman" pitchFamily="18" charset="0"/>
              </a:rPr>
              <a:t>3.  </a:t>
            </a:r>
            <a:r>
              <a:rPr kumimoji="1" lang="zh-CN" altLang="en-US" dirty="0" smtClean="0">
                <a:latin typeface="Times New Roman" pitchFamily="18" charset="0"/>
              </a:rPr>
              <a:t>对文法中的每个非终结符</a:t>
            </a:r>
            <a:r>
              <a:rPr lang="en-US" altLang="zh-CN" dirty="0" smtClean="0"/>
              <a:t>A</a:t>
            </a:r>
            <a:r>
              <a:rPr kumimoji="1" lang="zh-CN" altLang="en-US" dirty="0" smtClean="0">
                <a:latin typeface="Times New Roman" pitchFamily="18" charset="0"/>
              </a:rPr>
              <a:t>，若它存在某个候选首符集包含</a:t>
            </a:r>
            <a:r>
              <a:rPr lang="zh-CN" altLang="en-US" dirty="0" smtClean="0">
                <a:sym typeface="Symbol" pitchFamily="18" charset="2"/>
              </a:rPr>
              <a:t></a:t>
            </a:r>
            <a:r>
              <a:rPr kumimoji="1" lang="zh-CN" altLang="en-US" dirty="0" smtClean="0">
                <a:latin typeface="Times New Roman" pitchFamily="18" charset="0"/>
              </a:rPr>
              <a:t>，则</a:t>
            </a:r>
            <a:endParaRPr kumimoji="1" lang="en-US" altLang="zh-CN" dirty="0" smtClean="0">
              <a:latin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kumimoji="1" lang="en-US" altLang="zh-CN" dirty="0" smtClean="0">
                <a:latin typeface="Times New Roman" pitchFamily="18" charset="0"/>
              </a:rPr>
              <a:t>		FIRST(</a:t>
            </a:r>
            <a:r>
              <a:rPr kumimoji="1" lang="en-US" altLang="zh-CN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 baseline="-25000" dirty="0" smtClean="0">
                <a:latin typeface="Times New Roman" pitchFamily="18" charset="0"/>
              </a:rPr>
              <a:t> i</a:t>
            </a:r>
            <a:r>
              <a:rPr kumimoji="1" lang="en-US" altLang="zh-CN" dirty="0" smtClean="0">
                <a:latin typeface="Times New Roman" pitchFamily="18" charset="0"/>
              </a:rPr>
              <a:t>)</a:t>
            </a:r>
            <a:r>
              <a:rPr kumimoji="1" lang="en-US" altLang="zh-CN" dirty="0" smtClean="0">
                <a:latin typeface="宋体" charset="-122"/>
              </a:rPr>
              <a:t>∩</a:t>
            </a:r>
            <a:r>
              <a:rPr kumimoji="1" lang="en-US" altLang="zh-CN" dirty="0" smtClean="0">
                <a:latin typeface="Times New Roman" pitchFamily="18" charset="0"/>
              </a:rPr>
              <a:t>FOLLOW(A)=</a:t>
            </a:r>
            <a:r>
              <a:rPr kumimoji="1" lang="en-US" altLang="zh-CN" dirty="0" smtClean="0">
                <a:latin typeface="Times New Roman" pitchFamily="18" charset="0"/>
                <a:sym typeface="Symbol" pitchFamily="18" charset="2"/>
              </a:rPr>
              <a:t>   i=1,2,...,n</a:t>
            </a:r>
          </a:p>
          <a:p>
            <a:r>
              <a:rPr kumimoji="1" lang="zh-CN" altLang="en-US" dirty="0" smtClean="0">
                <a:latin typeface="Times New Roman" pitchFamily="18" charset="0"/>
              </a:rPr>
              <a:t>如果一个文法</a:t>
            </a:r>
            <a:r>
              <a:rPr lang="en-US" altLang="zh-CN" dirty="0" smtClean="0"/>
              <a:t>G</a:t>
            </a:r>
            <a:r>
              <a:rPr lang="zh-CN" altLang="en-US" dirty="0" smtClean="0"/>
              <a:t>满足以上条件，则称该文法</a:t>
            </a:r>
            <a:r>
              <a:rPr lang="en-US" altLang="zh-CN" dirty="0" smtClean="0"/>
              <a:t>G</a:t>
            </a:r>
            <a:r>
              <a:rPr lang="zh-CN" altLang="en-US" dirty="0" smtClean="0"/>
              <a:t>为</a:t>
            </a:r>
            <a:r>
              <a:rPr lang="en-US" altLang="zh-CN" dirty="0" smtClean="0"/>
              <a:t>LL(1)</a:t>
            </a:r>
            <a:r>
              <a:rPr lang="zh-CN" altLang="en-US" dirty="0" smtClean="0"/>
              <a:t>文法。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66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LL(1)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第一个</a:t>
            </a:r>
            <a:r>
              <a:rPr lang="en-US" altLang="zh-CN" dirty="0" smtClean="0"/>
              <a:t>L</a:t>
            </a:r>
            <a:r>
              <a:rPr lang="zh-CN" altLang="en-US" dirty="0" smtClean="0"/>
              <a:t>表示从左到右扫描输入串，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第二个</a:t>
            </a:r>
            <a:r>
              <a:rPr lang="en-US" altLang="zh-CN" dirty="0" smtClean="0"/>
              <a:t>L</a:t>
            </a:r>
            <a:r>
              <a:rPr lang="zh-CN" altLang="en-US" dirty="0" smtClean="0"/>
              <a:t>表示最左推导，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表示分析时每步只需要向前查看一个符号。</a:t>
            </a:r>
            <a:endParaRPr lang="en-US" altLang="zh-CN" dirty="0" smtClean="0"/>
          </a:p>
          <a:p>
            <a:r>
              <a:rPr lang="en-US" altLang="zh-CN" dirty="0" smtClean="0"/>
              <a:t>LL(k)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若在分析过程中，每步向前扫描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个符号来确定选用的产生式，则称该方法为</a:t>
            </a:r>
            <a:r>
              <a:rPr lang="en-US" altLang="zh-CN" dirty="0" smtClean="0"/>
              <a:t>LL(k)</a:t>
            </a:r>
            <a:r>
              <a:rPr lang="zh-CN" altLang="en-US" dirty="0" smtClean="0"/>
              <a:t>分析。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67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LL(1)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对于一个</a:t>
            </a:r>
            <a:r>
              <a:rPr lang="en-US" altLang="zh-CN" dirty="0" smtClean="0"/>
              <a:t>LL(1)</a:t>
            </a:r>
            <a:r>
              <a:rPr lang="zh-CN" altLang="en-US" dirty="0" smtClean="0"/>
              <a:t>文法，可以对其输入串进行有效的无回溯的自上而下分析。</a:t>
            </a:r>
            <a:endParaRPr lang="en-US" altLang="zh-CN" dirty="0" smtClean="0"/>
          </a:p>
          <a:p>
            <a:r>
              <a:rPr lang="zh-CN" altLang="en-US" dirty="0" smtClean="0"/>
              <a:t>假设要用非终结符</a:t>
            </a:r>
            <a:r>
              <a:rPr lang="en-US" altLang="zh-CN" dirty="0" smtClean="0"/>
              <a:t>A</a:t>
            </a:r>
            <a:r>
              <a:rPr lang="zh-CN" altLang="en-US" dirty="0" smtClean="0"/>
              <a:t>进行匹配，面临的输入符号为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的所有产生式为</a:t>
            </a:r>
            <a:endParaRPr lang="en-US" altLang="zh-CN" dirty="0" smtClean="0"/>
          </a:p>
          <a:p>
            <a:pPr>
              <a:buNone/>
            </a:pPr>
            <a:r>
              <a:rPr kumimoji="1" lang="en-US" altLang="zh-CN" dirty="0" smtClean="0">
                <a:latin typeface="Times New Roman" pitchFamily="18" charset="0"/>
              </a:rPr>
              <a:t>		A→</a:t>
            </a:r>
            <a:r>
              <a:rPr kumimoji="1" lang="en-US" altLang="zh-CN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 baseline="-25000" dirty="0" smtClean="0">
                <a:latin typeface="Times New Roman" pitchFamily="18" charset="0"/>
              </a:rPr>
              <a:t> 1</a:t>
            </a:r>
            <a:r>
              <a:rPr kumimoji="1" lang="en-US" altLang="zh-CN" dirty="0" smtClean="0">
                <a:latin typeface="Times New Roman" pitchFamily="18" charset="0"/>
              </a:rPr>
              <a:t>|</a:t>
            </a:r>
            <a:r>
              <a:rPr kumimoji="1" lang="en-US" altLang="zh-CN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 baseline="-25000" dirty="0" smtClean="0">
                <a:latin typeface="Times New Roman" pitchFamily="18" charset="0"/>
              </a:rPr>
              <a:t> 2</a:t>
            </a:r>
            <a:r>
              <a:rPr kumimoji="1" lang="en-US" altLang="zh-CN" dirty="0" smtClean="0">
                <a:latin typeface="Times New Roman" pitchFamily="18" charset="0"/>
              </a:rPr>
              <a:t>|…|</a:t>
            </a:r>
            <a:r>
              <a:rPr kumimoji="1" lang="en-US" altLang="zh-CN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 baseline="-25000" dirty="0" smtClean="0">
                <a:latin typeface="Times New Roman" pitchFamily="18" charset="0"/>
              </a:rPr>
              <a:t> n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若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dirty="0" err="1" smtClean="0"/>
              <a:t>FIRST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itchFamily="18" charset="2"/>
              </a:rPr>
              <a:t></a:t>
            </a:r>
            <a:r>
              <a:rPr lang="en-US" altLang="zh-CN" baseline="-25000" dirty="0" smtClean="0"/>
              <a:t> 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，则选择</a:t>
            </a:r>
            <a:r>
              <a:rPr lang="zh-CN" altLang="en-US" dirty="0" smtClean="0">
                <a:sym typeface="Symbol" pitchFamily="18" charset="2"/>
              </a:rPr>
              <a:t>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进行匹配；</a:t>
            </a:r>
          </a:p>
          <a:p>
            <a:pPr lvl="1">
              <a:spcBef>
                <a:spcPct val="50000"/>
              </a:spcBef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不属于任何一个候选首符集，则：</a:t>
            </a:r>
          </a:p>
          <a:p>
            <a:pPr marL="914400" lvl="1" indent="-457200">
              <a:buClr>
                <a:schemeClr val="tx1"/>
              </a:buClr>
              <a:buSzPct val="100000"/>
              <a:buAutoNum type="arabicParenBoth"/>
            </a:pPr>
            <a:r>
              <a:rPr lang="zh-CN" altLang="en-US" dirty="0" smtClean="0"/>
              <a:t>若</a:t>
            </a:r>
            <a:r>
              <a:rPr lang="zh-CN" altLang="en-US" dirty="0" smtClean="0">
                <a:sym typeface="Symbol" pitchFamily="18" charset="2"/>
              </a:rPr>
              <a:t>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dirty="0" smtClean="0"/>
              <a:t>FIRST(</a:t>
            </a:r>
            <a:r>
              <a:rPr lang="en-US" altLang="zh-CN" dirty="0" smtClean="0">
                <a:sym typeface="Symbol" pitchFamily="18" charset="2"/>
              </a:rPr>
              <a:t>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且 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dirty="0" err="1" smtClean="0"/>
              <a:t>FOLLOW</a:t>
            </a:r>
            <a:r>
              <a:rPr lang="en-US" altLang="zh-CN" dirty="0" smtClean="0"/>
              <a:t>(A)</a:t>
            </a:r>
            <a:r>
              <a:rPr lang="zh-CN" altLang="en-US" dirty="0" smtClean="0"/>
              <a:t>， 则让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zh-CN" altLang="en-US" dirty="0" smtClean="0">
                <a:sym typeface="Symbol" pitchFamily="18" charset="2"/>
              </a:rPr>
              <a:t></a:t>
            </a:r>
            <a:r>
              <a:rPr lang="zh-CN" altLang="en-US" dirty="0" smtClean="0"/>
              <a:t>自动匹配。</a:t>
            </a:r>
          </a:p>
          <a:p>
            <a:pPr marL="914400" lvl="1" indent="-457200">
              <a:buClr>
                <a:schemeClr val="tx1"/>
              </a:buClr>
              <a:buSzPct val="100000"/>
              <a:buAutoNum type="arabicParenBoth"/>
            </a:pPr>
            <a:r>
              <a:rPr lang="zh-CN" altLang="en-US" dirty="0" smtClean="0"/>
              <a:t>否则，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的出现是一种语法错误。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68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31C7C2-3F63-47C6-8589-F2EC327547D4}" type="slidenum">
              <a:rPr lang="zh-CN" altLang="en-US" smtClean="0"/>
              <a:pPr/>
              <a:t>69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-642975" y="1285861"/>
          <a:ext cx="10461675" cy="3951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041401" y="3638041"/>
            <a:ext cx="5000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main( 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42910" y="1249997"/>
            <a:ext cx="807249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main(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argc</a:t>
            </a:r>
            <a:r>
              <a:rPr lang="en-US" altLang="zh-CN" sz="2400" dirty="0" smtClean="0"/>
              <a:t>, char * </a:t>
            </a:r>
            <a:r>
              <a:rPr lang="en-US" altLang="zh-CN" sz="2400" dirty="0" err="1" smtClean="0"/>
              <a:t>argv</a:t>
            </a:r>
            <a:r>
              <a:rPr lang="en-US" altLang="zh-CN" sz="2400" dirty="0" smtClean="0"/>
              <a:t>[] )</a:t>
            </a:r>
          </a:p>
          <a:p>
            <a:r>
              <a:rPr lang="en-US" altLang="zh-CN" sz="2400" dirty="0" smtClean="0"/>
              <a:t>{</a:t>
            </a:r>
          </a:p>
          <a:p>
            <a:r>
              <a:rPr lang="en-US" altLang="zh-CN" sz="2400" dirty="0" smtClean="0"/>
              <a:t>  …</a:t>
            </a:r>
          </a:p>
          <a:p>
            <a:r>
              <a:rPr lang="en-US" altLang="zh-CN" sz="2400" dirty="0" smtClean="0"/>
              <a:t>  source = </a:t>
            </a:r>
            <a:r>
              <a:rPr lang="en-US" altLang="zh-CN" sz="2400" dirty="0" err="1" smtClean="0"/>
              <a:t>fopen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pgm,"r</a:t>
            </a:r>
            <a:r>
              <a:rPr lang="en-US" altLang="zh-CN" sz="2400" dirty="0" smtClean="0"/>
              <a:t>");</a:t>
            </a:r>
          </a:p>
          <a:p>
            <a:r>
              <a:rPr lang="en-US" altLang="zh-CN" sz="2400" dirty="0" smtClean="0"/>
              <a:t>  …</a:t>
            </a:r>
          </a:p>
          <a:p>
            <a:r>
              <a:rPr lang="en-US" altLang="zh-CN" sz="2400" dirty="0" smtClean="0"/>
              <a:t>  listing = </a:t>
            </a:r>
            <a:r>
              <a:rPr lang="en-US" altLang="zh-CN" sz="2400" dirty="0" err="1" smtClean="0"/>
              <a:t>stdout</a:t>
            </a:r>
            <a:r>
              <a:rPr lang="en-US" altLang="zh-CN" sz="2400" dirty="0" smtClean="0"/>
              <a:t>; /* send listing to screen */</a:t>
            </a:r>
          </a:p>
          <a:p>
            <a:r>
              <a:rPr lang="en-US" altLang="zh-CN" sz="2400" dirty="0" smtClean="0"/>
              <a:t>  …</a:t>
            </a:r>
          </a:p>
          <a:p>
            <a:r>
              <a:rPr lang="en-US" altLang="zh-CN" sz="2400" dirty="0" smtClean="0"/>
              <a:t>#if NO_PARSE</a:t>
            </a:r>
          </a:p>
          <a:p>
            <a:r>
              <a:rPr lang="en-US" altLang="zh-CN" sz="2400" dirty="0" smtClean="0"/>
              <a:t>  while (</a:t>
            </a:r>
            <a:r>
              <a:rPr lang="en-US" altLang="zh-CN" sz="2400" dirty="0" err="1" smtClean="0"/>
              <a:t>getToken</a:t>
            </a:r>
            <a:r>
              <a:rPr lang="en-US" altLang="zh-CN" sz="2400" dirty="0" smtClean="0"/>
              <a:t>()!=ENDFILE);</a:t>
            </a:r>
          </a:p>
          <a:p>
            <a:r>
              <a:rPr lang="en-US" altLang="zh-CN" sz="2400" dirty="0" smtClean="0"/>
              <a:t>#else</a:t>
            </a:r>
          </a:p>
          <a:p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syntaxTree</a:t>
            </a:r>
            <a:r>
              <a:rPr lang="en-US" altLang="zh-CN" sz="2400" dirty="0" smtClean="0"/>
              <a:t> = parse();</a:t>
            </a:r>
          </a:p>
          <a:p>
            <a:r>
              <a:rPr lang="en-US" altLang="zh-CN" sz="2400" dirty="0" smtClean="0"/>
              <a:t>   …</a:t>
            </a:r>
          </a:p>
          <a:p>
            <a:r>
              <a:rPr lang="en-US" altLang="zh-CN" sz="2400" dirty="0" smtClean="0"/>
              <a:t>  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消除左递归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altLang="zh-CN" dirty="0" smtClean="0"/>
              <a:t>BNF</a:t>
            </a:r>
            <a:endParaRPr lang="en-US" altLang="zh-CN" i="1" dirty="0" smtClean="0"/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i="1" dirty="0" smtClean="0"/>
              <a:t>		exp</a:t>
            </a:r>
            <a:r>
              <a:rPr lang="en-US" altLang="zh-CN" dirty="0" smtClean="0"/>
              <a:t> → </a:t>
            </a:r>
            <a:r>
              <a:rPr lang="en-US" altLang="zh-CN" i="1" dirty="0" smtClean="0"/>
              <a:t>exp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addop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term | term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CN" dirty="0" smtClean="0"/>
              <a:t>EBNF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i="1" dirty="0" smtClean="0"/>
              <a:t>		exp</a:t>
            </a:r>
            <a:r>
              <a:rPr lang="en-US" altLang="zh-CN" dirty="0" smtClean="0"/>
              <a:t> → </a:t>
            </a:r>
            <a:r>
              <a:rPr lang="en-US" altLang="zh-CN" i="1" dirty="0" smtClean="0"/>
              <a:t>term</a:t>
            </a:r>
            <a:r>
              <a:rPr lang="en-US" altLang="zh-CN" dirty="0" smtClean="0"/>
              <a:t> {</a:t>
            </a:r>
            <a:r>
              <a:rPr lang="en-US" altLang="zh-CN" i="1" dirty="0" err="1" smtClean="0"/>
              <a:t>addop</a:t>
            </a:r>
            <a:r>
              <a:rPr lang="en-US" altLang="zh-CN" i="1" dirty="0" smtClean="0"/>
              <a:t> term</a:t>
            </a:r>
            <a:r>
              <a:rPr lang="en-US" altLang="zh-CN" dirty="0" smtClean="0"/>
              <a:t>}</a:t>
            </a: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500D75-44A0-4D03-A937-9745118E17F9}" type="slidenum">
              <a:rPr lang="zh-CN" altLang="en-US" smtClean="0"/>
              <a:pPr/>
              <a:t>70</a:t>
            </a:fld>
            <a:endParaRPr lang="en-US" altLang="zh-CN" smtClean="0"/>
          </a:p>
        </p:txBody>
      </p:sp>
      <p:sp>
        <p:nvSpPr>
          <p:cNvPr id="16" name="矩形 15"/>
          <p:cNvSpPr/>
          <p:nvPr/>
        </p:nvSpPr>
        <p:spPr>
          <a:xfrm>
            <a:off x="2143139" y="3357562"/>
            <a:ext cx="4429125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+mn-lt"/>
              </a:rPr>
              <a:t>procedure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exp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+mn-lt"/>
              </a:rPr>
              <a:t>begin</a:t>
            </a:r>
            <a:endParaRPr lang="en-US" altLang="zh-CN" sz="2000" dirty="0">
              <a:latin typeface="+mn-lt"/>
            </a:endParaRP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 </a:t>
            </a:r>
            <a:r>
              <a:rPr lang="en-US" altLang="zh-CN" sz="2000" i="1" dirty="0" smtClean="0">
                <a:latin typeface="+mn-lt"/>
              </a:rPr>
              <a:t>term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</a:t>
            </a:r>
            <a:r>
              <a:rPr lang="en-US" altLang="zh-CN" sz="2000" dirty="0" smtClean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while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token</a:t>
            </a:r>
            <a:r>
              <a:rPr lang="en-US" altLang="zh-CN" sz="2000" dirty="0">
                <a:latin typeface="+mn-lt"/>
              </a:rPr>
              <a:t> = </a:t>
            </a:r>
            <a:r>
              <a:rPr lang="en-US" altLang="zh-CN" sz="2000" b="1" dirty="0">
                <a:latin typeface="+mn-lt"/>
              </a:rPr>
              <a:t>+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or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token</a:t>
            </a:r>
            <a:r>
              <a:rPr lang="en-US" altLang="zh-CN" sz="2000" dirty="0">
                <a:latin typeface="+mn-lt"/>
              </a:rPr>
              <a:t> = </a:t>
            </a:r>
            <a:r>
              <a:rPr lang="en-US" altLang="zh-CN" sz="2000" b="1" dirty="0">
                <a:latin typeface="+mn-lt"/>
              </a:rPr>
              <a:t>-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do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 </a:t>
            </a:r>
            <a:r>
              <a:rPr lang="en-US" altLang="zh-CN" sz="2000" dirty="0" smtClean="0">
                <a:latin typeface="+mn-lt"/>
              </a:rPr>
              <a:t>      </a:t>
            </a:r>
            <a:r>
              <a:rPr lang="en-US" altLang="zh-CN" sz="2000" i="1" dirty="0">
                <a:latin typeface="+mn-lt"/>
              </a:rPr>
              <a:t>match</a:t>
            </a:r>
            <a:r>
              <a:rPr lang="en-US" altLang="zh-CN" sz="2000" dirty="0">
                <a:latin typeface="+mn-lt"/>
              </a:rPr>
              <a:t>(</a:t>
            </a:r>
            <a:r>
              <a:rPr lang="en-US" altLang="zh-CN" sz="2000" i="1" dirty="0">
                <a:latin typeface="+mn-lt"/>
              </a:rPr>
              <a:t>token</a:t>
            </a:r>
            <a:r>
              <a:rPr lang="en-US" altLang="zh-CN" sz="2000" dirty="0">
                <a:latin typeface="+mn-lt"/>
              </a:rPr>
              <a:t>);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</a:t>
            </a:r>
            <a:r>
              <a:rPr lang="en-US" altLang="zh-CN" sz="2000" dirty="0" smtClean="0">
                <a:latin typeface="+mn-lt"/>
              </a:rPr>
              <a:t>       </a:t>
            </a:r>
            <a:r>
              <a:rPr lang="en-US" altLang="zh-CN" sz="2000" i="1" dirty="0">
                <a:latin typeface="+mn-lt"/>
              </a:rPr>
              <a:t>term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</a:t>
            </a:r>
            <a:r>
              <a:rPr lang="en-US" altLang="zh-CN" sz="2000" dirty="0" smtClean="0">
                <a:latin typeface="+mn-lt"/>
              </a:rPr>
              <a:t>   </a:t>
            </a:r>
            <a:r>
              <a:rPr lang="en-US" altLang="zh-CN" sz="2000" b="1" dirty="0">
                <a:latin typeface="+mn-lt"/>
              </a:rPr>
              <a:t>end while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+mn-lt"/>
              </a:rPr>
              <a:t>end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exp</a:t>
            </a:r>
            <a:r>
              <a:rPr lang="en-US" altLang="zh-CN" sz="2000" dirty="0">
                <a:latin typeface="+mn-lt"/>
              </a:rPr>
              <a:t>;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r>
              <a:rPr lang="zh-CN" altLang="en-US" dirty="0" smtClean="0"/>
              <a:t>消除左递归</a:t>
            </a:r>
            <a:endParaRPr lang="en-US" altLang="zh-CN" dirty="0" smtClean="0"/>
          </a:p>
        </p:txBody>
      </p:sp>
      <p:sp>
        <p:nvSpPr>
          <p:cNvPr id="768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spcBef>
                <a:spcPts val="300"/>
              </a:spcBef>
              <a:buNone/>
              <a:defRPr/>
            </a:pPr>
            <a:r>
              <a:rPr lang="en-US" altLang="zh-CN" i="1" dirty="0" smtClean="0"/>
              <a:t>exp</a:t>
            </a:r>
            <a:r>
              <a:rPr lang="en-US" altLang="zh-CN" dirty="0" smtClean="0"/>
              <a:t> → </a:t>
            </a:r>
            <a:r>
              <a:rPr lang="en-US" altLang="zh-CN" i="1" dirty="0" smtClean="0"/>
              <a:t>exp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addop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term | term </a:t>
            </a:r>
          </a:p>
          <a:p>
            <a:pPr lvl="2" eaLnBrk="1" hangingPunct="1">
              <a:spcBef>
                <a:spcPts val="1800"/>
              </a:spcBef>
              <a:buNone/>
              <a:defRPr/>
            </a:pPr>
            <a:r>
              <a:rPr lang="en-US" altLang="zh-CN" i="1" dirty="0" smtClean="0"/>
              <a:t>exp </a:t>
            </a:r>
            <a:r>
              <a:rPr lang="en-US" altLang="zh-CN" dirty="0" smtClean="0"/>
              <a:t>→ </a:t>
            </a:r>
            <a:r>
              <a:rPr lang="en-US" altLang="zh-CN" i="1" dirty="0" smtClean="0"/>
              <a:t>term exp</a:t>
            </a:r>
            <a:r>
              <a:rPr lang="en-US" altLang="zh-CN" dirty="0" smtClean="0"/>
              <a:t>’</a:t>
            </a:r>
          </a:p>
          <a:p>
            <a:pPr lvl="2" eaLnBrk="1" hangingPunct="1">
              <a:spcBef>
                <a:spcPts val="300"/>
              </a:spcBef>
              <a:buNone/>
              <a:defRPr/>
            </a:pPr>
            <a:r>
              <a:rPr lang="en-US" altLang="zh-CN" i="1" dirty="0" smtClean="0"/>
              <a:t>exp</a:t>
            </a:r>
            <a:r>
              <a:rPr lang="en-US" altLang="zh-CN" dirty="0" smtClean="0"/>
              <a:t>’→ </a:t>
            </a:r>
            <a:r>
              <a:rPr lang="en-US" altLang="zh-CN" i="1" dirty="0" err="1" smtClean="0"/>
              <a:t>addop</a:t>
            </a:r>
            <a:r>
              <a:rPr lang="en-US" altLang="zh-CN" i="1" dirty="0" smtClean="0"/>
              <a:t> term exp</a:t>
            </a:r>
            <a:r>
              <a:rPr lang="en-US" altLang="zh-CN" dirty="0" smtClean="0"/>
              <a:t>’ | ε</a:t>
            </a:r>
          </a:p>
        </p:txBody>
      </p:sp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FEB950-B3E5-4CFD-8924-91B065781DFB}" type="slidenum">
              <a:rPr lang="zh-CN" altLang="en-US" smtClean="0"/>
              <a:pPr/>
              <a:t>71</a:t>
            </a:fld>
            <a:endParaRPr lang="en-US" altLang="zh-CN" smtClean="0"/>
          </a:p>
        </p:txBody>
      </p:sp>
      <p:sp>
        <p:nvSpPr>
          <p:cNvPr id="76805" name="Text Box 4"/>
          <p:cNvSpPr txBox="1">
            <a:spLocks noChangeArrowheads="1"/>
          </p:cNvSpPr>
          <p:nvPr/>
        </p:nvSpPr>
        <p:spPr bwMode="auto">
          <a:xfrm>
            <a:off x="1643063" y="2951184"/>
            <a:ext cx="24511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+mn-lt"/>
                <a:cs typeface="Times New Roman" pitchFamily="18" charset="0"/>
              </a:rPr>
              <a:t>procedure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2000" i="1" dirty="0">
                <a:latin typeface="+mn-lt"/>
                <a:cs typeface="Times New Roman" pitchFamily="18" charset="0"/>
              </a:rPr>
              <a:t>exp</a:t>
            </a:r>
          </a:p>
          <a:p>
            <a:pPr>
              <a:defRPr/>
            </a:pPr>
            <a:r>
              <a:rPr lang="en-US" altLang="zh-CN" sz="2000" b="1" dirty="0">
                <a:latin typeface="+mn-lt"/>
                <a:cs typeface="Times New Roman" pitchFamily="18" charset="0"/>
              </a:rPr>
              <a:t>begin</a:t>
            </a:r>
          </a:p>
          <a:p>
            <a:pPr>
              <a:defRPr/>
            </a:pPr>
            <a:r>
              <a:rPr lang="en-US" altLang="zh-CN" sz="2000" dirty="0">
                <a:latin typeface="+mn-lt"/>
                <a:cs typeface="Times New Roman" pitchFamily="18" charset="0"/>
              </a:rPr>
              <a:t>      </a:t>
            </a:r>
            <a:r>
              <a:rPr lang="en-US" altLang="zh-CN" sz="2000" i="1" dirty="0">
                <a:latin typeface="+mn-lt"/>
                <a:cs typeface="Times New Roman" pitchFamily="18" charset="0"/>
              </a:rPr>
              <a:t>term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;</a:t>
            </a:r>
          </a:p>
          <a:p>
            <a:pPr>
              <a:defRPr/>
            </a:pPr>
            <a:r>
              <a:rPr lang="en-US" altLang="zh-CN" sz="2000" dirty="0">
                <a:latin typeface="+mn-lt"/>
                <a:cs typeface="Times New Roman" pitchFamily="18" charset="0"/>
              </a:rPr>
              <a:t>      </a:t>
            </a:r>
            <a:r>
              <a:rPr lang="en-US" altLang="zh-CN" sz="2000" i="1" dirty="0">
                <a:latin typeface="+mn-lt"/>
                <a:cs typeface="Times New Roman" pitchFamily="18" charset="0"/>
              </a:rPr>
              <a:t>exp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’;</a:t>
            </a:r>
          </a:p>
          <a:p>
            <a:pPr>
              <a:defRPr/>
            </a:pPr>
            <a:r>
              <a:rPr lang="en-US" altLang="zh-CN" sz="2000" b="1" dirty="0">
                <a:latin typeface="+mn-lt"/>
                <a:cs typeface="Times New Roman" pitchFamily="18" charset="0"/>
              </a:rPr>
              <a:t>end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2000" i="1" dirty="0">
                <a:latin typeface="+mn-lt"/>
                <a:cs typeface="Times New Roman" pitchFamily="18" charset="0"/>
              </a:rPr>
              <a:t>exp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;</a:t>
            </a:r>
            <a:endParaRPr lang="zh-CN" altLang="en-US" sz="2000" dirty="0">
              <a:latin typeface="+mn-lt"/>
              <a:cs typeface="Times New Roman" pitchFamily="18" charset="0"/>
            </a:endParaRPr>
          </a:p>
        </p:txBody>
      </p:sp>
      <p:sp>
        <p:nvSpPr>
          <p:cNvPr id="76806" name="Text Box 5"/>
          <p:cNvSpPr txBox="1">
            <a:spLocks noChangeArrowheads="1"/>
          </p:cNvSpPr>
          <p:nvPr/>
        </p:nvSpPr>
        <p:spPr bwMode="auto">
          <a:xfrm>
            <a:off x="4786313" y="2951184"/>
            <a:ext cx="2852737" cy="34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+mn-lt"/>
                <a:cs typeface="Times New Roman" pitchFamily="18" charset="0"/>
              </a:rPr>
              <a:t>procedure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2000" i="1" dirty="0">
                <a:latin typeface="+mn-lt"/>
                <a:cs typeface="Times New Roman" pitchFamily="18" charset="0"/>
              </a:rPr>
              <a:t>exp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’</a:t>
            </a:r>
          </a:p>
          <a:p>
            <a:pPr>
              <a:defRPr/>
            </a:pPr>
            <a:r>
              <a:rPr lang="en-US" altLang="zh-CN" sz="2000" b="1" dirty="0">
                <a:latin typeface="+mn-lt"/>
                <a:cs typeface="Times New Roman" pitchFamily="18" charset="0"/>
              </a:rPr>
              <a:t>begin</a:t>
            </a:r>
          </a:p>
          <a:p>
            <a:pPr>
              <a:defRPr/>
            </a:pPr>
            <a:r>
              <a:rPr lang="en-US" altLang="zh-CN" sz="2000" dirty="0">
                <a:latin typeface="+mn-lt"/>
                <a:cs typeface="Times New Roman" pitchFamily="18" charset="0"/>
              </a:rPr>
              <a:t>      </a:t>
            </a:r>
            <a:r>
              <a:rPr lang="en-US" altLang="zh-CN" sz="2000" b="1" dirty="0">
                <a:latin typeface="+mn-lt"/>
                <a:cs typeface="Times New Roman" pitchFamily="18" charset="0"/>
              </a:rPr>
              <a:t>case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2000" i="1" dirty="0">
                <a:latin typeface="+mn-lt"/>
                <a:cs typeface="Times New Roman" pitchFamily="18" charset="0"/>
              </a:rPr>
              <a:t>token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+mn-lt"/>
                <a:cs typeface="Times New Roman" pitchFamily="18" charset="0"/>
              </a:rPr>
              <a:t>of</a:t>
            </a:r>
          </a:p>
          <a:p>
            <a:pPr>
              <a:defRPr/>
            </a:pPr>
            <a:r>
              <a:rPr lang="en-US" altLang="zh-CN" sz="2000" dirty="0">
                <a:latin typeface="+mn-lt"/>
                <a:cs typeface="Times New Roman" pitchFamily="18" charset="0"/>
              </a:rPr>
              <a:t>        </a:t>
            </a:r>
            <a:r>
              <a:rPr lang="en-US" altLang="zh-CN" sz="2000" b="1" dirty="0">
                <a:latin typeface="+mn-lt"/>
                <a:cs typeface="Times New Roman" pitchFamily="18" charset="0"/>
              </a:rPr>
              <a:t>+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:   </a:t>
            </a:r>
            <a:r>
              <a:rPr lang="en-US" altLang="zh-CN" sz="2000" i="1" dirty="0">
                <a:latin typeface="+mn-lt"/>
                <a:cs typeface="Times New Roman" pitchFamily="18" charset="0"/>
              </a:rPr>
              <a:t>match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(</a:t>
            </a:r>
            <a:r>
              <a:rPr lang="en-US" altLang="zh-CN" sz="2000" b="1" dirty="0">
                <a:latin typeface="+mn-lt"/>
                <a:cs typeface="Times New Roman" pitchFamily="18" charset="0"/>
              </a:rPr>
              <a:t>+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);</a:t>
            </a:r>
          </a:p>
          <a:p>
            <a:pPr>
              <a:defRPr/>
            </a:pPr>
            <a:r>
              <a:rPr lang="en-US" altLang="zh-CN" sz="2000" dirty="0">
                <a:latin typeface="+mn-lt"/>
                <a:cs typeface="Times New Roman" pitchFamily="18" charset="0"/>
              </a:rPr>
              <a:t>              </a:t>
            </a:r>
            <a:r>
              <a:rPr lang="en-US" altLang="zh-CN" sz="2000" i="1" dirty="0">
                <a:latin typeface="+mn-lt"/>
                <a:cs typeface="Times New Roman" pitchFamily="18" charset="0"/>
              </a:rPr>
              <a:t>term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;</a:t>
            </a:r>
          </a:p>
          <a:p>
            <a:pPr>
              <a:defRPr/>
            </a:pPr>
            <a:r>
              <a:rPr lang="en-US" altLang="zh-CN" sz="2000" dirty="0">
                <a:latin typeface="+mn-lt"/>
                <a:cs typeface="Times New Roman" pitchFamily="18" charset="0"/>
              </a:rPr>
              <a:t>              </a:t>
            </a:r>
            <a:r>
              <a:rPr lang="en-US" altLang="zh-CN" sz="2000" i="1" dirty="0">
                <a:latin typeface="+mn-lt"/>
                <a:cs typeface="Times New Roman" pitchFamily="18" charset="0"/>
              </a:rPr>
              <a:t>exp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’;</a:t>
            </a:r>
          </a:p>
          <a:p>
            <a:pPr>
              <a:defRPr/>
            </a:pPr>
            <a:r>
              <a:rPr lang="en-US" altLang="zh-CN" sz="2000" dirty="0">
                <a:latin typeface="+mn-lt"/>
                <a:cs typeface="Times New Roman" pitchFamily="18" charset="0"/>
              </a:rPr>
              <a:t>         </a:t>
            </a:r>
            <a:r>
              <a:rPr lang="en-US" altLang="zh-CN" sz="2000" b="1" dirty="0">
                <a:latin typeface="+mn-lt"/>
                <a:cs typeface="Times New Roman" pitchFamily="18" charset="0"/>
              </a:rPr>
              <a:t>-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:   </a:t>
            </a:r>
            <a:r>
              <a:rPr lang="en-US" altLang="zh-CN" sz="2000" i="1" dirty="0">
                <a:latin typeface="+mn-lt"/>
                <a:cs typeface="Times New Roman" pitchFamily="18" charset="0"/>
              </a:rPr>
              <a:t>match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(</a:t>
            </a:r>
            <a:r>
              <a:rPr lang="en-US" altLang="zh-CN" sz="2000" b="1" dirty="0">
                <a:latin typeface="+mn-lt"/>
                <a:cs typeface="Times New Roman" pitchFamily="18" charset="0"/>
              </a:rPr>
              <a:t>-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);</a:t>
            </a:r>
          </a:p>
          <a:p>
            <a:pPr>
              <a:defRPr/>
            </a:pPr>
            <a:r>
              <a:rPr lang="en-US" altLang="zh-CN" sz="2000" dirty="0">
                <a:latin typeface="+mn-lt"/>
                <a:cs typeface="Times New Roman" pitchFamily="18" charset="0"/>
              </a:rPr>
              <a:t>              </a:t>
            </a:r>
            <a:r>
              <a:rPr lang="en-US" altLang="zh-CN" sz="2000" i="1" dirty="0">
                <a:latin typeface="+mn-lt"/>
                <a:cs typeface="Times New Roman" pitchFamily="18" charset="0"/>
              </a:rPr>
              <a:t>term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;</a:t>
            </a:r>
          </a:p>
          <a:p>
            <a:pPr>
              <a:defRPr/>
            </a:pPr>
            <a:r>
              <a:rPr lang="en-US" altLang="zh-CN" sz="2000" dirty="0">
                <a:latin typeface="+mn-lt"/>
                <a:cs typeface="Times New Roman" pitchFamily="18" charset="0"/>
              </a:rPr>
              <a:t>              </a:t>
            </a:r>
            <a:r>
              <a:rPr lang="en-US" altLang="zh-CN" sz="2000" i="1" dirty="0">
                <a:latin typeface="+mn-lt"/>
                <a:cs typeface="Times New Roman" pitchFamily="18" charset="0"/>
              </a:rPr>
              <a:t>exp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’;</a:t>
            </a:r>
          </a:p>
          <a:p>
            <a:pPr>
              <a:defRPr/>
            </a:pPr>
            <a:r>
              <a:rPr lang="en-US" altLang="zh-CN" sz="2000" dirty="0">
                <a:latin typeface="+mn-lt"/>
                <a:cs typeface="Times New Roman" pitchFamily="18" charset="0"/>
              </a:rPr>
              <a:t>      </a:t>
            </a:r>
            <a:r>
              <a:rPr lang="en-US" altLang="zh-CN" sz="2000" b="1" dirty="0">
                <a:latin typeface="+mn-lt"/>
                <a:cs typeface="Times New Roman" pitchFamily="18" charset="0"/>
              </a:rPr>
              <a:t>end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+mn-lt"/>
                <a:cs typeface="Times New Roman" pitchFamily="18" charset="0"/>
              </a:rPr>
              <a:t>case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latin typeface="+mn-lt"/>
                <a:cs typeface="Times New Roman" pitchFamily="18" charset="0"/>
              </a:rPr>
              <a:t>end </a:t>
            </a:r>
            <a:r>
              <a:rPr lang="en-US" altLang="zh-CN" sz="2000" i="1" dirty="0">
                <a:latin typeface="+mn-lt"/>
                <a:cs typeface="Times New Roman" pitchFamily="18" charset="0"/>
              </a:rPr>
              <a:t>exp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’;</a:t>
            </a:r>
            <a:endParaRPr lang="zh-CN" altLang="en-US" sz="2000" dirty="0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6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6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6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6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68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6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68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6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6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68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68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68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68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build="p"/>
      <p:bldP spid="76805" grpId="0" build="p"/>
      <p:bldP spid="76806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31C7C2-3F63-47C6-8589-F2EC327547D4}" type="slidenum">
              <a:rPr lang="zh-CN" altLang="en-US" smtClean="0"/>
              <a:pPr/>
              <a:t>72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-642975" y="1285861"/>
          <a:ext cx="10461675" cy="3951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041401" y="4476430"/>
            <a:ext cx="5000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递归下降分析法仅适用于支持递归调用的语言实现。</a:t>
            </a:r>
            <a:endParaRPr lang="en-US" altLang="zh-CN" dirty="0" smtClean="0"/>
          </a:p>
          <a:p>
            <a:r>
              <a:rPr lang="en-US" altLang="zh-CN" dirty="0" smtClean="0"/>
              <a:t>LL(1) Parsing uses an </a:t>
            </a:r>
            <a:r>
              <a:rPr lang="en-US" altLang="zh-CN" dirty="0" smtClean="0">
                <a:solidFill>
                  <a:srgbClr val="FF0000"/>
                </a:solidFill>
              </a:rPr>
              <a:t>explicit stack </a:t>
            </a:r>
            <a:r>
              <a:rPr lang="en-US" altLang="zh-CN" dirty="0" smtClean="0"/>
              <a:t>rather than recursive calls to perform a parse.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73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74</a:t>
            </a:fld>
            <a:endParaRPr lang="en-US" altLang="zh-CN"/>
          </a:p>
        </p:txBody>
      </p: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1428741" y="3462342"/>
            <a:ext cx="6000767" cy="681038"/>
            <a:chOff x="324603" y="851961"/>
            <a:chExt cx="6492061" cy="9741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defRPr/>
              </a:pPr>
              <a:r>
                <a:rPr lang="en-US" altLang="zh-CN" sz="2000" dirty="0" smtClean="0">
                  <a:cs typeface="Arial" charset="0"/>
                </a:rPr>
                <a:t>4.5.2  </a:t>
              </a:r>
              <a:r>
                <a:rPr lang="zh-CN" altLang="en-US" sz="2000" dirty="0" smtClean="0">
                  <a:cs typeface="Arial" charset="0"/>
                </a:rPr>
                <a:t>预测分析表的构造</a:t>
              </a:r>
              <a:endParaRPr lang="en-US" altLang="zh-CN" sz="2000" dirty="0">
                <a:cs typeface="Arial" charset="0"/>
              </a:endParaRPr>
            </a:p>
          </p:txBody>
        </p:sp>
      </p:grpSp>
      <p:grpSp>
        <p:nvGrpSpPr>
          <p:cNvPr id="6" name="组合 8"/>
          <p:cNvGrpSpPr>
            <a:grpSpLocks/>
          </p:cNvGrpSpPr>
          <p:nvPr/>
        </p:nvGrpSpPr>
        <p:grpSpPr bwMode="auto">
          <a:xfrm>
            <a:off x="1428741" y="2157410"/>
            <a:ext cx="6000767" cy="681038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4.5.1 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预测分析程序工作过程</a:t>
              </a:r>
              <a:endParaRPr lang="en-US" altLang="zh-CN" sz="2000" dirty="0">
                <a:solidFill>
                  <a:srgbClr val="FF0000"/>
                </a:solidFill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预测分析器模型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D6D95-87BC-4448-BBA0-D25EA46450FF}" type="slidenum">
              <a:rPr lang="zh-CN" altLang="en-US" smtClean="0"/>
              <a:pPr>
                <a:defRPr/>
              </a:pPr>
              <a:t>75</a:t>
            </a:fld>
            <a:endParaRPr lang="en-US" altLang="zh-CN"/>
          </a:p>
        </p:txBody>
      </p:sp>
      <p:graphicFrame>
        <p:nvGraphicFramePr>
          <p:cNvPr id="4" name="Object 4"/>
          <p:cNvGraphicFramePr>
            <a:graphicFrameLocks/>
          </p:cNvGraphicFramePr>
          <p:nvPr/>
        </p:nvGraphicFramePr>
        <p:xfrm>
          <a:off x="2571736" y="1142984"/>
          <a:ext cx="4156836" cy="3443288"/>
        </p:xfrm>
        <a:graphic>
          <a:graphicData uri="http://schemas.openxmlformats.org/presentationml/2006/ole">
            <p:oleObj spid="_x0000_s1026" name="BMP 图像" r:id="rId3" imgW="2962689" imgH="1961905" progId="PBrush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714348" y="5034519"/>
            <a:ext cx="80010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noProof="1" smtClean="0">
                <a:latin typeface="Arial" pitchFamily="34" charset="0"/>
                <a:ea typeface="微软雅黑" pitchFamily="34" charset="-122"/>
              </a:rPr>
              <a:t>栈是语法分析的一种基本数据结构，</a:t>
            </a:r>
            <a:r>
              <a:rPr lang="zh-CN" altLang="en-US" sz="2000" dirty="0" smtClean="0">
                <a:latin typeface="Arial" pitchFamily="34" charset="0"/>
                <a:ea typeface="微软雅黑" pitchFamily="34" charset="-122"/>
              </a:rPr>
              <a:t>用于存放分析过程中的文法符号。</a:t>
            </a:r>
            <a:endParaRPr lang="en-US" altLang="zh-CN" sz="2000" noProof="1" smtClean="0">
              <a:latin typeface="Arial" pitchFamily="34" charset="0"/>
              <a:ea typeface="微软雅黑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000" noProof="1" smtClean="0">
                <a:latin typeface="Arial" pitchFamily="34" charset="0"/>
                <a:ea typeface="微软雅黑" pitchFamily="34" charset="-122"/>
              </a:rPr>
              <a:t>用“#”</a:t>
            </a:r>
            <a:r>
              <a:rPr lang="zh-CN" altLang="en-US" sz="2000" dirty="0" smtClean="0">
                <a:latin typeface="Arial" pitchFamily="34" charset="0"/>
                <a:ea typeface="微软雅黑" pitchFamily="34" charset="-122"/>
              </a:rPr>
              <a:t>作为栈底符号；同时，也用这个符号作为输入串的结束符。</a:t>
            </a:r>
            <a:endParaRPr lang="en-US" altLang="zh-CN" sz="2000" dirty="0" smtClean="0">
              <a:latin typeface="Arial" pitchFamily="34" charset="0"/>
              <a:ea typeface="微软雅黑" pitchFamily="34" charset="-122"/>
            </a:endParaRPr>
          </a:p>
          <a:p>
            <a:pPr marL="342900" lvl="1" indent="-342900">
              <a:spcBef>
                <a:spcPts val="1200"/>
              </a:spcBef>
              <a:buClr>
                <a:schemeClr val="folHlink"/>
              </a:buClr>
              <a:buSzPct val="60000"/>
            </a:pPr>
            <a:r>
              <a:rPr lang="zh-CN" altLang="en-US" sz="2000" noProof="1" smtClean="0">
                <a:latin typeface="Arial" pitchFamily="34" charset="0"/>
                <a:ea typeface="微软雅黑" pitchFamily="34" charset="-122"/>
              </a:rPr>
              <a:t>预测分析表是一个</a:t>
            </a:r>
            <a:r>
              <a:rPr lang="en-US" altLang="zh-CN" sz="2000" noProof="1" smtClean="0">
                <a:latin typeface="Arial" pitchFamily="34" charset="0"/>
                <a:ea typeface="微软雅黑" pitchFamily="34" charset="-122"/>
              </a:rPr>
              <a:t>M[A,a]</a:t>
            </a:r>
            <a:r>
              <a:rPr lang="zh-CN" altLang="en-US" sz="2000" noProof="1" smtClean="0">
                <a:latin typeface="Arial" pitchFamily="34" charset="0"/>
                <a:ea typeface="微软雅黑" pitchFamily="34" charset="-122"/>
              </a:rPr>
              <a:t>形式的矩阵，其中，</a:t>
            </a:r>
            <a:r>
              <a:rPr lang="en-US" altLang="zh-CN" sz="2000" noProof="1" smtClean="0">
                <a:latin typeface="Arial" pitchFamily="34" charset="0"/>
                <a:ea typeface="微软雅黑" pitchFamily="34" charset="-122"/>
              </a:rPr>
              <a:t>A</a:t>
            </a:r>
            <a:r>
              <a:rPr lang="en-US" altLang="zh-CN" sz="2000" noProof="1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</a:t>
            </a:r>
            <a:r>
              <a:rPr lang="en-US" altLang="zh-CN" sz="2000" noProof="1" smtClean="0">
                <a:latin typeface="Arial" pitchFamily="34" charset="0"/>
                <a:ea typeface="微软雅黑" pitchFamily="34" charset="-122"/>
              </a:rPr>
              <a:t>V</a:t>
            </a:r>
            <a:r>
              <a:rPr lang="en-US" altLang="zh-CN" sz="2000" baseline="-25000" dirty="0" smtClean="0">
                <a:latin typeface="Arial" pitchFamily="34" charset="0"/>
                <a:ea typeface="微软雅黑" pitchFamily="34" charset="-122"/>
              </a:rPr>
              <a:t>N</a:t>
            </a:r>
            <a:r>
              <a:rPr lang="zh-CN" altLang="en-US" sz="2000" dirty="0" smtClean="0">
                <a:latin typeface="Arial" pitchFamily="34" charset="0"/>
                <a:ea typeface="微软雅黑" pitchFamily="34" charset="-122"/>
              </a:rPr>
              <a:t>，</a:t>
            </a:r>
            <a:r>
              <a:rPr lang="en-US" altLang="zh-CN" sz="2000" dirty="0" err="1" smtClean="0">
                <a:latin typeface="Arial" pitchFamily="34" charset="0"/>
                <a:ea typeface="微软雅黑" pitchFamily="34" charset="-122"/>
              </a:rPr>
              <a:t>a</a:t>
            </a:r>
            <a:r>
              <a:rPr lang="en-US" altLang="zh-CN" sz="2000" dirty="0" err="1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</a:t>
            </a:r>
            <a:r>
              <a:rPr lang="en-US" altLang="zh-CN" sz="2000" dirty="0" err="1" smtClean="0">
                <a:latin typeface="Arial" pitchFamily="34" charset="0"/>
                <a:ea typeface="微软雅黑" pitchFamily="34" charset="-122"/>
              </a:rPr>
              <a:t>V</a:t>
            </a:r>
            <a:r>
              <a:rPr lang="en-US" altLang="zh-CN" sz="2000" baseline="-25000" dirty="0" err="1" smtClean="0">
                <a:latin typeface="Arial" pitchFamily="34" charset="0"/>
                <a:ea typeface="微软雅黑" pitchFamily="34" charset="-122"/>
              </a:rPr>
              <a:t>T</a:t>
            </a:r>
            <a:r>
              <a:rPr lang="en-US" altLang="zh-CN" sz="2000" dirty="0" err="1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U</a:t>
            </a:r>
            <a:r>
              <a:rPr lang="en-US" altLang="zh-CN" sz="20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{#}</a:t>
            </a:r>
            <a:r>
              <a:rPr lang="zh-CN" altLang="en-US" sz="2000" noProof="1" smtClean="0">
                <a:latin typeface="Arial" pitchFamily="34" charset="0"/>
                <a:ea typeface="微软雅黑" pitchFamily="34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D6D95-87BC-4448-BBA0-D25EA46450FF}" type="slidenum">
              <a:rPr lang="zh-CN" altLang="en-US" smtClean="0"/>
              <a:pPr>
                <a:defRPr/>
              </a:pPr>
              <a:t>76</a:t>
            </a:fld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28596" y="5080657"/>
            <a:ext cx="1500216" cy="1015663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0" lvl="1"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[S→(S)S]</a:t>
            </a:r>
          </a:p>
          <a:p>
            <a:pPr marL="0" lvl="1"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[</a:t>
            </a:r>
            <a:r>
              <a:rPr lang="en-US" altLang="zh-CN" sz="2000" dirty="0" err="1">
                <a:latin typeface="+mn-lt"/>
              </a:rPr>
              <a:t>S→ε</a:t>
            </a:r>
            <a:r>
              <a:rPr lang="en-US" altLang="zh-CN" sz="2000" dirty="0">
                <a:latin typeface="+mn-lt"/>
              </a:rPr>
              <a:t>]</a:t>
            </a:r>
          </a:p>
          <a:p>
            <a:pPr marL="0" lvl="1"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[</a:t>
            </a:r>
            <a:r>
              <a:rPr lang="en-US" altLang="zh-CN" sz="2000" dirty="0" err="1">
                <a:latin typeface="+mn-lt"/>
              </a:rPr>
              <a:t>S→ε</a:t>
            </a:r>
            <a:r>
              <a:rPr lang="en-US" altLang="zh-CN" sz="2000" dirty="0">
                <a:latin typeface="+mn-lt"/>
              </a:rPr>
              <a:t>]</a:t>
            </a:r>
            <a:endParaRPr lang="zh-CN" altLang="en-US" sz="2000" dirty="0">
              <a:latin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47843" y="5080657"/>
            <a:ext cx="1666907" cy="1015663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0" lvl="1"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S </a:t>
            </a:r>
            <a:r>
              <a:rPr lang="en-US" altLang="zh-CN" sz="2000" dirty="0">
                <a:latin typeface="+mn-lt"/>
                <a:sym typeface="Symbol"/>
              </a:rPr>
              <a:t></a:t>
            </a:r>
            <a:r>
              <a:rPr lang="en-US" altLang="zh-CN" sz="2000" dirty="0">
                <a:latin typeface="+mn-lt"/>
              </a:rPr>
              <a:t> (S)S</a:t>
            </a:r>
          </a:p>
          <a:p>
            <a:pPr marL="0" lvl="1"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</a:t>
            </a:r>
            <a:r>
              <a:rPr lang="en-US" altLang="zh-CN" sz="2000" dirty="0">
                <a:sym typeface="Symbol"/>
              </a:rPr>
              <a:t></a:t>
            </a:r>
            <a:r>
              <a:rPr lang="en-US" altLang="zh-CN" sz="2000" dirty="0">
                <a:latin typeface="+mn-lt"/>
              </a:rPr>
              <a:t> ( </a:t>
            </a:r>
            <a:r>
              <a:rPr lang="en-US" altLang="zh-CN" sz="2000" dirty="0" smtClean="0">
                <a:latin typeface="+mn-lt"/>
              </a:rPr>
              <a:t>)S</a:t>
            </a:r>
            <a:endParaRPr lang="en-US" altLang="zh-CN" sz="2000" dirty="0">
              <a:latin typeface="+mn-lt"/>
            </a:endParaRPr>
          </a:p>
          <a:p>
            <a:pPr marL="0" lvl="1"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</a:t>
            </a:r>
            <a:r>
              <a:rPr lang="en-US" altLang="zh-CN" sz="2000" dirty="0">
                <a:sym typeface="Symbol"/>
              </a:rPr>
              <a:t></a:t>
            </a:r>
            <a:r>
              <a:rPr lang="en-US" altLang="zh-CN" sz="2000" dirty="0">
                <a:latin typeface="+mn-lt"/>
              </a:rPr>
              <a:t> ( )</a:t>
            </a:r>
            <a:endParaRPr lang="zh-CN" altLang="en-US" sz="2000" dirty="0">
              <a:latin typeface="+mn-lt"/>
            </a:endParaRPr>
          </a:p>
        </p:txBody>
      </p:sp>
      <p:sp>
        <p:nvSpPr>
          <p:cNvPr id="15" name="矩形 19"/>
          <p:cNvSpPr>
            <a:spLocks noChangeArrowheads="1"/>
          </p:cNvSpPr>
          <p:nvPr/>
        </p:nvSpPr>
        <p:spPr bwMode="auto">
          <a:xfrm>
            <a:off x="4071938" y="5221444"/>
            <a:ext cx="4929218" cy="707886"/>
          </a:xfrm>
          <a:prstGeom prst="rect">
            <a:avLst/>
          </a:prstGeom>
          <a:solidFill>
            <a:srgbClr val="0070C0">
              <a:alpha val="25098"/>
            </a:srgbClr>
          </a:solidFill>
          <a:ln w="25400">
            <a:solidFill>
              <a:srgbClr val="00B0F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+mn-lt"/>
              </a:rPr>
              <a:t>Which corresponds precisely to the steps in a leftmost derivation of string ( </a:t>
            </a:r>
            <a:r>
              <a:rPr lang="en-US" altLang="zh-CN" sz="2000" dirty="0" smtClean="0">
                <a:latin typeface="+mn-lt"/>
              </a:rPr>
              <a:t>).</a:t>
            </a:r>
            <a:endParaRPr lang="en-US" altLang="zh-CN" sz="2000" dirty="0">
              <a:latin typeface="+mn-lt"/>
            </a:endParaRPr>
          </a:p>
        </p:txBody>
      </p:sp>
      <p:graphicFrame>
        <p:nvGraphicFramePr>
          <p:cNvPr id="39" name="Group 4"/>
          <p:cNvGraphicFramePr>
            <a:graphicFrameLocks/>
          </p:cNvGraphicFramePr>
          <p:nvPr/>
        </p:nvGraphicFramePr>
        <p:xfrm>
          <a:off x="714348" y="3836998"/>
          <a:ext cx="5902325" cy="949324"/>
        </p:xfrm>
        <a:graphic>
          <a:graphicData uri="http://schemas.openxmlformats.org/drawingml/2006/table">
            <a:tbl>
              <a:tblPr/>
              <a:tblGrid>
                <a:gridCol w="1096963"/>
                <a:gridCol w="1544637"/>
                <a:gridCol w="1706563"/>
                <a:gridCol w="1554162"/>
              </a:tblGrid>
              <a:tr h="4746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 charset="0"/>
                        </a:rPr>
                        <a:t>S→(S)S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Arial" charset="0"/>
                        </a:rPr>
                        <a:t>S→</a:t>
                      </a:r>
                      <a:r>
                        <a:rPr lang="en-US" altLang="zh-CN" sz="2000" dirty="0" err="1" smtClean="0">
                          <a:latin typeface="宋体" pitchFamily="2" charset="-122"/>
                        </a:rPr>
                        <a:t>ε</a:t>
                      </a:r>
                      <a:endParaRPr lang="en-US" altLang="zh-CN" sz="2000" dirty="0" smtClean="0"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Arial" charset="0"/>
                        </a:rPr>
                        <a:t>S→</a:t>
                      </a:r>
                      <a:r>
                        <a:rPr lang="en-US" altLang="zh-CN" sz="2000" dirty="0" err="1" smtClean="0">
                          <a:latin typeface="宋体" pitchFamily="2" charset="-122"/>
                        </a:rPr>
                        <a:t>ε</a:t>
                      </a:r>
                      <a:endParaRPr lang="en-US" altLang="zh-CN" sz="2000" dirty="0" smtClean="0"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3" y="1000108"/>
            <a:ext cx="6429420" cy="2681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线形标注 1 10"/>
          <p:cNvSpPr/>
          <p:nvPr/>
        </p:nvSpPr>
        <p:spPr>
          <a:xfrm>
            <a:off x="7215189" y="1388830"/>
            <a:ext cx="1500215" cy="347659"/>
          </a:xfrm>
          <a:prstGeom prst="borderCallout1">
            <a:avLst>
              <a:gd name="adj1" fmla="val 56620"/>
              <a:gd name="adj2" fmla="val -1675"/>
              <a:gd name="adj3" fmla="val 57338"/>
              <a:gd name="adj4" fmla="val -34020"/>
            </a:avLst>
          </a:prstGeom>
          <a:solidFill>
            <a:srgbClr val="0070C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90000"/>
              </a:lnSpc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Generate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12" name="线形标注 1 11"/>
          <p:cNvSpPr/>
          <p:nvPr/>
        </p:nvSpPr>
        <p:spPr>
          <a:xfrm>
            <a:off x="7215189" y="1826980"/>
            <a:ext cx="1500215" cy="347659"/>
          </a:xfrm>
          <a:prstGeom prst="borderCallout1">
            <a:avLst>
              <a:gd name="adj1" fmla="val 56620"/>
              <a:gd name="adj2" fmla="val -1675"/>
              <a:gd name="adj3" fmla="val 57338"/>
              <a:gd name="adj4" fmla="val -34020"/>
            </a:avLst>
          </a:prstGeom>
          <a:solidFill>
            <a:srgbClr val="0070C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90000"/>
              </a:lnSpc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Match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uiExpand="1" build="p" animBg="1"/>
      <p:bldP spid="11" grpId="0" animBg="1"/>
      <p:bldP spid="1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41048-C0EE-45BD-AE39-BA3A2E3B6F3E}" type="slidenum">
              <a:rPr lang="zh-CN" altLang="en-US" smtClean="0"/>
              <a:pPr>
                <a:defRPr/>
              </a:pPr>
              <a:t>77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74657" y="2000240"/>
          <a:ext cx="8097871" cy="2114552"/>
        </p:xfrm>
        <a:graphic>
          <a:graphicData uri="http://schemas.openxmlformats.org/drawingml/2006/table">
            <a:tbl>
              <a:tblPr/>
              <a:tblGrid>
                <a:gridCol w="1786882"/>
                <a:gridCol w="2064829"/>
                <a:gridCol w="4246160"/>
              </a:tblGrid>
              <a:tr h="5286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符号栈</a:t>
                      </a: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输入串</a:t>
                      </a:r>
                      <a:endParaRPr lang="zh-CN" altLang="en-US" sz="2400" baseline="0" dirty="0"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动作</a:t>
                      </a:r>
                      <a:endParaRPr lang="zh-CN" altLang="en-US" sz="2400" baseline="0" dirty="0"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#S</a:t>
                      </a:r>
                      <a:endParaRPr lang="zh-CN" altLang="en-US" sz="2400" baseline="0" dirty="0"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aseline="0" dirty="0" err="1" smtClean="0">
                          <a:latin typeface="Arial" pitchFamily="34" charset="0"/>
                          <a:ea typeface="微软雅黑" pitchFamily="34" charset="-122"/>
                        </a:rPr>
                        <a:t>Inputstring</a:t>
                      </a:r>
                      <a:r>
                        <a:rPr lang="en-US" altLang="zh-CN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#</a:t>
                      </a:r>
                      <a:endParaRPr lang="zh-CN" altLang="en-US" sz="2400" baseline="0" dirty="0"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匹配</a:t>
                      </a:r>
                      <a:r>
                        <a:rPr lang="en-US" altLang="zh-CN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生成 </a:t>
                      </a:r>
                      <a:r>
                        <a:rPr lang="en-US" altLang="zh-CN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(match/generate)</a:t>
                      </a:r>
                      <a:endParaRPr lang="zh-CN" altLang="en-US" sz="2400" baseline="0" dirty="0" smtClean="0"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…</a:t>
                      </a:r>
                      <a:endParaRPr lang="zh-CN" altLang="en-US" sz="2400" baseline="0" dirty="0"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…</a:t>
                      </a:r>
                      <a:endParaRPr lang="zh-CN" altLang="en-US" sz="2400" baseline="0" dirty="0"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匹配</a:t>
                      </a:r>
                      <a:r>
                        <a:rPr lang="en-US" altLang="zh-CN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生成 </a:t>
                      </a:r>
                      <a:r>
                        <a:rPr lang="en-US" altLang="zh-CN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(match/generate)</a:t>
                      </a:r>
                      <a:endParaRPr lang="zh-CN" altLang="en-US" sz="2400" baseline="0" dirty="0" smtClean="0"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#</a:t>
                      </a:r>
                      <a:endParaRPr lang="zh-CN" altLang="en-US" sz="2400" baseline="0" dirty="0"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#</a:t>
                      </a:r>
                      <a:endParaRPr lang="zh-CN" altLang="en-US" sz="2400" baseline="0" dirty="0"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接受</a:t>
                      </a:r>
                      <a:r>
                        <a:rPr lang="en-US" altLang="zh-CN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(accept)</a:t>
                      </a:r>
                      <a:endParaRPr lang="zh-CN" altLang="en-US" sz="2400" baseline="0" dirty="0" smtClean="0"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分析动作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总控程序根据当前栈顶符号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和当前输入符号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，执行下列三种动作之一</a:t>
            </a:r>
            <a:r>
              <a:rPr lang="en-US" altLang="zh-CN" dirty="0" smtClean="0"/>
              <a:t>:</a:t>
            </a:r>
          </a:p>
          <a:p>
            <a:pPr marL="342900" lvl="1" indent="-342900">
              <a:buClr>
                <a:schemeClr val="folHlink"/>
              </a:buClr>
              <a:buSzPct val="60000"/>
              <a:buNone/>
            </a:pPr>
            <a:r>
              <a:rPr lang="en-US" altLang="zh-CN" dirty="0" smtClean="0">
                <a:cs typeface="+mn-cs"/>
              </a:rPr>
              <a:t>1. </a:t>
            </a:r>
            <a:r>
              <a:rPr lang="zh-CN" altLang="en-US" dirty="0" smtClean="0">
                <a:cs typeface="+mn-cs"/>
              </a:rPr>
              <a:t>若</a:t>
            </a:r>
            <a:r>
              <a:rPr lang="en-US" altLang="zh-CN" dirty="0" smtClean="0">
                <a:cs typeface="+mn-cs"/>
              </a:rPr>
              <a:t>X=a=</a:t>
            </a:r>
            <a:r>
              <a:rPr lang="en-US" altLang="zh-CN" dirty="0" smtClean="0"/>
              <a:t>‘</a:t>
            </a:r>
            <a:r>
              <a:rPr lang="zh-CN" altLang="en-US" dirty="0" smtClean="0">
                <a:cs typeface="+mn-cs"/>
              </a:rPr>
              <a:t>＃</a:t>
            </a:r>
            <a:r>
              <a:rPr lang="en-US" altLang="zh-CN" dirty="0" smtClean="0">
                <a:cs typeface="+mn-cs"/>
              </a:rPr>
              <a:t>’</a:t>
            </a:r>
            <a:r>
              <a:rPr lang="zh-CN" altLang="en-US" dirty="0" smtClean="0">
                <a:cs typeface="+mn-cs"/>
              </a:rPr>
              <a:t>，则分析成功，停止分析。</a:t>
            </a:r>
            <a:r>
              <a:rPr lang="en-US" altLang="zh-CN" dirty="0" smtClean="0">
                <a:solidFill>
                  <a:srgbClr val="FF0000"/>
                </a:solidFill>
                <a:cs typeface="+mn-cs"/>
              </a:rPr>
              <a:t>accept</a:t>
            </a:r>
            <a:endParaRPr lang="zh-CN" altLang="en-US" dirty="0" smtClean="0">
              <a:solidFill>
                <a:srgbClr val="FF0000"/>
              </a:solidFill>
              <a:cs typeface="+mn-cs"/>
            </a:endParaRPr>
          </a:p>
          <a:p>
            <a:pPr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X=a≠‘</a:t>
            </a:r>
            <a:r>
              <a:rPr lang="zh-CN" altLang="en-US" dirty="0" smtClean="0"/>
              <a:t>＃</a:t>
            </a:r>
            <a:r>
              <a:rPr lang="en-US" altLang="zh-CN" dirty="0" smtClean="0"/>
              <a:t>’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X</a:t>
            </a:r>
            <a:r>
              <a:rPr lang="zh-CN" altLang="en-US" dirty="0" smtClean="0"/>
              <a:t>出栈，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指向下一个输入符号。</a:t>
            </a:r>
            <a:r>
              <a:rPr lang="en-US" altLang="zh-CN" dirty="0" smtClean="0">
                <a:solidFill>
                  <a:srgbClr val="FF0000"/>
                </a:solidFill>
              </a:rPr>
              <a:t>match</a:t>
            </a:r>
          </a:p>
          <a:p>
            <a:pPr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是一个非终结符，则查看分析表</a:t>
            </a:r>
            <a:r>
              <a:rPr lang="en-US" altLang="zh-CN" dirty="0" smtClean="0"/>
              <a:t>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zh-CN" altLang="en-US" dirty="0" smtClean="0"/>
              <a:t>若</a:t>
            </a:r>
            <a:r>
              <a:rPr lang="en-US" altLang="zh-CN" dirty="0" smtClean="0"/>
              <a:t>M[</a:t>
            </a:r>
            <a:r>
              <a:rPr lang="en-US" altLang="zh-CN" dirty="0" err="1" smtClean="0"/>
              <a:t>X,a</a:t>
            </a:r>
            <a:r>
              <a:rPr lang="en-US" altLang="zh-CN" dirty="0" smtClean="0"/>
              <a:t>]</a:t>
            </a:r>
            <a:r>
              <a:rPr lang="zh-CN" altLang="en-US" dirty="0" smtClean="0"/>
              <a:t>中存放着关于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的一个产生式，则</a:t>
            </a:r>
            <a:r>
              <a:rPr lang="en-US" altLang="zh-CN" dirty="0" smtClean="0"/>
              <a:t>X</a:t>
            </a:r>
            <a:r>
              <a:rPr lang="zh-CN" altLang="en-US" dirty="0" smtClean="0"/>
              <a:t>出栈，把产生式的右部符号串按反序一一进栈</a:t>
            </a:r>
            <a:r>
              <a:rPr lang="en-US" altLang="zh-CN" dirty="0" smtClean="0"/>
              <a:t>(</a:t>
            </a:r>
            <a:r>
              <a:rPr lang="zh-CN" altLang="en-US" dirty="0" smtClean="0"/>
              <a:t>若右部符号为</a:t>
            </a:r>
            <a:r>
              <a:rPr lang="zh-CN" altLang="en-US" dirty="0" smtClean="0">
                <a:sym typeface="Symbol" pitchFamily="18" charset="2"/>
              </a:rPr>
              <a:t></a:t>
            </a:r>
            <a:r>
              <a:rPr lang="zh-CN" altLang="en-US" dirty="0" smtClean="0"/>
              <a:t>，则无符号进栈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 </a:t>
            </a:r>
            <a:r>
              <a:rPr lang="en-US" altLang="zh-CN" dirty="0" smtClean="0">
                <a:solidFill>
                  <a:srgbClr val="FF0000"/>
                </a:solidFill>
              </a:rPr>
              <a:t>generate</a:t>
            </a:r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zh-CN" altLang="en-US" dirty="0" smtClean="0"/>
              <a:t>若</a:t>
            </a:r>
            <a:r>
              <a:rPr lang="en-US" altLang="zh-CN" dirty="0" smtClean="0"/>
              <a:t>M[</a:t>
            </a:r>
            <a:r>
              <a:rPr lang="en-US" altLang="zh-CN" dirty="0" err="1" smtClean="0"/>
              <a:t>X,a</a:t>
            </a:r>
            <a:r>
              <a:rPr lang="en-US" altLang="zh-CN" dirty="0" smtClean="0"/>
              <a:t>]</a:t>
            </a:r>
            <a:r>
              <a:rPr lang="zh-CN" altLang="en-US" dirty="0" smtClean="0"/>
              <a:t>为空或存放着“出错标志”，则调用出错诊察程序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。 </a:t>
            </a:r>
            <a:r>
              <a:rPr lang="en-US" altLang="zh-CN" dirty="0" smtClean="0">
                <a:solidFill>
                  <a:srgbClr val="FF0000"/>
                </a:solidFill>
              </a:rPr>
              <a:t>error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78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317384" y="5753417"/>
            <a:ext cx="6664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+mn-lt"/>
                <a:ea typeface="微软雅黑" pitchFamily="34" charset="-122"/>
              </a:rPr>
              <a:t>若</a:t>
            </a:r>
            <a:r>
              <a:rPr lang="en-US" altLang="zh-CN" sz="2400" dirty="0" smtClean="0"/>
              <a:t>X</a:t>
            </a:r>
            <a:r>
              <a:rPr lang="zh-CN" altLang="en-US" sz="2400" dirty="0" smtClean="0">
                <a:ea typeface="微软雅黑" pitchFamily="34" charset="-122"/>
              </a:rPr>
              <a:t>是一个终结符且</a:t>
            </a:r>
            <a:r>
              <a:rPr lang="en-US" altLang="zh-CN" sz="2400" dirty="0" err="1" smtClean="0">
                <a:latin typeface="+mn-lt"/>
                <a:ea typeface="微软雅黑" pitchFamily="34" charset="-122"/>
              </a:rPr>
              <a:t>X≠a</a:t>
            </a:r>
            <a:r>
              <a:rPr lang="zh-CN" altLang="en-US" sz="2400" dirty="0" smtClean="0">
                <a:latin typeface="+mn-lt"/>
                <a:ea typeface="微软雅黑" pitchFamily="34" charset="-122"/>
              </a:rPr>
              <a:t>，</a:t>
            </a:r>
            <a:r>
              <a:rPr lang="zh-CN" altLang="en-US" sz="2400" dirty="0" smtClean="0">
                <a:ea typeface="微软雅黑" pitchFamily="34" charset="-122"/>
              </a:rPr>
              <a:t>出错（不匹配） 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error</a:t>
            </a:r>
            <a:endParaRPr lang="zh-CN" altLang="en-US" sz="2400" dirty="0" smtClean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2135A4-B7D7-46E5-B16F-C4A665E40A7A}" type="slidenum">
              <a:rPr lang="zh-CN" altLang="en-US" smtClean="0"/>
              <a:pPr/>
              <a:t>79</a:t>
            </a:fld>
            <a:endParaRPr lang="en-US" altLang="zh-CN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90500"/>
            <a:ext cx="7778750" cy="695325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 </a:t>
            </a:r>
            <a:r>
              <a:rPr lang="en-US" altLang="zh-CN" sz="2800" smtClean="0"/>
              <a:t>A Parsing Algorithm Using LL(1) Parsing Table </a:t>
            </a:r>
            <a:endParaRPr lang="zh-CN" altLang="en-US" sz="2800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081088"/>
            <a:ext cx="7772400" cy="5419725"/>
          </a:xfrm>
        </p:spPr>
        <p:txBody>
          <a:bodyPr/>
          <a:lstStyle/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dirty="0" smtClean="0"/>
              <a:t>(*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assumes # marks the bottom of the stack and the end of the input </a:t>
            </a:r>
            <a:r>
              <a:rPr lang="en-US" altLang="zh-CN" sz="1800" dirty="0" smtClean="0"/>
              <a:t>*)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push the start symbol onto the top the parsing stack</a:t>
            </a:r>
            <a:r>
              <a:rPr lang="en-US" altLang="zh-CN" sz="1800" dirty="0" smtClean="0"/>
              <a:t>;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b="1" dirty="0" smtClean="0"/>
              <a:t>while</a:t>
            </a:r>
            <a:r>
              <a:rPr lang="en-US" altLang="zh-CN" sz="1800" dirty="0" smtClean="0"/>
              <a:t>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the top of the parsing stack</a:t>
            </a:r>
            <a:r>
              <a:rPr lang="en-US" altLang="zh-CN" sz="1800" i="1" dirty="0" smtClean="0"/>
              <a:t> </a:t>
            </a:r>
            <a:r>
              <a:rPr lang="en-US" altLang="zh-CN" sz="1800" dirty="0" smtClean="0"/>
              <a:t>≠ #  </a:t>
            </a:r>
            <a:r>
              <a:rPr lang="en-US" altLang="zh-CN" sz="1800" b="1" dirty="0" smtClean="0"/>
              <a:t>do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b="1" dirty="0" smtClean="0"/>
              <a:t>if</a:t>
            </a:r>
            <a:r>
              <a:rPr lang="en-US" altLang="zh-CN" sz="1800" i="1" dirty="0" smtClean="0"/>
              <a:t>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the top of the parsing stack is terminal a</a:t>
            </a:r>
            <a:r>
              <a:rPr lang="en-US" altLang="zh-CN" sz="1800" i="1" dirty="0" smtClean="0"/>
              <a:t> </a:t>
            </a:r>
            <a:r>
              <a:rPr lang="en-US" altLang="zh-CN" sz="1800" b="1" dirty="0" smtClean="0"/>
              <a:t>and</a:t>
            </a:r>
            <a:r>
              <a:rPr lang="en-US" altLang="zh-CN" sz="1800" i="1" dirty="0" smtClean="0"/>
              <a:t>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the next input token </a:t>
            </a:r>
            <a:r>
              <a:rPr lang="en-US" altLang="zh-CN" sz="1800" i="1" dirty="0" smtClean="0"/>
              <a:t>=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b="1" dirty="0" smtClean="0"/>
              <a:t>then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match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dirty="0" smtClean="0"/>
              <a:t>         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pop the parsing stack</a:t>
            </a:r>
            <a:r>
              <a:rPr lang="en-US" altLang="zh-CN" sz="1800" dirty="0" smtClean="0"/>
              <a:t>;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dirty="0" smtClean="0"/>
              <a:t>         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advance the input</a:t>
            </a:r>
            <a:r>
              <a:rPr lang="en-US" altLang="zh-CN" sz="1800" dirty="0" smtClean="0"/>
              <a:t>;</a:t>
            </a:r>
            <a:endParaRPr lang="zh-CN" altLang="en-US" sz="1800" dirty="0" smtClean="0"/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b="1" dirty="0" smtClean="0"/>
              <a:t>else</a:t>
            </a:r>
            <a:r>
              <a:rPr lang="en-US" altLang="zh-CN" sz="1800" dirty="0" smtClean="0"/>
              <a:t> </a:t>
            </a:r>
            <a:r>
              <a:rPr lang="en-US" altLang="zh-CN" sz="1800" b="1" dirty="0" smtClean="0"/>
              <a:t>if</a:t>
            </a:r>
            <a:r>
              <a:rPr lang="en-US" altLang="zh-CN" sz="1800" dirty="0" smtClean="0"/>
              <a:t>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the top of the parsing stack is non-terminal  A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dirty="0" smtClean="0"/>
              <a:t>              </a:t>
            </a:r>
            <a:r>
              <a:rPr lang="en-US" altLang="zh-CN" sz="1800" b="1" dirty="0" smtClean="0"/>
              <a:t>and</a:t>
            </a:r>
            <a:r>
              <a:rPr lang="en-US" altLang="zh-CN" sz="1800" dirty="0" smtClean="0"/>
              <a:t>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the next input token is terminal a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dirty="0" smtClean="0"/>
              <a:t>              </a:t>
            </a:r>
            <a:r>
              <a:rPr lang="en-US" altLang="zh-CN" sz="1800" b="1" dirty="0" smtClean="0"/>
              <a:t>and</a:t>
            </a:r>
            <a:r>
              <a:rPr lang="en-US" altLang="zh-CN" sz="1800" dirty="0" smtClean="0"/>
              <a:t>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parsing table entry 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800" i="1" dirty="0" err="1" smtClean="0">
                <a:latin typeface="Times New Roman" pitchFamily="18" charset="0"/>
                <a:cs typeface="Times New Roman" pitchFamily="18" charset="0"/>
              </a:rPr>
              <a:t>A,a</a:t>
            </a:r>
            <a:r>
              <a:rPr lang="en-US" altLang="zh-CN" sz="1800" dirty="0" smtClean="0"/>
              <a:t>]</a:t>
            </a:r>
            <a:r>
              <a:rPr lang="en-US" altLang="zh-CN" sz="1800" i="1" dirty="0" smtClean="0"/>
              <a:t>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contains production 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18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CN" sz="18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         then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 generate 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dirty="0" smtClean="0"/>
              <a:t>            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pop the parsing stack</a:t>
            </a:r>
            <a:r>
              <a:rPr lang="en-US" altLang="zh-CN" sz="1800" dirty="0" smtClean="0"/>
              <a:t>;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dirty="0" smtClean="0"/>
              <a:t>             </a:t>
            </a:r>
            <a:r>
              <a:rPr lang="en-US" altLang="zh-CN" sz="1800" b="1" dirty="0" smtClean="0"/>
              <a:t>for</a:t>
            </a:r>
            <a:r>
              <a:rPr lang="en-US" altLang="zh-CN" sz="1800" dirty="0" smtClean="0"/>
              <a:t> </a:t>
            </a:r>
            <a:r>
              <a:rPr lang="en-US" altLang="zh-CN" sz="1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:=n </a:t>
            </a:r>
            <a:r>
              <a:rPr lang="en-US" altLang="zh-CN" sz="1800" b="1" dirty="0" err="1" smtClean="0"/>
              <a:t>downto</a:t>
            </a:r>
            <a:r>
              <a:rPr lang="en-US" altLang="zh-CN" sz="1800" dirty="0" smtClean="0"/>
              <a:t> 1 </a:t>
            </a:r>
            <a:r>
              <a:rPr lang="en-US" altLang="zh-CN" sz="1800" b="1" dirty="0" smtClean="0"/>
              <a:t>do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dirty="0" smtClean="0"/>
              <a:t>                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push X</a:t>
            </a:r>
            <a:r>
              <a:rPr lang="en-US" altLang="zh-CN" sz="18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 onto the parsing stack</a:t>
            </a:r>
            <a:r>
              <a:rPr lang="en-US" altLang="zh-CN" sz="1800" dirty="0" smtClean="0"/>
              <a:t>;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dirty="0" smtClean="0"/>
              <a:t>         </a:t>
            </a:r>
            <a:r>
              <a:rPr lang="en-US" altLang="zh-CN" sz="1800" b="1" dirty="0" smtClean="0"/>
              <a:t>else</a:t>
            </a:r>
            <a:r>
              <a:rPr lang="en-US" altLang="zh-CN" sz="1800" dirty="0" smtClean="0"/>
              <a:t>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zh-CN" sz="1800" dirty="0" smtClean="0"/>
              <a:t>;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b="1" dirty="0" smtClean="0"/>
              <a:t>if</a:t>
            </a:r>
            <a:r>
              <a:rPr lang="en-US" altLang="zh-CN" sz="1800" i="1" dirty="0" smtClean="0"/>
              <a:t>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the top of the parsing stack </a:t>
            </a:r>
            <a:r>
              <a:rPr lang="en-US" altLang="zh-CN" sz="1800" i="1" dirty="0" smtClean="0"/>
              <a:t>= #  </a:t>
            </a:r>
            <a:r>
              <a:rPr lang="en-US" altLang="zh-CN" sz="1800" b="1" dirty="0" smtClean="0"/>
              <a:t>and</a:t>
            </a:r>
            <a:r>
              <a:rPr lang="en-US" altLang="zh-CN" sz="1800" dirty="0" smtClean="0"/>
              <a:t> 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the next input token </a:t>
            </a:r>
            <a:r>
              <a:rPr lang="en-US" altLang="zh-CN" sz="1800" dirty="0" smtClean="0"/>
              <a:t>= #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b="1" dirty="0" smtClean="0"/>
              <a:t>then</a:t>
            </a:r>
            <a:r>
              <a:rPr lang="en-US" altLang="zh-CN" sz="1800" dirty="0" smtClean="0"/>
              <a:t> </a:t>
            </a:r>
            <a:r>
              <a:rPr lang="en-US" altLang="zh-CN" sz="1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accept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b="1" dirty="0" smtClean="0"/>
              <a:t>else</a:t>
            </a:r>
            <a:r>
              <a:rPr lang="en-US" altLang="zh-CN" sz="1800" dirty="0" smtClean="0"/>
              <a:t>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zh-CN" sz="1800" dirty="0" smtClean="0"/>
              <a:t>;</a:t>
            </a:r>
            <a:endParaRPr lang="en-US" altLang="zh-CN" sz="18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6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60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60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60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60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60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60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608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60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608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语法分析方法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自上而下</a:t>
            </a:r>
            <a:r>
              <a:rPr lang="en-US" altLang="zh-CN" dirty="0" smtClean="0">
                <a:latin typeface="Arial" pitchFamily="34" charset="0"/>
              </a:rPr>
              <a:t>/</a:t>
            </a:r>
            <a:r>
              <a:rPr lang="zh-CN" dirty="0" smtClean="0">
                <a:solidFill>
                  <a:schemeClr val="tx1"/>
                </a:solidFill>
                <a:latin typeface="Arial" pitchFamily="34" charset="0"/>
              </a:rPr>
              <a:t>自顶向下分析法</a:t>
            </a:r>
            <a:r>
              <a:rPr lang="en-US" altLang="zh-CN" dirty="0" smtClean="0">
                <a:latin typeface="Arial" pitchFamily="34" charset="0"/>
              </a:rPr>
              <a:t>(Top-down)</a:t>
            </a:r>
            <a:endParaRPr lang="zh-CN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r>
              <a:rPr lang="zh-CN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从文法的开始符号出发，根据文法规则正向推导出给定句子的</a:t>
            </a:r>
            <a:r>
              <a:rPr lang="zh-CN" altLang="en-US" sz="2400" dirty="0" smtClean="0">
                <a:latin typeface="Arial" pitchFamily="34" charset="0"/>
                <a:cs typeface="+mn-cs"/>
              </a:rPr>
              <a:t>分析</a:t>
            </a:r>
            <a:r>
              <a:rPr lang="zh-CN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方法；</a:t>
            </a:r>
            <a:endParaRPr lang="en-US" altLang="zh-CN" sz="2400" dirty="0" smtClean="0">
              <a:solidFill>
                <a:schemeClr val="tx1"/>
              </a:solidFill>
              <a:latin typeface="Arial" pitchFamily="34" charset="0"/>
              <a:cs typeface="+mn-cs"/>
            </a:endParaRPr>
          </a:p>
          <a:p>
            <a:pPr lvl="1"/>
            <a:r>
              <a:rPr lang="zh-CN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从根节点开始，往下构造</a:t>
            </a:r>
            <a:r>
              <a:rPr lang="zh-CN" altLang="en-US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分析</a:t>
            </a:r>
            <a:r>
              <a:rPr lang="zh-CN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树，直到</a:t>
            </a:r>
            <a:r>
              <a:rPr lang="zh-CN" altLang="en-US" sz="2400" dirty="0" smtClean="0">
                <a:latin typeface="Arial" pitchFamily="34" charset="0"/>
                <a:cs typeface="+mn-cs"/>
              </a:rPr>
              <a:t>创建</a:t>
            </a:r>
            <a:r>
              <a:rPr lang="zh-CN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每个叶节点的分析方法。</a:t>
            </a:r>
            <a:endParaRPr lang="en-US" altLang="zh-CN" sz="2400" dirty="0" smtClean="0">
              <a:solidFill>
                <a:schemeClr val="tx1"/>
              </a:solidFill>
              <a:latin typeface="Arial" pitchFamily="34" charset="0"/>
              <a:cs typeface="+mn-cs"/>
            </a:endParaRPr>
          </a:p>
          <a:p>
            <a:r>
              <a:rPr lang="zh-CN" altLang="en-US" dirty="0" smtClean="0">
                <a:latin typeface="Arial" pitchFamily="34" charset="0"/>
              </a:rPr>
              <a:t>自下而上</a:t>
            </a:r>
            <a:r>
              <a:rPr lang="en-US" altLang="zh-CN" dirty="0" smtClean="0">
                <a:latin typeface="Arial" pitchFamily="34" charset="0"/>
              </a:rPr>
              <a:t>/</a:t>
            </a:r>
            <a:r>
              <a:rPr lang="zh-CN" dirty="0" smtClean="0">
                <a:solidFill>
                  <a:schemeClr val="tx1"/>
                </a:solidFill>
                <a:latin typeface="Arial" pitchFamily="34" charset="0"/>
              </a:rPr>
              <a:t>自底向上分析法</a:t>
            </a:r>
            <a:r>
              <a:rPr lang="en-US" altLang="zh-CN" dirty="0" smtClean="0">
                <a:latin typeface="Arial" pitchFamily="34" charset="0"/>
              </a:rPr>
              <a:t>(Bottom-up)</a:t>
            </a:r>
            <a:endParaRPr lang="zh-CN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r>
              <a:rPr lang="zh-CN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从给定的输入串开始，根据文法规则逐步进行归约，直至归约到文法开始符号的</a:t>
            </a:r>
            <a:r>
              <a:rPr lang="zh-CN" altLang="en-US" sz="2400" dirty="0" smtClean="0">
                <a:latin typeface="Arial" pitchFamily="34" charset="0"/>
                <a:cs typeface="+mn-cs"/>
              </a:rPr>
              <a:t>分析</a:t>
            </a:r>
            <a:r>
              <a:rPr lang="zh-CN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方法；</a:t>
            </a:r>
            <a:endParaRPr lang="en-US" altLang="zh-CN" sz="2400" dirty="0" smtClean="0">
              <a:solidFill>
                <a:schemeClr val="tx1"/>
              </a:solidFill>
              <a:latin typeface="Arial" pitchFamily="34" charset="0"/>
              <a:cs typeface="+mn-cs"/>
            </a:endParaRPr>
          </a:p>
          <a:p>
            <a:pPr lvl="1"/>
            <a:r>
              <a:rPr lang="zh-CN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从</a:t>
            </a:r>
            <a:r>
              <a:rPr lang="zh-CN" altLang="en-US" sz="2400" dirty="0" smtClean="0">
                <a:latin typeface="Arial" pitchFamily="34" charset="0"/>
                <a:cs typeface="+mn-cs"/>
              </a:rPr>
              <a:t>分析</a:t>
            </a:r>
            <a:r>
              <a:rPr lang="zh-CN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树的叶节点开始，步步向上归约，直至</a:t>
            </a:r>
            <a:r>
              <a:rPr lang="zh-CN" altLang="en-US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创建</a:t>
            </a:r>
            <a:r>
              <a:rPr lang="zh-CN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根结点的分析方法。</a:t>
            </a:r>
          </a:p>
          <a:p>
            <a:pPr lvl="1"/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已知文法</a:t>
            </a:r>
            <a:r>
              <a:rPr lang="en-US" altLang="zh-CN" dirty="0" smtClean="0"/>
              <a:t>G(E)</a:t>
            </a:r>
            <a:r>
              <a:rPr lang="zh-CN" altLang="en-US" dirty="0" smtClean="0"/>
              <a:t>如下，输入串为</a:t>
            </a:r>
            <a:r>
              <a:rPr lang="en-US" altLang="zh-CN" dirty="0" smtClean="0"/>
              <a:t>i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*i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+i</a:t>
            </a:r>
            <a:r>
              <a:rPr lang="en-US" altLang="zh-CN" baseline="-25000" dirty="0" smtClean="0"/>
              <a:t>3</a:t>
            </a:r>
            <a:r>
              <a:rPr lang="zh-CN" altLang="en-US" dirty="0" smtClean="0"/>
              <a:t>，利用分析表进行预测分析。</a:t>
            </a:r>
            <a:endParaRPr lang="en-US" altLang="zh-CN" dirty="0" smtClean="0"/>
          </a:p>
          <a:p>
            <a:pPr lvl="2">
              <a:spcBef>
                <a:spcPts val="0"/>
              </a:spcBef>
              <a:buNone/>
            </a:pPr>
            <a:r>
              <a:rPr lang="en-US" altLang="zh-CN" dirty="0" smtClean="0"/>
              <a:t>	E</a:t>
            </a:r>
            <a:r>
              <a:rPr lang="en-US" altLang="zh-CN" dirty="0" smtClean="0">
                <a:sym typeface="Symbol" pitchFamily="18" charset="2"/>
              </a:rPr>
              <a:t>   </a:t>
            </a:r>
            <a:r>
              <a:rPr lang="en-US" altLang="zh-CN" dirty="0" smtClean="0"/>
              <a:t>TE</a:t>
            </a:r>
            <a:r>
              <a:rPr lang="en-US" altLang="zh-CN" dirty="0" smtClean="0">
                <a:sym typeface="Symbol" pitchFamily="18" charset="2"/>
              </a:rPr>
              <a:t>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dirty="0" smtClean="0">
                <a:sym typeface="Symbol" pitchFamily="18" charset="2"/>
              </a:rPr>
              <a:t>	</a:t>
            </a:r>
            <a:r>
              <a:rPr lang="en-US" altLang="zh-CN" dirty="0" smtClean="0"/>
              <a:t>E</a:t>
            </a:r>
            <a:r>
              <a:rPr lang="en-US" altLang="zh-CN" dirty="0" smtClean="0">
                <a:sym typeface="Symbol" pitchFamily="18" charset="2"/>
              </a:rPr>
              <a:t>  </a:t>
            </a:r>
            <a:r>
              <a:rPr lang="en-US" altLang="zh-CN" dirty="0" smtClean="0"/>
              <a:t>+TE</a:t>
            </a:r>
            <a:r>
              <a:rPr lang="en-US" altLang="zh-CN" dirty="0" smtClean="0">
                <a:sym typeface="Symbol" pitchFamily="18" charset="2"/>
              </a:rPr>
              <a:t></a:t>
            </a:r>
            <a:r>
              <a:rPr lang="en-US" altLang="zh-CN" dirty="0" smtClean="0"/>
              <a:t> | </a:t>
            </a:r>
            <a:r>
              <a:rPr lang="en-US" altLang="zh-CN" dirty="0" smtClean="0">
                <a:sym typeface="Symbol" pitchFamily="18" charset="2"/>
              </a:rPr>
              <a:t>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dirty="0" smtClean="0">
                <a:sym typeface="Symbol" pitchFamily="18" charset="2"/>
              </a:rPr>
              <a:t>	</a:t>
            </a:r>
            <a:r>
              <a:rPr lang="en-US" altLang="zh-CN" dirty="0" smtClean="0"/>
              <a:t>T</a:t>
            </a:r>
            <a:r>
              <a:rPr lang="en-US" altLang="zh-CN" dirty="0" smtClean="0">
                <a:sym typeface="Symbol" pitchFamily="18" charset="2"/>
              </a:rPr>
              <a:t>   </a:t>
            </a:r>
            <a:r>
              <a:rPr lang="en-US" altLang="zh-CN" dirty="0" smtClean="0"/>
              <a:t>FT</a:t>
            </a:r>
            <a:r>
              <a:rPr lang="en-US" altLang="zh-CN" dirty="0" smtClean="0">
                <a:sym typeface="Symbol" pitchFamily="18" charset="2"/>
              </a:rPr>
              <a:t>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dirty="0" smtClean="0">
                <a:sym typeface="Symbol" pitchFamily="18" charset="2"/>
              </a:rPr>
              <a:t>	</a:t>
            </a:r>
            <a:r>
              <a:rPr lang="en-US" altLang="zh-CN" dirty="0" smtClean="0"/>
              <a:t>T</a:t>
            </a:r>
            <a:r>
              <a:rPr lang="en-US" altLang="zh-CN" dirty="0" smtClean="0">
                <a:sym typeface="Symbol" pitchFamily="18" charset="2"/>
              </a:rPr>
              <a:t>  </a:t>
            </a:r>
            <a:r>
              <a:rPr lang="en-US" altLang="zh-CN" dirty="0" smtClean="0"/>
              <a:t>*FT</a:t>
            </a:r>
            <a:r>
              <a:rPr lang="en-US" altLang="zh-CN" dirty="0" smtClean="0">
                <a:sym typeface="Symbol" pitchFamily="18" charset="2"/>
              </a:rPr>
              <a:t></a:t>
            </a:r>
            <a:r>
              <a:rPr lang="en-US" altLang="zh-CN" dirty="0" smtClean="0"/>
              <a:t> | </a:t>
            </a:r>
            <a:r>
              <a:rPr lang="en-US" altLang="zh-CN" dirty="0" smtClean="0">
                <a:sym typeface="Symbol" pitchFamily="18" charset="2"/>
              </a:rPr>
              <a:t>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dirty="0" smtClean="0">
                <a:sym typeface="Symbol" pitchFamily="18" charset="2"/>
              </a:rPr>
              <a:t>	</a:t>
            </a:r>
            <a:r>
              <a:rPr lang="en-US" altLang="zh-CN" dirty="0" smtClean="0"/>
              <a:t>F</a:t>
            </a:r>
            <a:r>
              <a:rPr lang="en-US" altLang="zh-CN" dirty="0" smtClean="0">
                <a:sym typeface="Symbol" pitchFamily="18" charset="2"/>
              </a:rPr>
              <a:t>   </a:t>
            </a:r>
            <a:r>
              <a:rPr lang="en-US" altLang="zh-CN" dirty="0" smtClean="0"/>
              <a:t>(E) | </a:t>
            </a:r>
            <a:r>
              <a:rPr lang="en-US" altLang="zh-CN" dirty="0" err="1" smtClean="0"/>
              <a:t>i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80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57156" y="3990042"/>
          <a:ext cx="828681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1913"/>
                <a:gridCol w="1362665"/>
                <a:gridCol w="1357322"/>
                <a:gridCol w="1357322"/>
                <a:gridCol w="1285884"/>
                <a:gridCol w="1071570"/>
                <a:gridCol w="1000134"/>
              </a:tblGrid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i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+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*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(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)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#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E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E→TE</a:t>
                      </a:r>
                      <a:r>
                        <a:rPr lang="en-US" sz="2400" kern="100" dirty="0">
                          <a:sym typeface="Symbol"/>
                        </a:rPr>
                        <a:t>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E→TE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E</a:t>
                      </a:r>
                      <a:r>
                        <a:rPr lang="en-US" sz="2400" kern="100" dirty="0">
                          <a:sym typeface="Symbol"/>
                        </a:rPr>
                        <a:t>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E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r>
                        <a:rPr lang="en-US" sz="2400" kern="100"/>
                        <a:t>→+TE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E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r>
                        <a:rPr lang="en-US" sz="2400" kern="100"/>
                        <a:t>→</a:t>
                      </a:r>
                      <a:r>
                        <a:rPr lang="en-US" sz="2400" kern="100">
                          <a:sym typeface="Symbol"/>
                        </a:rPr>
                        <a:t>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E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r>
                        <a:rPr lang="en-US" sz="2400" kern="100"/>
                        <a:t>→</a:t>
                      </a:r>
                      <a:r>
                        <a:rPr lang="en-US" sz="2400" kern="100">
                          <a:sym typeface="Symbol"/>
                        </a:rPr>
                        <a:t>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T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T→FT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T→FT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T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T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r>
                        <a:rPr lang="en-US" sz="2400" kern="100"/>
                        <a:t>→</a:t>
                      </a:r>
                      <a:r>
                        <a:rPr lang="en-US" sz="2400" kern="100">
                          <a:sym typeface="Symbol"/>
                        </a:rPr>
                        <a:t>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T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r>
                        <a:rPr lang="en-US" sz="2400" kern="100"/>
                        <a:t>→*FT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T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r>
                        <a:rPr lang="en-US" sz="2400" kern="100"/>
                        <a:t>→</a:t>
                      </a:r>
                      <a:r>
                        <a:rPr lang="en-US" sz="2400" kern="100">
                          <a:sym typeface="Symbol"/>
                        </a:rPr>
                        <a:t>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T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r>
                        <a:rPr lang="en-US" sz="2400" kern="100"/>
                        <a:t>→</a:t>
                      </a:r>
                      <a:r>
                        <a:rPr lang="en-US" sz="2400" kern="100">
                          <a:sym typeface="Symbol"/>
                        </a:rPr>
                        <a:t>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F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F→i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F→ (E)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D6D95-87BC-4448-BBA0-D25EA46450FF}" type="slidenum">
              <a:rPr lang="zh-CN" altLang="en-US" smtClean="0"/>
              <a:pPr>
                <a:defRPr/>
              </a:pPr>
              <a:t>81</a:t>
            </a:fld>
            <a:endParaRPr lang="en-US" altLang="zh-CN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039816" y="-24"/>
            <a:ext cx="7104084" cy="6786586"/>
          </a:xfrm>
          <a:prstGeom prst="rect">
            <a:avLst/>
          </a:prstGeom>
          <a:solidFill>
            <a:schemeClr val="accent3"/>
          </a:solidFill>
        </p:spPr>
        <p:txBody>
          <a:bodyPr tIns="180000" bIns="0"/>
          <a:lstStyle/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40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步骤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		</a:t>
            </a:r>
            <a:r>
              <a:rPr kumimoji="0" lang="zh-CN" altLang="en-US" sz="240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符号栈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	</a:t>
            </a:r>
            <a:r>
              <a:rPr kumimoji="0" lang="zh-CN" altLang="en-US" sz="240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输入串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	  </a:t>
            </a:r>
            <a:r>
              <a:rPr kumimoji="0" lang="zh-CN" altLang="en-US" sz="240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动作</a:t>
            </a:r>
          </a:p>
          <a:p>
            <a:pPr marL="342900" lvl="0" indent="-342900" eaLnBrk="0" hangingPunct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1			#E		i</a:t>
            </a:r>
            <a:r>
              <a:rPr kumimoji="0" lang="en-US" altLang="zh-CN" sz="240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1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*i</a:t>
            </a:r>
            <a:r>
              <a:rPr kumimoji="0" lang="en-US" altLang="zh-CN" sz="240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2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+i</a:t>
            </a:r>
            <a:r>
              <a:rPr kumimoji="0" lang="en-US" altLang="zh-CN" sz="240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3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#	</a:t>
            </a:r>
            <a:r>
              <a:rPr lang="en-US" altLang="zh-CN" sz="2400" kern="0" dirty="0" smtClean="0">
                <a:ea typeface="微软雅黑" pitchFamily="34" charset="-122"/>
              </a:rPr>
              <a:t> E→TE</a:t>
            </a:r>
            <a:r>
              <a:rPr lang="en-US" altLang="zh-CN" sz="2400" kern="0" dirty="0" smtClean="0">
                <a:ea typeface="微软雅黑" pitchFamily="34" charset="-122"/>
                <a:sym typeface="Symbol" pitchFamily="18" charset="2"/>
              </a:rPr>
              <a:t></a:t>
            </a: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  <a:p>
            <a:pPr marL="342900" lvl="0" indent="-342900" eaLnBrk="0" hangingPunct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2			#E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Symbol" pitchFamily="18" charset="2"/>
              </a:rPr>
              <a:t>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T		i</a:t>
            </a:r>
            <a:r>
              <a:rPr kumimoji="0" lang="en-US" altLang="zh-CN" sz="240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1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*i</a:t>
            </a:r>
            <a:r>
              <a:rPr kumimoji="0" lang="en-US" altLang="zh-CN" sz="240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2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+i</a:t>
            </a:r>
            <a:r>
              <a:rPr kumimoji="0" lang="en-US" altLang="zh-CN" sz="240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3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#	</a:t>
            </a:r>
            <a:r>
              <a:rPr lang="en-US" altLang="zh-CN" sz="2400" kern="0" dirty="0" smtClean="0">
                <a:ea typeface="微软雅黑" pitchFamily="34" charset="-122"/>
              </a:rPr>
              <a:t> T→FT</a:t>
            </a:r>
            <a:r>
              <a:rPr lang="en-US" altLang="zh-CN" sz="2400" kern="0" dirty="0" smtClean="0">
                <a:ea typeface="微软雅黑" pitchFamily="34" charset="-122"/>
                <a:sym typeface="Symbol" pitchFamily="18" charset="2"/>
              </a:rPr>
              <a:t></a:t>
            </a: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  <a:p>
            <a:pPr marL="342900" lvl="0" indent="-342900" eaLnBrk="0" hangingPunct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</a:pP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</a:rPr>
              <a:t>3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			#E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Symbol" pitchFamily="18" charset="2"/>
              </a:rPr>
              <a:t>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T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Symbol" pitchFamily="18" charset="2"/>
              </a:rPr>
              <a:t>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F		i</a:t>
            </a:r>
            <a:r>
              <a:rPr kumimoji="0" lang="en-US" altLang="zh-CN" sz="240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1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*i</a:t>
            </a:r>
            <a:r>
              <a:rPr kumimoji="0" lang="en-US" altLang="zh-CN" sz="240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2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+i</a:t>
            </a:r>
            <a:r>
              <a:rPr kumimoji="0" lang="en-US" altLang="zh-CN" sz="240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3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#	</a:t>
            </a:r>
            <a:r>
              <a:rPr lang="en-US" altLang="zh-CN" sz="2400" kern="0" dirty="0" smtClean="0">
                <a:ea typeface="微软雅黑" pitchFamily="34" charset="-122"/>
              </a:rPr>
              <a:t> </a:t>
            </a:r>
            <a:r>
              <a:rPr lang="en-US" altLang="zh-CN" sz="2400" kern="0" dirty="0" err="1" smtClean="0">
                <a:ea typeface="微软雅黑" pitchFamily="34" charset="-122"/>
              </a:rPr>
              <a:t>F→i</a:t>
            </a: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</a:rPr>
              <a:t>4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			#E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Symbol" pitchFamily="18" charset="2"/>
              </a:rPr>
              <a:t>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T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Symbol" pitchFamily="18" charset="2"/>
              </a:rPr>
              <a:t>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i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		i</a:t>
            </a:r>
            <a:r>
              <a:rPr kumimoji="0" lang="en-US" altLang="zh-CN" sz="240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1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*i</a:t>
            </a:r>
            <a:r>
              <a:rPr kumimoji="0" lang="en-US" altLang="zh-CN" sz="240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2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+i</a:t>
            </a:r>
            <a:r>
              <a:rPr kumimoji="0" lang="en-US" altLang="zh-CN" sz="240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3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#	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匹配</a:t>
            </a: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5		#E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T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		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*i</a:t>
            </a:r>
            <a:r>
              <a:rPr lang="en-US" altLang="zh-CN" sz="2400" baseline="-25000" dirty="0" smtClean="0">
                <a:latin typeface="Arial" pitchFamily="34" charset="0"/>
                <a:ea typeface="微软雅黑" pitchFamily="34" charset="-122"/>
              </a:rPr>
              <a:t>2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+i</a:t>
            </a:r>
            <a:r>
              <a:rPr lang="en-US" altLang="zh-CN" sz="2400" baseline="-25000" dirty="0" smtClean="0">
                <a:latin typeface="Arial" pitchFamily="34" charset="0"/>
                <a:ea typeface="微软雅黑" pitchFamily="34" charset="-122"/>
              </a:rPr>
              <a:t>3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#		</a:t>
            </a:r>
            <a:r>
              <a:rPr lang="en-US" altLang="zh-CN" sz="2400" dirty="0" smtClean="0"/>
              <a:t> T</a:t>
            </a:r>
            <a:r>
              <a:rPr lang="en-US" altLang="zh-CN" sz="2400" dirty="0" smtClean="0">
                <a:sym typeface="Symbol" pitchFamily="18" charset="2"/>
              </a:rPr>
              <a:t></a:t>
            </a:r>
            <a:r>
              <a:rPr lang="en-US" altLang="zh-CN" sz="2400" dirty="0" smtClean="0"/>
              <a:t>→*FT</a:t>
            </a:r>
            <a:r>
              <a:rPr lang="en-US" altLang="zh-CN" sz="2400" dirty="0" smtClean="0">
                <a:sym typeface="Symbol" pitchFamily="18" charset="2"/>
              </a:rPr>
              <a:t></a:t>
            </a:r>
            <a:endParaRPr lang="en-US" altLang="zh-CN" sz="2400" dirty="0" smtClean="0">
              <a:latin typeface="Arial" pitchFamily="34" charset="0"/>
              <a:ea typeface="微软雅黑" pitchFamily="34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6		#E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T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F*	*i</a:t>
            </a:r>
            <a:r>
              <a:rPr lang="en-US" altLang="zh-CN" sz="2400" baseline="-25000" dirty="0" smtClean="0">
                <a:latin typeface="Arial" pitchFamily="34" charset="0"/>
                <a:ea typeface="微软雅黑" pitchFamily="34" charset="-122"/>
              </a:rPr>
              <a:t>2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+i</a:t>
            </a:r>
            <a:r>
              <a:rPr lang="en-US" altLang="zh-CN" sz="2400" baseline="-25000" dirty="0" smtClean="0">
                <a:latin typeface="Arial" pitchFamily="34" charset="0"/>
                <a:ea typeface="微软雅黑" pitchFamily="34" charset="-122"/>
              </a:rPr>
              <a:t>3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#		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匹配</a:t>
            </a:r>
            <a:endParaRPr lang="en-US" altLang="zh-CN" sz="2400" kern="0" dirty="0" smtClean="0">
              <a:latin typeface="Arial" pitchFamily="34" charset="0"/>
              <a:ea typeface="微软雅黑" pitchFamily="34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7		#E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T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F		i</a:t>
            </a:r>
            <a:r>
              <a:rPr lang="en-US" altLang="zh-CN" sz="2400" baseline="-25000" dirty="0" smtClean="0">
                <a:latin typeface="Arial" pitchFamily="34" charset="0"/>
                <a:ea typeface="微软雅黑" pitchFamily="34" charset="-122"/>
              </a:rPr>
              <a:t>2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+i</a:t>
            </a:r>
            <a:r>
              <a:rPr lang="en-US" altLang="zh-CN" sz="2400" baseline="-25000" dirty="0" smtClean="0">
                <a:latin typeface="Arial" pitchFamily="34" charset="0"/>
                <a:ea typeface="微软雅黑" pitchFamily="34" charset="-122"/>
              </a:rPr>
              <a:t>3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#		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F→i</a:t>
            </a:r>
            <a:endParaRPr lang="en-US" altLang="zh-CN" sz="2400" dirty="0" smtClean="0">
              <a:latin typeface="Arial" pitchFamily="34" charset="0"/>
              <a:ea typeface="微软雅黑" pitchFamily="34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8		#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</a:rPr>
              <a:t>E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</a:rPr>
              <a:t>T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i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	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	i</a:t>
            </a:r>
            <a:r>
              <a:rPr lang="en-US" altLang="zh-CN" sz="2400" baseline="-25000" dirty="0" smtClean="0">
                <a:latin typeface="Arial" pitchFamily="34" charset="0"/>
                <a:ea typeface="微软雅黑" pitchFamily="34" charset="-122"/>
              </a:rPr>
              <a:t>2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+i</a:t>
            </a:r>
            <a:r>
              <a:rPr lang="en-US" altLang="zh-CN" sz="2400" baseline="-25000" dirty="0" smtClean="0">
                <a:latin typeface="Arial" pitchFamily="34" charset="0"/>
                <a:ea typeface="微软雅黑" pitchFamily="34" charset="-122"/>
              </a:rPr>
              <a:t>3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#		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匹配</a:t>
            </a:r>
            <a:endParaRPr lang="en-US" altLang="zh-CN" sz="2400" kern="0" dirty="0" smtClean="0">
              <a:latin typeface="Arial" pitchFamily="34" charset="0"/>
              <a:ea typeface="微软雅黑" pitchFamily="34" charset="-122"/>
            </a:endParaRPr>
          </a:p>
          <a:p>
            <a:pPr marL="609600" indent="-6096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9			#E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T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		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+i</a:t>
            </a:r>
            <a:r>
              <a:rPr lang="en-US" altLang="zh-CN" sz="2400" baseline="-25000" dirty="0" smtClean="0">
                <a:latin typeface="Arial" pitchFamily="34" charset="0"/>
                <a:ea typeface="微软雅黑" pitchFamily="34" charset="-122"/>
              </a:rPr>
              <a:t>3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#		</a:t>
            </a:r>
            <a:r>
              <a:rPr lang="en-US" altLang="zh-CN" sz="2400" dirty="0" smtClean="0"/>
              <a:t> T</a:t>
            </a:r>
            <a:r>
              <a:rPr lang="en-US" altLang="zh-CN" sz="2400" dirty="0" smtClean="0">
                <a:sym typeface="Symbol" pitchFamily="18" charset="2"/>
              </a:rPr>
              <a:t></a:t>
            </a:r>
            <a:r>
              <a:rPr lang="en-US" altLang="zh-CN" sz="2400" dirty="0" smtClean="0"/>
              <a:t>→</a:t>
            </a:r>
            <a:r>
              <a:rPr lang="en-US" altLang="zh-CN" sz="2400" dirty="0" smtClean="0">
                <a:sym typeface="Symbol" pitchFamily="18" charset="2"/>
              </a:rPr>
              <a:t></a:t>
            </a:r>
            <a:endParaRPr lang="en-US" altLang="zh-CN" sz="2400" dirty="0" smtClean="0">
              <a:latin typeface="Arial" pitchFamily="34" charset="0"/>
              <a:ea typeface="微软雅黑" pitchFamily="34" charset="-122"/>
            </a:endParaRPr>
          </a:p>
          <a:p>
            <a:pPr marL="609600" indent="-609600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10			#E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		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+i</a:t>
            </a:r>
            <a:r>
              <a:rPr lang="en-US" altLang="zh-CN" sz="2400" baseline="-25000" dirty="0" smtClean="0">
                <a:latin typeface="Arial" pitchFamily="34" charset="0"/>
                <a:ea typeface="微软雅黑" pitchFamily="34" charset="-122"/>
              </a:rPr>
              <a:t>3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#		</a:t>
            </a:r>
            <a:r>
              <a:rPr lang="en-US" altLang="zh-CN" sz="2400" dirty="0" smtClean="0"/>
              <a:t>E</a:t>
            </a:r>
            <a:r>
              <a:rPr lang="en-US" altLang="zh-CN" sz="2400" dirty="0" smtClean="0">
                <a:sym typeface="Symbol" pitchFamily="18" charset="2"/>
              </a:rPr>
              <a:t></a:t>
            </a:r>
            <a:r>
              <a:rPr lang="en-US" altLang="zh-CN" sz="2400" dirty="0" smtClean="0"/>
              <a:t>→+TE</a:t>
            </a:r>
            <a:r>
              <a:rPr lang="en-US" altLang="zh-CN" sz="2400" dirty="0" smtClean="0">
                <a:sym typeface="Symbol" pitchFamily="18" charset="2"/>
              </a:rPr>
              <a:t></a:t>
            </a:r>
            <a:endParaRPr lang="en-US" altLang="zh-CN" sz="2400" dirty="0" smtClean="0">
              <a:latin typeface="Arial" pitchFamily="34" charset="0"/>
              <a:ea typeface="微软雅黑" pitchFamily="34" charset="-122"/>
            </a:endParaRPr>
          </a:p>
          <a:p>
            <a:pPr marL="609600" indent="-6096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11			#E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T+		+i</a:t>
            </a:r>
            <a:r>
              <a:rPr lang="en-US" altLang="zh-CN" sz="2400" baseline="-25000" dirty="0" smtClean="0">
                <a:latin typeface="Arial" pitchFamily="34" charset="0"/>
                <a:ea typeface="微软雅黑" pitchFamily="34" charset="-122"/>
              </a:rPr>
              <a:t>3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#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</a:rPr>
              <a:t>		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</a:rPr>
              <a:t>匹配</a:t>
            </a:r>
            <a:endParaRPr lang="en-US" altLang="zh-CN" sz="2400" kern="0" dirty="0" smtClean="0">
              <a:latin typeface="Arial" pitchFamily="34" charset="0"/>
              <a:ea typeface="微软雅黑" pitchFamily="34" charset="-122"/>
            </a:endParaRPr>
          </a:p>
          <a:p>
            <a:pPr marL="609600" indent="-6096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12			#E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T		i</a:t>
            </a:r>
            <a:r>
              <a:rPr lang="en-US" altLang="zh-CN" sz="2400" baseline="-25000" dirty="0" smtClean="0">
                <a:latin typeface="Arial" pitchFamily="34" charset="0"/>
                <a:ea typeface="微软雅黑" pitchFamily="34" charset="-122"/>
              </a:rPr>
              <a:t>3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#		 T→FT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endParaRPr lang="en-US" altLang="zh-CN" sz="2400" dirty="0" smtClean="0">
              <a:latin typeface="Arial" pitchFamily="34" charset="0"/>
              <a:ea typeface="微软雅黑" pitchFamily="34" charset="-122"/>
            </a:endParaRPr>
          </a:p>
          <a:p>
            <a:pPr marL="609600" indent="-6096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13			#E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T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F    	i</a:t>
            </a:r>
            <a:r>
              <a:rPr lang="en-US" altLang="zh-CN" sz="2400" baseline="-25000" dirty="0" smtClean="0">
                <a:latin typeface="Arial" pitchFamily="34" charset="0"/>
                <a:ea typeface="微软雅黑" pitchFamily="34" charset="-122"/>
              </a:rPr>
              <a:t>3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#		 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</a:rPr>
              <a:t>F→i</a:t>
            </a:r>
            <a:endParaRPr lang="en-US" altLang="zh-CN" sz="2400" dirty="0" smtClean="0">
              <a:latin typeface="Arial" pitchFamily="34" charset="0"/>
              <a:ea typeface="微软雅黑" pitchFamily="34" charset="-122"/>
            </a:endParaRPr>
          </a:p>
          <a:p>
            <a:pPr marL="609600" indent="-6096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14			#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</a:rPr>
              <a:t>E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</a:rPr>
              <a:t>T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		i</a:t>
            </a:r>
            <a:r>
              <a:rPr lang="en-US" altLang="zh-CN" sz="2400" baseline="-25000" dirty="0" smtClean="0">
                <a:latin typeface="Arial" pitchFamily="34" charset="0"/>
                <a:ea typeface="微软雅黑" pitchFamily="34" charset="-122"/>
              </a:rPr>
              <a:t>3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#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</a:rPr>
              <a:t>		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</a:rPr>
              <a:t>匹配</a:t>
            </a:r>
            <a:endParaRPr lang="en-US" altLang="zh-CN" sz="2400" kern="0" dirty="0" smtClean="0">
              <a:latin typeface="Arial" pitchFamily="34" charset="0"/>
              <a:ea typeface="微软雅黑" pitchFamily="34" charset="-122"/>
            </a:endParaRPr>
          </a:p>
          <a:p>
            <a:pPr marL="609600" indent="-6096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15			#E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T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		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#		 T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→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</a:t>
            </a:r>
            <a:endParaRPr lang="en-US" altLang="zh-CN" sz="2400" dirty="0" smtClean="0">
              <a:latin typeface="Arial" pitchFamily="34" charset="0"/>
              <a:ea typeface="微软雅黑" pitchFamily="34" charset="-122"/>
            </a:endParaRPr>
          </a:p>
          <a:p>
            <a:pPr marL="609600" indent="-6096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16			#E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		#		 E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→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</a:t>
            </a:r>
            <a:endParaRPr lang="en-US" altLang="zh-CN" sz="2400" dirty="0" smtClean="0">
              <a:latin typeface="Arial" pitchFamily="34" charset="0"/>
              <a:ea typeface="微软雅黑" pitchFamily="34" charset="-122"/>
            </a:endParaRPr>
          </a:p>
          <a:p>
            <a:pPr marL="609600" indent="-6096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17			#		#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</a:rPr>
              <a:t>		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</a:rPr>
              <a:t>接受</a:t>
            </a:r>
            <a:endParaRPr lang="en-US" altLang="zh-CN" sz="2400" kern="0" dirty="0" smtClean="0">
              <a:latin typeface="Arial" pitchFamily="34" charset="0"/>
              <a:ea typeface="微软雅黑" pitchFamily="34" charset="-122"/>
              <a:sym typeface="Symbol" pitchFamily="18" charset="2"/>
            </a:endParaRPr>
          </a:p>
          <a:p>
            <a:pPr marL="609600" indent="-6096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US" altLang="zh-CN" sz="2400" dirty="0" smtClean="0">
              <a:latin typeface="Arial" pitchFamily="34" charset="0"/>
              <a:ea typeface="微软雅黑" pitchFamily="34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31C7C2-3F63-47C6-8589-F2EC327547D4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-642975" y="1285861"/>
          <a:ext cx="10461675" cy="3951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041401" y="2016007"/>
            <a:ext cx="5000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25816</TotalTime>
  <Words>3785</Words>
  <Application>Microsoft Office PowerPoint</Application>
  <PresentationFormat>全屏显示(4:3)</PresentationFormat>
  <Paragraphs>854</Paragraphs>
  <Slides>81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83" baseType="lpstr">
      <vt:lpstr>Blends</vt:lpstr>
      <vt:lpstr>BMP 图像</vt:lpstr>
      <vt:lpstr>Compiler Principles</vt:lpstr>
      <vt:lpstr>第四章 语法分析—自上而下分析</vt:lpstr>
      <vt:lpstr>幻灯片 3</vt:lpstr>
      <vt:lpstr>Contents</vt:lpstr>
      <vt:lpstr>幻灯片 5</vt:lpstr>
      <vt:lpstr>幻灯片 6</vt:lpstr>
      <vt:lpstr>main( )</vt:lpstr>
      <vt:lpstr>语法分析方法</vt:lpstr>
      <vt:lpstr>Contents</vt:lpstr>
      <vt:lpstr>两种自上而下分析方法</vt:lpstr>
      <vt:lpstr>带回溯的方法</vt:lpstr>
      <vt:lpstr>存在的问题</vt:lpstr>
      <vt:lpstr>不带回溯的方法</vt:lpstr>
      <vt:lpstr>Contents</vt:lpstr>
      <vt:lpstr>幻灯片 15</vt:lpstr>
      <vt:lpstr>幻灯片 16</vt:lpstr>
      <vt:lpstr>Basic Method</vt:lpstr>
      <vt:lpstr>Basic Method</vt:lpstr>
      <vt:lpstr>递归下降分析</vt:lpstr>
      <vt:lpstr>幻灯片 20</vt:lpstr>
      <vt:lpstr>幻灯片 21</vt:lpstr>
      <vt:lpstr>幻灯片 22</vt:lpstr>
      <vt:lpstr>Using EBNF</vt:lpstr>
      <vt:lpstr>Repetition</vt:lpstr>
      <vt:lpstr>Repetition </vt:lpstr>
      <vt:lpstr>Repetition </vt:lpstr>
      <vt:lpstr>Choice</vt:lpstr>
      <vt:lpstr>Choice</vt:lpstr>
      <vt:lpstr>Using EBNF</vt:lpstr>
      <vt:lpstr>Examples</vt:lpstr>
      <vt:lpstr>Syntax Diagrams（语法图）</vt:lpstr>
      <vt:lpstr>Examples</vt:lpstr>
      <vt:lpstr>Examples</vt:lpstr>
      <vt:lpstr>Examples</vt:lpstr>
      <vt:lpstr>A working simple calculator</vt:lpstr>
      <vt:lpstr>A working simple calculator</vt:lpstr>
      <vt:lpstr>A working simple calculator in C code(1) </vt:lpstr>
      <vt:lpstr>A working simple calculator in C code(2)</vt:lpstr>
      <vt:lpstr>A working simple calculator in C code(3)</vt:lpstr>
      <vt:lpstr>A working simple calculator in C code(4)</vt:lpstr>
      <vt:lpstr>A working simple calculator in C code(5)</vt:lpstr>
      <vt:lpstr>A working simple calculator</vt:lpstr>
      <vt:lpstr>Right Associativity</vt:lpstr>
      <vt:lpstr>Contents</vt:lpstr>
      <vt:lpstr>幻灯片 45</vt:lpstr>
      <vt:lpstr>消除直接左递归</vt:lpstr>
      <vt:lpstr>Example </vt:lpstr>
      <vt:lpstr>消除直接左递归</vt:lpstr>
      <vt:lpstr>间接左递归</vt:lpstr>
      <vt:lpstr>消除左递归的算法</vt:lpstr>
      <vt:lpstr>Exercise</vt:lpstr>
      <vt:lpstr>Exercise</vt:lpstr>
      <vt:lpstr>幻灯片 53</vt:lpstr>
      <vt:lpstr>幻灯片 54</vt:lpstr>
      <vt:lpstr>First集合</vt:lpstr>
      <vt:lpstr>幻灯片 56</vt:lpstr>
      <vt:lpstr>提取左因子</vt:lpstr>
      <vt:lpstr>提取左因子</vt:lpstr>
      <vt:lpstr>Algorithm for Left Factoring a Grammar </vt:lpstr>
      <vt:lpstr>Example</vt:lpstr>
      <vt:lpstr>幻灯片 61</vt:lpstr>
      <vt:lpstr>幻灯片 62</vt:lpstr>
      <vt:lpstr>Example </vt:lpstr>
      <vt:lpstr>幻灯片 64</vt:lpstr>
      <vt:lpstr>Follow集合</vt:lpstr>
      <vt:lpstr>LL(1)文法</vt:lpstr>
      <vt:lpstr>幻灯片 67</vt:lpstr>
      <vt:lpstr>LL(1)分析</vt:lpstr>
      <vt:lpstr>Contents</vt:lpstr>
      <vt:lpstr> 消除左递归</vt:lpstr>
      <vt:lpstr> 消除左递归</vt:lpstr>
      <vt:lpstr>Contents</vt:lpstr>
      <vt:lpstr>幻灯片 73</vt:lpstr>
      <vt:lpstr>幻灯片 74</vt:lpstr>
      <vt:lpstr>预测分析器模型</vt:lpstr>
      <vt:lpstr>Example </vt:lpstr>
      <vt:lpstr>分析过程</vt:lpstr>
      <vt:lpstr>分析动作</vt:lpstr>
      <vt:lpstr> A Parsing Algorithm Using LL(1) Parsing Table </vt:lpstr>
      <vt:lpstr>Example</vt:lpstr>
      <vt:lpstr>幻灯片 81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xiaomi</dc:creator>
  <cp:lastModifiedBy>Administrator</cp:lastModifiedBy>
  <cp:revision>452</cp:revision>
  <dcterms:created xsi:type="dcterms:W3CDTF">1601-01-01T00:00:00Z</dcterms:created>
  <dcterms:modified xsi:type="dcterms:W3CDTF">2017-05-03T02:10:54Z</dcterms:modified>
</cp:coreProperties>
</file>