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handoutMasterIdLst>
    <p:handoutMasterId r:id="rId32"/>
  </p:handoutMasterIdLst>
  <p:sldIdLst>
    <p:sldId id="257" r:id="rId2"/>
    <p:sldId id="377" r:id="rId3"/>
    <p:sldId id="418" r:id="rId4"/>
    <p:sldId id="470" r:id="rId5"/>
    <p:sldId id="388" r:id="rId6"/>
    <p:sldId id="431" r:id="rId7"/>
    <p:sldId id="390" r:id="rId8"/>
    <p:sldId id="391" r:id="rId9"/>
    <p:sldId id="392" r:id="rId10"/>
    <p:sldId id="386" r:id="rId11"/>
    <p:sldId id="303" r:id="rId12"/>
    <p:sldId id="459" r:id="rId13"/>
    <p:sldId id="453" r:id="rId14"/>
    <p:sldId id="455" r:id="rId15"/>
    <p:sldId id="456" r:id="rId16"/>
    <p:sldId id="457" r:id="rId17"/>
    <p:sldId id="458" r:id="rId18"/>
    <p:sldId id="460" r:id="rId19"/>
    <p:sldId id="454" r:id="rId20"/>
    <p:sldId id="461" r:id="rId21"/>
    <p:sldId id="462" r:id="rId22"/>
    <p:sldId id="465" r:id="rId23"/>
    <p:sldId id="466" r:id="rId24"/>
    <p:sldId id="467" r:id="rId25"/>
    <p:sldId id="463" r:id="rId26"/>
    <p:sldId id="468" r:id="rId27"/>
    <p:sldId id="469" r:id="rId28"/>
    <p:sldId id="471" r:id="rId29"/>
    <p:sldId id="264" r:id="rId30"/>
  </p:sldIdLst>
  <p:sldSz cx="12192000" cy="6858000"/>
  <p:notesSz cx="6858000" cy="9144000"/>
  <p:defaultTextStyle>
    <a:defPPr>
      <a:defRPr lang="zh-CN"/>
    </a:defPPr>
    <a:lvl1pPr marL="0" algn="l" defTabSz="914334" rtl="0" eaLnBrk="1" latinLnBrk="0" hangingPunct="1">
      <a:defRPr sz="1800" kern="1200">
        <a:solidFill>
          <a:schemeClr val="tx1"/>
        </a:solidFill>
        <a:latin typeface="+mn-lt"/>
        <a:ea typeface="+mn-ea"/>
        <a:cs typeface="+mn-cs"/>
      </a:defRPr>
    </a:lvl1pPr>
    <a:lvl2pPr marL="457167" algn="l" defTabSz="914334" rtl="0" eaLnBrk="1" latinLnBrk="0" hangingPunct="1">
      <a:defRPr sz="1800" kern="1200">
        <a:solidFill>
          <a:schemeClr val="tx1"/>
        </a:solidFill>
        <a:latin typeface="+mn-lt"/>
        <a:ea typeface="+mn-ea"/>
        <a:cs typeface="+mn-cs"/>
      </a:defRPr>
    </a:lvl2pPr>
    <a:lvl3pPr marL="914334" algn="l" defTabSz="914334" rtl="0" eaLnBrk="1" latinLnBrk="0" hangingPunct="1">
      <a:defRPr sz="1800" kern="1200">
        <a:solidFill>
          <a:schemeClr val="tx1"/>
        </a:solidFill>
        <a:latin typeface="+mn-lt"/>
        <a:ea typeface="+mn-ea"/>
        <a:cs typeface="+mn-cs"/>
      </a:defRPr>
    </a:lvl3pPr>
    <a:lvl4pPr marL="1371501" algn="l" defTabSz="914334" rtl="0" eaLnBrk="1" latinLnBrk="0" hangingPunct="1">
      <a:defRPr sz="1800" kern="1200">
        <a:solidFill>
          <a:schemeClr val="tx1"/>
        </a:solidFill>
        <a:latin typeface="+mn-lt"/>
        <a:ea typeface="+mn-ea"/>
        <a:cs typeface="+mn-cs"/>
      </a:defRPr>
    </a:lvl4pPr>
    <a:lvl5pPr marL="1828667" algn="l" defTabSz="914334" rtl="0" eaLnBrk="1" latinLnBrk="0" hangingPunct="1">
      <a:defRPr sz="1800" kern="1200">
        <a:solidFill>
          <a:schemeClr val="tx1"/>
        </a:solidFill>
        <a:latin typeface="+mn-lt"/>
        <a:ea typeface="+mn-ea"/>
        <a:cs typeface="+mn-cs"/>
      </a:defRPr>
    </a:lvl5pPr>
    <a:lvl6pPr marL="2285835" algn="l" defTabSz="914334" rtl="0" eaLnBrk="1" latinLnBrk="0" hangingPunct="1">
      <a:defRPr sz="1800" kern="1200">
        <a:solidFill>
          <a:schemeClr val="tx1"/>
        </a:solidFill>
        <a:latin typeface="+mn-lt"/>
        <a:ea typeface="+mn-ea"/>
        <a:cs typeface="+mn-cs"/>
      </a:defRPr>
    </a:lvl6pPr>
    <a:lvl7pPr marL="2743001" algn="l" defTabSz="914334" rtl="0" eaLnBrk="1" latinLnBrk="0" hangingPunct="1">
      <a:defRPr sz="1800" kern="1200">
        <a:solidFill>
          <a:schemeClr val="tx1"/>
        </a:solidFill>
        <a:latin typeface="+mn-lt"/>
        <a:ea typeface="+mn-ea"/>
        <a:cs typeface="+mn-cs"/>
      </a:defRPr>
    </a:lvl7pPr>
    <a:lvl8pPr marL="3200169" algn="l" defTabSz="914334" rtl="0" eaLnBrk="1" latinLnBrk="0" hangingPunct="1">
      <a:defRPr sz="1800" kern="1200">
        <a:solidFill>
          <a:schemeClr val="tx1"/>
        </a:solidFill>
        <a:latin typeface="+mn-lt"/>
        <a:ea typeface="+mn-ea"/>
        <a:cs typeface="+mn-cs"/>
      </a:defRPr>
    </a:lvl8pPr>
    <a:lvl9pPr marL="3657336" algn="l" defTabSz="91433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B51776F-684F-374B-8E63-83D941113EB6}">
          <p14:sldIdLst>
            <p14:sldId id="257"/>
            <p14:sldId id="377"/>
            <p14:sldId id="418"/>
            <p14:sldId id="470"/>
            <p14:sldId id="388"/>
            <p14:sldId id="431"/>
            <p14:sldId id="390"/>
            <p14:sldId id="391"/>
            <p14:sldId id="392"/>
            <p14:sldId id="386"/>
            <p14:sldId id="303"/>
            <p14:sldId id="459"/>
            <p14:sldId id="453"/>
            <p14:sldId id="455"/>
            <p14:sldId id="456"/>
            <p14:sldId id="457"/>
            <p14:sldId id="458"/>
            <p14:sldId id="460"/>
            <p14:sldId id="454"/>
            <p14:sldId id="461"/>
            <p14:sldId id="462"/>
            <p14:sldId id="465"/>
            <p14:sldId id="466"/>
            <p14:sldId id="467"/>
            <p14:sldId id="463"/>
            <p14:sldId id="468"/>
            <p14:sldId id="469"/>
            <p14:sldId id="471"/>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1E9"/>
    <a:srgbClr val="24A882"/>
    <a:srgbClr val="38B9DA"/>
    <a:srgbClr val="F39C12"/>
    <a:srgbClr val="82B8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9" autoAdjust="0"/>
    <p:restoredTop sz="65355" autoAdjust="0"/>
  </p:normalViewPr>
  <p:slideViewPr>
    <p:cSldViewPr snapToGrid="0">
      <p:cViewPr>
        <p:scale>
          <a:sx n="100" d="100"/>
          <a:sy n="100" d="100"/>
        </p:scale>
        <p:origin x="864" y="-86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46" d="100"/>
          <a:sy n="146" d="100"/>
        </p:scale>
        <p:origin x="2696" y="17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63A0E-5DA4-5D43-A5CC-2221DCD13A1C}" type="doc">
      <dgm:prSet loTypeId="urn:microsoft.com/office/officeart/2008/layout/AlternatingHexagons" loCatId="" qsTypeId="urn:microsoft.com/office/officeart/2005/8/quickstyle/simple4" qsCatId="simple" csTypeId="urn:microsoft.com/office/officeart/2005/8/colors/colorful3" csCatId="colorful" phldr="1"/>
      <dgm:spPr/>
      <dgm:t>
        <a:bodyPr/>
        <a:lstStyle/>
        <a:p>
          <a:endParaRPr lang="zh-CN" altLang="en-US"/>
        </a:p>
      </dgm:t>
    </dgm:pt>
    <dgm:pt modelId="{A96CE533-AEB7-7141-8792-D528DBA66FC0}">
      <dgm:prSet phldrT="[文本]" custT="1"/>
      <dgm:spPr/>
      <dgm:t>
        <a:bodyPr/>
        <a:lstStyle/>
        <a:p>
          <a:r>
            <a:rPr lang="zh-CN" altLang="en-US" sz="1800" dirty="0"/>
            <a:t>按需使用</a:t>
          </a:r>
        </a:p>
      </dgm:t>
    </dgm:pt>
    <dgm:pt modelId="{96C44E5F-FB2A-5449-ABF7-3DF78725714E}" type="parTrans" cxnId="{7CBA4E18-6595-2C4C-9396-3547FC6E9934}">
      <dgm:prSet/>
      <dgm:spPr/>
      <dgm:t>
        <a:bodyPr/>
        <a:lstStyle/>
        <a:p>
          <a:endParaRPr lang="zh-CN" altLang="en-US" sz="1600"/>
        </a:p>
      </dgm:t>
    </dgm:pt>
    <dgm:pt modelId="{AF46B1CC-4E92-024C-BE82-7266035051E0}" type="sibTrans" cxnId="{7CBA4E18-6595-2C4C-9396-3547FC6E9934}">
      <dgm:prSet custT="1"/>
      <dgm:spPr/>
      <dgm:t>
        <a:bodyPr/>
        <a:lstStyle/>
        <a:p>
          <a:r>
            <a:rPr lang="zh-CN" altLang="en-US" sz="1800" dirty="0"/>
            <a:t>广泛接入</a:t>
          </a:r>
        </a:p>
      </dgm:t>
    </dgm:pt>
    <dgm:pt modelId="{96C1FCFC-F8EA-C146-AC6C-DF9F21F94888}">
      <dgm:prSet phldrT="[文本]" custT="1"/>
      <dgm:spPr/>
      <dgm:t>
        <a:bodyPr/>
        <a:lstStyle/>
        <a:p>
          <a:r>
            <a:rPr lang="zh-CN" altLang="en-US" sz="1800" dirty="0"/>
            <a:t>多租户</a:t>
          </a:r>
        </a:p>
      </dgm:t>
    </dgm:pt>
    <dgm:pt modelId="{08E789AB-57EB-EA46-A5FE-E4D79BE6F5D6}" type="parTrans" cxnId="{48168A9B-CA1E-F941-A033-41173CFEED6E}">
      <dgm:prSet/>
      <dgm:spPr/>
      <dgm:t>
        <a:bodyPr/>
        <a:lstStyle/>
        <a:p>
          <a:endParaRPr lang="zh-CN" altLang="en-US" sz="1600"/>
        </a:p>
      </dgm:t>
    </dgm:pt>
    <dgm:pt modelId="{535517B2-A099-6545-B77C-5CD4F13A7541}" type="sibTrans" cxnId="{48168A9B-CA1E-F941-A033-41173CFEED6E}">
      <dgm:prSet custT="1"/>
      <dgm:spPr/>
      <dgm:t>
        <a:bodyPr/>
        <a:lstStyle/>
        <a:p>
          <a:r>
            <a:rPr lang="zh-CN" altLang="en-US" sz="1800" dirty="0"/>
            <a:t>弹性</a:t>
          </a:r>
        </a:p>
      </dgm:t>
    </dgm:pt>
    <dgm:pt modelId="{6FEDA1EA-EC7E-E142-A24A-6AA32FEC1419}">
      <dgm:prSet phldrT="[文本]" custT="1"/>
      <dgm:spPr/>
      <dgm:t>
        <a:bodyPr/>
        <a:lstStyle/>
        <a:p>
          <a:r>
            <a:rPr lang="zh-CN" altLang="en-US" sz="1800" dirty="0"/>
            <a:t>可恢复性</a:t>
          </a:r>
        </a:p>
      </dgm:t>
    </dgm:pt>
    <dgm:pt modelId="{93B0D44D-9B8E-3B4D-9C3E-CF7ADE3AE7B4}" type="parTrans" cxnId="{F85614F5-489F-7843-81BE-8DCBB940C4CF}">
      <dgm:prSet/>
      <dgm:spPr/>
      <dgm:t>
        <a:bodyPr/>
        <a:lstStyle/>
        <a:p>
          <a:endParaRPr lang="zh-CN" altLang="en-US" sz="1600"/>
        </a:p>
      </dgm:t>
    </dgm:pt>
    <dgm:pt modelId="{62FB517F-F1AF-BA41-B5B3-31401FA495CE}" type="sibTrans" cxnId="{F85614F5-489F-7843-81BE-8DCBB940C4CF}">
      <dgm:prSet custT="1"/>
      <dgm:spPr/>
      <dgm:t>
        <a:bodyPr/>
        <a:lstStyle/>
        <a:p>
          <a:r>
            <a:rPr lang="zh-CN" altLang="en-US" sz="1800" dirty="0"/>
            <a:t>用量可度量</a:t>
          </a:r>
        </a:p>
      </dgm:t>
    </dgm:pt>
    <dgm:pt modelId="{2EF6D20A-902B-5843-8BE6-0569A84695A4}" type="pres">
      <dgm:prSet presAssocID="{A6A63A0E-5DA4-5D43-A5CC-2221DCD13A1C}" presName="Name0" presStyleCnt="0">
        <dgm:presLayoutVars>
          <dgm:chMax/>
          <dgm:chPref/>
          <dgm:dir/>
          <dgm:animLvl val="lvl"/>
        </dgm:presLayoutVars>
      </dgm:prSet>
      <dgm:spPr/>
      <dgm:t>
        <a:bodyPr/>
        <a:lstStyle/>
        <a:p>
          <a:endParaRPr lang="zh-CN" altLang="en-US"/>
        </a:p>
      </dgm:t>
    </dgm:pt>
    <dgm:pt modelId="{8978D150-5CBD-B54B-829C-29F5F579A677}" type="pres">
      <dgm:prSet presAssocID="{A96CE533-AEB7-7141-8792-D528DBA66FC0}" presName="composite" presStyleCnt="0"/>
      <dgm:spPr/>
    </dgm:pt>
    <dgm:pt modelId="{17AEB3EC-D531-1748-858E-2295C42382E6}" type="pres">
      <dgm:prSet presAssocID="{A96CE533-AEB7-7141-8792-D528DBA66FC0}" presName="Parent1" presStyleLbl="node1" presStyleIdx="0" presStyleCnt="6" custScaleX="102920">
        <dgm:presLayoutVars>
          <dgm:chMax val="1"/>
          <dgm:chPref val="1"/>
          <dgm:bulletEnabled val="1"/>
        </dgm:presLayoutVars>
      </dgm:prSet>
      <dgm:spPr/>
      <dgm:t>
        <a:bodyPr/>
        <a:lstStyle/>
        <a:p>
          <a:endParaRPr lang="zh-CN" altLang="en-US"/>
        </a:p>
      </dgm:t>
    </dgm:pt>
    <dgm:pt modelId="{F5C6F953-D613-9C4A-8501-BBCECACF0A96}" type="pres">
      <dgm:prSet presAssocID="{A96CE533-AEB7-7141-8792-D528DBA66FC0}" presName="Childtext1" presStyleLbl="revTx" presStyleIdx="0" presStyleCnt="3">
        <dgm:presLayoutVars>
          <dgm:chMax val="0"/>
          <dgm:chPref val="0"/>
          <dgm:bulletEnabled val="1"/>
        </dgm:presLayoutVars>
      </dgm:prSet>
      <dgm:spPr/>
    </dgm:pt>
    <dgm:pt modelId="{8CD20065-F01C-9644-B637-478D1736BBFE}" type="pres">
      <dgm:prSet presAssocID="{A96CE533-AEB7-7141-8792-D528DBA66FC0}" presName="BalanceSpacing" presStyleCnt="0"/>
      <dgm:spPr/>
    </dgm:pt>
    <dgm:pt modelId="{86C528C1-35F8-B74E-834B-58501C95A7CA}" type="pres">
      <dgm:prSet presAssocID="{A96CE533-AEB7-7141-8792-D528DBA66FC0}" presName="BalanceSpacing1" presStyleCnt="0"/>
      <dgm:spPr/>
    </dgm:pt>
    <dgm:pt modelId="{A005CE12-0533-0540-97D6-968E74FDE5DE}" type="pres">
      <dgm:prSet presAssocID="{AF46B1CC-4E92-024C-BE82-7266035051E0}" presName="Accent1Text" presStyleLbl="node1" presStyleIdx="1" presStyleCnt="6"/>
      <dgm:spPr/>
      <dgm:t>
        <a:bodyPr/>
        <a:lstStyle/>
        <a:p>
          <a:endParaRPr lang="zh-CN" altLang="en-US"/>
        </a:p>
      </dgm:t>
    </dgm:pt>
    <dgm:pt modelId="{41B6CF4C-D211-1147-83DE-8FFED29F650C}" type="pres">
      <dgm:prSet presAssocID="{AF46B1CC-4E92-024C-BE82-7266035051E0}" presName="spaceBetweenRectangles" presStyleCnt="0"/>
      <dgm:spPr/>
    </dgm:pt>
    <dgm:pt modelId="{0B7111C6-292A-1048-BE9E-997841643874}" type="pres">
      <dgm:prSet presAssocID="{96C1FCFC-F8EA-C146-AC6C-DF9F21F94888}" presName="composite" presStyleCnt="0"/>
      <dgm:spPr/>
    </dgm:pt>
    <dgm:pt modelId="{C946FFF7-7B63-0D41-B300-E67A1DCC223D}" type="pres">
      <dgm:prSet presAssocID="{96C1FCFC-F8EA-C146-AC6C-DF9F21F94888}" presName="Parent1" presStyleLbl="node1" presStyleIdx="2" presStyleCnt="6">
        <dgm:presLayoutVars>
          <dgm:chMax val="1"/>
          <dgm:chPref val="1"/>
          <dgm:bulletEnabled val="1"/>
        </dgm:presLayoutVars>
      </dgm:prSet>
      <dgm:spPr/>
      <dgm:t>
        <a:bodyPr/>
        <a:lstStyle/>
        <a:p>
          <a:endParaRPr lang="zh-CN" altLang="en-US"/>
        </a:p>
      </dgm:t>
    </dgm:pt>
    <dgm:pt modelId="{E3EE5BDE-9078-5A4E-9D7D-45A40919D637}" type="pres">
      <dgm:prSet presAssocID="{96C1FCFC-F8EA-C146-AC6C-DF9F21F94888}" presName="Childtext1" presStyleLbl="revTx" presStyleIdx="1" presStyleCnt="3">
        <dgm:presLayoutVars>
          <dgm:chMax val="0"/>
          <dgm:chPref val="0"/>
          <dgm:bulletEnabled val="1"/>
        </dgm:presLayoutVars>
      </dgm:prSet>
      <dgm:spPr/>
    </dgm:pt>
    <dgm:pt modelId="{AA8D8455-F15F-064B-A42F-0489DBD8AF3D}" type="pres">
      <dgm:prSet presAssocID="{96C1FCFC-F8EA-C146-AC6C-DF9F21F94888}" presName="BalanceSpacing" presStyleCnt="0"/>
      <dgm:spPr/>
    </dgm:pt>
    <dgm:pt modelId="{5F937288-DACF-314A-A6E7-B392506B511F}" type="pres">
      <dgm:prSet presAssocID="{96C1FCFC-F8EA-C146-AC6C-DF9F21F94888}" presName="BalanceSpacing1" presStyleCnt="0"/>
      <dgm:spPr/>
    </dgm:pt>
    <dgm:pt modelId="{3B65C537-250F-414A-ABEE-50F7D662617C}" type="pres">
      <dgm:prSet presAssocID="{535517B2-A099-6545-B77C-5CD4F13A7541}" presName="Accent1Text" presStyleLbl="node1" presStyleIdx="3" presStyleCnt="6"/>
      <dgm:spPr/>
      <dgm:t>
        <a:bodyPr/>
        <a:lstStyle/>
        <a:p>
          <a:endParaRPr lang="zh-CN" altLang="en-US"/>
        </a:p>
      </dgm:t>
    </dgm:pt>
    <dgm:pt modelId="{37443C34-5AE7-DC42-85D5-E166AB8991B6}" type="pres">
      <dgm:prSet presAssocID="{535517B2-A099-6545-B77C-5CD4F13A7541}" presName="spaceBetweenRectangles" presStyleCnt="0"/>
      <dgm:spPr/>
    </dgm:pt>
    <dgm:pt modelId="{071697C6-4FD5-6F41-9E48-E46F344A6971}" type="pres">
      <dgm:prSet presAssocID="{6FEDA1EA-EC7E-E142-A24A-6AA32FEC1419}" presName="composite" presStyleCnt="0"/>
      <dgm:spPr/>
    </dgm:pt>
    <dgm:pt modelId="{FB09352A-8D07-9745-96E5-54680CFB86ED}" type="pres">
      <dgm:prSet presAssocID="{6FEDA1EA-EC7E-E142-A24A-6AA32FEC1419}" presName="Parent1" presStyleLbl="node1" presStyleIdx="4" presStyleCnt="6">
        <dgm:presLayoutVars>
          <dgm:chMax val="1"/>
          <dgm:chPref val="1"/>
          <dgm:bulletEnabled val="1"/>
        </dgm:presLayoutVars>
      </dgm:prSet>
      <dgm:spPr/>
      <dgm:t>
        <a:bodyPr/>
        <a:lstStyle/>
        <a:p>
          <a:endParaRPr lang="zh-CN" altLang="en-US"/>
        </a:p>
      </dgm:t>
    </dgm:pt>
    <dgm:pt modelId="{B00DF48F-F9D3-7F45-B044-76CD7C5B5EFD}" type="pres">
      <dgm:prSet presAssocID="{6FEDA1EA-EC7E-E142-A24A-6AA32FEC1419}" presName="Childtext1" presStyleLbl="revTx" presStyleIdx="2" presStyleCnt="3">
        <dgm:presLayoutVars>
          <dgm:chMax val="0"/>
          <dgm:chPref val="0"/>
          <dgm:bulletEnabled val="1"/>
        </dgm:presLayoutVars>
      </dgm:prSet>
      <dgm:spPr/>
    </dgm:pt>
    <dgm:pt modelId="{6E403524-DF88-8347-BF9E-E1278C75C40F}" type="pres">
      <dgm:prSet presAssocID="{6FEDA1EA-EC7E-E142-A24A-6AA32FEC1419}" presName="BalanceSpacing" presStyleCnt="0"/>
      <dgm:spPr/>
    </dgm:pt>
    <dgm:pt modelId="{11CF17B6-C2AB-5E44-AEE2-BB59A6BBE54D}" type="pres">
      <dgm:prSet presAssocID="{6FEDA1EA-EC7E-E142-A24A-6AA32FEC1419}" presName="BalanceSpacing1" presStyleCnt="0"/>
      <dgm:spPr/>
    </dgm:pt>
    <dgm:pt modelId="{F1351835-F6BB-594F-9D42-DF4FB5FC4041}" type="pres">
      <dgm:prSet presAssocID="{62FB517F-F1AF-BA41-B5B3-31401FA495CE}" presName="Accent1Text" presStyleLbl="node1" presStyleIdx="5" presStyleCnt="6"/>
      <dgm:spPr/>
      <dgm:t>
        <a:bodyPr/>
        <a:lstStyle/>
        <a:p>
          <a:endParaRPr lang="zh-CN" altLang="en-US"/>
        </a:p>
      </dgm:t>
    </dgm:pt>
  </dgm:ptLst>
  <dgm:cxnLst>
    <dgm:cxn modelId="{22C576FE-4362-8544-8EE9-E50F5E9CD6D4}" type="presOf" srcId="{A6A63A0E-5DA4-5D43-A5CC-2221DCD13A1C}" destId="{2EF6D20A-902B-5843-8BE6-0569A84695A4}" srcOrd="0" destOrd="0" presId="urn:microsoft.com/office/officeart/2008/layout/AlternatingHexagons"/>
    <dgm:cxn modelId="{111619C1-26EF-D44C-AAE3-9C9D92F4C353}" type="presOf" srcId="{96C1FCFC-F8EA-C146-AC6C-DF9F21F94888}" destId="{C946FFF7-7B63-0D41-B300-E67A1DCC223D}" srcOrd="0" destOrd="0" presId="urn:microsoft.com/office/officeart/2008/layout/AlternatingHexagons"/>
    <dgm:cxn modelId="{C14865D4-5313-BA44-9ED4-CBB101F56D89}" type="presOf" srcId="{A96CE533-AEB7-7141-8792-D528DBA66FC0}" destId="{17AEB3EC-D531-1748-858E-2295C42382E6}" srcOrd="0" destOrd="0" presId="urn:microsoft.com/office/officeart/2008/layout/AlternatingHexagons"/>
    <dgm:cxn modelId="{270601CB-4954-914C-8510-4AA4E463C343}" type="presOf" srcId="{535517B2-A099-6545-B77C-5CD4F13A7541}" destId="{3B65C537-250F-414A-ABEE-50F7D662617C}" srcOrd="0" destOrd="0" presId="urn:microsoft.com/office/officeart/2008/layout/AlternatingHexagons"/>
    <dgm:cxn modelId="{8669A010-C6C0-044F-A3E0-EA77A98EBD4D}" type="presOf" srcId="{62FB517F-F1AF-BA41-B5B3-31401FA495CE}" destId="{F1351835-F6BB-594F-9D42-DF4FB5FC4041}" srcOrd="0" destOrd="0" presId="urn:microsoft.com/office/officeart/2008/layout/AlternatingHexagons"/>
    <dgm:cxn modelId="{F85614F5-489F-7843-81BE-8DCBB940C4CF}" srcId="{A6A63A0E-5DA4-5D43-A5CC-2221DCD13A1C}" destId="{6FEDA1EA-EC7E-E142-A24A-6AA32FEC1419}" srcOrd="2" destOrd="0" parTransId="{93B0D44D-9B8E-3B4D-9C3E-CF7ADE3AE7B4}" sibTransId="{62FB517F-F1AF-BA41-B5B3-31401FA495CE}"/>
    <dgm:cxn modelId="{48168A9B-CA1E-F941-A033-41173CFEED6E}" srcId="{A6A63A0E-5DA4-5D43-A5CC-2221DCD13A1C}" destId="{96C1FCFC-F8EA-C146-AC6C-DF9F21F94888}" srcOrd="1" destOrd="0" parTransId="{08E789AB-57EB-EA46-A5FE-E4D79BE6F5D6}" sibTransId="{535517B2-A099-6545-B77C-5CD4F13A7541}"/>
    <dgm:cxn modelId="{2074D846-7233-4141-88E9-DC483CE30A55}" type="presOf" srcId="{6FEDA1EA-EC7E-E142-A24A-6AA32FEC1419}" destId="{FB09352A-8D07-9745-96E5-54680CFB86ED}" srcOrd="0" destOrd="0" presId="urn:microsoft.com/office/officeart/2008/layout/AlternatingHexagons"/>
    <dgm:cxn modelId="{CCAC5ED0-D254-9945-BB28-7F2C98CCFC5D}" type="presOf" srcId="{AF46B1CC-4E92-024C-BE82-7266035051E0}" destId="{A005CE12-0533-0540-97D6-968E74FDE5DE}" srcOrd="0" destOrd="0" presId="urn:microsoft.com/office/officeart/2008/layout/AlternatingHexagons"/>
    <dgm:cxn modelId="{7CBA4E18-6595-2C4C-9396-3547FC6E9934}" srcId="{A6A63A0E-5DA4-5D43-A5CC-2221DCD13A1C}" destId="{A96CE533-AEB7-7141-8792-D528DBA66FC0}" srcOrd="0" destOrd="0" parTransId="{96C44E5F-FB2A-5449-ABF7-3DF78725714E}" sibTransId="{AF46B1CC-4E92-024C-BE82-7266035051E0}"/>
    <dgm:cxn modelId="{DBD10F24-33D7-6249-B0DB-1135B01BE079}" type="presParOf" srcId="{2EF6D20A-902B-5843-8BE6-0569A84695A4}" destId="{8978D150-5CBD-B54B-829C-29F5F579A677}" srcOrd="0" destOrd="0" presId="urn:microsoft.com/office/officeart/2008/layout/AlternatingHexagons"/>
    <dgm:cxn modelId="{4FE4F810-A0A7-3148-9741-A1A9990A259F}" type="presParOf" srcId="{8978D150-5CBD-B54B-829C-29F5F579A677}" destId="{17AEB3EC-D531-1748-858E-2295C42382E6}" srcOrd="0" destOrd="0" presId="urn:microsoft.com/office/officeart/2008/layout/AlternatingHexagons"/>
    <dgm:cxn modelId="{FF2576AB-CF33-4940-A070-CB35438185EC}" type="presParOf" srcId="{8978D150-5CBD-B54B-829C-29F5F579A677}" destId="{F5C6F953-D613-9C4A-8501-BBCECACF0A96}" srcOrd="1" destOrd="0" presId="urn:microsoft.com/office/officeart/2008/layout/AlternatingHexagons"/>
    <dgm:cxn modelId="{06EC9CCF-1AD8-314D-9FC4-3CD34A00E58F}" type="presParOf" srcId="{8978D150-5CBD-B54B-829C-29F5F579A677}" destId="{8CD20065-F01C-9644-B637-478D1736BBFE}" srcOrd="2" destOrd="0" presId="urn:microsoft.com/office/officeart/2008/layout/AlternatingHexagons"/>
    <dgm:cxn modelId="{02CD05C3-457A-2A44-AFBF-01635A5F4326}" type="presParOf" srcId="{8978D150-5CBD-B54B-829C-29F5F579A677}" destId="{86C528C1-35F8-B74E-834B-58501C95A7CA}" srcOrd="3" destOrd="0" presId="urn:microsoft.com/office/officeart/2008/layout/AlternatingHexagons"/>
    <dgm:cxn modelId="{9719AC06-518F-6A4D-AF7A-1F992C148091}" type="presParOf" srcId="{8978D150-5CBD-B54B-829C-29F5F579A677}" destId="{A005CE12-0533-0540-97D6-968E74FDE5DE}" srcOrd="4" destOrd="0" presId="urn:microsoft.com/office/officeart/2008/layout/AlternatingHexagons"/>
    <dgm:cxn modelId="{DB10A0F3-9E19-5243-9FA5-FE005E63471F}" type="presParOf" srcId="{2EF6D20A-902B-5843-8BE6-0569A84695A4}" destId="{41B6CF4C-D211-1147-83DE-8FFED29F650C}" srcOrd="1" destOrd="0" presId="urn:microsoft.com/office/officeart/2008/layout/AlternatingHexagons"/>
    <dgm:cxn modelId="{49297257-D8C8-0141-85C3-201F322B5DD3}" type="presParOf" srcId="{2EF6D20A-902B-5843-8BE6-0569A84695A4}" destId="{0B7111C6-292A-1048-BE9E-997841643874}" srcOrd="2" destOrd="0" presId="urn:microsoft.com/office/officeart/2008/layout/AlternatingHexagons"/>
    <dgm:cxn modelId="{669E5D75-5258-A348-92CB-00AEE664E1BD}" type="presParOf" srcId="{0B7111C6-292A-1048-BE9E-997841643874}" destId="{C946FFF7-7B63-0D41-B300-E67A1DCC223D}" srcOrd="0" destOrd="0" presId="urn:microsoft.com/office/officeart/2008/layout/AlternatingHexagons"/>
    <dgm:cxn modelId="{D7CCBCE5-9C5A-784F-8F3A-98FC51FCA63C}" type="presParOf" srcId="{0B7111C6-292A-1048-BE9E-997841643874}" destId="{E3EE5BDE-9078-5A4E-9D7D-45A40919D637}" srcOrd="1" destOrd="0" presId="urn:microsoft.com/office/officeart/2008/layout/AlternatingHexagons"/>
    <dgm:cxn modelId="{27315EDC-0616-2A43-BCD9-D4FC0B3E9E38}" type="presParOf" srcId="{0B7111C6-292A-1048-BE9E-997841643874}" destId="{AA8D8455-F15F-064B-A42F-0489DBD8AF3D}" srcOrd="2" destOrd="0" presId="urn:microsoft.com/office/officeart/2008/layout/AlternatingHexagons"/>
    <dgm:cxn modelId="{A513B3C7-0788-F741-864F-00CBCFE1E432}" type="presParOf" srcId="{0B7111C6-292A-1048-BE9E-997841643874}" destId="{5F937288-DACF-314A-A6E7-B392506B511F}" srcOrd="3" destOrd="0" presId="urn:microsoft.com/office/officeart/2008/layout/AlternatingHexagons"/>
    <dgm:cxn modelId="{C688FED1-351A-7E48-8BD6-3612BCE1E0DA}" type="presParOf" srcId="{0B7111C6-292A-1048-BE9E-997841643874}" destId="{3B65C537-250F-414A-ABEE-50F7D662617C}" srcOrd="4" destOrd="0" presId="urn:microsoft.com/office/officeart/2008/layout/AlternatingHexagons"/>
    <dgm:cxn modelId="{39136B38-8309-C645-83C9-D4CC53DCB901}" type="presParOf" srcId="{2EF6D20A-902B-5843-8BE6-0569A84695A4}" destId="{37443C34-5AE7-DC42-85D5-E166AB8991B6}" srcOrd="3" destOrd="0" presId="urn:microsoft.com/office/officeart/2008/layout/AlternatingHexagons"/>
    <dgm:cxn modelId="{A28D1262-97D5-C34A-BF08-592929E024FE}" type="presParOf" srcId="{2EF6D20A-902B-5843-8BE6-0569A84695A4}" destId="{071697C6-4FD5-6F41-9E48-E46F344A6971}" srcOrd="4" destOrd="0" presId="urn:microsoft.com/office/officeart/2008/layout/AlternatingHexagons"/>
    <dgm:cxn modelId="{D78A0436-F0F3-6141-B2EB-5B29E48DDF20}" type="presParOf" srcId="{071697C6-4FD5-6F41-9E48-E46F344A6971}" destId="{FB09352A-8D07-9745-96E5-54680CFB86ED}" srcOrd="0" destOrd="0" presId="urn:microsoft.com/office/officeart/2008/layout/AlternatingHexagons"/>
    <dgm:cxn modelId="{17936EFC-67F3-3B41-8CD8-947DCEE0CE2A}" type="presParOf" srcId="{071697C6-4FD5-6F41-9E48-E46F344A6971}" destId="{B00DF48F-F9D3-7F45-B044-76CD7C5B5EFD}" srcOrd="1" destOrd="0" presId="urn:microsoft.com/office/officeart/2008/layout/AlternatingHexagons"/>
    <dgm:cxn modelId="{0C90A269-37A2-0149-9AB8-2A934191FAED}" type="presParOf" srcId="{071697C6-4FD5-6F41-9E48-E46F344A6971}" destId="{6E403524-DF88-8347-BF9E-E1278C75C40F}" srcOrd="2" destOrd="0" presId="urn:microsoft.com/office/officeart/2008/layout/AlternatingHexagons"/>
    <dgm:cxn modelId="{F9941853-A82E-EE4F-A4E5-27845F36B80F}" type="presParOf" srcId="{071697C6-4FD5-6F41-9E48-E46F344A6971}" destId="{11CF17B6-C2AB-5E44-AEE2-BB59A6BBE54D}" srcOrd="3" destOrd="0" presId="urn:microsoft.com/office/officeart/2008/layout/AlternatingHexagons"/>
    <dgm:cxn modelId="{207415C1-1D69-954B-A614-E01EFF71A5A0}" type="presParOf" srcId="{071697C6-4FD5-6F41-9E48-E46F344A6971}" destId="{F1351835-F6BB-594F-9D42-DF4FB5FC404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EB3EC-D531-1748-858E-2295C42382E6}">
      <dsp:nvSpPr>
        <dsp:cNvPr id="0" name=""/>
        <dsp:cNvSpPr/>
      </dsp:nvSpPr>
      <dsp:spPr>
        <a:xfrm rot="5400000">
          <a:off x="2011517" y="338347"/>
          <a:ext cx="1321106" cy="1182924"/>
        </a:xfrm>
        <a:prstGeom prst="hexagon">
          <a:avLst>
            <a:gd name="adj" fmla="val 2500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按需使用</a:t>
          </a:r>
        </a:p>
      </dsp:txBody>
      <dsp:txXfrm rot="-5400000">
        <a:off x="2267451" y="477925"/>
        <a:ext cx="809238" cy="903768"/>
      </dsp:txXfrm>
    </dsp:sp>
    <dsp:sp modelId="{F5C6F953-D613-9C4A-8501-BBCECACF0A96}">
      <dsp:nvSpPr>
        <dsp:cNvPr id="0" name=""/>
        <dsp:cNvSpPr/>
      </dsp:nvSpPr>
      <dsp:spPr>
        <a:xfrm>
          <a:off x="3281628" y="533477"/>
          <a:ext cx="1474355" cy="792664"/>
        </a:xfrm>
        <a:prstGeom prst="rect">
          <a:avLst/>
        </a:prstGeom>
        <a:noFill/>
        <a:ln>
          <a:noFill/>
        </a:ln>
        <a:effectLst/>
      </dsp:spPr>
      <dsp:style>
        <a:lnRef idx="0">
          <a:scrgbClr r="0" g="0" b="0"/>
        </a:lnRef>
        <a:fillRef idx="0">
          <a:scrgbClr r="0" g="0" b="0"/>
        </a:fillRef>
        <a:effectRef idx="0">
          <a:scrgbClr r="0" g="0" b="0"/>
        </a:effectRef>
        <a:fontRef idx="minor"/>
      </dsp:style>
    </dsp:sp>
    <dsp:sp modelId="{A005CE12-0533-0540-97D6-968E74FDE5DE}">
      <dsp:nvSpPr>
        <dsp:cNvPr id="0" name=""/>
        <dsp:cNvSpPr/>
      </dsp:nvSpPr>
      <dsp:spPr>
        <a:xfrm rot="5400000">
          <a:off x="770205" y="355127"/>
          <a:ext cx="1321106" cy="1149362"/>
        </a:xfrm>
        <a:prstGeom prst="hexagon">
          <a:avLst>
            <a:gd name="adj" fmla="val 25000"/>
            <a:gd name="vf" fmla="val 115470"/>
          </a:avLst>
        </a:prstGeom>
        <a:gradFill rotWithShape="0">
          <a:gsLst>
            <a:gs pos="0">
              <a:schemeClr val="accent3">
                <a:hueOff val="-1972627"/>
                <a:satOff val="2177"/>
                <a:lumOff val="2823"/>
                <a:alphaOff val="0"/>
                <a:satMod val="103000"/>
                <a:lumMod val="102000"/>
                <a:tint val="94000"/>
              </a:schemeClr>
            </a:gs>
            <a:gs pos="50000">
              <a:schemeClr val="accent3">
                <a:hueOff val="-1972627"/>
                <a:satOff val="2177"/>
                <a:lumOff val="2823"/>
                <a:alphaOff val="0"/>
                <a:satMod val="110000"/>
                <a:lumMod val="100000"/>
                <a:shade val="100000"/>
              </a:schemeClr>
            </a:gs>
            <a:gs pos="100000">
              <a:schemeClr val="accent3">
                <a:hueOff val="-1972627"/>
                <a:satOff val="2177"/>
                <a:lumOff val="28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zh-CN" altLang="en-US" sz="1800" kern="1200" dirty="0"/>
            <a:t>广泛接入</a:t>
          </a:r>
        </a:p>
      </dsp:txBody>
      <dsp:txXfrm rot="-5400000">
        <a:off x="1035186" y="475127"/>
        <a:ext cx="791144" cy="909362"/>
      </dsp:txXfrm>
    </dsp:sp>
    <dsp:sp modelId="{C946FFF7-7B63-0D41-B300-E67A1DCC223D}">
      <dsp:nvSpPr>
        <dsp:cNvPr id="0" name=""/>
        <dsp:cNvSpPr/>
      </dsp:nvSpPr>
      <dsp:spPr>
        <a:xfrm rot="5400000">
          <a:off x="1388483" y="1476483"/>
          <a:ext cx="1321106" cy="1149362"/>
        </a:xfrm>
        <a:prstGeom prst="hexagon">
          <a:avLst>
            <a:gd name="adj" fmla="val 25000"/>
            <a:gd name="vf" fmla="val 115470"/>
          </a:avLst>
        </a:prstGeom>
        <a:gradFill rotWithShape="0">
          <a:gsLst>
            <a:gs pos="0">
              <a:schemeClr val="accent3">
                <a:hueOff val="-3945255"/>
                <a:satOff val="4354"/>
                <a:lumOff val="5647"/>
                <a:alphaOff val="0"/>
                <a:satMod val="103000"/>
                <a:lumMod val="102000"/>
                <a:tint val="94000"/>
              </a:schemeClr>
            </a:gs>
            <a:gs pos="50000">
              <a:schemeClr val="accent3">
                <a:hueOff val="-3945255"/>
                <a:satOff val="4354"/>
                <a:lumOff val="5647"/>
                <a:alphaOff val="0"/>
                <a:satMod val="110000"/>
                <a:lumMod val="100000"/>
                <a:shade val="100000"/>
              </a:schemeClr>
            </a:gs>
            <a:gs pos="100000">
              <a:schemeClr val="accent3">
                <a:hueOff val="-3945255"/>
                <a:satOff val="4354"/>
                <a:lumOff val="564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多租户</a:t>
          </a:r>
        </a:p>
      </dsp:txBody>
      <dsp:txXfrm rot="-5400000">
        <a:off x="1653464" y="1596483"/>
        <a:ext cx="791144" cy="909362"/>
      </dsp:txXfrm>
    </dsp:sp>
    <dsp:sp modelId="{E3EE5BDE-9078-5A4E-9D7D-45A40919D637}">
      <dsp:nvSpPr>
        <dsp:cNvPr id="0" name=""/>
        <dsp:cNvSpPr/>
      </dsp:nvSpPr>
      <dsp:spPr>
        <a:xfrm>
          <a:off x="0" y="1654832"/>
          <a:ext cx="1426795" cy="792664"/>
        </a:xfrm>
        <a:prstGeom prst="rect">
          <a:avLst/>
        </a:prstGeom>
        <a:noFill/>
        <a:ln>
          <a:noFill/>
        </a:ln>
        <a:effectLst/>
      </dsp:spPr>
      <dsp:style>
        <a:lnRef idx="0">
          <a:scrgbClr r="0" g="0" b="0"/>
        </a:lnRef>
        <a:fillRef idx="0">
          <a:scrgbClr r="0" g="0" b="0"/>
        </a:fillRef>
        <a:effectRef idx="0">
          <a:scrgbClr r="0" g="0" b="0"/>
        </a:effectRef>
        <a:fontRef idx="minor"/>
      </dsp:style>
    </dsp:sp>
    <dsp:sp modelId="{3B65C537-250F-414A-ABEE-50F7D662617C}">
      <dsp:nvSpPr>
        <dsp:cNvPr id="0" name=""/>
        <dsp:cNvSpPr/>
      </dsp:nvSpPr>
      <dsp:spPr>
        <a:xfrm rot="5400000">
          <a:off x="2629794" y="1476483"/>
          <a:ext cx="1321106" cy="1149362"/>
        </a:xfrm>
        <a:prstGeom prst="hexagon">
          <a:avLst>
            <a:gd name="adj" fmla="val 25000"/>
            <a:gd name="vf" fmla="val 115470"/>
          </a:avLst>
        </a:prstGeom>
        <a:gradFill rotWithShape="0">
          <a:gsLst>
            <a:gs pos="0">
              <a:schemeClr val="accent3">
                <a:hueOff val="-5917883"/>
                <a:satOff val="6531"/>
                <a:lumOff val="8470"/>
                <a:alphaOff val="0"/>
                <a:satMod val="103000"/>
                <a:lumMod val="102000"/>
                <a:tint val="94000"/>
              </a:schemeClr>
            </a:gs>
            <a:gs pos="50000">
              <a:schemeClr val="accent3">
                <a:hueOff val="-5917883"/>
                <a:satOff val="6531"/>
                <a:lumOff val="8470"/>
                <a:alphaOff val="0"/>
                <a:satMod val="110000"/>
                <a:lumMod val="100000"/>
                <a:shade val="100000"/>
              </a:schemeClr>
            </a:gs>
            <a:gs pos="100000">
              <a:schemeClr val="accent3">
                <a:hueOff val="-5917883"/>
                <a:satOff val="6531"/>
                <a:lumOff val="84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zh-CN" altLang="en-US" sz="1800" kern="1200" dirty="0"/>
            <a:t>弹性</a:t>
          </a:r>
        </a:p>
      </dsp:txBody>
      <dsp:txXfrm rot="-5400000">
        <a:off x="2894775" y="1596483"/>
        <a:ext cx="791144" cy="909362"/>
      </dsp:txXfrm>
    </dsp:sp>
    <dsp:sp modelId="{FB09352A-8D07-9745-96E5-54680CFB86ED}">
      <dsp:nvSpPr>
        <dsp:cNvPr id="0" name=""/>
        <dsp:cNvSpPr/>
      </dsp:nvSpPr>
      <dsp:spPr>
        <a:xfrm rot="5400000">
          <a:off x="2011517" y="2597838"/>
          <a:ext cx="1321106" cy="1149362"/>
        </a:xfrm>
        <a:prstGeom prst="hexagon">
          <a:avLst>
            <a:gd name="adj" fmla="val 25000"/>
            <a:gd name="vf" fmla="val 115470"/>
          </a:avLst>
        </a:prstGeom>
        <a:gradFill rotWithShape="0">
          <a:gsLst>
            <a:gs pos="0">
              <a:schemeClr val="accent3">
                <a:hueOff val="-7890510"/>
                <a:satOff val="8708"/>
                <a:lumOff val="11294"/>
                <a:alphaOff val="0"/>
                <a:satMod val="103000"/>
                <a:lumMod val="102000"/>
                <a:tint val="94000"/>
              </a:schemeClr>
            </a:gs>
            <a:gs pos="50000">
              <a:schemeClr val="accent3">
                <a:hueOff val="-7890510"/>
                <a:satOff val="8708"/>
                <a:lumOff val="11294"/>
                <a:alphaOff val="0"/>
                <a:satMod val="110000"/>
                <a:lumMod val="100000"/>
                <a:shade val="100000"/>
              </a:schemeClr>
            </a:gs>
            <a:gs pos="100000">
              <a:schemeClr val="accent3">
                <a:hueOff val="-7890510"/>
                <a:satOff val="8708"/>
                <a:lumOff val="1129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可恢复性</a:t>
          </a:r>
        </a:p>
      </dsp:txBody>
      <dsp:txXfrm rot="-5400000">
        <a:off x="2276498" y="2717838"/>
        <a:ext cx="791144" cy="909362"/>
      </dsp:txXfrm>
    </dsp:sp>
    <dsp:sp modelId="{B00DF48F-F9D3-7F45-B044-76CD7C5B5EFD}">
      <dsp:nvSpPr>
        <dsp:cNvPr id="0" name=""/>
        <dsp:cNvSpPr/>
      </dsp:nvSpPr>
      <dsp:spPr>
        <a:xfrm>
          <a:off x="3281628" y="2776187"/>
          <a:ext cx="1474355" cy="792664"/>
        </a:xfrm>
        <a:prstGeom prst="rect">
          <a:avLst/>
        </a:prstGeom>
        <a:noFill/>
        <a:ln>
          <a:noFill/>
        </a:ln>
        <a:effectLst/>
      </dsp:spPr>
      <dsp:style>
        <a:lnRef idx="0">
          <a:scrgbClr r="0" g="0" b="0"/>
        </a:lnRef>
        <a:fillRef idx="0">
          <a:scrgbClr r="0" g="0" b="0"/>
        </a:fillRef>
        <a:effectRef idx="0">
          <a:scrgbClr r="0" g="0" b="0"/>
        </a:effectRef>
        <a:fontRef idx="minor"/>
      </dsp:style>
    </dsp:sp>
    <dsp:sp modelId="{F1351835-F6BB-594F-9D42-DF4FB5FC4041}">
      <dsp:nvSpPr>
        <dsp:cNvPr id="0" name=""/>
        <dsp:cNvSpPr/>
      </dsp:nvSpPr>
      <dsp:spPr>
        <a:xfrm rot="5400000">
          <a:off x="770205" y="2597838"/>
          <a:ext cx="1321106" cy="1149362"/>
        </a:xfrm>
        <a:prstGeom prst="hexagon">
          <a:avLst>
            <a:gd name="adj" fmla="val 25000"/>
            <a:gd name="vf" fmla="val 115470"/>
          </a:avLst>
        </a:prstGeom>
        <a:gradFill rotWithShape="0">
          <a:gsLst>
            <a:gs pos="0">
              <a:schemeClr val="accent3">
                <a:hueOff val="-9863137"/>
                <a:satOff val="10885"/>
                <a:lumOff val="14117"/>
                <a:alphaOff val="0"/>
                <a:satMod val="103000"/>
                <a:lumMod val="102000"/>
                <a:tint val="94000"/>
              </a:schemeClr>
            </a:gs>
            <a:gs pos="50000">
              <a:schemeClr val="accent3">
                <a:hueOff val="-9863137"/>
                <a:satOff val="10885"/>
                <a:lumOff val="14117"/>
                <a:alphaOff val="0"/>
                <a:satMod val="110000"/>
                <a:lumMod val="100000"/>
                <a:shade val="100000"/>
              </a:schemeClr>
            </a:gs>
            <a:gs pos="100000">
              <a:schemeClr val="accent3">
                <a:hueOff val="-9863137"/>
                <a:satOff val="10885"/>
                <a:lumOff val="1411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zh-CN" altLang="en-US" sz="1800" kern="1200" dirty="0"/>
            <a:t>用量可度量</a:t>
          </a:r>
        </a:p>
      </dsp:txBody>
      <dsp:txXfrm rot="-5400000">
        <a:off x="1035186" y="2717838"/>
        <a:ext cx="791144" cy="90936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8B3C0164-AFE1-4EAE-88DC-5563E48DDE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D95D7B16-A4C8-447C-977C-23961E4C84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20944C-2FCB-427A-8A3E-BA6104DC38E4}" type="datetimeFigureOut">
              <a:rPr lang="zh-CN" altLang="en-US" smtClean="0"/>
              <a:t>18/7/3</a:t>
            </a:fld>
            <a:endParaRPr lang="zh-CN" altLang="en-US"/>
          </a:p>
        </p:txBody>
      </p:sp>
      <p:sp>
        <p:nvSpPr>
          <p:cNvPr id="4" name="页脚占位符 3">
            <a:extLst>
              <a:ext uri="{FF2B5EF4-FFF2-40B4-BE49-F238E27FC236}">
                <a16:creationId xmlns="" xmlns:a16="http://schemas.microsoft.com/office/drawing/2014/main" id="{39AF61AE-756F-4460-9EB0-4A54FA87B6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3181261A-93B0-48A5-8ACC-18558873E9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2BA75-7930-43EE-B8C1-41002900E060}" type="slidenum">
              <a:rPr lang="zh-CN" altLang="en-US" smtClean="0"/>
              <a:t>‹#›</a:t>
            </a:fld>
            <a:endParaRPr lang="zh-CN" altLang="en-US"/>
          </a:p>
        </p:txBody>
      </p:sp>
    </p:spTree>
    <p:extLst>
      <p:ext uri="{BB962C8B-B14F-4D97-AF65-F5344CB8AC3E}">
        <p14:creationId xmlns:p14="http://schemas.microsoft.com/office/powerpoint/2010/main" val="739928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46CA9-68CF-4D8A-98E6-BB489F53E180}" type="datetimeFigureOut">
              <a:rPr lang="zh-CN" altLang="en-US" smtClean="0"/>
              <a:t>18/7/3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93083-32CE-41C9-B58C-9D7E882E4640}" type="slidenum">
              <a:rPr lang="zh-CN" altLang="en-US" smtClean="0"/>
              <a:t>‹#›</a:t>
            </a:fld>
            <a:endParaRPr lang="zh-CN" altLang="en-US"/>
          </a:p>
        </p:txBody>
      </p:sp>
    </p:spTree>
    <p:extLst>
      <p:ext uri="{BB962C8B-B14F-4D97-AF65-F5344CB8AC3E}">
        <p14:creationId xmlns:p14="http://schemas.microsoft.com/office/powerpoint/2010/main" val="512468170"/>
      </p:ext>
    </p:extLst>
  </p:cSld>
  <p:clrMap bg1="lt1" tx1="dk1" bg2="lt2" tx2="dk2" accent1="accent1" accent2="accent2" accent3="accent3" accent4="accent4" accent5="accent5" accent6="accent6" hlink="hlink" folHlink="folHlink"/>
  <p:notesStyle>
    <a:lvl1pPr marL="0" algn="l" defTabSz="914334" rtl="0" eaLnBrk="1" latinLnBrk="0" hangingPunct="1">
      <a:defRPr sz="1200" kern="1200">
        <a:solidFill>
          <a:schemeClr val="tx1"/>
        </a:solidFill>
        <a:latin typeface="+mn-lt"/>
        <a:ea typeface="+mn-ea"/>
        <a:cs typeface="+mn-cs"/>
      </a:defRPr>
    </a:lvl1pPr>
    <a:lvl2pPr marL="457167" algn="l" defTabSz="914334" rtl="0" eaLnBrk="1" latinLnBrk="0" hangingPunct="1">
      <a:defRPr sz="1200" kern="1200">
        <a:solidFill>
          <a:schemeClr val="tx1"/>
        </a:solidFill>
        <a:latin typeface="+mn-lt"/>
        <a:ea typeface="+mn-ea"/>
        <a:cs typeface="+mn-cs"/>
      </a:defRPr>
    </a:lvl2pPr>
    <a:lvl3pPr marL="914334" algn="l" defTabSz="914334" rtl="0" eaLnBrk="1" latinLnBrk="0" hangingPunct="1">
      <a:defRPr sz="1200" kern="1200">
        <a:solidFill>
          <a:schemeClr val="tx1"/>
        </a:solidFill>
        <a:latin typeface="+mn-lt"/>
        <a:ea typeface="+mn-ea"/>
        <a:cs typeface="+mn-cs"/>
      </a:defRPr>
    </a:lvl3pPr>
    <a:lvl4pPr marL="1371501" algn="l" defTabSz="914334" rtl="0" eaLnBrk="1" latinLnBrk="0" hangingPunct="1">
      <a:defRPr sz="1200" kern="1200">
        <a:solidFill>
          <a:schemeClr val="tx1"/>
        </a:solidFill>
        <a:latin typeface="+mn-lt"/>
        <a:ea typeface="+mn-ea"/>
        <a:cs typeface="+mn-cs"/>
      </a:defRPr>
    </a:lvl4pPr>
    <a:lvl5pPr marL="1828667" algn="l" defTabSz="914334" rtl="0" eaLnBrk="1" latinLnBrk="0" hangingPunct="1">
      <a:defRPr sz="1200" kern="1200">
        <a:solidFill>
          <a:schemeClr val="tx1"/>
        </a:solidFill>
        <a:latin typeface="+mn-lt"/>
        <a:ea typeface="+mn-ea"/>
        <a:cs typeface="+mn-cs"/>
      </a:defRPr>
    </a:lvl5pPr>
    <a:lvl6pPr marL="2285835" algn="l" defTabSz="914334" rtl="0" eaLnBrk="1" latinLnBrk="0" hangingPunct="1">
      <a:defRPr sz="1200" kern="1200">
        <a:solidFill>
          <a:schemeClr val="tx1"/>
        </a:solidFill>
        <a:latin typeface="+mn-lt"/>
        <a:ea typeface="+mn-ea"/>
        <a:cs typeface="+mn-cs"/>
      </a:defRPr>
    </a:lvl6pPr>
    <a:lvl7pPr marL="2743001" algn="l" defTabSz="914334" rtl="0" eaLnBrk="1" latinLnBrk="0" hangingPunct="1">
      <a:defRPr sz="1200" kern="1200">
        <a:solidFill>
          <a:schemeClr val="tx1"/>
        </a:solidFill>
        <a:latin typeface="+mn-lt"/>
        <a:ea typeface="+mn-ea"/>
        <a:cs typeface="+mn-cs"/>
      </a:defRPr>
    </a:lvl7pPr>
    <a:lvl8pPr marL="3200169" algn="l" defTabSz="914334" rtl="0" eaLnBrk="1" latinLnBrk="0" hangingPunct="1">
      <a:defRPr sz="1200" kern="1200">
        <a:solidFill>
          <a:schemeClr val="tx1"/>
        </a:solidFill>
        <a:latin typeface="+mn-lt"/>
        <a:ea typeface="+mn-ea"/>
        <a:cs typeface="+mn-cs"/>
      </a:defRPr>
    </a:lvl8pPr>
    <a:lvl9pPr marL="3657336" algn="l" defTabSz="9143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大家好，我是来自星环科技的研发工程师李光跃，今天给大家带来的分享是大数据云的数据共享交换平台架构探索，第一次参加此类会议，比较紧张，讲的不好还请大家见谅，好的闲话少说，我们进入正题。</a:t>
            </a:r>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1</a:t>
            </a:fld>
            <a:endParaRPr lang="zh-CN" altLang="en-US"/>
          </a:p>
        </p:txBody>
      </p:sp>
    </p:spTree>
    <p:extLst>
      <p:ext uri="{BB962C8B-B14F-4D97-AF65-F5344CB8AC3E}">
        <p14:creationId xmlns:p14="http://schemas.microsoft.com/office/powerpoint/2010/main" val="847831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13</a:t>
            </a:fld>
            <a:endParaRPr lang="zh-CN" altLang="en-US"/>
          </a:p>
        </p:txBody>
      </p:sp>
    </p:spTree>
    <p:extLst>
      <p:ext uri="{BB962C8B-B14F-4D97-AF65-F5344CB8AC3E}">
        <p14:creationId xmlns:p14="http://schemas.microsoft.com/office/powerpoint/2010/main" val="321825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刚刚我们大篇幅的去讲了大数据云，讲了怎么去让数据去产生巨大的价值，但是我们忽视了一点，就是数据怎么上云，以及云上的数据如何高效流转</a:t>
            </a:r>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14</a:t>
            </a:fld>
            <a:endParaRPr lang="zh-CN" altLang="en-US"/>
          </a:p>
        </p:txBody>
      </p:sp>
    </p:spTree>
    <p:extLst>
      <p:ext uri="{BB962C8B-B14F-4D97-AF65-F5344CB8AC3E}">
        <p14:creationId xmlns:p14="http://schemas.microsoft.com/office/powerpoint/2010/main" val="736143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这些需要下发的数据均为离线数据</a:t>
            </a:r>
            <a:endParaRPr kumimoji="1" lang="en-US" altLang="zh-CN" dirty="0" smtClean="0"/>
          </a:p>
          <a:p>
            <a:r>
              <a:rPr kumimoji="1" lang="zh-CN" altLang="en-US" dirty="0" smtClean="0"/>
              <a:t>第一次下发需要下发全量，后续的下发只下发增量数据</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15</a:t>
            </a:fld>
            <a:endParaRPr lang="zh-CN" altLang="en-US"/>
          </a:p>
        </p:txBody>
      </p:sp>
    </p:spTree>
    <p:extLst>
      <p:ext uri="{BB962C8B-B14F-4D97-AF65-F5344CB8AC3E}">
        <p14:creationId xmlns:p14="http://schemas.microsoft.com/office/powerpoint/2010/main" val="96297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原来业务系统的数据都是回总公司进行分析，效率差，且随着数据量的日益庞大，总公司已经没有办法满足各分省公司的经营分析需求</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16</a:t>
            </a:fld>
            <a:endParaRPr lang="zh-CN" altLang="en-US"/>
          </a:p>
        </p:txBody>
      </p:sp>
    </p:spTree>
    <p:extLst>
      <p:ext uri="{BB962C8B-B14F-4D97-AF65-F5344CB8AC3E}">
        <p14:creationId xmlns:p14="http://schemas.microsoft.com/office/powerpoint/2010/main" val="1529075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17</a:t>
            </a:fld>
            <a:endParaRPr lang="zh-CN" altLang="en-US"/>
          </a:p>
        </p:txBody>
      </p:sp>
    </p:spTree>
    <p:extLst>
      <p:ext uri="{BB962C8B-B14F-4D97-AF65-F5344CB8AC3E}">
        <p14:creationId xmlns:p14="http://schemas.microsoft.com/office/powerpoint/2010/main" val="432463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首先我们要进行多租户模型的构建，如图中所示，无论是二级法人还是业务部门都是云平台上的一个租户，租户之间完全隔离，每个租户都可以安装自己需要的应用，他们可以从平台去获得数据，也可以共享数据</a:t>
            </a:r>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18</a:t>
            </a:fld>
            <a:endParaRPr lang="zh-CN" altLang="en-US"/>
          </a:p>
        </p:txBody>
      </p:sp>
    </p:spTree>
    <p:extLst>
      <p:ext uri="{BB962C8B-B14F-4D97-AF65-F5344CB8AC3E}">
        <p14:creationId xmlns:p14="http://schemas.microsoft.com/office/powerpoint/2010/main" val="1552684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基于刚刚的多租户模型，我们来看下在这个多租户模型下数据怎么才能进行共享交换。</a:t>
            </a:r>
            <a:endParaRPr kumimoji="1" lang="en-US" altLang="zh-CN" dirty="0" smtClean="0"/>
          </a:p>
          <a:p>
            <a:r>
              <a:rPr kumimoji="1" lang="zh-CN" altLang="en-US" dirty="0" smtClean="0"/>
              <a:t>从图上可以看到，整个架构大概分为三大块，最左下角是一个</a:t>
            </a:r>
            <a:r>
              <a:rPr kumimoji="1" lang="en-US" altLang="zh-CN" dirty="0" smtClean="0"/>
              <a:t>TDH</a:t>
            </a:r>
            <a:r>
              <a:rPr kumimoji="1" lang="zh-CN" altLang="en-US" dirty="0" smtClean="0"/>
              <a:t>集群（因为有不少客户之前使用我们的</a:t>
            </a:r>
            <a:r>
              <a:rPr kumimoji="1" lang="en-US" altLang="zh-CN" dirty="0" smtClean="0"/>
              <a:t>TDH</a:t>
            </a:r>
            <a:r>
              <a:rPr kumimoji="1" lang="zh-CN" altLang="en-US" dirty="0" smtClean="0"/>
              <a:t>产品），然后右下角这边就是我们云平台层的系统租户，而上面一块就是二级法人租户了，而这里面的数据交换共享就主要指的是从原来的数据中心</a:t>
            </a:r>
            <a:r>
              <a:rPr kumimoji="1" lang="en-US" altLang="zh-CN" dirty="0" err="1" smtClean="0"/>
              <a:t>tdh</a:t>
            </a:r>
            <a:r>
              <a:rPr kumimoji="1" lang="zh-CN" altLang="en-US" dirty="0" smtClean="0"/>
              <a:t>集群，流转到每个法人租户中，为了满足合规性的要求，每个法人流转同一张表，但是数据都是只有自己能够看到的</a:t>
            </a:r>
            <a:endParaRPr kumimoji="1" lang="en-US" altLang="zh-CN" dirty="0" smtClean="0"/>
          </a:p>
          <a:p>
            <a:r>
              <a:rPr kumimoji="1" lang="zh-CN" altLang="en-US" dirty="0" smtClean="0"/>
              <a:t>仔细看我们可以看到，这三块每一块里面都具有一个安全管控组件，因为每一个集群或者租户都有自己的用户权限管控系统</a:t>
            </a:r>
            <a:endParaRPr kumimoji="1" lang="en-US" altLang="zh-CN" dirty="0" smtClean="0"/>
          </a:p>
          <a:p>
            <a:r>
              <a:rPr kumimoji="1" lang="zh-CN" altLang="en-US" dirty="0" smtClean="0"/>
              <a:t>首先，这三个组件需要配置互信，具体互信后面会讲到，大体的理解就是三个系统中的用户认证可以互通</a:t>
            </a:r>
            <a:endParaRPr kumimoji="1" lang="en-US" altLang="zh-CN" dirty="0" smtClean="0"/>
          </a:p>
          <a:p>
            <a:r>
              <a:rPr kumimoji="1" lang="zh-CN" altLang="en-US" dirty="0" smtClean="0"/>
              <a:t>从先前的需求中我们可以看到二级法人能够自助的进行数据申请，那这就需要二级法人能够看到</a:t>
            </a:r>
            <a:r>
              <a:rPr kumimoji="1" lang="en-US" altLang="zh-CN" dirty="0" err="1" smtClean="0"/>
              <a:t>tdh</a:t>
            </a:r>
            <a:r>
              <a:rPr kumimoji="1" lang="zh-CN" altLang="en-US" dirty="0" smtClean="0"/>
              <a:t>集群中具备哪些表，并能够进行数据采样来判断，这是不是自己需要的数据</a:t>
            </a:r>
            <a:endParaRPr kumimoji="1" lang="en-US" altLang="zh-CN" dirty="0" smtClean="0"/>
          </a:p>
          <a:p>
            <a:r>
              <a:rPr kumimoji="1" lang="zh-CN" altLang="en-US" dirty="0" smtClean="0"/>
              <a:t>所以我们在我们平台租户中部署了一套元数据管理组件，他将从</a:t>
            </a:r>
            <a:r>
              <a:rPr kumimoji="1" lang="en-US" altLang="zh-CN" dirty="0" err="1" smtClean="0"/>
              <a:t>tdh</a:t>
            </a:r>
            <a:r>
              <a:rPr kumimoji="1" lang="zh-CN" altLang="en-US" dirty="0" smtClean="0"/>
              <a:t>集群的消息队列中获取到</a:t>
            </a:r>
            <a:r>
              <a:rPr kumimoji="1" lang="en-US" altLang="zh-CN" dirty="0" smtClean="0"/>
              <a:t>inceptor</a:t>
            </a:r>
            <a:r>
              <a:rPr kumimoji="1" lang="zh-CN" altLang="en-US" dirty="0" smtClean="0"/>
              <a:t>集群中的一切元信息，包括数据库，表，存储过程等等，还能够进行数据搜索，血缘分析，影响分析，数据采样等等</a:t>
            </a:r>
            <a:endParaRPr kumimoji="1" lang="en-US" altLang="zh-CN" dirty="0" smtClean="0"/>
          </a:p>
          <a:p>
            <a:r>
              <a:rPr kumimoji="1" lang="zh-CN" altLang="en-US" dirty="0" smtClean="0"/>
              <a:t>然后在每个租户内，包含一个数据目录组件，它通过连接到平台层的元数据管理组件，从而获得到</a:t>
            </a:r>
            <a:r>
              <a:rPr kumimoji="1" lang="en-US" altLang="zh-CN" dirty="0" err="1" smtClean="0"/>
              <a:t>tdh</a:t>
            </a:r>
            <a:r>
              <a:rPr kumimoji="1" lang="zh-CN" altLang="en-US" dirty="0" smtClean="0"/>
              <a:t>平台上的数据信息，从而能够进行数据申请</a:t>
            </a:r>
            <a:endParaRPr kumimoji="1" lang="en-US" altLang="zh-CN" dirty="0" smtClean="0"/>
          </a:p>
          <a:p>
            <a:r>
              <a:rPr kumimoji="1" lang="zh-CN" altLang="en-US" dirty="0" smtClean="0"/>
              <a:t>左上角有两个用户，上面一个是租户内的普通用户，而下面一个是租户管理员，我们用这两个用户来看下具体数据申请的流程，首先用户登陆</a:t>
            </a:r>
            <a:r>
              <a:rPr kumimoji="1" lang="en-US" altLang="zh-CN" dirty="0" err="1" smtClean="0"/>
              <a:t>tcc</a:t>
            </a:r>
            <a:r>
              <a:rPr kumimoji="1" lang="zh-CN" altLang="en-US" dirty="0" smtClean="0"/>
              <a:t>，进入到数据目录找到自己想要的数据后，点击数据申请，选择自己想要的字段，同步时间，周期等等后，会创建一条工单到工单系统，而工单系统这个时候会通过租户内的通知系统发送一条通知给管理员，管理员查看到这个工单，确认好相关权限后，可以同意或者驳回，当租户内管理员同意后，这个工单就会被发送到平台层的工单系统，这个时候平台层的工单系统会发送一条通知给平台层的管理员，平台管理员会进入</a:t>
            </a:r>
            <a:r>
              <a:rPr kumimoji="1" lang="en-US" altLang="zh-CN" dirty="0" smtClean="0"/>
              <a:t>eco</a:t>
            </a:r>
            <a:r>
              <a:rPr kumimoji="1" lang="zh-CN" altLang="en-US" dirty="0" smtClean="0"/>
              <a:t>（</a:t>
            </a:r>
            <a:r>
              <a:rPr kumimoji="1" lang="en-US" altLang="zh-CN" dirty="0" err="1" smtClean="0"/>
              <a:t>tdc</a:t>
            </a:r>
            <a:r>
              <a:rPr kumimoji="1" lang="zh-CN" altLang="en-US" dirty="0" smtClean="0"/>
              <a:t>管理运维系统）处理这条工单，当同意之后，平台通知组件将会把信息通知到租户管理员和申请人，同时平台层的数据共享任务组件将会解析这条工单，开始根据工单要求来生成工作流和数据流，数据流就是从分布式数据库上去抽取数据，然后写入租户内的分布式数据库中，这样整个数据就从</a:t>
            </a:r>
            <a:r>
              <a:rPr kumimoji="1" lang="en-US" altLang="zh-CN" dirty="0" err="1" smtClean="0"/>
              <a:t>tdh</a:t>
            </a:r>
            <a:r>
              <a:rPr kumimoji="1" lang="zh-CN" altLang="en-US" dirty="0" smtClean="0"/>
              <a:t>流转打动了</a:t>
            </a:r>
            <a:r>
              <a:rPr kumimoji="1" lang="en-US" altLang="zh-CN" dirty="0" err="1" smtClean="0"/>
              <a:t>tdc</a:t>
            </a:r>
            <a:r>
              <a:rPr kumimoji="1" lang="zh-CN" altLang="en-US" dirty="0" smtClean="0"/>
              <a:t>的租户内，看上去是不是很完美？</a:t>
            </a:r>
            <a:endParaRPr kumimoji="1" lang="en-US" altLang="zh-CN" dirty="0" smtClean="0"/>
          </a:p>
          <a:p>
            <a:r>
              <a:rPr kumimoji="1" lang="zh-CN" altLang="en-US" dirty="0" smtClean="0"/>
              <a:t>然后并不是这样，尤其是当我们发现数据流组件如果通过</a:t>
            </a:r>
            <a:r>
              <a:rPr kumimoji="1" lang="en-US" altLang="zh-CN" dirty="0" err="1" smtClean="0"/>
              <a:t>jdbc</a:t>
            </a:r>
            <a:r>
              <a:rPr kumimoji="1" lang="zh-CN" altLang="en-US" dirty="0" smtClean="0"/>
              <a:t>去链接数据库，数据传输的速度大概只有每秒</a:t>
            </a:r>
            <a:r>
              <a:rPr kumimoji="1" lang="en-US" altLang="zh-CN" dirty="0" smtClean="0"/>
              <a:t>5000</a:t>
            </a:r>
            <a:r>
              <a:rPr kumimoji="1" lang="zh-CN" altLang="en-US" dirty="0" smtClean="0"/>
              <a:t>条的时候，对于动辄上亿条数据的数据流转，这个速度实在是太慢了。</a:t>
            </a:r>
            <a:endParaRPr kumimoji="1" lang="en-US" altLang="zh-CN" dirty="0" smtClean="0"/>
          </a:p>
          <a:p>
            <a:endParaRPr kumimoji="1" lang="en-US" altLang="zh-CN" dirty="0" smtClean="0"/>
          </a:p>
          <a:p>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19</a:t>
            </a:fld>
            <a:endParaRPr lang="zh-CN" altLang="en-US"/>
          </a:p>
        </p:txBody>
      </p:sp>
    </p:spTree>
    <p:extLst>
      <p:ext uri="{BB962C8B-B14F-4D97-AF65-F5344CB8AC3E}">
        <p14:creationId xmlns:p14="http://schemas.microsoft.com/office/powerpoint/2010/main" val="1821844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怎么办，走上层逻辑是最简单的，认证，权限，都比较好管控，但是奈何太慢，无法达到生产的要求。没有其他办法，只能寻求变化。</a:t>
            </a:r>
            <a:endParaRPr kumimoji="1" lang="en-US" altLang="zh-CN" dirty="0" smtClean="0"/>
          </a:p>
          <a:p>
            <a:r>
              <a:rPr kumimoji="1" lang="zh-CN" altLang="en-US" dirty="0" smtClean="0"/>
              <a:t>用过我们产品的可能知道，我们的</a:t>
            </a:r>
            <a:r>
              <a:rPr kumimoji="1" lang="en-US" altLang="zh-CN" dirty="0" smtClean="0"/>
              <a:t>inceptor</a:t>
            </a:r>
            <a:r>
              <a:rPr kumimoji="1" lang="zh-CN" altLang="en-US" dirty="0" smtClean="0"/>
              <a:t>是基于</a:t>
            </a:r>
            <a:r>
              <a:rPr kumimoji="1" lang="en-US" altLang="zh-CN" dirty="0" smtClean="0"/>
              <a:t>hive</a:t>
            </a:r>
            <a:r>
              <a:rPr kumimoji="1" lang="zh-CN" altLang="en-US" dirty="0" smtClean="0"/>
              <a:t>开发而来的，底层的存储一般采用</a:t>
            </a:r>
            <a:r>
              <a:rPr kumimoji="1" lang="en-US" altLang="zh-CN" dirty="0" err="1" smtClean="0"/>
              <a:t>hdfs</a:t>
            </a:r>
            <a:r>
              <a:rPr kumimoji="1" lang="zh-CN" altLang="en-US" dirty="0" smtClean="0"/>
              <a:t>，走上层</a:t>
            </a:r>
            <a:r>
              <a:rPr kumimoji="1" lang="en-US" altLang="zh-CN" dirty="0" err="1" smtClean="0"/>
              <a:t>jdbc</a:t>
            </a:r>
            <a:r>
              <a:rPr kumimoji="1" lang="zh-CN" altLang="en-US" dirty="0" smtClean="0"/>
              <a:t>太慢，走底层数据拷贝不就快了嘛？只要拿到表的</a:t>
            </a:r>
            <a:r>
              <a:rPr kumimoji="1" lang="en-US" altLang="zh-CN" dirty="0" smtClean="0"/>
              <a:t>schema</a:t>
            </a:r>
            <a:r>
              <a:rPr kumimoji="1" lang="zh-CN" altLang="en-US" dirty="0" smtClean="0"/>
              <a:t>，再拿到数据，数据转移过去之后，按照</a:t>
            </a:r>
            <a:r>
              <a:rPr kumimoji="1" lang="en-US" altLang="zh-CN" dirty="0" smtClean="0"/>
              <a:t>schema</a:t>
            </a:r>
            <a:r>
              <a:rPr kumimoji="1" lang="zh-CN" altLang="en-US" dirty="0" smtClean="0"/>
              <a:t>再建一张表就是了</a:t>
            </a:r>
            <a:endParaRPr kumimoji="1" lang="en-US" altLang="zh-CN" dirty="0" smtClean="0"/>
          </a:p>
          <a:p>
            <a:r>
              <a:rPr kumimoji="1" lang="zh-CN" altLang="en-US" dirty="0" smtClean="0"/>
              <a:t>抱着这种想法，我们又对原来的架构做出了改动，可以看到的是，我们在右下角新增加了两个</a:t>
            </a:r>
            <a:r>
              <a:rPr kumimoji="1" lang="en-US" altLang="zh-CN" dirty="0" smtClean="0"/>
              <a:t>namespace</a:t>
            </a:r>
            <a:r>
              <a:rPr kumimoji="1" lang="zh-CN" altLang="en-US" dirty="0" smtClean="0"/>
              <a:t>，一个是</a:t>
            </a:r>
            <a:r>
              <a:rPr kumimoji="1" lang="en-US" altLang="zh-CN" dirty="0" err="1" smtClean="0"/>
              <a:t>tdc</a:t>
            </a:r>
            <a:r>
              <a:rPr kumimoji="1" lang="en-US" altLang="zh-CN" dirty="0" smtClean="0"/>
              <a:t>-jobs</a:t>
            </a:r>
            <a:r>
              <a:rPr kumimoji="1" lang="zh-CN" altLang="en-US" dirty="0" smtClean="0"/>
              <a:t>，一个是</a:t>
            </a:r>
            <a:r>
              <a:rPr kumimoji="1" lang="en-US" altLang="zh-CN" dirty="0" err="1" smtClean="0"/>
              <a:t>dataplatform</a:t>
            </a:r>
            <a:r>
              <a:rPr kumimoji="1" lang="zh-CN" altLang="en-US" dirty="0" smtClean="0"/>
              <a:t>，顾名思义，一个专门用来跑任务的，一个是平台层的数据中转区，这一部分同样承担着租户共享区的角色。</a:t>
            </a:r>
            <a:endParaRPr kumimoji="1" lang="en-US" altLang="zh-CN" dirty="0" smtClean="0"/>
          </a:p>
          <a:p>
            <a:r>
              <a:rPr kumimoji="1" lang="zh-CN" altLang="en-US" dirty="0" smtClean="0"/>
              <a:t>前面的流程不变，开始变化的是执行任务的流程变了，第一步，先连接到</a:t>
            </a:r>
            <a:r>
              <a:rPr kumimoji="1" lang="en-US" altLang="zh-CN" dirty="0" err="1" smtClean="0"/>
              <a:t>tdh</a:t>
            </a:r>
            <a:r>
              <a:rPr kumimoji="1" lang="zh-CN" altLang="en-US" dirty="0" smtClean="0"/>
              <a:t>的数据库，执行一条</a:t>
            </a:r>
            <a:r>
              <a:rPr kumimoji="1" lang="en-US" altLang="zh-CN" dirty="0" smtClean="0"/>
              <a:t>insert</a:t>
            </a:r>
            <a:r>
              <a:rPr kumimoji="1" lang="zh-CN" altLang="en-US" dirty="0" smtClean="0"/>
              <a:t> </a:t>
            </a:r>
            <a:r>
              <a:rPr kumimoji="1" lang="en-US" altLang="zh-CN" dirty="0" smtClean="0"/>
              <a:t>overwrite</a:t>
            </a:r>
            <a:r>
              <a:rPr kumimoji="1" lang="zh-CN" altLang="en-US" dirty="0" smtClean="0"/>
              <a:t>的</a:t>
            </a:r>
            <a:r>
              <a:rPr kumimoji="1" lang="en-US" altLang="zh-CN" dirty="0" err="1" smtClean="0"/>
              <a:t>sql</a:t>
            </a:r>
            <a:r>
              <a:rPr kumimoji="1" lang="zh-CN" altLang="en-US" dirty="0" smtClean="0"/>
              <a:t>，将数据导出到</a:t>
            </a:r>
            <a:r>
              <a:rPr kumimoji="1" lang="en-US" altLang="zh-CN" dirty="0" err="1" smtClean="0"/>
              <a:t>hdfs</a:t>
            </a:r>
            <a:r>
              <a:rPr kumimoji="1" lang="zh-CN" altLang="en-US" dirty="0" smtClean="0"/>
              <a:t>集群的一个具体位置，第二步，</a:t>
            </a:r>
            <a:r>
              <a:rPr kumimoji="1" lang="en-US" altLang="zh-CN" dirty="0" smtClean="0"/>
              <a:t>workflow</a:t>
            </a:r>
            <a:r>
              <a:rPr kumimoji="1" lang="zh-CN" altLang="en-US" dirty="0" smtClean="0"/>
              <a:t>将会在</a:t>
            </a:r>
            <a:r>
              <a:rPr kumimoji="1" lang="en-US" altLang="zh-CN" dirty="0" err="1" smtClean="0"/>
              <a:t>tdc</a:t>
            </a:r>
            <a:r>
              <a:rPr kumimoji="1" lang="en-US" altLang="zh-CN" dirty="0" smtClean="0"/>
              <a:t>-jobs</a:t>
            </a:r>
            <a:r>
              <a:rPr kumimoji="1" lang="zh-CN" altLang="en-US" dirty="0" smtClean="0"/>
              <a:t>这个</a:t>
            </a:r>
            <a:r>
              <a:rPr kumimoji="1" lang="en-US" altLang="zh-CN" dirty="0" smtClean="0"/>
              <a:t>namespace</a:t>
            </a:r>
            <a:r>
              <a:rPr kumimoji="1" lang="zh-CN" altLang="en-US" dirty="0" smtClean="0"/>
              <a:t>下建立一个任务</a:t>
            </a:r>
            <a:r>
              <a:rPr kumimoji="1" lang="en-US" altLang="zh-CN" dirty="0" smtClean="0"/>
              <a:t>pod</a:t>
            </a:r>
            <a:r>
              <a:rPr kumimoji="1" lang="zh-CN" altLang="en-US" dirty="0" smtClean="0"/>
              <a:t>，这个</a:t>
            </a:r>
            <a:r>
              <a:rPr kumimoji="1" lang="en-US" altLang="zh-CN" dirty="0" smtClean="0"/>
              <a:t>pod</a:t>
            </a:r>
            <a:r>
              <a:rPr kumimoji="1" lang="zh-CN" altLang="en-US" dirty="0" smtClean="0"/>
              <a:t>里面主要的工作就两个，先把数据从</a:t>
            </a:r>
            <a:r>
              <a:rPr kumimoji="1" lang="en-US" altLang="zh-CN" dirty="0" err="1" smtClean="0"/>
              <a:t>tdh</a:t>
            </a:r>
            <a:r>
              <a:rPr kumimoji="1" lang="zh-CN" altLang="en-US" dirty="0" smtClean="0"/>
              <a:t>集群</a:t>
            </a:r>
            <a:r>
              <a:rPr kumimoji="1" lang="en-US" altLang="zh-CN" dirty="0" smtClean="0"/>
              <a:t>get</a:t>
            </a:r>
            <a:r>
              <a:rPr kumimoji="1" lang="zh-CN" altLang="en-US" dirty="0" smtClean="0"/>
              <a:t>下来，然后再</a:t>
            </a:r>
            <a:r>
              <a:rPr kumimoji="1" lang="en-US" altLang="zh-CN" dirty="0" smtClean="0"/>
              <a:t>put</a:t>
            </a:r>
            <a:r>
              <a:rPr kumimoji="1" lang="zh-CN" altLang="en-US" dirty="0" smtClean="0"/>
              <a:t>到租户内的</a:t>
            </a:r>
            <a:r>
              <a:rPr kumimoji="1" lang="en-US" altLang="zh-CN" dirty="0" err="1" smtClean="0"/>
              <a:t>hdfs</a:t>
            </a:r>
            <a:r>
              <a:rPr kumimoji="1" lang="zh-CN" altLang="en-US" dirty="0" smtClean="0"/>
              <a:t>当中。第三步，</a:t>
            </a:r>
            <a:r>
              <a:rPr kumimoji="1" lang="en-US" altLang="zh-CN" dirty="0" smtClean="0"/>
              <a:t>workflow</a:t>
            </a:r>
            <a:r>
              <a:rPr kumimoji="1" lang="zh-CN" altLang="en-US" dirty="0" smtClean="0"/>
              <a:t>在租户内的</a:t>
            </a:r>
            <a:r>
              <a:rPr kumimoji="1" lang="en-US" altLang="zh-CN" dirty="0" smtClean="0"/>
              <a:t>inceptor</a:t>
            </a:r>
            <a:r>
              <a:rPr kumimoji="1" lang="zh-CN" altLang="en-US" dirty="0" smtClean="0"/>
              <a:t>中对共享进去的数据建立一张外表，最后整个任务完成，发出通知。</a:t>
            </a:r>
            <a:endParaRPr kumimoji="1" lang="en-US" altLang="zh-CN" dirty="0" smtClean="0"/>
          </a:p>
          <a:p>
            <a:r>
              <a:rPr kumimoji="1" lang="zh-CN" altLang="en-US" dirty="0" smtClean="0"/>
              <a:t>这个架构相比第一种的确快了非常多，但是其速度明显受限于网络和</a:t>
            </a:r>
            <a:r>
              <a:rPr kumimoji="1" lang="en-US" altLang="zh-CN" dirty="0" smtClean="0"/>
              <a:t>IO</a:t>
            </a:r>
            <a:r>
              <a:rPr kumimoji="1" lang="zh-CN" altLang="en-US" dirty="0" smtClean="0"/>
              <a:t>，能不能再快一点？</a:t>
            </a:r>
            <a:endParaRPr kumimoji="1" lang="en-US" altLang="zh-CN" dirty="0" smtClean="0"/>
          </a:p>
          <a:p>
            <a:r>
              <a:rPr kumimoji="1" lang="zh-CN" altLang="en-US" dirty="0" smtClean="0"/>
              <a:t>答案是可以的，我们都知道在</a:t>
            </a:r>
            <a:r>
              <a:rPr kumimoji="1" lang="en-US" altLang="zh-CN" dirty="0" err="1" smtClean="0"/>
              <a:t>hdfs</a:t>
            </a:r>
            <a:r>
              <a:rPr kumimoji="1" lang="zh-CN" altLang="en-US" dirty="0" smtClean="0"/>
              <a:t>之间有一套非常快速的数据拷贝方式叫</a:t>
            </a:r>
            <a:r>
              <a:rPr kumimoji="1" lang="en-US" altLang="zh-CN" dirty="0" err="1" smtClean="0"/>
              <a:t>distcp</a:t>
            </a:r>
            <a:r>
              <a:rPr kumimoji="1" lang="zh-CN" altLang="en-US" dirty="0" smtClean="0"/>
              <a:t>，为什么快，因为它是</a:t>
            </a:r>
            <a:r>
              <a:rPr kumimoji="1" lang="en-US" altLang="zh-CN" dirty="0" err="1" smtClean="0"/>
              <a:t>datanode</a:t>
            </a:r>
            <a:r>
              <a:rPr kumimoji="1" lang="zh-CN" altLang="en-US" dirty="0" smtClean="0"/>
              <a:t>和</a:t>
            </a:r>
            <a:r>
              <a:rPr kumimoji="1" lang="en-US" altLang="zh-CN" dirty="0" err="1" smtClean="0"/>
              <a:t>datanode</a:t>
            </a:r>
            <a:r>
              <a:rPr kumimoji="1" lang="zh-CN" altLang="en-US" dirty="0" smtClean="0"/>
              <a:t>之间直接通信进行读写，可以充分的运用集群的分布式能力。</a:t>
            </a:r>
            <a:endParaRPr kumimoji="1" lang="en-US" altLang="zh-CN" dirty="0" smtClean="0"/>
          </a:p>
          <a:p>
            <a:r>
              <a:rPr kumimoji="1" lang="zh-CN" altLang="en-US" dirty="0" smtClean="0"/>
              <a:t>于是我们就产生了第三种方案，通过起两个任务</a:t>
            </a:r>
            <a:r>
              <a:rPr kumimoji="1" lang="en-US" altLang="zh-CN" dirty="0" smtClean="0"/>
              <a:t>pod</a:t>
            </a:r>
            <a:r>
              <a:rPr kumimoji="1" lang="zh-CN" altLang="en-US" dirty="0" smtClean="0"/>
              <a:t>，分别在平台层的</a:t>
            </a:r>
            <a:r>
              <a:rPr kumimoji="1" lang="en-US" altLang="zh-CN" dirty="0" smtClean="0"/>
              <a:t>yarn</a:t>
            </a:r>
            <a:r>
              <a:rPr kumimoji="1" lang="zh-CN" altLang="en-US" dirty="0" smtClean="0"/>
              <a:t>和租户内的</a:t>
            </a:r>
            <a:r>
              <a:rPr kumimoji="1" lang="en-US" altLang="zh-CN" dirty="0" smtClean="0"/>
              <a:t>yarn</a:t>
            </a:r>
            <a:r>
              <a:rPr kumimoji="1" lang="zh-CN" altLang="en-US" dirty="0" smtClean="0"/>
              <a:t>启动</a:t>
            </a:r>
            <a:r>
              <a:rPr kumimoji="1" lang="en-US" altLang="zh-CN" dirty="0" err="1" smtClean="0"/>
              <a:t>distcp</a:t>
            </a:r>
            <a:r>
              <a:rPr kumimoji="1" lang="zh-CN" altLang="en-US" dirty="0" smtClean="0"/>
              <a:t>任务，通过两阶段拉取的方式将数据拉入到租户内的</a:t>
            </a:r>
            <a:r>
              <a:rPr kumimoji="1" lang="en-US" altLang="zh-CN" dirty="0" err="1" smtClean="0"/>
              <a:t>hdfs</a:t>
            </a:r>
            <a:r>
              <a:rPr kumimoji="1" lang="zh-CN" altLang="en-US" dirty="0" smtClean="0"/>
              <a:t>中。</a:t>
            </a:r>
            <a:endParaRPr kumimoji="1" lang="en-US" altLang="zh-CN" dirty="0" smtClean="0"/>
          </a:p>
          <a:p>
            <a:r>
              <a:rPr kumimoji="1" lang="zh-CN" altLang="en-US" dirty="0" smtClean="0"/>
              <a:t>可能有人有疑问，为什么要拉取，为什么是两阶段？</a:t>
            </a:r>
            <a:endParaRPr kumimoji="1" lang="en-US" altLang="zh-CN" dirty="0" smtClean="0"/>
          </a:p>
          <a:p>
            <a:r>
              <a:rPr kumimoji="1" lang="zh-CN" altLang="en-US" dirty="0" smtClean="0"/>
              <a:t>拉取是因为在容器云上，每个容器被分配的是虚拟的</a:t>
            </a:r>
            <a:r>
              <a:rPr kumimoji="1" lang="en-US" altLang="zh-CN" dirty="0" err="1" smtClean="0"/>
              <a:t>ip</a:t>
            </a:r>
            <a:r>
              <a:rPr kumimoji="1" lang="zh-CN" altLang="en-US" dirty="0" smtClean="0"/>
              <a:t>／</a:t>
            </a:r>
            <a:r>
              <a:rPr kumimoji="1" lang="en-US" altLang="zh-CN" dirty="0" smtClean="0"/>
              <a:t>hostname</a:t>
            </a:r>
            <a:r>
              <a:rPr kumimoji="1" lang="zh-CN" altLang="en-US" dirty="0" smtClean="0"/>
              <a:t>，访问都通过</a:t>
            </a:r>
            <a:r>
              <a:rPr kumimoji="1" lang="en-US" altLang="zh-CN" dirty="0" err="1" smtClean="0"/>
              <a:t>kube-dns</a:t>
            </a:r>
            <a:r>
              <a:rPr kumimoji="1" lang="zh-CN" altLang="en-US" dirty="0" smtClean="0"/>
              <a:t>组件，而原来我们</a:t>
            </a:r>
            <a:r>
              <a:rPr kumimoji="1" lang="en-US" altLang="zh-CN" dirty="0" err="1" smtClean="0"/>
              <a:t>tdh</a:t>
            </a:r>
            <a:r>
              <a:rPr kumimoji="1" lang="zh-CN" altLang="en-US" dirty="0" smtClean="0"/>
              <a:t>集群都是采用物理主机的</a:t>
            </a:r>
            <a:r>
              <a:rPr kumimoji="1" lang="en-US" altLang="zh-CN" dirty="0" err="1" smtClean="0"/>
              <a:t>ip</a:t>
            </a:r>
            <a:r>
              <a:rPr kumimoji="1" lang="zh-CN" altLang="en-US" dirty="0" smtClean="0"/>
              <a:t>／</a:t>
            </a:r>
            <a:r>
              <a:rPr kumimoji="1" lang="en-US" altLang="zh-CN" dirty="0" smtClean="0"/>
              <a:t>host</a:t>
            </a:r>
            <a:r>
              <a:rPr kumimoji="1" lang="zh-CN" altLang="en-US" dirty="0" smtClean="0"/>
              <a:t>，</a:t>
            </a:r>
            <a:r>
              <a:rPr kumimoji="1" lang="en-US" altLang="zh-CN" dirty="0" err="1" smtClean="0"/>
              <a:t>tdh</a:t>
            </a:r>
            <a:r>
              <a:rPr kumimoji="1" lang="zh-CN" altLang="en-US" dirty="0" smtClean="0"/>
              <a:t>集群里面的</a:t>
            </a:r>
            <a:r>
              <a:rPr kumimoji="1" lang="en-US" altLang="zh-CN" dirty="0" err="1" smtClean="0"/>
              <a:t>datanode</a:t>
            </a:r>
            <a:r>
              <a:rPr kumimoji="1" lang="zh-CN" altLang="en-US" dirty="0" smtClean="0"/>
              <a:t>是无法认识</a:t>
            </a:r>
            <a:r>
              <a:rPr kumimoji="1" lang="en-US" altLang="zh-CN" dirty="0" err="1" smtClean="0"/>
              <a:t>tdc</a:t>
            </a:r>
            <a:r>
              <a:rPr kumimoji="1" lang="zh-CN" altLang="en-US" dirty="0" smtClean="0"/>
              <a:t>内的</a:t>
            </a:r>
            <a:r>
              <a:rPr kumimoji="1" lang="en-US" altLang="zh-CN" dirty="0" err="1" smtClean="0"/>
              <a:t>datanode</a:t>
            </a:r>
            <a:r>
              <a:rPr kumimoji="1" lang="zh-CN" altLang="en-US" dirty="0" smtClean="0"/>
              <a:t>的，而反过来</a:t>
            </a:r>
            <a:r>
              <a:rPr kumimoji="1" lang="en-US" altLang="zh-CN" dirty="0" err="1" smtClean="0"/>
              <a:t>tdc</a:t>
            </a:r>
            <a:r>
              <a:rPr kumimoji="1" lang="zh-CN" altLang="en-US" dirty="0" smtClean="0"/>
              <a:t>内的</a:t>
            </a:r>
            <a:r>
              <a:rPr kumimoji="1" lang="en-US" altLang="zh-CN" dirty="0" err="1" smtClean="0"/>
              <a:t>datanode</a:t>
            </a:r>
            <a:r>
              <a:rPr kumimoji="1" lang="zh-CN" altLang="en-US" dirty="0" smtClean="0"/>
              <a:t>则可以认识</a:t>
            </a:r>
            <a:r>
              <a:rPr kumimoji="1" lang="en-US" altLang="zh-CN" dirty="0" err="1" smtClean="0"/>
              <a:t>tdh</a:t>
            </a:r>
            <a:r>
              <a:rPr kumimoji="1" lang="zh-CN" altLang="en-US" dirty="0" smtClean="0"/>
              <a:t>上的</a:t>
            </a:r>
            <a:r>
              <a:rPr kumimoji="1" lang="en-US" altLang="zh-CN" dirty="0" err="1" smtClean="0"/>
              <a:t>datanode</a:t>
            </a:r>
            <a:r>
              <a:rPr kumimoji="1" lang="zh-CN" altLang="en-US" dirty="0" smtClean="0"/>
              <a:t>，因此可以直接通信进行数据拉取</a:t>
            </a:r>
            <a:endParaRPr kumimoji="1" lang="en-US" altLang="zh-CN" dirty="0" smtClean="0"/>
          </a:p>
          <a:p>
            <a:r>
              <a:rPr kumimoji="1" lang="zh-CN" altLang="en-US" dirty="0" smtClean="0"/>
              <a:t>至于为什么是两阶段，是因为在目前的场景下，</a:t>
            </a:r>
            <a:r>
              <a:rPr kumimoji="1" lang="en-US" altLang="zh-CN" dirty="0" err="1" smtClean="0"/>
              <a:t>tdh</a:t>
            </a:r>
            <a:r>
              <a:rPr kumimoji="1" lang="zh-CN" altLang="en-US" dirty="0" smtClean="0"/>
              <a:t>集群和租户之间是不互信的，最重要的一点是，目前</a:t>
            </a:r>
            <a:r>
              <a:rPr kumimoji="1" lang="en-US" altLang="zh-CN" dirty="0" err="1" smtClean="0"/>
              <a:t>distcp</a:t>
            </a:r>
            <a:r>
              <a:rPr kumimoji="1" lang="zh-CN" altLang="en-US" dirty="0" smtClean="0"/>
              <a:t>只支持底层的</a:t>
            </a:r>
            <a:r>
              <a:rPr kumimoji="1" lang="en-US" altLang="zh-CN" dirty="0" err="1" smtClean="0"/>
              <a:t>kerberos</a:t>
            </a:r>
            <a:r>
              <a:rPr kumimoji="1" lang="zh-CN" altLang="en-US" dirty="0" smtClean="0"/>
              <a:t>互信，也就是说，必须要在容器内配置相应的配置文件，不然</a:t>
            </a:r>
            <a:r>
              <a:rPr kumimoji="1" lang="en-US" altLang="zh-CN" dirty="0" err="1" smtClean="0"/>
              <a:t>datanode</a:t>
            </a:r>
            <a:r>
              <a:rPr kumimoji="1" lang="zh-CN" altLang="en-US" dirty="0" smtClean="0"/>
              <a:t>之间通信是认证不过的，因为</a:t>
            </a:r>
            <a:r>
              <a:rPr kumimoji="1" lang="en-US" altLang="zh-CN" dirty="0" err="1" smtClean="0"/>
              <a:t>distcp</a:t>
            </a:r>
            <a:r>
              <a:rPr kumimoji="1" lang="zh-CN" altLang="en-US" dirty="0" smtClean="0"/>
              <a:t>的不能使用上层互信的问题，制约了很多的优化，这个修改，是我们下一步的迭代方向之一。</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20</a:t>
            </a:fld>
            <a:endParaRPr lang="zh-CN" altLang="en-US"/>
          </a:p>
        </p:txBody>
      </p:sp>
    </p:spTree>
    <p:extLst>
      <p:ext uri="{BB962C8B-B14F-4D97-AF65-F5344CB8AC3E}">
        <p14:creationId xmlns:p14="http://schemas.microsoft.com/office/powerpoint/2010/main" val="564239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之前的架构讲的是客户具备一个</a:t>
            </a:r>
            <a:r>
              <a:rPr kumimoji="1" lang="en-US" altLang="zh-CN" dirty="0" err="1" smtClean="0"/>
              <a:t>tdh</a:t>
            </a:r>
            <a:r>
              <a:rPr kumimoji="1" lang="zh-CN" altLang="en-US" dirty="0" smtClean="0"/>
              <a:t>集群的情况，如果是从无到有直接使用</a:t>
            </a:r>
            <a:r>
              <a:rPr kumimoji="1" lang="en-US" altLang="zh-CN" dirty="0" err="1" smtClean="0"/>
              <a:t>tdc</a:t>
            </a:r>
            <a:r>
              <a:rPr kumimoji="1" lang="zh-CN" altLang="en-US" dirty="0" smtClean="0"/>
              <a:t>就相对来说更简单一点，直接使用平台层的数据平台作为数据中心，当然，也可以共存，存在多个数据中心这样。</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21</a:t>
            </a:fld>
            <a:endParaRPr lang="zh-CN" altLang="en-US"/>
          </a:p>
        </p:txBody>
      </p:sp>
    </p:spTree>
    <p:extLst>
      <p:ext uri="{BB962C8B-B14F-4D97-AF65-F5344CB8AC3E}">
        <p14:creationId xmlns:p14="http://schemas.microsoft.com/office/powerpoint/2010/main" val="109868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ok,</a:t>
            </a:r>
            <a:r>
              <a:rPr kumimoji="1" lang="en-US" altLang="zh-CN" baseline="0" dirty="0" smtClean="0"/>
              <a:t> </a:t>
            </a:r>
            <a:r>
              <a:rPr kumimoji="1" lang="zh-CN" altLang="en-US" baseline="0" dirty="0" smtClean="0"/>
              <a:t>前面讲了整个的流程结构，一直没有去讲这里面的认证和权限。其实在先前的架构中，权限和认证一直是约束，也正是因为认证和权限的存在，使得架构，实现变的复杂。</a:t>
            </a:r>
            <a:endParaRPr kumimoji="1" lang="en-US" altLang="zh-CN" baseline="0" dirty="0" smtClean="0"/>
          </a:p>
          <a:p>
            <a:r>
              <a:rPr kumimoji="1" lang="zh-CN" altLang="en-US" baseline="0" dirty="0" smtClean="0"/>
              <a:t>首先了解下我们星环所有产品的大管家，</a:t>
            </a:r>
            <a:r>
              <a:rPr kumimoji="1" lang="en-US" altLang="zh-CN" baseline="0" dirty="0" smtClean="0"/>
              <a:t>Guardian,</a:t>
            </a:r>
            <a:r>
              <a:rPr kumimoji="1" lang="zh-CN" altLang="en-US" baseline="0" dirty="0" smtClean="0"/>
              <a:t>它主要做的就是用户认证和权限管理，在用户认证之中，它支持</a:t>
            </a:r>
            <a:r>
              <a:rPr kumimoji="1" lang="en-US" altLang="zh-CN" baseline="0" dirty="0" err="1" smtClean="0"/>
              <a:t>ldap</a:t>
            </a:r>
            <a:r>
              <a:rPr kumimoji="1" lang="zh-CN" altLang="en-US" baseline="0" dirty="0" smtClean="0"/>
              <a:t>、</a:t>
            </a:r>
            <a:r>
              <a:rPr kumimoji="1" lang="en-US" altLang="zh-CN" baseline="0" dirty="0" err="1" smtClean="0"/>
              <a:t>kerberos</a:t>
            </a:r>
            <a:r>
              <a:rPr kumimoji="1" lang="zh-CN" altLang="en-US" baseline="0" dirty="0" smtClean="0"/>
              <a:t>、域互信（包括</a:t>
            </a:r>
            <a:r>
              <a:rPr kumimoji="1" lang="en-US" altLang="zh-CN" baseline="0" dirty="0" err="1" smtClean="0"/>
              <a:t>kerberos</a:t>
            </a:r>
            <a:r>
              <a:rPr kumimoji="1" lang="zh-CN" altLang="en-US" baseline="0" dirty="0" smtClean="0"/>
              <a:t>互信，上层的</a:t>
            </a:r>
            <a:r>
              <a:rPr kumimoji="1" lang="en-US" altLang="zh-CN" baseline="0" dirty="0" err="1" smtClean="0"/>
              <a:t>cas</a:t>
            </a:r>
            <a:r>
              <a:rPr kumimoji="1" lang="zh-CN" altLang="en-US" baseline="0" dirty="0" smtClean="0"/>
              <a:t>，</a:t>
            </a:r>
            <a:r>
              <a:rPr kumimoji="1" lang="en-US" altLang="zh-CN" baseline="0" dirty="0" smtClean="0"/>
              <a:t>access</a:t>
            </a:r>
            <a:r>
              <a:rPr kumimoji="1" lang="zh-CN" altLang="en-US" baseline="0" dirty="0" smtClean="0"/>
              <a:t> </a:t>
            </a:r>
            <a:r>
              <a:rPr kumimoji="1" lang="en-US" altLang="zh-CN" baseline="0" dirty="0" smtClean="0"/>
              <a:t>token</a:t>
            </a:r>
            <a:r>
              <a:rPr kumimoji="1" lang="zh-CN" altLang="en-US" baseline="0" dirty="0" smtClean="0"/>
              <a:t>等等互信）、单点登录等等，在我们生产环境部署中，所有的服务都是开启</a:t>
            </a:r>
            <a:r>
              <a:rPr kumimoji="1" lang="en-US" altLang="zh-CN" baseline="0" dirty="0" err="1" smtClean="0"/>
              <a:t>kerberos</a:t>
            </a:r>
            <a:r>
              <a:rPr kumimoji="1" lang="zh-CN" altLang="en-US" baseline="0" dirty="0" smtClean="0"/>
              <a:t>安全的</a:t>
            </a:r>
            <a:endParaRPr kumimoji="1" lang="en-US" altLang="zh-CN" baseline="0" dirty="0" smtClean="0"/>
          </a:p>
          <a:p>
            <a:r>
              <a:rPr kumimoji="1" lang="zh-CN" altLang="en-US" baseline="0" dirty="0" smtClean="0"/>
              <a:t>而在权限这一块，其支持这种插件式的权限管理，就是每个服务可以定义自己的权限管控，通过插件的形式和</a:t>
            </a:r>
            <a:r>
              <a:rPr kumimoji="1" lang="en-US" altLang="zh-CN" baseline="0" dirty="0" smtClean="0"/>
              <a:t>guardian</a:t>
            </a:r>
            <a:r>
              <a:rPr kumimoji="1" lang="zh-CN" altLang="en-US" baseline="0" dirty="0" smtClean="0"/>
              <a:t> 服务进行交互，比如</a:t>
            </a:r>
            <a:r>
              <a:rPr kumimoji="1" lang="en-US" altLang="zh-CN" baseline="0" dirty="0" smtClean="0"/>
              <a:t>inceptor</a:t>
            </a:r>
            <a:r>
              <a:rPr kumimoji="1" lang="zh-CN" altLang="en-US" baseline="0" dirty="0" smtClean="0"/>
              <a:t>中的表级控制，行级，列级的权限控制</a:t>
            </a:r>
            <a:endParaRPr kumimoji="1" lang="en-US" altLang="zh-CN" baseline="0" dirty="0" smtClean="0"/>
          </a:p>
          <a:p>
            <a:r>
              <a:rPr kumimoji="1" lang="zh-CN" altLang="en-US" baseline="0" dirty="0" smtClean="0"/>
              <a:t>再者有一点就是所有的操作可审计，比如赋权操作等等</a:t>
            </a:r>
            <a:endParaRPr kumimoji="1" lang="en-US" altLang="zh-CN" baseline="0" dirty="0" smtClean="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22</a:t>
            </a:fld>
            <a:endParaRPr lang="zh-CN" altLang="en-US"/>
          </a:p>
        </p:txBody>
      </p:sp>
    </p:spTree>
    <p:extLst>
      <p:ext uri="{BB962C8B-B14F-4D97-AF65-F5344CB8AC3E}">
        <p14:creationId xmlns:p14="http://schemas.microsoft.com/office/powerpoint/2010/main" val="182382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err="1" smtClean="0"/>
              <a:t>ppt</a:t>
            </a:r>
            <a:r>
              <a:rPr lang="zh-CN" altLang="en-US" dirty="0" smtClean="0"/>
              <a:t>上的这张图展现了近十年来数据分析技术的发展历程，从中我们看到了</a:t>
            </a:r>
            <a:r>
              <a:rPr lang="en-US" altLang="zh-CN" dirty="0" err="1" smtClean="0"/>
              <a:t>hadoop</a:t>
            </a:r>
            <a:r>
              <a:rPr lang="zh-CN" altLang="en-US" dirty="0" smtClean="0"/>
              <a:t>，</a:t>
            </a:r>
            <a:r>
              <a:rPr lang="en-US" altLang="zh-CN" dirty="0" smtClean="0"/>
              <a:t>spark</a:t>
            </a:r>
            <a:r>
              <a:rPr lang="zh-CN" altLang="en-US" dirty="0" smtClean="0"/>
              <a:t>，</a:t>
            </a:r>
            <a:r>
              <a:rPr lang="en-US" altLang="zh-CN" dirty="0" err="1" smtClean="0"/>
              <a:t>openstack</a:t>
            </a:r>
            <a:r>
              <a:rPr lang="zh-CN" altLang="en-US" dirty="0" smtClean="0"/>
              <a:t>，</a:t>
            </a:r>
            <a:r>
              <a:rPr lang="en-US" altLang="zh-CN" dirty="0" err="1" smtClean="0"/>
              <a:t>docker</a:t>
            </a:r>
            <a:r>
              <a:rPr lang="zh-CN" altLang="en-US" dirty="0" smtClean="0"/>
              <a:t>，</a:t>
            </a:r>
            <a:r>
              <a:rPr lang="en-US" altLang="zh-CN" dirty="0" err="1" smtClean="0"/>
              <a:t>kubernetes</a:t>
            </a:r>
            <a:r>
              <a:rPr lang="zh-CN" altLang="en-US" dirty="0" smtClean="0"/>
              <a:t>等耳熟能详的名词，作为在国内基础软件领域的佼佼者，星环几乎踩对了每一个</a:t>
            </a:r>
            <a:r>
              <a:rPr lang="en-US" altLang="zh-CN" dirty="0" smtClean="0"/>
              <a:t>timing,</a:t>
            </a:r>
            <a:r>
              <a:rPr lang="zh-CN" altLang="en-US" dirty="0" smtClean="0"/>
              <a:t>并在大数据和云计算领域积累了丰富的经验，比如在</a:t>
            </a:r>
            <a:r>
              <a:rPr lang="en-US" altLang="zh-CN" dirty="0" smtClean="0"/>
              <a:t>17</a:t>
            </a:r>
            <a:r>
              <a:rPr lang="zh-CN" altLang="en-US" dirty="0" smtClean="0"/>
              <a:t>年我们使用基于容器云的大数据平台</a:t>
            </a:r>
            <a:r>
              <a:rPr lang="en-US" altLang="zh-CN" dirty="0" smtClean="0"/>
              <a:t>5.0</a:t>
            </a:r>
            <a:r>
              <a:rPr lang="zh-CN" altLang="en-US" dirty="0" smtClean="0"/>
              <a:t>成功协助某企业替换掉了原有的</a:t>
            </a:r>
            <a:r>
              <a:rPr lang="en-US" altLang="zh-CN" dirty="0" smtClean="0"/>
              <a:t>Td</a:t>
            </a:r>
            <a:r>
              <a:rPr lang="zh-CN" altLang="en-US" dirty="0" smtClean="0"/>
              <a:t>数仓，而在今年的</a:t>
            </a:r>
            <a:r>
              <a:rPr lang="en-US" altLang="zh-CN" dirty="0" smtClean="0"/>
              <a:t>5</a:t>
            </a:r>
            <a:r>
              <a:rPr lang="zh-CN" altLang="en-US" dirty="0" smtClean="0"/>
              <a:t>月份，我们正式发布大数据云平台。</a:t>
            </a:r>
            <a:endParaRPr lang="zh-CN" altLang="en-US" dirty="0"/>
          </a:p>
        </p:txBody>
      </p:sp>
      <p:sp>
        <p:nvSpPr>
          <p:cNvPr id="4" name="灯片编号占位符 3"/>
          <p:cNvSpPr>
            <a:spLocks noGrp="1"/>
          </p:cNvSpPr>
          <p:nvPr>
            <p:ph type="sldNum" sz="quarter" idx="10"/>
          </p:nvPr>
        </p:nvSpPr>
        <p:spPr/>
        <p:txBody>
          <a:bodyPr/>
          <a:lstStyle/>
          <a:p>
            <a:fld id="{2117BC4A-71CB-4E13-BF35-1E848B3A8758}" type="slidenum">
              <a:rPr lang="zh-CN" altLang="en-US" smtClean="0"/>
              <a:t>2</a:t>
            </a:fld>
            <a:endParaRPr lang="zh-CN" altLang="en-US"/>
          </a:p>
        </p:txBody>
      </p:sp>
    </p:spTree>
    <p:extLst>
      <p:ext uri="{BB962C8B-B14F-4D97-AF65-F5344CB8AC3E}">
        <p14:creationId xmlns:p14="http://schemas.microsoft.com/office/powerpoint/2010/main" val="1653644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刚刚一直讲到互信，互信主要是为了突破多集群之间的界限，使得一个集群的用户可以去访问另外一个集群，但是需要注意的是，互信只是通过认证，目前并不会带上它在自己的集群中的权限信息。</a:t>
            </a:r>
            <a:endParaRPr lang="en-US" altLang="zh-CN" dirty="0" smtClean="0"/>
          </a:p>
          <a:p>
            <a:r>
              <a:rPr lang="zh-CN" altLang="en-US" dirty="0" smtClean="0"/>
              <a:t>复杂</a:t>
            </a:r>
            <a:r>
              <a:rPr lang="zh-CN" altLang="en-US" dirty="0"/>
              <a:t>环境经常会有部署多个集群的情况，需要控制数据的流动</a:t>
            </a:r>
          </a:p>
        </p:txBody>
      </p:sp>
      <p:sp>
        <p:nvSpPr>
          <p:cNvPr id="4" name="灯片编号占位符 3"/>
          <p:cNvSpPr>
            <a:spLocks noGrp="1"/>
          </p:cNvSpPr>
          <p:nvPr>
            <p:ph type="sldNum" sz="quarter" idx="10"/>
          </p:nvPr>
        </p:nvSpPr>
        <p:spPr/>
        <p:txBody>
          <a:bodyPr/>
          <a:lstStyle/>
          <a:p>
            <a:fld id="{88E93083-32CE-41C9-B58C-9D7E882E4640}" type="slidenum">
              <a:rPr lang="zh-CN" altLang="en-US" smtClean="0"/>
              <a:t>23</a:t>
            </a:fld>
            <a:endParaRPr lang="zh-CN" altLang="en-US"/>
          </a:p>
        </p:txBody>
      </p:sp>
    </p:spTree>
    <p:extLst>
      <p:ext uri="{BB962C8B-B14F-4D97-AF65-F5344CB8AC3E}">
        <p14:creationId xmlns:p14="http://schemas.microsoft.com/office/powerpoint/2010/main" val="1424700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大致了解了</a:t>
            </a:r>
            <a:r>
              <a:rPr kumimoji="1" lang="en-US" altLang="zh-CN" dirty="0" smtClean="0"/>
              <a:t>guardian</a:t>
            </a:r>
            <a:r>
              <a:rPr kumimoji="1" lang="zh-CN" altLang="en-US" dirty="0" smtClean="0"/>
              <a:t>的设计，我们看下先前的整个数据共享交换架构中的安全和权限管控，</a:t>
            </a:r>
            <a:endParaRPr kumimoji="1" lang="en-US" altLang="zh-CN" dirty="0" smtClean="0"/>
          </a:p>
          <a:p>
            <a:r>
              <a:rPr kumimoji="1" lang="zh-CN" altLang="en-US" dirty="0" smtClean="0"/>
              <a:t>我们可以看到在三个</a:t>
            </a:r>
            <a:r>
              <a:rPr kumimoji="1" lang="en-US" altLang="zh-CN" dirty="0" smtClean="0"/>
              <a:t>guardian </a:t>
            </a:r>
            <a:r>
              <a:rPr kumimoji="1" lang="zh-CN" altLang="en-US" dirty="0" smtClean="0"/>
              <a:t>中，都具有一个</a:t>
            </a:r>
            <a:r>
              <a:rPr kumimoji="1" lang="en-US" altLang="zh-CN" dirty="0" err="1" smtClean="0"/>
              <a:t>dataadmin</a:t>
            </a:r>
            <a:r>
              <a:rPr kumimoji="1" lang="zh-CN" altLang="en-US" dirty="0" smtClean="0"/>
              <a:t>用户，熟悉</a:t>
            </a:r>
            <a:r>
              <a:rPr kumimoji="1" lang="en-US" altLang="zh-CN" dirty="0" err="1" smtClean="0"/>
              <a:t>kerberos</a:t>
            </a:r>
            <a:r>
              <a:rPr kumimoji="1" lang="zh-CN" altLang="en-US" dirty="0" smtClean="0"/>
              <a:t>的朋友都知道，我这样写的是一个</a:t>
            </a:r>
            <a:r>
              <a:rPr kumimoji="1" lang="en-US" altLang="zh-CN" dirty="0" err="1" smtClean="0"/>
              <a:t>kerberos</a:t>
            </a:r>
            <a:r>
              <a:rPr kumimoji="1" lang="zh-CN" altLang="en-US" dirty="0" smtClean="0"/>
              <a:t>的</a:t>
            </a:r>
            <a:r>
              <a:rPr kumimoji="1" lang="en-US" altLang="zh-CN" dirty="0" smtClean="0"/>
              <a:t>principal</a:t>
            </a:r>
            <a:r>
              <a:rPr kumimoji="1" lang="zh-CN" altLang="en-US" dirty="0" smtClean="0"/>
              <a:t>，可以看到，三个集群在不同的域中，</a:t>
            </a:r>
            <a:r>
              <a:rPr kumimoji="1" lang="en-US" altLang="zh-CN" dirty="0" err="1" smtClean="0"/>
              <a:t>tdh</a:t>
            </a:r>
            <a:r>
              <a:rPr kumimoji="1" lang="zh-CN" altLang="en-US" dirty="0" smtClean="0"/>
              <a:t>集群的域为</a:t>
            </a:r>
            <a:r>
              <a:rPr kumimoji="1" lang="en-US" altLang="zh-CN" dirty="0" smtClean="0"/>
              <a:t>TDH</a:t>
            </a:r>
            <a:r>
              <a:rPr kumimoji="1" lang="zh-CN" altLang="en-US" dirty="0" smtClean="0"/>
              <a:t>，平台租户层为</a:t>
            </a:r>
            <a:r>
              <a:rPr kumimoji="1" lang="en-US" altLang="zh-CN" dirty="0" smtClean="0"/>
              <a:t>TDCSYS.TDH,</a:t>
            </a:r>
            <a:r>
              <a:rPr kumimoji="1" lang="zh-CN" altLang="en-US" dirty="0" smtClean="0"/>
              <a:t>而租户内则为</a:t>
            </a:r>
            <a:r>
              <a:rPr kumimoji="1" lang="en-US" altLang="zh-CN" dirty="0" smtClean="0"/>
              <a:t>T1.TDH</a:t>
            </a:r>
          </a:p>
          <a:p>
            <a:r>
              <a:rPr kumimoji="1" lang="zh-CN" altLang="en-US" dirty="0" smtClean="0"/>
              <a:t>首先党租户</a:t>
            </a:r>
            <a:r>
              <a:rPr kumimoji="1" lang="en-US" altLang="zh-CN" dirty="0" smtClean="0"/>
              <a:t>1</a:t>
            </a:r>
            <a:r>
              <a:rPr kumimoji="1" lang="zh-CN" altLang="en-US" dirty="0" smtClean="0"/>
              <a:t>里面的一个普通用户登录</a:t>
            </a:r>
            <a:r>
              <a:rPr kumimoji="1" lang="en-US" altLang="zh-CN" dirty="0" err="1" smtClean="0"/>
              <a:t>tcc</a:t>
            </a:r>
            <a:r>
              <a:rPr kumimoji="1" lang="zh-CN" altLang="en-US" dirty="0" smtClean="0"/>
              <a:t>后，访问数据目录组件（这里用了单点登录），然后可以查看到</a:t>
            </a:r>
            <a:r>
              <a:rPr kumimoji="1" lang="en-US" altLang="zh-CN" dirty="0" err="1" smtClean="0"/>
              <a:t>tdh</a:t>
            </a:r>
            <a:r>
              <a:rPr kumimoji="1" lang="zh-CN" altLang="en-US" dirty="0" smtClean="0"/>
              <a:t>集群中有哪些数据，先前我们讲到，由于合规性的要求，每个租户只能看到自己的数据，当</a:t>
            </a:r>
            <a:r>
              <a:rPr kumimoji="1" lang="en-US" altLang="zh-CN" dirty="0" smtClean="0"/>
              <a:t>u1</a:t>
            </a:r>
            <a:r>
              <a:rPr kumimoji="1" lang="zh-CN" altLang="en-US" dirty="0" smtClean="0"/>
              <a:t>进行数据采样访问时，它其实都是以租户管理员</a:t>
            </a:r>
            <a:r>
              <a:rPr kumimoji="1" lang="en-US" altLang="zh-CN" dirty="0" smtClean="0"/>
              <a:t>A</a:t>
            </a:r>
            <a:r>
              <a:rPr kumimoji="1" lang="zh-CN" altLang="en-US" baseline="0" dirty="0" smtClean="0"/>
              <a:t>的身份去访问元数据管理组件，元数据管理组件默认使用</a:t>
            </a:r>
            <a:r>
              <a:rPr kumimoji="1" lang="en-US" altLang="zh-CN" baseline="0" dirty="0" err="1" smtClean="0"/>
              <a:t>dataadmin</a:t>
            </a:r>
            <a:r>
              <a:rPr kumimoji="1" lang="zh-CN" altLang="en-US" baseline="0" dirty="0" smtClean="0"/>
              <a:t>用户登录，然后它去向</a:t>
            </a:r>
            <a:r>
              <a:rPr kumimoji="1" lang="en-US" altLang="zh-CN" baseline="0" dirty="0" err="1" smtClean="0"/>
              <a:t>tdh</a:t>
            </a:r>
            <a:r>
              <a:rPr kumimoji="1" lang="zh-CN" altLang="en-US" baseline="0" dirty="0" smtClean="0"/>
              <a:t>集群的</a:t>
            </a:r>
            <a:r>
              <a:rPr kumimoji="1" lang="en-US" altLang="zh-CN" baseline="0" dirty="0" smtClean="0"/>
              <a:t>inceptor</a:t>
            </a:r>
            <a:r>
              <a:rPr kumimoji="1" lang="zh-CN" altLang="en-US" baseline="0" dirty="0" smtClean="0"/>
              <a:t>去进行数据采样时，也是采用</a:t>
            </a:r>
            <a:r>
              <a:rPr kumimoji="1" lang="en-US" altLang="zh-CN" baseline="0" dirty="0" err="1" smtClean="0"/>
              <a:t>dataadmin</a:t>
            </a:r>
            <a:r>
              <a:rPr kumimoji="1" lang="zh-CN" altLang="en-US" baseline="0" dirty="0" smtClean="0"/>
              <a:t>用户进行认证，但是却是代理</a:t>
            </a:r>
            <a:r>
              <a:rPr kumimoji="1" lang="en-US" altLang="zh-CN" baseline="0" dirty="0" smtClean="0"/>
              <a:t>A,</a:t>
            </a:r>
            <a:r>
              <a:rPr kumimoji="1" lang="zh-CN" altLang="en-US" baseline="0" dirty="0" smtClean="0"/>
              <a:t>使用</a:t>
            </a:r>
            <a:r>
              <a:rPr kumimoji="1" lang="en-US" altLang="zh-CN" baseline="0" dirty="0" smtClean="0"/>
              <a:t>A</a:t>
            </a:r>
            <a:r>
              <a:rPr kumimoji="1" lang="zh-CN" altLang="en-US" baseline="0" dirty="0" smtClean="0"/>
              <a:t>的权限进行数据访问，因此，入股哦在</a:t>
            </a:r>
            <a:r>
              <a:rPr kumimoji="1" lang="en-US" altLang="zh-CN" baseline="0" dirty="0" err="1" smtClean="0"/>
              <a:t>tdh</a:t>
            </a:r>
            <a:r>
              <a:rPr kumimoji="1" lang="zh-CN" altLang="en-US" baseline="0" dirty="0" smtClean="0"/>
              <a:t>集群端有个和租户管理员同名的用户，并对那个用户做了行级权限的管控，那么在租户内看到的数据，就只是这个租户所能看到的数据。</a:t>
            </a:r>
            <a:endParaRPr kumimoji="1" lang="en-US" altLang="zh-CN" baseline="0" dirty="0" smtClean="0"/>
          </a:p>
          <a:p>
            <a:r>
              <a:rPr kumimoji="1" lang="zh-CN" altLang="en-US" baseline="0" dirty="0" smtClean="0"/>
              <a:t>也就是说，每一个租户，对应了在数据中心内的一个权限实体。</a:t>
            </a:r>
            <a:endParaRPr kumimoji="1" lang="en-US" altLang="zh-CN" baseline="0" dirty="0" smtClean="0"/>
          </a:p>
          <a:p>
            <a:r>
              <a:rPr kumimoji="1" lang="zh-CN" altLang="en-US" baseline="0" dirty="0" smtClean="0"/>
              <a:t>至于为什么平台租户层的</a:t>
            </a:r>
            <a:r>
              <a:rPr kumimoji="1" lang="en-US" altLang="zh-CN" baseline="0" dirty="0" err="1" smtClean="0"/>
              <a:t>dataadmin</a:t>
            </a:r>
            <a:r>
              <a:rPr kumimoji="1" lang="zh-CN" altLang="en-US" baseline="0" dirty="0" smtClean="0"/>
              <a:t>能够登录</a:t>
            </a:r>
            <a:r>
              <a:rPr kumimoji="1" lang="en-US" altLang="zh-CN" baseline="0" dirty="0" err="1" smtClean="0"/>
              <a:t>tdh</a:t>
            </a:r>
            <a:r>
              <a:rPr kumimoji="1" lang="zh-CN" altLang="en-US" baseline="0" dirty="0" smtClean="0"/>
              <a:t>内的服务，原因就在于互信，当</a:t>
            </a:r>
            <a:r>
              <a:rPr kumimoji="1" lang="en-US" altLang="zh-CN" baseline="0" dirty="0" err="1" smtClean="0"/>
              <a:t>tdh</a:t>
            </a:r>
            <a:r>
              <a:rPr kumimoji="1" lang="zh-CN" altLang="en-US" baseline="0" dirty="0" smtClean="0"/>
              <a:t>端的</a:t>
            </a:r>
            <a:r>
              <a:rPr kumimoji="1" lang="en-US" altLang="zh-CN" baseline="0" dirty="0" smtClean="0"/>
              <a:t>guardian </a:t>
            </a:r>
            <a:r>
              <a:rPr kumimoji="1" lang="zh-CN" altLang="en-US" baseline="0" dirty="0" smtClean="0"/>
              <a:t>进行解析登录请求时，发现这个域并不属于自己的域，然后查询是否有互信的域包涵，如果包含就转到对应的</a:t>
            </a:r>
            <a:r>
              <a:rPr kumimoji="1" lang="en-US" altLang="zh-CN" baseline="0" dirty="0" smtClean="0"/>
              <a:t>guardian</a:t>
            </a:r>
            <a:r>
              <a:rPr kumimoji="1" lang="zh-CN" altLang="en-US" baseline="0" dirty="0" smtClean="0"/>
              <a:t>中去认证，认证过就认为通过认证</a:t>
            </a:r>
            <a:endParaRPr kumimoji="1" lang="en-US" altLang="zh-CN" baseline="0" dirty="0" smtClean="0"/>
          </a:p>
          <a:p>
            <a:r>
              <a:rPr kumimoji="1" lang="zh-CN" altLang="en-US" baseline="0" dirty="0" smtClean="0"/>
              <a:t>在数据流转时，平台端的</a:t>
            </a:r>
            <a:r>
              <a:rPr kumimoji="1" lang="en-US" altLang="zh-CN" baseline="0" dirty="0" err="1" smtClean="0"/>
              <a:t>dataadmin</a:t>
            </a:r>
            <a:r>
              <a:rPr kumimoji="1" lang="zh-CN" altLang="en-US" baseline="0" dirty="0" smtClean="0"/>
              <a:t>同样负责了读写数据或者启动</a:t>
            </a:r>
            <a:r>
              <a:rPr kumimoji="1" lang="en-US" altLang="zh-CN" baseline="0" dirty="0" err="1" smtClean="0"/>
              <a:t>distcp</a:t>
            </a:r>
            <a:r>
              <a:rPr kumimoji="1" lang="zh-CN" altLang="en-US" baseline="0" dirty="0" smtClean="0"/>
              <a:t>任务，至于</a:t>
            </a:r>
            <a:r>
              <a:rPr kumimoji="1" lang="en-US" altLang="zh-CN" baseline="0" dirty="0" err="1" smtClean="0"/>
              <a:t>tdh</a:t>
            </a:r>
            <a:r>
              <a:rPr kumimoji="1" lang="zh-CN" altLang="en-US" baseline="0" dirty="0" smtClean="0"/>
              <a:t>内的</a:t>
            </a:r>
            <a:r>
              <a:rPr kumimoji="1" lang="en-US" altLang="zh-CN" baseline="0" dirty="0" err="1" smtClean="0"/>
              <a:t>dataadmin</a:t>
            </a:r>
            <a:r>
              <a:rPr kumimoji="1" lang="zh-CN" altLang="en-US" baseline="0" dirty="0" smtClean="0"/>
              <a:t>和租户内的</a:t>
            </a:r>
            <a:r>
              <a:rPr kumimoji="1" lang="en-US" altLang="zh-CN" baseline="0" dirty="0" err="1" smtClean="0"/>
              <a:t>dataadmin</a:t>
            </a:r>
            <a:r>
              <a:rPr kumimoji="1" lang="zh-CN" altLang="en-US" baseline="0" dirty="0" smtClean="0"/>
              <a:t>的作用是啥？他们只是做了一层权限中继，之前有讲到互信不能带来权限，只能通过同名用户的赋予权限</a:t>
            </a:r>
            <a:endParaRPr kumimoji="1" lang="en-US" altLang="zh-CN" baseline="0" dirty="0" smtClean="0"/>
          </a:p>
          <a:p>
            <a:r>
              <a:rPr kumimoji="1" lang="zh-CN" altLang="en-US" baseline="0" dirty="0" smtClean="0"/>
              <a:t>姑且认为这是一个取巧的办法吧，后面我们也会把这一块优化掉</a:t>
            </a:r>
            <a:endParaRPr kumimoji="1" lang="en-US" altLang="zh-CN" dirty="0" smtClean="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25</a:t>
            </a:fld>
            <a:endParaRPr lang="zh-CN" altLang="en-US"/>
          </a:p>
        </p:txBody>
      </p:sp>
    </p:spTree>
    <p:extLst>
      <p:ext uri="{BB962C8B-B14F-4D97-AF65-F5344CB8AC3E}">
        <p14:creationId xmlns:p14="http://schemas.microsoft.com/office/powerpoint/2010/main" val="1354753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26</a:t>
            </a:fld>
            <a:endParaRPr lang="zh-CN" altLang="en-US"/>
          </a:p>
        </p:txBody>
      </p:sp>
    </p:spTree>
    <p:extLst>
      <p:ext uri="{BB962C8B-B14F-4D97-AF65-F5344CB8AC3E}">
        <p14:creationId xmlns:p14="http://schemas.microsoft.com/office/powerpoint/2010/main" val="582535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27</a:t>
            </a:fld>
            <a:endParaRPr lang="zh-CN" altLang="en-US"/>
          </a:p>
        </p:txBody>
      </p:sp>
    </p:spTree>
    <p:extLst>
      <p:ext uri="{BB962C8B-B14F-4D97-AF65-F5344CB8AC3E}">
        <p14:creationId xmlns:p14="http://schemas.microsoft.com/office/powerpoint/2010/main" val="681060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28</a:t>
            </a:fld>
            <a:endParaRPr lang="zh-CN" altLang="en-US"/>
          </a:p>
        </p:txBody>
      </p:sp>
    </p:spTree>
    <p:extLst>
      <p:ext uri="{BB962C8B-B14F-4D97-AF65-F5344CB8AC3E}">
        <p14:creationId xmlns:p14="http://schemas.microsoft.com/office/powerpoint/2010/main" val="1456150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29</a:t>
            </a:fld>
            <a:endParaRPr lang="zh-CN" altLang="en-US"/>
          </a:p>
        </p:txBody>
      </p:sp>
    </p:spTree>
    <p:extLst>
      <p:ext uri="{BB962C8B-B14F-4D97-AF65-F5344CB8AC3E}">
        <p14:creationId xmlns:p14="http://schemas.microsoft.com/office/powerpoint/2010/main" val="915695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大数据技术发展到了今天，我们可以看到技术软件栈相比于当初的时候已经丰富了太多太多，而在最底下我们可以看到一个容器云时代重要的基石，</a:t>
            </a:r>
            <a:r>
              <a:rPr kumimoji="1" lang="en-US" altLang="zh-CN" dirty="0" err="1" smtClean="0"/>
              <a:t>kubernetes</a:t>
            </a:r>
            <a:r>
              <a:rPr kumimoji="1" lang="en-US" altLang="zh-CN" dirty="0" smtClean="0"/>
              <a:t>,</a:t>
            </a:r>
            <a:r>
              <a:rPr kumimoji="1" lang="zh-CN" altLang="en-US" dirty="0" smtClean="0"/>
              <a:t>而在通用计算引擎这一层，我们可以看到人工智能时代的重要框架，</a:t>
            </a:r>
            <a:r>
              <a:rPr kumimoji="1" lang="en-US" altLang="zh-CN" dirty="0" err="1" smtClean="0"/>
              <a:t>tensorflow</a:t>
            </a:r>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3</a:t>
            </a:fld>
            <a:endParaRPr lang="zh-CN" altLang="en-US"/>
          </a:p>
        </p:txBody>
      </p:sp>
    </p:spTree>
    <p:extLst>
      <p:ext uri="{BB962C8B-B14F-4D97-AF65-F5344CB8AC3E}">
        <p14:creationId xmlns:p14="http://schemas.microsoft.com/office/powerpoint/2010/main" val="73886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云</a:t>
            </a:r>
            <a:r>
              <a:rPr lang="zh-CN" altLang="en-US" sz="1200" kern="1200" dirty="0">
                <a:solidFill>
                  <a:schemeClr val="tx1"/>
                </a:solidFill>
                <a:effectLst/>
                <a:latin typeface="+mn-lt"/>
                <a:ea typeface="+mn-ea"/>
                <a:cs typeface="+mn-cs"/>
              </a:rPr>
              <a:t>计算、大数据与人工智能一脉相承，从</a:t>
            </a:r>
            <a:r>
              <a:rPr lang="en-US" altLang="zh-CN" sz="1200" kern="1200" dirty="0">
                <a:solidFill>
                  <a:schemeClr val="tx1"/>
                </a:solidFill>
                <a:effectLst/>
                <a:latin typeface="+mn-lt"/>
                <a:ea typeface="+mn-ea"/>
                <a:cs typeface="+mn-cs"/>
              </a:rPr>
              <a:t>2008</a:t>
            </a:r>
            <a:r>
              <a:rPr lang="zh-CN" altLang="en-US" sz="1200" kern="1200" dirty="0">
                <a:solidFill>
                  <a:schemeClr val="tx1"/>
                </a:solidFill>
                <a:effectLst/>
                <a:latin typeface="+mn-lt"/>
                <a:ea typeface="+mn-ea"/>
                <a:cs typeface="+mn-cs"/>
              </a:rPr>
              <a:t>年先后成为市场追逐的技术热点。回顾三者发展历程以及其中关系不难得出，云计算的兴起衍生出大数据，大数据的不断应用衍生出人工智能。 </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提供“</a:t>
            </a:r>
            <a:r>
              <a:rPr lang="en" altLang="zh-CN" sz="1200" kern="1200" dirty="0">
                <a:solidFill>
                  <a:schemeClr val="tx1"/>
                </a:solidFill>
                <a:effectLst/>
                <a:latin typeface="+mn-lt"/>
                <a:ea typeface="+mn-ea"/>
                <a:cs typeface="+mn-cs"/>
              </a:rPr>
              <a:t>ABC”</a:t>
            </a:r>
            <a:r>
              <a:rPr lang="zh-CN" altLang="en-US" sz="1200" kern="1200" dirty="0">
                <a:solidFill>
                  <a:schemeClr val="tx1"/>
                </a:solidFill>
                <a:effectLst/>
                <a:latin typeface="+mn-lt"/>
                <a:ea typeface="+mn-ea"/>
                <a:cs typeface="+mn-cs"/>
              </a:rPr>
              <a:t>技术融合的一站式综合平台满足客户多元化、复杂化的需求，同时降低开发、管理难度，更加符合未来 趋势，在整个产业链占据更重要地位 </a:t>
            </a:r>
            <a:endParaRPr lang="zh-CN" altLang="en-US" dirty="0"/>
          </a:p>
        </p:txBody>
      </p:sp>
      <p:sp>
        <p:nvSpPr>
          <p:cNvPr id="4" name="灯片编号占位符 3"/>
          <p:cNvSpPr>
            <a:spLocks noGrp="1"/>
          </p:cNvSpPr>
          <p:nvPr>
            <p:ph type="sldNum" sz="quarter" idx="10"/>
          </p:nvPr>
        </p:nvSpPr>
        <p:spPr/>
        <p:txBody>
          <a:bodyPr/>
          <a:lstStyle/>
          <a:p>
            <a:fld id="{88E93083-32CE-41C9-B58C-9D7E882E4640}" type="slidenum">
              <a:rPr lang="zh-CN" altLang="en-US" smtClean="0"/>
              <a:t>4</a:t>
            </a:fld>
            <a:endParaRPr lang="zh-CN" altLang="en-US"/>
          </a:p>
        </p:txBody>
      </p:sp>
    </p:spTree>
    <p:extLst>
      <p:ext uri="{BB962C8B-B14F-4D97-AF65-F5344CB8AC3E}">
        <p14:creationId xmlns:p14="http://schemas.microsoft.com/office/powerpoint/2010/main" val="151876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LDAP/Kerberos/SSO/Access</a:t>
            </a:r>
            <a:r>
              <a:rPr kumimoji="1" lang="en-US" altLang="zh-CN" baseline="0" dirty="0" smtClean="0"/>
              <a:t> Token/</a:t>
            </a:r>
            <a:r>
              <a:rPr kumimoji="1" lang="en-US" altLang="zh-CN" baseline="0" dirty="0" err="1" smtClean="0"/>
              <a:t>Oauth</a:t>
            </a:r>
            <a:r>
              <a:rPr kumimoji="1" lang="is-IS" altLang="zh-CN" baseline="0" dirty="0" smtClean="0"/>
              <a:t>…</a:t>
            </a:r>
          </a:p>
          <a:p>
            <a:r>
              <a:rPr kumimoji="1" lang="zh-CN" altLang="en-US" baseline="0" dirty="0" smtClean="0"/>
              <a:t>租户隔离（计算，存储，网络，权限等等）</a:t>
            </a:r>
            <a:endParaRPr kumimoji="1" lang="en-US" altLang="zh-CN" baseline="0" dirty="0" smtClean="0"/>
          </a:p>
          <a:p>
            <a:r>
              <a:rPr kumimoji="1" lang="zh-CN" altLang="en-US" baseline="0" dirty="0" smtClean="0"/>
              <a:t>可以自由扩容，缩容</a:t>
            </a:r>
            <a:endParaRPr kumimoji="1" lang="en-US" altLang="zh-CN" baseline="0" dirty="0" smtClean="0"/>
          </a:p>
          <a:p>
            <a:r>
              <a:rPr kumimoji="1" lang="zh-CN" altLang="en-US" baseline="0" dirty="0" smtClean="0"/>
              <a:t>可以精准计费</a:t>
            </a:r>
            <a:endParaRPr kumimoji="1" lang="en-US" altLang="zh-CN" baseline="0" dirty="0" smtClean="0"/>
          </a:p>
          <a:p>
            <a:r>
              <a:rPr kumimoji="1" lang="zh-CN" altLang="en-US" baseline="0" dirty="0" smtClean="0"/>
              <a:t>高可用，灰度升级</a:t>
            </a:r>
            <a:endParaRPr kumimoji="1" lang="en-US" altLang="zh-CN" baseline="0" dirty="0" smtClean="0"/>
          </a:p>
          <a:p>
            <a:endParaRPr kumimoji="1" lang="en-US" altLang="zh-CN" baseline="0" dirty="0" smtClean="0"/>
          </a:p>
          <a:p>
            <a:r>
              <a:rPr kumimoji="1" lang="zh-CN" altLang="en-US" baseline="0" dirty="0" smtClean="0"/>
              <a:t>我们来看下传统的数据平台会存在哪些问题</a:t>
            </a:r>
            <a:endParaRPr kumimoji="1" lang="en-US" altLang="zh-CN" baseline="0" dirty="0" smtClean="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6</a:t>
            </a:fld>
            <a:endParaRPr lang="zh-CN" altLang="en-US"/>
          </a:p>
        </p:txBody>
      </p:sp>
    </p:spTree>
    <p:extLst>
      <p:ext uri="{BB962C8B-B14F-4D97-AF65-F5344CB8AC3E}">
        <p14:creationId xmlns:p14="http://schemas.microsoft.com/office/powerpoint/2010/main" val="1713003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7</a:t>
            </a:fld>
            <a:endParaRPr lang="zh-CN" altLang="en-US"/>
          </a:p>
        </p:txBody>
      </p:sp>
    </p:spTree>
    <p:extLst>
      <p:ext uri="{BB962C8B-B14F-4D97-AF65-F5344CB8AC3E}">
        <p14:creationId xmlns:p14="http://schemas.microsoft.com/office/powerpoint/2010/main" val="328705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从底层到上层，一根高高的烟囱</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8</a:t>
            </a:fld>
            <a:endParaRPr lang="zh-CN" altLang="en-US"/>
          </a:p>
        </p:txBody>
      </p:sp>
    </p:spTree>
    <p:extLst>
      <p:ext uri="{BB962C8B-B14F-4D97-AF65-F5344CB8AC3E}">
        <p14:creationId xmlns:p14="http://schemas.microsoft.com/office/powerpoint/2010/main" val="1592847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E93083-32CE-41C9-B58C-9D7E882E4640}" type="slidenum">
              <a:rPr lang="zh-CN" altLang="en-US" smtClean="0"/>
              <a:t>9</a:t>
            </a:fld>
            <a:endParaRPr lang="zh-CN" altLang="en-US"/>
          </a:p>
        </p:txBody>
      </p:sp>
    </p:spTree>
    <p:extLst>
      <p:ext uri="{BB962C8B-B14F-4D97-AF65-F5344CB8AC3E}">
        <p14:creationId xmlns:p14="http://schemas.microsoft.com/office/powerpoint/2010/main" val="1664015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为了有效的解决这几个问题，我们认为大型企业的数据平台的演进路线会经过这样的四个阶段</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第一阶段是数据统一化；在这个阶段，企业会将数据集中起来并统一处理，同时提供统一的元数据可以让数据能够被发现和理解，此外通过建设统一的计算平台可以用户在找到数据后有能力进行数据分析；这样就能有效的解决数据孤岛的问题，同时各个团队使用同一个平台的技术栈，避免烟囱化的开发模式。</a:t>
            </a:r>
          </a:p>
          <a:p>
            <a:r>
              <a:rPr lang="zh-CN" altLang="zh-CN" sz="1200" kern="1200" dirty="0">
                <a:solidFill>
                  <a:schemeClr val="tx1"/>
                </a:solidFill>
                <a:effectLst/>
                <a:latin typeface="+mn-lt"/>
                <a:ea typeface="+mn-ea"/>
                <a:cs typeface="+mn-cs"/>
              </a:rPr>
              <a:t>第二阶段是数据资产化；原始的数据需要通过加工才能有更好的价值，在数据和计算能力都准备好了以后，用户可以通过各种计算来实现数据整合，同时制定平台级别的数据质量标准来做数据的质量管控，最终可以通过资产化和有效的计量方式给数据价值量化，实现有效的数据资产服务。</a:t>
            </a:r>
          </a:p>
          <a:p>
            <a:r>
              <a:rPr lang="zh-CN" altLang="zh-CN" sz="1200" kern="1200" dirty="0">
                <a:solidFill>
                  <a:schemeClr val="tx1"/>
                </a:solidFill>
                <a:effectLst/>
                <a:latin typeface="+mn-lt"/>
                <a:ea typeface="+mn-ea"/>
                <a:cs typeface="+mn-cs"/>
              </a:rPr>
              <a:t>第三阶段是数据业务化；在数据的质量问题和资产价值都解决后，企业就可以更加有效基于这些数据做业务开发。我们看到了很多新型的数据业务，涉及到数据化运营、各种智能应用以及在线数据服务，这样不仅仅是技术人员可以使用大数据平台，企业的其他用户也可以通过各种数据应用来探索数据，从而降低了数据平台的技术门槛。</a:t>
            </a:r>
          </a:p>
          <a:p>
            <a:r>
              <a:rPr lang="zh-CN" altLang="zh-CN" sz="1200" kern="1200" dirty="0">
                <a:solidFill>
                  <a:schemeClr val="tx1"/>
                </a:solidFill>
                <a:effectLst/>
                <a:latin typeface="+mn-lt"/>
                <a:ea typeface="+mn-ea"/>
                <a:cs typeface="+mn-cs"/>
              </a:rPr>
              <a:t>第四阶段是数据生态化；大量的数据应用的使用和更多的企业用户，会产生更多的有效数据并反哺到整个平台中，从而实现数据域的业务闭环。企业可以跨出一步，将这些数据服务开放到组织之外如上下游或者合作伙伴，让他们也基于这个平台来提供服务，并通过应用共享和数据运营来实现更大的价值创造。譬如GE的Predix就是IoT领域的数据生态平台的一个典型。</a:t>
            </a:r>
          </a:p>
        </p:txBody>
      </p:sp>
      <p:sp>
        <p:nvSpPr>
          <p:cNvPr id="4" name="灯片编号占位符 3"/>
          <p:cNvSpPr>
            <a:spLocks noGrp="1"/>
          </p:cNvSpPr>
          <p:nvPr>
            <p:ph type="sldNum" sz="quarter" idx="10"/>
          </p:nvPr>
        </p:nvSpPr>
        <p:spPr/>
        <p:txBody>
          <a:bodyPr/>
          <a:lstStyle/>
          <a:p>
            <a:fld id="{88E93083-32CE-41C9-B58C-9D7E882E4640}" type="slidenum">
              <a:rPr lang="zh-CN" altLang="en-US" smtClean="0"/>
              <a:t>10</a:t>
            </a:fld>
            <a:endParaRPr lang="zh-CN" altLang="en-US"/>
          </a:p>
        </p:txBody>
      </p:sp>
    </p:spTree>
    <p:extLst>
      <p:ext uri="{BB962C8B-B14F-4D97-AF65-F5344CB8AC3E}">
        <p14:creationId xmlns:p14="http://schemas.microsoft.com/office/powerpoint/2010/main" val="105182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9A3EE5C-9F01-428D-BC72-209B24344FC5}"/>
              </a:ext>
            </a:extLst>
          </p:cNvPr>
          <p:cNvSpPr>
            <a:spLocks noGrp="1"/>
          </p:cNvSpPr>
          <p:nvPr>
            <p:ph type="ctrTitle"/>
          </p:nvPr>
        </p:nvSpPr>
        <p:spPr>
          <a:xfrm>
            <a:off x="1524000" y="1122363"/>
            <a:ext cx="9144000" cy="2387600"/>
          </a:xfrm>
        </p:spPr>
        <p:txBody>
          <a:bodyPr anchor="b">
            <a:normAutofit/>
          </a:bodyPr>
          <a:lstStyle>
            <a:lvl1pPr algn="ctr">
              <a:defRPr sz="3897" b="1" i="0">
                <a:latin typeface="Microsoft YaHei" charset="-122"/>
                <a:ea typeface="Microsoft YaHei" charset="-122"/>
                <a:cs typeface="Microsoft YaHei" charset="-122"/>
              </a:defRPr>
            </a:lvl1pPr>
          </a:lstStyle>
          <a:p>
            <a:r>
              <a:rPr lang="zh-CN" altLang="en-US"/>
              <a:t>单击此处编辑母版标题样式</a:t>
            </a:r>
          </a:p>
        </p:txBody>
      </p:sp>
      <p:sp>
        <p:nvSpPr>
          <p:cNvPr id="3" name="副标题 2">
            <a:extLst>
              <a:ext uri="{FF2B5EF4-FFF2-40B4-BE49-F238E27FC236}">
                <a16:creationId xmlns="" xmlns:a16="http://schemas.microsoft.com/office/drawing/2014/main" id="{DDB8A771-3C45-413C-82DB-11ACC7E2E2F3}"/>
              </a:ext>
            </a:extLst>
          </p:cNvPr>
          <p:cNvSpPr>
            <a:spLocks noGrp="1"/>
          </p:cNvSpPr>
          <p:nvPr>
            <p:ph type="subTitle" idx="1"/>
          </p:nvPr>
        </p:nvSpPr>
        <p:spPr>
          <a:xfrm>
            <a:off x="1524000" y="3602043"/>
            <a:ext cx="9144000" cy="1655763"/>
          </a:xfrm>
        </p:spPr>
        <p:txBody>
          <a:bodyPr/>
          <a:lstStyle>
            <a:lvl1pPr marL="0" indent="0" algn="ctr">
              <a:buNone/>
              <a:defRPr sz="2126" b="0" i="0">
                <a:latin typeface="Microsoft YaHei Light" charset="-122"/>
                <a:ea typeface="Microsoft YaHei Light" charset="-122"/>
                <a:cs typeface="Microsoft YaHei Light" charset="-122"/>
              </a:defRPr>
            </a:lvl1pPr>
            <a:lvl2pPr marL="404970" indent="0" algn="ctr">
              <a:buNone/>
              <a:defRPr sz="1772"/>
            </a:lvl2pPr>
            <a:lvl3pPr marL="809939" indent="0" algn="ctr">
              <a:buNone/>
              <a:defRPr sz="1596"/>
            </a:lvl3pPr>
            <a:lvl4pPr marL="1214910" indent="0" algn="ctr">
              <a:buNone/>
              <a:defRPr sz="1417"/>
            </a:lvl4pPr>
            <a:lvl5pPr marL="1619881" indent="0" algn="ctr">
              <a:buNone/>
              <a:defRPr sz="1417"/>
            </a:lvl5pPr>
            <a:lvl6pPr marL="2024849" indent="0" algn="ctr">
              <a:buNone/>
              <a:defRPr sz="1417"/>
            </a:lvl6pPr>
            <a:lvl7pPr marL="2429820" indent="0" algn="ctr">
              <a:buNone/>
              <a:defRPr sz="1417"/>
            </a:lvl7pPr>
            <a:lvl8pPr marL="2834789" indent="0" algn="ctr">
              <a:buNone/>
              <a:defRPr sz="1417"/>
            </a:lvl8pPr>
            <a:lvl9pPr marL="3239758" indent="0" algn="ctr">
              <a:buNone/>
              <a:defRPr sz="1417"/>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7423CB2B-F300-4AA9-AA7C-1E38EFEFD911}"/>
              </a:ext>
            </a:extLst>
          </p:cNvPr>
          <p:cNvSpPr>
            <a:spLocks noGrp="1"/>
          </p:cNvSpPr>
          <p:nvPr>
            <p:ph type="dt" sz="half" idx="10"/>
          </p:nvPr>
        </p:nvSpPr>
        <p:spPr/>
        <p:txBody>
          <a:bodyPr/>
          <a:lstStyle/>
          <a:p>
            <a:fld id="{5C756EFA-E403-AE43-B3D4-FCA09CCCCB51}" type="datetime1">
              <a:rPr lang="zh-CN" altLang="en-US" smtClean="0"/>
              <a:t>18/7/3</a:t>
            </a:fld>
            <a:endParaRPr lang="zh-CN" altLang="en-US"/>
          </a:p>
        </p:txBody>
      </p:sp>
      <p:sp>
        <p:nvSpPr>
          <p:cNvPr id="5" name="页脚占位符 4">
            <a:extLst>
              <a:ext uri="{FF2B5EF4-FFF2-40B4-BE49-F238E27FC236}">
                <a16:creationId xmlns="" xmlns:a16="http://schemas.microsoft.com/office/drawing/2014/main" id="{4F26DC07-BDAF-4D8C-954C-DCC9451193CA}"/>
              </a:ext>
            </a:extLst>
          </p:cNvPr>
          <p:cNvSpPr>
            <a:spLocks noGrp="1"/>
          </p:cNvSpPr>
          <p:nvPr>
            <p:ph type="ftr" sz="quarter" idx="11"/>
          </p:nvPr>
        </p:nvSpPr>
        <p:spPr/>
        <p:txBody>
          <a:bodyPr/>
          <a:lstStyle/>
          <a:p>
            <a:r>
              <a:rPr lang="en-US" altLang="zh-CN"/>
              <a:t>Transwarp Confidential</a:t>
            </a:r>
            <a:endParaRPr lang="zh-CN" altLang="en-US"/>
          </a:p>
        </p:txBody>
      </p:sp>
      <p:sp>
        <p:nvSpPr>
          <p:cNvPr id="6" name="灯片编号占位符 5">
            <a:extLst>
              <a:ext uri="{FF2B5EF4-FFF2-40B4-BE49-F238E27FC236}">
                <a16:creationId xmlns="" xmlns:a16="http://schemas.microsoft.com/office/drawing/2014/main" id="{B02FCCF7-B09D-43BC-9439-1AD383B6CD7F}"/>
              </a:ext>
            </a:extLst>
          </p:cNvPr>
          <p:cNvSpPr>
            <a:spLocks noGrp="1"/>
          </p:cNvSpPr>
          <p:nvPr>
            <p:ph type="sldNum" sz="quarter" idx="12"/>
          </p:nvPr>
        </p:nvSpPr>
        <p:spPr/>
        <p:txBody>
          <a:bodyPr/>
          <a:lstStyle/>
          <a:p>
            <a:fld id="{0655C6C3-535F-4295-A463-389C7C3CB0A6}" type="slidenum">
              <a:rPr lang="zh-CN" altLang="en-US" smtClean="0"/>
              <a:t>‹#›</a:t>
            </a:fld>
            <a:endParaRPr lang="zh-CN" altLang="en-US"/>
          </a:p>
        </p:txBody>
      </p:sp>
    </p:spTree>
    <p:extLst>
      <p:ext uri="{BB962C8B-B14F-4D97-AF65-F5344CB8AC3E}">
        <p14:creationId xmlns:p14="http://schemas.microsoft.com/office/powerpoint/2010/main" val="25514784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958E990-AF3A-405D-A87C-03F8F9D18D6C}"/>
              </a:ext>
            </a:extLst>
          </p:cNvPr>
          <p:cNvSpPr>
            <a:spLocks noGrp="1"/>
          </p:cNvSpPr>
          <p:nvPr>
            <p:ph type="title"/>
          </p:nvPr>
        </p:nvSpPr>
        <p:spPr>
          <a:xfrm>
            <a:off x="838201" y="365127"/>
            <a:ext cx="9448800" cy="933904"/>
          </a:xfrm>
        </p:spPr>
        <p:txBody>
          <a:bodyPr/>
          <a:lstStyle>
            <a:lvl1pPr>
              <a:defRPr b="0"/>
            </a:lvl1pPr>
          </a:lstStyle>
          <a:p>
            <a:r>
              <a:rPr lang="zh-CN" altLang="en-US" dirty="0"/>
              <a:t>单击此处编辑母版标题样式</a:t>
            </a:r>
          </a:p>
        </p:txBody>
      </p:sp>
      <p:sp>
        <p:nvSpPr>
          <p:cNvPr id="3" name="竖排文字占位符 2">
            <a:extLst>
              <a:ext uri="{FF2B5EF4-FFF2-40B4-BE49-F238E27FC236}">
                <a16:creationId xmlns="" xmlns:a16="http://schemas.microsoft.com/office/drawing/2014/main" id="{98819198-747D-455A-8875-9EB2E4AF0A4C}"/>
              </a:ext>
            </a:extLst>
          </p:cNvPr>
          <p:cNvSpPr>
            <a:spLocks noGrp="1"/>
          </p:cNvSpPr>
          <p:nvPr>
            <p:ph type="body" orient="vert" idx="1"/>
          </p:nvPr>
        </p:nvSpPr>
        <p:spPr/>
        <p:txBody>
          <a:bodyPr vert="eaVert"/>
          <a:lstStyle>
            <a:lvl1pPr>
              <a:defRPr b="0" i="0">
                <a:latin typeface="Microsoft YaHei Light" charset="-122"/>
                <a:ea typeface="Microsoft YaHei Light" charset="-122"/>
                <a:cs typeface="Microsoft YaHei Light" charset="-122"/>
              </a:defRPr>
            </a:lvl1pPr>
            <a:lvl2pPr>
              <a:defRPr b="0" i="0">
                <a:latin typeface="Microsoft YaHei Light" charset="-122"/>
                <a:ea typeface="Microsoft YaHei Light" charset="-122"/>
                <a:cs typeface="Microsoft YaHei Light" charset="-122"/>
              </a:defRPr>
            </a:lvl2pPr>
            <a:lvl3pPr>
              <a:defRPr b="0" i="0">
                <a:latin typeface="Microsoft YaHei Light" charset="-122"/>
                <a:ea typeface="Microsoft YaHei Light" charset="-122"/>
                <a:cs typeface="Microsoft YaHei Light" charset="-122"/>
              </a:defRPr>
            </a:lvl3pPr>
            <a:lvl4pPr>
              <a:defRPr b="0" i="0">
                <a:latin typeface="Microsoft YaHei Light" charset="-122"/>
                <a:ea typeface="Microsoft YaHei Light" charset="-122"/>
                <a:cs typeface="Microsoft YaHei Light" charset="-122"/>
              </a:defRPr>
            </a:lvl4pPr>
            <a:lvl5pPr>
              <a:defRPr b="0" i="0">
                <a:latin typeface="Microsoft YaHei Light" charset="-122"/>
                <a:ea typeface="Microsoft YaHei Light" charset="-122"/>
                <a:cs typeface="Microsoft YaHei Light"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552B637-1AD0-4FC4-8724-1C2C4B50CAB2}"/>
              </a:ext>
            </a:extLst>
          </p:cNvPr>
          <p:cNvSpPr>
            <a:spLocks noGrp="1"/>
          </p:cNvSpPr>
          <p:nvPr>
            <p:ph type="dt" sz="half" idx="10"/>
          </p:nvPr>
        </p:nvSpPr>
        <p:spPr/>
        <p:txBody>
          <a:bodyPr/>
          <a:lstStyle/>
          <a:p>
            <a:fld id="{20C38F7E-371B-A146-AAB6-EE42BB0DACF0}" type="datetime1">
              <a:rPr lang="zh-CN" altLang="en-US" smtClean="0"/>
              <a:t>18/7/3</a:t>
            </a:fld>
            <a:endParaRPr lang="zh-CN" altLang="en-US"/>
          </a:p>
        </p:txBody>
      </p:sp>
      <p:sp>
        <p:nvSpPr>
          <p:cNvPr id="5" name="页脚占位符 4">
            <a:extLst>
              <a:ext uri="{FF2B5EF4-FFF2-40B4-BE49-F238E27FC236}">
                <a16:creationId xmlns="" xmlns:a16="http://schemas.microsoft.com/office/drawing/2014/main" id="{A76A20B1-3411-455F-BF0C-D830BE59C2B4}"/>
              </a:ext>
            </a:extLst>
          </p:cNvPr>
          <p:cNvSpPr>
            <a:spLocks noGrp="1"/>
          </p:cNvSpPr>
          <p:nvPr>
            <p:ph type="ftr" sz="quarter" idx="11"/>
          </p:nvPr>
        </p:nvSpPr>
        <p:spPr/>
        <p:txBody>
          <a:bodyPr/>
          <a:lstStyle/>
          <a:p>
            <a:r>
              <a:rPr lang="en-US" altLang="zh-CN"/>
              <a:t>Transwarp Confidential</a:t>
            </a:r>
            <a:endParaRPr lang="zh-CN" altLang="en-US"/>
          </a:p>
        </p:txBody>
      </p:sp>
      <p:sp>
        <p:nvSpPr>
          <p:cNvPr id="6" name="灯片编号占位符 5">
            <a:extLst>
              <a:ext uri="{FF2B5EF4-FFF2-40B4-BE49-F238E27FC236}">
                <a16:creationId xmlns="" xmlns:a16="http://schemas.microsoft.com/office/drawing/2014/main" id="{FA76CCEF-3DE0-4E68-A626-79C03DC1FC61}"/>
              </a:ext>
            </a:extLst>
          </p:cNvPr>
          <p:cNvSpPr>
            <a:spLocks noGrp="1"/>
          </p:cNvSpPr>
          <p:nvPr>
            <p:ph type="sldNum" sz="quarter" idx="12"/>
          </p:nvPr>
        </p:nvSpPr>
        <p:spPr/>
        <p:txBody>
          <a:bodyPr/>
          <a:lstStyle/>
          <a:p>
            <a:fld id="{0655C6C3-535F-4295-A463-389C7C3CB0A6}" type="slidenum">
              <a:rPr lang="zh-CN" altLang="en-US" smtClean="0"/>
              <a:t>‹#›</a:t>
            </a:fld>
            <a:endParaRPr lang="zh-CN" altLang="en-US"/>
          </a:p>
        </p:txBody>
      </p:sp>
    </p:spTree>
    <p:extLst>
      <p:ext uri="{BB962C8B-B14F-4D97-AF65-F5344CB8AC3E}">
        <p14:creationId xmlns:p14="http://schemas.microsoft.com/office/powerpoint/2010/main" val="29876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BA9E0867-8E6B-46DE-B926-A8A7945F480F}"/>
              </a:ext>
            </a:extLst>
          </p:cNvPr>
          <p:cNvSpPr>
            <a:spLocks noGrp="1"/>
          </p:cNvSpPr>
          <p:nvPr>
            <p:ph type="title" orient="vert"/>
          </p:nvPr>
        </p:nvSpPr>
        <p:spPr>
          <a:xfrm>
            <a:off x="8724902" y="838200"/>
            <a:ext cx="2628900" cy="5338763"/>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F753BD4D-7592-45E0-91A6-6ADEF92CE84A}"/>
              </a:ext>
            </a:extLst>
          </p:cNvPr>
          <p:cNvSpPr>
            <a:spLocks noGrp="1"/>
          </p:cNvSpPr>
          <p:nvPr>
            <p:ph type="body" orient="vert" idx="1"/>
          </p:nvPr>
        </p:nvSpPr>
        <p:spPr>
          <a:xfrm>
            <a:off x="838203" y="365132"/>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B2030D8-8723-43E1-9257-3B3F7A3E56C3}"/>
              </a:ext>
            </a:extLst>
          </p:cNvPr>
          <p:cNvSpPr>
            <a:spLocks noGrp="1"/>
          </p:cNvSpPr>
          <p:nvPr>
            <p:ph type="dt" sz="half" idx="10"/>
          </p:nvPr>
        </p:nvSpPr>
        <p:spPr/>
        <p:txBody>
          <a:bodyPr/>
          <a:lstStyle/>
          <a:p>
            <a:fld id="{E2712A89-5AEB-9F40-A41C-F83FE5E5A32F}" type="datetime1">
              <a:rPr lang="zh-CN" altLang="en-US" smtClean="0"/>
              <a:t>18/7/3</a:t>
            </a:fld>
            <a:endParaRPr lang="zh-CN" altLang="en-US"/>
          </a:p>
        </p:txBody>
      </p:sp>
      <p:sp>
        <p:nvSpPr>
          <p:cNvPr id="5" name="页脚占位符 4">
            <a:extLst>
              <a:ext uri="{FF2B5EF4-FFF2-40B4-BE49-F238E27FC236}">
                <a16:creationId xmlns="" xmlns:a16="http://schemas.microsoft.com/office/drawing/2014/main" id="{FFDA2EA3-53B4-41DE-9419-C04F76A4B116}"/>
              </a:ext>
            </a:extLst>
          </p:cNvPr>
          <p:cNvSpPr>
            <a:spLocks noGrp="1"/>
          </p:cNvSpPr>
          <p:nvPr>
            <p:ph type="ftr" sz="quarter" idx="11"/>
          </p:nvPr>
        </p:nvSpPr>
        <p:spPr/>
        <p:txBody>
          <a:bodyPr/>
          <a:lstStyle/>
          <a:p>
            <a:r>
              <a:rPr lang="en-US" altLang="zh-CN"/>
              <a:t>Transwarp Confidential</a:t>
            </a:r>
            <a:endParaRPr lang="zh-CN" altLang="en-US"/>
          </a:p>
        </p:txBody>
      </p:sp>
      <p:sp>
        <p:nvSpPr>
          <p:cNvPr id="6" name="灯片编号占位符 5">
            <a:extLst>
              <a:ext uri="{FF2B5EF4-FFF2-40B4-BE49-F238E27FC236}">
                <a16:creationId xmlns="" xmlns:a16="http://schemas.microsoft.com/office/drawing/2014/main" id="{8E5527DB-D8D0-4688-B11F-A7CFBD00525F}"/>
              </a:ext>
            </a:extLst>
          </p:cNvPr>
          <p:cNvSpPr>
            <a:spLocks noGrp="1"/>
          </p:cNvSpPr>
          <p:nvPr>
            <p:ph type="sldNum" sz="quarter" idx="12"/>
          </p:nvPr>
        </p:nvSpPr>
        <p:spPr/>
        <p:txBody>
          <a:bodyPr/>
          <a:lstStyle/>
          <a:p>
            <a:fld id="{0655C6C3-535F-4295-A463-389C7C3CB0A6}" type="slidenum">
              <a:rPr lang="zh-CN" altLang="en-US" smtClean="0"/>
              <a:t>‹#›</a:t>
            </a:fld>
            <a:endParaRPr lang="zh-CN" altLang="en-US" dirty="0"/>
          </a:p>
        </p:txBody>
      </p:sp>
    </p:spTree>
    <p:extLst>
      <p:ext uri="{BB962C8B-B14F-4D97-AF65-F5344CB8AC3E}">
        <p14:creationId xmlns:p14="http://schemas.microsoft.com/office/powerpoint/2010/main" val="124303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DEB1283-973F-4F6F-A97F-41C3109D95C4}"/>
              </a:ext>
            </a:extLst>
          </p:cNvPr>
          <p:cNvSpPr>
            <a:spLocks noGrp="1"/>
          </p:cNvSpPr>
          <p:nvPr>
            <p:ph type="title"/>
          </p:nvPr>
        </p:nvSpPr>
        <p:spPr/>
        <p:txBody>
          <a:bodyPr>
            <a:normAutofit/>
          </a:bodyPr>
          <a:lstStyle>
            <a:lvl1pPr>
              <a:defRPr sz="2480"/>
            </a:lvl1pPr>
          </a:lstStyle>
          <a:p>
            <a:endParaRPr lang="zh-CN" altLang="en-US" dirty="0"/>
          </a:p>
        </p:txBody>
      </p:sp>
      <p:sp>
        <p:nvSpPr>
          <p:cNvPr id="3" name="内容占位符 2">
            <a:extLst>
              <a:ext uri="{FF2B5EF4-FFF2-40B4-BE49-F238E27FC236}">
                <a16:creationId xmlns="" xmlns:a16="http://schemas.microsoft.com/office/drawing/2014/main" id="{41B99E6C-C289-47C9-9CE8-5C289A6166CB}"/>
              </a:ext>
            </a:extLst>
          </p:cNvPr>
          <p:cNvSpPr>
            <a:spLocks noGrp="1"/>
          </p:cNvSpPr>
          <p:nvPr>
            <p:ph idx="1"/>
          </p:nvPr>
        </p:nvSpPr>
        <p:spPr/>
        <p:txBody>
          <a:bodyPr/>
          <a:lstStyle>
            <a:lvl1pPr>
              <a:defRPr sz="2200"/>
            </a:lvl1pPr>
            <a:lvl2pPr>
              <a:defRPr sz="1772"/>
            </a:lvl2pPr>
            <a:lvl3pPr>
              <a:defRPr sz="1596"/>
            </a:lvl3pPr>
            <a:lvl4pPr>
              <a:defRPr sz="1417"/>
            </a:lvl4pPr>
            <a:lvl5pPr>
              <a:defRPr sz="1417"/>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 xmlns:a16="http://schemas.microsoft.com/office/drawing/2014/main" id="{435481F1-E092-483B-8473-7B1AADDCC172}"/>
              </a:ext>
            </a:extLst>
          </p:cNvPr>
          <p:cNvSpPr>
            <a:spLocks noGrp="1"/>
          </p:cNvSpPr>
          <p:nvPr>
            <p:ph type="dt" sz="half" idx="10"/>
          </p:nvPr>
        </p:nvSpPr>
        <p:spPr/>
        <p:txBody>
          <a:bodyPr/>
          <a:lstStyle/>
          <a:p>
            <a:fld id="{6A42A444-65E9-D54B-BE5F-0878FDD90ED1}" type="datetime1">
              <a:rPr lang="zh-CN" altLang="en-US" smtClean="0"/>
              <a:t>18/7/3</a:t>
            </a:fld>
            <a:endParaRPr lang="zh-CN" altLang="en-US"/>
          </a:p>
        </p:txBody>
      </p:sp>
      <p:sp>
        <p:nvSpPr>
          <p:cNvPr id="5" name="页脚占位符 4">
            <a:extLst>
              <a:ext uri="{FF2B5EF4-FFF2-40B4-BE49-F238E27FC236}">
                <a16:creationId xmlns="" xmlns:a16="http://schemas.microsoft.com/office/drawing/2014/main" id="{184DB82B-066E-4EBE-8398-F2671FCBA8D7}"/>
              </a:ext>
            </a:extLst>
          </p:cNvPr>
          <p:cNvSpPr>
            <a:spLocks noGrp="1"/>
          </p:cNvSpPr>
          <p:nvPr>
            <p:ph type="ftr" sz="quarter" idx="11"/>
          </p:nvPr>
        </p:nvSpPr>
        <p:spPr/>
        <p:txBody>
          <a:bodyPr/>
          <a:lstStyle/>
          <a:p>
            <a:r>
              <a:rPr lang="en-US" altLang="zh-CN"/>
              <a:t>Transwarp Confidential</a:t>
            </a:r>
            <a:endParaRPr lang="zh-CN" altLang="en-US"/>
          </a:p>
        </p:txBody>
      </p:sp>
      <p:sp>
        <p:nvSpPr>
          <p:cNvPr id="6" name="灯片编号占位符 5">
            <a:extLst>
              <a:ext uri="{FF2B5EF4-FFF2-40B4-BE49-F238E27FC236}">
                <a16:creationId xmlns="" xmlns:a16="http://schemas.microsoft.com/office/drawing/2014/main" id="{17FF0812-A5E4-4048-9AF0-71B87241A1F9}"/>
              </a:ext>
            </a:extLst>
          </p:cNvPr>
          <p:cNvSpPr>
            <a:spLocks noGrp="1"/>
          </p:cNvSpPr>
          <p:nvPr>
            <p:ph type="sldNum" sz="quarter" idx="12"/>
          </p:nvPr>
        </p:nvSpPr>
        <p:spPr/>
        <p:txBody>
          <a:bodyPr/>
          <a:lstStyle/>
          <a:p>
            <a:fld id="{0655C6C3-535F-4295-A463-389C7C3CB0A6}" type="slidenum">
              <a:rPr lang="zh-CN" altLang="en-US" smtClean="0"/>
              <a:t>‹#›</a:t>
            </a:fld>
            <a:endParaRPr lang="zh-CN" altLang="en-US"/>
          </a:p>
        </p:txBody>
      </p:sp>
    </p:spTree>
    <p:extLst>
      <p:ext uri="{BB962C8B-B14F-4D97-AF65-F5344CB8AC3E}">
        <p14:creationId xmlns:p14="http://schemas.microsoft.com/office/powerpoint/2010/main" val="3814875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17E952F-FDA7-47BA-91EC-3A6EAFEFF89B}"/>
              </a:ext>
            </a:extLst>
          </p:cNvPr>
          <p:cNvSpPr>
            <a:spLocks noGrp="1"/>
          </p:cNvSpPr>
          <p:nvPr>
            <p:ph type="title"/>
          </p:nvPr>
        </p:nvSpPr>
        <p:spPr>
          <a:xfrm>
            <a:off x="831852" y="1709747"/>
            <a:ext cx="10515600" cy="2852737"/>
          </a:xfrm>
        </p:spPr>
        <p:txBody>
          <a:bodyPr anchor="b">
            <a:normAutofit/>
          </a:bodyPr>
          <a:lstStyle>
            <a:lvl1pPr algn="ctr">
              <a:defRPr sz="2834"/>
            </a:lvl1pPr>
          </a:lstStyle>
          <a:p>
            <a:r>
              <a:rPr lang="zh-CN" altLang="en-US" dirty="0"/>
              <a:t>单击此处编辑母版标题样式</a:t>
            </a:r>
          </a:p>
        </p:txBody>
      </p:sp>
      <p:sp>
        <p:nvSpPr>
          <p:cNvPr id="3" name="文本占位符 2">
            <a:extLst>
              <a:ext uri="{FF2B5EF4-FFF2-40B4-BE49-F238E27FC236}">
                <a16:creationId xmlns="" xmlns:a16="http://schemas.microsoft.com/office/drawing/2014/main" id="{90B976B1-0FE1-420F-892B-69569F780A0D}"/>
              </a:ext>
            </a:extLst>
          </p:cNvPr>
          <p:cNvSpPr>
            <a:spLocks noGrp="1"/>
          </p:cNvSpPr>
          <p:nvPr>
            <p:ph type="body" idx="1"/>
          </p:nvPr>
        </p:nvSpPr>
        <p:spPr>
          <a:xfrm>
            <a:off x="831852" y="4589471"/>
            <a:ext cx="10515600" cy="1500187"/>
          </a:xfrm>
        </p:spPr>
        <p:txBody>
          <a:bodyPr/>
          <a:lstStyle>
            <a:lvl1pPr marL="0" indent="0" algn="ctr">
              <a:buNone/>
              <a:defRPr sz="2126">
                <a:solidFill>
                  <a:schemeClr val="accent1"/>
                </a:solidFill>
              </a:defRPr>
            </a:lvl1pPr>
            <a:lvl2pPr marL="404970" indent="0">
              <a:buNone/>
              <a:defRPr sz="1772">
                <a:solidFill>
                  <a:schemeClr val="tx1">
                    <a:tint val="75000"/>
                  </a:schemeClr>
                </a:solidFill>
              </a:defRPr>
            </a:lvl2pPr>
            <a:lvl3pPr marL="809939" indent="0">
              <a:buNone/>
              <a:defRPr sz="1596">
                <a:solidFill>
                  <a:schemeClr val="tx1">
                    <a:tint val="75000"/>
                  </a:schemeClr>
                </a:solidFill>
              </a:defRPr>
            </a:lvl3pPr>
            <a:lvl4pPr marL="1214910" indent="0">
              <a:buNone/>
              <a:defRPr sz="1417">
                <a:solidFill>
                  <a:schemeClr val="tx1">
                    <a:tint val="75000"/>
                  </a:schemeClr>
                </a:solidFill>
              </a:defRPr>
            </a:lvl4pPr>
            <a:lvl5pPr marL="1619881" indent="0">
              <a:buNone/>
              <a:defRPr sz="1417">
                <a:solidFill>
                  <a:schemeClr val="tx1">
                    <a:tint val="75000"/>
                  </a:schemeClr>
                </a:solidFill>
              </a:defRPr>
            </a:lvl5pPr>
            <a:lvl6pPr marL="2024849" indent="0">
              <a:buNone/>
              <a:defRPr sz="1417">
                <a:solidFill>
                  <a:schemeClr val="tx1">
                    <a:tint val="75000"/>
                  </a:schemeClr>
                </a:solidFill>
              </a:defRPr>
            </a:lvl6pPr>
            <a:lvl7pPr marL="2429820" indent="0">
              <a:buNone/>
              <a:defRPr sz="1417">
                <a:solidFill>
                  <a:schemeClr val="tx1">
                    <a:tint val="75000"/>
                  </a:schemeClr>
                </a:solidFill>
              </a:defRPr>
            </a:lvl7pPr>
            <a:lvl8pPr marL="2834789" indent="0">
              <a:buNone/>
              <a:defRPr sz="1417">
                <a:solidFill>
                  <a:schemeClr val="tx1">
                    <a:tint val="75000"/>
                  </a:schemeClr>
                </a:solidFill>
              </a:defRPr>
            </a:lvl8pPr>
            <a:lvl9pPr marL="3239758" indent="0">
              <a:buNone/>
              <a:defRPr sz="1417">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989B9D70-564C-4B64-BC3B-5235241F0165}"/>
              </a:ext>
            </a:extLst>
          </p:cNvPr>
          <p:cNvSpPr>
            <a:spLocks noGrp="1"/>
          </p:cNvSpPr>
          <p:nvPr>
            <p:ph type="dt" sz="half" idx="10"/>
          </p:nvPr>
        </p:nvSpPr>
        <p:spPr/>
        <p:txBody>
          <a:bodyPr/>
          <a:lstStyle/>
          <a:p>
            <a:fld id="{B79841A7-6A2F-7D42-9F3D-2F34E49FA270}" type="datetime1">
              <a:rPr lang="zh-CN" altLang="en-US" smtClean="0"/>
              <a:t>18/7/3</a:t>
            </a:fld>
            <a:endParaRPr lang="zh-CN" altLang="en-US"/>
          </a:p>
        </p:txBody>
      </p:sp>
      <p:sp>
        <p:nvSpPr>
          <p:cNvPr id="5" name="页脚占位符 4">
            <a:extLst>
              <a:ext uri="{FF2B5EF4-FFF2-40B4-BE49-F238E27FC236}">
                <a16:creationId xmlns="" xmlns:a16="http://schemas.microsoft.com/office/drawing/2014/main" id="{4ADE48DF-98A2-4DB9-88D7-8855C236EC56}"/>
              </a:ext>
            </a:extLst>
          </p:cNvPr>
          <p:cNvSpPr>
            <a:spLocks noGrp="1"/>
          </p:cNvSpPr>
          <p:nvPr>
            <p:ph type="ftr" sz="quarter" idx="11"/>
          </p:nvPr>
        </p:nvSpPr>
        <p:spPr/>
        <p:txBody>
          <a:bodyPr/>
          <a:lstStyle/>
          <a:p>
            <a:r>
              <a:rPr lang="en-US" altLang="zh-CN"/>
              <a:t>Transwarp Confidential</a:t>
            </a:r>
            <a:endParaRPr lang="zh-CN" altLang="en-US"/>
          </a:p>
        </p:txBody>
      </p:sp>
      <p:sp>
        <p:nvSpPr>
          <p:cNvPr id="6" name="灯片编号占位符 5">
            <a:extLst>
              <a:ext uri="{FF2B5EF4-FFF2-40B4-BE49-F238E27FC236}">
                <a16:creationId xmlns="" xmlns:a16="http://schemas.microsoft.com/office/drawing/2014/main" id="{EC4927D4-6AB3-4FA0-8F6F-449A042ED9C6}"/>
              </a:ext>
            </a:extLst>
          </p:cNvPr>
          <p:cNvSpPr>
            <a:spLocks noGrp="1"/>
          </p:cNvSpPr>
          <p:nvPr>
            <p:ph type="sldNum" sz="quarter" idx="12"/>
          </p:nvPr>
        </p:nvSpPr>
        <p:spPr/>
        <p:txBody>
          <a:bodyPr/>
          <a:lstStyle/>
          <a:p>
            <a:fld id="{0655C6C3-535F-4295-A463-389C7C3CB0A6}" type="slidenum">
              <a:rPr lang="zh-CN" altLang="en-US" smtClean="0"/>
              <a:t>‹#›</a:t>
            </a:fld>
            <a:endParaRPr lang="zh-CN" altLang="en-US"/>
          </a:p>
        </p:txBody>
      </p:sp>
    </p:spTree>
    <p:extLst>
      <p:ext uri="{BB962C8B-B14F-4D97-AF65-F5344CB8AC3E}">
        <p14:creationId xmlns:p14="http://schemas.microsoft.com/office/powerpoint/2010/main" val="25514224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63812A2-031C-420E-942B-057673F4B43F}"/>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 xmlns:a16="http://schemas.microsoft.com/office/drawing/2014/main" id="{09143404-38F9-47FF-8F85-FF7E03116347}"/>
              </a:ext>
            </a:extLst>
          </p:cNvPr>
          <p:cNvSpPr>
            <a:spLocks noGrp="1"/>
          </p:cNvSpPr>
          <p:nvPr>
            <p:ph sz="half" idx="1"/>
          </p:nvPr>
        </p:nvSpPr>
        <p:spPr>
          <a:xfrm>
            <a:off x="838200" y="1825625"/>
            <a:ext cx="5181600" cy="435133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a:extLst>
              <a:ext uri="{FF2B5EF4-FFF2-40B4-BE49-F238E27FC236}">
                <a16:creationId xmlns="" xmlns:a16="http://schemas.microsoft.com/office/drawing/2014/main" id="{CEC4A12D-C51A-481E-9DC5-3F127EE0003C}"/>
              </a:ext>
            </a:extLst>
          </p:cNvPr>
          <p:cNvSpPr>
            <a:spLocks noGrp="1"/>
          </p:cNvSpPr>
          <p:nvPr>
            <p:ph sz="half" idx="2"/>
          </p:nvPr>
        </p:nvSpPr>
        <p:spPr>
          <a:xfrm>
            <a:off x="6172202" y="1825625"/>
            <a:ext cx="5181600" cy="435133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a:extLst>
              <a:ext uri="{FF2B5EF4-FFF2-40B4-BE49-F238E27FC236}">
                <a16:creationId xmlns="" xmlns:a16="http://schemas.microsoft.com/office/drawing/2014/main" id="{294D7A8E-A9C6-4089-AF3E-9C7ED5D1DD65}"/>
              </a:ext>
            </a:extLst>
          </p:cNvPr>
          <p:cNvSpPr>
            <a:spLocks noGrp="1"/>
          </p:cNvSpPr>
          <p:nvPr>
            <p:ph type="dt" sz="half" idx="10"/>
          </p:nvPr>
        </p:nvSpPr>
        <p:spPr/>
        <p:txBody>
          <a:bodyPr/>
          <a:lstStyle/>
          <a:p>
            <a:fld id="{233B814C-5D06-3B45-BE82-E6289A1A80D1}" type="datetime1">
              <a:rPr lang="zh-CN" altLang="en-US" smtClean="0"/>
              <a:t>18/7/3</a:t>
            </a:fld>
            <a:endParaRPr lang="zh-CN" altLang="en-US"/>
          </a:p>
        </p:txBody>
      </p:sp>
      <p:sp>
        <p:nvSpPr>
          <p:cNvPr id="6" name="页脚占位符 5">
            <a:extLst>
              <a:ext uri="{FF2B5EF4-FFF2-40B4-BE49-F238E27FC236}">
                <a16:creationId xmlns="" xmlns:a16="http://schemas.microsoft.com/office/drawing/2014/main" id="{6C17CD66-840B-4FFF-BF89-7083EDCF3910}"/>
              </a:ext>
            </a:extLst>
          </p:cNvPr>
          <p:cNvSpPr>
            <a:spLocks noGrp="1"/>
          </p:cNvSpPr>
          <p:nvPr>
            <p:ph type="ftr" sz="quarter" idx="11"/>
          </p:nvPr>
        </p:nvSpPr>
        <p:spPr/>
        <p:txBody>
          <a:bodyPr/>
          <a:lstStyle/>
          <a:p>
            <a:r>
              <a:rPr lang="en-US" altLang="zh-CN"/>
              <a:t>Transwarp Confidential</a:t>
            </a:r>
            <a:endParaRPr lang="zh-CN" altLang="en-US"/>
          </a:p>
        </p:txBody>
      </p:sp>
      <p:sp>
        <p:nvSpPr>
          <p:cNvPr id="7" name="灯片编号占位符 6">
            <a:extLst>
              <a:ext uri="{FF2B5EF4-FFF2-40B4-BE49-F238E27FC236}">
                <a16:creationId xmlns="" xmlns:a16="http://schemas.microsoft.com/office/drawing/2014/main" id="{580C472C-CD83-40D5-803A-456A3A68D411}"/>
              </a:ext>
            </a:extLst>
          </p:cNvPr>
          <p:cNvSpPr>
            <a:spLocks noGrp="1"/>
          </p:cNvSpPr>
          <p:nvPr>
            <p:ph type="sldNum" sz="quarter" idx="12"/>
          </p:nvPr>
        </p:nvSpPr>
        <p:spPr/>
        <p:txBody>
          <a:bodyPr/>
          <a:lstStyle/>
          <a:p>
            <a:fld id="{0655C6C3-535F-4295-A463-389C7C3CB0A6}" type="slidenum">
              <a:rPr lang="zh-CN" altLang="en-US" smtClean="0"/>
              <a:t>‹#›</a:t>
            </a:fld>
            <a:endParaRPr lang="zh-CN" altLang="en-US"/>
          </a:p>
        </p:txBody>
      </p:sp>
    </p:spTree>
    <p:extLst>
      <p:ext uri="{BB962C8B-B14F-4D97-AF65-F5344CB8AC3E}">
        <p14:creationId xmlns:p14="http://schemas.microsoft.com/office/powerpoint/2010/main" val="32892064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2B7DEDD-627E-4E98-870B-4093964CECAF}"/>
              </a:ext>
            </a:extLst>
          </p:cNvPr>
          <p:cNvSpPr>
            <a:spLocks noGrp="1"/>
          </p:cNvSpPr>
          <p:nvPr>
            <p:ph type="title"/>
          </p:nvPr>
        </p:nvSpPr>
        <p:spPr>
          <a:xfrm>
            <a:off x="839788" y="365129"/>
            <a:ext cx="9409112" cy="962932"/>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7E71A026-985E-4D21-AEF4-D1408C5D537E}"/>
              </a:ext>
            </a:extLst>
          </p:cNvPr>
          <p:cNvSpPr>
            <a:spLocks noGrp="1"/>
          </p:cNvSpPr>
          <p:nvPr>
            <p:ph type="body" idx="1"/>
          </p:nvPr>
        </p:nvSpPr>
        <p:spPr>
          <a:xfrm>
            <a:off x="839792" y="1328065"/>
            <a:ext cx="5157787" cy="747485"/>
          </a:xfrm>
        </p:spPr>
        <p:txBody>
          <a:bodyPr anchor="b"/>
          <a:lstStyle>
            <a:lvl1pPr marL="0" indent="0">
              <a:buNone/>
              <a:defRPr sz="2126" b="0" i="0">
                <a:latin typeface="Microsoft YaHei" charset="-122"/>
                <a:ea typeface="Microsoft YaHei" charset="-122"/>
                <a:cs typeface="Microsoft YaHei" charset="-122"/>
              </a:defRPr>
            </a:lvl1pPr>
            <a:lvl2pPr marL="404970" indent="0">
              <a:buNone/>
              <a:defRPr sz="1772" b="1"/>
            </a:lvl2pPr>
            <a:lvl3pPr marL="809939" indent="0">
              <a:buNone/>
              <a:defRPr sz="1596" b="1"/>
            </a:lvl3pPr>
            <a:lvl4pPr marL="1214910" indent="0">
              <a:buNone/>
              <a:defRPr sz="1417" b="1"/>
            </a:lvl4pPr>
            <a:lvl5pPr marL="1619881" indent="0">
              <a:buNone/>
              <a:defRPr sz="1417" b="1"/>
            </a:lvl5pPr>
            <a:lvl6pPr marL="2024849" indent="0">
              <a:buNone/>
              <a:defRPr sz="1417" b="1"/>
            </a:lvl6pPr>
            <a:lvl7pPr marL="2429820" indent="0">
              <a:buNone/>
              <a:defRPr sz="1417" b="1"/>
            </a:lvl7pPr>
            <a:lvl8pPr marL="2834789" indent="0">
              <a:buNone/>
              <a:defRPr sz="1417" b="1"/>
            </a:lvl8pPr>
            <a:lvl9pPr marL="3239758" indent="0">
              <a:buNone/>
              <a:defRPr sz="1417"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DC381D2A-57A3-4C7E-9F5F-BC9D9A6B05BD}"/>
              </a:ext>
            </a:extLst>
          </p:cNvPr>
          <p:cNvSpPr>
            <a:spLocks noGrp="1"/>
          </p:cNvSpPr>
          <p:nvPr>
            <p:ph sz="half" idx="2"/>
          </p:nvPr>
        </p:nvSpPr>
        <p:spPr>
          <a:xfrm>
            <a:off x="839792" y="2075543"/>
            <a:ext cx="5157787" cy="4114120"/>
          </a:xfrm>
        </p:spPr>
        <p:txBody>
          <a:bodyPr vert="horz" anchor="t"/>
          <a:lstStyle>
            <a:lvl1pPr marL="202486" indent="-202486">
              <a:buFont typeface="Wingdings" charset="2"/>
              <a:buChar char="u"/>
              <a:defRPr sz="2126"/>
            </a:lvl1pPr>
            <a:lvl2pPr marL="607457" indent="-202486">
              <a:buFont typeface="Wingdings" charset="2"/>
              <a:buChar char="u"/>
              <a:defRPr sz="1950"/>
            </a:lvl2pPr>
            <a:lvl3pPr marL="1012425" indent="-202486">
              <a:buFont typeface="Wingdings" charset="2"/>
              <a:buChar char="u"/>
              <a:defRPr/>
            </a:lvl3pPr>
            <a:lvl4pPr marL="1417396" indent="-202486">
              <a:buFont typeface="Wingdings" charset="2"/>
              <a:buChar char="u"/>
              <a:defRPr/>
            </a:lvl4pPr>
            <a:lvl5pPr marL="1822364" indent="-202486">
              <a:buFont typeface="Wingdings" charset="2"/>
              <a:buChar char="u"/>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a:extLst>
              <a:ext uri="{FF2B5EF4-FFF2-40B4-BE49-F238E27FC236}">
                <a16:creationId xmlns="" xmlns:a16="http://schemas.microsoft.com/office/drawing/2014/main" id="{0B52ADB1-1179-452D-ABB3-E8390C3CB666}"/>
              </a:ext>
            </a:extLst>
          </p:cNvPr>
          <p:cNvSpPr>
            <a:spLocks noGrp="1"/>
          </p:cNvSpPr>
          <p:nvPr>
            <p:ph type="body" sz="quarter" idx="3"/>
          </p:nvPr>
        </p:nvSpPr>
        <p:spPr>
          <a:xfrm>
            <a:off x="6172203" y="1328065"/>
            <a:ext cx="5183188" cy="747485"/>
          </a:xfrm>
        </p:spPr>
        <p:txBody>
          <a:bodyPr anchor="b"/>
          <a:lstStyle>
            <a:lvl1pPr marL="0" indent="0">
              <a:buNone/>
              <a:defRPr sz="2126" b="0" i="0">
                <a:latin typeface="Microsoft YaHei" charset="-122"/>
                <a:ea typeface="Microsoft YaHei" charset="-122"/>
                <a:cs typeface="Microsoft YaHei" charset="-122"/>
              </a:defRPr>
            </a:lvl1pPr>
            <a:lvl2pPr marL="404970" indent="0">
              <a:buNone/>
              <a:defRPr sz="1772" b="1"/>
            </a:lvl2pPr>
            <a:lvl3pPr marL="809939" indent="0">
              <a:buNone/>
              <a:defRPr sz="1596" b="1"/>
            </a:lvl3pPr>
            <a:lvl4pPr marL="1214910" indent="0">
              <a:buNone/>
              <a:defRPr sz="1417" b="1"/>
            </a:lvl4pPr>
            <a:lvl5pPr marL="1619881" indent="0">
              <a:buNone/>
              <a:defRPr sz="1417" b="1"/>
            </a:lvl5pPr>
            <a:lvl6pPr marL="2024849" indent="0">
              <a:buNone/>
              <a:defRPr sz="1417" b="1"/>
            </a:lvl6pPr>
            <a:lvl7pPr marL="2429820" indent="0">
              <a:buNone/>
              <a:defRPr sz="1417" b="1"/>
            </a:lvl7pPr>
            <a:lvl8pPr marL="2834789" indent="0">
              <a:buNone/>
              <a:defRPr sz="1417" b="1"/>
            </a:lvl8pPr>
            <a:lvl9pPr marL="3239758" indent="0">
              <a:buNone/>
              <a:defRPr sz="1417"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5B4268FA-17B7-48DE-80CF-B0B26AAE6C78}"/>
              </a:ext>
            </a:extLst>
          </p:cNvPr>
          <p:cNvSpPr>
            <a:spLocks noGrp="1"/>
          </p:cNvSpPr>
          <p:nvPr>
            <p:ph sz="quarter" idx="4"/>
          </p:nvPr>
        </p:nvSpPr>
        <p:spPr>
          <a:xfrm>
            <a:off x="6172203" y="2075543"/>
            <a:ext cx="5183188" cy="4114120"/>
          </a:xfrm>
        </p:spPr>
        <p:txBody>
          <a:bodyPr/>
          <a:lstStyle>
            <a:lvl1pPr>
              <a:defRPr sz="2126"/>
            </a:lvl1pPr>
            <a:lvl2pPr>
              <a:defRPr sz="195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a:extLst>
              <a:ext uri="{FF2B5EF4-FFF2-40B4-BE49-F238E27FC236}">
                <a16:creationId xmlns="" xmlns:a16="http://schemas.microsoft.com/office/drawing/2014/main" id="{9AC13137-C8DE-45E1-8480-C9A7E6F06C92}"/>
              </a:ext>
            </a:extLst>
          </p:cNvPr>
          <p:cNvSpPr>
            <a:spLocks noGrp="1"/>
          </p:cNvSpPr>
          <p:nvPr>
            <p:ph type="dt" sz="half" idx="10"/>
          </p:nvPr>
        </p:nvSpPr>
        <p:spPr/>
        <p:txBody>
          <a:bodyPr/>
          <a:lstStyle/>
          <a:p>
            <a:fld id="{644F35CC-F7AE-344D-99CA-BD6B911ED3DF}" type="datetime1">
              <a:rPr lang="zh-CN" altLang="en-US" smtClean="0"/>
              <a:t>18/7/3</a:t>
            </a:fld>
            <a:endParaRPr lang="zh-CN" altLang="en-US"/>
          </a:p>
        </p:txBody>
      </p:sp>
      <p:sp>
        <p:nvSpPr>
          <p:cNvPr id="8" name="页脚占位符 7">
            <a:extLst>
              <a:ext uri="{FF2B5EF4-FFF2-40B4-BE49-F238E27FC236}">
                <a16:creationId xmlns="" xmlns:a16="http://schemas.microsoft.com/office/drawing/2014/main" id="{9F47BFDC-8F8D-4641-8970-E95D2ED96C0C}"/>
              </a:ext>
            </a:extLst>
          </p:cNvPr>
          <p:cNvSpPr>
            <a:spLocks noGrp="1"/>
          </p:cNvSpPr>
          <p:nvPr>
            <p:ph type="ftr" sz="quarter" idx="11"/>
          </p:nvPr>
        </p:nvSpPr>
        <p:spPr/>
        <p:txBody>
          <a:bodyPr/>
          <a:lstStyle/>
          <a:p>
            <a:r>
              <a:rPr lang="en-US" altLang="zh-CN"/>
              <a:t>Transwarp Confidential</a:t>
            </a:r>
            <a:endParaRPr lang="zh-CN" altLang="en-US"/>
          </a:p>
        </p:txBody>
      </p:sp>
      <p:sp>
        <p:nvSpPr>
          <p:cNvPr id="9" name="灯片编号占位符 8">
            <a:extLst>
              <a:ext uri="{FF2B5EF4-FFF2-40B4-BE49-F238E27FC236}">
                <a16:creationId xmlns="" xmlns:a16="http://schemas.microsoft.com/office/drawing/2014/main" id="{8A9AF4A8-D753-4E16-B402-B3926313C91C}"/>
              </a:ext>
            </a:extLst>
          </p:cNvPr>
          <p:cNvSpPr>
            <a:spLocks noGrp="1"/>
          </p:cNvSpPr>
          <p:nvPr>
            <p:ph type="sldNum" sz="quarter" idx="12"/>
          </p:nvPr>
        </p:nvSpPr>
        <p:spPr/>
        <p:txBody>
          <a:bodyPr/>
          <a:lstStyle/>
          <a:p>
            <a:fld id="{0655C6C3-535F-4295-A463-389C7C3CB0A6}" type="slidenum">
              <a:rPr lang="zh-CN" altLang="en-US" smtClean="0"/>
              <a:t>‹#›</a:t>
            </a:fld>
            <a:endParaRPr lang="zh-CN" altLang="en-US"/>
          </a:p>
        </p:txBody>
      </p:sp>
    </p:spTree>
    <p:extLst>
      <p:ext uri="{BB962C8B-B14F-4D97-AF65-F5344CB8AC3E}">
        <p14:creationId xmlns:p14="http://schemas.microsoft.com/office/powerpoint/2010/main" val="90546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3E24C97-92D5-4F8F-B9B4-64C86A7C140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CBC9B4F0-5606-4A9F-8FBF-6A269E1D9E15}"/>
              </a:ext>
            </a:extLst>
          </p:cNvPr>
          <p:cNvSpPr>
            <a:spLocks noGrp="1"/>
          </p:cNvSpPr>
          <p:nvPr>
            <p:ph type="dt" sz="half" idx="10"/>
          </p:nvPr>
        </p:nvSpPr>
        <p:spPr/>
        <p:txBody>
          <a:bodyPr/>
          <a:lstStyle/>
          <a:p>
            <a:fld id="{CA98536E-8791-514D-9FC3-B3D28A70C792}" type="datetime1">
              <a:rPr lang="zh-CN" altLang="en-US" smtClean="0"/>
              <a:t>18/7/3</a:t>
            </a:fld>
            <a:endParaRPr lang="zh-CN" altLang="en-US"/>
          </a:p>
        </p:txBody>
      </p:sp>
      <p:sp>
        <p:nvSpPr>
          <p:cNvPr id="4" name="页脚占位符 3">
            <a:extLst>
              <a:ext uri="{FF2B5EF4-FFF2-40B4-BE49-F238E27FC236}">
                <a16:creationId xmlns="" xmlns:a16="http://schemas.microsoft.com/office/drawing/2014/main" id="{F0B29271-5BBC-46A5-A2B5-72D3352D8AFA}"/>
              </a:ext>
            </a:extLst>
          </p:cNvPr>
          <p:cNvSpPr>
            <a:spLocks noGrp="1"/>
          </p:cNvSpPr>
          <p:nvPr>
            <p:ph type="ftr" sz="quarter" idx="11"/>
          </p:nvPr>
        </p:nvSpPr>
        <p:spPr/>
        <p:txBody>
          <a:bodyPr/>
          <a:lstStyle/>
          <a:p>
            <a:r>
              <a:rPr lang="en-US" altLang="zh-CN"/>
              <a:t>Transwarp Confidential</a:t>
            </a:r>
            <a:endParaRPr lang="zh-CN" altLang="en-US"/>
          </a:p>
        </p:txBody>
      </p:sp>
      <p:sp>
        <p:nvSpPr>
          <p:cNvPr id="5" name="灯片编号占位符 4">
            <a:extLst>
              <a:ext uri="{FF2B5EF4-FFF2-40B4-BE49-F238E27FC236}">
                <a16:creationId xmlns="" xmlns:a16="http://schemas.microsoft.com/office/drawing/2014/main" id="{CE4B648D-34E4-4256-AF8C-6ADA760AAC54}"/>
              </a:ext>
            </a:extLst>
          </p:cNvPr>
          <p:cNvSpPr>
            <a:spLocks noGrp="1"/>
          </p:cNvSpPr>
          <p:nvPr>
            <p:ph type="sldNum" sz="quarter" idx="12"/>
          </p:nvPr>
        </p:nvSpPr>
        <p:spPr/>
        <p:txBody>
          <a:bodyPr/>
          <a:lstStyle/>
          <a:p>
            <a:fld id="{0655C6C3-535F-4295-A463-389C7C3CB0A6}" type="slidenum">
              <a:rPr lang="zh-CN" altLang="en-US" smtClean="0"/>
              <a:t>‹#›</a:t>
            </a:fld>
            <a:endParaRPr lang="zh-CN" altLang="en-US"/>
          </a:p>
        </p:txBody>
      </p:sp>
    </p:spTree>
    <p:extLst>
      <p:ext uri="{BB962C8B-B14F-4D97-AF65-F5344CB8AC3E}">
        <p14:creationId xmlns:p14="http://schemas.microsoft.com/office/powerpoint/2010/main" val="187938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4B0CC89A-F552-410A-8FF8-2D1A26901E4B}"/>
              </a:ext>
            </a:extLst>
          </p:cNvPr>
          <p:cNvSpPr>
            <a:spLocks noGrp="1"/>
          </p:cNvSpPr>
          <p:nvPr>
            <p:ph type="dt" sz="half" idx="10"/>
          </p:nvPr>
        </p:nvSpPr>
        <p:spPr/>
        <p:txBody>
          <a:bodyPr/>
          <a:lstStyle/>
          <a:p>
            <a:fld id="{7E71764F-437D-964E-814A-C2381346A95C}" type="datetime1">
              <a:rPr lang="zh-CN" altLang="en-US" smtClean="0"/>
              <a:t>18/7/3</a:t>
            </a:fld>
            <a:endParaRPr lang="zh-CN" altLang="en-US"/>
          </a:p>
        </p:txBody>
      </p:sp>
      <p:sp>
        <p:nvSpPr>
          <p:cNvPr id="3" name="页脚占位符 2">
            <a:extLst>
              <a:ext uri="{FF2B5EF4-FFF2-40B4-BE49-F238E27FC236}">
                <a16:creationId xmlns="" xmlns:a16="http://schemas.microsoft.com/office/drawing/2014/main" id="{D2C14006-5E11-40EA-8796-CA6493C53E69}"/>
              </a:ext>
            </a:extLst>
          </p:cNvPr>
          <p:cNvSpPr>
            <a:spLocks noGrp="1"/>
          </p:cNvSpPr>
          <p:nvPr>
            <p:ph type="ftr" sz="quarter" idx="11"/>
          </p:nvPr>
        </p:nvSpPr>
        <p:spPr/>
        <p:txBody>
          <a:bodyPr/>
          <a:lstStyle/>
          <a:p>
            <a:r>
              <a:rPr lang="en-US" altLang="zh-CN"/>
              <a:t>Transwarp Confidential</a:t>
            </a:r>
            <a:endParaRPr lang="zh-CN" altLang="en-US"/>
          </a:p>
        </p:txBody>
      </p:sp>
      <p:sp>
        <p:nvSpPr>
          <p:cNvPr id="4" name="灯片编号占位符 3">
            <a:extLst>
              <a:ext uri="{FF2B5EF4-FFF2-40B4-BE49-F238E27FC236}">
                <a16:creationId xmlns="" xmlns:a16="http://schemas.microsoft.com/office/drawing/2014/main" id="{DC885EFF-9012-499A-BD8E-15ACDA997B81}"/>
              </a:ext>
            </a:extLst>
          </p:cNvPr>
          <p:cNvSpPr>
            <a:spLocks noGrp="1"/>
          </p:cNvSpPr>
          <p:nvPr>
            <p:ph type="sldNum" sz="quarter" idx="12"/>
          </p:nvPr>
        </p:nvSpPr>
        <p:spPr/>
        <p:txBody>
          <a:bodyPr/>
          <a:lstStyle/>
          <a:p>
            <a:fld id="{0655C6C3-535F-4295-A463-389C7C3CB0A6}" type="slidenum">
              <a:rPr lang="zh-CN" altLang="en-US" smtClean="0"/>
              <a:t>‹#›</a:t>
            </a:fld>
            <a:endParaRPr lang="zh-CN" altLang="en-US"/>
          </a:p>
        </p:txBody>
      </p:sp>
    </p:spTree>
    <p:extLst>
      <p:ext uri="{BB962C8B-B14F-4D97-AF65-F5344CB8AC3E}">
        <p14:creationId xmlns:p14="http://schemas.microsoft.com/office/powerpoint/2010/main" val="424104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7FBC49B-79DA-489E-AD34-006BE1F27715}"/>
              </a:ext>
            </a:extLst>
          </p:cNvPr>
          <p:cNvSpPr>
            <a:spLocks noGrp="1"/>
          </p:cNvSpPr>
          <p:nvPr>
            <p:ph type="title"/>
          </p:nvPr>
        </p:nvSpPr>
        <p:spPr>
          <a:xfrm>
            <a:off x="839791" y="457200"/>
            <a:ext cx="3932237" cy="1600200"/>
          </a:xfrm>
        </p:spPr>
        <p:txBody>
          <a:bodyPr anchor="b">
            <a:normAutofit/>
          </a:bodyPr>
          <a:lstStyle>
            <a:lvl1pPr>
              <a:defRPr sz="2480" b="0" i="0">
                <a:latin typeface="Microsoft YaHei" charset="-122"/>
                <a:ea typeface="Microsoft YaHei" charset="-122"/>
                <a:cs typeface="Microsoft YaHei" charset="-122"/>
              </a:defRPr>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4A1DDAF-9461-42F0-9505-ADD521779AD1}"/>
              </a:ext>
            </a:extLst>
          </p:cNvPr>
          <p:cNvSpPr>
            <a:spLocks noGrp="1"/>
          </p:cNvSpPr>
          <p:nvPr>
            <p:ph idx="1"/>
          </p:nvPr>
        </p:nvSpPr>
        <p:spPr>
          <a:xfrm>
            <a:off x="5183188" y="987434"/>
            <a:ext cx="6172200" cy="4873625"/>
          </a:xfrm>
        </p:spPr>
        <p:txBody>
          <a:bodyPr/>
          <a:lstStyle>
            <a:lvl1pPr>
              <a:defRPr sz="2480" b="0" i="0">
                <a:latin typeface="Microsoft YaHei Light" charset="-122"/>
                <a:ea typeface="Microsoft YaHei Light" charset="-122"/>
                <a:cs typeface="Microsoft YaHei Light" charset="-122"/>
              </a:defRPr>
            </a:lvl1pPr>
            <a:lvl2pPr>
              <a:defRPr sz="2480" b="0" i="0">
                <a:latin typeface="Microsoft YaHei Light" charset="-122"/>
                <a:ea typeface="Microsoft YaHei Light" charset="-122"/>
                <a:cs typeface="Microsoft YaHei Light" charset="-122"/>
              </a:defRPr>
            </a:lvl2pPr>
            <a:lvl3pPr>
              <a:defRPr sz="2126" b="0" i="0">
                <a:latin typeface="Microsoft YaHei Light" charset="-122"/>
                <a:ea typeface="Microsoft YaHei Light" charset="-122"/>
                <a:cs typeface="Microsoft YaHei Light" charset="-122"/>
              </a:defRPr>
            </a:lvl3pPr>
            <a:lvl4pPr>
              <a:defRPr sz="1772" b="0" i="0">
                <a:latin typeface="Microsoft YaHei Light" charset="-122"/>
                <a:ea typeface="Microsoft YaHei Light" charset="-122"/>
                <a:cs typeface="Microsoft YaHei Light" charset="-122"/>
              </a:defRPr>
            </a:lvl4pPr>
            <a:lvl5pPr>
              <a:defRPr sz="1772" b="0" i="0">
                <a:latin typeface="Microsoft YaHei Light" charset="-122"/>
                <a:ea typeface="Microsoft YaHei Light" charset="-122"/>
                <a:cs typeface="Microsoft YaHei Light" charset="-122"/>
              </a:defRPr>
            </a:lvl5pPr>
            <a:lvl6pPr>
              <a:defRPr sz="1772"/>
            </a:lvl6pPr>
            <a:lvl7pPr>
              <a:defRPr sz="1772"/>
            </a:lvl7pPr>
            <a:lvl8pPr>
              <a:defRPr sz="1772"/>
            </a:lvl8pPr>
            <a:lvl9pPr>
              <a:defRPr sz="1772"/>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a:extLst>
              <a:ext uri="{FF2B5EF4-FFF2-40B4-BE49-F238E27FC236}">
                <a16:creationId xmlns="" xmlns:a16="http://schemas.microsoft.com/office/drawing/2014/main" id="{B0B2F391-6A55-43DB-9704-043E5DF78F70}"/>
              </a:ext>
            </a:extLst>
          </p:cNvPr>
          <p:cNvSpPr>
            <a:spLocks noGrp="1"/>
          </p:cNvSpPr>
          <p:nvPr>
            <p:ph type="body" sz="half" idx="2"/>
          </p:nvPr>
        </p:nvSpPr>
        <p:spPr>
          <a:xfrm>
            <a:off x="839791" y="2057401"/>
            <a:ext cx="3932237" cy="3811588"/>
          </a:xfrm>
        </p:spPr>
        <p:txBody>
          <a:bodyPr>
            <a:normAutofit/>
          </a:bodyPr>
          <a:lstStyle>
            <a:lvl1pPr marL="0" indent="0">
              <a:buNone/>
              <a:defRPr sz="1772"/>
            </a:lvl1pPr>
            <a:lvl2pPr marL="404970" indent="0">
              <a:buNone/>
              <a:defRPr sz="1241"/>
            </a:lvl2pPr>
            <a:lvl3pPr marL="809939" indent="0">
              <a:buNone/>
              <a:defRPr sz="1063"/>
            </a:lvl3pPr>
            <a:lvl4pPr marL="1214910" indent="0">
              <a:buNone/>
              <a:defRPr sz="887"/>
            </a:lvl4pPr>
            <a:lvl5pPr marL="1619881" indent="0">
              <a:buNone/>
              <a:defRPr sz="887"/>
            </a:lvl5pPr>
            <a:lvl6pPr marL="2024849" indent="0">
              <a:buNone/>
              <a:defRPr sz="887"/>
            </a:lvl6pPr>
            <a:lvl7pPr marL="2429820" indent="0">
              <a:buNone/>
              <a:defRPr sz="887"/>
            </a:lvl7pPr>
            <a:lvl8pPr marL="2834789" indent="0">
              <a:buNone/>
              <a:defRPr sz="887"/>
            </a:lvl8pPr>
            <a:lvl9pPr marL="3239758" indent="0">
              <a:buNone/>
              <a:defRPr sz="887"/>
            </a:lvl9pPr>
          </a:lstStyle>
          <a:p>
            <a:pPr lvl="0"/>
            <a:r>
              <a:rPr lang="zh-CN" altLang="en-US"/>
              <a:t>编辑母版文本样式</a:t>
            </a:r>
          </a:p>
        </p:txBody>
      </p:sp>
      <p:sp>
        <p:nvSpPr>
          <p:cNvPr id="5" name="日期占位符 4">
            <a:extLst>
              <a:ext uri="{FF2B5EF4-FFF2-40B4-BE49-F238E27FC236}">
                <a16:creationId xmlns="" xmlns:a16="http://schemas.microsoft.com/office/drawing/2014/main" id="{66C08F13-E171-4461-970C-9558E18A5A4E}"/>
              </a:ext>
            </a:extLst>
          </p:cNvPr>
          <p:cNvSpPr>
            <a:spLocks noGrp="1"/>
          </p:cNvSpPr>
          <p:nvPr>
            <p:ph type="dt" sz="half" idx="10"/>
          </p:nvPr>
        </p:nvSpPr>
        <p:spPr/>
        <p:txBody>
          <a:bodyPr/>
          <a:lstStyle/>
          <a:p>
            <a:fld id="{5EBD7505-2281-4A44-ADBB-D38CC9EEDAC9}" type="datetime1">
              <a:rPr lang="zh-CN" altLang="en-US" smtClean="0"/>
              <a:t>18/7/3</a:t>
            </a:fld>
            <a:endParaRPr lang="zh-CN" altLang="en-US"/>
          </a:p>
        </p:txBody>
      </p:sp>
      <p:sp>
        <p:nvSpPr>
          <p:cNvPr id="6" name="页脚占位符 5">
            <a:extLst>
              <a:ext uri="{FF2B5EF4-FFF2-40B4-BE49-F238E27FC236}">
                <a16:creationId xmlns="" xmlns:a16="http://schemas.microsoft.com/office/drawing/2014/main" id="{562EB569-2E1C-48A5-B8E3-E07992D2CDE0}"/>
              </a:ext>
            </a:extLst>
          </p:cNvPr>
          <p:cNvSpPr>
            <a:spLocks noGrp="1"/>
          </p:cNvSpPr>
          <p:nvPr>
            <p:ph type="ftr" sz="quarter" idx="11"/>
          </p:nvPr>
        </p:nvSpPr>
        <p:spPr/>
        <p:txBody>
          <a:bodyPr/>
          <a:lstStyle/>
          <a:p>
            <a:r>
              <a:rPr lang="en-US" altLang="zh-CN"/>
              <a:t>Transwarp Confidential</a:t>
            </a:r>
            <a:endParaRPr lang="zh-CN" altLang="en-US"/>
          </a:p>
        </p:txBody>
      </p:sp>
      <p:sp>
        <p:nvSpPr>
          <p:cNvPr id="7" name="灯片编号占位符 6">
            <a:extLst>
              <a:ext uri="{FF2B5EF4-FFF2-40B4-BE49-F238E27FC236}">
                <a16:creationId xmlns="" xmlns:a16="http://schemas.microsoft.com/office/drawing/2014/main" id="{54D693F2-775F-43F4-8AD8-8758BDCEC28F}"/>
              </a:ext>
            </a:extLst>
          </p:cNvPr>
          <p:cNvSpPr>
            <a:spLocks noGrp="1"/>
          </p:cNvSpPr>
          <p:nvPr>
            <p:ph type="sldNum" sz="quarter" idx="12"/>
          </p:nvPr>
        </p:nvSpPr>
        <p:spPr/>
        <p:txBody>
          <a:bodyPr/>
          <a:lstStyle/>
          <a:p>
            <a:fld id="{0655C6C3-535F-4295-A463-389C7C3CB0A6}" type="slidenum">
              <a:rPr lang="zh-CN" altLang="en-US" smtClean="0"/>
              <a:t>‹#›</a:t>
            </a:fld>
            <a:endParaRPr lang="zh-CN" altLang="en-US"/>
          </a:p>
        </p:txBody>
      </p:sp>
    </p:spTree>
    <p:extLst>
      <p:ext uri="{BB962C8B-B14F-4D97-AF65-F5344CB8AC3E}">
        <p14:creationId xmlns:p14="http://schemas.microsoft.com/office/powerpoint/2010/main" val="284896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18219BF-A862-44C8-8F0E-9AD52339EA62}"/>
              </a:ext>
            </a:extLst>
          </p:cNvPr>
          <p:cNvSpPr>
            <a:spLocks noGrp="1"/>
          </p:cNvSpPr>
          <p:nvPr>
            <p:ph type="title"/>
          </p:nvPr>
        </p:nvSpPr>
        <p:spPr>
          <a:xfrm>
            <a:off x="839791" y="457200"/>
            <a:ext cx="3932237" cy="1600200"/>
          </a:xfrm>
        </p:spPr>
        <p:txBody>
          <a:bodyPr anchor="b">
            <a:normAutofit/>
          </a:bodyPr>
          <a:lstStyle>
            <a:lvl1pPr>
              <a:defRPr sz="2480" b="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07956182-F366-430A-A9C6-1A01E18021DC}"/>
              </a:ext>
            </a:extLst>
          </p:cNvPr>
          <p:cNvSpPr>
            <a:spLocks noGrp="1"/>
          </p:cNvSpPr>
          <p:nvPr>
            <p:ph type="pic" idx="1"/>
          </p:nvPr>
        </p:nvSpPr>
        <p:spPr>
          <a:xfrm>
            <a:off x="5183188" y="987434"/>
            <a:ext cx="6172200" cy="4873625"/>
          </a:xfrm>
        </p:spPr>
        <p:txBody>
          <a:bodyPr>
            <a:normAutofit/>
          </a:bodyPr>
          <a:lstStyle>
            <a:lvl1pPr marL="0" indent="0" algn="ctr">
              <a:buNone/>
              <a:defRPr sz="1772"/>
            </a:lvl1pPr>
            <a:lvl2pPr marL="404970" indent="0">
              <a:buNone/>
              <a:defRPr sz="2480"/>
            </a:lvl2pPr>
            <a:lvl3pPr marL="809939" indent="0">
              <a:buNone/>
              <a:defRPr sz="2126"/>
            </a:lvl3pPr>
            <a:lvl4pPr marL="1214910" indent="0">
              <a:buNone/>
              <a:defRPr sz="1772"/>
            </a:lvl4pPr>
            <a:lvl5pPr marL="1619881" indent="0">
              <a:buNone/>
              <a:defRPr sz="1772"/>
            </a:lvl5pPr>
            <a:lvl6pPr marL="2024849" indent="0">
              <a:buNone/>
              <a:defRPr sz="1772"/>
            </a:lvl6pPr>
            <a:lvl7pPr marL="2429820" indent="0">
              <a:buNone/>
              <a:defRPr sz="1772"/>
            </a:lvl7pPr>
            <a:lvl8pPr marL="2834789" indent="0">
              <a:buNone/>
              <a:defRPr sz="1772"/>
            </a:lvl8pPr>
            <a:lvl9pPr marL="3239758" indent="0">
              <a:buNone/>
              <a:defRPr sz="1772"/>
            </a:lvl9pPr>
          </a:lstStyle>
          <a:p>
            <a:r>
              <a:rPr lang="zh-CN" altLang="en-US"/>
              <a:t>单击图标添加图片</a:t>
            </a:r>
          </a:p>
        </p:txBody>
      </p:sp>
      <p:sp>
        <p:nvSpPr>
          <p:cNvPr id="4" name="文本占位符 3">
            <a:extLst>
              <a:ext uri="{FF2B5EF4-FFF2-40B4-BE49-F238E27FC236}">
                <a16:creationId xmlns="" xmlns:a16="http://schemas.microsoft.com/office/drawing/2014/main" id="{A690A244-3793-47C5-8FB0-F06464EF1A4D}"/>
              </a:ext>
            </a:extLst>
          </p:cNvPr>
          <p:cNvSpPr>
            <a:spLocks noGrp="1"/>
          </p:cNvSpPr>
          <p:nvPr>
            <p:ph type="body" sz="half" idx="2"/>
          </p:nvPr>
        </p:nvSpPr>
        <p:spPr>
          <a:xfrm>
            <a:off x="839791" y="2057401"/>
            <a:ext cx="3932237" cy="3811588"/>
          </a:xfrm>
        </p:spPr>
        <p:txBody>
          <a:bodyPr>
            <a:normAutofit/>
          </a:bodyPr>
          <a:lstStyle>
            <a:lvl1pPr marL="0" indent="0">
              <a:buNone/>
              <a:defRPr sz="2126"/>
            </a:lvl1pPr>
            <a:lvl2pPr marL="404970" indent="0">
              <a:buNone/>
              <a:defRPr sz="1241"/>
            </a:lvl2pPr>
            <a:lvl3pPr marL="809939" indent="0">
              <a:buNone/>
              <a:defRPr sz="1063"/>
            </a:lvl3pPr>
            <a:lvl4pPr marL="1214910" indent="0">
              <a:buNone/>
              <a:defRPr sz="887"/>
            </a:lvl4pPr>
            <a:lvl5pPr marL="1619881" indent="0">
              <a:buNone/>
              <a:defRPr sz="887"/>
            </a:lvl5pPr>
            <a:lvl6pPr marL="2024849" indent="0">
              <a:buNone/>
              <a:defRPr sz="887"/>
            </a:lvl6pPr>
            <a:lvl7pPr marL="2429820" indent="0">
              <a:buNone/>
              <a:defRPr sz="887"/>
            </a:lvl7pPr>
            <a:lvl8pPr marL="2834789" indent="0">
              <a:buNone/>
              <a:defRPr sz="887"/>
            </a:lvl8pPr>
            <a:lvl9pPr marL="3239758" indent="0">
              <a:buNone/>
              <a:defRPr sz="887"/>
            </a:lvl9pPr>
          </a:lstStyle>
          <a:p>
            <a:pPr lvl="0"/>
            <a:r>
              <a:rPr lang="zh-CN" altLang="en-US"/>
              <a:t>编辑母版文本样式</a:t>
            </a:r>
          </a:p>
        </p:txBody>
      </p:sp>
      <p:sp>
        <p:nvSpPr>
          <p:cNvPr id="5" name="日期占位符 4">
            <a:extLst>
              <a:ext uri="{FF2B5EF4-FFF2-40B4-BE49-F238E27FC236}">
                <a16:creationId xmlns="" xmlns:a16="http://schemas.microsoft.com/office/drawing/2014/main" id="{2B8985DC-083A-4BCD-A166-C51B904C4091}"/>
              </a:ext>
            </a:extLst>
          </p:cNvPr>
          <p:cNvSpPr>
            <a:spLocks noGrp="1"/>
          </p:cNvSpPr>
          <p:nvPr>
            <p:ph type="dt" sz="half" idx="10"/>
          </p:nvPr>
        </p:nvSpPr>
        <p:spPr/>
        <p:txBody>
          <a:bodyPr/>
          <a:lstStyle/>
          <a:p>
            <a:fld id="{57B655BA-0CE1-2E42-8B4B-8CC0574BD1E8}" type="datetime1">
              <a:rPr lang="zh-CN" altLang="en-US" smtClean="0"/>
              <a:t>18/7/3</a:t>
            </a:fld>
            <a:endParaRPr lang="zh-CN" altLang="en-US"/>
          </a:p>
        </p:txBody>
      </p:sp>
      <p:sp>
        <p:nvSpPr>
          <p:cNvPr id="6" name="页脚占位符 5">
            <a:extLst>
              <a:ext uri="{FF2B5EF4-FFF2-40B4-BE49-F238E27FC236}">
                <a16:creationId xmlns="" xmlns:a16="http://schemas.microsoft.com/office/drawing/2014/main" id="{6D44AA74-8650-4839-B9CB-482786EF4DA3}"/>
              </a:ext>
            </a:extLst>
          </p:cNvPr>
          <p:cNvSpPr>
            <a:spLocks noGrp="1"/>
          </p:cNvSpPr>
          <p:nvPr>
            <p:ph type="ftr" sz="quarter" idx="11"/>
          </p:nvPr>
        </p:nvSpPr>
        <p:spPr/>
        <p:txBody>
          <a:bodyPr/>
          <a:lstStyle/>
          <a:p>
            <a:r>
              <a:rPr lang="en-US" altLang="zh-CN"/>
              <a:t>Transwarp Confidential</a:t>
            </a:r>
            <a:endParaRPr lang="zh-CN" altLang="en-US"/>
          </a:p>
        </p:txBody>
      </p:sp>
      <p:sp>
        <p:nvSpPr>
          <p:cNvPr id="7" name="灯片编号占位符 6">
            <a:extLst>
              <a:ext uri="{FF2B5EF4-FFF2-40B4-BE49-F238E27FC236}">
                <a16:creationId xmlns="" xmlns:a16="http://schemas.microsoft.com/office/drawing/2014/main" id="{7F9D266F-BFBA-454A-940A-874B5547D0D6}"/>
              </a:ext>
            </a:extLst>
          </p:cNvPr>
          <p:cNvSpPr>
            <a:spLocks noGrp="1"/>
          </p:cNvSpPr>
          <p:nvPr>
            <p:ph type="sldNum" sz="quarter" idx="12"/>
          </p:nvPr>
        </p:nvSpPr>
        <p:spPr/>
        <p:txBody>
          <a:bodyPr/>
          <a:lstStyle/>
          <a:p>
            <a:fld id="{0655C6C3-535F-4295-A463-389C7C3CB0A6}" type="slidenum">
              <a:rPr lang="zh-CN" altLang="en-US" smtClean="0"/>
              <a:t>‹#›</a:t>
            </a:fld>
            <a:endParaRPr lang="zh-CN" altLang="en-US"/>
          </a:p>
        </p:txBody>
      </p:sp>
    </p:spTree>
    <p:extLst>
      <p:ext uri="{BB962C8B-B14F-4D97-AF65-F5344CB8AC3E}">
        <p14:creationId xmlns:p14="http://schemas.microsoft.com/office/powerpoint/2010/main" val="23730969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25867AEA-D804-4C7B-BEBF-64AC30A69F6A}"/>
              </a:ext>
            </a:extLst>
          </p:cNvPr>
          <p:cNvSpPr>
            <a:spLocks noGrp="1"/>
          </p:cNvSpPr>
          <p:nvPr>
            <p:ph type="title"/>
          </p:nvPr>
        </p:nvSpPr>
        <p:spPr>
          <a:xfrm>
            <a:off x="838199" y="365127"/>
            <a:ext cx="9423401" cy="93390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 xmlns:a16="http://schemas.microsoft.com/office/drawing/2014/main" id="{B0BE875B-5B76-49E1-ABAB-565832EFF443}"/>
              </a:ext>
            </a:extLst>
          </p:cNvPr>
          <p:cNvSpPr>
            <a:spLocks noGrp="1"/>
          </p:cNvSpPr>
          <p:nvPr>
            <p:ph type="body" idx="1"/>
          </p:nvPr>
        </p:nvSpPr>
        <p:spPr>
          <a:xfrm>
            <a:off x="838200" y="1483366"/>
            <a:ext cx="10515600" cy="4693601"/>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 xmlns:a16="http://schemas.microsoft.com/office/drawing/2014/main" id="{78E0C5E1-4DA3-4CC5-B639-D2BFC0B07E38}"/>
              </a:ext>
            </a:extLst>
          </p:cNvPr>
          <p:cNvSpPr>
            <a:spLocks noGrp="1"/>
          </p:cNvSpPr>
          <p:nvPr>
            <p:ph type="dt" sz="half" idx="2"/>
          </p:nvPr>
        </p:nvSpPr>
        <p:spPr>
          <a:xfrm>
            <a:off x="838201" y="6356358"/>
            <a:ext cx="2743200" cy="365125"/>
          </a:xfrm>
          <a:prstGeom prst="rect">
            <a:avLst/>
          </a:prstGeom>
        </p:spPr>
        <p:txBody>
          <a:bodyPr vert="horz" lIns="91440" tIns="45720" rIns="91440" bIns="45720" rtlCol="0" anchor="ctr"/>
          <a:lstStyle>
            <a:lvl1pPr algn="l">
              <a:defRPr sz="1063" b="0" i="0">
                <a:solidFill>
                  <a:schemeClr val="bg1"/>
                </a:solidFill>
                <a:latin typeface="Microsoft YaHei Light" charset="-122"/>
                <a:ea typeface="Microsoft YaHei Light" charset="-122"/>
                <a:cs typeface="Microsoft YaHei Light" charset="-122"/>
              </a:defRPr>
            </a:lvl1pPr>
          </a:lstStyle>
          <a:p>
            <a:fld id="{EB332031-7943-AE4A-95BF-FDE3D9DE5B83}" type="datetime1">
              <a:rPr lang="zh-CN" altLang="en-US" smtClean="0"/>
              <a:t>18/7/3</a:t>
            </a:fld>
            <a:endParaRPr lang="zh-CN" altLang="en-US" dirty="0"/>
          </a:p>
        </p:txBody>
      </p:sp>
      <p:sp>
        <p:nvSpPr>
          <p:cNvPr id="5" name="页脚占位符 4">
            <a:extLst>
              <a:ext uri="{FF2B5EF4-FFF2-40B4-BE49-F238E27FC236}">
                <a16:creationId xmlns="" xmlns:a16="http://schemas.microsoft.com/office/drawing/2014/main" id="{1292DB64-67C1-42C5-9EE2-BE08EEAB7FE6}"/>
              </a:ext>
            </a:extLst>
          </p:cNvPr>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063" b="0" i="0">
                <a:solidFill>
                  <a:schemeClr val="bg1"/>
                </a:solidFill>
                <a:latin typeface="Microsoft YaHei Light" charset="-122"/>
                <a:ea typeface="Microsoft YaHei Light" charset="-122"/>
                <a:cs typeface="Microsoft YaHei Light" charset="-122"/>
              </a:defRPr>
            </a:lvl1pPr>
          </a:lstStyle>
          <a:p>
            <a:r>
              <a:rPr lang="en-US" altLang="zh-CN"/>
              <a:t>Transwarp Confidential</a:t>
            </a:r>
            <a:endParaRPr lang="zh-CN" altLang="en-US" dirty="0"/>
          </a:p>
        </p:txBody>
      </p:sp>
      <p:sp>
        <p:nvSpPr>
          <p:cNvPr id="6" name="灯片编号占位符 5">
            <a:extLst>
              <a:ext uri="{FF2B5EF4-FFF2-40B4-BE49-F238E27FC236}">
                <a16:creationId xmlns="" xmlns:a16="http://schemas.microsoft.com/office/drawing/2014/main" id="{0C89156F-9639-4AFA-B939-E121EE6683B5}"/>
              </a:ext>
            </a:extLst>
          </p:cNvPr>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063" b="0" i="0">
                <a:solidFill>
                  <a:schemeClr val="bg1"/>
                </a:solidFill>
                <a:latin typeface="Microsoft YaHei Light" charset="-122"/>
                <a:ea typeface="Microsoft YaHei Light" charset="-122"/>
                <a:cs typeface="Microsoft YaHei Light" charset="-122"/>
              </a:defRPr>
            </a:lvl1pPr>
          </a:lstStyle>
          <a:p>
            <a:fld id="{0655C6C3-535F-4295-A463-389C7C3CB0A6}" type="slidenum">
              <a:rPr lang="zh-CN" altLang="en-US" smtClean="0"/>
              <a:pPr/>
              <a:t>‹#›</a:t>
            </a:fld>
            <a:endParaRPr lang="zh-CN" altLang="en-US" dirty="0"/>
          </a:p>
        </p:txBody>
      </p:sp>
      <p:grpSp>
        <p:nvGrpSpPr>
          <p:cNvPr id="7" name="组 9">
            <a:extLst>
              <a:ext uri="{FF2B5EF4-FFF2-40B4-BE49-F238E27FC236}">
                <a16:creationId xmlns="" xmlns:a16="http://schemas.microsoft.com/office/drawing/2014/main" id="{5B8133C4-AA1B-4AA3-A3FD-80CB787CCF5B}"/>
              </a:ext>
            </a:extLst>
          </p:cNvPr>
          <p:cNvGrpSpPr/>
          <p:nvPr/>
        </p:nvGrpSpPr>
        <p:grpSpPr>
          <a:xfrm>
            <a:off x="10416487" y="397261"/>
            <a:ext cx="1437391" cy="403943"/>
            <a:chOff x="9563100" y="275167"/>
            <a:chExt cx="2019300" cy="567474"/>
          </a:xfrm>
        </p:grpSpPr>
        <p:pic>
          <p:nvPicPr>
            <p:cNvPr id="8" name="图片 7">
              <a:extLst>
                <a:ext uri="{FF2B5EF4-FFF2-40B4-BE49-F238E27FC236}">
                  <a16:creationId xmlns="" xmlns:a16="http://schemas.microsoft.com/office/drawing/2014/main" id="{5AD1C6A8-8FA0-4ECB-B037-DDBCD9A0C5F7}"/>
                </a:ext>
              </a:extLst>
            </p:cNvPr>
            <p:cNvPicPr>
              <a:picLocks noChangeAspect="1"/>
            </p:cNvPicPr>
            <p:nvPr/>
          </p:nvPicPr>
          <p:blipFill>
            <a:blip r:embed="rId14"/>
            <a:stretch>
              <a:fillRect/>
            </a:stretch>
          </p:blipFill>
          <p:spPr>
            <a:xfrm>
              <a:off x="9563100" y="275167"/>
              <a:ext cx="2019300" cy="368300"/>
            </a:xfrm>
            <a:prstGeom prst="rect">
              <a:avLst/>
            </a:prstGeom>
          </p:spPr>
        </p:pic>
        <p:sp>
          <p:nvSpPr>
            <p:cNvPr id="9" name="文本框 8">
              <a:extLst>
                <a:ext uri="{FF2B5EF4-FFF2-40B4-BE49-F238E27FC236}">
                  <a16:creationId xmlns="" xmlns:a16="http://schemas.microsoft.com/office/drawing/2014/main" id="{756A3A4A-76A8-42B9-8EF6-FCE78F25DA9F}"/>
                </a:ext>
              </a:extLst>
            </p:cNvPr>
            <p:cNvSpPr txBox="1"/>
            <p:nvPr/>
          </p:nvSpPr>
          <p:spPr>
            <a:xfrm>
              <a:off x="9808508" y="534122"/>
              <a:ext cx="1773892" cy="308519"/>
            </a:xfrm>
            <a:prstGeom prst="rect">
              <a:avLst/>
            </a:prstGeom>
            <a:noFill/>
          </p:spPr>
          <p:txBody>
            <a:bodyPr wrap="square" rtlCol="0">
              <a:spAutoFit/>
            </a:bodyPr>
            <a:lstStyle/>
            <a:p>
              <a:r>
                <a:rPr kumimoji="1" lang="zh-CN" altLang="en-US" sz="827" b="0" i="0" dirty="0">
                  <a:solidFill>
                    <a:schemeClr val="bg1"/>
                  </a:solidFill>
                  <a:latin typeface="Microsoft YaHei Light" charset="-122"/>
                  <a:ea typeface="Microsoft YaHei Light" charset="-122"/>
                  <a:cs typeface="Microsoft YaHei Light" charset="-122"/>
                </a:rPr>
                <a:t>星    环    科    技</a:t>
              </a:r>
            </a:p>
          </p:txBody>
        </p:sp>
      </p:grpSp>
      <p:grpSp>
        <p:nvGrpSpPr>
          <p:cNvPr id="10" name="组 9">
            <a:extLst>
              <a:ext uri="{FF2B5EF4-FFF2-40B4-BE49-F238E27FC236}">
                <a16:creationId xmlns="" xmlns:a16="http://schemas.microsoft.com/office/drawing/2014/main" id="{A769DB40-86D3-4208-9FBD-503598F9394B}"/>
              </a:ext>
            </a:extLst>
          </p:cNvPr>
          <p:cNvGrpSpPr/>
          <p:nvPr userDrawn="1"/>
        </p:nvGrpSpPr>
        <p:grpSpPr>
          <a:xfrm>
            <a:off x="10416487" y="397261"/>
            <a:ext cx="1437391" cy="403943"/>
            <a:chOff x="9563100" y="275167"/>
            <a:chExt cx="2019300" cy="567474"/>
          </a:xfrm>
        </p:grpSpPr>
        <p:pic>
          <p:nvPicPr>
            <p:cNvPr id="11" name="图片 10">
              <a:extLst>
                <a:ext uri="{FF2B5EF4-FFF2-40B4-BE49-F238E27FC236}">
                  <a16:creationId xmlns="" xmlns:a16="http://schemas.microsoft.com/office/drawing/2014/main" id="{F4286557-DCEB-4C93-9931-3E04C500AB72}"/>
                </a:ext>
              </a:extLst>
            </p:cNvPr>
            <p:cNvPicPr>
              <a:picLocks noChangeAspect="1"/>
            </p:cNvPicPr>
            <p:nvPr/>
          </p:nvPicPr>
          <p:blipFill>
            <a:blip r:embed="rId14"/>
            <a:stretch>
              <a:fillRect/>
            </a:stretch>
          </p:blipFill>
          <p:spPr>
            <a:xfrm>
              <a:off x="9563100" y="275167"/>
              <a:ext cx="2019300" cy="368300"/>
            </a:xfrm>
            <a:prstGeom prst="rect">
              <a:avLst/>
            </a:prstGeom>
          </p:spPr>
        </p:pic>
        <p:sp>
          <p:nvSpPr>
            <p:cNvPr id="12" name="文本框 11">
              <a:extLst>
                <a:ext uri="{FF2B5EF4-FFF2-40B4-BE49-F238E27FC236}">
                  <a16:creationId xmlns="" xmlns:a16="http://schemas.microsoft.com/office/drawing/2014/main" id="{0F704166-7D53-42BD-BFFA-9C53889F085E}"/>
                </a:ext>
              </a:extLst>
            </p:cNvPr>
            <p:cNvSpPr txBox="1"/>
            <p:nvPr/>
          </p:nvSpPr>
          <p:spPr>
            <a:xfrm>
              <a:off x="9808508" y="534122"/>
              <a:ext cx="1773892" cy="308519"/>
            </a:xfrm>
            <a:prstGeom prst="rect">
              <a:avLst/>
            </a:prstGeom>
            <a:noFill/>
          </p:spPr>
          <p:txBody>
            <a:bodyPr wrap="square" rtlCol="0">
              <a:spAutoFit/>
            </a:bodyPr>
            <a:lstStyle/>
            <a:p>
              <a:r>
                <a:rPr kumimoji="1" lang="zh-CN" altLang="en-US" sz="827" b="0" i="0" dirty="0">
                  <a:solidFill>
                    <a:schemeClr val="bg1"/>
                  </a:solidFill>
                  <a:latin typeface="Microsoft YaHei Light" charset="-122"/>
                  <a:ea typeface="Microsoft YaHei Light" charset="-122"/>
                  <a:cs typeface="Microsoft YaHei Light" charset="-122"/>
                </a:rPr>
                <a:t>星    环    科    技</a:t>
              </a:r>
            </a:p>
          </p:txBody>
        </p:sp>
      </p:grpSp>
      <p:sp>
        <p:nvSpPr>
          <p:cNvPr id="23" name="矩形 22"/>
          <p:cNvSpPr/>
          <p:nvPr userDrawn="1"/>
        </p:nvSpPr>
        <p:spPr>
          <a:xfrm>
            <a:off x="12649200" y="1122363"/>
            <a:ext cx="635000" cy="33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96"/>
          </a:p>
        </p:txBody>
      </p:sp>
      <p:sp>
        <p:nvSpPr>
          <p:cNvPr id="24" name="矩形 23"/>
          <p:cNvSpPr/>
          <p:nvPr userDrawn="1"/>
        </p:nvSpPr>
        <p:spPr>
          <a:xfrm>
            <a:off x="12649200" y="1631668"/>
            <a:ext cx="635000" cy="330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96"/>
          </a:p>
        </p:txBody>
      </p:sp>
      <p:sp>
        <p:nvSpPr>
          <p:cNvPr id="25" name="矩形 24"/>
          <p:cNvSpPr/>
          <p:nvPr userDrawn="1"/>
        </p:nvSpPr>
        <p:spPr>
          <a:xfrm>
            <a:off x="12649200" y="2142703"/>
            <a:ext cx="635000" cy="330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96"/>
          </a:p>
        </p:txBody>
      </p:sp>
      <p:sp>
        <p:nvSpPr>
          <p:cNvPr id="26" name="矩形 25"/>
          <p:cNvSpPr/>
          <p:nvPr userDrawn="1"/>
        </p:nvSpPr>
        <p:spPr>
          <a:xfrm>
            <a:off x="12649200" y="2653736"/>
            <a:ext cx="635000" cy="33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96"/>
          </a:p>
        </p:txBody>
      </p:sp>
      <p:sp>
        <p:nvSpPr>
          <p:cNvPr id="27" name="矩形 26"/>
          <p:cNvSpPr/>
          <p:nvPr userDrawn="1"/>
        </p:nvSpPr>
        <p:spPr>
          <a:xfrm>
            <a:off x="12649200" y="3164771"/>
            <a:ext cx="635000"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96"/>
          </a:p>
        </p:txBody>
      </p:sp>
      <p:sp>
        <p:nvSpPr>
          <p:cNvPr id="28" name="矩形 27"/>
          <p:cNvSpPr/>
          <p:nvPr userDrawn="1"/>
        </p:nvSpPr>
        <p:spPr>
          <a:xfrm>
            <a:off x="12649200" y="3675804"/>
            <a:ext cx="635000" cy="33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96"/>
          </a:p>
        </p:txBody>
      </p:sp>
      <p:sp>
        <p:nvSpPr>
          <p:cNvPr id="30" name="矩形 29"/>
          <p:cNvSpPr/>
          <p:nvPr userDrawn="1"/>
        </p:nvSpPr>
        <p:spPr>
          <a:xfrm>
            <a:off x="12649200" y="4186839"/>
            <a:ext cx="635000" cy="3302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96"/>
          </a:p>
        </p:txBody>
      </p:sp>
      <p:sp>
        <p:nvSpPr>
          <p:cNvPr id="32" name="矩形 31"/>
          <p:cNvSpPr/>
          <p:nvPr userDrawn="1"/>
        </p:nvSpPr>
        <p:spPr>
          <a:xfrm>
            <a:off x="12649200" y="4697872"/>
            <a:ext cx="635000" cy="330200"/>
          </a:xfrm>
          <a:prstGeom prst="rect">
            <a:avLst/>
          </a:prstGeom>
          <a:solidFill>
            <a:srgbClr val="38B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96"/>
          </a:p>
        </p:txBody>
      </p:sp>
    </p:spTree>
    <p:extLst>
      <p:ext uri="{BB962C8B-B14F-4D97-AF65-F5344CB8AC3E}">
        <p14:creationId xmlns:p14="http://schemas.microsoft.com/office/powerpoint/2010/main" val="11249593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p:txStyles>
    <p:titleStyle>
      <a:lvl1pPr algn="l" defTabSz="809939" rtl="0" eaLnBrk="1" latinLnBrk="0" hangingPunct="1">
        <a:lnSpc>
          <a:spcPct val="90000"/>
        </a:lnSpc>
        <a:spcBef>
          <a:spcPct val="0"/>
        </a:spcBef>
        <a:buNone/>
        <a:defRPr sz="2480" b="0" i="0" kern="1200">
          <a:solidFill>
            <a:schemeClr val="bg1"/>
          </a:solidFill>
          <a:latin typeface="Microsoft YaHei" charset="-122"/>
          <a:ea typeface="Microsoft YaHei" charset="-122"/>
          <a:cs typeface="Microsoft YaHei" charset="-122"/>
        </a:defRPr>
      </a:lvl1pPr>
    </p:titleStyle>
    <p:bodyStyle>
      <a:lvl1pPr marL="202486" indent="-266260" algn="l" defTabSz="809939" rtl="0" eaLnBrk="1" latinLnBrk="0" hangingPunct="1">
        <a:lnSpc>
          <a:spcPct val="90000"/>
        </a:lnSpc>
        <a:spcBef>
          <a:spcPts val="887"/>
        </a:spcBef>
        <a:buSzPct val="60000"/>
        <a:buFont typeface="Wingdings" charset="2"/>
        <a:buChar char="u"/>
        <a:defRPr sz="2126" b="0" i="0" kern="1200">
          <a:solidFill>
            <a:schemeClr val="bg1"/>
          </a:solidFill>
          <a:latin typeface="Microsoft YaHei Light" charset="-122"/>
          <a:ea typeface="Microsoft YaHei Light" charset="-122"/>
          <a:cs typeface="Microsoft YaHei Light" charset="-122"/>
        </a:defRPr>
      </a:lvl1pPr>
      <a:lvl2pPr marL="607457" indent="-266260" algn="l" defTabSz="809939" rtl="0" eaLnBrk="1" latinLnBrk="0" hangingPunct="1">
        <a:lnSpc>
          <a:spcPct val="90000"/>
        </a:lnSpc>
        <a:spcBef>
          <a:spcPts val="443"/>
        </a:spcBef>
        <a:buSzPct val="60000"/>
        <a:buFont typeface="Wingdings" charset="2"/>
        <a:buChar char="u"/>
        <a:defRPr sz="2000" b="0" i="0" kern="1200">
          <a:solidFill>
            <a:schemeClr val="bg1"/>
          </a:solidFill>
          <a:latin typeface="Microsoft YaHei Light" charset="-122"/>
          <a:ea typeface="Microsoft YaHei Light" charset="-122"/>
          <a:cs typeface="Microsoft YaHei Light" charset="-122"/>
        </a:defRPr>
      </a:lvl2pPr>
      <a:lvl3pPr marL="1012425" indent="-266260" algn="l" defTabSz="809939" rtl="0" eaLnBrk="1" latinLnBrk="0" hangingPunct="1">
        <a:lnSpc>
          <a:spcPct val="90000"/>
        </a:lnSpc>
        <a:spcBef>
          <a:spcPts val="443"/>
        </a:spcBef>
        <a:buSzPct val="60000"/>
        <a:buFont typeface="Wingdings" charset="2"/>
        <a:buChar char="u"/>
        <a:defRPr sz="1772" b="0" i="0" kern="1200">
          <a:solidFill>
            <a:schemeClr val="bg1"/>
          </a:solidFill>
          <a:latin typeface="Microsoft YaHei Light" charset="-122"/>
          <a:ea typeface="Microsoft YaHei Light" charset="-122"/>
          <a:cs typeface="Microsoft YaHei Light" charset="-122"/>
        </a:defRPr>
      </a:lvl3pPr>
      <a:lvl4pPr marL="1417396" indent="-266260" algn="l" defTabSz="809939" rtl="0" eaLnBrk="1" latinLnBrk="0" hangingPunct="1">
        <a:lnSpc>
          <a:spcPct val="90000"/>
        </a:lnSpc>
        <a:spcBef>
          <a:spcPts val="443"/>
        </a:spcBef>
        <a:buSzPct val="60000"/>
        <a:buFont typeface="Wingdings" charset="2"/>
        <a:buChar char="u"/>
        <a:defRPr sz="1596" b="0" i="0" kern="1200">
          <a:solidFill>
            <a:schemeClr val="bg1"/>
          </a:solidFill>
          <a:latin typeface="Microsoft YaHei Light" charset="-122"/>
          <a:ea typeface="Microsoft YaHei Light" charset="-122"/>
          <a:cs typeface="Microsoft YaHei Light" charset="-122"/>
        </a:defRPr>
      </a:lvl4pPr>
      <a:lvl5pPr marL="1822364" indent="-266260" algn="l" defTabSz="809939" rtl="0" eaLnBrk="1" latinLnBrk="0" hangingPunct="1">
        <a:lnSpc>
          <a:spcPct val="90000"/>
        </a:lnSpc>
        <a:spcBef>
          <a:spcPts val="443"/>
        </a:spcBef>
        <a:buSzPct val="60000"/>
        <a:buFont typeface="Wingdings" charset="2"/>
        <a:buChar char="u"/>
        <a:defRPr sz="1596" b="0" i="0" kern="1200">
          <a:solidFill>
            <a:schemeClr val="bg1"/>
          </a:solidFill>
          <a:latin typeface="Microsoft YaHei Light" charset="-122"/>
          <a:ea typeface="Microsoft YaHei Light" charset="-122"/>
          <a:cs typeface="Microsoft YaHei Light" charset="-122"/>
        </a:defRPr>
      </a:lvl5pPr>
      <a:lvl6pPr marL="2227335" indent="-202486" algn="l" defTabSz="809939" rtl="0" eaLnBrk="1" latinLnBrk="0" hangingPunct="1">
        <a:lnSpc>
          <a:spcPct val="90000"/>
        </a:lnSpc>
        <a:spcBef>
          <a:spcPts val="443"/>
        </a:spcBef>
        <a:buFont typeface="Arial" panose="020B0604020202020204" pitchFamily="34" charset="0"/>
        <a:buChar char="•"/>
        <a:defRPr sz="1596" kern="1200">
          <a:solidFill>
            <a:schemeClr val="tx1"/>
          </a:solidFill>
          <a:latin typeface="+mn-lt"/>
          <a:ea typeface="+mn-ea"/>
          <a:cs typeface="+mn-cs"/>
        </a:defRPr>
      </a:lvl6pPr>
      <a:lvl7pPr marL="2632305" indent="-202486" algn="l" defTabSz="809939" rtl="0" eaLnBrk="1" latinLnBrk="0" hangingPunct="1">
        <a:lnSpc>
          <a:spcPct val="90000"/>
        </a:lnSpc>
        <a:spcBef>
          <a:spcPts val="443"/>
        </a:spcBef>
        <a:buFont typeface="Arial" panose="020B0604020202020204" pitchFamily="34" charset="0"/>
        <a:buChar char="•"/>
        <a:defRPr sz="1596" kern="1200">
          <a:solidFill>
            <a:schemeClr val="tx1"/>
          </a:solidFill>
          <a:latin typeface="+mn-lt"/>
          <a:ea typeface="+mn-ea"/>
          <a:cs typeface="+mn-cs"/>
        </a:defRPr>
      </a:lvl7pPr>
      <a:lvl8pPr marL="3037275" indent="-202486" algn="l" defTabSz="809939" rtl="0" eaLnBrk="1" latinLnBrk="0" hangingPunct="1">
        <a:lnSpc>
          <a:spcPct val="90000"/>
        </a:lnSpc>
        <a:spcBef>
          <a:spcPts val="443"/>
        </a:spcBef>
        <a:buFont typeface="Arial" panose="020B0604020202020204" pitchFamily="34" charset="0"/>
        <a:buChar char="•"/>
        <a:defRPr sz="1596" kern="1200">
          <a:solidFill>
            <a:schemeClr val="tx1"/>
          </a:solidFill>
          <a:latin typeface="+mn-lt"/>
          <a:ea typeface="+mn-ea"/>
          <a:cs typeface="+mn-cs"/>
        </a:defRPr>
      </a:lvl8pPr>
      <a:lvl9pPr marL="3442245" indent="-202486" algn="l" defTabSz="809939" rtl="0" eaLnBrk="1" latinLnBrk="0" hangingPunct="1">
        <a:lnSpc>
          <a:spcPct val="90000"/>
        </a:lnSpc>
        <a:spcBef>
          <a:spcPts val="443"/>
        </a:spcBef>
        <a:buFont typeface="Arial" panose="020B0604020202020204" pitchFamily="34" charset="0"/>
        <a:buChar char="•"/>
        <a:defRPr sz="1596" kern="1200">
          <a:solidFill>
            <a:schemeClr val="tx1"/>
          </a:solidFill>
          <a:latin typeface="+mn-lt"/>
          <a:ea typeface="+mn-ea"/>
          <a:cs typeface="+mn-cs"/>
        </a:defRPr>
      </a:lvl9pPr>
    </p:bodyStyle>
    <p:otherStyle>
      <a:defPPr>
        <a:defRPr lang="zh-CN"/>
      </a:defPPr>
      <a:lvl1pPr marL="0" algn="l" defTabSz="809939" rtl="0" eaLnBrk="1" latinLnBrk="0" hangingPunct="1">
        <a:defRPr sz="1596" kern="1200">
          <a:solidFill>
            <a:schemeClr val="tx1"/>
          </a:solidFill>
          <a:latin typeface="+mn-lt"/>
          <a:ea typeface="+mn-ea"/>
          <a:cs typeface="+mn-cs"/>
        </a:defRPr>
      </a:lvl1pPr>
      <a:lvl2pPr marL="404970" algn="l" defTabSz="809939" rtl="0" eaLnBrk="1" latinLnBrk="0" hangingPunct="1">
        <a:defRPr sz="1596" kern="1200">
          <a:solidFill>
            <a:schemeClr val="tx1"/>
          </a:solidFill>
          <a:latin typeface="+mn-lt"/>
          <a:ea typeface="+mn-ea"/>
          <a:cs typeface="+mn-cs"/>
        </a:defRPr>
      </a:lvl2pPr>
      <a:lvl3pPr marL="809939" algn="l" defTabSz="809939" rtl="0" eaLnBrk="1" latinLnBrk="0" hangingPunct="1">
        <a:defRPr sz="1596" kern="1200">
          <a:solidFill>
            <a:schemeClr val="tx1"/>
          </a:solidFill>
          <a:latin typeface="+mn-lt"/>
          <a:ea typeface="+mn-ea"/>
          <a:cs typeface="+mn-cs"/>
        </a:defRPr>
      </a:lvl3pPr>
      <a:lvl4pPr marL="1214910" algn="l" defTabSz="809939" rtl="0" eaLnBrk="1" latinLnBrk="0" hangingPunct="1">
        <a:defRPr sz="1596" kern="1200">
          <a:solidFill>
            <a:schemeClr val="tx1"/>
          </a:solidFill>
          <a:latin typeface="+mn-lt"/>
          <a:ea typeface="+mn-ea"/>
          <a:cs typeface="+mn-cs"/>
        </a:defRPr>
      </a:lvl4pPr>
      <a:lvl5pPr marL="1619881" algn="l" defTabSz="809939" rtl="0" eaLnBrk="1" latinLnBrk="0" hangingPunct="1">
        <a:defRPr sz="1596" kern="1200">
          <a:solidFill>
            <a:schemeClr val="tx1"/>
          </a:solidFill>
          <a:latin typeface="+mn-lt"/>
          <a:ea typeface="+mn-ea"/>
          <a:cs typeface="+mn-cs"/>
        </a:defRPr>
      </a:lvl5pPr>
      <a:lvl6pPr marL="2024849" algn="l" defTabSz="809939" rtl="0" eaLnBrk="1" latinLnBrk="0" hangingPunct="1">
        <a:defRPr sz="1596" kern="1200">
          <a:solidFill>
            <a:schemeClr val="tx1"/>
          </a:solidFill>
          <a:latin typeface="+mn-lt"/>
          <a:ea typeface="+mn-ea"/>
          <a:cs typeface="+mn-cs"/>
        </a:defRPr>
      </a:lvl6pPr>
      <a:lvl7pPr marL="2429820" algn="l" defTabSz="809939" rtl="0" eaLnBrk="1" latinLnBrk="0" hangingPunct="1">
        <a:defRPr sz="1596" kern="1200">
          <a:solidFill>
            <a:schemeClr val="tx1"/>
          </a:solidFill>
          <a:latin typeface="+mn-lt"/>
          <a:ea typeface="+mn-ea"/>
          <a:cs typeface="+mn-cs"/>
        </a:defRPr>
      </a:lvl7pPr>
      <a:lvl8pPr marL="2834789" algn="l" defTabSz="809939" rtl="0" eaLnBrk="1" latinLnBrk="0" hangingPunct="1">
        <a:defRPr sz="1596" kern="1200">
          <a:solidFill>
            <a:schemeClr val="tx1"/>
          </a:solidFill>
          <a:latin typeface="+mn-lt"/>
          <a:ea typeface="+mn-ea"/>
          <a:cs typeface="+mn-cs"/>
        </a:defRPr>
      </a:lvl8pPr>
      <a:lvl9pPr marL="3239758" algn="l" defTabSz="809939" rtl="0" eaLnBrk="1" latinLnBrk="0" hangingPunct="1">
        <a:defRPr sz="15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tiff"/></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www.transwarp.cn/" TargetMode="External"/><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www.transwarp.cn/" TargetMode="External"/><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www.transwarp.cn/" TargetMode="External"/><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transwarp.c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www.transwarp.cn/" TargetMode="External"/><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www.transwarp.c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B90533B-9F67-456B-B5F5-9F4718C93D3E}"/>
              </a:ext>
            </a:extLst>
          </p:cNvPr>
          <p:cNvSpPr>
            <a:spLocks noGrp="1"/>
          </p:cNvSpPr>
          <p:nvPr>
            <p:ph type="ctrTitle"/>
          </p:nvPr>
        </p:nvSpPr>
        <p:spPr>
          <a:xfrm>
            <a:off x="1776311" y="704819"/>
            <a:ext cx="8829962" cy="2819800"/>
          </a:xfrm>
        </p:spPr>
        <p:txBody>
          <a:bodyPr/>
          <a:lstStyle/>
          <a:p>
            <a:r>
              <a:rPr lang="zh-CN" altLang="en-US" dirty="0" smtClean="0"/>
              <a:t>大数据云的数据交换共享平台架构探索</a:t>
            </a:r>
            <a:endParaRPr lang="zh-CN" altLang="en-US" dirty="0"/>
          </a:p>
        </p:txBody>
      </p:sp>
      <p:sp>
        <p:nvSpPr>
          <p:cNvPr id="3" name="副标题 2">
            <a:extLst>
              <a:ext uri="{FF2B5EF4-FFF2-40B4-BE49-F238E27FC236}">
                <a16:creationId xmlns="" xmlns:a16="http://schemas.microsoft.com/office/drawing/2014/main" id="{AA21EB12-0573-4A6A-8EDE-9DC62486413C}"/>
              </a:ext>
            </a:extLst>
          </p:cNvPr>
          <p:cNvSpPr>
            <a:spLocks noGrp="1"/>
          </p:cNvSpPr>
          <p:nvPr>
            <p:ph type="subTitle" idx="1"/>
          </p:nvPr>
        </p:nvSpPr>
        <p:spPr/>
        <p:txBody>
          <a:bodyPr/>
          <a:lstStyle/>
          <a:p>
            <a:r>
              <a:rPr lang="zh-CN" altLang="en-US" dirty="0"/>
              <a:t>星环信息科技（上海）有限公司</a:t>
            </a:r>
          </a:p>
          <a:p>
            <a:r>
              <a:rPr lang="zh-CN" altLang="en-US" dirty="0" smtClean="0"/>
              <a:t>李光跃</a:t>
            </a:r>
            <a:endParaRPr lang="zh-CN" altLang="en-US" dirty="0"/>
          </a:p>
          <a:p>
            <a:r>
              <a:rPr lang="en-US" altLang="zh-CN" dirty="0" err="1" smtClean="0"/>
              <a:t>guangyue.li</a:t>
            </a:r>
            <a:r>
              <a:rPr lang="en" altLang="zh-CN" dirty="0" smtClean="0"/>
              <a:t>@</a:t>
            </a:r>
            <a:r>
              <a:rPr lang="en" altLang="zh-CN" dirty="0" err="1" smtClean="0"/>
              <a:t>transwarp.io</a:t>
            </a:r>
            <a:endParaRPr lang="en" altLang="zh-CN" dirty="0"/>
          </a:p>
        </p:txBody>
      </p:sp>
      <p:sp>
        <p:nvSpPr>
          <p:cNvPr id="4" name="日期占位符 3">
            <a:extLst>
              <a:ext uri="{FF2B5EF4-FFF2-40B4-BE49-F238E27FC236}">
                <a16:creationId xmlns="" xmlns:a16="http://schemas.microsoft.com/office/drawing/2014/main" id="{6361DF6D-E693-4536-B076-9CDA43325B30}"/>
              </a:ext>
            </a:extLst>
          </p:cNvPr>
          <p:cNvSpPr>
            <a:spLocks noGrp="1"/>
          </p:cNvSpPr>
          <p:nvPr>
            <p:ph type="dt" sz="half" idx="10"/>
          </p:nvPr>
        </p:nvSpPr>
        <p:spPr/>
        <p:txBody>
          <a:bodyPr/>
          <a:lstStyle/>
          <a:p>
            <a:fld id="{61F2B7F0-1E82-184E-9F06-073A42F3390E}" type="datetime1">
              <a:rPr lang="zh-CN" altLang="en-US" smtClean="0"/>
              <a:t>18/7/3</a:t>
            </a:fld>
            <a:endParaRPr lang="zh-CN" altLang="en-US"/>
          </a:p>
        </p:txBody>
      </p:sp>
      <p:sp>
        <p:nvSpPr>
          <p:cNvPr id="6" name="灯片编号占位符 5">
            <a:extLst>
              <a:ext uri="{FF2B5EF4-FFF2-40B4-BE49-F238E27FC236}">
                <a16:creationId xmlns="" xmlns:a16="http://schemas.microsoft.com/office/drawing/2014/main" id="{04FBF261-D4C2-4497-9AA1-DBE1C29BAFEB}"/>
              </a:ext>
            </a:extLst>
          </p:cNvPr>
          <p:cNvSpPr>
            <a:spLocks noGrp="1"/>
          </p:cNvSpPr>
          <p:nvPr>
            <p:ph type="sldNum" sz="quarter" idx="12"/>
          </p:nvPr>
        </p:nvSpPr>
        <p:spPr/>
        <p:txBody>
          <a:bodyPr/>
          <a:lstStyle/>
          <a:p>
            <a:fld id="{0655C6C3-535F-4295-A463-389C7C3CB0A6}" type="slidenum">
              <a:rPr lang="zh-CN" altLang="en-US" smtClean="0"/>
              <a:t>1</a:t>
            </a:fld>
            <a:endParaRPr lang="zh-CN" altLang="en-US"/>
          </a:p>
        </p:txBody>
      </p:sp>
      <p:sp>
        <p:nvSpPr>
          <p:cNvPr id="5" name="页脚占位符 4"/>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1535929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kumimoji="1" lang="zh-CN" altLang="en-US" sz="2800" b="1" dirty="0"/>
              <a:t>大数据业务演进路线</a:t>
            </a:r>
          </a:p>
        </p:txBody>
      </p:sp>
      <p:sp>
        <p:nvSpPr>
          <p:cNvPr id="6" name="圆角矩形 9"/>
          <p:cNvSpPr>
            <a:spLocks noChangeArrowheads="1"/>
          </p:cNvSpPr>
          <p:nvPr/>
        </p:nvSpPr>
        <p:spPr bwMode="auto">
          <a:xfrm>
            <a:off x="928611" y="2799228"/>
            <a:ext cx="1978600" cy="1344445"/>
          </a:xfrm>
          <a:prstGeom prst="roundRect">
            <a:avLst>
              <a:gd name="adj" fmla="val 16667"/>
            </a:avLst>
          </a:prstGeom>
          <a:solidFill>
            <a:srgbClr val="FFFFFF">
              <a:alpha val="14902"/>
            </a:srgbClr>
          </a:solidFill>
          <a:ln w="76200">
            <a:noFill/>
            <a:miter lim="800000"/>
            <a:headEnd/>
            <a:tailEnd/>
          </a:ln>
          <a:effectLst/>
        </p:spPr>
        <p:txBody>
          <a:bodyPr anchor="b"/>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marL="151865" indent="-151865">
              <a:lnSpc>
                <a:spcPct val="150000"/>
              </a:lnSpc>
              <a:spcBef>
                <a:spcPct val="0"/>
              </a:spcBef>
            </a:pPr>
            <a:r>
              <a:rPr lang="zh-CN" altLang="en-US" sz="1400" dirty="0">
                <a:solidFill>
                  <a:schemeClr val="bg1"/>
                </a:solidFill>
                <a:latin typeface="微软雅黑" charset="0"/>
                <a:ea typeface="微软雅黑" charset="0"/>
              </a:rPr>
              <a:t>数据集中处理</a:t>
            </a:r>
          </a:p>
          <a:p>
            <a:pPr marL="151865" indent="-151865">
              <a:lnSpc>
                <a:spcPct val="150000"/>
              </a:lnSpc>
              <a:spcBef>
                <a:spcPct val="0"/>
              </a:spcBef>
            </a:pPr>
            <a:r>
              <a:rPr lang="zh-CN" altLang="en-US" sz="1400" dirty="0">
                <a:solidFill>
                  <a:schemeClr val="bg1"/>
                </a:solidFill>
                <a:latin typeface="微软雅黑" charset="0"/>
                <a:ea typeface="微软雅黑" charset="0"/>
              </a:rPr>
              <a:t>统一的元数据</a:t>
            </a:r>
          </a:p>
          <a:p>
            <a:pPr marL="151865" indent="-151865">
              <a:lnSpc>
                <a:spcPct val="150000"/>
              </a:lnSpc>
              <a:spcBef>
                <a:spcPct val="0"/>
              </a:spcBef>
            </a:pPr>
            <a:r>
              <a:rPr lang="zh-CN" altLang="en-US" sz="1400" dirty="0">
                <a:solidFill>
                  <a:schemeClr val="bg1"/>
                </a:solidFill>
                <a:latin typeface="微软雅黑" charset="0"/>
                <a:ea typeface="微软雅黑" charset="0"/>
              </a:rPr>
              <a:t>统一的计算平台</a:t>
            </a:r>
          </a:p>
        </p:txBody>
      </p:sp>
      <p:sp>
        <p:nvSpPr>
          <p:cNvPr id="5" name="右箭头 4"/>
          <p:cNvSpPr/>
          <p:nvPr/>
        </p:nvSpPr>
        <p:spPr>
          <a:xfrm>
            <a:off x="3080008" y="3268950"/>
            <a:ext cx="501393" cy="450583"/>
          </a:xfrm>
          <a:prstGeom prst="rightArrow">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6"/>
          </a:p>
        </p:txBody>
      </p:sp>
      <p:sp>
        <p:nvSpPr>
          <p:cNvPr id="16" name="圆角矩形 9"/>
          <p:cNvSpPr>
            <a:spLocks noChangeArrowheads="1"/>
          </p:cNvSpPr>
          <p:nvPr/>
        </p:nvSpPr>
        <p:spPr bwMode="auto">
          <a:xfrm>
            <a:off x="1346664" y="2600162"/>
            <a:ext cx="1118492" cy="398131"/>
          </a:xfrm>
          <a:prstGeom prst="roundRect">
            <a:avLst>
              <a:gd name="adj" fmla="val 16667"/>
            </a:avLst>
          </a:prstGeom>
          <a:solidFill>
            <a:srgbClr val="118EFF"/>
          </a:solidFill>
          <a:ln w="76200">
            <a:noFill/>
            <a:miter lim="800000"/>
            <a:headEnd/>
            <a:tailEnd/>
          </a:ln>
          <a:effectLst/>
        </p:spPr>
        <p:txBody>
          <a:bodyPr anchor="ctr"/>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spcBef>
                <a:spcPct val="0"/>
              </a:spcBef>
              <a:buFontTx/>
              <a:buNone/>
            </a:pPr>
            <a:r>
              <a:rPr lang="zh-CN" altLang="en-US" sz="1241" b="1" dirty="0">
                <a:solidFill>
                  <a:schemeClr val="bg1"/>
                </a:solidFill>
                <a:latin typeface="微软雅黑" charset="0"/>
                <a:ea typeface="微软雅黑" charset="0"/>
              </a:rPr>
              <a:t>数据统一化</a:t>
            </a:r>
          </a:p>
        </p:txBody>
      </p:sp>
      <p:sp>
        <p:nvSpPr>
          <p:cNvPr id="23" name="右箭头 22"/>
          <p:cNvSpPr/>
          <p:nvPr/>
        </p:nvSpPr>
        <p:spPr>
          <a:xfrm>
            <a:off x="5866301" y="3286424"/>
            <a:ext cx="501393" cy="450583"/>
          </a:xfrm>
          <a:prstGeom prst="rightArrow">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6"/>
          </a:p>
        </p:txBody>
      </p:sp>
      <p:sp>
        <p:nvSpPr>
          <p:cNvPr id="24" name="右箭头 23"/>
          <p:cNvSpPr/>
          <p:nvPr/>
        </p:nvSpPr>
        <p:spPr>
          <a:xfrm>
            <a:off x="8665692" y="3268950"/>
            <a:ext cx="501393" cy="450583"/>
          </a:xfrm>
          <a:prstGeom prst="rightArrow">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6"/>
          </a:p>
        </p:txBody>
      </p:sp>
      <p:sp>
        <p:nvSpPr>
          <p:cNvPr id="2" name="日期占位符 1">
            <a:extLst>
              <a:ext uri="{FF2B5EF4-FFF2-40B4-BE49-F238E27FC236}">
                <a16:creationId xmlns="" xmlns:a16="http://schemas.microsoft.com/office/drawing/2014/main" id="{2A53C7B3-B22F-6447-A5C2-9D9AE8F5ED14}"/>
              </a:ext>
            </a:extLst>
          </p:cNvPr>
          <p:cNvSpPr>
            <a:spLocks noGrp="1"/>
          </p:cNvSpPr>
          <p:nvPr>
            <p:ph type="dt" sz="half" idx="10"/>
          </p:nvPr>
        </p:nvSpPr>
        <p:spPr/>
        <p:txBody>
          <a:bodyPr/>
          <a:lstStyle/>
          <a:p>
            <a:fld id="{D38BAC15-6DCC-6341-BF28-8ECAE0787FEC}" type="datetime1">
              <a:rPr lang="zh-CN" altLang="en-US" smtClean="0"/>
              <a:t>18/7/3</a:t>
            </a:fld>
            <a:endParaRPr lang="zh-CN" altLang="en-US"/>
          </a:p>
        </p:txBody>
      </p:sp>
      <p:sp>
        <p:nvSpPr>
          <p:cNvPr id="3" name="灯片编号占位符 2">
            <a:extLst>
              <a:ext uri="{FF2B5EF4-FFF2-40B4-BE49-F238E27FC236}">
                <a16:creationId xmlns="" xmlns:a16="http://schemas.microsoft.com/office/drawing/2014/main" id="{29337FED-B411-2545-81A8-DCB589960886}"/>
              </a:ext>
            </a:extLst>
          </p:cNvPr>
          <p:cNvSpPr>
            <a:spLocks noGrp="1"/>
          </p:cNvSpPr>
          <p:nvPr>
            <p:ph type="sldNum" sz="quarter" idx="12"/>
          </p:nvPr>
        </p:nvSpPr>
        <p:spPr/>
        <p:txBody>
          <a:bodyPr/>
          <a:lstStyle/>
          <a:p>
            <a:fld id="{0655C6C3-535F-4295-A463-389C7C3CB0A6}" type="slidenum">
              <a:rPr lang="zh-CN" altLang="en-US" smtClean="0"/>
              <a:t>10</a:t>
            </a:fld>
            <a:endParaRPr lang="zh-CN" altLang="en-US"/>
          </a:p>
        </p:txBody>
      </p:sp>
      <p:sp>
        <p:nvSpPr>
          <p:cNvPr id="7" name="页脚占位符 6"/>
          <p:cNvSpPr>
            <a:spLocks noGrp="1"/>
          </p:cNvSpPr>
          <p:nvPr>
            <p:ph type="ftr" sz="quarter" idx="11"/>
          </p:nvPr>
        </p:nvSpPr>
        <p:spPr/>
        <p:txBody>
          <a:bodyPr/>
          <a:lstStyle/>
          <a:p>
            <a:r>
              <a:rPr lang="en-US" altLang="zh-CN" smtClean="0"/>
              <a:t>Transwarp Confidential</a:t>
            </a:r>
            <a:endParaRPr lang="zh-CN" altLang="en-US"/>
          </a:p>
        </p:txBody>
      </p:sp>
      <p:sp>
        <p:nvSpPr>
          <p:cNvPr id="25" name="圆角矩形 9"/>
          <p:cNvSpPr>
            <a:spLocks noChangeArrowheads="1"/>
          </p:cNvSpPr>
          <p:nvPr/>
        </p:nvSpPr>
        <p:spPr bwMode="auto">
          <a:xfrm>
            <a:off x="3728002" y="2813021"/>
            <a:ext cx="1978600" cy="1344445"/>
          </a:xfrm>
          <a:prstGeom prst="roundRect">
            <a:avLst>
              <a:gd name="adj" fmla="val 16667"/>
            </a:avLst>
          </a:prstGeom>
          <a:solidFill>
            <a:srgbClr val="FFFFFF">
              <a:alpha val="14902"/>
            </a:srgbClr>
          </a:solidFill>
          <a:ln w="76200">
            <a:noFill/>
            <a:miter lim="800000"/>
            <a:headEnd/>
            <a:tailEnd/>
          </a:ln>
          <a:effectLst/>
        </p:spPr>
        <p:txBody>
          <a:bodyPr anchor="b"/>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marL="151865" indent="-151865">
              <a:lnSpc>
                <a:spcPct val="150000"/>
              </a:lnSpc>
              <a:spcBef>
                <a:spcPct val="0"/>
              </a:spcBef>
            </a:pPr>
            <a:r>
              <a:rPr lang="zh-CN" altLang="en-US" sz="1400" dirty="0">
                <a:solidFill>
                  <a:schemeClr val="bg1"/>
                </a:solidFill>
                <a:latin typeface="微软雅黑" charset="0"/>
                <a:ea typeface="微软雅黑" charset="0"/>
              </a:rPr>
              <a:t>数据整合</a:t>
            </a:r>
          </a:p>
          <a:p>
            <a:pPr marL="151865" indent="-151865">
              <a:lnSpc>
                <a:spcPct val="150000"/>
              </a:lnSpc>
              <a:spcBef>
                <a:spcPct val="0"/>
              </a:spcBef>
            </a:pPr>
            <a:r>
              <a:rPr lang="zh-CN" altLang="en-US" sz="1400" dirty="0">
                <a:solidFill>
                  <a:schemeClr val="bg1"/>
                </a:solidFill>
                <a:latin typeface="微软雅黑" charset="0"/>
                <a:ea typeface="微软雅黑" charset="0"/>
              </a:rPr>
              <a:t>数据质量管理</a:t>
            </a:r>
          </a:p>
          <a:p>
            <a:pPr marL="151865" indent="-151865">
              <a:lnSpc>
                <a:spcPct val="150000"/>
              </a:lnSpc>
              <a:spcBef>
                <a:spcPct val="0"/>
              </a:spcBef>
            </a:pPr>
            <a:r>
              <a:rPr lang="zh-CN" altLang="en-US" sz="1400" dirty="0">
                <a:solidFill>
                  <a:schemeClr val="bg1"/>
                </a:solidFill>
                <a:latin typeface="微软雅黑" charset="0"/>
                <a:ea typeface="微软雅黑" charset="0"/>
              </a:rPr>
              <a:t>资产化与计量</a:t>
            </a:r>
          </a:p>
        </p:txBody>
      </p:sp>
      <p:sp>
        <p:nvSpPr>
          <p:cNvPr id="26" name="圆角矩形 9"/>
          <p:cNvSpPr>
            <a:spLocks noChangeArrowheads="1"/>
          </p:cNvSpPr>
          <p:nvPr/>
        </p:nvSpPr>
        <p:spPr bwMode="auto">
          <a:xfrm>
            <a:off x="4146055" y="2613955"/>
            <a:ext cx="1118492" cy="398131"/>
          </a:xfrm>
          <a:prstGeom prst="roundRect">
            <a:avLst>
              <a:gd name="adj" fmla="val 16667"/>
            </a:avLst>
          </a:prstGeom>
          <a:solidFill>
            <a:srgbClr val="118EFF"/>
          </a:solidFill>
          <a:ln w="76200">
            <a:noFill/>
            <a:miter lim="800000"/>
            <a:headEnd/>
            <a:tailEnd/>
          </a:ln>
          <a:effectLst/>
        </p:spPr>
        <p:txBody>
          <a:bodyPr anchor="ctr"/>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spcBef>
                <a:spcPct val="0"/>
              </a:spcBef>
              <a:buFontTx/>
              <a:buNone/>
            </a:pPr>
            <a:r>
              <a:rPr lang="zh-CN" altLang="en-US" sz="1241" b="1" dirty="0" smtClean="0">
                <a:solidFill>
                  <a:schemeClr val="bg1"/>
                </a:solidFill>
                <a:latin typeface="微软雅黑" charset="0"/>
                <a:ea typeface="微软雅黑" charset="0"/>
              </a:rPr>
              <a:t>数据资产化</a:t>
            </a:r>
            <a:endParaRPr lang="zh-CN" altLang="en-US" sz="1241" b="1" dirty="0">
              <a:solidFill>
                <a:schemeClr val="bg1"/>
              </a:solidFill>
              <a:latin typeface="微软雅黑" charset="0"/>
              <a:ea typeface="微软雅黑" charset="0"/>
            </a:endParaRPr>
          </a:p>
        </p:txBody>
      </p:sp>
      <p:sp>
        <p:nvSpPr>
          <p:cNvPr id="27" name="圆角矩形 9"/>
          <p:cNvSpPr>
            <a:spLocks noChangeArrowheads="1"/>
          </p:cNvSpPr>
          <p:nvPr/>
        </p:nvSpPr>
        <p:spPr bwMode="auto">
          <a:xfrm>
            <a:off x="6527393" y="2799228"/>
            <a:ext cx="1978600" cy="1344445"/>
          </a:xfrm>
          <a:prstGeom prst="roundRect">
            <a:avLst>
              <a:gd name="adj" fmla="val 16667"/>
            </a:avLst>
          </a:prstGeom>
          <a:solidFill>
            <a:srgbClr val="FFFFFF">
              <a:alpha val="14902"/>
            </a:srgbClr>
          </a:solidFill>
          <a:ln w="76200">
            <a:noFill/>
            <a:miter lim="800000"/>
            <a:headEnd/>
            <a:tailEnd/>
          </a:ln>
          <a:effectLst/>
        </p:spPr>
        <p:txBody>
          <a:bodyPr anchor="b"/>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marL="151865" indent="-151865">
              <a:lnSpc>
                <a:spcPct val="150000"/>
              </a:lnSpc>
              <a:spcBef>
                <a:spcPct val="0"/>
              </a:spcBef>
            </a:pPr>
            <a:r>
              <a:rPr lang="zh-CN" altLang="en-US" sz="1400" dirty="0">
                <a:solidFill>
                  <a:schemeClr val="bg1"/>
                </a:solidFill>
                <a:latin typeface="微软雅黑" charset="0"/>
                <a:ea typeface="微软雅黑" charset="0"/>
              </a:rPr>
              <a:t>数据化运营</a:t>
            </a:r>
          </a:p>
          <a:p>
            <a:pPr marL="151865" indent="-151865">
              <a:lnSpc>
                <a:spcPct val="150000"/>
              </a:lnSpc>
              <a:spcBef>
                <a:spcPct val="0"/>
              </a:spcBef>
            </a:pPr>
            <a:r>
              <a:rPr lang="zh-CN" altLang="en-US" sz="1400" dirty="0">
                <a:solidFill>
                  <a:schemeClr val="bg1"/>
                </a:solidFill>
                <a:latin typeface="微软雅黑" charset="0"/>
                <a:ea typeface="微软雅黑" charset="0"/>
              </a:rPr>
              <a:t>智能应用</a:t>
            </a:r>
          </a:p>
          <a:p>
            <a:pPr marL="151865" indent="-151865">
              <a:lnSpc>
                <a:spcPct val="150000"/>
              </a:lnSpc>
              <a:spcBef>
                <a:spcPct val="0"/>
              </a:spcBef>
            </a:pPr>
            <a:r>
              <a:rPr lang="zh-CN" altLang="en-US" sz="1400" dirty="0">
                <a:solidFill>
                  <a:schemeClr val="bg1"/>
                </a:solidFill>
                <a:latin typeface="微软雅黑" charset="0"/>
                <a:ea typeface="微软雅黑" charset="0"/>
              </a:rPr>
              <a:t>在线数据服务</a:t>
            </a:r>
          </a:p>
        </p:txBody>
      </p:sp>
      <p:sp>
        <p:nvSpPr>
          <p:cNvPr id="28" name="圆角矩形 9"/>
          <p:cNvSpPr>
            <a:spLocks noChangeArrowheads="1"/>
          </p:cNvSpPr>
          <p:nvPr/>
        </p:nvSpPr>
        <p:spPr bwMode="auto">
          <a:xfrm>
            <a:off x="6945446" y="2600162"/>
            <a:ext cx="1118492" cy="398131"/>
          </a:xfrm>
          <a:prstGeom prst="roundRect">
            <a:avLst>
              <a:gd name="adj" fmla="val 16667"/>
            </a:avLst>
          </a:prstGeom>
          <a:solidFill>
            <a:srgbClr val="118EFF"/>
          </a:solidFill>
          <a:ln w="76200">
            <a:noFill/>
            <a:miter lim="800000"/>
            <a:headEnd/>
            <a:tailEnd/>
          </a:ln>
          <a:effectLst/>
        </p:spPr>
        <p:txBody>
          <a:bodyPr anchor="ctr"/>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spcBef>
                <a:spcPct val="0"/>
              </a:spcBef>
              <a:buFontTx/>
              <a:buNone/>
            </a:pPr>
            <a:r>
              <a:rPr lang="zh-CN" altLang="en-US" sz="1241" b="1" dirty="0" smtClean="0">
                <a:solidFill>
                  <a:schemeClr val="bg1"/>
                </a:solidFill>
                <a:latin typeface="微软雅黑" charset="0"/>
                <a:ea typeface="微软雅黑" charset="0"/>
              </a:rPr>
              <a:t>数据业务化</a:t>
            </a:r>
            <a:endParaRPr lang="zh-CN" altLang="en-US" sz="1241" b="1" dirty="0">
              <a:solidFill>
                <a:schemeClr val="bg1"/>
              </a:solidFill>
              <a:latin typeface="微软雅黑" charset="0"/>
              <a:ea typeface="微软雅黑" charset="0"/>
            </a:endParaRPr>
          </a:p>
        </p:txBody>
      </p:sp>
      <p:sp>
        <p:nvSpPr>
          <p:cNvPr id="29" name="圆角矩形 9"/>
          <p:cNvSpPr>
            <a:spLocks noChangeArrowheads="1"/>
          </p:cNvSpPr>
          <p:nvPr/>
        </p:nvSpPr>
        <p:spPr bwMode="auto">
          <a:xfrm>
            <a:off x="9326784" y="2813021"/>
            <a:ext cx="1978600" cy="1344445"/>
          </a:xfrm>
          <a:prstGeom prst="roundRect">
            <a:avLst>
              <a:gd name="adj" fmla="val 16667"/>
            </a:avLst>
          </a:prstGeom>
          <a:solidFill>
            <a:srgbClr val="FFFFFF">
              <a:alpha val="14902"/>
            </a:srgbClr>
          </a:solidFill>
          <a:ln w="76200">
            <a:noFill/>
            <a:miter lim="800000"/>
            <a:headEnd/>
            <a:tailEnd/>
          </a:ln>
          <a:effectLst/>
        </p:spPr>
        <p:txBody>
          <a:bodyPr anchor="b"/>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marL="151865" indent="-151865">
              <a:lnSpc>
                <a:spcPct val="150000"/>
              </a:lnSpc>
              <a:spcBef>
                <a:spcPct val="0"/>
              </a:spcBef>
            </a:pPr>
            <a:r>
              <a:rPr lang="zh-CN" altLang="en-US" sz="1400" dirty="0">
                <a:solidFill>
                  <a:schemeClr val="bg1"/>
                </a:solidFill>
                <a:latin typeface="微软雅黑" charset="0"/>
                <a:ea typeface="微软雅黑" charset="0"/>
              </a:rPr>
              <a:t>数据域业务闭环</a:t>
            </a:r>
          </a:p>
          <a:p>
            <a:pPr marL="151865" indent="-151865">
              <a:lnSpc>
                <a:spcPct val="150000"/>
              </a:lnSpc>
              <a:spcBef>
                <a:spcPct val="0"/>
              </a:spcBef>
            </a:pPr>
            <a:r>
              <a:rPr lang="zh-CN" altLang="en-US" sz="1400" dirty="0">
                <a:solidFill>
                  <a:schemeClr val="bg1"/>
                </a:solidFill>
                <a:latin typeface="微软雅黑" charset="0"/>
                <a:ea typeface="微软雅黑" charset="0"/>
              </a:rPr>
              <a:t>运营数据</a:t>
            </a:r>
          </a:p>
          <a:p>
            <a:pPr marL="151865" indent="-151865">
              <a:lnSpc>
                <a:spcPct val="150000"/>
              </a:lnSpc>
              <a:spcBef>
                <a:spcPct val="0"/>
              </a:spcBef>
            </a:pPr>
            <a:r>
              <a:rPr lang="zh-CN" altLang="en-US" sz="1400" dirty="0">
                <a:solidFill>
                  <a:schemeClr val="bg1"/>
                </a:solidFill>
                <a:latin typeface="微软雅黑" charset="0"/>
                <a:ea typeface="微软雅黑" charset="0"/>
              </a:rPr>
              <a:t>服务和应用共享</a:t>
            </a:r>
          </a:p>
        </p:txBody>
      </p:sp>
      <p:sp>
        <p:nvSpPr>
          <p:cNvPr id="30" name="圆角矩形 9"/>
          <p:cNvSpPr>
            <a:spLocks noChangeArrowheads="1"/>
          </p:cNvSpPr>
          <p:nvPr/>
        </p:nvSpPr>
        <p:spPr bwMode="auto">
          <a:xfrm>
            <a:off x="9744837" y="2613955"/>
            <a:ext cx="1118492" cy="398131"/>
          </a:xfrm>
          <a:prstGeom prst="roundRect">
            <a:avLst>
              <a:gd name="adj" fmla="val 16667"/>
            </a:avLst>
          </a:prstGeom>
          <a:solidFill>
            <a:srgbClr val="118EFF"/>
          </a:solidFill>
          <a:ln w="76200">
            <a:noFill/>
            <a:miter lim="800000"/>
            <a:headEnd/>
            <a:tailEnd/>
          </a:ln>
          <a:effectLst/>
        </p:spPr>
        <p:txBody>
          <a:bodyPr anchor="ctr"/>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spcBef>
                <a:spcPct val="0"/>
              </a:spcBef>
              <a:buFontTx/>
              <a:buNone/>
            </a:pPr>
            <a:r>
              <a:rPr lang="zh-CN" altLang="en-US" sz="1241" b="1" dirty="0" smtClean="0">
                <a:solidFill>
                  <a:schemeClr val="bg1"/>
                </a:solidFill>
                <a:latin typeface="微软雅黑" charset="0"/>
                <a:ea typeface="微软雅黑" charset="0"/>
              </a:rPr>
              <a:t>数据生态化</a:t>
            </a:r>
            <a:endParaRPr lang="zh-CN" altLang="en-US" sz="1241" b="1" dirty="0">
              <a:solidFill>
                <a:schemeClr val="bg1"/>
              </a:solidFill>
              <a:latin typeface="微软雅黑" charset="0"/>
              <a:ea typeface="微软雅黑" charset="0"/>
            </a:endParaRPr>
          </a:p>
        </p:txBody>
      </p:sp>
    </p:spTree>
    <p:extLst>
      <p:ext uri="{BB962C8B-B14F-4D97-AF65-F5344CB8AC3E}">
        <p14:creationId xmlns:p14="http://schemas.microsoft.com/office/powerpoint/2010/main" val="3103716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b="1" dirty="0"/>
              <a:t>TDC</a:t>
            </a:r>
            <a:r>
              <a:rPr kumimoji="1" lang="zh-CN" altLang="en-US" sz="2800" b="1" dirty="0"/>
              <a:t> </a:t>
            </a:r>
            <a:r>
              <a:rPr kumimoji="1" lang="en-US" altLang="zh-CN" sz="2800" b="1" dirty="0"/>
              <a:t>–</a:t>
            </a:r>
            <a:r>
              <a:rPr kumimoji="1" lang="zh-CN" altLang="en-US" sz="2800" b="1" dirty="0"/>
              <a:t> 大数据云的产品形态</a:t>
            </a:r>
          </a:p>
        </p:txBody>
      </p:sp>
      <p:sp>
        <p:nvSpPr>
          <p:cNvPr id="37" name="文本框 36"/>
          <p:cNvSpPr txBox="1"/>
          <p:nvPr/>
        </p:nvSpPr>
        <p:spPr>
          <a:xfrm>
            <a:off x="2271020" y="5854876"/>
            <a:ext cx="8065128" cy="337913"/>
          </a:xfrm>
          <a:prstGeom prst="rect">
            <a:avLst/>
          </a:prstGeom>
          <a:noFill/>
        </p:spPr>
        <p:txBody>
          <a:bodyPr wrap="square" rtlCol="0">
            <a:spAutoFit/>
          </a:bodyPr>
          <a:lstStyle/>
          <a:p>
            <a:pPr algn="ctr"/>
            <a:r>
              <a:rPr kumimoji="1" lang="en-US" altLang="zh-CN" sz="1596" b="1" dirty="0">
                <a:solidFill>
                  <a:srgbClr val="FF0000"/>
                </a:solidFill>
              </a:rPr>
              <a:t>A</a:t>
            </a:r>
            <a:r>
              <a:rPr kumimoji="1" lang="en-US" altLang="zh-CN" sz="1596" dirty="0">
                <a:solidFill>
                  <a:schemeClr val="bg1"/>
                </a:solidFill>
              </a:rPr>
              <a:t>rtificial</a:t>
            </a:r>
            <a:r>
              <a:rPr kumimoji="1" lang="zh-CN" altLang="en-US" sz="1596" dirty="0">
                <a:solidFill>
                  <a:schemeClr val="bg1"/>
                </a:solidFill>
              </a:rPr>
              <a:t> </a:t>
            </a:r>
            <a:r>
              <a:rPr kumimoji="1" lang="en-US" altLang="zh-CN" sz="1596" dirty="0">
                <a:solidFill>
                  <a:schemeClr val="bg1"/>
                </a:solidFill>
              </a:rPr>
              <a:t>Intelligence</a:t>
            </a:r>
            <a:r>
              <a:rPr kumimoji="1" lang="zh-CN" altLang="en-US" sz="1596" dirty="0">
                <a:solidFill>
                  <a:schemeClr val="bg1"/>
                </a:solidFill>
              </a:rPr>
              <a:t>  </a:t>
            </a:r>
            <a:r>
              <a:rPr kumimoji="1" lang="en-US" altLang="zh-CN" sz="1596" dirty="0">
                <a:solidFill>
                  <a:schemeClr val="bg1"/>
                </a:solidFill>
              </a:rPr>
              <a:t>+</a:t>
            </a:r>
            <a:r>
              <a:rPr kumimoji="1" lang="zh-CN" altLang="en-US" sz="1596" dirty="0">
                <a:solidFill>
                  <a:schemeClr val="bg1"/>
                </a:solidFill>
              </a:rPr>
              <a:t>  </a:t>
            </a:r>
            <a:r>
              <a:rPr kumimoji="1" lang="en-US" altLang="zh-CN" sz="1596" b="1" dirty="0">
                <a:solidFill>
                  <a:srgbClr val="FF0000"/>
                </a:solidFill>
              </a:rPr>
              <a:t>B</a:t>
            </a:r>
            <a:r>
              <a:rPr kumimoji="1" lang="en-US" altLang="zh-CN" sz="1596" dirty="0">
                <a:solidFill>
                  <a:schemeClr val="bg1"/>
                </a:solidFill>
              </a:rPr>
              <a:t>ig</a:t>
            </a:r>
            <a:r>
              <a:rPr kumimoji="1" lang="zh-CN" altLang="en-US" sz="1596" dirty="0">
                <a:solidFill>
                  <a:schemeClr val="bg1"/>
                </a:solidFill>
              </a:rPr>
              <a:t> </a:t>
            </a:r>
            <a:r>
              <a:rPr kumimoji="1" lang="en-US" altLang="zh-CN" sz="1596" dirty="0">
                <a:solidFill>
                  <a:schemeClr val="bg1"/>
                </a:solidFill>
              </a:rPr>
              <a:t>Data</a:t>
            </a:r>
            <a:r>
              <a:rPr kumimoji="1" lang="zh-CN" altLang="en-US" sz="1596" dirty="0">
                <a:solidFill>
                  <a:schemeClr val="bg1"/>
                </a:solidFill>
              </a:rPr>
              <a:t>   </a:t>
            </a:r>
            <a:r>
              <a:rPr kumimoji="1" lang="en-US" altLang="zh-CN" sz="1596" dirty="0">
                <a:solidFill>
                  <a:schemeClr val="bg1"/>
                </a:solidFill>
              </a:rPr>
              <a:t>+</a:t>
            </a:r>
            <a:r>
              <a:rPr kumimoji="1" lang="zh-CN" altLang="en-US" sz="1596" dirty="0">
                <a:solidFill>
                  <a:schemeClr val="bg1"/>
                </a:solidFill>
              </a:rPr>
              <a:t>  </a:t>
            </a:r>
            <a:r>
              <a:rPr kumimoji="1" lang="en-US" altLang="zh-CN" sz="1596" b="1" dirty="0">
                <a:solidFill>
                  <a:srgbClr val="FF0000"/>
                </a:solidFill>
              </a:rPr>
              <a:t>C</a:t>
            </a:r>
            <a:r>
              <a:rPr kumimoji="1" lang="en-US" altLang="zh-CN" sz="1596" dirty="0">
                <a:solidFill>
                  <a:schemeClr val="bg1"/>
                </a:solidFill>
              </a:rPr>
              <a:t>loud</a:t>
            </a:r>
            <a:endParaRPr kumimoji="1" lang="zh-CN" altLang="en-US" sz="1596" dirty="0">
              <a:solidFill>
                <a:schemeClr val="bg1"/>
              </a:solidFill>
            </a:endParaRPr>
          </a:p>
        </p:txBody>
      </p:sp>
      <p:grpSp>
        <p:nvGrpSpPr>
          <p:cNvPr id="41" name="组 2"/>
          <p:cNvGrpSpPr/>
          <p:nvPr/>
        </p:nvGrpSpPr>
        <p:grpSpPr>
          <a:xfrm>
            <a:off x="898340" y="1311364"/>
            <a:ext cx="10395325" cy="4431933"/>
            <a:chOff x="215823" y="1325365"/>
            <a:chExt cx="11736000" cy="5003515"/>
          </a:xfrm>
        </p:grpSpPr>
        <p:sp>
          <p:nvSpPr>
            <p:cNvPr id="42" name="Rounded Rectangle 56"/>
            <p:cNvSpPr>
              <a:spLocks noChangeArrowheads="1"/>
            </p:cNvSpPr>
            <p:nvPr/>
          </p:nvSpPr>
          <p:spPr bwMode="auto">
            <a:xfrm>
              <a:off x="3229312" y="2654727"/>
              <a:ext cx="7924947" cy="1844854"/>
            </a:xfrm>
            <a:prstGeom prst="roundRect">
              <a:avLst>
                <a:gd name="adj" fmla="val 3788"/>
              </a:avLst>
            </a:prstGeom>
            <a:solidFill>
              <a:srgbClr val="FFFFFF">
                <a:alpha val="10196"/>
              </a:srgbClr>
            </a:solidFill>
            <a:ln>
              <a:noFill/>
            </a:ln>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endParaRPr lang="en-US" altLang="zh-CN" sz="828">
                <a:solidFill>
                  <a:srgbClr val="FFFFFF"/>
                </a:solidFill>
                <a:latin typeface="微软雅黑" panose="020B0503020204020204" charset="-122"/>
                <a:ea typeface="微软雅黑" panose="020B0503020204020204" charset="-122"/>
                <a:sym typeface="黑体" panose="02010609060101010101" pitchFamily="49" charset="-122"/>
              </a:endParaRPr>
            </a:p>
          </p:txBody>
        </p:sp>
        <p:sp>
          <p:nvSpPr>
            <p:cNvPr id="43" name="Rounded Rectangle 55"/>
            <p:cNvSpPr>
              <a:spLocks noChangeArrowheads="1"/>
            </p:cNvSpPr>
            <p:nvPr/>
          </p:nvSpPr>
          <p:spPr bwMode="auto">
            <a:xfrm>
              <a:off x="307617" y="2039418"/>
              <a:ext cx="684000" cy="4179800"/>
            </a:xfrm>
            <a:prstGeom prst="roundRect">
              <a:avLst>
                <a:gd name="adj" fmla="val 2667"/>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vert="eaVert" wrap="none" lIns="0" rIns="0" anchor="ctr"/>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spcBef>
                  <a:spcPct val="0"/>
                </a:spcBef>
                <a:buFont typeface="Arial" panose="020B0604020202020204" pitchFamily="34" charset="0"/>
                <a:buNone/>
              </a:pPr>
              <a:r>
                <a:rPr kumimoji="1" lang="zh-CN" altLang="en-US" sz="1241" b="1" dirty="0">
                  <a:solidFill>
                    <a:srgbClr val="FFFFFF"/>
                  </a:solidFill>
                  <a:sym typeface="黑体" panose="02010609060101010101" pitchFamily="49" charset="-122"/>
                </a:rPr>
                <a:t>企业应用市场</a:t>
              </a:r>
              <a:endParaRPr kumimoji="1" lang="en-US" altLang="zh-CN" sz="1063" dirty="0">
                <a:solidFill>
                  <a:srgbClr val="FFFFFF"/>
                </a:solidFill>
                <a:sym typeface="黑体" panose="02010609060101010101" pitchFamily="49" charset="-122"/>
              </a:endParaRPr>
            </a:p>
          </p:txBody>
        </p:sp>
        <p:sp>
          <p:nvSpPr>
            <p:cNvPr id="44" name="Rounded Rectangle 54"/>
            <p:cNvSpPr>
              <a:spLocks noChangeArrowheads="1"/>
            </p:cNvSpPr>
            <p:nvPr/>
          </p:nvSpPr>
          <p:spPr bwMode="auto">
            <a:xfrm>
              <a:off x="1034713" y="5508020"/>
              <a:ext cx="10116000" cy="702733"/>
            </a:xfrm>
            <a:prstGeom prst="roundRect">
              <a:avLst>
                <a:gd name="adj" fmla="val 1537"/>
              </a:avLst>
            </a:prstGeom>
            <a:solidFill>
              <a:srgbClr val="0067A6"/>
            </a:solidFill>
            <a:ln>
              <a:noFill/>
            </a:ln>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 typeface="Arial" panose="020B0604020202020204" pitchFamily="34" charset="0"/>
                <a:buNone/>
                <a:defRPr/>
              </a:pPr>
              <a:r>
                <a:rPr lang="en-US" altLang="en-US" sz="1241" dirty="0">
                  <a:solidFill>
                    <a:srgbClr val="FFFFFF"/>
                  </a:solidFill>
                  <a:latin typeface="微软雅黑" panose="020B0503020204020204" charset="-122"/>
                  <a:ea typeface="微软雅黑" panose="020B0503020204020204" charset="-122"/>
                  <a:sym typeface="黑体" panose="02010609060101010101" pitchFamily="49" charset="-122"/>
                </a:rPr>
                <a:t>Transwarp Operating System (Full Edition) </a:t>
              </a:r>
            </a:p>
            <a:p>
              <a:pPr algn="ctr">
                <a:spcBef>
                  <a:spcPct val="0"/>
                </a:spcBef>
                <a:buFont typeface="Arial" panose="020B0604020202020204" pitchFamily="34" charset="0"/>
                <a:buNone/>
                <a:defRPr/>
              </a:pPr>
              <a:r>
                <a:rPr lang="zh-CN" altLang="en-US" sz="1241" dirty="0">
                  <a:solidFill>
                    <a:srgbClr val="FFFFFF"/>
                  </a:solidFill>
                  <a:latin typeface="微软雅黑" panose="020B0503020204020204" charset="-122"/>
                  <a:ea typeface="微软雅黑" panose="020B0503020204020204" charset="-122"/>
                  <a:sym typeface="黑体" panose="02010609060101010101" pitchFamily="49" charset="-122"/>
                </a:rPr>
                <a:t>原生云平台</a:t>
              </a:r>
              <a:endParaRPr lang="en-US" altLang="en-US" sz="1241" dirty="0">
                <a:solidFill>
                  <a:srgbClr val="FFFFFF"/>
                </a:solidFill>
                <a:latin typeface="微软雅黑" panose="020B0503020204020204" charset="-122"/>
                <a:ea typeface="微软雅黑" panose="020B0503020204020204" charset="-122"/>
                <a:sym typeface="黑体" panose="02010609060101010101" pitchFamily="49" charset="-122"/>
              </a:endParaRPr>
            </a:p>
          </p:txBody>
        </p:sp>
        <p:sp>
          <p:nvSpPr>
            <p:cNvPr id="45" name="Rounded Rectangle 56"/>
            <p:cNvSpPr>
              <a:spLocks noChangeArrowheads="1"/>
            </p:cNvSpPr>
            <p:nvPr/>
          </p:nvSpPr>
          <p:spPr bwMode="auto">
            <a:xfrm>
              <a:off x="11189933" y="2618768"/>
              <a:ext cx="684000" cy="3600451"/>
            </a:xfrm>
            <a:prstGeom prst="roundRect">
              <a:avLst>
                <a:gd name="adj" fmla="val 2588"/>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vert="eaVert" anchor="ctr"/>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eaLnBrk="1" hangingPunct="1">
                <a:spcBef>
                  <a:spcPct val="0"/>
                </a:spcBef>
                <a:buNone/>
              </a:pPr>
              <a:r>
                <a:rPr kumimoji="1" lang="zh-CN" altLang="en-US" sz="1063" dirty="0">
                  <a:solidFill>
                    <a:srgbClr val="FFFFFF"/>
                  </a:solidFill>
                  <a:sym typeface="Kozuka Gothic Pr6N R"/>
                </a:rPr>
                <a:t>              安装、部署、运维、</a:t>
              </a:r>
              <a:r>
                <a:rPr kumimoji="1" lang="zh-CN" altLang="en-US" sz="1063" dirty="0">
                  <a:sym typeface="Kozuka Gothic Pr6N R"/>
                </a:rPr>
                <a:t>在线升级</a:t>
              </a:r>
              <a:endParaRPr kumimoji="1" lang="en-US" altLang="zh-CN" sz="1063" dirty="0">
                <a:sym typeface="Kozuka Gothic Pr6N R"/>
              </a:endParaRPr>
            </a:p>
          </p:txBody>
        </p:sp>
        <p:pic>
          <p:nvPicPr>
            <p:cNvPr id="46" name="Picture 58" descr="C:\Users\JLcan\Documents\TDH5.0介绍视频\5.0资料\TOS -LOGO-PNG\TOS -LOGO-PNG\微信图片_201704252045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57552" y="5737902"/>
              <a:ext cx="300567" cy="30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矩形: 圆角 32"/>
            <p:cNvSpPr/>
            <p:nvPr/>
          </p:nvSpPr>
          <p:spPr>
            <a:xfrm>
              <a:off x="215823" y="1325365"/>
              <a:ext cx="11736000" cy="5003515"/>
            </a:xfrm>
            <a:prstGeom prst="roundRect">
              <a:avLst>
                <a:gd name="adj" fmla="val 323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96"/>
            </a:p>
          </p:txBody>
        </p:sp>
        <p:grpSp>
          <p:nvGrpSpPr>
            <p:cNvPr id="48" name="组合 47"/>
            <p:cNvGrpSpPr/>
            <p:nvPr/>
          </p:nvGrpSpPr>
          <p:grpSpPr>
            <a:xfrm>
              <a:off x="3276484" y="2895751"/>
              <a:ext cx="1071315" cy="1568379"/>
              <a:chOff x="3215516" y="2664583"/>
              <a:chExt cx="1071315" cy="1568379"/>
            </a:xfrm>
          </p:grpSpPr>
          <p:sp>
            <p:nvSpPr>
              <p:cNvPr id="75" name="Rounded Rectangle 55"/>
              <p:cNvSpPr>
                <a:spLocks noChangeArrowheads="1"/>
              </p:cNvSpPr>
              <p:nvPr/>
            </p:nvSpPr>
            <p:spPr bwMode="auto">
              <a:xfrm>
                <a:off x="3215516" y="2664583"/>
                <a:ext cx="1071315" cy="1568379"/>
              </a:xfrm>
              <a:prstGeom prst="roundRect">
                <a:avLst>
                  <a:gd name="adj" fmla="val 2667"/>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wrap="none" lIns="0" rIns="0" anchor="t"/>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spcBef>
                    <a:spcPct val="0"/>
                  </a:spcBef>
                  <a:buFont typeface="Arial" panose="020B0604020202020204" pitchFamily="34" charset="0"/>
                  <a:buNone/>
                </a:pPr>
                <a:endParaRPr kumimoji="1" lang="zh-CN" altLang="en-US"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r>
                  <a:rPr kumimoji="1" lang="en-US" altLang="zh-CN" sz="1241" dirty="0">
                    <a:solidFill>
                      <a:srgbClr val="FFFFFF"/>
                    </a:solidFill>
                    <a:sym typeface="黑体" panose="02010609060101010101" pitchFamily="49" charset="-122"/>
                  </a:rPr>
                  <a:t>OLTP</a:t>
                </a:r>
                <a:r>
                  <a:rPr kumimoji="1" lang="zh-CN" altLang="en-US" sz="1241" dirty="0">
                    <a:solidFill>
                      <a:srgbClr val="FFFFFF"/>
                    </a:solidFill>
                    <a:sym typeface="黑体" panose="02010609060101010101" pitchFamily="49" charset="-122"/>
                  </a:rPr>
                  <a:t> </a:t>
                </a:r>
                <a:r>
                  <a:rPr kumimoji="1" lang="en-US" altLang="zh-CN" sz="1241" dirty="0">
                    <a:solidFill>
                      <a:srgbClr val="FFFFFF"/>
                    </a:solidFill>
                    <a:sym typeface="黑体" panose="02010609060101010101" pitchFamily="49" charset="-122"/>
                  </a:rPr>
                  <a:t>DB</a:t>
                </a:r>
              </a:p>
              <a:p>
                <a:pPr algn="ctr" eaLnBrk="1" hangingPunct="1">
                  <a:spcBef>
                    <a:spcPct val="0"/>
                  </a:spcBef>
                  <a:buFont typeface="Arial" panose="020B0604020202020204" pitchFamily="34" charset="0"/>
                  <a:buNone/>
                </a:pPr>
                <a:r>
                  <a:rPr kumimoji="1" lang="en-US" altLang="zh-CN" sz="1241" dirty="0">
                    <a:solidFill>
                      <a:srgbClr val="FFFFFF"/>
                    </a:solidFill>
                    <a:sym typeface="黑体" panose="02010609060101010101" pitchFamily="49" charset="-122"/>
                  </a:rPr>
                  <a:t>PaaS</a:t>
                </a:r>
                <a:endParaRPr kumimoji="1" lang="zh-CN" altLang="en-US"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p:txBody>
          </p:sp>
          <p:pic>
            <p:nvPicPr>
              <p:cNvPr id="76" name="图片 75"/>
              <p:cNvPicPr>
                <a:picLocks noChangeAspect="1"/>
              </p:cNvPicPr>
              <p:nvPr/>
            </p:nvPicPr>
            <p:blipFill>
              <a:blip r:embed="rId3"/>
              <a:stretch>
                <a:fillRect/>
              </a:stretch>
            </p:blipFill>
            <p:spPr>
              <a:xfrm>
                <a:off x="3574042" y="3718774"/>
                <a:ext cx="338400" cy="338400"/>
              </a:xfrm>
              <a:prstGeom prst="rect">
                <a:avLst/>
              </a:prstGeom>
            </p:spPr>
          </p:pic>
        </p:grpSp>
        <p:sp>
          <p:nvSpPr>
            <p:cNvPr id="49" name="Rounded Rectangle 56"/>
            <p:cNvSpPr>
              <a:spLocks noChangeArrowheads="1"/>
            </p:cNvSpPr>
            <p:nvPr/>
          </p:nvSpPr>
          <p:spPr bwMode="auto">
            <a:xfrm>
              <a:off x="991617" y="4499503"/>
              <a:ext cx="10175322" cy="990600"/>
            </a:xfrm>
            <a:prstGeom prst="roundRect">
              <a:avLst>
                <a:gd name="adj" fmla="val 5867"/>
              </a:avLst>
            </a:prstGeom>
            <a:solidFill>
              <a:srgbClr val="FFFFFF">
                <a:alpha val="10196"/>
              </a:srgbClr>
            </a:solidFill>
            <a:ln>
              <a:noFill/>
            </a:ln>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endParaRPr lang="en-US" altLang="zh-CN" sz="828">
                <a:solidFill>
                  <a:srgbClr val="FFFFFF"/>
                </a:solidFill>
                <a:latin typeface="微软雅黑" panose="020B0503020204020204" charset="-122"/>
                <a:ea typeface="微软雅黑" panose="020B0503020204020204" charset="-122"/>
                <a:sym typeface="黑体" panose="02010609060101010101" pitchFamily="49" charset="-122"/>
              </a:endParaRPr>
            </a:p>
          </p:txBody>
        </p:sp>
        <p:sp>
          <p:nvSpPr>
            <p:cNvPr id="50" name="Rounded Rectangle 55"/>
            <p:cNvSpPr>
              <a:spLocks noChangeArrowheads="1"/>
            </p:cNvSpPr>
            <p:nvPr/>
          </p:nvSpPr>
          <p:spPr bwMode="auto">
            <a:xfrm>
              <a:off x="1036325" y="2039420"/>
              <a:ext cx="684000" cy="2434683"/>
            </a:xfrm>
            <a:prstGeom prst="roundRect">
              <a:avLst>
                <a:gd name="adj" fmla="val 2667"/>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vert="eaVert" wrap="none" lIns="0" rIns="0" anchor="ctr"/>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spcBef>
                  <a:spcPct val="0"/>
                </a:spcBef>
                <a:buFont typeface="Arial" panose="020B0604020202020204" pitchFamily="34" charset="0"/>
                <a:buNone/>
              </a:pPr>
              <a:r>
                <a:rPr kumimoji="1" lang="zh-CN" altLang="en-US" sz="1241" b="1" dirty="0">
                  <a:solidFill>
                    <a:srgbClr val="FFFFFF"/>
                  </a:solidFill>
                  <a:sym typeface="黑体" panose="02010609060101010101" pitchFamily="49" charset="-122"/>
                </a:rPr>
                <a:t>数据资产目录</a:t>
              </a:r>
              <a:endParaRPr kumimoji="1" lang="en-US" altLang="zh-CN" sz="1063" b="1" dirty="0">
                <a:solidFill>
                  <a:srgbClr val="FFFFFF"/>
                </a:solidFill>
                <a:sym typeface="黑体" panose="02010609060101010101" pitchFamily="49" charset="-122"/>
              </a:endParaRPr>
            </a:p>
          </p:txBody>
        </p:sp>
        <p:sp>
          <p:nvSpPr>
            <p:cNvPr id="51" name="Rounded Rectangle 55"/>
            <p:cNvSpPr>
              <a:spLocks noChangeArrowheads="1"/>
            </p:cNvSpPr>
            <p:nvPr/>
          </p:nvSpPr>
          <p:spPr bwMode="auto">
            <a:xfrm>
              <a:off x="1765538" y="2039420"/>
              <a:ext cx="684000" cy="2427539"/>
            </a:xfrm>
            <a:prstGeom prst="roundRect">
              <a:avLst>
                <a:gd name="adj" fmla="val 2667"/>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vert="eaVert" wrap="none" lIns="0" rIns="0" anchor="ctr"/>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spcBef>
                  <a:spcPct val="0"/>
                </a:spcBef>
                <a:buFont typeface="Arial" panose="020B0604020202020204" pitchFamily="34" charset="0"/>
                <a:buNone/>
              </a:pPr>
              <a:r>
                <a:rPr kumimoji="1" lang="zh-CN" altLang="en-US" sz="1241" b="1" dirty="0">
                  <a:solidFill>
                    <a:srgbClr val="FFFFFF"/>
                  </a:solidFill>
                  <a:sym typeface="黑体" panose="02010609060101010101" pitchFamily="49" charset="-122"/>
                </a:rPr>
                <a:t>数据模型市场</a:t>
              </a:r>
              <a:endParaRPr kumimoji="1" lang="en-US" altLang="zh-CN" sz="1063" dirty="0">
                <a:solidFill>
                  <a:srgbClr val="FFFFFF"/>
                </a:solidFill>
                <a:sym typeface="黑体" panose="02010609060101010101" pitchFamily="49" charset="-122"/>
              </a:endParaRPr>
            </a:p>
          </p:txBody>
        </p:sp>
        <p:sp>
          <p:nvSpPr>
            <p:cNvPr id="52" name="Rounded Rectangle 56"/>
            <p:cNvSpPr>
              <a:spLocks noChangeArrowheads="1"/>
            </p:cNvSpPr>
            <p:nvPr/>
          </p:nvSpPr>
          <p:spPr bwMode="auto">
            <a:xfrm>
              <a:off x="2492296" y="2042934"/>
              <a:ext cx="684000" cy="2427539"/>
            </a:xfrm>
            <a:prstGeom prst="roundRect">
              <a:avLst>
                <a:gd name="adj" fmla="val 2588"/>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vert="eaVert" anchor="ctr"/>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spcBef>
                  <a:spcPct val="0"/>
                </a:spcBef>
                <a:buFont typeface="Arial" panose="020B0604020202020204" pitchFamily="34" charset="0"/>
                <a:buNone/>
              </a:pPr>
              <a:r>
                <a:rPr kumimoji="1" lang="zh-CN" altLang="en-US" sz="1063" b="1" dirty="0">
                  <a:solidFill>
                    <a:srgbClr val="FFFFFF"/>
                  </a:solidFill>
                  <a:sym typeface="Kozuka Gothic Pr6N R"/>
                </a:rPr>
                <a:t>服务发布与治理平台</a:t>
              </a:r>
              <a:endParaRPr kumimoji="1" lang="en-US" altLang="zh-CN" sz="1063" b="1" dirty="0">
                <a:solidFill>
                  <a:srgbClr val="FFFFFF"/>
                </a:solidFill>
                <a:sym typeface="Kozuka Gothic Pr6N R"/>
              </a:endParaRPr>
            </a:p>
          </p:txBody>
        </p:sp>
        <p:sp>
          <p:nvSpPr>
            <p:cNvPr id="53" name="Rounded Rectangle 55"/>
            <p:cNvSpPr>
              <a:spLocks noChangeArrowheads="1"/>
            </p:cNvSpPr>
            <p:nvPr/>
          </p:nvSpPr>
          <p:spPr bwMode="auto">
            <a:xfrm>
              <a:off x="4404262" y="2895751"/>
              <a:ext cx="1071315" cy="1568379"/>
            </a:xfrm>
            <a:prstGeom prst="roundRect">
              <a:avLst>
                <a:gd name="adj" fmla="val 2667"/>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wrap="none" lIns="0" rIns="0" anchor="t"/>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spcBef>
                  <a:spcPct val="0"/>
                </a:spcBef>
                <a:buFont typeface="Arial" panose="020B0604020202020204" pitchFamily="34" charset="0"/>
                <a:buNone/>
              </a:pPr>
              <a:endParaRPr kumimoji="1" lang="zh-CN" altLang="en-US"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r>
                <a:rPr kumimoji="1" lang="zh-CN" altLang="en-US" sz="1241" dirty="0">
                  <a:solidFill>
                    <a:srgbClr val="FFFFFF"/>
                  </a:solidFill>
                  <a:sym typeface="黑体" panose="02010609060101010101" pitchFamily="49" charset="-122"/>
                </a:rPr>
                <a:t>数据仓库</a:t>
              </a:r>
              <a:endParaRPr kumimoji="1" lang="en-US" altLang="zh-CN"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r>
                <a:rPr kumimoji="1" lang="en-US" altLang="zh-CN" sz="1241" dirty="0">
                  <a:solidFill>
                    <a:srgbClr val="FFFFFF"/>
                  </a:solidFill>
                  <a:sym typeface="黑体" panose="02010609060101010101" pitchFamily="49" charset="-122"/>
                </a:rPr>
                <a:t>PaaS</a:t>
              </a:r>
              <a:endParaRPr kumimoji="1" lang="zh-CN" altLang="en-US"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p:txBody>
        </p:sp>
        <p:sp>
          <p:nvSpPr>
            <p:cNvPr id="54" name="Rounded Rectangle 55"/>
            <p:cNvSpPr>
              <a:spLocks noChangeArrowheads="1"/>
            </p:cNvSpPr>
            <p:nvPr/>
          </p:nvSpPr>
          <p:spPr bwMode="auto">
            <a:xfrm>
              <a:off x="8915374" y="2905667"/>
              <a:ext cx="1071315" cy="1568379"/>
            </a:xfrm>
            <a:prstGeom prst="roundRect">
              <a:avLst>
                <a:gd name="adj" fmla="val 2667"/>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wrap="none" lIns="0" rIns="0" anchor="t"/>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spcBef>
                  <a:spcPct val="0"/>
                </a:spcBef>
                <a:buFont typeface="Arial" panose="020B0604020202020204" pitchFamily="34" charset="0"/>
                <a:buNone/>
              </a:pPr>
              <a:endParaRPr kumimoji="1" lang="zh-CN" altLang="en-US"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r>
                <a:rPr kumimoji="1" lang="zh-CN" altLang="en-US" sz="1241" dirty="0">
                  <a:solidFill>
                    <a:srgbClr val="FFFFFF"/>
                  </a:solidFill>
                  <a:sym typeface="黑体" panose="02010609060101010101" pitchFamily="49" charset="-122"/>
                </a:rPr>
                <a:t>数据分析</a:t>
              </a:r>
              <a:endParaRPr kumimoji="1" lang="en-US" altLang="zh-CN"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r>
                <a:rPr kumimoji="1" lang="en-US" altLang="zh-CN" sz="1241" dirty="0">
                  <a:solidFill>
                    <a:srgbClr val="FFFFFF"/>
                  </a:solidFill>
                  <a:sym typeface="黑体" panose="02010609060101010101" pitchFamily="49" charset="-122"/>
                </a:rPr>
                <a:t>PaaS</a:t>
              </a:r>
            </a:p>
            <a:p>
              <a:pPr algn="ctr" eaLnBrk="1" hangingPunct="1">
                <a:spcBef>
                  <a:spcPct val="0"/>
                </a:spcBef>
                <a:buFont typeface="Arial" panose="020B0604020202020204" pitchFamily="34" charset="0"/>
                <a:buNone/>
              </a:pPr>
              <a:endParaRPr kumimoji="1" lang="zh-CN" altLang="en-US"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p:txBody>
        </p:sp>
        <p:sp>
          <p:nvSpPr>
            <p:cNvPr id="55" name="Rounded Rectangle 55"/>
            <p:cNvSpPr>
              <a:spLocks noChangeArrowheads="1"/>
            </p:cNvSpPr>
            <p:nvPr/>
          </p:nvSpPr>
          <p:spPr bwMode="auto">
            <a:xfrm>
              <a:off x="10043154" y="2904519"/>
              <a:ext cx="1071315" cy="1569600"/>
            </a:xfrm>
            <a:prstGeom prst="roundRect">
              <a:avLst>
                <a:gd name="adj" fmla="val 2667"/>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wrap="none" lIns="0" rIns="0" anchor="t"/>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spcBef>
                  <a:spcPct val="0"/>
                </a:spcBef>
                <a:buFont typeface="Arial" panose="020B0604020202020204" pitchFamily="34" charset="0"/>
                <a:buNone/>
              </a:pPr>
              <a:endParaRPr kumimoji="1" lang="zh-CN" altLang="en-US"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r>
                <a:rPr kumimoji="1" lang="en-US" altLang="zh-CN" sz="1241" dirty="0">
                  <a:solidFill>
                    <a:srgbClr val="FFFFFF"/>
                  </a:solidFill>
                  <a:sym typeface="黑体" panose="02010609060101010101" pitchFamily="49" charset="-122"/>
                </a:rPr>
                <a:t>AI</a:t>
              </a:r>
            </a:p>
            <a:p>
              <a:pPr algn="ctr" eaLnBrk="1" hangingPunct="1">
                <a:spcBef>
                  <a:spcPct val="0"/>
                </a:spcBef>
                <a:buFont typeface="Arial" panose="020B0604020202020204" pitchFamily="34" charset="0"/>
                <a:buNone/>
              </a:pPr>
              <a:r>
                <a:rPr kumimoji="1" lang="en-US" altLang="zh-CN" sz="1241" dirty="0">
                  <a:solidFill>
                    <a:srgbClr val="FFFFFF"/>
                  </a:solidFill>
                  <a:sym typeface="黑体" panose="02010609060101010101" pitchFamily="49" charset="-122"/>
                </a:rPr>
                <a:t>PaaS</a:t>
              </a:r>
              <a:endParaRPr kumimoji="1" lang="zh-CN" altLang="en-US"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p:txBody>
        </p:sp>
        <p:sp>
          <p:nvSpPr>
            <p:cNvPr id="56" name="Rounded Rectangle 55"/>
            <p:cNvSpPr>
              <a:spLocks noChangeArrowheads="1"/>
            </p:cNvSpPr>
            <p:nvPr/>
          </p:nvSpPr>
          <p:spPr bwMode="auto">
            <a:xfrm>
              <a:off x="5532040" y="2901291"/>
              <a:ext cx="1071315" cy="1568379"/>
            </a:xfrm>
            <a:prstGeom prst="roundRect">
              <a:avLst>
                <a:gd name="adj" fmla="val 2667"/>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wrap="none" lIns="0" rIns="0" anchor="t"/>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spcBef>
                  <a:spcPct val="0"/>
                </a:spcBef>
                <a:buFont typeface="Arial" panose="020B0604020202020204" pitchFamily="34" charset="0"/>
                <a:buNone/>
              </a:pPr>
              <a:endParaRPr kumimoji="1" lang="zh-CN" altLang="en-US"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r>
                <a:rPr kumimoji="1" lang="zh-CN" altLang="en-US" sz="1241" dirty="0">
                  <a:solidFill>
                    <a:srgbClr val="FFFFFF"/>
                  </a:solidFill>
                  <a:sym typeface="黑体" panose="02010609060101010101" pitchFamily="49" charset="-122"/>
                </a:rPr>
                <a:t>数据集市</a:t>
              </a:r>
              <a:endParaRPr kumimoji="1" lang="en-US" altLang="zh-CN"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r>
                <a:rPr kumimoji="1" lang="en-US" altLang="zh-CN" sz="1241" dirty="0">
                  <a:solidFill>
                    <a:srgbClr val="FFFFFF"/>
                  </a:solidFill>
                  <a:sym typeface="黑体" panose="02010609060101010101" pitchFamily="49" charset="-122"/>
                </a:rPr>
                <a:t>PaaS</a:t>
              </a:r>
              <a:endParaRPr kumimoji="1" lang="zh-CN" altLang="en-US"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p:txBody>
        </p:sp>
        <p:sp>
          <p:nvSpPr>
            <p:cNvPr id="57" name="Rounded Rectangle 55"/>
            <p:cNvSpPr>
              <a:spLocks noChangeArrowheads="1"/>
            </p:cNvSpPr>
            <p:nvPr/>
          </p:nvSpPr>
          <p:spPr bwMode="auto">
            <a:xfrm>
              <a:off x="6659818" y="2902512"/>
              <a:ext cx="1071315" cy="1568379"/>
            </a:xfrm>
            <a:prstGeom prst="roundRect">
              <a:avLst>
                <a:gd name="adj" fmla="val 2667"/>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wrap="none" lIns="0" rIns="0" anchor="t"/>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r>
                <a:rPr kumimoji="1" lang="zh-CN" altLang="en-US" sz="1241" dirty="0">
                  <a:solidFill>
                    <a:srgbClr val="FFFFFF"/>
                  </a:solidFill>
                  <a:sym typeface="黑体" panose="02010609060101010101" pitchFamily="49" charset="-122"/>
                </a:rPr>
                <a:t>实时处理</a:t>
              </a:r>
              <a:endParaRPr kumimoji="1" lang="en-US" altLang="zh-CN"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r>
                <a:rPr kumimoji="1" lang="en-US" altLang="zh-CN" sz="1241" dirty="0">
                  <a:solidFill>
                    <a:srgbClr val="FFFFFF"/>
                  </a:solidFill>
                  <a:sym typeface="黑体" panose="02010609060101010101" pitchFamily="49" charset="-122"/>
                </a:rPr>
                <a:t>PaaS</a:t>
              </a:r>
              <a:endParaRPr kumimoji="1" lang="zh-CN" altLang="en-US"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974"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p:txBody>
        </p:sp>
        <p:sp>
          <p:nvSpPr>
            <p:cNvPr id="58" name="Rounded Rectangle 55"/>
            <p:cNvSpPr>
              <a:spLocks noChangeArrowheads="1"/>
            </p:cNvSpPr>
            <p:nvPr/>
          </p:nvSpPr>
          <p:spPr bwMode="auto">
            <a:xfrm>
              <a:off x="7787596" y="2905537"/>
              <a:ext cx="1071315" cy="1568379"/>
            </a:xfrm>
            <a:prstGeom prst="roundRect">
              <a:avLst>
                <a:gd name="adj" fmla="val 2667"/>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wrap="none" lIns="0" rIns="0" anchor="t"/>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r>
                <a:rPr kumimoji="1" lang="zh-CN" altLang="en-US" sz="1241" dirty="0">
                  <a:solidFill>
                    <a:srgbClr val="FFFFFF"/>
                  </a:solidFill>
                  <a:sym typeface="黑体" panose="02010609060101010101" pitchFamily="49" charset="-122"/>
                </a:rPr>
                <a:t>搜索引擎</a:t>
              </a:r>
              <a:endParaRPr kumimoji="1" lang="en-US" altLang="zh-CN"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r>
                <a:rPr kumimoji="1" lang="en-US" altLang="zh-CN" sz="1241" dirty="0">
                  <a:solidFill>
                    <a:srgbClr val="FFFFFF"/>
                  </a:solidFill>
                  <a:sym typeface="黑体" panose="02010609060101010101" pitchFamily="49" charset="-122"/>
                </a:rPr>
                <a:t>PaaS</a:t>
              </a:r>
            </a:p>
            <a:p>
              <a:pPr algn="ctr" eaLnBrk="1" hangingPunct="1">
                <a:spcBef>
                  <a:spcPct val="0"/>
                </a:spcBef>
                <a:buFont typeface="Arial" panose="020B0604020202020204" pitchFamily="34" charset="0"/>
                <a:buNone/>
              </a:pPr>
              <a:endParaRPr kumimoji="1" lang="zh-CN" altLang="en-US" sz="1241" dirty="0">
                <a:solidFill>
                  <a:srgbClr val="FFFFFF"/>
                </a:solidFill>
                <a:sym typeface="黑体" panose="02010609060101010101" pitchFamily="49" charset="-122"/>
              </a:endParaRPr>
            </a:p>
            <a:p>
              <a:pPr algn="ctr" eaLnBrk="1" hangingPunct="1">
                <a:spcBef>
                  <a:spcPct val="0"/>
                </a:spcBef>
                <a:buFont typeface="Arial" panose="020B0604020202020204" pitchFamily="34" charset="0"/>
                <a:buNone/>
              </a:pPr>
              <a:endParaRPr kumimoji="1" lang="en-US" altLang="zh-CN" sz="1241" dirty="0">
                <a:solidFill>
                  <a:srgbClr val="FFFFFF"/>
                </a:solidFill>
                <a:sym typeface="黑体" panose="02010609060101010101" pitchFamily="49" charset="-122"/>
              </a:endParaRPr>
            </a:p>
          </p:txBody>
        </p:sp>
        <p:sp>
          <p:nvSpPr>
            <p:cNvPr id="59" name="Rounded Rectangle 54"/>
            <p:cNvSpPr>
              <a:spLocks noChangeArrowheads="1"/>
            </p:cNvSpPr>
            <p:nvPr/>
          </p:nvSpPr>
          <p:spPr bwMode="auto">
            <a:xfrm>
              <a:off x="3239587" y="2039418"/>
              <a:ext cx="8622716" cy="525281"/>
            </a:xfrm>
            <a:prstGeom prst="roundRect">
              <a:avLst>
                <a:gd name="adj" fmla="val 1537"/>
              </a:avLst>
            </a:prstGeom>
            <a:solidFill>
              <a:srgbClr val="0067A6"/>
            </a:solidFill>
            <a:ln>
              <a:noFill/>
            </a:ln>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 typeface="Arial" panose="020B0604020202020204" pitchFamily="34" charset="0"/>
                <a:buNone/>
                <a:defRPr/>
              </a:pPr>
              <a:r>
                <a:rPr lang="en-US" altLang="en-US" sz="1417" b="1" dirty="0">
                  <a:solidFill>
                    <a:srgbClr val="FFFFFF"/>
                  </a:solidFill>
                  <a:latin typeface="微软雅黑" panose="020B0503020204020204" charset="-122"/>
                  <a:ea typeface="微软雅黑" panose="020B0503020204020204" charset="-122"/>
                  <a:sym typeface="黑体" panose="02010609060101010101" pitchFamily="49" charset="-122"/>
                </a:rPr>
                <a:t>Transwarp Cloud Console </a:t>
              </a:r>
              <a:r>
                <a:rPr lang="zh-CN" altLang="en-US" sz="1417" b="1" dirty="0">
                  <a:solidFill>
                    <a:srgbClr val="FFFFFF"/>
                  </a:solidFill>
                  <a:latin typeface="微软雅黑" panose="020B0503020204020204" charset="-122"/>
                  <a:ea typeface="微软雅黑" panose="020B0503020204020204" charset="-122"/>
                  <a:sym typeface="黑体" panose="02010609060101010101" pitchFamily="49" charset="-122"/>
                </a:rPr>
                <a:t>云管理控制台</a:t>
              </a:r>
              <a:endParaRPr lang="en-US" altLang="en-US" sz="1417" b="1" dirty="0">
                <a:solidFill>
                  <a:srgbClr val="FFFFFF"/>
                </a:solidFill>
                <a:latin typeface="微软雅黑" panose="020B0503020204020204" charset="-122"/>
                <a:ea typeface="微软雅黑" panose="020B0503020204020204" charset="-122"/>
                <a:sym typeface="黑体" panose="02010609060101010101" pitchFamily="49" charset="-122"/>
              </a:endParaRPr>
            </a:p>
          </p:txBody>
        </p:sp>
        <p:sp>
          <p:nvSpPr>
            <p:cNvPr id="60" name="文本框 43"/>
            <p:cNvSpPr txBox="1">
              <a:spLocks noChangeArrowheads="1"/>
            </p:cNvSpPr>
            <p:nvPr/>
          </p:nvSpPr>
          <p:spPr bwMode="auto">
            <a:xfrm>
              <a:off x="5613552" y="2609218"/>
              <a:ext cx="3285041" cy="31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spcBef>
                  <a:spcPct val="0"/>
                </a:spcBef>
                <a:buFontTx/>
                <a:buNone/>
              </a:pPr>
              <a:r>
                <a:rPr lang="en-US" altLang="zh-CN" sz="1241" dirty="0">
                  <a:latin typeface="Arial" panose="020B0604020202020204" pitchFamily="34" charset="0"/>
                  <a:ea typeface="宋体" panose="02010600030101010101" pitchFamily="2" charset="-122"/>
                </a:rPr>
                <a:t>Big Data &amp; Machine Learning Services</a:t>
              </a:r>
              <a:endParaRPr lang="zh-CN" altLang="en-US" sz="1241" dirty="0">
                <a:latin typeface="Arial" panose="020B0604020202020204" pitchFamily="34" charset="0"/>
                <a:ea typeface="宋体" panose="02010600030101010101" pitchFamily="2" charset="-122"/>
              </a:endParaRPr>
            </a:p>
          </p:txBody>
        </p:sp>
        <p:sp>
          <p:nvSpPr>
            <p:cNvPr id="61" name="Rounded Rectangle 54"/>
            <p:cNvSpPr>
              <a:spLocks noChangeArrowheads="1"/>
            </p:cNvSpPr>
            <p:nvPr/>
          </p:nvSpPr>
          <p:spPr bwMode="auto">
            <a:xfrm>
              <a:off x="307617" y="1466953"/>
              <a:ext cx="11554686" cy="525281"/>
            </a:xfrm>
            <a:prstGeom prst="roundRect">
              <a:avLst>
                <a:gd name="adj" fmla="val 1537"/>
              </a:avLst>
            </a:prstGeom>
            <a:solidFill>
              <a:srgbClr val="0067A6"/>
            </a:solidFill>
            <a:ln>
              <a:noFill/>
            </a:ln>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 typeface="Arial" panose="020B0604020202020204" pitchFamily="34" charset="0"/>
                <a:buNone/>
                <a:defRPr/>
              </a:pPr>
              <a:r>
                <a:rPr lang="en-US" altLang="en-US" sz="1417" b="1" dirty="0">
                  <a:solidFill>
                    <a:srgbClr val="FFFFFF"/>
                  </a:solidFill>
                  <a:latin typeface="微软雅黑" panose="020B0503020204020204" charset="-122"/>
                  <a:ea typeface="微软雅黑" panose="020B0503020204020204" charset="-122"/>
                  <a:sym typeface="黑体" panose="02010609060101010101" pitchFamily="49" charset="-122"/>
                </a:rPr>
                <a:t>Transwarp Cloud </a:t>
              </a:r>
              <a:r>
                <a:rPr lang="en-US" altLang="zh-CN" sz="1417" b="1" dirty="0">
                  <a:solidFill>
                    <a:srgbClr val="FFFFFF"/>
                  </a:solidFill>
                  <a:latin typeface="微软雅黑" panose="020B0503020204020204" charset="-122"/>
                  <a:ea typeface="微软雅黑" panose="020B0503020204020204" charset="-122"/>
                  <a:sym typeface="黑体" panose="02010609060101010101" pitchFamily="49" charset="-122"/>
                </a:rPr>
                <a:t>Portal</a:t>
              </a:r>
              <a:r>
                <a:rPr lang="en-US" altLang="en-US" sz="1417" b="1" dirty="0">
                  <a:solidFill>
                    <a:srgbClr val="FFFFFF"/>
                  </a:solidFill>
                  <a:latin typeface="微软雅黑" panose="020B0503020204020204" charset="-122"/>
                  <a:ea typeface="微软雅黑" panose="020B0503020204020204" charset="-122"/>
                  <a:sym typeface="黑体" panose="02010609060101010101" pitchFamily="49" charset="-122"/>
                </a:rPr>
                <a:t> </a:t>
              </a:r>
              <a:r>
                <a:rPr lang="zh-CN" altLang="en-US" sz="1417" b="1" dirty="0">
                  <a:solidFill>
                    <a:srgbClr val="FFFFFF"/>
                  </a:solidFill>
                  <a:latin typeface="微软雅黑" panose="020B0503020204020204" charset="-122"/>
                  <a:ea typeface="微软雅黑" panose="020B0503020204020204" charset="-122"/>
                  <a:sym typeface="黑体" panose="02010609060101010101" pitchFamily="49" charset="-122"/>
                </a:rPr>
                <a:t>云平台门户</a:t>
              </a:r>
              <a:endParaRPr lang="en-US" altLang="en-US" sz="1417" b="1" dirty="0">
                <a:solidFill>
                  <a:srgbClr val="FFFFFF"/>
                </a:solidFill>
                <a:latin typeface="微软雅黑" panose="020B0503020204020204" charset="-122"/>
                <a:ea typeface="微软雅黑" panose="020B0503020204020204" charset="-122"/>
                <a:sym typeface="黑体" panose="02010609060101010101" pitchFamily="49" charset="-122"/>
              </a:endParaRPr>
            </a:p>
          </p:txBody>
        </p:sp>
        <p:pic>
          <p:nvPicPr>
            <p:cNvPr id="62" name="图片 61"/>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787701" y="3949942"/>
              <a:ext cx="338400" cy="338400"/>
            </a:xfrm>
            <a:prstGeom prst="rect">
              <a:avLst/>
            </a:prstGeom>
          </p:spPr>
        </p:pic>
        <p:pic>
          <p:nvPicPr>
            <p:cNvPr id="63" name="图片 62"/>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5927462" y="3949942"/>
              <a:ext cx="338400" cy="338400"/>
            </a:xfrm>
            <a:prstGeom prst="rect">
              <a:avLst/>
            </a:prstGeom>
          </p:spPr>
        </p:pic>
        <p:pic>
          <p:nvPicPr>
            <p:cNvPr id="64" name="图片 63"/>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7031797" y="3949942"/>
              <a:ext cx="338400" cy="338400"/>
            </a:xfrm>
            <a:prstGeom prst="rect">
              <a:avLst/>
            </a:prstGeom>
          </p:spPr>
        </p:pic>
        <p:pic>
          <p:nvPicPr>
            <p:cNvPr id="65" name="图片 64"/>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8137823" y="3949942"/>
              <a:ext cx="338400" cy="338400"/>
            </a:xfrm>
            <a:prstGeom prst="rect">
              <a:avLst/>
            </a:prstGeom>
          </p:spPr>
        </p:pic>
        <p:pic>
          <p:nvPicPr>
            <p:cNvPr id="66" name="图片 65"/>
            <p:cNvPicPr>
              <a:picLocks noChangeAspect="1"/>
            </p:cNvPicPr>
            <p:nvPr/>
          </p:nvPicPr>
          <p:blipFill>
            <a:blip r:embed="rId8">
              <a:biLevel thresh="25000"/>
              <a:extLst>
                <a:ext uri="{28A0092B-C50C-407E-A947-70E740481C1C}">
                  <a14:useLocalDpi xmlns:a14="http://schemas.microsoft.com/office/drawing/2010/main" val="0"/>
                </a:ext>
              </a:extLst>
            </a:blip>
            <a:stretch>
              <a:fillRect/>
            </a:stretch>
          </p:blipFill>
          <p:spPr>
            <a:xfrm>
              <a:off x="9282739" y="3951755"/>
              <a:ext cx="336587" cy="336587"/>
            </a:xfrm>
            <a:prstGeom prst="rect">
              <a:avLst/>
            </a:prstGeom>
          </p:spPr>
        </p:pic>
        <p:pic>
          <p:nvPicPr>
            <p:cNvPr id="67" name="图片 66"/>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367898" y="3951583"/>
              <a:ext cx="336759" cy="336759"/>
            </a:xfrm>
            <a:prstGeom prst="rect">
              <a:avLst/>
            </a:prstGeom>
          </p:spPr>
        </p:pic>
        <p:grpSp>
          <p:nvGrpSpPr>
            <p:cNvPr id="68" name="组 9"/>
            <p:cNvGrpSpPr/>
            <p:nvPr/>
          </p:nvGrpSpPr>
          <p:grpSpPr>
            <a:xfrm>
              <a:off x="1033571" y="4486864"/>
              <a:ext cx="10078472" cy="938955"/>
              <a:chOff x="1033571" y="4486864"/>
              <a:chExt cx="10078472" cy="938955"/>
            </a:xfrm>
          </p:grpSpPr>
          <p:sp>
            <p:nvSpPr>
              <p:cNvPr id="69" name="Rounded Rectangle 55"/>
              <p:cNvSpPr>
                <a:spLocks noChangeArrowheads="1"/>
              </p:cNvSpPr>
              <p:nvPr/>
            </p:nvSpPr>
            <p:spPr bwMode="auto">
              <a:xfrm>
                <a:off x="5051796" y="4782352"/>
                <a:ext cx="2136433" cy="643467"/>
              </a:xfrm>
              <a:prstGeom prst="roundRect">
                <a:avLst>
                  <a:gd name="adj" fmla="val 1792"/>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wrap="none" lIns="0" rIns="0" anchor="ctr"/>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buNone/>
                </a:pPr>
                <a:r>
                  <a:rPr kumimoji="1" lang="zh-CN" altLang="en-US" sz="1063" dirty="0">
                    <a:solidFill>
                      <a:srgbClr val="FFFFFF"/>
                    </a:solidFill>
                    <a:sym typeface="黑体" panose="02010609060101010101" pitchFamily="49" charset="-122"/>
                  </a:rPr>
                  <a:t>应用资源管理</a:t>
                </a:r>
                <a:endParaRPr kumimoji="1" lang="en-US" altLang="zh-CN" sz="1063" dirty="0">
                  <a:solidFill>
                    <a:srgbClr val="FFFFFF"/>
                  </a:solidFill>
                  <a:sym typeface="黑体" panose="02010609060101010101" pitchFamily="49" charset="-122"/>
                </a:endParaRPr>
              </a:p>
            </p:txBody>
          </p:sp>
          <p:sp>
            <p:nvSpPr>
              <p:cNvPr id="70" name="文本框 43"/>
              <p:cNvSpPr txBox="1">
                <a:spLocks noChangeArrowheads="1"/>
              </p:cNvSpPr>
              <p:nvPr/>
            </p:nvSpPr>
            <p:spPr bwMode="auto">
              <a:xfrm>
                <a:off x="4184996" y="4486864"/>
                <a:ext cx="3656038" cy="31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spcBef>
                    <a:spcPct val="0"/>
                  </a:spcBef>
                  <a:buFontTx/>
                  <a:buNone/>
                </a:pPr>
                <a:r>
                  <a:rPr lang="en-US" altLang="zh-CN" sz="1241" dirty="0">
                    <a:latin typeface="Arial" panose="020B0604020202020204" pitchFamily="34" charset="0"/>
                    <a:ea typeface="宋体" panose="02010600030101010101" pitchFamily="2" charset="-122"/>
                  </a:rPr>
                  <a:t>Universal Service Management Framework</a:t>
                </a:r>
                <a:endParaRPr lang="zh-CN" altLang="en-US" sz="1241" dirty="0">
                  <a:latin typeface="Arial" panose="020B0604020202020204" pitchFamily="34" charset="0"/>
                  <a:ea typeface="宋体" panose="02010600030101010101" pitchFamily="2" charset="-122"/>
                </a:endParaRPr>
              </a:p>
            </p:txBody>
          </p:sp>
          <p:sp>
            <p:nvSpPr>
              <p:cNvPr id="71" name="Rounded Rectangle 55"/>
              <p:cNvSpPr>
                <a:spLocks noChangeArrowheads="1"/>
              </p:cNvSpPr>
              <p:nvPr/>
            </p:nvSpPr>
            <p:spPr bwMode="auto">
              <a:xfrm>
                <a:off x="7276618" y="4782352"/>
                <a:ext cx="1825567" cy="643467"/>
              </a:xfrm>
              <a:prstGeom prst="roundRect">
                <a:avLst>
                  <a:gd name="adj" fmla="val 1792"/>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wrap="none" lIns="0" rIns="0" anchor="ctr"/>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buNone/>
                </a:pPr>
                <a:r>
                  <a:rPr kumimoji="1" lang="zh-CN" altLang="en-US" sz="1063" dirty="0">
                    <a:solidFill>
                      <a:srgbClr val="FFFFFF"/>
                    </a:solidFill>
                    <a:sym typeface="黑体" panose="02010609060101010101" pitchFamily="49" charset="-122"/>
                  </a:rPr>
                  <a:t>计费系统</a:t>
                </a:r>
                <a:endParaRPr kumimoji="1" lang="en-US" altLang="zh-CN" sz="1063" dirty="0">
                  <a:solidFill>
                    <a:srgbClr val="FFFFFF"/>
                  </a:solidFill>
                  <a:sym typeface="黑体" panose="02010609060101010101" pitchFamily="49" charset="-122"/>
                </a:endParaRPr>
              </a:p>
            </p:txBody>
          </p:sp>
          <p:sp>
            <p:nvSpPr>
              <p:cNvPr id="72" name="Rounded Rectangle 55"/>
              <p:cNvSpPr>
                <a:spLocks noChangeArrowheads="1"/>
              </p:cNvSpPr>
              <p:nvPr/>
            </p:nvSpPr>
            <p:spPr bwMode="auto">
              <a:xfrm>
                <a:off x="2983410" y="4782352"/>
                <a:ext cx="1980000" cy="643467"/>
              </a:xfrm>
              <a:prstGeom prst="roundRect">
                <a:avLst>
                  <a:gd name="adj" fmla="val 1792"/>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wrap="none" lIns="0" rIns="0" anchor="ctr"/>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buNone/>
                </a:pPr>
                <a:r>
                  <a:rPr kumimoji="1" lang="zh-CN" altLang="en-US" sz="1063" dirty="0">
                    <a:solidFill>
                      <a:srgbClr val="FFFFFF"/>
                    </a:solidFill>
                    <a:sym typeface="黑体" panose="02010609060101010101" pitchFamily="49" charset="-122"/>
                  </a:rPr>
                  <a:t>多租户管理体系</a:t>
                </a:r>
                <a:endParaRPr kumimoji="1" lang="en-US" altLang="zh-CN" sz="1063" dirty="0">
                  <a:solidFill>
                    <a:srgbClr val="FFFFFF"/>
                  </a:solidFill>
                  <a:sym typeface="黑体" panose="02010609060101010101" pitchFamily="49" charset="-122"/>
                </a:endParaRPr>
              </a:p>
            </p:txBody>
          </p:sp>
          <p:sp>
            <p:nvSpPr>
              <p:cNvPr id="73" name="Rounded Rectangle 55"/>
              <p:cNvSpPr>
                <a:spLocks noChangeArrowheads="1"/>
              </p:cNvSpPr>
              <p:nvPr/>
            </p:nvSpPr>
            <p:spPr bwMode="auto">
              <a:xfrm>
                <a:off x="1033571" y="4782352"/>
                <a:ext cx="1872000" cy="643467"/>
              </a:xfrm>
              <a:prstGeom prst="roundRect">
                <a:avLst>
                  <a:gd name="adj" fmla="val 1792"/>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wrap="none" lIns="0" rIns="0" anchor="ctr"/>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buNone/>
                </a:pPr>
                <a:r>
                  <a:rPr kumimoji="1" lang="zh-CN" altLang="en-US" sz="1063" dirty="0">
                    <a:solidFill>
                      <a:srgbClr val="FFFFFF"/>
                    </a:solidFill>
                    <a:sym typeface="黑体" panose="02010609060101010101" pitchFamily="49" charset="-122"/>
                  </a:rPr>
                  <a:t>统一的安全体系</a:t>
                </a:r>
                <a:endParaRPr kumimoji="1" lang="en-US" altLang="zh-CN" sz="1063" dirty="0">
                  <a:solidFill>
                    <a:srgbClr val="FFFFFF"/>
                  </a:solidFill>
                  <a:sym typeface="黑体" panose="02010609060101010101" pitchFamily="49" charset="-122"/>
                </a:endParaRPr>
              </a:p>
            </p:txBody>
          </p:sp>
          <p:sp>
            <p:nvSpPr>
              <p:cNvPr id="74" name="Rounded Rectangle 55"/>
              <p:cNvSpPr>
                <a:spLocks noChangeArrowheads="1"/>
              </p:cNvSpPr>
              <p:nvPr/>
            </p:nvSpPr>
            <p:spPr bwMode="auto">
              <a:xfrm>
                <a:off x="9190573" y="4782352"/>
                <a:ext cx="1921470" cy="643467"/>
              </a:xfrm>
              <a:prstGeom prst="roundRect">
                <a:avLst>
                  <a:gd name="adj" fmla="val 1792"/>
                </a:avLst>
              </a:prstGeom>
              <a:solidFill>
                <a:srgbClr val="0067A6"/>
              </a:solidFill>
              <a:ln>
                <a:noFill/>
              </a:ln>
              <a:extLst>
                <a:ext uri="{91240B29-F687-4F45-9708-019B960494DF}">
                  <a14:hiddenLine xmlns:a14="http://schemas.microsoft.com/office/drawing/2010/main" w="9525">
                    <a:solidFill>
                      <a:srgbClr val="000000"/>
                    </a:solidFill>
                    <a:round/>
                  </a14:hiddenLine>
                </a:ext>
              </a:extLst>
            </p:spPr>
            <p:txBody>
              <a:bodyPr wrap="none" lIns="0" rIns="0" anchor="ctr"/>
              <a:lstStyle>
                <a:lvl1pPr>
                  <a:spcBef>
                    <a:spcPct val="20000"/>
                  </a:spcBef>
                  <a:buFont typeface="Arial" panose="020B0604020202020204" pitchFamily="34" charset="0"/>
                  <a:buChar char="•"/>
                  <a:defRPr sz="3200">
                    <a:solidFill>
                      <a:schemeClr val="bg1"/>
                    </a:solidFill>
                    <a:latin typeface="微软雅黑" panose="020B0503020204020204" charset="-122"/>
                    <a:ea typeface="微软雅黑" panose="020B0503020204020204" charset="-122"/>
                  </a:defRPr>
                </a:lvl1pPr>
                <a:lvl2pPr marL="742950" indent="-285750">
                  <a:spcBef>
                    <a:spcPct val="20000"/>
                  </a:spcBef>
                  <a:buFont typeface="Arial" panose="020B0604020202020204" pitchFamily="34" charset="0"/>
                  <a:buChar char="–"/>
                  <a:defRPr sz="2800">
                    <a:solidFill>
                      <a:schemeClr val="bg1"/>
                    </a:solidFill>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solidFill>
                      <a:schemeClr val="bg1"/>
                    </a:solidFill>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微软雅黑" panose="020B0503020204020204" charset="-122"/>
                    <a:ea typeface="微软雅黑" panose="020B0503020204020204" charset="-122"/>
                  </a:defRPr>
                </a:lvl9pPr>
              </a:lstStyle>
              <a:p>
                <a:pPr algn="ctr" eaLnBrk="1" hangingPunct="1">
                  <a:buNone/>
                </a:pPr>
                <a:r>
                  <a:rPr kumimoji="1" lang="en-US" altLang="zh-CN" sz="1063" dirty="0">
                    <a:solidFill>
                      <a:srgbClr val="FFFFFF"/>
                    </a:solidFill>
                    <a:sym typeface="黑体" panose="02010609060101010101" pitchFamily="49" charset="-122"/>
                  </a:rPr>
                  <a:t>API</a:t>
                </a:r>
                <a:r>
                  <a:rPr kumimoji="1" lang="zh-CN" altLang="en-US" sz="1063" dirty="0">
                    <a:solidFill>
                      <a:srgbClr val="FFFFFF"/>
                    </a:solidFill>
                    <a:sym typeface="黑体" panose="02010609060101010101" pitchFamily="49" charset="-122"/>
                  </a:rPr>
                  <a:t>网关</a:t>
                </a:r>
                <a:endParaRPr kumimoji="1" lang="en-US" altLang="zh-CN" sz="1063" dirty="0">
                  <a:solidFill>
                    <a:srgbClr val="FFFFFF"/>
                  </a:solidFill>
                  <a:sym typeface="黑体" panose="02010609060101010101" pitchFamily="49" charset="-122"/>
                </a:endParaRPr>
              </a:p>
            </p:txBody>
          </p:sp>
        </p:grpSp>
      </p:grpSp>
      <p:sp>
        <p:nvSpPr>
          <p:cNvPr id="4" name="日期占位符 3">
            <a:extLst>
              <a:ext uri="{FF2B5EF4-FFF2-40B4-BE49-F238E27FC236}">
                <a16:creationId xmlns="" xmlns:a16="http://schemas.microsoft.com/office/drawing/2014/main" id="{F7CF46FC-6ACF-7F45-8908-5AB857742645}"/>
              </a:ext>
            </a:extLst>
          </p:cNvPr>
          <p:cNvSpPr>
            <a:spLocks noGrp="1"/>
          </p:cNvSpPr>
          <p:nvPr>
            <p:ph type="dt" sz="half" idx="10"/>
          </p:nvPr>
        </p:nvSpPr>
        <p:spPr/>
        <p:txBody>
          <a:bodyPr/>
          <a:lstStyle/>
          <a:p>
            <a:fld id="{9F7CA775-F4EC-F64F-9E23-791A3B24C1EA}" type="datetime1">
              <a:rPr lang="zh-CN" altLang="en-US" smtClean="0"/>
              <a:t>18/7/3</a:t>
            </a:fld>
            <a:endParaRPr lang="zh-CN" altLang="en-US"/>
          </a:p>
        </p:txBody>
      </p:sp>
      <p:sp>
        <p:nvSpPr>
          <p:cNvPr id="5" name="灯片编号占位符 4">
            <a:extLst>
              <a:ext uri="{FF2B5EF4-FFF2-40B4-BE49-F238E27FC236}">
                <a16:creationId xmlns="" xmlns:a16="http://schemas.microsoft.com/office/drawing/2014/main" id="{CCA03FAF-7587-4748-9807-4A7D9E166118}"/>
              </a:ext>
            </a:extLst>
          </p:cNvPr>
          <p:cNvSpPr>
            <a:spLocks noGrp="1"/>
          </p:cNvSpPr>
          <p:nvPr>
            <p:ph type="sldNum" sz="quarter" idx="12"/>
          </p:nvPr>
        </p:nvSpPr>
        <p:spPr/>
        <p:txBody>
          <a:bodyPr/>
          <a:lstStyle/>
          <a:p>
            <a:fld id="{0655C6C3-535F-4295-A463-389C7C3CB0A6}" type="slidenum">
              <a:rPr lang="zh-CN" altLang="en-US" smtClean="0"/>
              <a:t>11</a:t>
            </a:fld>
            <a:endParaRPr lang="zh-CN" altLang="en-US"/>
          </a:p>
        </p:txBody>
      </p:sp>
      <p:sp>
        <p:nvSpPr>
          <p:cNvPr id="3" name="页脚占位符 2"/>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3513445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矩形 180"/>
          <p:cNvSpPr/>
          <p:nvPr/>
        </p:nvSpPr>
        <p:spPr>
          <a:xfrm>
            <a:off x="7917995" y="2886921"/>
            <a:ext cx="1229824" cy="337657"/>
          </a:xfrm>
          <a:prstGeom prst="rect">
            <a:avLst/>
          </a:prstGeom>
        </p:spPr>
        <p:txBody>
          <a:bodyPr wrap="none">
            <a:spAutoFit/>
          </a:bodyPr>
          <a:lstStyle/>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Namespace</a:t>
            </a:r>
            <a:r>
              <a:rPr lang="zh-CN" altLang="en-US" sz="797" b="1" dirty="0">
                <a:solidFill>
                  <a:srgbClr val="FFFFFF"/>
                </a:solidFill>
                <a:latin typeface="微软雅黑" panose="020B0503020204020204" pitchFamily="34" charset="-122"/>
                <a:ea typeface="微软雅黑" panose="020B0503020204020204" pitchFamily="34" charset="-122"/>
                <a:sym typeface="Kozuka Gothic Pr6N R" charset="-122"/>
              </a:rPr>
              <a:t> </a:t>
            </a:r>
            <a:r>
              <a:rPr lang="en-US" altLang="zh-CN" sz="797" b="1" dirty="0" err="1">
                <a:solidFill>
                  <a:srgbClr val="FFFFFF"/>
                </a:solidFill>
                <a:latin typeface="微软雅黑" panose="020B0503020204020204" pitchFamily="34" charset="-122"/>
                <a:ea typeface="微软雅黑" panose="020B0503020204020204" pitchFamily="34" charset="-122"/>
                <a:sym typeface="Kozuka Gothic Pr6N R" charset="-122"/>
              </a:rPr>
              <a:t>tenantN</a:t>
            </a:r>
            <a:endPar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endParaRPr>
          </a:p>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10.n.0.1/24</a:t>
            </a:r>
          </a:p>
        </p:txBody>
      </p:sp>
      <p:sp>
        <p:nvSpPr>
          <p:cNvPr id="137" name="矩形: 圆角 49"/>
          <p:cNvSpPr/>
          <p:nvPr/>
        </p:nvSpPr>
        <p:spPr bwMode="auto">
          <a:xfrm>
            <a:off x="8722054" y="5425926"/>
            <a:ext cx="1378746" cy="695634"/>
          </a:xfrm>
          <a:prstGeom prst="roundRect">
            <a:avLst>
              <a:gd name="adj" fmla="val 2449"/>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80" name="矩形: 圆角 49"/>
          <p:cNvSpPr/>
          <p:nvPr/>
        </p:nvSpPr>
        <p:spPr bwMode="auto">
          <a:xfrm>
            <a:off x="7464032" y="4613763"/>
            <a:ext cx="1102462" cy="1488727"/>
          </a:xfrm>
          <a:prstGeom prst="roundRect">
            <a:avLst>
              <a:gd name="adj" fmla="val 2449"/>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6" name="矩形: 圆角 49"/>
          <p:cNvSpPr/>
          <p:nvPr/>
        </p:nvSpPr>
        <p:spPr bwMode="auto">
          <a:xfrm>
            <a:off x="6154182" y="4622296"/>
            <a:ext cx="1133602" cy="1480191"/>
          </a:xfrm>
          <a:prstGeom prst="roundRect">
            <a:avLst>
              <a:gd name="adj" fmla="val 2449"/>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nvGrpSpPr>
          <p:cNvPr id="39" name="组 38"/>
          <p:cNvGrpSpPr/>
          <p:nvPr/>
        </p:nvGrpSpPr>
        <p:grpSpPr>
          <a:xfrm>
            <a:off x="4687113" y="1563553"/>
            <a:ext cx="2112203" cy="1628099"/>
            <a:chOff x="4010212" y="1511456"/>
            <a:chExt cx="2384612" cy="1898355"/>
          </a:xfrm>
        </p:grpSpPr>
        <p:sp>
          <p:nvSpPr>
            <p:cNvPr id="37" name="矩形: 圆角 49"/>
            <p:cNvSpPr/>
            <p:nvPr/>
          </p:nvSpPr>
          <p:spPr bwMode="auto">
            <a:xfrm>
              <a:off x="4010212" y="1511456"/>
              <a:ext cx="2384612" cy="1898355"/>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dirty="0">
                <a:solidFill>
                  <a:srgbClr val="FFFFFF"/>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925028" y="1518636"/>
              <a:ext cx="565002" cy="282458"/>
            </a:xfrm>
            <a:prstGeom prst="rect">
              <a:avLst/>
            </a:prstGeom>
            <a:noFill/>
          </p:spPr>
          <p:txBody>
            <a:bodyPr wrap="none" rtlCol="0">
              <a:spAutoFit/>
            </a:bodyPr>
            <a:lstStyle/>
            <a:p>
              <a:r>
                <a:rPr kumimoji="1" lang="zh-CN" altLang="en-US" sz="974" dirty="0">
                  <a:solidFill>
                    <a:schemeClr val="bg1"/>
                  </a:solidFill>
                </a:rPr>
                <a:t>租户</a:t>
              </a:r>
              <a:r>
                <a:rPr kumimoji="1" lang="en-US" altLang="zh-CN" sz="974" dirty="0">
                  <a:solidFill>
                    <a:schemeClr val="bg1"/>
                  </a:solidFill>
                </a:rPr>
                <a:t>1</a:t>
              </a:r>
              <a:endParaRPr kumimoji="1" lang="zh-CN" altLang="en-US" sz="974" dirty="0">
                <a:solidFill>
                  <a:schemeClr val="bg1"/>
                </a:solidFill>
              </a:endParaRPr>
            </a:p>
          </p:txBody>
        </p:sp>
      </p:grpSp>
      <p:grpSp>
        <p:nvGrpSpPr>
          <p:cNvPr id="43" name="组 42"/>
          <p:cNvGrpSpPr/>
          <p:nvPr/>
        </p:nvGrpSpPr>
        <p:grpSpPr>
          <a:xfrm>
            <a:off x="7465030" y="1560400"/>
            <a:ext cx="2112203" cy="1628099"/>
            <a:chOff x="4010212" y="1511456"/>
            <a:chExt cx="2384612" cy="1898355"/>
          </a:xfrm>
        </p:grpSpPr>
        <p:sp>
          <p:nvSpPr>
            <p:cNvPr id="44" name="矩形: 圆角 49"/>
            <p:cNvSpPr/>
            <p:nvPr/>
          </p:nvSpPr>
          <p:spPr bwMode="auto">
            <a:xfrm>
              <a:off x="4010212" y="1511456"/>
              <a:ext cx="2384612" cy="1898355"/>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dirty="0">
                <a:solidFill>
                  <a:srgbClr val="FFFFFF"/>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925028" y="1518636"/>
              <a:ext cx="593957" cy="282458"/>
            </a:xfrm>
            <a:prstGeom prst="rect">
              <a:avLst/>
            </a:prstGeom>
            <a:noFill/>
          </p:spPr>
          <p:txBody>
            <a:bodyPr wrap="none" rtlCol="0">
              <a:spAutoFit/>
            </a:bodyPr>
            <a:lstStyle/>
            <a:p>
              <a:r>
                <a:rPr kumimoji="1" lang="zh-CN" altLang="en-US" sz="974" dirty="0">
                  <a:solidFill>
                    <a:schemeClr val="bg1"/>
                  </a:solidFill>
                </a:rPr>
                <a:t>租户</a:t>
              </a:r>
              <a:r>
                <a:rPr kumimoji="1" lang="en-US" altLang="zh-CN" sz="974" dirty="0">
                  <a:solidFill>
                    <a:schemeClr val="bg1"/>
                  </a:solidFill>
                </a:rPr>
                <a:t>N</a:t>
              </a:r>
              <a:endParaRPr kumimoji="1" lang="zh-CN" altLang="en-US" sz="974" dirty="0">
                <a:solidFill>
                  <a:schemeClr val="bg1"/>
                </a:solidFill>
              </a:endParaRPr>
            </a:p>
          </p:txBody>
        </p:sp>
      </p:grpSp>
      <p:sp>
        <p:nvSpPr>
          <p:cNvPr id="2" name="标题 1"/>
          <p:cNvSpPr>
            <a:spLocks noGrp="1"/>
          </p:cNvSpPr>
          <p:nvPr>
            <p:ph type="title"/>
          </p:nvPr>
        </p:nvSpPr>
        <p:spPr/>
        <p:txBody>
          <a:bodyPr>
            <a:normAutofit/>
          </a:bodyPr>
          <a:lstStyle/>
          <a:p>
            <a:r>
              <a:rPr kumimoji="1" lang="en-US" altLang="zh-CN" sz="2800" b="1" dirty="0"/>
              <a:t>TDC</a:t>
            </a:r>
            <a:r>
              <a:rPr kumimoji="1" lang="zh-CN" altLang="en-US" sz="2800" b="1" dirty="0"/>
              <a:t>的拓扑结构</a:t>
            </a:r>
          </a:p>
        </p:txBody>
      </p:sp>
      <p:sp>
        <p:nvSpPr>
          <p:cNvPr id="3" name="Rounded Rectangle 56"/>
          <p:cNvSpPr>
            <a:spLocks noChangeArrowheads="1"/>
          </p:cNvSpPr>
          <p:nvPr/>
        </p:nvSpPr>
        <p:spPr bwMode="auto">
          <a:xfrm>
            <a:off x="4759414" y="2569087"/>
            <a:ext cx="1967604" cy="354669"/>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74" b="1" dirty="0">
                <a:solidFill>
                  <a:srgbClr val="FFFFFF"/>
                </a:solidFill>
                <a:latin typeface="微软雅黑" panose="020B0503020204020204" pitchFamily="34" charset="-122"/>
                <a:ea typeface="微软雅黑" panose="020B0503020204020204" pitchFamily="34" charset="-122"/>
                <a:sym typeface="Kozuka Gothic Pr6N R" charset="-122"/>
              </a:rPr>
              <a:t>数据</a:t>
            </a:r>
            <a:r>
              <a:rPr lang="zh-CN" altLang="en-US" sz="974" b="1">
                <a:solidFill>
                  <a:srgbClr val="FFFFFF"/>
                </a:solidFill>
                <a:latin typeface="微软雅黑" panose="020B0503020204020204" pitchFamily="34" charset="-122"/>
                <a:ea typeface="微软雅黑" panose="020B0503020204020204" pitchFamily="34" charset="-122"/>
                <a:sym typeface="Kozuka Gothic Pr6N R" charset="-122"/>
              </a:rPr>
              <a:t>仓库集群</a:t>
            </a:r>
            <a:endParaRPr lang="en-US" altLang="zh-CN" sz="974"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8" name="Rounded Rectangle 55"/>
          <p:cNvSpPr>
            <a:spLocks noChangeArrowheads="1"/>
          </p:cNvSpPr>
          <p:nvPr/>
        </p:nvSpPr>
        <p:spPr bwMode="auto">
          <a:xfrm>
            <a:off x="8963736" y="5521062"/>
            <a:ext cx="924956" cy="508821"/>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数据目录</a:t>
            </a:r>
          </a:p>
        </p:txBody>
      </p:sp>
      <p:sp>
        <p:nvSpPr>
          <p:cNvPr id="13" name="Rounded Rectangle 55"/>
          <p:cNvSpPr>
            <a:spLocks noChangeArrowheads="1"/>
          </p:cNvSpPr>
          <p:nvPr/>
        </p:nvSpPr>
        <p:spPr bwMode="auto">
          <a:xfrm>
            <a:off x="7536679" y="4671086"/>
            <a:ext cx="957173" cy="279473"/>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安全管控</a:t>
            </a:r>
            <a:endParaRPr lang="en-US" altLang="zh-CN"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14" name="Rounded Rectangle 55"/>
          <p:cNvSpPr>
            <a:spLocks noChangeArrowheads="1"/>
          </p:cNvSpPr>
          <p:nvPr/>
        </p:nvSpPr>
        <p:spPr bwMode="auto">
          <a:xfrm>
            <a:off x="10321685" y="2575358"/>
            <a:ext cx="924956" cy="909322"/>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镜像市场</a:t>
            </a:r>
          </a:p>
        </p:txBody>
      </p:sp>
      <p:sp>
        <p:nvSpPr>
          <p:cNvPr id="15" name="Rounded Rectangle 55"/>
          <p:cNvSpPr>
            <a:spLocks noChangeArrowheads="1"/>
          </p:cNvSpPr>
          <p:nvPr/>
        </p:nvSpPr>
        <p:spPr bwMode="auto">
          <a:xfrm>
            <a:off x="6358033" y="3984542"/>
            <a:ext cx="2045287" cy="31887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服务治理平台</a:t>
            </a:r>
          </a:p>
        </p:txBody>
      </p:sp>
      <p:sp>
        <p:nvSpPr>
          <p:cNvPr id="16" name="Rounded Rectangle 55"/>
          <p:cNvSpPr>
            <a:spLocks noChangeArrowheads="1"/>
          </p:cNvSpPr>
          <p:nvPr/>
        </p:nvSpPr>
        <p:spPr bwMode="auto">
          <a:xfrm>
            <a:off x="6229878" y="4730292"/>
            <a:ext cx="956625" cy="376564"/>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产品部署</a:t>
            </a:r>
            <a:r>
              <a:rPr lang="en-US" altLang="zh-CN"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1</a:t>
            </a:r>
          </a:p>
          <a:p>
            <a:pPr algn="ctr" eaLnBrk="1" hangingPunct="1">
              <a:spcBef>
                <a:spcPct val="0"/>
              </a:spcBef>
              <a:buFont typeface="Arial" panose="020B0604020202020204" pitchFamily="34" charset="0"/>
              <a:buNone/>
            </a:pPr>
            <a:r>
              <a:rPr lang="en-US" altLang="zh-CN" sz="931" dirty="0" err="1">
                <a:solidFill>
                  <a:srgbClr val="FFFFFF"/>
                </a:solidFill>
                <a:latin typeface="微软雅黑" panose="020B0503020204020204" pitchFamily="34" charset="-122"/>
                <a:ea typeface="微软雅黑" panose="020B0503020204020204" pitchFamily="34" charset="-122"/>
                <a:sym typeface="黑体" panose="02010609060101010101" pitchFamily="49" charset="-122"/>
              </a:rPr>
              <a:t>Ockle</a:t>
            </a:r>
            <a:endPar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17" name="Rounded Rectangle 55"/>
          <p:cNvSpPr>
            <a:spLocks noChangeArrowheads="1"/>
          </p:cNvSpPr>
          <p:nvPr/>
        </p:nvSpPr>
        <p:spPr bwMode="auto">
          <a:xfrm>
            <a:off x="7536675" y="5392135"/>
            <a:ext cx="956625" cy="290303"/>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a:solidFill>
                  <a:srgbClr val="FFFFFF"/>
                </a:solidFill>
                <a:latin typeface="微软雅黑" panose="020B0503020204020204" pitchFamily="34" charset="-122"/>
                <a:ea typeface="微软雅黑" panose="020B0503020204020204" pitchFamily="34" charset="-122"/>
                <a:sym typeface="黑体" panose="02010609060101010101" pitchFamily="49" charset="-122"/>
              </a:rPr>
              <a:t>服务运维</a:t>
            </a:r>
            <a:endPar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35" name="Rounded Rectangle 56"/>
          <p:cNvSpPr>
            <a:spLocks noChangeArrowheads="1"/>
          </p:cNvSpPr>
          <p:nvPr/>
        </p:nvSpPr>
        <p:spPr bwMode="auto">
          <a:xfrm>
            <a:off x="4759411" y="1878982"/>
            <a:ext cx="937976" cy="583476"/>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数据集市集群</a:t>
            </a: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1</a:t>
            </a:r>
          </a:p>
        </p:txBody>
      </p:sp>
      <p:sp>
        <p:nvSpPr>
          <p:cNvPr id="36" name="Rounded Rectangle 56"/>
          <p:cNvSpPr>
            <a:spLocks noChangeArrowheads="1"/>
          </p:cNvSpPr>
          <p:nvPr/>
        </p:nvSpPr>
        <p:spPr bwMode="auto">
          <a:xfrm>
            <a:off x="5789039" y="1878982"/>
            <a:ext cx="937976" cy="583476"/>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数据分析集群</a:t>
            </a: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2</a:t>
            </a:r>
          </a:p>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10.0.2.1/24</a:t>
            </a:r>
          </a:p>
        </p:txBody>
      </p:sp>
      <p:sp>
        <p:nvSpPr>
          <p:cNvPr id="40" name="Rounded Rectangle 56"/>
          <p:cNvSpPr>
            <a:spLocks noChangeArrowheads="1"/>
          </p:cNvSpPr>
          <p:nvPr/>
        </p:nvSpPr>
        <p:spPr bwMode="auto">
          <a:xfrm>
            <a:off x="7537327" y="2565934"/>
            <a:ext cx="1967604" cy="357820"/>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74" b="1" dirty="0">
                <a:solidFill>
                  <a:srgbClr val="FFFFFF"/>
                </a:solidFill>
                <a:latin typeface="微软雅黑" panose="020B0503020204020204" pitchFamily="34" charset="-122"/>
                <a:ea typeface="微软雅黑" panose="020B0503020204020204" pitchFamily="34" charset="-122"/>
                <a:sym typeface="Kozuka Gothic Pr6N R" charset="-122"/>
              </a:rPr>
              <a:t>数据</a:t>
            </a:r>
            <a:r>
              <a:rPr lang="zh-CN" altLang="en-US" sz="974" b="1">
                <a:solidFill>
                  <a:srgbClr val="FFFFFF"/>
                </a:solidFill>
                <a:latin typeface="微软雅黑" panose="020B0503020204020204" pitchFamily="34" charset="-122"/>
                <a:ea typeface="微软雅黑" panose="020B0503020204020204" pitchFamily="34" charset="-122"/>
                <a:sym typeface="Kozuka Gothic Pr6N R" charset="-122"/>
              </a:rPr>
              <a:t>仓库集群</a:t>
            </a:r>
            <a:endParaRPr lang="en-US" altLang="zh-CN" sz="974"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41" name="Rounded Rectangle 56"/>
          <p:cNvSpPr>
            <a:spLocks noChangeArrowheads="1"/>
          </p:cNvSpPr>
          <p:nvPr/>
        </p:nvSpPr>
        <p:spPr bwMode="auto">
          <a:xfrm>
            <a:off x="7537325" y="1875831"/>
            <a:ext cx="937976" cy="583476"/>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数据分析集群</a:t>
            </a: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1</a:t>
            </a:r>
          </a:p>
        </p:txBody>
      </p:sp>
      <p:sp>
        <p:nvSpPr>
          <p:cNvPr id="42" name="Rounded Rectangle 56"/>
          <p:cNvSpPr>
            <a:spLocks noChangeArrowheads="1"/>
          </p:cNvSpPr>
          <p:nvPr/>
        </p:nvSpPr>
        <p:spPr bwMode="auto">
          <a:xfrm>
            <a:off x="8566954" y="1875831"/>
            <a:ext cx="937976" cy="583476"/>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数据分析集群</a:t>
            </a: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2</a:t>
            </a:r>
          </a:p>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10.1.2.1/24</a:t>
            </a:r>
          </a:p>
        </p:txBody>
      </p:sp>
      <p:sp>
        <p:nvSpPr>
          <p:cNvPr id="46" name="Rounded Rectangle 55"/>
          <p:cNvSpPr>
            <a:spLocks noChangeArrowheads="1"/>
          </p:cNvSpPr>
          <p:nvPr/>
        </p:nvSpPr>
        <p:spPr bwMode="auto">
          <a:xfrm>
            <a:off x="2056960" y="3015124"/>
            <a:ext cx="694861" cy="507181"/>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a:solidFill>
                  <a:srgbClr val="FFFFFF"/>
                </a:solidFill>
                <a:latin typeface="微软雅黑" panose="020B0503020204020204" pitchFamily="34" charset="-122"/>
                <a:ea typeface="微软雅黑" panose="020B0503020204020204" pitchFamily="34" charset="-122"/>
                <a:sym typeface="黑体" panose="02010609060101010101" pitchFamily="49" charset="-122"/>
              </a:rPr>
              <a:t>负载均衡</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LVS</a:t>
            </a:r>
            <a:endPar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cxnSp>
        <p:nvCxnSpPr>
          <p:cNvPr id="54" name="直线箭头连接符 53"/>
          <p:cNvCxnSpPr>
            <a:stCxn id="46" idx="3"/>
            <a:endCxn id="47" idx="1"/>
          </p:cNvCxnSpPr>
          <p:nvPr/>
        </p:nvCxnSpPr>
        <p:spPr>
          <a:xfrm flipV="1">
            <a:off x="2751822" y="2818479"/>
            <a:ext cx="429937" cy="450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a:stCxn id="46" idx="3"/>
            <a:endCxn id="48" idx="1"/>
          </p:cNvCxnSpPr>
          <p:nvPr/>
        </p:nvCxnSpPr>
        <p:spPr>
          <a:xfrm flipV="1">
            <a:off x="2751822" y="3263474"/>
            <a:ext cx="429937" cy="5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46" idx="3"/>
            <a:endCxn id="49" idx="1"/>
          </p:cNvCxnSpPr>
          <p:nvPr/>
        </p:nvCxnSpPr>
        <p:spPr>
          <a:xfrm>
            <a:off x="2751822" y="3268715"/>
            <a:ext cx="429937" cy="625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曲线连接符 61"/>
          <p:cNvCxnSpPr>
            <a:stCxn id="47" idx="3"/>
            <a:endCxn id="35" idx="1"/>
          </p:cNvCxnSpPr>
          <p:nvPr/>
        </p:nvCxnSpPr>
        <p:spPr>
          <a:xfrm flipV="1">
            <a:off x="3987734" y="2170720"/>
            <a:ext cx="771676" cy="6477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48" idx="3"/>
            <a:endCxn id="3" idx="1"/>
          </p:cNvCxnSpPr>
          <p:nvPr/>
        </p:nvCxnSpPr>
        <p:spPr>
          <a:xfrm flipV="1">
            <a:off x="3987736" y="2746424"/>
            <a:ext cx="771676" cy="51705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0" name="组 149"/>
          <p:cNvGrpSpPr/>
          <p:nvPr/>
        </p:nvGrpSpPr>
        <p:grpSpPr>
          <a:xfrm>
            <a:off x="2022829" y="2503176"/>
            <a:ext cx="2037808" cy="1756751"/>
            <a:chOff x="147703" y="3027895"/>
            <a:chExt cx="2300621" cy="1983316"/>
          </a:xfrm>
        </p:grpSpPr>
        <p:sp>
          <p:nvSpPr>
            <p:cNvPr id="50" name="矩形: 圆角 49"/>
            <p:cNvSpPr/>
            <p:nvPr/>
          </p:nvSpPr>
          <p:spPr bwMode="auto">
            <a:xfrm>
              <a:off x="1348653" y="3027895"/>
              <a:ext cx="1099671" cy="1895391"/>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47" name="Rounded Rectangle 55"/>
            <p:cNvSpPr>
              <a:spLocks noChangeArrowheads="1"/>
            </p:cNvSpPr>
            <p:nvPr/>
          </p:nvSpPr>
          <p:spPr bwMode="auto">
            <a:xfrm>
              <a:off x="1456094" y="3200354"/>
              <a:ext cx="909926" cy="367021"/>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网关</a:t>
              </a:r>
              <a:r>
                <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1</a:t>
              </a:r>
              <a:endPar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48" name="Rounded Rectangle 55"/>
            <p:cNvSpPr>
              <a:spLocks noChangeArrowheads="1"/>
            </p:cNvSpPr>
            <p:nvPr/>
          </p:nvSpPr>
          <p:spPr bwMode="auto">
            <a:xfrm>
              <a:off x="1456094" y="3702745"/>
              <a:ext cx="909926" cy="367021"/>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网关</a:t>
              </a:r>
              <a:r>
                <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2</a:t>
              </a:r>
              <a:endPar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49" name="Rounded Rectangle 55"/>
            <p:cNvSpPr>
              <a:spLocks noChangeArrowheads="1"/>
            </p:cNvSpPr>
            <p:nvPr/>
          </p:nvSpPr>
          <p:spPr bwMode="auto">
            <a:xfrm>
              <a:off x="1456094" y="4414599"/>
              <a:ext cx="909926" cy="367021"/>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网关</a:t>
              </a:r>
              <a:r>
                <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N</a:t>
              </a:r>
            </a:p>
          </p:txBody>
        </p:sp>
        <p:sp>
          <p:nvSpPr>
            <p:cNvPr id="51" name="文本框 50"/>
            <p:cNvSpPr txBox="1"/>
            <p:nvPr/>
          </p:nvSpPr>
          <p:spPr>
            <a:xfrm>
              <a:off x="1744733" y="4089977"/>
              <a:ext cx="333355" cy="319818"/>
            </a:xfrm>
            <a:prstGeom prst="rect">
              <a:avLst/>
            </a:prstGeom>
            <a:noFill/>
          </p:spPr>
          <p:txBody>
            <a:bodyPr wrap="none" rtlCol="0">
              <a:spAutoFit/>
            </a:bodyPr>
            <a:lstStyle/>
            <a:p>
              <a:r>
                <a:rPr kumimoji="1" lang="mr-IN" altLang="zh-CN" sz="1241">
                  <a:solidFill>
                    <a:schemeClr val="bg1"/>
                  </a:solidFill>
                </a:rPr>
                <a:t>…</a:t>
              </a:r>
              <a:endParaRPr kumimoji="1" lang="zh-CN" altLang="en-US" sz="1241" dirty="0">
                <a:solidFill>
                  <a:schemeClr val="bg1"/>
                </a:solidFill>
              </a:endParaRPr>
            </a:p>
          </p:txBody>
        </p:sp>
        <p:sp>
          <p:nvSpPr>
            <p:cNvPr id="67" name="文本框 66"/>
            <p:cNvSpPr txBox="1"/>
            <p:nvPr/>
          </p:nvSpPr>
          <p:spPr>
            <a:xfrm>
              <a:off x="147703" y="4645281"/>
              <a:ext cx="1247273" cy="365930"/>
            </a:xfrm>
            <a:prstGeom prst="rect">
              <a:avLst/>
            </a:prstGeom>
            <a:noFill/>
          </p:spPr>
          <p:txBody>
            <a:bodyPr wrap="none" rtlCol="0">
              <a:spAutoFit/>
            </a:bodyPr>
            <a:lstStyle/>
            <a:p>
              <a:r>
                <a:rPr kumimoji="1" lang="en-US" altLang="zh-CN" sz="797" dirty="0">
                  <a:solidFill>
                    <a:schemeClr val="bg1"/>
                  </a:solidFill>
                </a:rPr>
                <a:t>Namespace</a:t>
              </a:r>
              <a:r>
                <a:rPr kumimoji="1" lang="zh-CN" altLang="en-US" sz="797" dirty="0">
                  <a:solidFill>
                    <a:schemeClr val="bg1"/>
                  </a:solidFill>
                </a:rPr>
                <a:t> </a:t>
              </a:r>
              <a:r>
                <a:rPr kumimoji="1" lang="en-US" altLang="zh-CN" sz="797" dirty="0">
                  <a:solidFill>
                    <a:schemeClr val="bg1"/>
                  </a:solidFill>
                </a:rPr>
                <a:t>Gateway</a:t>
              </a:r>
            </a:p>
            <a:p>
              <a:r>
                <a:rPr lang="en-US" altLang="zh-CN" sz="709" dirty="0">
                  <a:solidFill>
                    <a:srgbClr val="FFFFFF"/>
                  </a:solidFill>
                  <a:latin typeface="微软雅黑" panose="020B0503020204020204" pitchFamily="34" charset="-122"/>
                  <a:ea typeface="微软雅黑" panose="020B0503020204020204" pitchFamily="34" charset="-122"/>
                  <a:sym typeface="Kozuka Gothic Pr6N R" charset="-122"/>
                </a:rPr>
                <a:t>172.16.0.1/24</a:t>
              </a:r>
              <a:endParaRPr kumimoji="1" lang="zh-CN" altLang="en-US" sz="709" dirty="0">
                <a:solidFill>
                  <a:schemeClr val="bg1"/>
                </a:solidFill>
              </a:endParaRPr>
            </a:p>
          </p:txBody>
        </p:sp>
      </p:grpSp>
      <p:sp>
        <p:nvSpPr>
          <p:cNvPr id="70" name="Rounded Rectangle 55"/>
          <p:cNvSpPr>
            <a:spLocks noChangeArrowheads="1"/>
          </p:cNvSpPr>
          <p:nvPr/>
        </p:nvSpPr>
        <p:spPr bwMode="auto">
          <a:xfrm>
            <a:off x="8557631" y="3984542"/>
            <a:ext cx="1268734" cy="31887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服务升级管理</a:t>
            </a:r>
          </a:p>
        </p:txBody>
      </p:sp>
      <p:sp>
        <p:nvSpPr>
          <p:cNvPr id="71" name="文本框 70"/>
          <p:cNvSpPr txBox="1"/>
          <p:nvPr/>
        </p:nvSpPr>
        <p:spPr>
          <a:xfrm>
            <a:off x="7508468" y="6067927"/>
            <a:ext cx="1088760" cy="351506"/>
          </a:xfrm>
          <a:prstGeom prst="rect">
            <a:avLst/>
          </a:prstGeom>
          <a:noFill/>
        </p:spPr>
        <p:txBody>
          <a:bodyPr wrap="none" rtlCol="0">
            <a:spAutoFit/>
          </a:bodyPr>
          <a:lstStyle/>
          <a:p>
            <a:r>
              <a:rPr kumimoji="1" lang="en-US" altLang="zh-CN" sz="887" dirty="0">
                <a:solidFill>
                  <a:schemeClr val="bg1"/>
                </a:solidFill>
              </a:rPr>
              <a:t>Namespace</a:t>
            </a:r>
            <a:r>
              <a:rPr kumimoji="1" lang="zh-CN" altLang="en-US" sz="887" dirty="0">
                <a:solidFill>
                  <a:schemeClr val="bg1"/>
                </a:solidFill>
              </a:rPr>
              <a:t> </a:t>
            </a:r>
            <a:r>
              <a:rPr kumimoji="1" lang="en-US" altLang="zh-CN" sz="887" dirty="0" err="1">
                <a:solidFill>
                  <a:schemeClr val="bg1"/>
                </a:solidFill>
              </a:rPr>
              <a:t>tdcsys</a:t>
            </a:r>
            <a:endParaRPr kumimoji="1" lang="en-US" altLang="zh-CN" sz="887" dirty="0">
              <a:solidFill>
                <a:schemeClr val="bg1"/>
              </a:solidFill>
            </a:endParaRPr>
          </a:p>
          <a:p>
            <a:r>
              <a:rPr lang="en-US" altLang="zh-CN" sz="797" dirty="0">
                <a:solidFill>
                  <a:srgbClr val="FFFFFF"/>
                </a:solidFill>
                <a:latin typeface="微软雅黑" panose="020B0503020204020204" pitchFamily="34" charset="-122"/>
                <a:ea typeface="微软雅黑" panose="020B0503020204020204" pitchFamily="34" charset="-122"/>
                <a:sym typeface="Kozuka Gothic Pr6N R" charset="-122"/>
              </a:rPr>
              <a:t>172.16.31.1/24</a:t>
            </a:r>
            <a:endParaRPr kumimoji="1" lang="zh-CN" altLang="en-US" sz="797" dirty="0">
              <a:solidFill>
                <a:schemeClr val="bg1"/>
              </a:solidFill>
            </a:endParaRPr>
          </a:p>
        </p:txBody>
      </p:sp>
      <p:cxnSp>
        <p:nvCxnSpPr>
          <p:cNvPr id="84" name="直线箭头连接符 83"/>
          <p:cNvCxnSpPr>
            <a:stCxn id="37" idx="2"/>
            <a:endCxn id="15" idx="0"/>
          </p:cNvCxnSpPr>
          <p:nvPr/>
        </p:nvCxnSpPr>
        <p:spPr>
          <a:xfrm>
            <a:off x="5743214" y="3191652"/>
            <a:ext cx="1637460" cy="792897"/>
          </a:xfrm>
          <a:prstGeom prst="straightConnector1">
            <a:avLst/>
          </a:prstGeom>
          <a:ln>
            <a:solidFill>
              <a:srgbClr val="33FF8F"/>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stCxn id="44" idx="2"/>
            <a:endCxn id="15" idx="0"/>
          </p:cNvCxnSpPr>
          <p:nvPr/>
        </p:nvCxnSpPr>
        <p:spPr>
          <a:xfrm flipH="1">
            <a:off x="7380671" y="3188499"/>
            <a:ext cx="1140456" cy="796048"/>
          </a:xfrm>
          <a:prstGeom prst="straightConnector1">
            <a:avLst/>
          </a:prstGeom>
          <a:ln>
            <a:solidFill>
              <a:srgbClr val="33FF8F"/>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15" idx="2"/>
            <a:endCxn id="6" idx="0"/>
          </p:cNvCxnSpPr>
          <p:nvPr/>
        </p:nvCxnSpPr>
        <p:spPr>
          <a:xfrm rot="5400000">
            <a:off x="6891388" y="4133014"/>
            <a:ext cx="318875" cy="6596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15" idx="2"/>
            <a:endCxn id="13" idx="0"/>
          </p:cNvCxnSpPr>
          <p:nvPr/>
        </p:nvCxnSpPr>
        <p:spPr>
          <a:xfrm rot="16200000" flipH="1">
            <a:off x="7514140" y="4169957"/>
            <a:ext cx="367662" cy="63459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55"/>
          <p:cNvSpPr>
            <a:spLocks noChangeArrowheads="1"/>
          </p:cNvSpPr>
          <p:nvPr/>
        </p:nvSpPr>
        <p:spPr bwMode="auto">
          <a:xfrm>
            <a:off x="6229878" y="5192659"/>
            <a:ext cx="956625" cy="376564"/>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产品部署</a:t>
            </a:r>
            <a:r>
              <a:rPr lang="en-US" altLang="zh-CN"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2</a:t>
            </a:r>
          </a:p>
          <a:p>
            <a:pPr algn="ctr" eaLnBrk="1" hangingPunct="1">
              <a:spcBef>
                <a:spcPct val="0"/>
              </a:spcBef>
              <a:buFont typeface="Arial" panose="020B0604020202020204" pitchFamily="34" charset="0"/>
              <a:buNone/>
            </a:pPr>
            <a:r>
              <a:rPr lang="en-US" altLang="zh-CN" sz="931" dirty="0" err="1">
                <a:solidFill>
                  <a:srgbClr val="FFFFFF"/>
                </a:solidFill>
                <a:latin typeface="微软雅黑" panose="020B0503020204020204" pitchFamily="34" charset="-122"/>
                <a:ea typeface="微软雅黑" panose="020B0503020204020204" pitchFamily="34" charset="-122"/>
                <a:sym typeface="黑体" panose="02010609060101010101" pitchFamily="49" charset="-122"/>
              </a:rPr>
              <a:t>Ockle</a:t>
            </a:r>
            <a:endPar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106" name="Rounded Rectangle 55"/>
          <p:cNvSpPr>
            <a:spLocks noChangeArrowheads="1"/>
          </p:cNvSpPr>
          <p:nvPr/>
        </p:nvSpPr>
        <p:spPr bwMode="auto">
          <a:xfrm>
            <a:off x="6229878" y="5653323"/>
            <a:ext cx="956625" cy="376564"/>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产品部署</a:t>
            </a:r>
            <a:r>
              <a:rPr lang="en-US" altLang="zh-CN"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3</a:t>
            </a:r>
          </a:p>
          <a:p>
            <a:pPr algn="ctr" eaLnBrk="1" hangingPunct="1">
              <a:spcBef>
                <a:spcPct val="0"/>
              </a:spcBef>
              <a:buFont typeface="Arial" panose="020B0604020202020204" pitchFamily="34" charset="0"/>
              <a:buNone/>
            </a:pPr>
            <a:r>
              <a:rPr lang="en-US" altLang="zh-CN" sz="931" dirty="0" err="1">
                <a:solidFill>
                  <a:srgbClr val="FFFFFF"/>
                </a:solidFill>
                <a:latin typeface="微软雅黑" panose="020B0503020204020204" pitchFamily="34" charset="-122"/>
                <a:ea typeface="微软雅黑" panose="020B0503020204020204" pitchFamily="34" charset="-122"/>
                <a:sym typeface="黑体" panose="02010609060101010101" pitchFamily="49" charset="-122"/>
              </a:rPr>
              <a:t>Ockle</a:t>
            </a:r>
            <a:endPar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cxnSp>
        <p:nvCxnSpPr>
          <p:cNvPr id="108" name="曲线连接符 107"/>
          <p:cNvCxnSpPr>
            <a:stCxn id="15" idx="2"/>
            <a:endCxn id="112" idx="0"/>
          </p:cNvCxnSpPr>
          <p:nvPr/>
        </p:nvCxnSpPr>
        <p:spPr>
          <a:xfrm rot="16200000" flipH="1">
            <a:off x="8236363" y="3447727"/>
            <a:ext cx="322270" cy="203365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3" name="组 112"/>
          <p:cNvGrpSpPr/>
          <p:nvPr/>
        </p:nvGrpSpPr>
        <p:grpSpPr>
          <a:xfrm>
            <a:off x="8727848" y="4625691"/>
            <a:ext cx="1372948" cy="732008"/>
            <a:chOff x="8269166" y="4934905"/>
            <a:chExt cx="1550016" cy="826414"/>
          </a:xfrm>
        </p:grpSpPr>
        <p:sp>
          <p:nvSpPr>
            <p:cNvPr id="12" name="Rounded Rectangle 55"/>
            <p:cNvSpPr>
              <a:spLocks noChangeArrowheads="1"/>
            </p:cNvSpPr>
            <p:nvPr/>
          </p:nvSpPr>
          <p:spPr bwMode="auto">
            <a:xfrm>
              <a:off x="8345613" y="4992631"/>
              <a:ext cx="1080000" cy="360000"/>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工单服务</a:t>
              </a:r>
            </a:p>
          </p:txBody>
        </p:sp>
        <p:sp>
          <p:nvSpPr>
            <p:cNvPr id="110" name="Rounded Rectangle 55"/>
            <p:cNvSpPr>
              <a:spLocks noChangeArrowheads="1"/>
            </p:cNvSpPr>
            <p:nvPr/>
          </p:nvSpPr>
          <p:spPr bwMode="auto">
            <a:xfrm>
              <a:off x="8498013" y="5145031"/>
              <a:ext cx="1080000" cy="360000"/>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工单服务</a:t>
              </a:r>
            </a:p>
          </p:txBody>
        </p:sp>
        <p:sp>
          <p:nvSpPr>
            <p:cNvPr id="111" name="Rounded Rectangle 55"/>
            <p:cNvSpPr>
              <a:spLocks noChangeArrowheads="1"/>
            </p:cNvSpPr>
            <p:nvPr/>
          </p:nvSpPr>
          <p:spPr bwMode="auto">
            <a:xfrm>
              <a:off x="8650413" y="5297431"/>
              <a:ext cx="1080000" cy="360000"/>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工单服务</a:t>
              </a:r>
            </a:p>
          </p:txBody>
        </p:sp>
        <p:sp>
          <p:nvSpPr>
            <p:cNvPr id="112" name="矩形: 圆角 49"/>
            <p:cNvSpPr/>
            <p:nvPr/>
          </p:nvSpPr>
          <p:spPr bwMode="auto">
            <a:xfrm>
              <a:off x="8269166" y="4934905"/>
              <a:ext cx="1550016" cy="826414"/>
            </a:xfrm>
            <a:prstGeom prst="roundRect">
              <a:avLst>
                <a:gd name="adj" fmla="val 2449"/>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cxnSp>
        <p:nvCxnSpPr>
          <p:cNvPr id="115" name="曲线连接符 114"/>
          <p:cNvCxnSpPr>
            <a:stCxn id="15" idx="2"/>
            <a:endCxn id="74" idx="3"/>
          </p:cNvCxnSpPr>
          <p:nvPr/>
        </p:nvCxnSpPr>
        <p:spPr>
          <a:xfrm rot="5400000" flipH="1">
            <a:off x="6589003" y="3511760"/>
            <a:ext cx="12382" cy="1570949"/>
          </a:xfrm>
          <a:prstGeom prst="curvedConnector4">
            <a:avLst>
              <a:gd name="adj1" fmla="val -1635427"/>
              <a:gd name="adj2" fmla="val 825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曲线连接符 117"/>
          <p:cNvCxnSpPr>
            <a:stCxn id="15" idx="2"/>
            <a:endCxn id="126" idx="1"/>
          </p:cNvCxnSpPr>
          <p:nvPr/>
        </p:nvCxnSpPr>
        <p:spPr>
          <a:xfrm rot="16200000" flipH="1">
            <a:off x="7014730" y="4669361"/>
            <a:ext cx="873338" cy="14145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ounded Rectangle 55"/>
          <p:cNvSpPr>
            <a:spLocks noChangeArrowheads="1"/>
          </p:cNvSpPr>
          <p:nvPr/>
        </p:nvSpPr>
        <p:spPr bwMode="auto">
          <a:xfrm>
            <a:off x="7533739" y="5755039"/>
            <a:ext cx="956625" cy="274848"/>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邮件服务</a:t>
            </a:r>
          </a:p>
        </p:txBody>
      </p:sp>
      <p:sp>
        <p:nvSpPr>
          <p:cNvPr id="126" name="Rounded Rectangle 55"/>
          <p:cNvSpPr>
            <a:spLocks noChangeArrowheads="1"/>
          </p:cNvSpPr>
          <p:nvPr/>
        </p:nvSpPr>
        <p:spPr bwMode="auto">
          <a:xfrm>
            <a:off x="7522124" y="5033988"/>
            <a:ext cx="957173" cy="28554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租户管理</a:t>
            </a:r>
          </a:p>
        </p:txBody>
      </p:sp>
      <p:cxnSp>
        <p:nvCxnSpPr>
          <p:cNvPr id="130" name="曲线连接符 129"/>
          <p:cNvCxnSpPr>
            <a:stCxn id="15" idx="2"/>
            <a:endCxn id="17" idx="1"/>
          </p:cNvCxnSpPr>
          <p:nvPr/>
        </p:nvCxnSpPr>
        <p:spPr>
          <a:xfrm rot="16200000" flipH="1">
            <a:off x="6841749" y="4842352"/>
            <a:ext cx="1233863" cy="1560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曲线连接符 132"/>
          <p:cNvCxnSpPr>
            <a:stCxn id="15" idx="2"/>
            <a:endCxn id="125" idx="1"/>
          </p:cNvCxnSpPr>
          <p:nvPr/>
        </p:nvCxnSpPr>
        <p:spPr>
          <a:xfrm rot="16200000" flipH="1">
            <a:off x="6662685" y="5021408"/>
            <a:ext cx="1589040" cy="1530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圆角 49"/>
          <p:cNvSpPr/>
          <p:nvPr/>
        </p:nvSpPr>
        <p:spPr bwMode="auto">
          <a:xfrm>
            <a:off x="5959292" y="3871547"/>
            <a:ext cx="4213751" cy="2521124"/>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cxnSp>
        <p:nvCxnSpPr>
          <p:cNvPr id="148" name="曲线连接符 147"/>
          <p:cNvCxnSpPr>
            <a:stCxn id="15" idx="2"/>
            <a:endCxn id="137" idx="0"/>
          </p:cNvCxnSpPr>
          <p:nvPr/>
        </p:nvCxnSpPr>
        <p:spPr>
          <a:xfrm rot="16200000" flipH="1">
            <a:off x="7834791" y="3849296"/>
            <a:ext cx="1122511" cy="2030757"/>
          </a:xfrm>
          <a:prstGeom prst="curvedConnector3">
            <a:avLst>
              <a:gd name="adj1" fmla="val 188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曲线连接符 152"/>
          <p:cNvCxnSpPr>
            <a:stCxn id="49" idx="3"/>
            <a:endCxn id="41" idx="1"/>
          </p:cNvCxnSpPr>
          <p:nvPr/>
        </p:nvCxnSpPr>
        <p:spPr>
          <a:xfrm flipV="1">
            <a:off x="3987735" y="2167568"/>
            <a:ext cx="3549590" cy="1726445"/>
          </a:xfrm>
          <a:prstGeom prst="curvedConnector3">
            <a:avLst>
              <a:gd name="adj1" fmla="val 86539"/>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4" name="组 173"/>
          <p:cNvGrpSpPr/>
          <p:nvPr/>
        </p:nvGrpSpPr>
        <p:grpSpPr>
          <a:xfrm>
            <a:off x="1128154" y="2642488"/>
            <a:ext cx="491732" cy="1254181"/>
            <a:chOff x="296196" y="2702406"/>
            <a:chExt cx="555151" cy="1415932"/>
          </a:xfrm>
        </p:grpSpPr>
        <p:pic>
          <p:nvPicPr>
            <p:cNvPr id="161" name="图片 1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96" y="2901096"/>
              <a:ext cx="368015" cy="368015"/>
            </a:xfrm>
            <a:prstGeom prst="rect">
              <a:avLst/>
            </a:prstGeom>
          </p:spPr>
        </p:pic>
        <p:pic>
          <p:nvPicPr>
            <p:cNvPr id="162" name="图片 16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248" y="3623784"/>
              <a:ext cx="368015" cy="368015"/>
            </a:xfrm>
            <a:prstGeom prst="rect">
              <a:avLst/>
            </a:prstGeom>
          </p:spPr>
        </p:pic>
        <p:sp>
          <p:nvSpPr>
            <p:cNvPr id="164" name="矩形: 圆角 49"/>
            <p:cNvSpPr/>
            <p:nvPr/>
          </p:nvSpPr>
          <p:spPr bwMode="auto">
            <a:xfrm flipH="1">
              <a:off x="296196" y="2702406"/>
              <a:ext cx="555151" cy="141593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cxnSp>
        <p:nvCxnSpPr>
          <p:cNvPr id="165" name="直线箭头连接符 164"/>
          <p:cNvCxnSpPr>
            <a:stCxn id="164" idx="1"/>
            <a:endCxn id="46" idx="1"/>
          </p:cNvCxnSpPr>
          <p:nvPr/>
        </p:nvCxnSpPr>
        <p:spPr>
          <a:xfrm flipV="1">
            <a:off x="1619886" y="3268711"/>
            <a:ext cx="437075" cy="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文本框 171"/>
          <p:cNvSpPr txBox="1"/>
          <p:nvPr/>
        </p:nvSpPr>
        <p:spPr>
          <a:xfrm>
            <a:off x="6989042" y="2192280"/>
            <a:ext cx="327334" cy="337913"/>
          </a:xfrm>
          <a:prstGeom prst="rect">
            <a:avLst/>
          </a:prstGeom>
          <a:noFill/>
        </p:spPr>
        <p:txBody>
          <a:bodyPr wrap="none" rtlCol="0">
            <a:spAutoFit/>
          </a:bodyPr>
          <a:lstStyle/>
          <a:p>
            <a:r>
              <a:rPr kumimoji="1" lang="mr-IN" altLang="zh-CN" sz="1596">
                <a:solidFill>
                  <a:schemeClr val="bg1"/>
                </a:solidFill>
              </a:rPr>
              <a:t>…</a:t>
            </a:r>
            <a:endParaRPr kumimoji="1" lang="zh-CN" altLang="en-US" sz="1596" dirty="0">
              <a:solidFill>
                <a:schemeClr val="bg1"/>
              </a:solidFill>
            </a:endParaRPr>
          </a:p>
        </p:txBody>
      </p:sp>
      <p:sp>
        <p:nvSpPr>
          <p:cNvPr id="173" name="矩形: 圆角 49"/>
          <p:cNvSpPr/>
          <p:nvPr/>
        </p:nvSpPr>
        <p:spPr bwMode="auto">
          <a:xfrm>
            <a:off x="1979086" y="2292176"/>
            <a:ext cx="2186976" cy="210067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178" name="矩形 177"/>
          <p:cNvSpPr/>
          <p:nvPr/>
        </p:nvSpPr>
        <p:spPr>
          <a:xfrm>
            <a:off x="5179658" y="2900387"/>
            <a:ext cx="1205779" cy="337657"/>
          </a:xfrm>
          <a:prstGeom prst="rect">
            <a:avLst/>
          </a:prstGeom>
        </p:spPr>
        <p:txBody>
          <a:bodyPr wrap="none">
            <a:spAutoFit/>
          </a:bodyPr>
          <a:lstStyle/>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Namespace</a:t>
            </a:r>
            <a:r>
              <a:rPr lang="zh-CN" altLang="en-US" sz="797" b="1" dirty="0">
                <a:solidFill>
                  <a:srgbClr val="FFFFFF"/>
                </a:solidFill>
                <a:latin typeface="微软雅黑" panose="020B0503020204020204" pitchFamily="34" charset="-122"/>
                <a:ea typeface="微软雅黑" panose="020B0503020204020204" pitchFamily="34" charset="-122"/>
                <a:sym typeface="Kozuka Gothic Pr6N R" charset="-122"/>
              </a:rPr>
              <a:t> </a:t>
            </a: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tenant1</a:t>
            </a:r>
          </a:p>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10.0.0.1/24</a:t>
            </a:r>
          </a:p>
        </p:txBody>
      </p:sp>
      <p:grpSp>
        <p:nvGrpSpPr>
          <p:cNvPr id="18" name="组 17"/>
          <p:cNvGrpSpPr/>
          <p:nvPr/>
        </p:nvGrpSpPr>
        <p:grpSpPr>
          <a:xfrm>
            <a:off x="4500516" y="3880491"/>
            <a:ext cx="1370997" cy="860463"/>
            <a:chOff x="4294741" y="3926675"/>
            <a:chExt cx="1547813" cy="971436"/>
          </a:xfrm>
        </p:grpSpPr>
        <p:sp>
          <p:nvSpPr>
            <p:cNvPr id="10" name="Rounded Rectangle 55"/>
            <p:cNvSpPr>
              <a:spLocks noChangeArrowheads="1"/>
            </p:cNvSpPr>
            <p:nvPr/>
          </p:nvSpPr>
          <p:spPr bwMode="auto">
            <a:xfrm>
              <a:off x="4523936" y="4085426"/>
              <a:ext cx="1080000" cy="360000"/>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计费</a:t>
              </a:r>
            </a:p>
          </p:txBody>
        </p:sp>
        <p:sp>
          <p:nvSpPr>
            <p:cNvPr id="74" name="矩形: 圆角 49"/>
            <p:cNvSpPr/>
            <p:nvPr/>
          </p:nvSpPr>
          <p:spPr bwMode="auto">
            <a:xfrm>
              <a:off x="4382328" y="3985423"/>
              <a:ext cx="1390468" cy="809509"/>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4501390" y="4448611"/>
              <a:ext cx="1120591" cy="381204"/>
            </a:xfrm>
            <a:prstGeom prst="rect">
              <a:avLst/>
            </a:prstGeom>
            <a:noFill/>
          </p:spPr>
          <p:txBody>
            <a:bodyPr wrap="none" rtlCol="0">
              <a:spAutoFit/>
            </a:bodyPr>
            <a:lstStyle/>
            <a:p>
              <a:r>
                <a:rPr kumimoji="1" lang="en-US" altLang="zh-CN" sz="797" dirty="0">
                  <a:solidFill>
                    <a:schemeClr val="bg1"/>
                  </a:solidFill>
                </a:rPr>
                <a:t>Namespace</a:t>
              </a:r>
              <a:r>
                <a:rPr kumimoji="1" lang="zh-CN" altLang="en-US" sz="797" dirty="0">
                  <a:solidFill>
                    <a:schemeClr val="bg1"/>
                  </a:solidFill>
                </a:rPr>
                <a:t> </a:t>
              </a:r>
              <a:r>
                <a:rPr kumimoji="1" lang="en-US" altLang="zh-CN" sz="797" dirty="0">
                  <a:solidFill>
                    <a:schemeClr val="bg1"/>
                  </a:solidFill>
                </a:rPr>
                <a:t>billing</a:t>
              </a:r>
            </a:p>
            <a:p>
              <a:r>
                <a:rPr lang="en-US" altLang="zh-CN" sz="797" dirty="0">
                  <a:solidFill>
                    <a:srgbClr val="FFFFFF"/>
                  </a:solidFill>
                  <a:latin typeface="微软雅黑" panose="020B0503020204020204" pitchFamily="34" charset="-122"/>
                  <a:ea typeface="微软雅黑" panose="020B0503020204020204" pitchFamily="34" charset="-122"/>
                  <a:sym typeface="Kozuka Gothic Pr6N R" charset="-122"/>
                </a:rPr>
                <a:t>172.16.21.1/24</a:t>
              </a:r>
              <a:endParaRPr kumimoji="1" lang="zh-CN" altLang="en-US" sz="797" dirty="0">
                <a:solidFill>
                  <a:schemeClr val="bg1"/>
                </a:solidFill>
              </a:endParaRPr>
            </a:p>
          </p:txBody>
        </p:sp>
        <p:sp>
          <p:nvSpPr>
            <p:cNvPr id="81" name="矩形: 圆角 49"/>
            <p:cNvSpPr/>
            <p:nvPr/>
          </p:nvSpPr>
          <p:spPr bwMode="auto">
            <a:xfrm>
              <a:off x="4294741" y="3926675"/>
              <a:ext cx="1547813" cy="971436"/>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sp>
        <p:nvSpPr>
          <p:cNvPr id="82" name="矩形: 圆角 49"/>
          <p:cNvSpPr/>
          <p:nvPr/>
        </p:nvSpPr>
        <p:spPr bwMode="auto">
          <a:xfrm>
            <a:off x="7341054" y="1412154"/>
            <a:ext cx="2298627" cy="1895803"/>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83" name="矩形: 圆角 49"/>
          <p:cNvSpPr/>
          <p:nvPr/>
        </p:nvSpPr>
        <p:spPr bwMode="auto">
          <a:xfrm>
            <a:off x="4598769" y="1412154"/>
            <a:ext cx="2298627" cy="1895803"/>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nvGrpSpPr>
          <p:cNvPr id="19" name="组 18"/>
          <p:cNvGrpSpPr/>
          <p:nvPr/>
        </p:nvGrpSpPr>
        <p:grpSpPr>
          <a:xfrm>
            <a:off x="4500511" y="4811813"/>
            <a:ext cx="1372242" cy="1580856"/>
            <a:chOff x="4294741" y="4990146"/>
            <a:chExt cx="1549220" cy="1784737"/>
          </a:xfrm>
        </p:grpSpPr>
        <p:sp>
          <p:nvSpPr>
            <p:cNvPr id="75" name="矩形: 圆角 49"/>
            <p:cNvSpPr/>
            <p:nvPr/>
          </p:nvSpPr>
          <p:spPr bwMode="auto">
            <a:xfrm>
              <a:off x="4384612" y="5033428"/>
              <a:ext cx="1392843" cy="1675612"/>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4415712" y="6293328"/>
              <a:ext cx="1428249" cy="396839"/>
            </a:xfrm>
            <a:prstGeom prst="rect">
              <a:avLst/>
            </a:prstGeom>
            <a:noFill/>
          </p:spPr>
          <p:txBody>
            <a:bodyPr wrap="none" rtlCol="0">
              <a:spAutoFit/>
            </a:bodyPr>
            <a:lstStyle/>
            <a:p>
              <a:r>
                <a:rPr kumimoji="1" lang="en-US" altLang="zh-CN" sz="887" dirty="0">
                  <a:solidFill>
                    <a:schemeClr val="bg1"/>
                  </a:solidFill>
                </a:rPr>
                <a:t>Namespace</a:t>
              </a:r>
              <a:r>
                <a:rPr kumimoji="1" lang="zh-CN" altLang="en-US" sz="887" dirty="0">
                  <a:solidFill>
                    <a:schemeClr val="bg1"/>
                  </a:solidFill>
                </a:rPr>
                <a:t> </a:t>
              </a:r>
              <a:r>
                <a:rPr kumimoji="1" lang="en-US" altLang="zh-CN" sz="887" dirty="0">
                  <a:solidFill>
                    <a:schemeClr val="bg1"/>
                  </a:solidFill>
                </a:rPr>
                <a:t>operating</a:t>
              </a:r>
            </a:p>
            <a:p>
              <a:r>
                <a:rPr lang="en-US" altLang="zh-CN" sz="797" dirty="0">
                  <a:solidFill>
                    <a:srgbClr val="FFFFFF"/>
                  </a:solidFill>
                  <a:latin typeface="微软雅黑" panose="020B0503020204020204" pitchFamily="34" charset="-122"/>
                  <a:ea typeface="微软雅黑" panose="020B0503020204020204" pitchFamily="34" charset="-122"/>
                  <a:sym typeface="Kozuka Gothic Pr6N R" charset="-122"/>
                </a:rPr>
                <a:t>172.16.11.1/24</a:t>
              </a:r>
              <a:endParaRPr kumimoji="1" lang="zh-CN" altLang="en-US" sz="797" dirty="0">
                <a:solidFill>
                  <a:schemeClr val="bg1"/>
                </a:solidFill>
              </a:endParaRPr>
            </a:p>
          </p:txBody>
        </p:sp>
        <p:sp>
          <p:nvSpPr>
            <p:cNvPr id="7" name="Rounded Rectangle 55"/>
            <p:cNvSpPr>
              <a:spLocks noChangeArrowheads="1"/>
            </p:cNvSpPr>
            <p:nvPr/>
          </p:nvSpPr>
          <p:spPr bwMode="auto">
            <a:xfrm>
              <a:off x="4540111" y="5528265"/>
              <a:ext cx="1081845" cy="348339"/>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日志管理</a:t>
              </a:r>
            </a:p>
          </p:txBody>
        </p:sp>
        <p:sp>
          <p:nvSpPr>
            <p:cNvPr id="9" name="Rounded Rectangle 55"/>
            <p:cNvSpPr>
              <a:spLocks noChangeArrowheads="1"/>
            </p:cNvSpPr>
            <p:nvPr/>
          </p:nvSpPr>
          <p:spPr bwMode="auto">
            <a:xfrm>
              <a:off x="4540111" y="5922008"/>
              <a:ext cx="1081845" cy="348339"/>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审计</a:t>
              </a:r>
            </a:p>
          </p:txBody>
        </p:sp>
        <p:sp>
          <p:nvSpPr>
            <p:cNvPr id="11" name="Rounded Rectangle 55"/>
            <p:cNvSpPr>
              <a:spLocks noChangeArrowheads="1"/>
            </p:cNvSpPr>
            <p:nvPr/>
          </p:nvSpPr>
          <p:spPr bwMode="auto">
            <a:xfrm>
              <a:off x="4540111" y="5134523"/>
              <a:ext cx="1081845" cy="348339"/>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监控告警</a:t>
              </a:r>
            </a:p>
          </p:txBody>
        </p:sp>
        <p:sp>
          <p:nvSpPr>
            <p:cNvPr id="86" name="矩形: 圆角 49"/>
            <p:cNvSpPr/>
            <p:nvPr/>
          </p:nvSpPr>
          <p:spPr bwMode="auto">
            <a:xfrm>
              <a:off x="4294741" y="4990146"/>
              <a:ext cx="1547813" cy="1784737"/>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sp>
        <p:nvSpPr>
          <p:cNvPr id="87" name="矩形: 圆角 49"/>
          <p:cNvSpPr/>
          <p:nvPr/>
        </p:nvSpPr>
        <p:spPr bwMode="auto">
          <a:xfrm>
            <a:off x="10158311" y="2373158"/>
            <a:ext cx="1168265" cy="1283941"/>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cxnSp>
        <p:nvCxnSpPr>
          <p:cNvPr id="88" name="曲线连接符 87"/>
          <p:cNvCxnSpPr>
            <a:stCxn id="83" idx="2"/>
            <a:endCxn id="14" idx="1"/>
          </p:cNvCxnSpPr>
          <p:nvPr/>
        </p:nvCxnSpPr>
        <p:spPr>
          <a:xfrm rot="5400000" flipH="1" flipV="1">
            <a:off x="7895915" y="882186"/>
            <a:ext cx="277935" cy="4573602"/>
          </a:xfrm>
          <a:prstGeom prst="curvedConnector4">
            <a:avLst>
              <a:gd name="adj1" fmla="val -72854"/>
              <a:gd name="adj2" fmla="val 6256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82" idx="3"/>
            <a:endCxn id="14" idx="1"/>
          </p:cNvCxnSpPr>
          <p:nvPr/>
        </p:nvCxnSpPr>
        <p:spPr>
          <a:xfrm>
            <a:off x="9639680" y="2360047"/>
            <a:ext cx="682004" cy="669968"/>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136" idx="3"/>
            <a:endCxn id="14" idx="2"/>
          </p:cNvCxnSpPr>
          <p:nvPr/>
        </p:nvCxnSpPr>
        <p:spPr>
          <a:xfrm flipV="1">
            <a:off x="10173049" y="3484677"/>
            <a:ext cx="611117" cy="1647426"/>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a:lstStyle/>
          <a:p>
            <a:fld id="{C79E29B7-1F0B-F843-B027-58D601569A2E}" type="datetime1">
              <a:rPr lang="zh-CN" altLang="en-US" smtClean="0"/>
              <a:t>18/7/3</a:t>
            </a:fld>
            <a:endParaRPr lang="zh-CN" altLang="en-US"/>
          </a:p>
        </p:txBody>
      </p:sp>
      <p:sp>
        <p:nvSpPr>
          <p:cNvPr id="5" name="页脚占位符 4"/>
          <p:cNvSpPr>
            <a:spLocks noGrp="1"/>
          </p:cNvSpPr>
          <p:nvPr>
            <p:ph type="ftr" sz="quarter" idx="11"/>
          </p:nvPr>
        </p:nvSpPr>
        <p:spPr/>
        <p:txBody>
          <a:bodyPr/>
          <a:lstStyle/>
          <a:p>
            <a:r>
              <a:rPr lang="en-US" altLang="zh-CN" smtClean="0"/>
              <a:t>Transwarp Confidential</a:t>
            </a:r>
            <a:endParaRPr lang="zh-CN" altLang="en-US"/>
          </a:p>
        </p:txBody>
      </p:sp>
      <p:sp>
        <p:nvSpPr>
          <p:cNvPr id="20" name="幻灯片编号占位符 19"/>
          <p:cNvSpPr>
            <a:spLocks noGrp="1"/>
          </p:cNvSpPr>
          <p:nvPr>
            <p:ph type="sldNum" sz="quarter" idx="12"/>
          </p:nvPr>
        </p:nvSpPr>
        <p:spPr/>
        <p:txBody>
          <a:bodyPr/>
          <a:lstStyle/>
          <a:p>
            <a:fld id="{0655C6C3-535F-4295-A463-389C7C3CB0A6}" type="slidenum">
              <a:rPr lang="zh-CN" altLang="en-US" smtClean="0"/>
              <a:t>12</a:t>
            </a:fld>
            <a:endParaRPr lang="zh-CN" altLang="en-US"/>
          </a:p>
        </p:txBody>
      </p:sp>
    </p:spTree>
    <p:extLst>
      <p:ext uri="{BB962C8B-B14F-4D97-AF65-F5344CB8AC3E}">
        <p14:creationId xmlns:p14="http://schemas.microsoft.com/office/powerpoint/2010/main" val="147278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9C3B7B5-1161-3246-859B-60D7EA819361}"/>
              </a:ext>
            </a:extLst>
          </p:cNvPr>
          <p:cNvSpPr>
            <a:spLocks noGrp="1"/>
          </p:cNvSpPr>
          <p:nvPr>
            <p:ph type="title"/>
          </p:nvPr>
        </p:nvSpPr>
        <p:spPr>
          <a:xfrm>
            <a:off x="1632669" y="524285"/>
            <a:ext cx="8346909" cy="1102958"/>
          </a:xfrm>
        </p:spPr>
        <p:txBody>
          <a:bodyPr/>
          <a:lstStyle/>
          <a:p>
            <a:pPr algn="ctr"/>
            <a:r>
              <a:rPr kumimoji="1" lang="zh-CN" altLang="en-US" dirty="0"/>
              <a:t>欢迎体验： </a:t>
            </a:r>
            <a:r>
              <a:rPr kumimoji="1" lang="en-US" altLang="zh-CN" dirty="0" err="1"/>
              <a:t>www.warpcloud.cn</a:t>
            </a:r>
            <a:endParaRPr kumimoji="1" lang="zh-CN" altLang="en-US" dirty="0"/>
          </a:p>
        </p:txBody>
      </p:sp>
      <p:sp>
        <p:nvSpPr>
          <p:cNvPr id="4" name="日期占位符 3">
            <a:extLst>
              <a:ext uri="{FF2B5EF4-FFF2-40B4-BE49-F238E27FC236}">
                <a16:creationId xmlns="" xmlns:a16="http://schemas.microsoft.com/office/drawing/2014/main" id="{829F4EFF-3AD6-874F-AA23-66930A11FFCB}"/>
              </a:ext>
            </a:extLst>
          </p:cNvPr>
          <p:cNvSpPr>
            <a:spLocks noGrp="1"/>
          </p:cNvSpPr>
          <p:nvPr>
            <p:ph type="dt" sz="half" idx="10"/>
          </p:nvPr>
        </p:nvSpPr>
        <p:spPr/>
        <p:txBody>
          <a:bodyPr/>
          <a:lstStyle/>
          <a:p>
            <a:fld id="{D59B2259-CB6B-0E48-82B1-AE6A7D1DF0DC}" type="datetime1">
              <a:rPr lang="zh-CN" altLang="en-US" smtClean="0"/>
              <a:t>18/7/3</a:t>
            </a:fld>
            <a:endParaRPr lang="zh-CN" altLang="en-US"/>
          </a:p>
        </p:txBody>
      </p:sp>
      <p:sp>
        <p:nvSpPr>
          <p:cNvPr id="5" name="灯片编号占位符 4">
            <a:extLst>
              <a:ext uri="{FF2B5EF4-FFF2-40B4-BE49-F238E27FC236}">
                <a16:creationId xmlns="" xmlns:a16="http://schemas.microsoft.com/office/drawing/2014/main" id="{D1C1336A-9599-144C-A549-51A4F0D60BC5}"/>
              </a:ext>
            </a:extLst>
          </p:cNvPr>
          <p:cNvSpPr>
            <a:spLocks noGrp="1"/>
          </p:cNvSpPr>
          <p:nvPr>
            <p:ph type="sldNum" sz="quarter" idx="12"/>
          </p:nvPr>
        </p:nvSpPr>
        <p:spPr/>
        <p:txBody>
          <a:bodyPr/>
          <a:lstStyle/>
          <a:p>
            <a:fld id="{0655C6C3-535F-4295-A463-389C7C3CB0A6}" type="slidenum">
              <a:rPr lang="zh-CN" altLang="en-US" smtClean="0"/>
              <a:t>13</a:t>
            </a:fld>
            <a:endParaRPr lang="zh-CN" altLang="en-US"/>
          </a:p>
        </p:txBody>
      </p:sp>
      <p:pic>
        <p:nvPicPr>
          <p:cNvPr id="7" name="图片 6">
            <a:extLst>
              <a:ext uri="{FF2B5EF4-FFF2-40B4-BE49-F238E27FC236}">
                <a16:creationId xmlns="" xmlns:a16="http://schemas.microsoft.com/office/drawing/2014/main" id="{95A9BBBE-65EA-7A4B-B5A7-EAF72959D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87" y="1768054"/>
            <a:ext cx="10799233" cy="4836605"/>
          </a:xfrm>
          <a:prstGeom prst="rect">
            <a:avLst/>
          </a:prstGeom>
        </p:spPr>
      </p:pic>
      <p:sp>
        <p:nvSpPr>
          <p:cNvPr id="3" name="页脚占位符 2"/>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656195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49C5CD64-1AAF-EB42-87B6-B7AB2ABEAA38}"/>
              </a:ext>
            </a:extLst>
          </p:cNvPr>
          <p:cNvSpPr>
            <a:spLocks noGrp="1"/>
          </p:cNvSpPr>
          <p:nvPr>
            <p:ph type="ctrTitle"/>
          </p:nvPr>
        </p:nvSpPr>
        <p:spPr>
          <a:xfrm>
            <a:off x="2046290" y="2711817"/>
            <a:ext cx="8099425" cy="812809"/>
          </a:xfrm>
        </p:spPr>
        <p:txBody>
          <a:bodyPr>
            <a:normAutofit fontScale="90000"/>
          </a:bodyPr>
          <a:lstStyle/>
          <a:p>
            <a:r>
              <a:rPr kumimoji="1" lang="zh-CN" altLang="en-US" dirty="0" smtClean="0"/>
              <a:t>数据共享交换是大数据云的迫切需求</a:t>
            </a:r>
            <a:endParaRPr kumimoji="1" lang="zh-CN" altLang="en-US" dirty="0"/>
          </a:p>
        </p:txBody>
      </p:sp>
      <p:sp>
        <p:nvSpPr>
          <p:cNvPr id="2" name="日期占位符 1">
            <a:extLst>
              <a:ext uri="{FF2B5EF4-FFF2-40B4-BE49-F238E27FC236}">
                <a16:creationId xmlns="" xmlns:a16="http://schemas.microsoft.com/office/drawing/2014/main" id="{1411D477-F8A0-F246-AD24-D72055C663C6}"/>
              </a:ext>
            </a:extLst>
          </p:cNvPr>
          <p:cNvSpPr>
            <a:spLocks noGrp="1"/>
          </p:cNvSpPr>
          <p:nvPr>
            <p:ph type="dt" sz="half" idx="10"/>
          </p:nvPr>
        </p:nvSpPr>
        <p:spPr/>
        <p:txBody>
          <a:bodyPr/>
          <a:lstStyle/>
          <a:p>
            <a:fld id="{30FC03FE-2673-2C44-B2F3-8AC3ED5160B8}" type="datetime1">
              <a:rPr lang="zh-CN" altLang="en-US" smtClean="0"/>
              <a:t>18/7/3</a:t>
            </a:fld>
            <a:endParaRPr lang="zh-CN" altLang="en-US"/>
          </a:p>
        </p:txBody>
      </p:sp>
      <p:sp>
        <p:nvSpPr>
          <p:cNvPr id="3" name="灯片编号占位符 2">
            <a:extLst>
              <a:ext uri="{FF2B5EF4-FFF2-40B4-BE49-F238E27FC236}">
                <a16:creationId xmlns="" xmlns:a16="http://schemas.microsoft.com/office/drawing/2014/main" id="{B3C97BBB-F0E1-A041-868F-020A0C52959F}"/>
              </a:ext>
            </a:extLst>
          </p:cNvPr>
          <p:cNvSpPr>
            <a:spLocks noGrp="1"/>
          </p:cNvSpPr>
          <p:nvPr>
            <p:ph type="sldNum" sz="quarter" idx="12"/>
          </p:nvPr>
        </p:nvSpPr>
        <p:spPr/>
        <p:txBody>
          <a:bodyPr/>
          <a:lstStyle/>
          <a:p>
            <a:fld id="{0655C6C3-535F-4295-A463-389C7C3CB0A6}" type="slidenum">
              <a:rPr lang="zh-CN" altLang="en-US" smtClean="0"/>
              <a:t>14</a:t>
            </a:fld>
            <a:endParaRPr lang="zh-CN" altLang="en-US"/>
          </a:p>
        </p:txBody>
      </p:sp>
      <p:sp>
        <p:nvSpPr>
          <p:cNvPr id="5" name="页脚占位符 4"/>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1301458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48CBF2E-3845-DD4B-8A92-69DF600F7911}"/>
              </a:ext>
            </a:extLst>
          </p:cNvPr>
          <p:cNvSpPr>
            <a:spLocks noGrp="1"/>
          </p:cNvSpPr>
          <p:nvPr>
            <p:ph type="title"/>
          </p:nvPr>
        </p:nvSpPr>
        <p:spPr/>
        <p:txBody>
          <a:bodyPr>
            <a:normAutofit/>
          </a:bodyPr>
          <a:lstStyle/>
          <a:p>
            <a:r>
              <a:rPr kumimoji="1" lang="zh-CN" altLang="en-US" sz="2800" b="1" dirty="0" smtClean="0"/>
              <a:t>需求场景描述</a:t>
            </a:r>
            <a:r>
              <a:rPr kumimoji="1" lang="en-US" altLang="zh-CN" sz="2800" b="1" dirty="0" smtClean="0"/>
              <a:t>-1</a:t>
            </a:r>
            <a:endParaRPr kumimoji="1" lang="zh-CN" altLang="en-US" sz="2800" b="1" dirty="0"/>
          </a:p>
        </p:txBody>
      </p:sp>
      <p:sp>
        <p:nvSpPr>
          <p:cNvPr id="3" name="内容占位符 2">
            <a:extLst>
              <a:ext uri="{FF2B5EF4-FFF2-40B4-BE49-F238E27FC236}">
                <a16:creationId xmlns="" xmlns:a16="http://schemas.microsoft.com/office/drawing/2014/main" id="{8A15A498-DAC3-014A-83EF-0DB769088BBA}"/>
              </a:ext>
            </a:extLst>
          </p:cNvPr>
          <p:cNvSpPr>
            <a:spLocks noGrp="1"/>
          </p:cNvSpPr>
          <p:nvPr>
            <p:ph idx="1"/>
          </p:nvPr>
        </p:nvSpPr>
        <p:spPr/>
        <p:txBody>
          <a:bodyPr/>
          <a:lstStyle/>
          <a:p>
            <a:r>
              <a:rPr kumimoji="1" lang="zh-CN" altLang="en-US" sz="2400" dirty="0"/>
              <a:t>需求主体</a:t>
            </a:r>
            <a:endParaRPr kumimoji="1" lang="en-US" altLang="zh-CN" sz="2400" dirty="0"/>
          </a:p>
          <a:p>
            <a:pPr lvl="1"/>
            <a:r>
              <a:rPr kumimoji="1" lang="zh-CN" altLang="en-US" sz="1800" dirty="0"/>
              <a:t>某省大型银行服务类机构</a:t>
            </a:r>
            <a:endParaRPr kumimoji="1" lang="en-US" altLang="zh-CN" sz="1800" dirty="0"/>
          </a:p>
          <a:p>
            <a:r>
              <a:rPr kumimoji="1" lang="zh-CN" altLang="en-US" sz="2400" dirty="0"/>
              <a:t>需求背景</a:t>
            </a:r>
            <a:endParaRPr kumimoji="1" lang="en-US" altLang="zh-CN" sz="2400" dirty="0"/>
          </a:p>
          <a:p>
            <a:pPr lvl="1"/>
            <a:r>
              <a:rPr kumimoji="1" lang="zh-CN" altLang="en-US" sz="1800" dirty="0"/>
              <a:t>该服务机构下辖一百多家二级法人机构，为这些二级法人构建统一的基础设施，进行数据托管</a:t>
            </a:r>
            <a:endParaRPr kumimoji="1" lang="en-US" altLang="zh-CN" sz="1800" dirty="0"/>
          </a:p>
          <a:p>
            <a:pPr lvl="1"/>
            <a:r>
              <a:rPr kumimoji="1" lang="zh-CN" altLang="en-US" sz="1800" dirty="0"/>
              <a:t>该服务机构只具备数据管理权，不具备所有权，需要为二级法人进行数据下发操作</a:t>
            </a:r>
            <a:endParaRPr kumimoji="1" lang="en-US" altLang="zh-CN" sz="1800" dirty="0"/>
          </a:p>
          <a:p>
            <a:pPr lvl="1"/>
            <a:r>
              <a:rPr kumimoji="1" lang="zh-CN" altLang="en-US" sz="1800" dirty="0"/>
              <a:t>该服务机构已经部署星环数据仓库产品，并在上面接入了十几个系统，每日任务量繁重</a:t>
            </a:r>
            <a:endParaRPr kumimoji="1" lang="en-US" altLang="zh-CN" sz="1800" dirty="0"/>
          </a:p>
          <a:p>
            <a:r>
              <a:rPr kumimoji="1" lang="zh-CN" altLang="en-US" sz="2400" dirty="0"/>
              <a:t>客户痛点</a:t>
            </a:r>
            <a:endParaRPr kumimoji="1" lang="en-US" altLang="zh-CN" sz="2400" dirty="0"/>
          </a:p>
          <a:p>
            <a:pPr lvl="1"/>
            <a:r>
              <a:rPr kumimoji="1" lang="zh-CN" altLang="en-US" sz="1800" dirty="0"/>
              <a:t>原有数据下发流程需要较多的人工辅助，时效性低</a:t>
            </a:r>
            <a:endParaRPr kumimoji="1" lang="en-US" altLang="zh-CN" sz="1800" dirty="0"/>
          </a:p>
          <a:p>
            <a:pPr lvl="1"/>
            <a:r>
              <a:rPr kumimoji="1" lang="zh-CN" altLang="en-US" sz="1800" dirty="0"/>
              <a:t>原有数据下发流程缺乏灵活性，无法自助自定义下放数据内容</a:t>
            </a:r>
            <a:endParaRPr kumimoji="1" lang="en-US" altLang="zh-CN" sz="1800" dirty="0"/>
          </a:p>
          <a:p>
            <a:pPr lvl="1"/>
            <a:r>
              <a:rPr kumimoji="1" lang="zh-CN" altLang="en-US" sz="1800" dirty="0"/>
              <a:t>二级法人的数据需要足够的隔离，不同法人之间不能看到对方的数据</a:t>
            </a:r>
            <a:endParaRPr kumimoji="1" lang="en-US" altLang="zh-CN" sz="1800" dirty="0"/>
          </a:p>
          <a:p>
            <a:pPr lvl="1"/>
            <a:r>
              <a:rPr kumimoji="1" lang="zh-CN" altLang="en-US" sz="1800" dirty="0"/>
              <a:t>缺乏有效的权限管控，审计流程</a:t>
            </a:r>
            <a:endParaRPr kumimoji="1" lang="en-US" altLang="zh-CN" sz="1800" dirty="0"/>
          </a:p>
          <a:p>
            <a:pPr lvl="1"/>
            <a:r>
              <a:rPr kumimoji="1" lang="zh-CN" altLang="en-US" sz="1800" dirty="0"/>
              <a:t>二级法人机构对数据的运用还停留在早期阶段，没有大数据平台辅助分析和决策</a:t>
            </a:r>
            <a:endParaRPr kumimoji="1" lang="en-US" altLang="zh-CN" sz="1800" dirty="0"/>
          </a:p>
          <a:p>
            <a:pPr lvl="1"/>
            <a:endParaRPr kumimoji="1" lang="en-US" altLang="zh-CN" sz="1299" dirty="0"/>
          </a:p>
        </p:txBody>
      </p:sp>
      <p:sp>
        <p:nvSpPr>
          <p:cNvPr id="4" name="日期占位符 3">
            <a:extLst>
              <a:ext uri="{FF2B5EF4-FFF2-40B4-BE49-F238E27FC236}">
                <a16:creationId xmlns="" xmlns:a16="http://schemas.microsoft.com/office/drawing/2014/main" id="{40CBBF52-B8A5-544B-AB99-82FA483C85B1}"/>
              </a:ext>
            </a:extLst>
          </p:cNvPr>
          <p:cNvSpPr>
            <a:spLocks noGrp="1"/>
          </p:cNvSpPr>
          <p:nvPr>
            <p:ph type="dt" sz="half" idx="10"/>
          </p:nvPr>
        </p:nvSpPr>
        <p:spPr/>
        <p:txBody>
          <a:bodyPr/>
          <a:lstStyle/>
          <a:p>
            <a:fld id="{345E630E-3374-DE41-8832-65821EAA8C43}" type="datetime1">
              <a:rPr lang="zh-CN" altLang="en-US" smtClean="0"/>
              <a:t>18/7/3</a:t>
            </a:fld>
            <a:endParaRPr lang="zh-CN" altLang="en-US"/>
          </a:p>
        </p:txBody>
      </p:sp>
      <p:sp>
        <p:nvSpPr>
          <p:cNvPr id="5" name="灯片编号占位符 4">
            <a:extLst>
              <a:ext uri="{FF2B5EF4-FFF2-40B4-BE49-F238E27FC236}">
                <a16:creationId xmlns="" xmlns:a16="http://schemas.microsoft.com/office/drawing/2014/main" id="{507068F0-1768-DA4A-8654-DA55D568609D}"/>
              </a:ext>
            </a:extLst>
          </p:cNvPr>
          <p:cNvSpPr>
            <a:spLocks noGrp="1"/>
          </p:cNvSpPr>
          <p:nvPr>
            <p:ph type="sldNum" sz="quarter" idx="12"/>
          </p:nvPr>
        </p:nvSpPr>
        <p:spPr/>
        <p:txBody>
          <a:bodyPr/>
          <a:lstStyle/>
          <a:p>
            <a:fld id="{0655C6C3-535F-4295-A463-389C7C3CB0A6}" type="slidenum">
              <a:rPr lang="zh-CN" altLang="en-US" smtClean="0"/>
              <a:t>15</a:t>
            </a:fld>
            <a:endParaRPr lang="zh-CN" altLang="en-US"/>
          </a:p>
        </p:txBody>
      </p:sp>
      <p:sp>
        <p:nvSpPr>
          <p:cNvPr id="6" name="页脚占位符 5"/>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844775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48CBF2E-3845-DD4B-8A92-69DF600F7911}"/>
              </a:ext>
            </a:extLst>
          </p:cNvPr>
          <p:cNvSpPr>
            <a:spLocks noGrp="1"/>
          </p:cNvSpPr>
          <p:nvPr>
            <p:ph type="title"/>
          </p:nvPr>
        </p:nvSpPr>
        <p:spPr/>
        <p:txBody>
          <a:bodyPr>
            <a:normAutofit/>
          </a:bodyPr>
          <a:lstStyle/>
          <a:p>
            <a:r>
              <a:rPr kumimoji="1" lang="zh-CN" altLang="en-US" sz="2800" b="1" dirty="0" smtClean="0"/>
              <a:t>需求场景描述</a:t>
            </a:r>
            <a:r>
              <a:rPr kumimoji="1" lang="en-US" altLang="zh-CN" sz="2800" b="1" dirty="0" smtClean="0"/>
              <a:t>-2</a:t>
            </a:r>
            <a:endParaRPr kumimoji="1" lang="zh-CN" altLang="en-US" sz="2800" b="1" dirty="0"/>
          </a:p>
        </p:txBody>
      </p:sp>
      <p:sp>
        <p:nvSpPr>
          <p:cNvPr id="3" name="内容占位符 2">
            <a:extLst>
              <a:ext uri="{FF2B5EF4-FFF2-40B4-BE49-F238E27FC236}">
                <a16:creationId xmlns="" xmlns:a16="http://schemas.microsoft.com/office/drawing/2014/main" id="{8A15A498-DAC3-014A-83EF-0DB769088BBA}"/>
              </a:ext>
            </a:extLst>
          </p:cNvPr>
          <p:cNvSpPr>
            <a:spLocks noGrp="1"/>
          </p:cNvSpPr>
          <p:nvPr>
            <p:ph idx="1"/>
          </p:nvPr>
        </p:nvSpPr>
        <p:spPr/>
        <p:txBody>
          <a:bodyPr>
            <a:normAutofit/>
          </a:bodyPr>
          <a:lstStyle/>
          <a:p>
            <a:r>
              <a:rPr kumimoji="1" lang="zh-CN" altLang="en-US" sz="2400" dirty="0"/>
              <a:t>需求主体</a:t>
            </a:r>
            <a:endParaRPr kumimoji="1" lang="en-US" altLang="zh-CN" sz="2400" dirty="0"/>
          </a:p>
          <a:p>
            <a:pPr lvl="1"/>
            <a:r>
              <a:rPr kumimoji="1" lang="zh-CN" altLang="en-US" sz="1800" dirty="0"/>
              <a:t>某大型国有</a:t>
            </a:r>
            <a:r>
              <a:rPr kumimoji="1" lang="zh-CN" altLang="en-US" sz="1800" dirty="0" smtClean="0"/>
              <a:t>企业分省公司</a:t>
            </a:r>
            <a:endParaRPr kumimoji="1" lang="en-US" altLang="zh-CN" sz="1800" dirty="0" smtClean="0"/>
          </a:p>
          <a:p>
            <a:r>
              <a:rPr kumimoji="1" lang="zh-CN" altLang="en-US" sz="2400" dirty="0" smtClean="0"/>
              <a:t>需求背景</a:t>
            </a:r>
            <a:endParaRPr kumimoji="1" lang="en-US" altLang="zh-CN" sz="2400" dirty="0" smtClean="0"/>
          </a:p>
          <a:p>
            <a:pPr lvl="1"/>
            <a:r>
              <a:rPr kumimoji="1" lang="zh-CN" altLang="en-US" sz="1800" dirty="0" smtClean="0"/>
              <a:t>原来分公司的业务系统都是分公司自建而不是总公司统一建设</a:t>
            </a:r>
            <a:endParaRPr kumimoji="1" lang="en-US" altLang="zh-CN" sz="1800" dirty="0" smtClean="0"/>
          </a:p>
          <a:p>
            <a:pPr lvl="1"/>
            <a:r>
              <a:rPr kumimoji="1" lang="zh-CN" altLang="en-US" sz="1800" dirty="0" smtClean="0"/>
              <a:t>总公司想做统一的数据中心平台但是自己原来使用的技术较老，对多租户支持差</a:t>
            </a:r>
            <a:endParaRPr kumimoji="1" lang="en-US" altLang="zh-CN" sz="1800" dirty="0" smtClean="0"/>
          </a:p>
          <a:p>
            <a:pPr lvl="1"/>
            <a:r>
              <a:rPr kumimoji="1" lang="zh-CN" altLang="en-US" sz="1800" dirty="0" smtClean="0"/>
              <a:t>总公司开始开放分省公司数据中心建设</a:t>
            </a:r>
            <a:endParaRPr kumimoji="1" lang="en-US" altLang="zh-CN" sz="1800" dirty="0" smtClean="0"/>
          </a:p>
          <a:p>
            <a:r>
              <a:rPr kumimoji="1" lang="zh-CN" altLang="en-US" sz="2228" dirty="0" smtClean="0"/>
              <a:t>客户痛点</a:t>
            </a:r>
            <a:endParaRPr kumimoji="1" lang="en-US" altLang="zh-CN" sz="1800" dirty="0" smtClean="0"/>
          </a:p>
          <a:p>
            <a:pPr lvl="1"/>
            <a:r>
              <a:rPr kumimoji="1" lang="zh-CN" altLang="en-US" sz="1800" dirty="0" smtClean="0"/>
              <a:t>业务部门想要建自己的业务系统去分析数据</a:t>
            </a:r>
            <a:endParaRPr kumimoji="1" lang="en-US" altLang="zh-CN" sz="1800" dirty="0" smtClean="0"/>
          </a:p>
          <a:p>
            <a:pPr lvl="1"/>
            <a:r>
              <a:rPr kumimoji="1" lang="zh-CN" altLang="en-US" sz="1800" dirty="0" smtClean="0"/>
              <a:t>不能挨个从生产系统拿，省公司要能够做到数据归集并下发</a:t>
            </a:r>
            <a:endParaRPr kumimoji="1" lang="en-US" altLang="zh-CN" sz="1800" dirty="0" smtClean="0"/>
          </a:p>
          <a:p>
            <a:pPr lvl="1"/>
            <a:r>
              <a:rPr kumimoji="1" lang="zh-CN" altLang="en-US" sz="1800" dirty="0" smtClean="0"/>
              <a:t>能够做统一的应用，标准化数据接口</a:t>
            </a:r>
            <a:endParaRPr kumimoji="1" lang="en-US" altLang="zh-CN" sz="1800" dirty="0" smtClean="0"/>
          </a:p>
          <a:p>
            <a:pPr lvl="1"/>
            <a:endParaRPr kumimoji="1" lang="en-US" altLang="zh-CN" sz="1800" dirty="0"/>
          </a:p>
        </p:txBody>
      </p:sp>
      <p:sp>
        <p:nvSpPr>
          <p:cNvPr id="4" name="日期占位符 3">
            <a:extLst>
              <a:ext uri="{FF2B5EF4-FFF2-40B4-BE49-F238E27FC236}">
                <a16:creationId xmlns="" xmlns:a16="http://schemas.microsoft.com/office/drawing/2014/main" id="{40CBBF52-B8A5-544B-AB99-82FA483C85B1}"/>
              </a:ext>
            </a:extLst>
          </p:cNvPr>
          <p:cNvSpPr>
            <a:spLocks noGrp="1"/>
          </p:cNvSpPr>
          <p:nvPr>
            <p:ph type="dt" sz="half" idx="10"/>
          </p:nvPr>
        </p:nvSpPr>
        <p:spPr/>
        <p:txBody>
          <a:bodyPr/>
          <a:lstStyle/>
          <a:p>
            <a:fld id="{37A5D130-D478-B749-8F17-D9EDA6CD4BBC}" type="datetime1">
              <a:rPr lang="zh-CN" altLang="en-US" smtClean="0"/>
              <a:t>18/7/3</a:t>
            </a:fld>
            <a:endParaRPr lang="zh-CN" altLang="en-US"/>
          </a:p>
        </p:txBody>
      </p:sp>
      <p:sp>
        <p:nvSpPr>
          <p:cNvPr id="5" name="灯片编号占位符 4">
            <a:extLst>
              <a:ext uri="{FF2B5EF4-FFF2-40B4-BE49-F238E27FC236}">
                <a16:creationId xmlns="" xmlns:a16="http://schemas.microsoft.com/office/drawing/2014/main" id="{507068F0-1768-DA4A-8654-DA55D568609D}"/>
              </a:ext>
            </a:extLst>
          </p:cNvPr>
          <p:cNvSpPr>
            <a:spLocks noGrp="1"/>
          </p:cNvSpPr>
          <p:nvPr>
            <p:ph type="sldNum" sz="quarter" idx="12"/>
          </p:nvPr>
        </p:nvSpPr>
        <p:spPr/>
        <p:txBody>
          <a:bodyPr/>
          <a:lstStyle/>
          <a:p>
            <a:fld id="{0655C6C3-535F-4295-A463-389C7C3CB0A6}" type="slidenum">
              <a:rPr lang="zh-CN" altLang="en-US" smtClean="0"/>
              <a:t>16</a:t>
            </a:fld>
            <a:endParaRPr lang="zh-CN" altLang="en-US"/>
          </a:p>
        </p:txBody>
      </p:sp>
      <p:sp>
        <p:nvSpPr>
          <p:cNvPr id="6" name="页脚占位符 5"/>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592674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48CBF2E-3845-DD4B-8A92-69DF600F7911}"/>
              </a:ext>
            </a:extLst>
          </p:cNvPr>
          <p:cNvSpPr>
            <a:spLocks noGrp="1"/>
          </p:cNvSpPr>
          <p:nvPr>
            <p:ph type="title"/>
          </p:nvPr>
        </p:nvSpPr>
        <p:spPr/>
        <p:txBody>
          <a:bodyPr>
            <a:normAutofit/>
          </a:bodyPr>
          <a:lstStyle/>
          <a:p>
            <a:r>
              <a:rPr kumimoji="1" lang="zh-CN" altLang="en-US" sz="2800" b="1" dirty="0" smtClean="0"/>
              <a:t>需求分析和思考</a:t>
            </a:r>
            <a:endParaRPr kumimoji="1" lang="zh-CN" altLang="en-US" sz="2800" b="1" dirty="0"/>
          </a:p>
        </p:txBody>
      </p:sp>
      <p:sp>
        <p:nvSpPr>
          <p:cNvPr id="3" name="内容占位符 2">
            <a:extLst>
              <a:ext uri="{FF2B5EF4-FFF2-40B4-BE49-F238E27FC236}">
                <a16:creationId xmlns="" xmlns:a16="http://schemas.microsoft.com/office/drawing/2014/main" id="{8A15A498-DAC3-014A-83EF-0DB769088BBA}"/>
              </a:ext>
            </a:extLst>
          </p:cNvPr>
          <p:cNvSpPr>
            <a:spLocks noGrp="1"/>
          </p:cNvSpPr>
          <p:nvPr>
            <p:ph idx="1"/>
          </p:nvPr>
        </p:nvSpPr>
        <p:spPr/>
        <p:txBody>
          <a:bodyPr>
            <a:normAutofit/>
          </a:bodyPr>
          <a:lstStyle/>
          <a:p>
            <a:r>
              <a:rPr kumimoji="1" lang="zh-CN" altLang="en-US" sz="2400" dirty="0"/>
              <a:t>需求分析</a:t>
            </a:r>
            <a:endParaRPr kumimoji="1" lang="en-US" altLang="zh-CN" sz="2400" dirty="0"/>
          </a:p>
          <a:p>
            <a:pPr lvl="1"/>
            <a:r>
              <a:rPr kumimoji="1" lang="zh-CN" altLang="en-US" sz="1800" dirty="0"/>
              <a:t>需要能够支持多租户，且租户之间完全隔离</a:t>
            </a:r>
            <a:endParaRPr kumimoji="1" lang="en-US" altLang="zh-CN" sz="1800" dirty="0"/>
          </a:p>
          <a:p>
            <a:pPr lvl="1"/>
            <a:r>
              <a:rPr kumimoji="1" lang="zh-CN" altLang="en-US" sz="1800" dirty="0"/>
              <a:t>需要提供统一的数据中台，提供数据目录</a:t>
            </a:r>
            <a:endParaRPr kumimoji="1" lang="en-US" altLang="zh-CN" sz="1800" dirty="0"/>
          </a:p>
          <a:p>
            <a:pPr lvl="1"/>
            <a:r>
              <a:rPr kumimoji="1" lang="zh-CN" altLang="en-US" sz="1800" dirty="0"/>
              <a:t>需要提供租户自助申请，管理员审批，自动化数据交换</a:t>
            </a:r>
            <a:endParaRPr kumimoji="1" lang="en-US" altLang="zh-CN" sz="1800" dirty="0"/>
          </a:p>
          <a:p>
            <a:pPr lvl="1"/>
            <a:r>
              <a:rPr kumimoji="1" lang="zh-CN" altLang="en-US" sz="1800" dirty="0"/>
              <a:t>需要打通数据中台和租户的双向连接，且保证权限管控</a:t>
            </a:r>
            <a:endParaRPr kumimoji="1" lang="en-US" altLang="zh-CN" sz="1800" dirty="0"/>
          </a:p>
          <a:p>
            <a:pPr lvl="1"/>
            <a:r>
              <a:rPr kumimoji="1" lang="zh-CN" altLang="en-US" sz="1800" dirty="0"/>
              <a:t>需要提供审计功能</a:t>
            </a:r>
            <a:endParaRPr kumimoji="1" lang="en-US" altLang="zh-CN" sz="1800" dirty="0"/>
          </a:p>
          <a:p>
            <a:pPr lvl="1"/>
            <a:r>
              <a:rPr kumimoji="1" lang="is-IS" altLang="zh-CN" sz="1800" dirty="0"/>
              <a:t>…..</a:t>
            </a:r>
            <a:endParaRPr kumimoji="1" lang="en-US" altLang="zh-CN" sz="1800" dirty="0"/>
          </a:p>
          <a:p>
            <a:r>
              <a:rPr kumimoji="1" lang="zh-CN" altLang="en-US" sz="2400" dirty="0"/>
              <a:t>思考</a:t>
            </a:r>
            <a:endParaRPr kumimoji="1" lang="en-US" altLang="zh-CN" sz="2400" dirty="0"/>
          </a:p>
          <a:p>
            <a:pPr lvl="1"/>
            <a:r>
              <a:rPr kumimoji="1" lang="zh-CN" altLang="en-US" sz="1800" dirty="0"/>
              <a:t>如何建立多租户模型？保证合规性要求？</a:t>
            </a:r>
            <a:endParaRPr kumimoji="1" lang="en-US" altLang="zh-CN" sz="1800" dirty="0"/>
          </a:p>
          <a:p>
            <a:pPr lvl="1"/>
            <a:r>
              <a:rPr kumimoji="1" lang="zh-CN" altLang="en-US" sz="1800" dirty="0"/>
              <a:t>如何保证整个数据访问，数据流转的安全？</a:t>
            </a:r>
            <a:endParaRPr kumimoji="1" lang="en-US" altLang="zh-CN" sz="1800" dirty="0"/>
          </a:p>
          <a:p>
            <a:pPr lvl="1"/>
            <a:r>
              <a:rPr kumimoji="1" lang="zh-CN" altLang="en-US" sz="1800" dirty="0"/>
              <a:t>如何构建数据流转任务？如何管理任务生命周期？</a:t>
            </a:r>
            <a:endParaRPr kumimoji="1" lang="en-US" altLang="zh-CN" sz="1800" dirty="0"/>
          </a:p>
          <a:p>
            <a:pPr lvl="1"/>
            <a:r>
              <a:rPr kumimoji="1" lang="zh-CN" altLang="en-US" sz="1800" dirty="0"/>
              <a:t>如何控制资源消耗？保证数据流转不影响主集群运转？</a:t>
            </a:r>
            <a:endParaRPr kumimoji="1" lang="en-US" altLang="zh-CN" sz="1800" dirty="0"/>
          </a:p>
          <a:p>
            <a:pPr lvl="1"/>
            <a:r>
              <a:rPr kumimoji="1" lang="zh-CN" altLang="en-US" sz="1800" dirty="0"/>
              <a:t>如何保证高可用？</a:t>
            </a:r>
            <a:endParaRPr kumimoji="1" lang="en-US" altLang="zh-CN" sz="1800" dirty="0"/>
          </a:p>
          <a:p>
            <a:pPr lvl="1"/>
            <a:r>
              <a:rPr kumimoji="1" lang="is-IS" altLang="zh-CN" sz="1800" dirty="0"/>
              <a:t>…...</a:t>
            </a:r>
            <a:endParaRPr kumimoji="1" lang="en-US" altLang="zh-CN" sz="1800" dirty="0"/>
          </a:p>
        </p:txBody>
      </p:sp>
      <p:sp>
        <p:nvSpPr>
          <p:cNvPr id="4" name="日期占位符 3">
            <a:extLst>
              <a:ext uri="{FF2B5EF4-FFF2-40B4-BE49-F238E27FC236}">
                <a16:creationId xmlns="" xmlns:a16="http://schemas.microsoft.com/office/drawing/2014/main" id="{40CBBF52-B8A5-544B-AB99-82FA483C85B1}"/>
              </a:ext>
            </a:extLst>
          </p:cNvPr>
          <p:cNvSpPr>
            <a:spLocks noGrp="1"/>
          </p:cNvSpPr>
          <p:nvPr>
            <p:ph type="dt" sz="half" idx="10"/>
          </p:nvPr>
        </p:nvSpPr>
        <p:spPr/>
        <p:txBody>
          <a:bodyPr/>
          <a:lstStyle/>
          <a:p>
            <a:fld id="{BEEBD5A6-9120-5545-9C67-0862BCA61887}" type="datetime1">
              <a:rPr lang="zh-CN" altLang="en-US" smtClean="0"/>
              <a:t>18/7/3</a:t>
            </a:fld>
            <a:endParaRPr lang="zh-CN" altLang="en-US"/>
          </a:p>
        </p:txBody>
      </p:sp>
      <p:sp>
        <p:nvSpPr>
          <p:cNvPr id="5" name="灯片编号占位符 4">
            <a:extLst>
              <a:ext uri="{FF2B5EF4-FFF2-40B4-BE49-F238E27FC236}">
                <a16:creationId xmlns="" xmlns:a16="http://schemas.microsoft.com/office/drawing/2014/main" id="{507068F0-1768-DA4A-8654-DA55D568609D}"/>
              </a:ext>
            </a:extLst>
          </p:cNvPr>
          <p:cNvSpPr>
            <a:spLocks noGrp="1"/>
          </p:cNvSpPr>
          <p:nvPr>
            <p:ph type="sldNum" sz="quarter" idx="12"/>
          </p:nvPr>
        </p:nvSpPr>
        <p:spPr/>
        <p:txBody>
          <a:bodyPr/>
          <a:lstStyle/>
          <a:p>
            <a:fld id="{0655C6C3-535F-4295-A463-389C7C3CB0A6}" type="slidenum">
              <a:rPr lang="zh-CN" altLang="en-US" smtClean="0"/>
              <a:t>17</a:t>
            </a:fld>
            <a:endParaRPr lang="zh-CN" altLang="en-US"/>
          </a:p>
        </p:txBody>
      </p:sp>
      <p:sp>
        <p:nvSpPr>
          <p:cNvPr id="6" name="页脚占位符 5"/>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1247283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800" b="1" dirty="0" smtClean="0"/>
              <a:t>多租户模型构建</a:t>
            </a:r>
            <a:endParaRPr kumimoji="1" lang="zh-CN" altLang="en-US" sz="2800" b="1" dirty="0"/>
          </a:p>
        </p:txBody>
      </p:sp>
      <p:sp>
        <p:nvSpPr>
          <p:cNvPr id="51" name="内容占位符 8"/>
          <p:cNvSpPr>
            <a:spLocks noGrp="1"/>
          </p:cNvSpPr>
          <p:nvPr>
            <p:ph idx="1"/>
          </p:nvPr>
        </p:nvSpPr>
        <p:spPr>
          <a:xfrm>
            <a:off x="1768321" y="1662209"/>
            <a:ext cx="1043724" cy="344182"/>
          </a:xfrm>
        </p:spPr>
        <p:txBody>
          <a:bodyPr anchor="ctr">
            <a:normAutofit fontScale="92500"/>
          </a:bodyPr>
          <a:lstStyle/>
          <a:p>
            <a:pPr marL="0" indent="0" algn="ctr">
              <a:buNone/>
            </a:pPr>
            <a:r>
              <a:rPr kumimoji="1" lang="zh-CN" altLang="en-US" sz="1417" dirty="0"/>
              <a:t>企业</a:t>
            </a:r>
            <a:r>
              <a:rPr kumimoji="1" lang="en-US" altLang="zh-CN" sz="1417" dirty="0"/>
              <a:t>IT</a:t>
            </a:r>
            <a:r>
              <a:rPr kumimoji="1" lang="zh-CN" altLang="en-US" sz="1417" dirty="0"/>
              <a:t>部门</a:t>
            </a:r>
          </a:p>
        </p:txBody>
      </p:sp>
      <p:grpSp>
        <p:nvGrpSpPr>
          <p:cNvPr id="4" name="组 3"/>
          <p:cNvGrpSpPr/>
          <p:nvPr/>
        </p:nvGrpSpPr>
        <p:grpSpPr>
          <a:xfrm>
            <a:off x="1827447" y="2558259"/>
            <a:ext cx="8417345" cy="2785251"/>
            <a:chOff x="1291798" y="1985032"/>
            <a:chExt cx="9502920" cy="3144465"/>
          </a:xfrm>
        </p:grpSpPr>
        <p:sp>
          <p:nvSpPr>
            <p:cNvPr id="5" name="文本框 4"/>
            <p:cNvSpPr txBox="1"/>
            <p:nvPr/>
          </p:nvSpPr>
          <p:spPr>
            <a:xfrm>
              <a:off x="8135164" y="2857281"/>
              <a:ext cx="486135" cy="381494"/>
            </a:xfrm>
            <a:prstGeom prst="rect">
              <a:avLst/>
            </a:prstGeom>
            <a:noFill/>
          </p:spPr>
          <p:txBody>
            <a:bodyPr wrap="square" rtlCol="0" anchor="ctr">
              <a:spAutoFit/>
            </a:bodyPr>
            <a:lstStyle/>
            <a:p>
              <a:pPr algn="ctr"/>
              <a:r>
                <a:rPr kumimoji="1" lang="mr-IN" altLang="zh-CN" sz="1596" dirty="0">
                  <a:solidFill>
                    <a:schemeClr val="bg1"/>
                  </a:solidFill>
                </a:rPr>
                <a:t>…</a:t>
              </a:r>
              <a:endParaRPr kumimoji="1" lang="zh-CN" altLang="en-US" sz="1596" dirty="0">
                <a:solidFill>
                  <a:schemeClr val="bg1"/>
                </a:solidFill>
              </a:endParaRPr>
            </a:p>
          </p:txBody>
        </p:sp>
        <p:cxnSp>
          <p:nvCxnSpPr>
            <p:cNvPr id="6" name="肘形连接符 5"/>
            <p:cNvCxnSpPr/>
            <p:nvPr/>
          </p:nvCxnSpPr>
          <p:spPr bwMode="auto">
            <a:xfrm rot="5400000" flipH="1" flipV="1">
              <a:off x="8290341" y="2794244"/>
              <a:ext cx="497031" cy="2403995"/>
            </a:xfrm>
            <a:prstGeom prst="bentConnector3">
              <a:avLst>
                <a:gd name="adj1" fmla="val 50000"/>
              </a:avLst>
            </a:prstGeom>
            <a:ln>
              <a:headEnd type="triangle"/>
              <a:tailEnd type="triangle"/>
            </a:ln>
            <a:extLst/>
          </p:spPr>
          <p:style>
            <a:lnRef idx="2">
              <a:schemeClr val="accent1"/>
            </a:lnRef>
            <a:fillRef idx="0">
              <a:schemeClr val="accent1"/>
            </a:fillRef>
            <a:effectRef idx="1">
              <a:schemeClr val="accent1"/>
            </a:effectRef>
            <a:fontRef idx="minor">
              <a:schemeClr val="tx1"/>
            </a:fontRef>
          </p:style>
        </p:cxnSp>
        <p:sp>
          <p:nvSpPr>
            <p:cNvPr id="7" name="圆角矩形 6"/>
            <p:cNvSpPr/>
            <p:nvPr/>
          </p:nvSpPr>
          <p:spPr bwMode="auto">
            <a:xfrm>
              <a:off x="2304280" y="2581117"/>
              <a:ext cx="807163" cy="580208"/>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t" anchorCtr="0" compatLnSpc="1">
              <a:prstTxWarp prst="textNoShape">
                <a:avLst/>
              </a:prstTxWarp>
            </a:bodyPr>
            <a:lstStyle/>
            <a:p>
              <a:pPr algn="ctr" defTabSz="809939" fontAlgn="base">
                <a:spcBef>
                  <a:spcPct val="0"/>
                </a:spcBef>
                <a:spcAft>
                  <a:spcPct val="0"/>
                </a:spcAft>
              </a:pPr>
              <a:r>
                <a:rPr kumimoji="1" lang="zh-CN" altLang="en-US" sz="1241" dirty="0">
                  <a:solidFill>
                    <a:schemeClr val="bg1"/>
                  </a:solidFill>
                  <a:latin typeface="Arial" charset="0"/>
                  <a:ea typeface="宋体" charset="0"/>
                  <a:cs typeface="宋体" charset="0"/>
                </a:rPr>
                <a:t>企业组织关系</a:t>
              </a:r>
            </a:p>
          </p:txBody>
        </p:sp>
        <p:sp>
          <p:nvSpPr>
            <p:cNvPr id="8" name="圆角矩形 7"/>
            <p:cNvSpPr/>
            <p:nvPr/>
          </p:nvSpPr>
          <p:spPr bwMode="auto">
            <a:xfrm>
              <a:off x="2315353" y="3260594"/>
              <a:ext cx="808166" cy="601791"/>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t" anchorCtr="0" compatLnSpc="1">
              <a:prstTxWarp prst="textNoShape">
                <a:avLst/>
              </a:prstTxWarp>
            </a:bodyPr>
            <a:lstStyle/>
            <a:p>
              <a:pPr algn="ctr" defTabSz="809939" fontAlgn="base">
                <a:spcBef>
                  <a:spcPct val="0"/>
                </a:spcBef>
                <a:spcAft>
                  <a:spcPct val="0"/>
                </a:spcAft>
              </a:pPr>
              <a:r>
                <a:rPr kumimoji="1" lang="zh-CN" altLang="en-US" sz="1241" dirty="0">
                  <a:solidFill>
                    <a:schemeClr val="bg1"/>
                  </a:solidFill>
                  <a:latin typeface="Arial" charset="0"/>
                  <a:ea typeface="宋体" charset="0"/>
                  <a:cs typeface="宋体" charset="0"/>
                </a:rPr>
                <a:t>平台监控服务</a:t>
              </a:r>
            </a:p>
          </p:txBody>
        </p:sp>
        <p:sp>
          <p:nvSpPr>
            <p:cNvPr id="9" name="圆角矩形 8"/>
            <p:cNvSpPr/>
            <p:nvPr/>
          </p:nvSpPr>
          <p:spPr bwMode="auto">
            <a:xfrm>
              <a:off x="1392793" y="2566760"/>
              <a:ext cx="817271" cy="601791"/>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t" anchorCtr="0" compatLnSpc="1">
              <a:prstTxWarp prst="textNoShape">
                <a:avLst/>
              </a:prstTxWarp>
            </a:bodyPr>
            <a:lstStyle/>
            <a:p>
              <a:pPr algn="ctr" defTabSz="809939" fontAlgn="base">
                <a:spcBef>
                  <a:spcPct val="0"/>
                </a:spcBef>
                <a:spcAft>
                  <a:spcPct val="0"/>
                </a:spcAft>
              </a:pPr>
              <a:r>
                <a:rPr kumimoji="1" lang="zh-CN" altLang="en-US" sz="1241" dirty="0">
                  <a:solidFill>
                    <a:schemeClr val="bg1"/>
                  </a:solidFill>
                  <a:latin typeface="Arial" charset="0"/>
                  <a:ea typeface="宋体" charset="0"/>
                  <a:cs typeface="宋体" charset="0"/>
                </a:rPr>
                <a:t>应用</a:t>
              </a:r>
            </a:p>
            <a:p>
              <a:pPr algn="ctr" defTabSz="809939" fontAlgn="base">
                <a:spcBef>
                  <a:spcPct val="0"/>
                </a:spcBef>
                <a:spcAft>
                  <a:spcPct val="0"/>
                </a:spcAft>
              </a:pPr>
              <a:r>
                <a:rPr kumimoji="1" lang="zh-CN" altLang="en-US" sz="1241" dirty="0">
                  <a:solidFill>
                    <a:schemeClr val="bg1"/>
                  </a:solidFill>
                  <a:latin typeface="Arial" charset="0"/>
                  <a:ea typeface="宋体" charset="0"/>
                  <a:cs typeface="宋体" charset="0"/>
                </a:rPr>
                <a:t>市场</a:t>
              </a:r>
            </a:p>
          </p:txBody>
        </p:sp>
        <p:sp>
          <p:nvSpPr>
            <p:cNvPr id="10" name="圆角矩形 9"/>
            <p:cNvSpPr/>
            <p:nvPr/>
          </p:nvSpPr>
          <p:spPr bwMode="auto">
            <a:xfrm>
              <a:off x="1309420" y="2137166"/>
              <a:ext cx="1883673" cy="1821722"/>
            </a:xfrm>
            <a:prstGeom prst="roundRect">
              <a:avLst>
                <a:gd name="adj" fmla="val 3736"/>
              </a:avLst>
            </a:prstGeom>
            <a:solidFill>
              <a:srgbClr val="FFFFFF">
                <a:alpha val="5098"/>
              </a:srgbClr>
            </a:solidFill>
            <a:ln w="12700" cap="flat" cmpd="sng" algn="ctr">
              <a:solidFill>
                <a:srgbClr val="FFFFFF">
                  <a:alpha val="20000"/>
                </a:srgbClr>
              </a:solidFill>
              <a:prstDash val="solid"/>
              <a:round/>
              <a:headEnd type="none" w="med" len="med"/>
              <a:tailEnd type="none" w="med" len="med"/>
            </a:ln>
            <a:effectLst/>
            <a:extLst/>
          </p:spPr>
          <p:txBody>
            <a:bodyPr vert="horz" wrap="square" lIns="80994" tIns="40498" rIns="80994" bIns="40498" numCol="1" rtlCol="0" anchor="t" anchorCtr="0" compatLnSpc="1">
              <a:prstTxWarp prst="textNoShape">
                <a:avLst/>
              </a:prstTxWarp>
            </a:bodyPr>
            <a:lstStyle/>
            <a:p>
              <a:pPr defTabSz="809939" fontAlgn="base">
                <a:spcBef>
                  <a:spcPct val="0"/>
                </a:spcBef>
                <a:spcAft>
                  <a:spcPct val="0"/>
                </a:spcAft>
              </a:pPr>
              <a:endParaRPr kumimoji="1" lang="zh-CN" altLang="en-US" sz="1596" dirty="0">
                <a:solidFill>
                  <a:schemeClr val="bg1"/>
                </a:solidFill>
                <a:latin typeface="Arial" charset="0"/>
                <a:ea typeface="宋体" charset="0"/>
                <a:cs typeface="宋体" charset="0"/>
              </a:endParaRPr>
            </a:p>
          </p:txBody>
        </p:sp>
        <p:sp>
          <p:nvSpPr>
            <p:cNvPr id="11" name="文本框 10"/>
            <p:cNvSpPr txBox="1"/>
            <p:nvPr/>
          </p:nvSpPr>
          <p:spPr>
            <a:xfrm>
              <a:off x="1441647" y="2231782"/>
              <a:ext cx="1641796" cy="319818"/>
            </a:xfrm>
            <a:prstGeom prst="rect">
              <a:avLst/>
            </a:prstGeom>
            <a:noFill/>
          </p:spPr>
          <p:txBody>
            <a:bodyPr wrap="none" rtlCol="0">
              <a:spAutoFit/>
            </a:bodyPr>
            <a:lstStyle/>
            <a:p>
              <a:r>
                <a:rPr kumimoji="1" lang="zh-CN" altLang="en-US" sz="1241" dirty="0">
                  <a:solidFill>
                    <a:schemeClr val="bg1"/>
                  </a:solidFill>
                </a:rPr>
                <a:t>云平台公共服务区</a:t>
              </a:r>
            </a:p>
          </p:txBody>
        </p:sp>
        <p:sp>
          <p:nvSpPr>
            <p:cNvPr id="12" name="圆角矩形 11"/>
            <p:cNvSpPr/>
            <p:nvPr/>
          </p:nvSpPr>
          <p:spPr bwMode="auto">
            <a:xfrm>
              <a:off x="1376533" y="3237444"/>
              <a:ext cx="849792" cy="615520"/>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t" anchorCtr="0" compatLnSpc="1">
              <a:prstTxWarp prst="textNoShape">
                <a:avLst/>
              </a:prstTxWarp>
            </a:bodyPr>
            <a:lstStyle/>
            <a:p>
              <a:pPr algn="ctr" defTabSz="809939" fontAlgn="base">
                <a:spcBef>
                  <a:spcPct val="0"/>
                </a:spcBef>
                <a:spcAft>
                  <a:spcPct val="0"/>
                </a:spcAft>
              </a:pPr>
              <a:r>
                <a:rPr kumimoji="1" lang="zh-CN" altLang="en-US" sz="1241" dirty="0">
                  <a:solidFill>
                    <a:schemeClr val="bg1"/>
                  </a:solidFill>
                  <a:latin typeface="Arial" charset="0"/>
                  <a:ea typeface="宋体" charset="0"/>
                  <a:cs typeface="宋体" charset="0"/>
                </a:rPr>
                <a:t>平台审计服务</a:t>
              </a:r>
            </a:p>
          </p:txBody>
        </p:sp>
        <p:sp>
          <p:nvSpPr>
            <p:cNvPr id="13" name="圆角矩形 12"/>
            <p:cNvSpPr/>
            <p:nvPr/>
          </p:nvSpPr>
          <p:spPr bwMode="auto">
            <a:xfrm>
              <a:off x="3878999" y="2033869"/>
              <a:ext cx="6915719" cy="1850679"/>
            </a:xfrm>
            <a:prstGeom prst="roundRect">
              <a:avLst>
                <a:gd name="adj" fmla="val 3736"/>
              </a:avLst>
            </a:prstGeom>
            <a:solidFill>
              <a:srgbClr val="FFFFFF">
                <a:alpha val="5098"/>
              </a:srgbClr>
            </a:solidFill>
            <a:ln w="12700" cap="flat" cmpd="sng" algn="ctr">
              <a:solidFill>
                <a:srgbClr val="FFFFFF">
                  <a:alpha val="20000"/>
                </a:srgbClr>
              </a:solidFill>
              <a:prstDash val="solid"/>
              <a:round/>
              <a:headEnd type="none" w="med" len="med"/>
              <a:tailEnd type="none" w="med" len="med"/>
            </a:ln>
            <a:effectLst/>
            <a:extLst/>
          </p:spPr>
          <p:txBody>
            <a:bodyPr vert="horz" wrap="square" lIns="80994" tIns="40498" rIns="80994" bIns="40498" numCol="1" rtlCol="0" anchor="t" anchorCtr="0" compatLnSpc="1">
              <a:prstTxWarp prst="textNoShape">
                <a:avLst/>
              </a:prstTxWarp>
            </a:bodyPr>
            <a:lstStyle/>
            <a:p>
              <a:pPr defTabSz="809939" fontAlgn="base">
                <a:spcBef>
                  <a:spcPct val="0"/>
                </a:spcBef>
                <a:spcAft>
                  <a:spcPct val="0"/>
                </a:spcAft>
              </a:pPr>
              <a:endParaRPr kumimoji="1" lang="zh-CN" altLang="en-US" sz="1596" dirty="0">
                <a:solidFill>
                  <a:schemeClr val="bg1"/>
                </a:solidFill>
                <a:latin typeface="Arial" charset="0"/>
                <a:ea typeface="宋体" charset="0"/>
                <a:cs typeface="宋体" charset="0"/>
              </a:endParaRPr>
            </a:p>
          </p:txBody>
        </p:sp>
        <p:sp>
          <p:nvSpPr>
            <p:cNvPr id="14" name="文本框 13"/>
            <p:cNvSpPr txBox="1"/>
            <p:nvPr/>
          </p:nvSpPr>
          <p:spPr>
            <a:xfrm rot="16200000">
              <a:off x="7066165" y="1744916"/>
              <a:ext cx="393149" cy="873382"/>
            </a:xfrm>
            <a:prstGeom prst="rect">
              <a:avLst/>
            </a:prstGeom>
            <a:noFill/>
          </p:spPr>
          <p:txBody>
            <a:bodyPr vert="eaVert" wrap="none" rtlCol="0">
              <a:spAutoFit/>
            </a:bodyPr>
            <a:lstStyle/>
            <a:p>
              <a:r>
                <a:rPr kumimoji="1" lang="zh-CN" altLang="en-US" sz="1063" dirty="0">
                  <a:solidFill>
                    <a:schemeClr val="bg1"/>
                  </a:solidFill>
                </a:rPr>
                <a:t>租户服务区</a:t>
              </a:r>
            </a:p>
          </p:txBody>
        </p:sp>
        <p:sp>
          <p:nvSpPr>
            <p:cNvPr id="15" name="圆角矩形 14"/>
            <p:cNvSpPr/>
            <p:nvPr/>
          </p:nvSpPr>
          <p:spPr bwMode="auto">
            <a:xfrm>
              <a:off x="8786703" y="2410402"/>
              <a:ext cx="1908301" cy="1337323"/>
            </a:xfrm>
            <a:prstGeom prst="roundRect">
              <a:avLst>
                <a:gd name="adj" fmla="val 3736"/>
              </a:avLst>
            </a:prstGeom>
            <a:solidFill>
              <a:srgbClr val="FFFFFF">
                <a:alpha val="5098"/>
              </a:srgbClr>
            </a:solidFill>
            <a:ln w="12700" cap="flat" cmpd="sng" algn="ctr">
              <a:solidFill>
                <a:srgbClr val="FFFFFF">
                  <a:alpha val="20000"/>
                </a:srgbClr>
              </a:solidFill>
              <a:prstDash val="solid"/>
              <a:round/>
              <a:headEnd type="none" w="med" len="med"/>
              <a:tailEnd type="none" w="med" len="med"/>
            </a:ln>
            <a:effectLst/>
            <a:extLst/>
          </p:spPr>
          <p:txBody>
            <a:bodyPr vert="horz" wrap="square" lIns="80994" tIns="40498" rIns="80994" bIns="40498" numCol="1" rtlCol="0" anchor="t" anchorCtr="0" compatLnSpc="1">
              <a:prstTxWarp prst="textNoShape">
                <a:avLst/>
              </a:prstTxWarp>
            </a:bodyPr>
            <a:lstStyle/>
            <a:p>
              <a:pPr defTabSz="809939" fontAlgn="base">
                <a:spcBef>
                  <a:spcPct val="0"/>
                </a:spcBef>
                <a:spcAft>
                  <a:spcPct val="0"/>
                </a:spcAft>
              </a:pPr>
              <a:endParaRPr kumimoji="1" lang="zh-CN" altLang="en-US" sz="1596">
                <a:solidFill>
                  <a:schemeClr val="bg1"/>
                </a:solidFill>
                <a:latin typeface="Arial" charset="0"/>
                <a:ea typeface="宋体" charset="0"/>
                <a:cs typeface="宋体" charset="0"/>
              </a:endParaRPr>
            </a:p>
          </p:txBody>
        </p:sp>
        <p:sp>
          <p:nvSpPr>
            <p:cNvPr id="16" name="文本框 15"/>
            <p:cNvSpPr txBox="1"/>
            <p:nvPr/>
          </p:nvSpPr>
          <p:spPr>
            <a:xfrm>
              <a:off x="9496095" y="2408813"/>
              <a:ext cx="628342" cy="288908"/>
            </a:xfrm>
            <a:prstGeom prst="rect">
              <a:avLst/>
            </a:prstGeom>
            <a:noFill/>
          </p:spPr>
          <p:txBody>
            <a:bodyPr wrap="none" rtlCol="0">
              <a:spAutoFit/>
            </a:bodyPr>
            <a:lstStyle/>
            <a:p>
              <a:r>
                <a:rPr kumimoji="1" lang="zh-CN" altLang="en-US" sz="1063" dirty="0">
                  <a:solidFill>
                    <a:schemeClr val="bg1"/>
                  </a:solidFill>
                </a:rPr>
                <a:t>租户</a:t>
              </a:r>
              <a:r>
                <a:rPr kumimoji="1" lang="en-US" altLang="zh-CN" sz="1063" dirty="0">
                  <a:solidFill>
                    <a:schemeClr val="bg1"/>
                  </a:solidFill>
                </a:rPr>
                <a:t>N</a:t>
              </a:r>
              <a:endParaRPr kumimoji="1" lang="zh-CN" altLang="en-US" sz="1063" dirty="0">
                <a:solidFill>
                  <a:schemeClr val="bg1"/>
                </a:solidFill>
              </a:endParaRPr>
            </a:p>
          </p:txBody>
        </p:sp>
        <p:sp>
          <p:nvSpPr>
            <p:cNvPr id="17" name="圆角矩形 16"/>
            <p:cNvSpPr/>
            <p:nvPr/>
          </p:nvSpPr>
          <p:spPr bwMode="auto">
            <a:xfrm>
              <a:off x="8846123" y="2739835"/>
              <a:ext cx="824756" cy="488908"/>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zh-CN" altLang="en-US" sz="1063" dirty="0">
                  <a:solidFill>
                    <a:schemeClr val="bg1"/>
                  </a:solidFill>
                  <a:latin typeface="Arial" charset="0"/>
                  <a:ea typeface="宋体" charset="0"/>
                  <a:cs typeface="宋体" charset="0"/>
                </a:rPr>
                <a:t>监控</a:t>
              </a:r>
            </a:p>
            <a:p>
              <a:pPr algn="ctr" defTabSz="809939" fontAlgn="base">
                <a:spcBef>
                  <a:spcPct val="0"/>
                </a:spcBef>
                <a:spcAft>
                  <a:spcPct val="0"/>
                </a:spcAft>
              </a:pPr>
              <a:r>
                <a:rPr kumimoji="1" lang="zh-CN" altLang="en-US" sz="1063" dirty="0">
                  <a:solidFill>
                    <a:schemeClr val="bg1"/>
                  </a:solidFill>
                  <a:latin typeface="Arial" charset="0"/>
                  <a:ea typeface="宋体" charset="0"/>
                  <a:cs typeface="宋体" charset="0"/>
                </a:rPr>
                <a:t>服务</a:t>
              </a:r>
            </a:p>
          </p:txBody>
        </p:sp>
        <p:sp>
          <p:nvSpPr>
            <p:cNvPr id="18" name="圆角矩形 17"/>
            <p:cNvSpPr/>
            <p:nvPr/>
          </p:nvSpPr>
          <p:spPr bwMode="auto">
            <a:xfrm>
              <a:off x="9781409" y="2739835"/>
              <a:ext cx="850303" cy="477333"/>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zh-CN" altLang="en-US" sz="1063" dirty="0">
                  <a:solidFill>
                    <a:schemeClr val="bg1"/>
                  </a:solidFill>
                  <a:latin typeface="Arial" charset="0"/>
                  <a:ea typeface="宋体" charset="0"/>
                  <a:cs typeface="宋体" charset="0"/>
                </a:rPr>
                <a:t>开发</a:t>
              </a:r>
            </a:p>
            <a:p>
              <a:pPr algn="ctr" defTabSz="809939" fontAlgn="base">
                <a:spcBef>
                  <a:spcPct val="0"/>
                </a:spcBef>
                <a:spcAft>
                  <a:spcPct val="0"/>
                </a:spcAft>
              </a:pPr>
              <a:r>
                <a:rPr kumimoji="1" lang="zh-CN" altLang="en-US" sz="1063" dirty="0">
                  <a:solidFill>
                    <a:schemeClr val="bg1"/>
                  </a:solidFill>
                  <a:latin typeface="Arial" charset="0"/>
                  <a:ea typeface="宋体" charset="0"/>
                  <a:cs typeface="宋体" charset="0"/>
                </a:rPr>
                <a:t>工具</a:t>
              </a:r>
            </a:p>
          </p:txBody>
        </p:sp>
        <p:sp>
          <p:nvSpPr>
            <p:cNvPr id="19" name="圆角矩形 18"/>
            <p:cNvSpPr/>
            <p:nvPr/>
          </p:nvSpPr>
          <p:spPr bwMode="auto">
            <a:xfrm>
              <a:off x="8846123" y="3276225"/>
              <a:ext cx="824756" cy="419068"/>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en-US" altLang="zh-CN" sz="1063" dirty="0">
                  <a:solidFill>
                    <a:schemeClr val="bg1"/>
                  </a:solidFill>
                  <a:latin typeface="Arial" charset="0"/>
                  <a:ea typeface="宋体" charset="0"/>
                  <a:cs typeface="宋体" charset="0"/>
                </a:rPr>
                <a:t>TDH Cluster</a:t>
              </a:r>
              <a:endParaRPr kumimoji="1" lang="zh-CN" altLang="en-US" sz="1063" dirty="0">
                <a:solidFill>
                  <a:schemeClr val="bg1"/>
                </a:solidFill>
                <a:latin typeface="Arial" charset="0"/>
                <a:ea typeface="宋体" charset="0"/>
                <a:cs typeface="宋体" charset="0"/>
              </a:endParaRPr>
            </a:p>
          </p:txBody>
        </p:sp>
        <p:sp>
          <p:nvSpPr>
            <p:cNvPr id="20" name="圆角矩形 19"/>
            <p:cNvSpPr/>
            <p:nvPr/>
          </p:nvSpPr>
          <p:spPr bwMode="auto">
            <a:xfrm>
              <a:off x="9786751" y="3273449"/>
              <a:ext cx="844961" cy="419068"/>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en-US" altLang="zh-CN" sz="1063" dirty="0">
                  <a:solidFill>
                    <a:schemeClr val="bg1"/>
                  </a:solidFill>
                  <a:latin typeface="Arial" charset="0"/>
                  <a:ea typeface="宋体" charset="0"/>
                  <a:cs typeface="宋体" charset="0"/>
                </a:rPr>
                <a:t>TDH Cluster</a:t>
              </a:r>
              <a:endParaRPr kumimoji="1" lang="zh-CN" altLang="en-US" sz="1063" dirty="0">
                <a:solidFill>
                  <a:schemeClr val="bg1"/>
                </a:solidFill>
                <a:latin typeface="Arial" charset="0"/>
                <a:ea typeface="宋体" charset="0"/>
                <a:cs typeface="宋体" charset="0"/>
              </a:endParaRPr>
            </a:p>
          </p:txBody>
        </p:sp>
        <p:sp>
          <p:nvSpPr>
            <p:cNvPr id="21" name="圆角矩形 20"/>
            <p:cNvSpPr/>
            <p:nvPr/>
          </p:nvSpPr>
          <p:spPr bwMode="auto">
            <a:xfrm>
              <a:off x="3878999" y="4244756"/>
              <a:ext cx="6915719" cy="882266"/>
            </a:xfrm>
            <a:prstGeom prst="roundRect">
              <a:avLst>
                <a:gd name="adj" fmla="val 3736"/>
              </a:avLst>
            </a:prstGeom>
            <a:solidFill>
              <a:srgbClr val="FFFFFF">
                <a:alpha val="5098"/>
              </a:srgbClr>
            </a:solidFill>
            <a:ln w="12700" cap="flat" cmpd="sng" algn="ctr">
              <a:solidFill>
                <a:srgbClr val="FFFFFF">
                  <a:alpha val="20000"/>
                </a:srgbClr>
              </a:solidFill>
              <a:prstDash val="solid"/>
              <a:round/>
              <a:headEnd type="none" w="med" len="med"/>
              <a:tailEnd type="none" w="med" len="med"/>
            </a:ln>
            <a:effectLst/>
            <a:extLst/>
          </p:spPr>
          <p:txBody>
            <a:bodyPr vert="horz" wrap="square" lIns="80994" tIns="40498" rIns="80994" bIns="40498" numCol="1" rtlCol="0" anchor="t" anchorCtr="0" compatLnSpc="1">
              <a:prstTxWarp prst="textNoShape">
                <a:avLst/>
              </a:prstTxWarp>
            </a:bodyPr>
            <a:lstStyle/>
            <a:p>
              <a:pPr algn="ctr" defTabSz="809939" fontAlgn="base">
                <a:spcBef>
                  <a:spcPct val="0"/>
                </a:spcBef>
                <a:spcAft>
                  <a:spcPct val="0"/>
                </a:spcAft>
              </a:pPr>
              <a:r>
                <a:rPr kumimoji="1" lang="zh-CN" altLang="en-US" sz="1241" dirty="0">
                  <a:solidFill>
                    <a:schemeClr val="bg1"/>
                  </a:solidFill>
                  <a:latin typeface="Arial" charset="0"/>
                  <a:ea typeface="宋体" charset="0"/>
                  <a:cs typeface="宋体" charset="0"/>
                </a:rPr>
                <a:t>统一的数据服务</a:t>
              </a:r>
            </a:p>
          </p:txBody>
        </p:sp>
        <p:sp>
          <p:nvSpPr>
            <p:cNvPr id="22" name="圆角矩形 21"/>
            <p:cNvSpPr/>
            <p:nvPr/>
          </p:nvSpPr>
          <p:spPr bwMode="auto">
            <a:xfrm>
              <a:off x="3960876" y="4550435"/>
              <a:ext cx="2120949" cy="501318"/>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zh-CN" altLang="en-US" sz="1241" dirty="0">
                  <a:solidFill>
                    <a:schemeClr val="bg1"/>
                  </a:solidFill>
                  <a:latin typeface="Arial" charset="0"/>
                  <a:ea typeface="宋体" charset="0"/>
                  <a:cs typeface="宋体" charset="0"/>
                </a:rPr>
                <a:t>共享数据区</a:t>
              </a:r>
            </a:p>
          </p:txBody>
        </p:sp>
        <p:sp>
          <p:nvSpPr>
            <p:cNvPr id="23" name="圆角矩形 22"/>
            <p:cNvSpPr/>
            <p:nvPr/>
          </p:nvSpPr>
          <p:spPr bwMode="auto">
            <a:xfrm>
              <a:off x="6230710" y="4557625"/>
              <a:ext cx="2159003" cy="489100"/>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zh-CN" altLang="en-US" sz="1241">
                  <a:solidFill>
                    <a:schemeClr val="bg1"/>
                  </a:solidFill>
                  <a:latin typeface="Arial" charset="0"/>
                  <a:ea typeface="宋体" charset="0"/>
                  <a:cs typeface="宋体" charset="0"/>
                </a:rPr>
                <a:t>租户数据区</a:t>
              </a:r>
              <a:endParaRPr kumimoji="1" lang="zh-CN" altLang="en-US" sz="1241" dirty="0">
                <a:solidFill>
                  <a:schemeClr val="bg1"/>
                </a:solidFill>
                <a:latin typeface="Arial" charset="0"/>
                <a:ea typeface="宋体" charset="0"/>
                <a:cs typeface="宋体" charset="0"/>
              </a:endParaRPr>
            </a:p>
          </p:txBody>
        </p:sp>
        <p:sp>
          <p:nvSpPr>
            <p:cNvPr id="24" name="圆角矩形 23"/>
            <p:cNvSpPr/>
            <p:nvPr/>
          </p:nvSpPr>
          <p:spPr bwMode="auto">
            <a:xfrm>
              <a:off x="8543229" y="4550435"/>
              <a:ext cx="2159003" cy="489100"/>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zh-CN" altLang="en-US" sz="1241" dirty="0">
                  <a:solidFill>
                    <a:schemeClr val="bg1"/>
                  </a:solidFill>
                  <a:latin typeface="Arial" charset="0"/>
                  <a:ea typeface="宋体" charset="0"/>
                  <a:cs typeface="宋体" charset="0"/>
                </a:rPr>
                <a:t>敏感数据区</a:t>
              </a:r>
            </a:p>
          </p:txBody>
        </p:sp>
        <p:cxnSp>
          <p:nvCxnSpPr>
            <p:cNvPr id="25" name="肘形连接符 24"/>
            <p:cNvCxnSpPr/>
            <p:nvPr/>
          </p:nvCxnSpPr>
          <p:spPr bwMode="auto">
            <a:xfrm rot="16200000" flipV="1">
              <a:off x="5880068" y="2787965"/>
              <a:ext cx="503849" cy="2409734"/>
            </a:xfrm>
            <a:prstGeom prst="bentConnector3">
              <a:avLst>
                <a:gd name="adj1" fmla="val 47703"/>
              </a:avLst>
            </a:prstGeom>
            <a:ln>
              <a:headEnd type="triangle"/>
              <a:tailEnd type="triangle"/>
            </a:ln>
            <a:extLst/>
          </p:spPr>
          <p:style>
            <a:lnRef idx="2">
              <a:schemeClr val="accent1"/>
            </a:lnRef>
            <a:fillRef idx="0">
              <a:schemeClr val="accent1"/>
            </a:fillRef>
            <a:effectRef idx="1">
              <a:schemeClr val="accent1"/>
            </a:effectRef>
            <a:fontRef idx="minor">
              <a:schemeClr val="tx1"/>
            </a:fontRef>
          </p:style>
        </p:cxnSp>
        <p:sp>
          <p:nvSpPr>
            <p:cNvPr id="26" name="圆角矩形 25"/>
            <p:cNvSpPr/>
            <p:nvPr/>
          </p:nvSpPr>
          <p:spPr bwMode="auto">
            <a:xfrm>
              <a:off x="1291798" y="4247231"/>
              <a:ext cx="2533907" cy="882266"/>
            </a:xfrm>
            <a:prstGeom prst="roundRect">
              <a:avLst>
                <a:gd name="adj" fmla="val 3736"/>
              </a:avLst>
            </a:prstGeom>
            <a:solidFill>
              <a:srgbClr val="FFFFFF">
                <a:alpha val="5098"/>
              </a:srgbClr>
            </a:solidFill>
            <a:ln w="12700" cap="flat" cmpd="sng" algn="ctr">
              <a:solidFill>
                <a:srgbClr val="FFFFFF">
                  <a:alpha val="20000"/>
                </a:srgbClr>
              </a:solidFill>
              <a:prstDash val="solid"/>
              <a:round/>
              <a:headEnd type="none" w="med" len="med"/>
              <a:tailEnd type="none" w="med" len="med"/>
            </a:ln>
            <a:effectLst/>
            <a:extLst/>
          </p:spPr>
          <p:txBody>
            <a:bodyPr vert="horz" wrap="square" lIns="80994" tIns="40498" rIns="80994" bIns="40498" numCol="1" rtlCol="0" anchor="t" anchorCtr="0" compatLnSpc="1">
              <a:prstTxWarp prst="textNoShape">
                <a:avLst/>
              </a:prstTxWarp>
            </a:bodyPr>
            <a:lstStyle/>
            <a:p>
              <a:pPr algn="ctr" defTabSz="809939" fontAlgn="base">
                <a:spcBef>
                  <a:spcPct val="0"/>
                </a:spcBef>
                <a:spcAft>
                  <a:spcPct val="0"/>
                </a:spcAft>
              </a:pPr>
              <a:r>
                <a:rPr kumimoji="1" lang="zh-CN" altLang="en-US" sz="1241" dirty="0">
                  <a:solidFill>
                    <a:schemeClr val="bg1"/>
                  </a:solidFill>
                  <a:latin typeface="Arial" charset="0"/>
                  <a:ea typeface="宋体" charset="0"/>
                  <a:cs typeface="宋体" charset="0"/>
                </a:rPr>
                <a:t>统一的权限与管理</a:t>
              </a:r>
            </a:p>
          </p:txBody>
        </p:sp>
        <p:sp>
          <p:nvSpPr>
            <p:cNvPr id="27" name="圆角矩形 26"/>
            <p:cNvSpPr/>
            <p:nvPr/>
          </p:nvSpPr>
          <p:spPr bwMode="auto">
            <a:xfrm>
              <a:off x="3074184" y="4523689"/>
              <a:ext cx="651300" cy="523036"/>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t" anchorCtr="0" compatLnSpc="1">
              <a:prstTxWarp prst="textNoShape">
                <a:avLst/>
              </a:prstTxWarp>
            </a:bodyPr>
            <a:lstStyle/>
            <a:p>
              <a:pPr algn="ctr" defTabSz="809939" fontAlgn="base">
                <a:spcBef>
                  <a:spcPct val="0"/>
                </a:spcBef>
                <a:spcAft>
                  <a:spcPct val="0"/>
                </a:spcAft>
              </a:pPr>
              <a:r>
                <a:rPr kumimoji="1" lang="zh-CN" altLang="en-US" sz="1063">
                  <a:solidFill>
                    <a:schemeClr val="bg1"/>
                  </a:solidFill>
                  <a:latin typeface="Arial" charset="0"/>
                  <a:ea typeface="宋体" charset="0"/>
                  <a:cs typeface="宋体" charset="0"/>
                </a:rPr>
                <a:t>权限管理</a:t>
              </a:r>
              <a:endParaRPr kumimoji="1" lang="zh-CN" altLang="en-US" sz="1063" dirty="0">
                <a:solidFill>
                  <a:schemeClr val="bg1"/>
                </a:solidFill>
                <a:latin typeface="Arial" charset="0"/>
                <a:ea typeface="宋体" charset="0"/>
                <a:cs typeface="宋体" charset="0"/>
              </a:endParaRPr>
            </a:p>
          </p:txBody>
        </p:sp>
        <p:sp>
          <p:nvSpPr>
            <p:cNvPr id="28" name="圆角矩形 27"/>
            <p:cNvSpPr/>
            <p:nvPr/>
          </p:nvSpPr>
          <p:spPr bwMode="auto">
            <a:xfrm>
              <a:off x="1343996" y="4520813"/>
              <a:ext cx="812880" cy="538353"/>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t" anchorCtr="0" compatLnSpc="1">
              <a:prstTxWarp prst="textNoShape">
                <a:avLst/>
              </a:prstTxWarp>
            </a:bodyPr>
            <a:lstStyle/>
            <a:p>
              <a:pPr algn="ctr" defTabSz="809939" fontAlgn="base">
                <a:spcBef>
                  <a:spcPct val="0"/>
                </a:spcBef>
                <a:spcAft>
                  <a:spcPct val="0"/>
                </a:spcAft>
              </a:pPr>
              <a:r>
                <a:rPr kumimoji="1" lang="zh-CN" altLang="en-US" sz="1063" dirty="0">
                  <a:solidFill>
                    <a:schemeClr val="bg1"/>
                  </a:solidFill>
                  <a:latin typeface="Arial" charset="0"/>
                  <a:ea typeface="宋体" charset="0"/>
                  <a:cs typeface="宋体" charset="0"/>
                </a:rPr>
                <a:t>企业数据资产</a:t>
              </a:r>
            </a:p>
          </p:txBody>
        </p:sp>
        <p:sp>
          <p:nvSpPr>
            <p:cNvPr id="29" name="圆角矩形 28"/>
            <p:cNvSpPr/>
            <p:nvPr/>
          </p:nvSpPr>
          <p:spPr bwMode="auto">
            <a:xfrm>
              <a:off x="2226326" y="4523689"/>
              <a:ext cx="794564" cy="523036"/>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t" anchorCtr="0" compatLnSpc="1">
              <a:prstTxWarp prst="textNoShape">
                <a:avLst/>
              </a:prstTxWarp>
            </a:bodyPr>
            <a:lstStyle/>
            <a:p>
              <a:pPr algn="ctr" defTabSz="809939" fontAlgn="base">
                <a:spcBef>
                  <a:spcPct val="0"/>
                </a:spcBef>
                <a:spcAft>
                  <a:spcPct val="0"/>
                </a:spcAft>
              </a:pPr>
              <a:r>
                <a:rPr kumimoji="1" lang="zh-CN" altLang="en-US" sz="1063" dirty="0">
                  <a:solidFill>
                    <a:schemeClr val="bg1"/>
                  </a:solidFill>
                  <a:latin typeface="Arial" charset="0"/>
                  <a:ea typeface="宋体" charset="0"/>
                  <a:cs typeface="宋体" charset="0"/>
                </a:rPr>
                <a:t>企业元数据</a:t>
              </a:r>
            </a:p>
          </p:txBody>
        </p:sp>
        <p:cxnSp>
          <p:nvCxnSpPr>
            <p:cNvPr id="30" name="肘形连接符 29"/>
            <p:cNvCxnSpPr/>
            <p:nvPr/>
          </p:nvCxnSpPr>
          <p:spPr bwMode="auto">
            <a:xfrm rot="5400000" flipH="1" flipV="1">
              <a:off x="3489776" y="2809883"/>
              <a:ext cx="506324" cy="2368373"/>
            </a:xfrm>
            <a:prstGeom prst="bentConnector3">
              <a:avLst>
                <a:gd name="adj1" fmla="val 50000"/>
              </a:avLst>
            </a:prstGeom>
            <a:ln>
              <a:headEnd type="triangle"/>
              <a:tailEnd type="triangle"/>
            </a:ln>
            <a:extLst/>
          </p:spPr>
          <p:style>
            <a:lnRef idx="2">
              <a:schemeClr val="accent1"/>
            </a:lnRef>
            <a:fillRef idx="0">
              <a:schemeClr val="accent1"/>
            </a:fillRef>
            <a:effectRef idx="1">
              <a:schemeClr val="accent1"/>
            </a:effectRef>
            <a:fontRef idx="minor">
              <a:schemeClr val="tx1"/>
            </a:fontRef>
          </p:style>
        </p:cxnSp>
        <p:sp>
          <p:nvSpPr>
            <p:cNvPr id="31" name="圆角矩形 30"/>
            <p:cNvSpPr/>
            <p:nvPr/>
          </p:nvSpPr>
          <p:spPr bwMode="auto">
            <a:xfrm>
              <a:off x="6032697" y="2410403"/>
              <a:ext cx="1908301" cy="1337323"/>
            </a:xfrm>
            <a:prstGeom prst="roundRect">
              <a:avLst>
                <a:gd name="adj" fmla="val 3736"/>
              </a:avLst>
            </a:prstGeom>
            <a:solidFill>
              <a:srgbClr val="FFFFFF">
                <a:alpha val="5098"/>
              </a:srgbClr>
            </a:solidFill>
            <a:ln w="12700" cap="flat" cmpd="sng" algn="ctr">
              <a:solidFill>
                <a:srgbClr val="FFFFFF">
                  <a:alpha val="20000"/>
                </a:srgbClr>
              </a:solidFill>
              <a:prstDash val="solid"/>
              <a:round/>
              <a:headEnd type="none" w="med" len="med"/>
              <a:tailEnd type="none" w="med" len="med"/>
            </a:ln>
            <a:effectLst/>
            <a:extLst/>
          </p:spPr>
          <p:txBody>
            <a:bodyPr vert="horz" wrap="square" lIns="80994" tIns="40498" rIns="80994" bIns="40498" numCol="1" rtlCol="0" anchor="t" anchorCtr="0" compatLnSpc="1">
              <a:prstTxWarp prst="textNoShape">
                <a:avLst/>
              </a:prstTxWarp>
            </a:bodyPr>
            <a:lstStyle/>
            <a:p>
              <a:pPr defTabSz="809939" fontAlgn="base">
                <a:spcBef>
                  <a:spcPct val="0"/>
                </a:spcBef>
                <a:spcAft>
                  <a:spcPct val="0"/>
                </a:spcAft>
              </a:pPr>
              <a:endParaRPr kumimoji="1" lang="zh-CN" altLang="en-US" sz="1596">
                <a:solidFill>
                  <a:schemeClr val="bg1"/>
                </a:solidFill>
                <a:latin typeface="Arial" charset="0"/>
                <a:ea typeface="宋体" charset="0"/>
                <a:cs typeface="宋体" charset="0"/>
              </a:endParaRPr>
            </a:p>
          </p:txBody>
        </p:sp>
        <p:sp>
          <p:nvSpPr>
            <p:cNvPr id="32" name="文本框 31"/>
            <p:cNvSpPr txBox="1"/>
            <p:nvPr/>
          </p:nvSpPr>
          <p:spPr>
            <a:xfrm>
              <a:off x="6742089" y="2408817"/>
              <a:ext cx="597577" cy="288908"/>
            </a:xfrm>
            <a:prstGeom prst="rect">
              <a:avLst/>
            </a:prstGeom>
            <a:noFill/>
          </p:spPr>
          <p:txBody>
            <a:bodyPr wrap="none" rtlCol="0">
              <a:spAutoFit/>
            </a:bodyPr>
            <a:lstStyle/>
            <a:p>
              <a:r>
                <a:rPr kumimoji="1" lang="zh-CN" altLang="en-US" sz="1063" dirty="0">
                  <a:solidFill>
                    <a:schemeClr val="bg1"/>
                  </a:solidFill>
                </a:rPr>
                <a:t>租户</a:t>
              </a:r>
              <a:r>
                <a:rPr kumimoji="1" lang="en-US" altLang="zh-CN" sz="1063" dirty="0">
                  <a:solidFill>
                    <a:schemeClr val="bg1"/>
                  </a:solidFill>
                </a:rPr>
                <a:t>2</a:t>
              </a:r>
              <a:endParaRPr kumimoji="1" lang="zh-CN" altLang="en-US" sz="1063" dirty="0">
                <a:solidFill>
                  <a:schemeClr val="bg1"/>
                </a:solidFill>
              </a:endParaRPr>
            </a:p>
          </p:txBody>
        </p:sp>
        <p:sp>
          <p:nvSpPr>
            <p:cNvPr id="33" name="圆角矩形 32"/>
            <p:cNvSpPr/>
            <p:nvPr/>
          </p:nvSpPr>
          <p:spPr bwMode="auto">
            <a:xfrm>
              <a:off x="6092117" y="2739836"/>
              <a:ext cx="824756" cy="488908"/>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zh-CN" altLang="en-US" sz="1063" dirty="0">
                  <a:solidFill>
                    <a:schemeClr val="bg1"/>
                  </a:solidFill>
                  <a:latin typeface="Arial" charset="0"/>
                  <a:ea typeface="宋体" charset="0"/>
                  <a:cs typeface="宋体" charset="0"/>
                </a:rPr>
                <a:t>监控</a:t>
              </a:r>
            </a:p>
            <a:p>
              <a:pPr algn="ctr" defTabSz="809939" fontAlgn="base">
                <a:spcBef>
                  <a:spcPct val="0"/>
                </a:spcBef>
                <a:spcAft>
                  <a:spcPct val="0"/>
                </a:spcAft>
              </a:pPr>
              <a:r>
                <a:rPr kumimoji="1" lang="zh-CN" altLang="en-US" sz="1063" dirty="0">
                  <a:solidFill>
                    <a:schemeClr val="bg1"/>
                  </a:solidFill>
                  <a:latin typeface="Arial" charset="0"/>
                  <a:ea typeface="宋体" charset="0"/>
                  <a:cs typeface="宋体" charset="0"/>
                </a:rPr>
                <a:t>服务</a:t>
              </a:r>
            </a:p>
          </p:txBody>
        </p:sp>
        <p:sp>
          <p:nvSpPr>
            <p:cNvPr id="34" name="圆角矩形 33"/>
            <p:cNvSpPr/>
            <p:nvPr/>
          </p:nvSpPr>
          <p:spPr bwMode="auto">
            <a:xfrm>
              <a:off x="7027403" y="2739836"/>
              <a:ext cx="850303" cy="477333"/>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zh-CN" altLang="en-US" sz="1063" dirty="0">
                  <a:solidFill>
                    <a:schemeClr val="bg1"/>
                  </a:solidFill>
                  <a:latin typeface="Arial" charset="0"/>
                  <a:ea typeface="宋体" charset="0"/>
                  <a:cs typeface="宋体" charset="0"/>
                </a:rPr>
                <a:t>开发</a:t>
              </a:r>
            </a:p>
            <a:p>
              <a:pPr algn="ctr" defTabSz="809939" fontAlgn="base">
                <a:spcBef>
                  <a:spcPct val="0"/>
                </a:spcBef>
                <a:spcAft>
                  <a:spcPct val="0"/>
                </a:spcAft>
              </a:pPr>
              <a:r>
                <a:rPr kumimoji="1" lang="zh-CN" altLang="en-US" sz="1063" dirty="0">
                  <a:solidFill>
                    <a:schemeClr val="bg1"/>
                  </a:solidFill>
                  <a:latin typeface="Arial" charset="0"/>
                  <a:ea typeface="宋体" charset="0"/>
                  <a:cs typeface="宋体" charset="0"/>
                </a:rPr>
                <a:t>工具</a:t>
              </a:r>
            </a:p>
          </p:txBody>
        </p:sp>
        <p:sp>
          <p:nvSpPr>
            <p:cNvPr id="35" name="圆角矩形 34"/>
            <p:cNvSpPr/>
            <p:nvPr/>
          </p:nvSpPr>
          <p:spPr bwMode="auto">
            <a:xfrm>
              <a:off x="6092117" y="3276225"/>
              <a:ext cx="824756" cy="419068"/>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en-US" altLang="zh-CN" sz="1063" dirty="0">
                  <a:solidFill>
                    <a:schemeClr val="bg1"/>
                  </a:solidFill>
                  <a:latin typeface="Arial" charset="0"/>
                  <a:ea typeface="宋体" charset="0"/>
                  <a:cs typeface="宋体" charset="0"/>
                </a:rPr>
                <a:t>TDH Cluster</a:t>
              </a:r>
              <a:endParaRPr kumimoji="1" lang="zh-CN" altLang="en-US" sz="1063" dirty="0">
                <a:solidFill>
                  <a:schemeClr val="bg1"/>
                </a:solidFill>
                <a:latin typeface="Arial" charset="0"/>
                <a:ea typeface="宋体" charset="0"/>
                <a:cs typeface="宋体" charset="0"/>
              </a:endParaRPr>
            </a:p>
          </p:txBody>
        </p:sp>
        <p:sp>
          <p:nvSpPr>
            <p:cNvPr id="36" name="圆角矩形 35"/>
            <p:cNvSpPr/>
            <p:nvPr/>
          </p:nvSpPr>
          <p:spPr bwMode="auto">
            <a:xfrm>
              <a:off x="7032745" y="3273450"/>
              <a:ext cx="844961" cy="419068"/>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en-US" altLang="zh-CN" sz="1063" dirty="0">
                  <a:solidFill>
                    <a:schemeClr val="bg1"/>
                  </a:solidFill>
                  <a:latin typeface="Arial" charset="0"/>
                  <a:ea typeface="宋体" charset="0"/>
                  <a:cs typeface="宋体" charset="0"/>
                </a:rPr>
                <a:t>TDH Cluster</a:t>
              </a:r>
              <a:endParaRPr kumimoji="1" lang="zh-CN" altLang="en-US" sz="1063" dirty="0">
                <a:solidFill>
                  <a:schemeClr val="bg1"/>
                </a:solidFill>
                <a:latin typeface="Arial" charset="0"/>
                <a:ea typeface="宋体" charset="0"/>
                <a:cs typeface="宋体" charset="0"/>
              </a:endParaRPr>
            </a:p>
          </p:txBody>
        </p:sp>
        <p:sp>
          <p:nvSpPr>
            <p:cNvPr id="37" name="圆角矩形 36"/>
            <p:cNvSpPr/>
            <p:nvPr/>
          </p:nvSpPr>
          <p:spPr bwMode="auto">
            <a:xfrm>
              <a:off x="3972974" y="2403584"/>
              <a:ext cx="1908301" cy="1337323"/>
            </a:xfrm>
            <a:prstGeom prst="roundRect">
              <a:avLst>
                <a:gd name="adj" fmla="val 3736"/>
              </a:avLst>
            </a:prstGeom>
            <a:solidFill>
              <a:srgbClr val="FFFFFF">
                <a:alpha val="5098"/>
              </a:srgbClr>
            </a:solidFill>
            <a:ln w="12700" cap="flat" cmpd="sng" algn="ctr">
              <a:solidFill>
                <a:srgbClr val="FFFFFF">
                  <a:alpha val="20000"/>
                </a:srgbClr>
              </a:solidFill>
              <a:prstDash val="solid"/>
              <a:round/>
              <a:headEnd type="none" w="med" len="med"/>
              <a:tailEnd type="none" w="med" len="med"/>
            </a:ln>
            <a:effectLst/>
            <a:extLst/>
          </p:spPr>
          <p:txBody>
            <a:bodyPr vert="horz" wrap="square" lIns="80994" tIns="40498" rIns="80994" bIns="40498" numCol="1" rtlCol="0" anchor="t" anchorCtr="0" compatLnSpc="1">
              <a:prstTxWarp prst="textNoShape">
                <a:avLst/>
              </a:prstTxWarp>
            </a:bodyPr>
            <a:lstStyle/>
            <a:p>
              <a:pPr defTabSz="809939" fontAlgn="base">
                <a:spcBef>
                  <a:spcPct val="0"/>
                </a:spcBef>
                <a:spcAft>
                  <a:spcPct val="0"/>
                </a:spcAft>
              </a:pPr>
              <a:endParaRPr kumimoji="1" lang="zh-CN" altLang="en-US" sz="1596">
                <a:solidFill>
                  <a:schemeClr val="bg1"/>
                </a:solidFill>
                <a:latin typeface="Arial" charset="0"/>
                <a:ea typeface="宋体" charset="0"/>
                <a:cs typeface="宋体" charset="0"/>
              </a:endParaRPr>
            </a:p>
          </p:txBody>
        </p:sp>
        <p:sp>
          <p:nvSpPr>
            <p:cNvPr id="38" name="文本框 37"/>
            <p:cNvSpPr txBox="1"/>
            <p:nvPr/>
          </p:nvSpPr>
          <p:spPr>
            <a:xfrm>
              <a:off x="4682367" y="2401997"/>
              <a:ext cx="597577" cy="288908"/>
            </a:xfrm>
            <a:prstGeom prst="rect">
              <a:avLst/>
            </a:prstGeom>
            <a:noFill/>
          </p:spPr>
          <p:txBody>
            <a:bodyPr wrap="none" rtlCol="0">
              <a:spAutoFit/>
            </a:bodyPr>
            <a:lstStyle/>
            <a:p>
              <a:r>
                <a:rPr kumimoji="1" lang="zh-CN" altLang="en-US" sz="1063" dirty="0">
                  <a:solidFill>
                    <a:schemeClr val="bg1"/>
                  </a:solidFill>
                </a:rPr>
                <a:t>租户</a:t>
              </a:r>
              <a:r>
                <a:rPr kumimoji="1" lang="en-US" altLang="zh-CN" sz="1063" dirty="0">
                  <a:solidFill>
                    <a:schemeClr val="bg1"/>
                  </a:solidFill>
                </a:rPr>
                <a:t>1</a:t>
              </a:r>
              <a:endParaRPr kumimoji="1" lang="zh-CN" altLang="en-US" sz="1063" dirty="0">
                <a:solidFill>
                  <a:schemeClr val="bg1"/>
                </a:solidFill>
              </a:endParaRPr>
            </a:p>
          </p:txBody>
        </p:sp>
        <p:sp>
          <p:nvSpPr>
            <p:cNvPr id="39" name="圆角矩形 38"/>
            <p:cNvSpPr/>
            <p:nvPr/>
          </p:nvSpPr>
          <p:spPr bwMode="auto">
            <a:xfrm>
              <a:off x="4032394" y="2733017"/>
              <a:ext cx="824756" cy="488908"/>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zh-CN" altLang="en-US" sz="1063" dirty="0">
                  <a:solidFill>
                    <a:schemeClr val="bg1"/>
                  </a:solidFill>
                  <a:latin typeface="Arial" charset="0"/>
                  <a:ea typeface="宋体" charset="0"/>
                  <a:cs typeface="宋体" charset="0"/>
                </a:rPr>
                <a:t>监控</a:t>
              </a:r>
            </a:p>
            <a:p>
              <a:pPr algn="ctr" defTabSz="809939" fontAlgn="base">
                <a:spcBef>
                  <a:spcPct val="0"/>
                </a:spcBef>
                <a:spcAft>
                  <a:spcPct val="0"/>
                </a:spcAft>
              </a:pPr>
              <a:r>
                <a:rPr kumimoji="1" lang="zh-CN" altLang="en-US" sz="1063" dirty="0">
                  <a:solidFill>
                    <a:schemeClr val="bg1"/>
                  </a:solidFill>
                  <a:latin typeface="Arial" charset="0"/>
                  <a:ea typeface="宋体" charset="0"/>
                  <a:cs typeface="宋体" charset="0"/>
                </a:rPr>
                <a:t>服务</a:t>
              </a:r>
            </a:p>
          </p:txBody>
        </p:sp>
        <p:sp>
          <p:nvSpPr>
            <p:cNvPr id="40" name="圆角矩形 39"/>
            <p:cNvSpPr/>
            <p:nvPr/>
          </p:nvSpPr>
          <p:spPr bwMode="auto">
            <a:xfrm>
              <a:off x="4967680" y="2733017"/>
              <a:ext cx="850303" cy="477333"/>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zh-CN" altLang="en-US" sz="1063" dirty="0">
                  <a:solidFill>
                    <a:schemeClr val="bg1"/>
                  </a:solidFill>
                  <a:latin typeface="Arial" charset="0"/>
                  <a:ea typeface="宋体" charset="0"/>
                  <a:cs typeface="宋体" charset="0"/>
                </a:rPr>
                <a:t>开发</a:t>
              </a:r>
            </a:p>
            <a:p>
              <a:pPr algn="ctr" defTabSz="809939" fontAlgn="base">
                <a:spcBef>
                  <a:spcPct val="0"/>
                </a:spcBef>
                <a:spcAft>
                  <a:spcPct val="0"/>
                </a:spcAft>
              </a:pPr>
              <a:r>
                <a:rPr kumimoji="1" lang="zh-CN" altLang="en-US" sz="1063" dirty="0">
                  <a:solidFill>
                    <a:schemeClr val="bg1"/>
                  </a:solidFill>
                  <a:latin typeface="Arial" charset="0"/>
                  <a:ea typeface="宋体" charset="0"/>
                  <a:cs typeface="宋体" charset="0"/>
                </a:rPr>
                <a:t>工具</a:t>
              </a:r>
            </a:p>
          </p:txBody>
        </p:sp>
        <p:sp>
          <p:nvSpPr>
            <p:cNvPr id="41" name="圆角矩形 40"/>
            <p:cNvSpPr/>
            <p:nvPr/>
          </p:nvSpPr>
          <p:spPr bwMode="auto">
            <a:xfrm>
              <a:off x="4012189" y="3269406"/>
              <a:ext cx="844961" cy="419068"/>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en-US" altLang="zh-CN" sz="1063" dirty="0">
                  <a:solidFill>
                    <a:schemeClr val="bg1"/>
                  </a:solidFill>
                  <a:latin typeface="Arial" charset="0"/>
                  <a:ea typeface="宋体" charset="0"/>
                  <a:cs typeface="宋体" charset="0"/>
                </a:rPr>
                <a:t>TDH Cluster</a:t>
              </a:r>
              <a:endParaRPr kumimoji="1" lang="zh-CN" altLang="en-US" sz="1063" dirty="0">
                <a:solidFill>
                  <a:schemeClr val="bg1"/>
                </a:solidFill>
                <a:latin typeface="Arial" charset="0"/>
                <a:ea typeface="宋体" charset="0"/>
                <a:cs typeface="宋体" charset="0"/>
              </a:endParaRPr>
            </a:p>
          </p:txBody>
        </p:sp>
        <p:sp>
          <p:nvSpPr>
            <p:cNvPr id="42" name="圆角矩形 41"/>
            <p:cNvSpPr/>
            <p:nvPr/>
          </p:nvSpPr>
          <p:spPr bwMode="auto">
            <a:xfrm>
              <a:off x="4973022" y="3266631"/>
              <a:ext cx="844961" cy="419068"/>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en-US" altLang="zh-CN" sz="1063" dirty="0">
                  <a:solidFill>
                    <a:schemeClr val="bg1"/>
                  </a:solidFill>
                  <a:latin typeface="Arial" charset="0"/>
                  <a:ea typeface="宋体" charset="0"/>
                  <a:cs typeface="宋体" charset="0"/>
                </a:rPr>
                <a:t>TDH Cluster</a:t>
              </a:r>
              <a:endParaRPr kumimoji="1" lang="zh-CN" altLang="en-US" sz="1063" dirty="0">
                <a:solidFill>
                  <a:schemeClr val="bg1"/>
                </a:solidFill>
                <a:latin typeface="Arial" charset="0"/>
                <a:ea typeface="宋体" charset="0"/>
                <a:cs typeface="宋体" charset="0"/>
              </a:endParaRPr>
            </a:p>
          </p:txBody>
        </p:sp>
        <p:cxnSp>
          <p:nvCxnSpPr>
            <p:cNvPr id="43" name="肘形连接符 42"/>
            <p:cNvCxnSpPr/>
            <p:nvPr/>
          </p:nvCxnSpPr>
          <p:spPr bwMode="auto">
            <a:xfrm rot="16200000" flipV="1">
              <a:off x="6913339" y="3821235"/>
              <a:ext cx="497030" cy="350011"/>
            </a:xfrm>
            <a:prstGeom prst="bentConnector3">
              <a:avLst>
                <a:gd name="adj1" fmla="val 50000"/>
              </a:avLst>
            </a:prstGeom>
            <a:ln>
              <a:headEnd type="triangle"/>
              <a:tailEnd type="triangle"/>
            </a:ln>
            <a:extLst/>
          </p:spPr>
          <p:style>
            <a:lnRef idx="2">
              <a:schemeClr val="accent1"/>
            </a:lnRef>
            <a:fillRef idx="0">
              <a:schemeClr val="accent1"/>
            </a:fillRef>
            <a:effectRef idx="1">
              <a:schemeClr val="accent1"/>
            </a:effectRef>
            <a:fontRef idx="minor">
              <a:schemeClr val="tx1"/>
            </a:fontRef>
          </p:style>
        </p:cxnSp>
      </p:grpSp>
      <p:sp>
        <p:nvSpPr>
          <p:cNvPr id="44" name="圆角矩形 43"/>
          <p:cNvSpPr/>
          <p:nvPr/>
        </p:nvSpPr>
        <p:spPr bwMode="auto">
          <a:xfrm>
            <a:off x="4119095" y="2026900"/>
            <a:ext cx="6132693" cy="393630"/>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en-US" altLang="zh-CN" sz="1241" dirty="0">
                <a:solidFill>
                  <a:schemeClr val="bg1"/>
                </a:solidFill>
                <a:latin typeface="Arial" charset="0"/>
                <a:ea typeface="宋体" charset="0"/>
                <a:cs typeface="宋体" charset="0"/>
              </a:rPr>
              <a:t>Transwarp</a:t>
            </a:r>
            <a:r>
              <a:rPr kumimoji="1" lang="zh-CN" altLang="en-US" sz="1241" dirty="0">
                <a:solidFill>
                  <a:schemeClr val="bg1"/>
                </a:solidFill>
                <a:latin typeface="Arial" charset="0"/>
                <a:ea typeface="宋体" charset="0"/>
                <a:cs typeface="宋体" charset="0"/>
              </a:rPr>
              <a:t> </a:t>
            </a:r>
            <a:r>
              <a:rPr kumimoji="1" lang="en-US" altLang="zh-CN" sz="1241" dirty="0">
                <a:solidFill>
                  <a:schemeClr val="bg1"/>
                </a:solidFill>
                <a:latin typeface="Arial" charset="0"/>
                <a:ea typeface="宋体" charset="0"/>
                <a:cs typeface="宋体" charset="0"/>
              </a:rPr>
              <a:t>Cloud</a:t>
            </a:r>
            <a:r>
              <a:rPr kumimoji="1" lang="zh-CN" altLang="en-US" sz="1241" dirty="0">
                <a:solidFill>
                  <a:schemeClr val="bg1"/>
                </a:solidFill>
                <a:latin typeface="Arial" charset="0"/>
                <a:ea typeface="宋体" charset="0"/>
                <a:cs typeface="宋体" charset="0"/>
              </a:rPr>
              <a:t> </a:t>
            </a:r>
            <a:r>
              <a:rPr kumimoji="1" lang="en-US" altLang="zh-CN" sz="1241" dirty="0">
                <a:solidFill>
                  <a:schemeClr val="bg1"/>
                </a:solidFill>
                <a:latin typeface="Arial" charset="0"/>
                <a:ea typeface="宋体" charset="0"/>
                <a:cs typeface="宋体" charset="0"/>
              </a:rPr>
              <a:t>Console</a:t>
            </a:r>
            <a:endParaRPr kumimoji="1" lang="zh-CN" altLang="en-US" sz="1241" dirty="0">
              <a:solidFill>
                <a:schemeClr val="bg1"/>
              </a:solidFill>
              <a:latin typeface="Arial" charset="0"/>
              <a:ea typeface="宋体" charset="0"/>
              <a:cs typeface="宋体" charset="0"/>
            </a:endParaRPr>
          </a:p>
        </p:txBody>
      </p:sp>
      <p:sp>
        <p:nvSpPr>
          <p:cNvPr id="45" name="圆角矩形 44"/>
          <p:cNvSpPr/>
          <p:nvPr/>
        </p:nvSpPr>
        <p:spPr bwMode="auto">
          <a:xfrm>
            <a:off x="1843057" y="2018259"/>
            <a:ext cx="1668490" cy="393630"/>
          </a:xfrm>
          <a:prstGeom prst="roundRect">
            <a:avLst/>
          </a:prstGeom>
          <a:solidFill>
            <a:srgbClr val="0067A6"/>
          </a:solidFill>
          <a:ln w="9525" cap="flat" cmpd="sng" algn="ctr">
            <a:solidFill>
              <a:schemeClr val="tx1"/>
            </a:solidFill>
            <a:prstDash val="solid"/>
            <a:round/>
            <a:headEnd type="none" w="med" len="med"/>
            <a:tailEnd type="none" w="med" len="med"/>
          </a:ln>
          <a:effectLst/>
          <a:extLst/>
        </p:spPr>
        <p:txBody>
          <a:bodyPr vert="horz" wrap="square" lIns="80994" tIns="40498" rIns="80994" bIns="40498" numCol="1" rtlCol="0" anchor="ctr" anchorCtr="0" compatLnSpc="1">
            <a:prstTxWarp prst="textNoShape">
              <a:avLst/>
            </a:prstTxWarp>
          </a:bodyPr>
          <a:lstStyle/>
          <a:p>
            <a:pPr algn="ctr" defTabSz="809939" fontAlgn="base">
              <a:spcBef>
                <a:spcPct val="0"/>
              </a:spcBef>
              <a:spcAft>
                <a:spcPct val="0"/>
              </a:spcAft>
            </a:pPr>
            <a:r>
              <a:rPr kumimoji="1" lang="en-US" altLang="zh-CN" sz="1241" dirty="0">
                <a:solidFill>
                  <a:schemeClr val="bg1"/>
                </a:solidFill>
                <a:latin typeface="Arial" charset="0"/>
                <a:ea typeface="宋体" charset="0"/>
                <a:cs typeface="宋体" charset="0"/>
              </a:rPr>
              <a:t>TOS</a:t>
            </a:r>
            <a:r>
              <a:rPr kumimoji="1" lang="zh-CN" altLang="en-US" sz="1241" dirty="0">
                <a:solidFill>
                  <a:schemeClr val="bg1"/>
                </a:solidFill>
                <a:latin typeface="Arial" charset="0"/>
                <a:ea typeface="宋体" charset="0"/>
                <a:cs typeface="宋体" charset="0"/>
              </a:rPr>
              <a:t> </a:t>
            </a:r>
            <a:r>
              <a:rPr kumimoji="1" lang="en-US" altLang="zh-CN" sz="1241" dirty="0">
                <a:solidFill>
                  <a:schemeClr val="bg1"/>
                </a:solidFill>
                <a:latin typeface="Arial" charset="0"/>
                <a:ea typeface="宋体" charset="0"/>
                <a:cs typeface="宋体" charset="0"/>
              </a:rPr>
              <a:t>Manager</a:t>
            </a:r>
            <a:endParaRPr kumimoji="1" lang="zh-CN" altLang="en-US" sz="1241" dirty="0">
              <a:solidFill>
                <a:schemeClr val="bg1"/>
              </a:solidFill>
              <a:latin typeface="Arial" charset="0"/>
              <a:ea typeface="宋体" charset="0"/>
              <a:cs typeface="宋体" charset="0"/>
            </a:endParaRPr>
          </a:p>
        </p:txBody>
      </p:sp>
      <p:cxnSp>
        <p:nvCxnSpPr>
          <p:cNvPr id="46" name="直线箭头连接符 45"/>
          <p:cNvCxnSpPr/>
          <p:nvPr/>
        </p:nvCxnSpPr>
        <p:spPr bwMode="auto">
          <a:xfrm>
            <a:off x="2677296" y="2411892"/>
            <a:ext cx="0" cy="281121"/>
          </a:xfrm>
          <a:prstGeom prst="straightConnector1">
            <a:avLst/>
          </a:prstGeom>
          <a:solidFill>
            <a:schemeClr val="accent1"/>
          </a:solidFill>
          <a:ln w="19050" cap="flat" cmpd="sng" algn="ctr">
            <a:solidFill>
              <a:srgbClr val="00B0F0"/>
            </a:solidFill>
            <a:prstDash val="solid"/>
            <a:round/>
            <a:headEnd type="triangle"/>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直线箭头连接符 46"/>
          <p:cNvCxnSpPr/>
          <p:nvPr/>
        </p:nvCxnSpPr>
        <p:spPr bwMode="auto">
          <a:xfrm flipH="1">
            <a:off x="7181945" y="2420532"/>
            <a:ext cx="3499" cy="180983"/>
          </a:xfrm>
          <a:prstGeom prst="straightConnector1">
            <a:avLst/>
          </a:prstGeom>
          <a:solidFill>
            <a:schemeClr val="accent1"/>
          </a:solidFill>
          <a:ln w="19050" cap="flat" cmpd="sng" algn="ctr">
            <a:solidFill>
              <a:srgbClr val="00B0F0"/>
            </a:solidFill>
            <a:prstDash val="solid"/>
            <a:round/>
            <a:headEnd type="triangle"/>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48" name="图片 47"/>
          <p:cNvPicPr>
            <a:picLocks noChangeAspect="1"/>
          </p:cNvPicPr>
          <p:nvPr/>
        </p:nvPicPr>
        <p:blipFill>
          <a:blip r:embed="rId3"/>
          <a:stretch>
            <a:fillRect/>
          </a:stretch>
        </p:blipFill>
        <p:spPr>
          <a:xfrm>
            <a:off x="6032795" y="1705354"/>
            <a:ext cx="578346" cy="295075"/>
          </a:xfrm>
          <a:prstGeom prst="rect">
            <a:avLst/>
          </a:prstGeom>
        </p:spPr>
      </p:pic>
      <p:pic>
        <p:nvPicPr>
          <p:cNvPr id="49" name="图片 48"/>
          <p:cNvPicPr>
            <a:picLocks noChangeAspect="1"/>
          </p:cNvPicPr>
          <p:nvPr/>
        </p:nvPicPr>
        <p:blipFill>
          <a:blip r:embed="rId3"/>
          <a:stretch>
            <a:fillRect/>
          </a:stretch>
        </p:blipFill>
        <p:spPr>
          <a:xfrm>
            <a:off x="7186645" y="1686883"/>
            <a:ext cx="578346" cy="295075"/>
          </a:xfrm>
          <a:prstGeom prst="rect">
            <a:avLst/>
          </a:prstGeom>
        </p:spPr>
      </p:pic>
      <p:pic>
        <p:nvPicPr>
          <p:cNvPr id="50" name="图片 49"/>
          <p:cNvPicPr>
            <a:picLocks noChangeAspect="1"/>
          </p:cNvPicPr>
          <p:nvPr/>
        </p:nvPicPr>
        <p:blipFill>
          <a:blip r:embed="rId3"/>
          <a:stretch>
            <a:fillRect/>
          </a:stretch>
        </p:blipFill>
        <p:spPr>
          <a:xfrm>
            <a:off x="2912875" y="1707631"/>
            <a:ext cx="578346" cy="295075"/>
          </a:xfrm>
          <a:prstGeom prst="rect">
            <a:avLst/>
          </a:prstGeom>
        </p:spPr>
      </p:pic>
      <p:sp>
        <p:nvSpPr>
          <p:cNvPr id="52" name="内容占位符 8"/>
          <p:cNvSpPr txBox="1">
            <a:spLocks/>
          </p:cNvSpPr>
          <p:nvPr/>
        </p:nvSpPr>
        <p:spPr bwMode="auto">
          <a:xfrm>
            <a:off x="8160556" y="1663285"/>
            <a:ext cx="1043724" cy="34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994" tIns="40498" rIns="80994" bIns="40498" numCol="1" anchor="ctr" anchorCtr="0" compatLnSpc="1">
            <a:prstTxWarp prst="textNoShape">
              <a:avLst/>
            </a:prstTxWarp>
          </a:bodyPr>
          <a:lstStyle>
            <a:lvl1pPr marL="457189" indent="-457189" algn="l" rtl="0" eaLnBrk="1" fontAlgn="base" hangingPunct="1">
              <a:spcBef>
                <a:spcPct val="20000"/>
              </a:spcBef>
              <a:spcAft>
                <a:spcPct val="0"/>
              </a:spcAft>
              <a:buFont typeface="Arial" panose="020B0604020202020204" pitchFamily="34" charset="0"/>
              <a:buChar char="•"/>
              <a:defRPr sz="3200" kern="1200">
                <a:solidFill>
                  <a:schemeClr val="bg1"/>
                </a:solidFill>
                <a:latin typeface="微软雅黑" pitchFamily="34" charset="-122"/>
                <a:ea typeface="微软雅黑" pitchFamily="34" charset="-122"/>
                <a:cs typeface="+mn-cs"/>
              </a:defRPr>
            </a:lvl1pPr>
            <a:lvl2pPr marL="990575" indent="-380990" algn="l" rtl="0" eaLnBrk="1" fontAlgn="base" hangingPunct="1">
              <a:spcBef>
                <a:spcPct val="20000"/>
              </a:spcBef>
              <a:spcAft>
                <a:spcPct val="0"/>
              </a:spcAft>
              <a:buFont typeface="Arial" panose="020B0604020202020204" pitchFamily="34" charset="0"/>
              <a:buChar char="–"/>
              <a:defRPr sz="2667" kern="1200">
                <a:solidFill>
                  <a:schemeClr val="bg1"/>
                </a:solidFill>
                <a:latin typeface="微软雅黑" pitchFamily="34" charset="-122"/>
                <a:ea typeface="微软雅黑" pitchFamily="34" charset="-122"/>
                <a:cs typeface="+mn-cs"/>
              </a:defRPr>
            </a:lvl2pPr>
            <a:lvl3pPr marL="1523962" indent="-304792" algn="l" rtl="0" eaLnBrk="1" fontAlgn="base" hangingPunct="1">
              <a:spcBef>
                <a:spcPct val="20000"/>
              </a:spcBef>
              <a:spcAft>
                <a:spcPct val="0"/>
              </a:spcAft>
              <a:buFont typeface="Wingdings" panose="05000000000000000000" pitchFamily="2" charset="2"/>
              <a:buChar char="ü"/>
              <a:defRPr sz="2133" kern="1200">
                <a:solidFill>
                  <a:schemeClr val="bg1"/>
                </a:solidFill>
                <a:latin typeface="微软雅黑" pitchFamily="34" charset="-122"/>
                <a:ea typeface="微软雅黑" pitchFamily="34" charset="-122"/>
                <a:cs typeface="+mn-cs"/>
              </a:defRPr>
            </a:lvl3pPr>
            <a:lvl4pPr marL="2133547" indent="-304792" algn="l" rtl="0" eaLnBrk="1" fontAlgn="base" hangingPunct="1">
              <a:spcBef>
                <a:spcPct val="20000"/>
              </a:spcBef>
              <a:spcAft>
                <a:spcPct val="0"/>
              </a:spcAft>
              <a:buFont typeface="Arial" panose="020B0604020202020204" pitchFamily="34" charset="0"/>
              <a:buChar char="–"/>
              <a:defRPr sz="1600" kern="1200">
                <a:solidFill>
                  <a:schemeClr val="bg1"/>
                </a:solidFill>
                <a:latin typeface="微软雅黑" pitchFamily="34" charset="-122"/>
                <a:ea typeface="微软雅黑" pitchFamily="34" charset="-122"/>
                <a:cs typeface="+mn-cs"/>
              </a:defRPr>
            </a:lvl4pPr>
            <a:lvl5pPr marL="2743131" indent="-304792" algn="l" rtl="0" eaLnBrk="1" fontAlgn="base" hangingPunct="1">
              <a:spcBef>
                <a:spcPct val="20000"/>
              </a:spcBef>
              <a:spcAft>
                <a:spcPct val="0"/>
              </a:spcAft>
              <a:buFont typeface="Arial" panose="020B0604020202020204" pitchFamily="34" charset="0"/>
              <a:buChar char="»"/>
              <a:defRPr sz="1600" kern="1200">
                <a:solidFill>
                  <a:schemeClr val="bg1"/>
                </a:solidFill>
                <a:latin typeface="微软雅黑" pitchFamily="34" charset="-122"/>
                <a:ea typeface="微软雅黑" pitchFamily="34" charset="-122"/>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ctr" defTabSz="809939">
              <a:buNone/>
            </a:pPr>
            <a:r>
              <a:rPr kumimoji="1" lang="zh-CN" altLang="en-US" sz="1417" dirty="0"/>
              <a:t>企业用户</a:t>
            </a:r>
          </a:p>
        </p:txBody>
      </p:sp>
      <p:sp>
        <p:nvSpPr>
          <p:cNvPr id="53" name="日期占位符 52"/>
          <p:cNvSpPr>
            <a:spLocks noGrp="1"/>
          </p:cNvSpPr>
          <p:nvPr>
            <p:ph type="dt" sz="half" idx="10"/>
          </p:nvPr>
        </p:nvSpPr>
        <p:spPr/>
        <p:txBody>
          <a:bodyPr/>
          <a:lstStyle/>
          <a:p>
            <a:fld id="{B6CC2E11-EB37-8C4D-869C-9433A08CB75A}" type="datetime1">
              <a:rPr lang="zh-CN" altLang="en-US" smtClean="0"/>
              <a:t>18/7/3</a:t>
            </a:fld>
            <a:endParaRPr lang="zh-CN" altLang="en-US"/>
          </a:p>
        </p:txBody>
      </p:sp>
      <p:sp>
        <p:nvSpPr>
          <p:cNvPr id="54" name="页脚占位符 53"/>
          <p:cNvSpPr>
            <a:spLocks noGrp="1"/>
          </p:cNvSpPr>
          <p:nvPr>
            <p:ph type="ftr" sz="quarter" idx="11"/>
          </p:nvPr>
        </p:nvSpPr>
        <p:spPr/>
        <p:txBody>
          <a:bodyPr/>
          <a:lstStyle/>
          <a:p>
            <a:r>
              <a:rPr lang="en-US" altLang="zh-CN" smtClean="0"/>
              <a:t>Transwarp Confidential</a:t>
            </a:r>
            <a:endParaRPr lang="zh-CN" altLang="en-US"/>
          </a:p>
        </p:txBody>
      </p:sp>
      <p:sp>
        <p:nvSpPr>
          <p:cNvPr id="55" name="幻灯片编号占位符 54"/>
          <p:cNvSpPr>
            <a:spLocks noGrp="1"/>
          </p:cNvSpPr>
          <p:nvPr>
            <p:ph type="sldNum" sz="quarter" idx="12"/>
          </p:nvPr>
        </p:nvSpPr>
        <p:spPr/>
        <p:txBody>
          <a:bodyPr/>
          <a:lstStyle/>
          <a:p>
            <a:fld id="{0655C6C3-535F-4295-A463-389C7C3CB0A6}" type="slidenum">
              <a:rPr lang="zh-CN" altLang="en-US" smtClean="0"/>
              <a:t>18</a:t>
            </a:fld>
            <a:endParaRPr lang="zh-CN" altLang="en-US"/>
          </a:p>
        </p:txBody>
      </p:sp>
    </p:spTree>
    <p:extLst>
      <p:ext uri="{BB962C8B-B14F-4D97-AF65-F5344CB8AC3E}">
        <p14:creationId xmlns:p14="http://schemas.microsoft.com/office/powerpoint/2010/main" val="1149412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49"/>
          <p:cNvSpPr/>
          <p:nvPr/>
        </p:nvSpPr>
        <p:spPr bwMode="auto">
          <a:xfrm>
            <a:off x="4349163" y="3992772"/>
            <a:ext cx="4900296" cy="2303025"/>
          </a:xfrm>
          <a:prstGeom prst="roundRect">
            <a:avLst>
              <a:gd name="adj" fmla="val 2449"/>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nvGrpSpPr>
          <p:cNvPr id="39" name="组 38"/>
          <p:cNvGrpSpPr/>
          <p:nvPr/>
        </p:nvGrpSpPr>
        <p:grpSpPr>
          <a:xfrm>
            <a:off x="4687113" y="1034689"/>
            <a:ext cx="2112203" cy="2156956"/>
            <a:chOff x="4010212" y="1511456"/>
            <a:chExt cx="2384612" cy="1898355"/>
          </a:xfrm>
        </p:grpSpPr>
        <p:sp>
          <p:nvSpPr>
            <p:cNvPr id="37" name="矩形: 圆角 49"/>
            <p:cNvSpPr/>
            <p:nvPr/>
          </p:nvSpPr>
          <p:spPr bwMode="auto">
            <a:xfrm>
              <a:off x="4010212" y="1511456"/>
              <a:ext cx="2384612" cy="1898355"/>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dirty="0">
                <a:solidFill>
                  <a:srgbClr val="FFFFFF"/>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925028" y="1518635"/>
              <a:ext cx="565002" cy="213203"/>
            </a:xfrm>
            <a:prstGeom prst="rect">
              <a:avLst/>
            </a:prstGeom>
            <a:noFill/>
          </p:spPr>
          <p:txBody>
            <a:bodyPr wrap="none" rtlCol="0">
              <a:spAutoFit/>
            </a:bodyPr>
            <a:lstStyle/>
            <a:p>
              <a:r>
                <a:rPr kumimoji="1" lang="zh-CN" altLang="en-US" sz="974" dirty="0">
                  <a:solidFill>
                    <a:schemeClr val="bg1"/>
                  </a:solidFill>
                </a:rPr>
                <a:t>租户</a:t>
              </a:r>
              <a:r>
                <a:rPr kumimoji="1" lang="en-US" altLang="zh-CN" sz="974" dirty="0">
                  <a:solidFill>
                    <a:schemeClr val="bg1"/>
                  </a:solidFill>
                </a:rPr>
                <a:t>1</a:t>
              </a:r>
              <a:endParaRPr kumimoji="1" lang="zh-CN" altLang="en-US" sz="974" dirty="0">
                <a:solidFill>
                  <a:schemeClr val="bg1"/>
                </a:solidFill>
              </a:endParaRPr>
            </a:p>
          </p:txBody>
        </p:sp>
      </p:grpSp>
      <p:sp>
        <p:nvSpPr>
          <p:cNvPr id="2" name="标题 1"/>
          <p:cNvSpPr>
            <a:spLocks noGrp="1"/>
          </p:cNvSpPr>
          <p:nvPr>
            <p:ph type="title"/>
          </p:nvPr>
        </p:nvSpPr>
        <p:spPr/>
        <p:txBody>
          <a:bodyPr>
            <a:normAutofit/>
          </a:bodyPr>
          <a:lstStyle/>
          <a:p>
            <a:r>
              <a:rPr kumimoji="1" lang="zh-CN" altLang="en-US" sz="2800" b="1" dirty="0" smtClean="0"/>
              <a:t>数据交换共享架构初探</a:t>
            </a:r>
            <a:endParaRPr kumimoji="1" lang="zh-CN" altLang="en-US" sz="2800" b="1" dirty="0"/>
          </a:p>
        </p:txBody>
      </p:sp>
      <p:sp>
        <p:nvSpPr>
          <p:cNvPr id="16" name="Rounded Rectangle 55"/>
          <p:cNvSpPr>
            <a:spLocks noChangeArrowheads="1"/>
          </p:cNvSpPr>
          <p:nvPr/>
        </p:nvSpPr>
        <p:spPr bwMode="auto">
          <a:xfrm>
            <a:off x="4433746" y="4155488"/>
            <a:ext cx="835541" cy="1936078"/>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106292" rIns="106292"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统一安全管控组件</a:t>
            </a:r>
            <a:r>
              <a:rPr lang="en-US" altLang="zh-CN"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Guardian</a:t>
            </a:r>
            <a:endPar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35" name="Rounded Rectangle 56"/>
          <p:cNvSpPr>
            <a:spLocks noChangeArrowheads="1"/>
          </p:cNvSpPr>
          <p:nvPr/>
        </p:nvSpPr>
        <p:spPr bwMode="auto">
          <a:xfrm>
            <a:off x="4759410" y="1674282"/>
            <a:ext cx="806634" cy="1268376"/>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统一安全管控组件</a:t>
            </a: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Guardian</a:t>
            </a:r>
          </a:p>
        </p:txBody>
      </p:sp>
      <p:sp>
        <p:nvSpPr>
          <p:cNvPr id="36" name="Rounded Rectangle 56"/>
          <p:cNvSpPr>
            <a:spLocks noChangeArrowheads="1"/>
          </p:cNvSpPr>
          <p:nvPr/>
        </p:nvSpPr>
        <p:spPr bwMode="auto">
          <a:xfrm>
            <a:off x="5712122" y="2677983"/>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a:solidFill>
                  <a:srgbClr val="FFFFFF"/>
                </a:solidFill>
                <a:latin typeface="微软雅黑" panose="020B0503020204020204" pitchFamily="34" charset="-122"/>
                <a:ea typeface="微软雅黑" panose="020B0503020204020204" pitchFamily="34" charset="-122"/>
                <a:sym typeface="Kozuka Gothic Pr6N R" charset="-122"/>
              </a:rPr>
              <a:t>HDFS</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71" name="文本框 70"/>
          <p:cNvSpPr txBox="1"/>
          <p:nvPr/>
        </p:nvSpPr>
        <p:spPr>
          <a:xfrm>
            <a:off x="7929894" y="5755033"/>
            <a:ext cx="1088760" cy="351506"/>
          </a:xfrm>
          <a:prstGeom prst="rect">
            <a:avLst/>
          </a:prstGeom>
          <a:noFill/>
        </p:spPr>
        <p:txBody>
          <a:bodyPr wrap="none" rtlCol="0">
            <a:spAutoFit/>
          </a:bodyPr>
          <a:lstStyle/>
          <a:p>
            <a:r>
              <a:rPr kumimoji="1" lang="en-US" altLang="zh-CN" sz="887" dirty="0">
                <a:solidFill>
                  <a:schemeClr val="bg1"/>
                </a:solidFill>
              </a:rPr>
              <a:t>Namespace</a:t>
            </a:r>
            <a:r>
              <a:rPr kumimoji="1" lang="zh-CN" altLang="en-US" sz="887" dirty="0">
                <a:solidFill>
                  <a:schemeClr val="bg1"/>
                </a:solidFill>
              </a:rPr>
              <a:t> </a:t>
            </a:r>
            <a:r>
              <a:rPr kumimoji="1" lang="en-US" altLang="zh-CN" sz="887" dirty="0" err="1">
                <a:solidFill>
                  <a:schemeClr val="bg1"/>
                </a:solidFill>
              </a:rPr>
              <a:t>tdcsys</a:t>
            </a:r>
            <a:endParaRPr kumimoji="1" lang="en-US" altLang="zh-CN" sz="887" dirty="0">
              <a:solidFill>
                <a:schemeClr val="bg1"/>
              </a:solidFill>
            </a:endParaRPr>
          </a:p>
          <a:p>
            <a:r>
              <a:rPr lang="en-US" altLang="zh-CN" sz="797" dirty="0">
                <a:solidFill>
                  <a:srgbClr val="FFFFFF"/>
                </a:solidFill>
                <a:latin typeface="微软雅黑" panose="020B0503020204020204" pitchFamily="34" charset="-122"/>
                <a:ea typeface="微软雅黑" panose="020B0503020204020204" pitchFamily="34" charset="-122"/>
                <a:sym typeface="Kozuka Gothic Pr6N R" charset="-122"/>
              </a:rPr>
              <a:t>172.16.31.1/24</a:t>
            </a:r>
            <a:endParaRPr kumimoji="1" lang="zh-CN" altLang="en-US" sz="797" dirty="0">
              <a:solidFill>
                <a:schemeClr val="bg1"/>
              </a:solidFill>
            </a:endParaRPr>
          </a:p>
        </p:txBody>
      </p:sp>
      <p:sp>
        <p:nvSpPr>
          <p:cNvPr id="136" name="矩形: 圆角 49"/>
          <p:cNvSpPr/>
          <p:nvPr/>
        </p:nvSpPr>
        <p:spPr bwMode="auto">
          <a:xfrm>
            <a:off x="4168076" y="3871547"/>
            <a:ext cx="5227693" cy="2521124"/>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nvGrpSpPr>
          <p:cNvPr id="174" name="组 173"/>
          <p:cNvGrpSpPr/>
          <p:nvPr/>
        </p:nvGrpSpPr>
        <p:grpSpPr>
          <a:xfrm>
            <a:off x="2621288" y="1732963"/>
            <a:ext cx="491732" cy="1254181"/>
            <a:chOff x="296196" y="2702406"/>
            <a:chExt cx="555151" cy="1415932"/>
          </a:xfrm>
        </p:grpSpPr>
        <p:pic>
          <p:nvPicPr>
            <p:cNvPr id="161" name="图片 1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96" y="2901096"/>
              <a:ext cx="368015" cy="368015"/>
            </a:xfrm>
            <a:prstGeom prst="rect">
              <a:avLst/>
            </a:prstGeom>
          </p:spPr>
        </p:pic>
        <p:pic>
          <p:nvPicPr>
            <p:cNvPr id="162" name="图片 1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48" y="3623784"/>
              <a:ext cx="368015" cy="368015"/>
            </a:xfrm>
            <a:prstGeom prst="rect">
              <a:avLst/>
            </a:prstGeom>
          </p:spPr>
        </p:pic>
        <p:sp>
          <p:nvSpPr>
            <p:cNvPr id="164" name="矩形: 圆角 49"/>
            <p:cNvSpPr/>
            <p:nvPr/>
          </p:nvSpPr>
          <p:spPr bwMode="auto">
            <a:xfrm flipH="1">
              <a:off x="296196" y="2702406"/>
              <a:ext cx="555151" cy="141593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sp>
        <p:nvSpPr>
          <p:cNvPr id="172" name="文本框 171"/>
          <p:cNvSpPr txBox="1"/>
          <p:nvPr/>
        </p:nvSpPr>
        <p:spPr>
          <a:xfrm>
            <a:off x="7031607" y="2207678"/>
            <a:ext cx="327334" cy="337913"/>
          </a:xfrm>
          <a:prstGeom prst="rect">
            <a:avLst/>
          </a:prstGeom>
          <a:noFill/>
        </p:spPr>
        <p:txBody>
          <a:bodyPr wrap="none" rtlCol="0">
            <a:spAutoFit/>
          </a:bodyPr>
          <a:lstStyle/>
          <a:p>
            <a:r>
              <a:rPr kumimoji="1" lang="mr-IN" altLang="zh-CN" sz="1596">
                <a:solidFill>
                  <a:schemeClr val="bg1"/>
                </a:solidFill>
              </a:rPr>
              <a:t>…</a:t>
            </a:r>
            <a:endParaRPr kumimoji="1" lang="zh-CN" altLang="en-US" sz="1596" dirty="0">
              <a:solidFill>
                <a:schemeClr val="bg1"/>
              </a:solidFill>
            </a:endParaRPr>
          </a:p>
        </p:txBody>
      </p:sp>
      <p:sp>
        <p:nvSpPr>
          <p:cNvPr id="178" name="矩形 177"/>
          <p:cNvSpPr/>
          <p:nvPr/>
        </p:nvSpPr>
        <p:spPr>
          <a:xfrm>
            <a:off x="5179658" y="2900387"/>
            <a:ext cx="1205779" cy="337657"/>
          </a:xfrm>
          <a:prstGeom prst="rect">
            <a:avLst/>
          </a:prstGeom>
        </p:spPr>
        <p:txBody>
          <a:bodyPr wrap="none">
            <a:spAutoFit/>
          </a:bodyPr>
          <a:lstStyle/>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Namespace</a:t>
            </a:r>
            <a:r>
              <a:rPr lang="zh-CN" altLang="en-US" sz="797" b="1" dirty="0">
                <a:solidFill>
                  <a:srgbClr val="FFFFFF"/>
                </a:solidFill>
                <a:latin typeface="微软雅黑" panose="020B0503020204020204" pitchFamily="34" charset="-122"/>
                <a:ea typeface="微软雅黑" panose="020B0503020204020204" pitchFamily="34" charset="-122"/>
                <a:sym typeface="Kozuka Gothic Pr6N R" charset="-122"/>
              </a:rPr>
              <a:t> </a:t>
            </a: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tenant1</a:t>
            </a:r>
          </a:p>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10.0.0.1/24</a:t>
            </a:r>
          </a:p>
        </p:txBody>
      </p:sp>
      <p:sp>
        <p:nvSpPr>
          <p:cNvPr id="83" name="矩形: 圆角 49"/>
          <p:cNvSpPr/>
          <p:nvPr/>
        </p:nvSpPr>
        <p:spPr bwMode="auto">
          <a:xfrm>
            <a:off x="4598769" y="913468"/>
            <a:ext cx="2298627" cy="239448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89" name="矩形: 圆角 49"/>
          <p:cNvSpPr/>
          <p:nvPr/>
        </p:nvSpPr>
        <p:spPr bwMode="auto">
          <a:xfrm>
            <a:off x="1335566" y="4003850"/>
            <a:ext cx="2386105" cy="2291941"/>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93" name="矩形: 圆角 49"/>
          <p:cNvSpPr/>
          <p:nvPr/>
        </p:nvSpPr>
        <p:spPr bwMode="auto">
          <a:xfrm>
            <a:off x="1454287" y="4173532"/>
            <a:ext cx="2163078" cy="1948035"/>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98" name="Rounded Rectangle 55"/>
          <p:cNvSpPr>
            <a:spLocks noChangeArrowheads="1"/>
          </p:cNvSpPr>
          <p:nvPr/>
        </p:nvSpPr>
        <p:spPr bwMode="auto">
          <a:xfrm>
            <a:off x="1494533" y="4316212"/>
            <a:ext cx="844031" cy="1438829"/>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106292" rIns="106292"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统一安全管控组件</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Guardian</a:t>
            </a:r>
            <a:endPar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99" name="Rounded Rectangle 55"/>
          <p:cNvSpPr>
            <a:spLocks noChangeArrowheads="1"/>
          </p:cNvSpPr>
          <p:nvPr/>
        </p:nvSpPr>
        <p:spPr bwMode="auto">
          <a:xfrm>
            <a:off x="2457290" y="5319532"/>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分布式文件系统</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HDFS</a:t>
            </a:r>
          </a:p>
        </p:txBody>
      </p:sp>
      <p:sp>
        <p:nvSpPr>
          <p:cNvPr id="100" name="Rounded Rectangle 55"/>
          <p:cNvSpPr>
            <a:spLocks noChangeArrowheads="1"/>
          </p:cNvSpPr>
          <p:nvPr/>
        </p:nvSpPr>
        <p:spPr bwMode="auto">
          <a:xfrm>
            <a:off x="2452308" y="4826957"/>
            <a:ext cx="1066723" cy="43026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分布式数据库</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Inceptor</a:t>
            </a:r>
          </a:p>
        </p:txBody>
      </p:sp>
      <p:sp>
        <p:nvSpPr>
          <p:cNvPr id="103" name="文本框 102"/>
          <p:cNvSpPr txBox="1"/>
          <p:nvPr/>
        </p:nvSpPr>
        <p:spPr>
          <a:xfrm>
            <a:off x="1579353" y="5776072"/>
            <a:ext cx="1266693" cy="237757"/>
          </a:xfrm>
          <a:prstGeom prst="rect">
            <a:avLst/>
          </a:prstGeom>
          <a:noFill/>
        </p:spPr>
        <p:txBody>
          <a:bodyPr wrap="none" rtlCol="0">
            <a:spAutoFit/>
          </a:bodyPr>
          <a:lstStyle/>
          <a:p>
            <a:r>
              <a:rPr kumimoji="1" lang="en-US" altLang="zh-CN" sz="945" dirty="0">
                <a:solidFill>
                  <a:schemeClr val="bg1"/>
                </a:solidFill>
              </a:rPr>
              <a:t>TDH</a:t>
            </a:r>
            <a:r>
              <a:rPr kumimoji="1" lang="zh-CN" altLang="en-US" sz="945" dirty="0">
                <a:solidFill>
                  <a:schemeClr val="bg1"/>
                </a:solidFill>
              </a:rPr>
              <a:t>集群，数据仓库</a:t>
            </a:r>
          </a:p>
        </p:txBody>
      </p:sp>
      <p:sp>
        <p:nvSpPr>
          <p:cNvPr id="104" name="Rounded Rectangle 55"/>
          <p:cNvSpPr>
            <a:spLocks noChangeArrowheads="1"/>
          </p:cNvSpPr>
          <p:nvPr/>
        </p:nvSpPr>
        <p:spPr bwMode="auto">
          <a:xfrm>
            <a:off x="2451537" y="4303421"/>
            <a:ext cx="1066624" cy="475850"/>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消息队列</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Kafka</a:t>
            </a:r>
          </a:p>
        </p:txBody>
      </p:sp>
      <p:sp>
        <p:nvSpPr>
          <p:cNvPr id="23" name="文本框 22"/>
          <p:cNvSpPr txBox="1"/>
          <p:nvPr/>
        </p:nvSpPr>
        <p:spPr>
          <a:xfrm>
            <a:off x="4486117" y="3598990"/>
            <a:ext cx="1079923" cy="1079923"/>
          </a:xfrm>
          <a:prstGeom prst="rect">
            <a:avLst/>
          </a:prstGeom>
        </p:spPr>
        <p:txBody>
          <a:bodyPr vert="horz" wrap="none" lIns="107992" tIns="53996" rIns="107992" bIns="53996" rtlCol="0">
            <a:normAutofit/>
          </a:bodyPr>
          <a:lstStyle/>
          <a:p>
            <a:pPr algn="ctr"/>
            <a:endParaRPr kumimoji="1" lang="zh-CN" altLang="en-US" sz="2362" dirty="0">
              <a:hlinkClick r:id="rId4"/>
            </a:endParaRPr>
          </a:p>
        </p:txBody>
      </p:sp>
      <p:sp>
        <p:nvSpPr>
          <p:cNvPr id="107" name="Rounded Rectangle 56"/>
          <p:cNvSpPr>
            <a:spLocks noChangeArrowheads="1"/>
          </p:cNvSpPr>
          <p:nvPr/>
        </p:nvSpPr>
        <p:spPr bwMode="auto">
          <a:xfrm>
            <a:off x="5714561" y="2358403"/>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Inceptor</a:t>
            </a:r>
          </a:p>
        </p:txBody>
      </p:sp>
      <p:sp>
        <p:nvSpPr>
          <p:cNvPr id="109" name="Rounded Rectangle 56"/>
          <p:cNvSpPr>
            <a:spLocks noChangeArrowheads="1"/>
          </p:cNvSpPr>
          <p:nvPr/>
        </p:nvSpPr>
        <p:spPr bwMode="auto">
          <a:xfrm>
            <a:off x="5719721" y="2020500"/>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数据目录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27" name="Rounded Rectangle 55"/>
          <p:cNvSpPr>
            <a:spLocks noChangeArrowheads="1"/>
          </p:cNvSpPr>
          <p:nvPr/>
        </p:nvSpPr>
        <p:spPr bwMode="auto">
          <a:xfrm>
            <a:off x="5569397" y="5552125"/>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工作流组件</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workflow</a:t>
            </a:r>
          </a:p>
        </p:txBody>
      </p:sp>
      <p:sp>
        <p:nvSpPr>
          <p:cNvPr id="128" name="Rounded Rectangle 55"/>
          <p:cNvSpPr>
            <a:spLocks noChangeArrowheads="1"/>
          </p:cNvSpPr>
          <p:nvPr/>
        </p:nvSpPr>
        <p:spPr bwMode="auto">
          <a:xfrm>
            <a:off x="5568084" y="4839829"/>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数据共享任务组件</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Dispatcher</a:t>
            </a:r>
          </a:p>
        </p:txBody>
      </p:sp>
      <p:sp>
        <p:nvSpPr>
          <p:cNvPr id="129" name="Rounded Rectangle 55"/>
          <p:cNvSpPr>
            <a:spLocks noChangeArrowheads="1"/>
          </p:cNvSpPr>
          <p:nvPr/>
        </p:nvSpPr>
        <p:spPr bwMode="auto">
          <a:xfrm>
            <a:off x="6774023" y="5545175"/>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数据流组件</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Transporter</a:t>
            </a:r>
          </a:p>
        </p:txBody>
      </p:sp>
      <p:sp>
        <p:nvSpPr>
          <p:cNvPr id="131" name="Rounded Rectangle 55"/>
          <p:cNvSpPr>
            <a:spLocks noChangeArrowheads="1"/>
          </p:cNvSpPr>
          <p:nvPr/>
        </p:nvSpPr>
        <p:spPr bwMode="auto">
          <a:xfrm>
            <a:off x="5566042" y="4185978"/>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平台运维组件</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ECO</a:t>
            </a:r>
          </a:p>
        </p:txBody>
      </p:sp>
      <p:sp>
        <p:nvSpPr>
          <p:cNvPr id="132" name="Rounded Rectangle 55"/>
          <p:cNvSpPr>
            <a:spLocks noChangeArrowheads="1"/>
          </p:cNvSpPr>
          <p:nvPr/>
        </p:nvSpPr>
        <p:spPr bwMode="auto">
          <a:xfrm>
            <a:off x="6774023" y="4185978"/>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工单组件</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Ticket</a:t>
            </a:r>
          </a:p>
        </p:txBody>
      </p:sp>
      <p:sp>
        <p:nvSpPr>
          <p:cNvPr id="134" name="Rounded Rectangle 55"/>
          <p:cNvSpPr>
            <a:spLocks noChangeArrowheads="1"/>
          </p:cNvSpPr>
          <p:nvPr/>
        </p:nvSpPr>
        <p:spPr bwMode="auto">
          <a:xfrm>
            <a:off x="6774023" y="4851452"/>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元数据管理组件</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Governor</a:t>
            </a:r>
          </a:p>
        </p:txBody>
      </p:sp>
      <p:sp>
        <p:nvSpPr>
          <p:cNvPr id="135" name="Rounded Rectangle 55"/>
          <p:cNvSpPr>
            <a:spLocks noChangeArrowheads="1"/>
          </p:cNvSpPr>
          <p:nvPr/>
        </p:nvSpPr>
        <p:spPr bwMode="auto">
          <a:xfrm>
            <a:off x="7982007" y="4185692"/>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通知组件</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GN-TDC</a:t>
            </a:r>
          </a:p>
        </p:txBody>
      </p:sp>
      <p:grpSp>
        <p:nvGrpSpPr>
          <p:cNvPr id="138" name="组 137"/>
          <p:cNvGrpSpPr/>
          <p:nvPr/>
        </p:nvGrpSpPr>
        <p:grpSpPr>
          <a:xfrm>
            <a:off x="9842170" y="4379648"/>
            <a:ext cx="491732" cy="1254181"/>
            <a:chOff x="296196" y="2702406"/>
            <a:chExt cx="555151" cy="1415932"/>
          </a:xfrm>
        </p:grpSpPr>
        <p:pic>
          <p:nvPicPr>
            <p:cNvPr id="139" name="图片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96" y="2901096"/>
              <a:ext cx="368015" cy="368015"/>
            </a:xfrm>
            <a:prstGeom prst="rect">
              <a:avLst/>
            </a:prstGeom>
          </p:spPr>
        </p:pic>
        <p:pic>
          <p:nvPicPr>
            <p:cNvPr id="140" name="图片 1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48" y="3623784"/>
              <a:ext cx="368015" cy="368015"/>
            </a:xfrm>
            <a:prstGeom prst="rect">
              <a:avLst/>
            </a:prstGeom>
          </p:spPr>
        </p:pic>
        <p:sp>
          <p:nvSpPr>
            <p:cNvPr id="141" name="矩形: 圆角 49"/>
            <p:cNvSpPr/>
            <p:nvPr/>
          </p:nvSpPr>
          <p:spPr bwMode="auto">
            <a:xfrm flipH="1">
              <a:off x="296196" y="2702406"/>
              <a:ext cx="555151" cy="141593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sp>
        <p:nvSpPr>
          <p:cNvPr id="144" name="Rounded Rectangle 56"/>
          <p:cNvSpPr>
            <a:spLocks noChangeArrowheads="1"/>
          </p:cNvSpPr>
          <p:nvPr/>
        </p:nvSpPr>
        <p:spPr bwMode="auto">
          <a:xfrm>
            <a:off x="5719893" y="1690342"/>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通知</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45" name="Rounded Rectangle 56"/>
          <p:cNvSpPr>
            <a:spLocks noChangeArrowheads="1"/>
          </p:cNvSpPr>
          <p:nvPr/>
        </p:nvSpPr>
        <p:spPr bwMode="auto">
          <a:xfrm>
            <a:off x="4737522" y="1301209"/>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TCC</a:t>
            </a:r>
          </a:p>
        </p:txBody>
      </p:sp>
      <p:cxnSp>
        <p:nvCxnSpPr>
          <p:cNvPr id="27" name="曲线连接符 26"/>
          <p:cNvCxnSpPr/>
          <p:nvPr/>
        </p:nvCxnSpPr>
        <p:spPr>
          <a:xfrm>
            <a:off x="1953605" y="5775552"/>
            <a:ext cx="2918312" cy="325492"/>
          </a:xfrm>
          <a:prstGeom prst="curvedConnector4">
            <a:avLst>
              <a:gd name="adj1" fmla="val 42842"/>
              <a:gd name="adj2" fmla="val 182946"/>
            </a:avLst>
          </a:prstGeom>
          <a:ln>
            <a:solidFill>
              <a:srgbClr val="24A88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28"/>
          <p:cNvCxnSpPr>
            <a:endCxn id="35" idx="2"/>
          </p:cNvCxnSpPr>
          <p:nvPr/>
        </p:nvCxnSpPr>
        <p:spPr>
          <a:xfrm rot="5400000" flipH="1" flipV="1">
            <a:off x="4408168" y="3380786"/>
            <a:ext cx="1192683" cy="316441"/>
          </a:xfrm>
          <a:prstGeom prst="curvedConnector3">
            <a:avLst/>
          </a:prstGeom>
          <a:ln>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131" idx="2"/>
            <a:endCxn id="128" idx="0"/>
          </p:cNvCxnSpPr>
          <p:nvPr/>
        </p:nvCxnSpPr>
        <p:spPr>
          <a:xfrm>
            <a:off x="6096478" y="4613883"/>
            <a:ext cx="2042" cy="225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endCxn id="127" idx="0"/>
          </p:cNvCxnSpPr>
          <p:nvPr/>
        </p:nvCxnSpPr>
        <p:spPr>
          <a:xfrm>
            <a:off x="6086476" y="5267733"/>
            <a:ext cx="13355" cy="284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p:cNvCxnSpPr>
            <a:endCxn id="129" idx="1"/>
          </p:cNvCxnSpPr>
          <p:nvPr/>
        </p:nvCxnSpPr>
        <p:spPr>
          <a:xfrm>
            <a:off x="6626912" y="5747432"/>
            <a:ext cx="147114" cy="11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曲线连接符 67"/>
          <p:cNvCxnSpPr>
            <a:endCxn id="129" idx="2"/>
          </p:cNvCxnSpPr>
          <p:nvPr/>
        </p:nvCxnSpPr>
        <p:spPr>
          <a:xfrm>
            <a:off x="3518158" y="5035623"/>
            <a:ext cx="3786302" cy="937458"/>
          </a:xfrm>
          <a:prstGeom prst="curvedConnector4">
            <a:avLst>
              <a:gd name="adj1" fmla="val 42995"/>
              <a:gd name="adj2" fmla="val 128799"/>
            </a:avLst>
          </a:prstGeom>
          <a:ln>
            <a:solidFill>
              <a:srgbClr val="FDF1E9"/>
            </a:solidFill>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129" idx="3"/>
            <a:endCxn id="107" idx="3"/>
          </p:cNvCxnSpPr>
          <p:nvPr/>
        </p:nvCxnSpPr>
        <p:spPr>
          <a:xfrm flipH="1" flipV="1">
            <a:off x="6652537" y="2495939"/>
            <a:ext cx="1182359" cy="3263191"/>
          </a:xfrm>
          <a:prstGeom prst="curvedConnector3">
            <a:avLst>
              <a:gd name="adj1" fmla="val -22834"/>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3" name="Rounded Rectangle 56"/>
          <p:cNvSpPr>
            <a:spLocks noChangeArrowheads="1"/>
          </p:cNvSpPr>
          <p:nvPr/>
        </p:nvSpPr>
        <p:spPr bwMode="auto">
          <a:xfrm>
            <a:off x="5440796" y="1310196"/>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工单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66" name="Rounded Rectangle 56"/>
          <p:cNvSpPr>
            <a:spLocks noChangeArrowheads="1"/>
          </p:cNvSpPr>
          <p:nvPr/>
        </p:nvSpPr>
        <p:spPr bwMode="auto">
          <a:xfrm>
            <a:off x="6133634" y="1311894"/>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Pilot</a:t>
            </a:r>
          </a:p>
        </p:txBody>
      </p:sp>
      <p:grpSp>
        <p:nvGrpSpPr>
          <p:cNvPr id="168" name="组 167"/>
          <p:cNvGrpSpPr/>
          <p:nvPr/>
        </p:nvGrpSpPr>
        <p:grpSpPr>
          <a:xfrm>
            <a:off x="7609041" y="1027559"/>
            <a:ext cx="2112203" cy="2156956"/>
            <a:chOff x="4010212" y="1511456"/>
            <a:chExt cx="2384612" cy="1898355"/>
          </a:xfrm>
        </p:grpSpPr>
        <p:sp>
          <p:nvSpPr>
            <p:cNvPr id="169" name="矩形: 圆角 49"/>
            <p:cNvSpPr/>
            <p:nvPr/>
          </p:nvSpPr>
          <p:spPr bwMode="auto">
            <a:xfrm>
              <a:off x="4010212" y="1511456"/>
              <a:ext cx="2384612" cy="1898355"/>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dirty="0">
                <a:solidFill>
                  <a:srgbClr val="FFFFFF"/>
                </a:solidFill>
                <a:latin typeface="微软雅黑" panose="020B0503020204020204" pitchFamily="34" charset="-122"/>
                <a:ea typeface="微软雅黑" panose="020B0503020204020204" pitchFamily="34" charset="-122"/>
              </a:endParaRPr>
            </a:p>
          </p:txBody>
        </p:sp>
        <p:sp>
          <p:nvSpPr>
            <p:cNvPr id="170" name="文本框 169"/>
            <p:cNvSpPr txBox="1"/>
            <p:nvPr/>
          </p:nvSpPr>
          <p:spPr>
            <a:xfrm>
              <a:off x="4925028" y="1518635"/>
              <a:ext cx="593957" cy="213203"/>
            </a:xfrm>
            <a:prstGeom prst="rect">
              <a:avLst/>
            </a:prstGeom>
            <a:noFill/>
          </p:spPr>
          <p:txBody>
            <a:bodyPr wrap="none" rtlCol="0">
              <a:spAutoFit/>
            </a:bodyPr>
            <a:lstStyle/>
            <a:p>
              <a:r>
                <a:rPr kumimoji="1" lang="zh-CN" altLang="en-US" sz="974" dirty="0">
                  <a:solidFill>
                    <a:schemeClr val="bg1"/>
                  </a:solidFill>
                </a:rPr>
                <a:t>租户</a:t>
              </a:r>
              <a:r>
                <a:rPr kumimoji="1" lang="en-US" altLang="zh-CN" sz="974" dirty="0">
                  <a:solidFill>
                    <a:schemeClr val="bg1"/>
                  </a:solidFill>
                </a:rPr>
                <a:t>N</a:t>
              </a:r>
              <a:endParaRPr kumimoji="1" lang="zh-CN" altLang="en-US" sz="974" dirty="0">
                <a:solidFill>
                  <a:schemeClr val="bg1"/>
                </a:solidFill>
              </a:endParaRPr>
            </a:p>
          </p:txBody>
        </p:sp>
      </p:grpSp>
      <p:sp>
        <p:nvSpPr>
          <p:cNvPr id="171" name="Rounded Rectangle 56"/>
          <p:cNvSpPr>
            <a:spLocks noChangeArrowheads="1"/>
          </p:cNvSpPr>
          <p:nvPr/>
        </p:nvSpPr>
        <p:spPr bwMode="auto">
          <a:xfrm>
            <a:off x="7681335" y="1667153"/>
            <a:ext cx="806634" cy="1268376"/>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统一安全管控组件</a:t>
            </a: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Guardian</a:t>
            </a:r>
          </a:p>
        </p:txBody>
      </p:sp>
      <p:sp>
        <p:nvSpPr>
          <p:cNvPr id="175" name="Rounded Rectangle 56"/>
          <p:cNvSpPr>
            <a:spLocks noChangeArrowheads="1"/>
          </p:cNvSpPr>
          <p:nvPr/>
        </p:nvSpPr>
        <p:spPr bwMode="auto">
          <a:xfrm>
            <a:off x="8634052" y="2670852"/>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a:solidFill>
                  <a:srgbClr val="FFFFFF"/>
                </a:solidFill>
                <a:latin typeface="微软雅黑" panose="020B0503020204020204" pitchFamily="34" charset="-122"/>
                <a:ea typeface="微软雅黑" panose="020B0503020204020204" pitchFamily="34" charset="-122"/>
                <a:sym typeface="Kozuka Gothic Pr6N R" charset="-122"/>
              </a:rPr>
              <a:t>HDFS</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76" name="矩形 175"/>
          <p:cNvSpPr/>
          <p:nvPr/>
        </p:nvSpPr>
        <p:spPr>
          <a:xfrm>
            <a:off x="8089559" y="2893255"/>
            <a:ext cx="1229824" cy="337657"/>
          </a:xfrm>
          <a:prstGeom prst="rect">
            <a:avLst/>
          </a:prstGeom>
        </p:spPr>
        <p:txBody>
          <a:bodyPr wrap="none">
            <a:spAutoFit/>
          </a:bodyPr>
          <a:lstStyle/>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Namespace</a:t>
            </a:r>
            <a:r>
              <a:rPr lang="zh-CN" altLang="en-US" sz="797" b="1" dirty="0">
                <a:solidFill>
                  <a:srgbClr val="FFFFFF"/>
                </a:solidFill>
                <a:latin typeface="微软雅黑" panose="020B0503020204020204" pitchFamily="34" charset="-122"/>
                <a:ea typeface="微软雅黑" panose="020B0503020204020204" pitchFamily="34" charset="-122"/>
                <a:sym typeface="Kozuka Gothic Pr6N R" charset="-122"/>
              </a:rPr>
              <a:t> </a:t>
            </a:r>
            <a:r>
              <a:rPr lang="en-US" altLang="zh-CN" sz="797" b="1" dirty="0" err="1">
                <a:solidFill>
                  <a:srgbClr val="FFFFFF"/>
                </a:solidFill>
                <a:latin typeface="微软雅黑" panose="020B0503020204020204" pitchFamily="34" charset="-122"/>
                <a:ea typeface="微软雅黑" panose="020B0503020204020204" pitchFamily="34" charset="-122"/>
                <a:sym typeface="Kozuka Gothic Pr6N R" charset="-122"/>
              </a:rPr>
              <a:t>tenantN</a:t>
            </a:r>
            <a:endPar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endParaRPr>
          </a:p>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10.n.0.1/24</a:t>
            </a:r>
          </a:p>
        </p:txBody>
      </p:sp>
      <p:sp>
        <p:nvSpPr>
          <p:cNvPr id="177" name="矩形: 圆角 49"/>
          <p:cNvSpPr/>
          <p:nvPr/>
        </p:nvSpPr>
        <p:spPr bwMode="auto">
          <a:xfrm>
            <a:off x="7520697" y="906339"/>
            <a:ext cx="2298627" cy="239448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179" name="Rounded Rectangle 56"/>
          <p:cNvSpPr>
            <a:spLocks noChangeArrowheads="1"/>
          </p:cNvSpPr>
          <p:nvPr/>
        </p:nvSpPr>
        <p:spPr bwMode="auto">
          <a:xfrm>
            <a:off x="8636489" y="2351275"/>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Inceptor</a:t>
            </a:r>
          </a:p>
        </p:txBody>
      </p:sp>
      <p:sp>
        <p:nvSpPr>
          <p:cNvPr id="180" name="Rounded Rectangle 56"/>
          <p:cNvSpPr>
            <a:spLocks noChangeArrowheads="1"/>
          </p:cNvSpPr>
          <p:nvPr/>
        </p:nvSpPr>
        <p:spPr bwMode="auto">
          <a:xfrm>
            <a:off x="8641648" y="2013369"/>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数据目录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82" name="Rounded Rectangle 56"/>
          <p:cNvSpPr>
            <a:spLocks noChangeArrowheads="1"/>
          </p:cNvSpPr>
          <p:nvPr/>
        </p:nvSpPr>
        <p:spPr bwMode="auto">
          <a:xfrm>
            <a:off x="8641822" y="1683213"/>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通知</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83" name="Rounded Rectangle 56"/>
          <p:cNvSpPr>
            <a:spLocks noChangeArrowheads="1"/>
          </p:cNvSpPr>
          <p:nvPr/>
        </p:nvSpPr>
        <p:spPr bwMode="auto">
          <a:xfrm>
            <a:off x="7659448" y="1294080"/>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TCC</a:t>
            </a:r>
          </a:p>
        </p:txBody>
      </p:sp>
      <p:sp>
        <p:nvSpPr>
          <p:cNvPr id="184" name="Rounded Rectangle 56"/>
          <p:cNvSpPr>
            <a:spLocks noChangeArrowheads="1"/>
          </p:cNvSpPr>
          <p:nvPr/>
        </p:nvSpPr>
        <p:spPr bwMode="auto">
          <a:xfrm>
            <a:off x="8362722" y="1303066"/>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工单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85" name="Rounded Rectangle 56"/>
          <p:cNvSpPr>
            <a:spLocks noChangeArrowheads="1"/>
          </p:cNvSpPr>
          <p:nvPr/>
        </p:nvSpPr>
        <p:spPr bwMode="auto">
          <a:xfrm>
            <a:off x="9055560" y="1304765"/>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Pilot</a:t>
            </a:r>
          </a:p>
        </p:txBody>
      </p:sp>
      <p:cxnSp>
        <p:nvCxnSpPr>
          <p:cNvPr id="158" name="曲线连接符 157"/>
          <p:cNvCxnSpPr>
            <a:stCxn id="161" idx="3"/>
            <a:endCxn id="145" idx="1"/>
          </p:cNvCxnSpPr>
          <p:nvPr/>
        </p:nvCxnSpPr>
        <p:spPr>
          <a:xfrm flipV="1">
            <a:off x="3032740" y="1438747"/>
            <a:ext cx="1704785" cy="6331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曲线连接符 185"/>
          <p:cNvCxnSpPr>
            <a:stCxn id="162" idx="3"/>
            <a:endCxn id="145" idx="0"/>
          </p:cNvCxnSpPr>
          <p:nvPr/>
        </p:nvCxnSpPr>
        <p:spPr>
          <a:xfrm flipV="1">
            <a:off x="3029678" y="1301205"/>
            <a:ext cx="2020680" cy="1410867"/>
          </a:xfrm>
          <a:prstGeom prst="curvedConnector4">
            <a:avLst>
              <a:gd name="adj1" fmla="val 42259"/>
              <a:gd name="adj2" fmla="val 119136"/>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曲线连接符 189"/>
          <p:cNvCxnSpPr>
            <a:stCxn id="145" idx="2"/>
            <a:endCxn id="109" idx="1"/>
          </p:cNvCxnSpPr>
          <p:nvPr/>
        </p:nvCxnSpPr>
        <p:spPr>
          <a:xfrm rot="16200000" flipH="1">
            <a:off x="5094164" y="1532477"/>
            <a:ext cx="581754" cy="66935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曲线连接符 191"/>
          <p:cNvCxnSpPr>
            <a:endCxn id="163" idx="2"/>
          </p:cNvCxnSpPr>
          <p:nvPr/>
        </p:nvCxnSpPr>
        <p:spPr>
          <a:xfrm rot="5400000" flipH="1" flipV="1">
            <a:off x="5434465" y="1850918"/>
            <a:ext cx="584817" cy="535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曲线连接符 193"/>
          <p:cNvCxnSpPr>
            <a:stCxn id="163" idx="3"/>
            <a:endCxn id="144" idx="0"/>
          </p:cNvCxnSpPr>
          <p:nvPr/>
        </p:nvCxnSpPr>
        <p:spPr>
          <a:xfrm>
            <a:off x="6066480" y="1447734"/>
            <a:ext cx="122402" cy="2426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曲线连接符 195"/>
          <p:cNvCxnSpPr>
            <a:stCxn id="163" idx="3"/>
            <a:endCxn id="132" idx="0"/>
          </p:cNvCxnSpPr>
          <p:nvPr/>
        </p:nvCxnSpPr>
        <p:spPr>
          <a:xfrm>
            <a:off x="6066476" y="1447729"/>
            <a:ext cx="1237981" cy="273824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曲线连接符 197"/>
          <p:cNvCxnSpPr>
            <a:stCxn id="132" idx="3"/>
            <a:endCxn id="135" idx="1"/>
          </p:cNvCxnSpPr>
          <p:nvPr/>
        </p:nvCxnSpPr>
        <p:spPr>
          <a:xfrm flipV="1">
            <a:off x="7834894" y="4399648"/>
            <a:ext cx="147114" cy="2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曲线连接符 199"/>
          <p:cNvCxnSpPr>
            <a:stCxn id="139" idx="1"/>
            <a:endCxn id="131" idx="0"/>
          </p:cNvCxnSpPr>
          <p:nvPr/>
        </p:nvCxnSpPr>
        <p:spPr>
          <a:xfrm rot="10800000">
            <a:off x="6096475" y="4185973"/>
            <a:ext cx="3831167" cy="532649"/>
          </a:xfrm>
          <a:prstGeom prst="curvedConnector4">
            <a:avLst>
              <a:gd name="adj1" fmla="val 43077"/>
              <a:gd name="adj2" fmla="val 150686"/>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曲线连接符 201"/>
          <p:cNvCxnSpPr>
            <a:endCxn id="134" idx="0"/>
          </p:cNvCxnSpPr>
          <p:nvPr/>
        </p:nvCxnSpPr>
        <p:spPr>
          <a:xfrm>
            <a:off x="3518158" y="4555642"/>
            <a:ext cx="3786302" cy="295813"/>
          </a:xfrm>
          <a:prstGeom prst="curvedConnector2">
            <a:avLst/>
          </a:prstGeom>
          <a:ln>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4" name="曲线连接符 203"/>
          <p:cNvCxnSpPr>
            <a:endCxn id="109" idx="3"/>
          </p:cNvCxnSpPr>
          <p:nvPr/>
        </p:nvCxnSpPr>
        <p:spPr>
          <a:xfrm rot="16200000" flipV="1">
            <a:off x="5779621" y="3036102"/>
            <a:ext cx="2933338" cy="1177200"/>
          </a:xfrm>
          <a:prstGeom prst="curvedConnector2">
            <a:avLst/>
          </a:prstGeom>
          <a:ln>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6" name="曲线连接符 205"/>
          <p:cNvCxnSpPr>
            <a:endCxn id="135" idx="2"/>
          </p:cNvCxnSpPr>
          <p:nvPr/>
        </p:nvCxnSpPr>
        <p:spPr>
          <a:xfrm flipV="1">
            <a:off x="6626913" y="4613597"/>
            <a:ext cx="1885530" cy="48476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曲线连接符 207"/>
          <p:cNvCxnSpPr>
            <a:stCxn id="135" idx="0"/>
            <a:endCxn id="144" idx="3"/>
          </p:cNvCxnSpPr>
          <p:nvPr/>
        </p:nvCxnSpPr>
        <p:spPr>
          <a:xfrm rot="16200000" flipV="1">
            <a:off x="6406251" y="2079498"/>
            <a:ext cx="2357815" cy="185457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6" name="直线箭头连接符 225"/>
          <p:cNvCxnSpPr>
            <a:stCxn id="131" idx="3"/>
            <a:endCxn id="132" idx="1"/>
          </p:cNvCxnSpPr>
          <p:nvPr/>
        </p:nvCxnSpPr>
        <p:spPr>
          <a:xfrm>
            <a:off x="6626912" y="4399924"/>
            <a:ext cx="14711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7" name="日期占位符 226"/>
          <p:cNvSpPr>
            <a:spLocks noGrp="1"/>
          </p:cNvSpPr>
          <p:nvPr>
            <p:ph type="dt" sz="half" idx="10"/>
          </p:nvPr>
        </p:nvSpPr>
        <p:spPr/>
        <p:txBody>
          <a:bodyPr/>
          <a:lstStyle/>
          <a:p>
            <a:fld id="{46F38DD3-0DE6-184B-8769-CB3F69D52E50}" type="datetime1">
              <a:rPr lang="zh-CN" altLang="en-US" smtClean="0"/>
              <a:t>18/7/3</a:t>
            </a:fld>
            <a:endParaRPr lang="zh-CN" altLang="en-US"/>
          </a:p>
        </p:txBody>
      </p:sp>
      <p:sp>
        <p:nvSpPr>
          <p:cNvPr id="228" name="页脚占位符 227"/>
          <p:cNvSpPr>
            <a:spLocks noGrp="1"/>
          </p:cNvSpPr>
          <p:nvPr>
            <p:ph type="ftr" sz="quarter" idx="11"/>
          </p:nvPr>
        </p:nvSpPr>
        <p:spPr/>
        <p:txBody>
          <a:bodyPr/>
          <a:lstStyle/>
          <a:p>
            <a:r>
              <a:rPr lang="en-US" altLang="zh-CN" smtClean="0"/>
              <a:t>Transwarp Confidential</a:t>
            </a:r>
            <a:endParaRPr lang="zh-CN" altLang="en-US"/>
          </a:p>
        </p:txBody>
      </p:sp>
      <p:sp>
        <p:nvSpPr>
          <p:cNvPr id="229" name="幻灯片编号占位符 228"/>
          <p:cNvSpPr>
            <a:spLocks noGrp="1"/>
          </p:cNvSpPr>
          <p:nvPr>
            <p:ph type="sldNum" sz="quarter" idx="12"/>
          </p:nvPr>
        </p:nvSpPr>
        <p:spPr/>
        <p:txBody>
          <a:bodyPr/>
          <a:lstStyle/>
          <a:p>
            <a:fld id="{0655C6C3-535F-4295-A463-389C7C3CB0A6}" type="slidenum">
              <a:rPr lang="zh-CN" altLang="en-US" smtClean="0"/>
              <a:t>19</a:t>
            </a:fld>
            <a:endParaRPr lang="zh-CN" altLang="en-US"/>
          </a:p>
        </p:txBody>
      </p:sp>
    </p:spTree>
    <p:extLst>
      <p:ext uri="{BB962C8B-B14F-4D97-AF65-F5344CB8AC3E}">
        <p14:creationId xmlns:p14="http://schemas.microsoft.com/office/powerpoint/2010/main" val="126349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1A07018-0EDE-49EC-886C-75DAF05AF0E2}"/>
              </a:ext>
            </a:extLst>
          </p:cNvPr>
          <p:cNvSpPr>
            <a:spLocks noGrp="1"/>
          </p:cNvSpPr>
          <p:nvPr>
            <p:ph type="title"/>
          </p:nvPr>
        </p:nvSpPr>
        <p:spPr/>
        <p:txBody>
          <a:bodyPr>
            <a:normAutofit/>
          </a:bodyPr>
          <a:lstStyle/>
          <a:p>
            <a:r>
              <a:rPr lang="zh-CN" altLang="en-US" sz="2800" b="1" dirty="0"/>
              <a:t>近十年数据分析技术的发展历程</a:t>
            </a:r>
          </a:p>
        </p:txBody>
      </p:sp>
      <p:sp>
        <p:nvSpPr>
          <p:cNvPr id="47" name="文本框 46">
            <a:extLst>
              <a:ext uri="{FF2B5EF4-FFF2-40B4-BE49-F238E27FC236}">
                <a16:creationId xmlns="" xmlns:a16="http://schemas.microsoft.com/office/drawing/2014/main" id="{FEEA2BA9-AF4E-420D-9A7E-0D3BC7C17886}"/>
              </a:ext>
            </a:extLst>
          </p:cNvPr>
          <p:cNvSpPr txBox="1"/>
          <p:nvPr/>
        </p:nvSpPr>
        <p:spPr>
          <a:xfrm>
            <a:off x="1236352" y="1619794"/>
            <a:ext cx="1228275" cy="255904"/>
          </a:xfrm>
          <a:prstGeom prst="rect">
            <a:avLst/>
          </a:prstGeom>
          <a:noFill/>
        </p:spPr>
        <p:txBody>
          <a:bodyPr wrap="square" rtlCol="0">
            <a:spAutoFit/>
          </a:bodyPr>
          <a:lstStyle/>
          <a:p>
            <a:r>
              <a:rPr lang="en-US" altLang="zh-CN" sz="1063" dirty="0">
                <a:solidFill>
                  <a:schemeClr val="tx2">
                    <a:lumMod val="20000"/>
                    <a:lumOff val="80000"/>
                  </a:schemeClr>
                </a:solidFill>
              </a:rPr>
              <a:t>Hadoop</a:t>
            </a:r>
            <a:r>
              <a:rPr lang="zh-CN" altLang="en-US" sz="1063" dirty="0">
                <a:solidFill>
                  <a:schemeClr val="tx2">
                    <a:lumMod val="20000"/>
                    <a:lumOff val="80000"/>
                  </a:schemeClr>
                </a:solidFill>
              </a:rPr>
              <a:t>项目诞生</a:t>
            </a:r>
          </a:p>
        </p:txBody>
      </p:sp>
      <p:sp>
        <p:nvSpPr>
          <p:cNvPr id="51" name="文本框 50">
            <a:extLst>
              <a:ext uri="{FF2B5EF4-FFF2-40B4-BE49-F238E27FC236}">
                <a16:creationId xmlns="" xmlns:a16="http://schemas.microsoft.com/office/drawing/2014/main" id="{51D726BA-0864-4BAB-86BD-C616F92BF1D3}"/>
              </a:ext>
            </a:extLst>
          </p:cNvPr>
          <p:cNvSpPr txBox="1"/>
          <p:nvPr/>
        </p:nvSpPr>
        <p:spPr>
          <a:xfrm>
            <a:off x="2170787" y="2245652"/>
            <a:ext cx="473206" cy="255904"/>
          </a:xfrm>
          <a:prstGeom prst="rect">
            <a:avLst/>
          </a:prstGeom>
          <a:noFill/>
        </p:spPr>
        <p:txBody>
          <a:bodyPr wrap="none" rtlCol="0">
            <a:spAutoFit/>
          </a:bodyPr>
          <a:lstStyle/>
          <a:p>
            <a:r>
              <a:rPr lang="en-US" altLang="zh-CN" sz="1063" dirty="0">
                <a:solidFill>
                  <a:schemeClr val="bg1"/>
                </a:solidFill>
              </a:rPr>
              <a:t>2006</a:t>
            </a:r>
            <a:endParaRPr lang="zh-CN" altLang="en-US" sz="1063" dirty="0">
              <a:solidFill>
                <a:schemeClr val="bg1"/>
              </a:solidFill>
            </a:endParaRPr>
          </a:p>
        </p:txBody>
      </p:sp>
      <p:cxnSp>
        <p:nvCxnSpPr>
          <p:cNvPr id="74" name="直线连接符 73">
            <a:extLst>
              <a:ext uri="{FF2B5EF4-FFF2-40B4-BE49-F238E27FC236}">
                <a16:creationId xmlns="" xmlns:a16="http://schemas.microsoft.com/office/drawing/2014/main" id="{38016DCF-15B0-A74E-9684-0E0A03112665}"/>
              </a:ext>
            </a:extLst>
          </p:cNvPr>
          <p:cNvCxnSpPr>
            <a:cxnSpLocks/>
          </p:cNvCxnSpPr>
          <p:nvPr/>
        </p:nvCxnSpPr>
        <p:spPr>
          <a:xfrm flipV="1">
            <a:off x="2397354" y="1435739"/>
            <a:ext cx="0" cy="748535"/>
          </a:xfrm>
          <a:prstGeom prst="line">
            <a:avLst/>
          </a:prstGeom>
          <a:ln w="1270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 xmlns:a16="http://schemas.microsoft.com/office/drawing/2014/main" id="{1AA386C5-E9EB-E541-A817-ACE7CCA8465A}"/>
              </a:ext>
            </a:extLst>
          </p:cNvPr>
          <p:cNvCxnSpPr/>
          <p:nvPr/>
        </p:nvCxnSpPr>
        <p:spPr>
          <a:xfrm flipH="1">
            <a:off x="1317414" y="2210713"/>
            <a:ext cx="9492526" cy="0"/>
          </a:xfrm>
          <a:prstGeom prst="line">
            <a:avLst/>
          </a:prstGeom>
          <a:ln w="22225">
            <a:solidFill>
              <a:srgbClr val="00B0F0"/>
            </a:solidFill>
            <a:prstDash val="sysDash"/>
            <a:headEnd type="oval" w="med" len="med"/>
          </a:ln>
        </p:spPr>
        <p:style>
          <a:lnRef idx="1">
            <a:schemeClr val="accent1"/>
          </a:lnRef>
          <a:fillRef idx="0">
            <a:schemeClr val="accent1"/>
          </a:fillRef>
          <a:effectRef idx="0">
            <a:schemeClr val="accent1"/>
          </a:effectRef>
          <a:fontRef idx="minor">
            <a:schemeClr val="tx1"/>
          </a:fontRef>
        </p:style>
      </p:cxnSp>
      <p:cxnSp>
        <p:nvCxnSpPr>
          <p:cNvPr id="81" name="直线连接符 80">
            <a:extLst>
              <a:ext uri="{FF2B5EF4-FFF2-40B4-BE49-F238E27FC236}">
                <a16:creationId xmlns="" xmlns:a16="http://schemas.microsoft.com/office/drawing/2014/main" id="{7321E29D-3BAC-EF4B-BABB-B5CAE8AD5BED}"/>
              </a:ext>
            </a:extLst>
          </p:cNvPr>
          <p:cNvCxnSpPr>
            <a:cxnSpLocks/>
          </p:cNvCxnSpPr>
          <p:nvPr/>
        </p:nvCxnSpPr>
        <p:spPr>
          <a:xfrm flipV="1">
            <a:off x="3335374" y="2206510"/>
            <a:ext cx="0" cy="748535"/>
          </a:xfrm>
          <a:prstGeom prst="line">
            <a:avLst/>
          </a:prstGeom>
          <a:ln w="1270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4" name="文本框 93">
            <a:extLst>
              <a:ext uri="{FF2B5EF4-FFF2-40B4-BE49-F238E27FC236}">
                <a16:creationId xmlns="" xmlns:a16="http://schemas.microsoft.com/office/drawing/2014/main" id="{13410F85-1FBF-8043-B5FF-99D0412BB5E7}"/>
              </a:ext>
            </a:extLst>
          </p:cNvPr>
          <p:cNvSpPr txBox="1"/>
          <p:nvPr/>
        </p:nvSpPr>
        <p:spPr>
          <a:xfrm>
            <a:off x="5961175" y="1497124"/>
            <a:ext cx="1228275" cy="583045"/>
          </a:xfrm>
          <a:prstGeom prst="rect">
            <a:avLst/>
          </a:prstGeom>
          <a:noFill/>
        </p:spPr>
        <p:txBody>
          <a:bodyPr wrap="square" rtlCol="0">
            <a:spAutoFit/>
          </a:bodyPr>
          <a:lstStyle/>
          <a:p>
            <a:r>
              <a:rPr lang="zh-CN" altLang="en-US" sz="1063" dirty="0">
                <a:solidFill>
                  <a:schemeClr val="tx2">
                    <a:lumMod val="20000"/>
                    <a:lumOff val="80000"/>
                  </a:schemeClr>
                </a:solidFill>
              </a:rPr>
              <a:t>星环成立，发布基于</a:t>
            </a:r>
            <a:r>
              <a:rPr lang="en-US" altLang="zh-CN" sz="1063" dirty="0">
                <a:solidFill>
                  <a:schemeClr val="tx2">
                    <a:lumMod val="20000"/>
                    <a:lumOff val="80000"/>
                  </a:schemeClr>
                </a:solidFill>
              </a:rPr>
              <a:t>Spark</a:t>
            </a:r>
            <a:r>
              <a:rPr lang="zh-CN" altLang="en-US" sz="1063" dirty="0">
                <a:solidFill>
                  <a:schemeClr val="tx2">
                    <a:lumMod val="20000"/>
                    <a:lumOff val="80000"/>
                  </a:schemeClr>
                </a:solidFill>
              </a:rPr>
              <a:t>的分析数据库</a:t>
            </a:r>
            <a:r>
              <a:rPr lang="en-US" altLang="zh-CN" sz="1063" dirty="0">
                <a:solidFill>
                  <a:schemeClr val="tx2">
                    <a:lumMod val="20000"/>
                    <a:lumOff val="80000"/>
                  </a:schemeClr>
                </a:solidFill>
              </a:rPr>
              <a:t>Inceptor</a:t>
            </a:r>
            <a:endParaRPr lang="zh-CN" altLang="en-US" sz="1063" dirty="0">
              <a:solidFill>
                <a:schemeClr val="tx2">
                  <a:lumMod val="20000"/>
                  <a:lumOff val="80000"/>
                </a:schemeClr>
              </a:solidFill>
            </a:endParaRPr>
          </a:p>
        </p:txBody>
      </p:sp>
      <p:sp>
        <p:nvSpPr>
          <p:cNvPr id="95" name="文本框 94">
            <a:extLst>
              <a:ext uri="{FF2B5EF4-FFF2-40B4-BE49-F238E27FC236}">
                <a16:creationId xmlns="" xmlns:a16="http://schemas.microsoft.com/office/drawing/2014/main" id="{1379E9BB-4371-D54C-B3C7-736431914F32}"/>
              </a:ext>
            </a:extLst>
          </p:cNvPr>
          <p:cNvSpPr txBox="1"/>
          <p:nvPr/>
        </p:nvSpPr>
        <p:spPr>
          <a:xfrm>
            <a:off x="2967441" y="2245250"/>
            <a:ext cx="473206" cy="255904"/>
          </a:xfrm>
          <a:prstGeom prst="rect">
            <a:avLst/>
          </a:prstGeom>
          <a:noFill/>
        </p:spPr>
        <p:txBody>
          <a:bodyPr wrap="none" rtlCol="0">
            <a:spAutoFit/>
          </a:bodyPr>
          <a:lstStyle/>
          <a:p>
            <a:r>
              <a:rPr lang="en-US" altLang="zh-CN" sz="1063" dirty="0">
                <a:solidFill>
                  <a:schemeClr val="bg1"/>
                </a:solidFill>
              </a:rPr>
              <a:t>2008</a:t>
            </a:r>
            <a:endParaRPr lang="zh-CN" altLang="en-US" sz="1063" dirty="0">
              <a:solidFill>
                <a:schemeClr val="bg1"/>
              </a:solidFill>
            </a:endParaRPr>
          </a:p>
        </p:txBody>
      </p:sp>
      <p:sp>
        <p:nvSpPr>
          <p:cNvPr id="96" name="文本框 95">
            <a:extLst>
              <a:ext uri="{FF2B5EF4-FFF2-40B4-BE49-F238E27FC236}">
                <a16:creationId xmlns="" xmlns:a16="http://schemas.microsoft.com/office/drawing/2014/main" id="{307FDEDF-2AF7-884A-890C-03541A9111D6}"/>
              </a:ext>
            </a:extLst>
          </p:cNvPr>
          <p:cNvSpPr txBox="1"/>
          <p:nvPr/>
        </p:nvSpPr>
        <p:spPr>
          <a:xfrm>
            <a:off x="2143068" y="2569670"/>
            <a:ext cx="1228275" cy="583045"/>
          </a:xfrm>
          <a:prstGeom prst="rect">
            <a:avLst/>
          </a:prstGeom>
          <a:noFill/>
        </p:spPr>
        <p:txBody>
          <a:bodyPr wrap="square" rtlCol="0">
            <a:spAutoFit/>
          </a:bodyPr>
          <a:lstStyle/>
          <a:p>
            <a:r>
              <a:rPr lang="en-US" altLang="zh-CN" sz="1063" dirty="0">
                <a:solidFill>
                  <a:schemeClr val="tx2">
                    <a:lumMod val="20000"/>
                    <a:lumOff val="80000"/>
                  </a:schemeClr>
                </a:solidFill>
              </a:rPr>
              <a:t>Yahoo</a:t>
            </a:r>
            <a:r>
              <a:rPr lang="zh-CN" altLang="en-US" sz="1063" dirty="0">
                <a:solidFill>
                  <a:schemeClr val="tx2">
                    <a:lumMod val="20000"/>
                    <a:lumOff val="80000"/>
                  </a:schemeClr>
                </a:solidFill>
              </a:rPr>
              <a:t>启用首个基于</a:t>
            </a:r>
            <a:r>
              <a:rPr lang="en-US" altLang="zh-CN" sz="1063" dirty="0">
                <a:solidFill>
                  <a:schemeClr val="tx2">
                    <a:lumMod val="20000"/>
                    <a:lumOff val="80000"/>
                  </a:schemeClr>
                </a:solidFill>
              </a:rPr>
              <a:t>Hadoop</a:t>
            </a:r>
            <a:r>
              <a:rPr lang="zh-CN" altLang="en-US" sz="1063" dirty="0">
                <a:solidFill>
                  <a:schemeClr val="tx2">
                    <a:lumMod val="20000"/>
                    <a:lumOff val="80000"/>
                  </a:schemeClr>
                </a:solidFill>
              </a:rPr>
              <a:t>的数仓</a:t>
            </a:r>
          </a:p>
        </p:txBody>
      </p:sp>
      <p:cxnSp>
        <p:nvCxnSpPr>
          <p:cNvPr id="97" name="直线连接符 96">
            <a:extLst>
              <a:ext uri="{FF2B5EF4-FFF2-40B4-BE49-F238E27FC236}">
                <a16:creationId xmlns="" xmlns:a16="http://schemas.microsoft.com/office/drawing/2014/main" id="{D5E4FBBA-E70E-7B43-A48C-0B9E1E4FAC1C}"/>
              </a:ext>
            </a:extLst>
          </p:cNvPr>
          <p:cNvCxnSpPr>
            <a:cxnSpLocks/>
          </p:cNvCxnSpPr>
          <p:nvPr/>
        </p:nvCxnSpPr>
        <p:spPr>
          <a:xfrm flipV="1">
            <a:off x="5893903" y="1457975"/>
            <a:ext cx="0" cy="748535"/>
          </a:xfrm>
          <a:prstGeom prst="line">
            <a:avLst/>
          </a:prstGeom>
          <a:ln w="1270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 xmlns:a16="http://schemas.microsoft.com/office/drawing/2014/main" id="{50D32AB8-4DEB-564F-87E7-596E81FDC649}"/>
              </a:ext>
            </a:extLst>
          </p:cNvPr>
          <p:cNvSpPr txBox="1"/>
          <p:nvPr/>
        </p:nvSpPr>
        <p:spPr>
          <a:xfrm>
            <a:off x="5672967" y="2248696"/>
            <a:ext cx="473206" cy="255904"/>
          </a:xfrm>
          <a:prstGeom prst="rect">
            <a:avLst/>
          </a:prstGeom>
          <a:noFill/>
        </p:spPr>
        <p:txBody>
          <a:bodyPr wrap="none" rtlCol="0">
            <a:spAutoFit/>
          </a:bodyPr>
          <a:lstStyle/>
          <a:p>
            <a:r>
              <a:rPr lang="en-US" altLang="zh-CN" sz="1063" dirty="0">
                <a:solidFill>
                  <a:schemeClr val="bg1"/>
                </a:solidFill>
              </a:rPr>
              <a:t>2013</a:t>
            </a:r>
            <a:endParaRPr lang="zh-CN" altLang="en-US" sz="1063" dirty="0">
              <a:solidFill>
                <a:schemeClr val="bg1"/>
              </a:solidFill>
            </a:endParaRPr>
          </a:p>
        </p:txBody>
      </p:sp>
      <p:sp>
        <p:nvSpPr>
          <p:cNvPr id="99" name="文本框 98">
            <a:extLst>
              <a:ext uri="{FF2B5EF4-FFF2-40B4-BE49-F238E27FC236}">
                <a16:creationId xmlns="" xmlns:a16="http://schemas.microsoft.com/office/drawing/2014/main" id="{7B17235D-04E1-7847-BF7A-D15990159865}"/>
              </a:ext>
            </a:extLst>
          </p:cNvPr>
          <p:cNvSpPr txBox="1"/>
          <p:nvPr/>
        </p:nvSpPr>
        <p:spPr>
          <a:xfrm>
            <a:off x="6374876" y="2245250"/>
            <a:ext cx="473206" cy="255904"/>
          </a:xfrm>
          <a:prstGeom prst="rect">
            <a:avLst/>
          </a:prstGeom>
          <a:noFill/>
        </p:spPr>
        <p:txBody>
          <a:bodyPr wrap="none" rtlCol="0">
            <a:spAutoFit/>
          </a:bodyPr>
          <a:lstStyle/>
          <a:p>
            <a:r>
              <a:rPr lang="en-US" altLang="zh-CN" sz="1063" dirty="0">
                <a:solidFill>
                  <a:schemeClr val="bg1"/>
                </a:solidFill>
              </a:rPr>
              <a:t>2014</a:t>
            </a:r>
            <a:endParaRPr lang="zh-CN" altLang="en-US" sz="1063" dirty="0">
              <a:solidFill>
                <a:schemeClr val="bg1"/>
              </a:solidFill>
            </a:endParaRPr>
          </a:p>
        </p:txBody>
      </p:sp>
      <p:cxnSp>
        <p:nvCxnSpPr>
          <p:cNvPr id="100" name="直线连接符 99">
            <a:extLst>
              <a:ext uri="{FF2B5EF4-FFF2-40B4-BE49-F238E27FC236}">
                <a16:creationId xmlns="" xmlns:a16="http://schemas.microsoft.com/office/drawing/2014/main" id="{EC25EF47-25AB-1241-B117-A1A6FB588640}"/>
              </a:ext>
            </a:extLst>
          </p:cNvPr>
          <p:cNvCxnSpPr>
            <a:cxnSpLocks/>
          </p:cNvCxnSpPr>
          <p:nvPr/>
        </p:nvCxnSpPr>
        <p:spPr>
          <a:xfrm flipV="1">
            <a:off x="6575306" y="2206510"/>
            <a:ext cx="0" cy="748535"/>
          </a:xfrm>
          <a:prstGeom prst="line">
            <a:avLst/>
          </a:prstGeom>
          <a:ln w="1270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1" name="文本框 100">
            <a:extLst>
              <a:ext uri="{FF2B5EF4-FFF2-40B4-BE49-F238E27FC236}">
                <a16:creationId xmlns="" xmlns:a16="http://schemas.microsoft.com/office/drawing/2014/main" id="{9C2281CD-6700-464C-A2A4-8961B7ED18B6}"/>
              </a:ext>
            </a:extLst>
          </p:cNvPr>
          <p:cNvSpPr txBox="1"/>
          <p:nvPr/>
        </p:nvSpPr>
        <p:spPr>
          <a:xfrm>
            <a:off x="5449546" y="2543253"/>
            <a:ext cx="1228275" cy="419474"/>
          </a:xfrm>
          <a:prstGeom prst="rect">
            <a:avLst/>
          </a:prstGeom>
          <a:noFill/>
        </p:spPr>
        <p:txBody>
          <a:bodyPr wrap="square" rtlCol="0">
            <a:spAutoFit/>
          </a:bodyPr>
          <a:lstStyle/>
          <a:p>
            <a:r>
              <a:rPr lang="en-US" altLang="zh-CN" sz="1063" dirty="0">
                <a:solidFill>
                  <a:schemeClr val="tx2">
                    <a:lumMod val="20000"/>
                    <a:lumOff val="80000"/>
                  </a:schemeClr>
                </a:solidFill>
              </a:rPr>
              <a:t>Spark</a:t>
            </a:r>
            <a:r>
              <a:rPr lang="zh-CN" altLang="en-US" sz="1063" dirty="0">
                <a:solidFill>
                  <a:schemeClr val="tx2">
                    <a:lumMod val="20000"/>
                    <a:lumOff val="80000"/>
                  </a:schemeClr>
                </a:solidFill>
              </a:rPr>
              <a:t>被认可为下一代计算框架</a:t>
            </a:r>
          </a:p>
        </p:txBody>
      </p:sp>
      <p:cxnSp>
        <p:nvCxnSpPr>
          <p:cNvPr id="102" name="直线连接符 101">
            <a:extLst>
              <a:ext uri="{FF2B5EF4-FFF2-40B4-BE49-F238E27FC236}">
                <a16:creationId xmlns="" xmlns:a16="http://schemas.microsoft.com/office/drawing/2014/main" id="{95EEC118-367C-6C4B-8FD8-F8BAEA62D2D5}"/>
              </a:ext>
            </a:extLst>
          </p:cNvPr>
          <p:cNvCxnSpPr>
            <a:cxnSpLocks/>
          </p:cNvCxnSpPr>
          <p:nvPr/>
        </p:nvCxnSpPr>
        <p:spPr>
          <a:xfrm flipV="1">
            <a:off x="7392467" y="1445990"/>
            <a:ext cx="0" cy="748535"/>
          </a:xfrm>
          <a:prstGeom prst="line">
            <a:avLst/>
          </a:prstGeom>
          <a:ln w="1270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 xmlns:a16="http://schemas.microsoft.com/office/drawing/2014/main" id="{FDC54B40-7108-C341-B683-6190DAFBBAFD}"/>
              </a:ext>
            </a:extLst>
          </p:cNvPr>
          <p:cNvSpPr txBox="1"/>
          <p:nvPr/>
        </p:nvSpPr>
        <p:spPr>
          <a:xfrm>
            <a:off x="7171531" y="2251316"/>
            <a:ext cx="473206" cy="255904"/>
          </a:xfrm>
          <a:prstGeom prst="rect">
            <a:avLst/>
          </a:prstGeom>
          <a:noFill/>
        </p:spPr>
        <p:txBody>
          <a:bodyPr wrap="none" rtlCol="0">
            <a:spAutoFit/>
          </a:bodyPr>
          <a:lstStyle/>
          <a:p>
            <a:r>
              <a:rPr lang="en-US" altLang="zh-CN" sz="1063" dirty="0">
                <a:solidFill>
                  <a:schemeClr val="bg1"/>
                </a:solidFill>
              </a:rPr>
              <a:t>2015</a:t>
            </a:r>
            <a:endParaRPr lang="zh-CN" altLang="en-US" sz="1063" dirty="0">
              <a:solidFill>
                <a:schemeClr val="bg1"/>
              </a:solidFill>
            </a:endParaRPr>
          </a:p>
        </p:txBody>
      </p:sp>
      <p:sp>
        <p:nvSpPr>
          <p:cNvPr id="104" name="文本框 103">
            <a:extLst>
              <a:ext uri="{FF2B5EF4-FFF2-40B4-BE49-F238E27FC236}">
                <a16:creationId xmlns="" xmlns:a16="http://schemas.microsoft.com/office/drawing/2014/main" id="{80BCB9A0-664D-1B43-B702-945EEAAF8A7E}"/>
              </a:ext>
            </a:extLst>
          </p:cNvPr>
          <p:cNvSpPr txBox="1"/>
          <p:nvPr/>
        </p:nvSpPr>
        <p:spPr>
          <a:xfrm>
            <a:off x="7392465" y="1538007"/>
            <a:ext cx="1381272" cy="419474"/>
          </a:xfrm>
          <a:prstGeom prst="rect">
            <a:avLst/>
          </a:prstGeom>
          <a:noFill/>
        </p:spPr>
        <p:txBody>
          <a:bodyPr wrap="square" rtlCol="0">
            <a:spAutoFit/>
          </a:bodyPr>
          <a:lstStyle/>
          <a:p>
            <a:r>
              <a:rPr lang="en-US" altLang="zh-CN" sz="1063" dirty="0">
                <a:solidFill>
                  <a:schemeClr val="tx2">
                    <a:lumMod val="20000"/>
                    <a:lumOff val="80000"/>
                  </a:schemeClr>
                </a:solidFill>
              </a:rPr>
              <a:t>SQL</a:t>
            </a:r>
            <a:r>
              <a:rPr lang="zh-CN" altLang="en-US" sz="1063" dirty="0">
                <a:solidFill>
                  <a:schemeClr val="tx2">
                    <a:lumMod val="20000"/>
                    <a:lumOff val="80000"/>
                  </a:schemeClr>
                </a:solidFill>
              </a:rPr>
              <a:t> </a:t>
            </a:r>
            <a:r>
              <a:rPr lang="en-US" altLang="zh-CN" sz="1063" dirty="0">
                <a:solidFill>
                  <a:schemeClr val="tx2">
                    <a:lumMod val="20000"/>
                    <a:lumOff val="80000"/>
                  </a:schemeClr>
                </a:solidFill>
              </a:rPr>
              <a:t>on</a:t>
            </a:r>
            <a:r>
              <a:rPr lang="zh-CN" altLang="en-US" sz="1063" dirty="0">
                <a:solidFill>
                  <a:schemeClr val="tx2">
                    <a:lumMod val="20000"/>
                    <a:lumOff val="80000"/>
                  </a:schemeClr>
                </a:solidFill>
              </a:rPr>
              <a:t> </a:t>
            </a:r>
            <a:r>
              <a:rPr lang="en-US" altLang="zh-CN" sz="1063" dirty="0">
                <a:solidFill>
                  <a:schemeClr val="tx2">
                    <a:lumMod val="20000"/>
                    <a:lumOff val="80000"/>
                  </a:schemeClr>
                </a:solidFill>
              </a:rPr>
              <a:t>Hadoop</a:t>
            </a:r>
            <a:r>
              <a:rPr lang="zh-CN" altLang="en-US" sz="1063" dirty="0">
                <a:solidFill>
                  <a:schemeClr val="tx2">
                    <a:lumMod val="20000"/>
                    <a:lumOff val="80000"/>
                  </a:schemeClr>
                </a:solidFill>
              </a:rPr>
              <a:t>数据仓库涌现</a:t>
            </a:r>
          </a:p>
        </p:txBody>
      </p:sp>
      <p:sp>
        <p:nvSpPr>
          <p:cNvPr id="105" name="文本框 104">
            <a:extLst>
              <a:ext uri="{FF2B5EF4-FFF2-40B4-BE49-F238E27FC236}">
                <a16:creationId xmlns="" xmlns:a16="http://schemas.microsoft.com/office/drawing/2014/main" id="{E12853AB-8B23-9B47-AA79-F6318DCC6303}"/>
              </a:ext>
            </a:extLst>
          </p:cNvPr>
          <p:cNvSpPr txBox="1"/>
          <p:nvPr/>
        </p:nvSpPr>
        <p:spPr>
          <a:xfrm>
            <a:off x="8065481" y="2247004"/>
            <a:ext cx="473206" cy="255904"/>
          </a:xfrm>
          <a:prstGeom prst="rect">
            <a:avLst/>
          </a:prstGeom>
          <a:noFill/>
        </p:spPr>
        <p:txBody>
          <a:bodyPr wrap="none" rtlCol="0">
            <a:spAutoFit/>
          </a:bodyPr>
          <a:lstStyle/>
          <a:p>
            <a:r>
              <a:rPr lang="en-US" altLang="zh-CN" sz="1063" dirty="0">
                <a:solidFill>
                  <a:schemeClr val="bg1"/>
                </a:solidFill>
              </a:rPr>
              <a:t>2016</a:t>
            </a:r>
            <a:endParaRPr lang="zh-CN" altLang="en-US" sz="1063" dirty="0">
              <a:solidFill>
                <a:schemeClr val="bg1"/>
              </a:solidFill>
            </a:endParaRPr>
          </a:p>
        </p:txBody>
      </p:sp>
      <p:cxnSp>
        <p:nvCxnSpPr>
          <p:cNvPr id="106" name="直线连接符 105">
            <a:extLst>
              <a:ext uri="{FF2B5EF4-FFF2-40B4-BE49-F238E27FC236}">
                <a16:creationId xmlns="" xmlns:a16="http://schemas.microsoft.com/office/drawing/2014/main" id="{9C1C97C8-E54F-714C-AF65-5864658C88D2}"/>
              </a:ext>
            </a:extLst>
          </p:cNvPr>
          <p:cNvCxnSpPr>
            <a:cxnSpLocks/>
          </p:cNvCxnSpPr>
          <p:nvPr/>
        </p:nvCxnSpPr>
        <p:spPr>
          <a:xfrm flipV="1">
            <a:off x="8283714" y="2195401"/>
            <a:ext cx="0" cy="748535"/>
          </a:xfrm>
          <a:prstGeom prst="line">
            <a:avLst/>
          </a:prstGeom>
          <a:ln w="1270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 xmlns:a16="http://schemas.microsoft.com/office/drawing/2014/main" id="{0593CF60-F35B-2D41-9E83-C133CC707CEF}"/>
              </a:ext>
            </a:extLst>
          </p:cNvPr>
          <p:cNvSpPr txBox="1"/>
          <p:nvPr/>
        </p:nvSpPr>
        <p:spPr>
          <a:xfrm>
            <a:off x="6816749" y="2563337"/>
            <a:ext cx="1789242" cy="419474"/>
          </a:xfrm>
          <a:prstGeom prst="rect">
            <a:avLst/>
          </a:prstGeom>
          <a:noFill/>
        </p:spPr>
        <p:txBody>
          <a:bodyPr wrap="square" rtlCol="0">
            <a:spAutoFit/>
          </a:bodyPr>
          <a:lstStyle/>
          <a:p>
            <a:r>
              <a:rPr lang="zh-CN" altLang="en-US" sz="1063" dirty="0">
                <a:solidFill>
                  <a:schemeClr val="tx2">
                    <a:lumMod val="20000"/>
                    <a:lumOff val="80000"/>
                  </a:schemeClr>
                </a:solidFill>
              </a:rPr>
              <a:t>低延时流处理引擎</a:t>
            </a:r>
            <a:r>
              <a:rPr lang="en-US" altLang="zh-CN" sz="1063" dirty="0" err="1">
                <a:solidFill>
                  <a:schemeClr val="tx2">
                    <a:lumMod val="20000"/>
                    <a:lumOff val="80000"/>
                  </a:schemeClr>
                </a:solidFill>
              </a:rPr>
              <a:t>Flink</a:t>
            </a:r>
            <a:endParaRPr lang="en-US" altLang="zh-CN" sz="1063" dirty="0">
              <a:solidFill>
                <a:schemeClr val="tx2">
                  <a:lumMod val="20000"/>
                  <a:lumOff val="80000"/>
                </a:schemeClr>
              </a:solidFill>
            </a:endParaRPr>
          </a:p>
          <a:p>
            <a:r>
              <a:rPr lang="zh-CN" altLang="en-US" sz="1063" dirty="0">
                <a:solidFill>
                  <a:schemeClr val="tx2">
                    <a:lumMod val="20000"/>
                    <a:lumOff val="80000"/>
                  </a:schemeClr>
                </a:solidFill>
              </a:rPr>
              <a:t>更多机器学习框架涌现</a:t>
            </a:r>
          </a:p>
        </p:txBody>
      </p:sp>
      <p:cxnSp>
        <p:nvCxnSpPr>
          <p:cNvPr id="108" name="直线连接符 107">
            <a:extLst>
              <a:ext uri="{FF2B5EF4-FFF2-40B4-BE49-F238E27FC236}">
                <a16:creationId xmlns="" xmlns:a16="http://schemas.microsoft.com/office/drawing/2014/main" id="{A6E5749E-CDEA-1D46-8C4A-DD86A67062DC}"/>
              </a:ext>
            </a:extLst>
          </p:cNvPr>
          <p:cNvCxnSpPr>
            <a:cxnSpLocks/>
          </p:cNvCxnSpPr>
          <p:nvPr/>
        </p:nvCxnSpPr>
        <p:spPr>
          <a:xfrm flipV="1">
            <a:off x="9352389" y="1445990"/>
            <a:ext cx="0" cy="748535"/>
          </a:xfrm>
          <a:prstGeom prst="line">
            <a:avLst/>
          </a:prstGeom>
          <a:ln w="1270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 xmlns:a16="http://schemas.microsoft.com/office/drawing/2014/main" id="{EC228355-D736-F441-A696-D61450B647D9}"/>
              </a:ext>
            </a:extLst>
          </p:cNvPr>
          <p:cNvSpPr txBox="1"/>
          <p:nvPr/>
        </p:nvSpPr>
        <p:spPr>
          <a:xfrm>
            <a:off x="9125597" y="2237162"/>
            <a:ext cx="473206" cy="255904"/>
          </a:xfrm>
          <a:prstGeom prst="rect">
            <a:avLst/>
          </a:prstGeom>
          <a:noFill/>
        </p:spPr>
        <p:txBody>
          <a:bodyPr wrap="none" rtlCol="0">
            <a:spAutoFit/>
          </a:bodyPr>
          <a:lstStyle/>
          <a:p>
            <a:r>
              <a:rPr lang="en-US" altLang="zh-CN" sz="1063" dirty="0">
                <a:solidFill>
                  <a:schemeClr val="bg1"/>
                </a:solidFill>
              </a:rPr>
              <a:t>2017</a:t>
            </a:r>
            <a:endParaRPr lang="zh-CN" altLang="en-US" sz="1063" dirty="0">
              <a:solidFill>
                <a:schemeClr val="bg1"/>
              </a:solidFill>
            </a:endParaRPr>
          </a:p>
        </p:txBody>
      </p:sp>
      <p:sp>
        <p:nvSpPr>
          <p:cNvPr id="110" name="文本框 109">
            <a:extLst>
              <a:ext uri="{FF2B5EF4-FFF2-40B4-BE49-F238E27FC236}">
                <a16:creationId xmlns="" xmlns:a16="http://schemas.microsoft.com/office/drawing/2014/main" id="{31D61DD6-7394-3248-8B64-CA13EB9A545E}"/>
              </a:ext>
            </a:extLst>
          </p:cNvPr>
          <p:cNvSpPr txBox="1"/>
          <p:nvPr/>
        </p:nvSpPr>
        <p:spPr>
          <a:xfrm>
            <a:off x="9370744" y="1497124"/>
            <a:ext cx="1792811" cy="583045"/>
          </a:xfrm>
          <a:prstGeom prst="rect">
            <a:avLst/>
          </a:prstGeom>
          <a:noFill/>
        </p:spPr>
        <p:txBody>
          <a:bodyPr wrap="square" rtlCol="0">
            <a:spAutoFit/>
          </a:bodyPr>
          <a:lstStyle/>
          <a:p>
            <a:r>
              <a:rPr lang="zh-CN" altLang="en-US" sz="1063" dirty="0">
                <a:solidFill>
                  <a:schemeClr val="tx2">
                    <a:lumMod val="20000"/>
                    <a:lumOff val="80000"/>
                  </a:schemeClr>
                </a:solidFill>
              </a:rPr>
              <a:t>首个基于容器云的大数据平台</a:t>
            </a:r>
            <a:r>
              <a:rPr lang="en-US" altLang="zh-CN" sz="1063" dirty="0">
                <a:solidFill>
                  <a:schemeClr val="tx2">
                    <a:lumMod val="20000"/>
                    <a:lumOff val="80000"/>
                  </a:schemeClr>
                </a:solidFill>
              </a:rPr>
              <a:t>TDH</a:t>
            </a:r>
            <a:r>
              <a:rPr lang="zh-CN" altLang="en-US" sz="1063" dirty="0">
                <a:solidFill>
                  <a:schemeClr val="tx2">
                    <a:lumMod val="20000"/>
                    <a:lumOff val="80000"/>
                  </a:schemeClr>
                </a:solidFill>
              </a:rPr>
              <a:t> </a:t>
            </a:r>
            <a:r>
              <a:rPr lang="en-US" altLang="zh-CN" sz="1063" dirty="0">
                <a:solidFill>
                  <a:schemeClr val="tx2">
                    <a:lumMod val="20000"/>
                    <a:lumOff val="80000"/>
                  </a:schemeClr>
                </a:solidFill>
              </a:rPr>
              <a:t>5.0</a:t>
            </a:r>
          </a:p>
          <a:p>
            <a:r>
              <a:rPr lang="en-US" altLang="zh-CN" sz="1063" dirty="0">
                <a:solidFill>
                  <a:schemeClr val="tx2">
                    <a:lumMod val="20000"/>
                    <a:lumOff val="80000"/>
                  </a:schemeClr>
                </a:solidFill>
              </a:rPr>
              <a:t>Inceptor</a:t>
            </a:r>
            <a:r>
              <a:rPr lang="zh-CN" altLang="en-US" sz="1063" dirty="0">
                <a:solidFill>
                  <a:schemeClr val="tx2">
                    <a:lumMod val="20000"/>
                    <a:lumOff val="80000"/>
                  </a:schemeClr>
                </a:solidFill>
              </a:rPr>
              <a:t>替换</a:t>
            </a:r>
            <a:r>
              <a:rPr lang="en-US" altLang="zh-CN" sz="1063" dirty="0">
                <a:solidFill>
                  <a:schemeClr val="tx2">
                    <a:lumMod val="20000"/>
                    <a:lumOff val="80000"/>
                  </a:schemeClr>
                </a:solidFill>
              </a:rPr>
              <a:t>Teradata</a:t>
            </a:r>
            <a:r>
              <a:rPr lang="zh-CN" altLang="en-US" sz="1063" dirty="0">
                <a:solidFill>
                  <a:schemeClr val="tx2">
                    <a:lumMod val="20000"/>
                    <a:lumOff val="80000"/>
                  </a:schemeClr>
                </a:solidFill>
              </a:rPr>
              <a:t>数仓</a:t>
            </a:r>
          </a:p>
        </p:txBody>
      </p:sp>
      <p:cxnSp>
        <p:nvCxnSpPr>
          <p:cNvPr id="111" name="直线连接符 110">
            <a:extLst>
              <a:ext uri="{FF2B5EF4-FFF2-40B4-BE49-F238E27FC236}">
                <a16:creationId xmlns="" xmlns:a16="http://schemas.microsoft.com/office/drawing/2014/main" id="{7BC6F758-9C3B-874B-8664-4345B39E5EE0}"/>
              </a:ext>
            </a:extLst>
          </p:cNvPr>
          <p:cNvCxnSpPr>
            <a:cxnSpLocks/>
          </p:cNvCxnSpPr>
          <p:nvPr/>
        </p:nvCxnSpPr>
        <p:spPr>
          <a:xfrm flipV="1">
            <a:off x="2397354" y="3873236"/>
            <a:ext cx="0" cy="748535"/>
          </a:xfrm>
          <a:prstGeom prst="line">
            <a:avLst/>
          </a:prstGeom>
          <a:ln w="1270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2" name="直线连接符 111">
            <a:extLst>
              <a:ext uri="{FF2B5EF4-FFF2-40B4-BE49-F238E27FC236}">
                <a16:creationId xmlns="" xmlns:a16="http://schemas.microsoft.com/office/drawing/2014/main" id="{0D669252-0C92-9B43-8A1D-8DEE0B31779F}"/>
              </a:ext>
            </a:extLst>
          </p:cNvPr>
          <p:cNvCxnSpPr/>
          <p:nvPr/>
        </p:nvCxnSpPr>
        <p:spPr>
          <a:xfrm flipH="1">
            <a:off x="1317414" y="4648211"/>
            <a:ext cx="9492526" cy="0"/>
          </a:xfrm>
          <a:prstGeom prst="line">
            <a:avLst/>
          </a:prstGeom>
          <a:ln w="22225">
            <a:solidFill>
              <a:srgbClr val="00B0F0"/>
            </a:solidFill>
            <a:prstDash val="sysDash"/>
            <a:headEnd type="oval" w="med" len="med"/>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 xmlns:a16="http://schemas.microsoft.com/office/drawing/2014/main" id="{7486B50D-741C-E642-A2EB-927053E3FC3E}"/>
              </a:ext>
            </a:extLst>
          </p:cNvPr>
          <p:cNvSpPr txBox="1"/>
          <p:nvPr/>
        </p:nvSpPr>
        <p:spPr>
          <a:xfrm>
            <a:off x="2176418" y="4697151"/>
            <a:ext cx="473206" cy="255904"/>
          </a:xfrm>
          <a:prstGeom prst="rect">
            <a:avLst/>
          </a:prstGeom>
          <a:noFill/>
        </p:spPr>
        <p:txBody>
          <a:bodyPr wrap="none" rtlCol="0">
            <a:spAutoFit/>
          </a:bodyPr>
          <a:lstStyle/>
          <a:p>
            <a:r>
              <a:rPr lang="en-US" altLang="zh-CN" sz="1063" dirty="0">
                <a:solidFill>
                  <a:schemeClr val="bg1"/>
                </a:solidFill>
              </a:rPr>
              <a:t>2006</a:t>
            </a:r>
            <a:endParaRPr lang="zh-CN" altLang="en-US" sz="1063" dirty="0">
              <a:solidFill>
                <a:schemeClr val="bg1"/>
              </a:solidFill>
            </a:endParaRPr>
          </a:p>
        </p:txBody>
      </p:sp>
      <p:sp>
        <p:nvSpPr>
          <p:cNvPr id="116" name="文本框 115">
            <a:extLst>
              <a:ext uri="{FF2B5EF4-FFF2-40B4-BE49-F238E27FC236}">
                <a16:creationId xmlns="" xmlns:a16="http://schemas.microsoft.com/office/drawing/2014/main" id="{AF0A84E2-923C-394D-94EA-BE2789C2DFE2}"/>
              </a:ext>
            </a:extLst>
          </p:cNvPr>
          <p:cNvSpPr txBox="1"/>
          <p:nvPr/>
        </p:nvSpPr>
        <p:spPr>
          <a:xfrm>
            <a:off x="1290341" y="4010359"/>
            <a:ext cx="1101380" cy="583045"/>
          </a:xfrm>
          <a:prstGeom prst="rect">
            <a:avLst/>
          </a:prstGeom>
          <a:noFill/>
        </p:spPr>
        <p:txBody>
          <a:bodyPr wrap="square" rtlCol="0">
            <a:spAutoFit/>
          </a:bodyPr>
          <a:lstStyle/>
          <a:p>
            <a:r>
              <a:rPr lang="en-US" altLang="zh-CN" sz="1063" dirty="0">
                <a:solidFill>
                  <a:schemeClr val="tx2">
                    <a:lumMod val="20000"/>
                    <a:lumOff val="80000"/>
                  </a:schemeClr>
                </a:solidFill>
              </a:rPr>
              <a:t>AWS</a:t>
            </a:r>
            <a:r>
              <a:rPr lang="zh-CN" altLang="en-US" sz="1063" dirty="0">
                <a:solidFill>
                  <a:schemeClr val="tx2">
                    <a:lumMod val="20000"/>
                    <a:lumOff val="80000"/>
                  </a:schemeClr>
                </a:solidFill>
              </a:rPr>
              <a:t>商用，标志着云计算诞生</a:t>
            </a:r>
          </a:p>
        </p:txBody>
      </p:sp>
      <p:sp>
        <p:nvSpPr>
          <p:cNvPr id="117" name="文本框 116">
            <a:extLst>
              <a:ext uri="{FF2B5EF4-FFF2-40B4-BE49-F238E27FC236}">
                <a16:creationId xmlns="" xmlns:a16="http://schemas.microsoft.com/office/drawing/2014/main" id="{0FC56BB7-4DF2-534E-B170-D205562185B0}"/>
              </a:ext>
            </a:extLst>
          </p:cNvPr>
          <p:cNvSpPr txBox="1"/>
          <p:nvPr/>
        </p:nvSpPr>
        <p:spPr>
          <a:xfrm>
            <a:off x="2967691" y="4671761"/>
            <a:ext cx="473206" cy="255904"/>
          </a:xfrm>
          <a:prstGeom prst="rect">
            <a:avLst/>
          </a:prstGeom>
          <a:noFill/>
        </p:spPr>
        <p:txBody>
          <a:bodyPr wrap="none" rtlCol="0">
            <a:spAutoFit/>
          </a:bodyPr>
          <a:lstStyle/>
          <a:p>
            <a:r>
              <a:rPr lang="en-US" altLang="zh-CN" sz="1063" dirty="0">
                <a:solidFill>
                  <a:schemeClr val="bg1"/>
                </a:solidFill>
              </a:rPr>
              <a:t>2008</a:t>
            </a:r>
            <a:endParaRPr lang="zh-CN" altLang="en-US" sz="1063" dirty="0">
              <a:solidFill>
                <a:schemeClr val="bg1"/>
              </a:solidFill>
            </a:endParaRPr>
          </a:p>
        </p:txBody>
      </p:sp>
      <p:cxnSp>
        <p:nvCxnSpPr>
          <p:cNvPr id="118" name="直线连接符 117">
            <a:extLst>
              <a:ext uri="{FF2B5EF4-FFF2-40B4-BE49-F238E27FC236}">
                <a16:creationId xmlns="" xmlns:a16="http://schemas.microsoft.com/office/drawing/2014/main" id="{AB3493FC-27B9-E945-B5C9-AC0DB461A580}"/>
              </a:ext>
            </a:extLst>
          </p:cNvPr>
          <p:cNvCxnSpPr>
            <a:cxnSpLocks/>
          </p:cNvCxnSpPr>
          <p:nvPr/>
        </p:nvCxnSpPr>
        <p:spPr>
          <a:xfrm flipV="1">
            <a:off x="3336310" y="4642124"/>
            <a:ext cx="0" cy="748535"/>
          </a:xfrm>
          <a:prstGeom prst="line">
            <a:avLst/>
          </a:prstGeom>
          <a:ln w="1270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9" name="文本框 118">
            <a:extLst>
              <a:ext uri="{FF2B5EF4-FFF2-40B4-BE49-F238E27FC236}">
                <a16:creationId xmlns="" xmlns:a16="http://schemas.microsoft.com/office/drawing/2014/main" id="{3BFB8D64-13FD-E949-9D21-762D4EC3B1D7}"/>
              </a:ext>
            </a:extLst>
          </p:cNvPr>
          <p:cNvSpPr txBox="1"/>
          <p:nvPr/>
        </p:nvSpPr>
        <p:spPr>
          <a:xfrm>
            <a:off x="2416753" y="4919620"/>
            <a:ext cx="1101380" cy="419474"/>
          </a:xfrm>
          <a:prstGeom prst="rect">
            <a:avLst/>
          </a:prstGeom>
          <a:noFill/>
        </p:spPr>
        <p:txBody>
          <a:bodyPr wrap="square" rtlCol="0">
            <a:spAutoFit/>
          </a:bodyPr>
          <a:lstStyle/>
          <a:p>
            <a:r>
              <a:rPr lang="zh-CN" altLang="en-US" sz="1063" dirty="0">
                <a:solidFill>
                  <a:schemeClr val="tx2">
                    <a:lumMod val="20000"/>
                    <a:lumOff val="80000"/>
                  </a:schemeClr>
                </a:solidFill>
              </a:rPr>
              <a:t>商用私有云系统开始出现</a:t>
            </a:r>
          </a:p>
        </p:txBody>
      </p:sp>
      <p:cxnSp>
        <p:nvCxnSpPr>
          <p:cNvPr id="120" name="直线连接符 119">
            <a:extLst>
              <a:ext uri="{FF2B5EF4-FFF2-40B4-BE49-F238E27FC236}">
                <a16:creationId xmlns="" xmlns:a16="http://schemas.microsoft.com/office/drawing/2014/main" id="{B8FDA27A-8DFC-8D48-9CFB-4445D4573704}"/>
              </a:ext>
            </a:extLst>
          </p:cNvPr>
          <p:cNvCxnSpPr>
            <a:cxnSpLocks/>
          </p:cNvCxnSpPr>
          <p:nvPr/>
        </p:nvCxnSpPr>
        <p:spPr>
          <a:xfrm flipV="1">
            <a:off x="4878744" y="3893587"/>
            <a:ext cx="0" cy="748535"/>
          </a:xfrm>
          <a:prstGeom prst="line">
            <a:avLst/>
          </a:prstGeom>
          <a:ln w="1270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1" name="文本框 120">
            <a:extLst>
              <a:ext uri="{FF2B5EF4-FFF2-40B4-BE49-F238E27FC236}">
                <a16:creationId xmlns="" xmlns:a16="http://schemas.microsoft.com/office/drawing/2014/main" id="{FD959B23-EA0E-DB4B-B627-567E383FC2CF}"/>
              </a:ext>
            </a:extLst>
          </p:cNvPr>
          <p:cNvSpPr txBox="1"/>
          <p:nvPr/>
        </p:nvSpPr>
        <p:spPr>
          <a:xfrm>
            <a:off x="4657808" y="4717502"/>
            <a:ext cx="473206" cy="255904"/>
          </a:xfrm>
          <a:prstGeom prst="rect">
            <a:avLst/>
          </a:prstGeom>
          <a:noFill/>
        </p:spPr>
        <p:txBody>
          <a:bodyPr wrap="none" rtlCol="0">
            <a:spAutoFit/>
          </a:bodyPr>
          <a:lstStyle/>
          <a:p>
            <a:r>
              <a:rPr lang="en-US" altLang="zh-CN" sz="1063" dirty="0">
                <a:solidFill>
                  <a:schemeClr val="bg1"/>
                </a:solidFill>
              </a:rPr>
              <a:t>2010</a:t>
            </a:r>
            <a:endParaRPr lang="zh-CN" altLang="en-US" sz="1063" dirty="0">
              <a:solidFill>
                <a:schemeClr val="bg1"/>
              </a:solidFill>
            </a:endParaRPr>
          </a:p>
        </p:txBody>
      </p:sp>
      <p:sp>
        <p:nvSpPr>
          <p:cNvPr id="122" name="文本框 121">
            <a:extLst>
              <a:ext uri="{FF2B5EF4-FFF2-40B4-BE49-F238E27FC236}">
                <a16:creationId xmlns="" xmlns:a16="http://schemas.microsoft.com/office/drawing/2014/main" id="{B7B61466-A571-AC48-9B5A-B1813D5F2E1F}"/>
              </a:ext>
            </a:extLst>
          </p:cNvPr>
          <p:cNvSpPr txBox="1"/>
          <p:nvPr/>
        </p:nvSpPr>
        <p:spPr>
          <a:xfrm>
            <a:off x="3835431" y="3973923"/>
            <a:ext cx="1101380" cy="419474"/>
          </a:xfrm>
          <a:prstGeom prst="rect">
            <a:avLst/>
          </a:prstGeom>
          <a:noFill/>
        </p:spPr>
        <p:txBody>
          <a:bodyPr wrap="square" rtlCol="0">
            <a:spAutoFit/>
          </a:bodyPr>
          <a:lstStyle/>
          <a:p>
            <a:r>
              <a:rPr lang="en-US" altLang="zh-CN" sz="1063" dirty="0" err="1">
                <a:solidFill>
                  <a:schemeClr val="tx2">
                    <a:lumMod val="20000"/>
                    <a:lumOff val="80000"/>
                  </a:schemeClr>
                </a:solidFill>
              </a:rPr>
              <a:t>Openstack</a:t>
            </a:r>
            <a:r>
              <a:rPr lang="zh-CN" altLang="en-US" sz="1063" dirty="0">
                <a:solidFill>
                  <a:schemeClr val="tx2">
                    <a:lumMod val="20000"/>
                    <a:lumOff val="80000"/>
                  </a:schemeClr>
                </a:solidFill>
              </a:rPr>
              <a:t>兴起，开源云涌现</a:t>
            </a:r>
          </a:p>
        </p:txBody>
      </p:sp>
      <p:cxnSp>
        <p:nvCxnSpPr>
          <p:cNvPr id="123" name="直线连接符 122">
            <a:extLst>
              <a:ext uri="{FF2B5EF4-FFF2-40B4-BE49-F238E27FC236}">
                <a16:creationId xmlns="" xmlns:a16="http://schemas.microsoft.com/office/drawing/2014/main" id="{DC50EBE7-20C3-9F40-88C4-6CF2975E5E02}"/>
              </a:ext>
            </a:extLst>
          </p:cNvPr>
          <p:cNvCxnSpPr>
            <a:cxnSpLocks/>
          </p:cNvCxnSpPr>
          <p:nvPr/>
        </p:nvCxnSpPr>
        <p:spPr>
          <a:xfrm flipV="1">
            <a:off x="6601316" y="4643900"/>
            <a:ext cx="0" cy="748535"/>
          </a:xfrm>
          <a:prstGeom prst="line">
            <a:avLst/>
          </a:prstGeom>
          <a:ln w="1270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文本框 123">
            <a:extLst>
              <a:ext uri="{FF2B5EF4-FFF2-40B4-BE49-F238E27FC236}">
                <a16:creationId xmlns="" xmlns:a16="http://schemas.microsoft.com/office/drawing/2014/main" id="{2CDBF441-13E1-474F-B303-935E2FCB30CB}"/>
              </a:ext>
            </a:extLst>
          </p:cNvPr>
          <p:cNvSpPr txBox="1"/>
          <p:nvPr/>
        </p:nvSpPr>
        <p:spPr>
          <a:xfrm>
            <a:off x="6380380" y="4686193"/>
            <a:ext cx="473206" cy="255904"/>
          </a:xfrm>
          <a:prstGeom prst="rect">
            <a:avLst/>
          </a:prstGeom>
          <a:noFill/>
        </p:spPr>
        <p:txBody>
          <a:bodyPr wrap="none" rtlCol="0">
            <a:spAutoFit/>
          </a:bodyPr>
          <a:lstStyle/>
          <a:p>
            <a:r>
              <a:rPr lang="en-US" altLang="zh-CN" sz="1063" dirty="0">
                <a:solidFill>
                  <a:schemeClr val="bg1"/>
                </a:solidFill>
              </a:rPr>
              <a:t>2014</a:t>
            </a:r>
            <a:endParaRPr lang="zh-CN" altLang="en-US" sz="1063" dirty="0">
              <a:solidFill>
                <a:schemeClr val="bg1"/>
              </a:solidFill>
            </a:endParaRPr>
          </a:p>
        </p:txBody>
      </p:sp>
      <p:sp>
        <p:nvSpPr>
          <p:cNvPr id="125" name="文本框 124">
            <a:extLst>
              <a:ext uri="{FF2B5EF4-FFF2-40B4-BE49-F238E27FC236}">
                <a16:creationId xmlns="" xmlns:a16="http://schemas.microsoft.com/office/drawing/2014/main" id="{D3EA3B97-0D6B-1F40-ADDC-0976E7A167E6}"/>
              </a:ext>
            </a:extLst>
          </p:cNvPr>
          <p:cNvSpPr txBox="1"/>
          <p:nvPr/>
        </p:nvSpPr>
        <p:spPr>
          <a:xfrm>
            <a:off x="5293728" y="4953078"/>
            <a:ext cx="1334882" cy="746615"/>
          </a:xfrm>
          <a:prstGeom prst="rect">
            <a:avLst/>
          </a:prstGeom>
          <a:noFill/>
        </p:spPr>
        <p:txBody>
          <a:bodyPr wrap="square" rtlCol="0">
            <a:spAutoFit/>
          </a:bodyPr>
          <a:lstStyle/>
          <a:p>
            <a:r>
              <a:rPr lang="en-US" altLang="zh-CN" sz="1063" dirty="0">
                <a:solidFill>
                  <a:schemeClr val="tx2">
                    <a:lumMod val="20000"/>
                    <a:lumOff val="80000"/>
                  </a:schemeClr>
                </a:solidFill>
              </a:rPr>
              <a:t>Docker</a:t>
            </a:r>
            <a:r>
              <a:rPr lang="zh-CN" altLang="en-US" sz="1063" dirty="0">
                <a:solidFill>
                  <a:schemeClr val="tx2">
                    <a:lumMod val="20000"/>
                    <a:lumOff val="80000"/>
                  </a:schemeClr>
                </a:solidFill>
              </a:rPr>
              <a:t>和</a:t>
            </a:r>
            <a:r>
              <a:rPr lang="en-US" altLang="zh-CN" sz="1063" dirty="0">
                <a:solidFill>
                  <a:schemeClr val="tx2">
                    <a:lumMod val="20000"/>
                    <a:lumOff val="80000"/>
                  </a:schemeClr>
                </a:solidFill>
              </a:rPr>
              <a:t>Kubernetes</a:t>
            </a:r>
            <a:r>
              <a:rPr lang="zh-CN" altLang="en-US" sz="1063" dirty="0">
                <a:solidFill>
                  <a:schemeClr val="tx2">
                    <a:lumMod val="20000"/>
                    <a:lumOff val="80000"/>
                  </a:schemeClr>
                </a:solidFill>
              </a:rPr>
              <a:t>兴起，原生云技术开始被广泛采用</a:t>
            </a:r>
          </a:p>
        </p:txBody>
      </p:sp>
      <p:cxnSp>
        <p:nvCxnSpPr>
          <p:cNvPr id="126" name="直线连接符 125">
            <a:extLst>
              <a:ext uri="{FF2B5EF4-FFF2-40B4-BE49-F238E27FC236}">
                <a16:creationId xmlns="" xmlns:a16="http://schemas.microsoft.com/office/drawing/2014/main" id="{C2D3C226-165E-4E4B-A66B-EF04838F43B8}"/>
              </a:ext>
            </a:extLst>
          </p:cNvPr>
          <p:cNvCxnSpPr>
            <a:cxnSpLocks/>
          </p:cNvCxnSpPr>
          <p:nvPr/>
        </p:nvCxnSpPr>
        <p:spPr>
          <a:xfrm flipV="1">
            <a:off x="8283714" y="3893586"/>
            <a:ext cx="0" cy="748535"/>
          </a:xfrm>
          <a:prstGeom prst="line">
            <a:avLst/>
          </a:prstGeom>
          <a:ln w="1270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 xmlns:a16="http://schemas.microsoft.com/office/drawing/2014/main" id="{AB29B156-9D2E-184D-AA43-D3022B797D0D}"/>
              </a:ext>
            </a:extLst>
          </p:cNvPr>
          <p:cNvSpPr txBox="1"/>
          <p:nvPr/>
        </p:nvSpPr>
        <p:spPr>
          <a:xfrm>
            <a:off x="7016396" y="3965546"/>
            <a:ext cx="1209260" cy="583045"/>
          </a:xfrm>
          <a:prstGeom prst="rect">
            <a:avLst/>
          </a:prstGeom>
          <a:noFill/>
        </p:spPr>
        <p:txBody>
          <a:bodyPr wrap="square" rtlCol="0">
            <a:spAutoFit/>
          </a:bodyPr>
          <a:lstStyle/>
          <a:p>
            <a:r>
              <a:rPr lang="en-US" altLang="zh-CN" sz="1063" dirty="0">
                <a:solidFill>
                  <a:schemeClr val="tx2">
                    <a:lumMod val="20000"/>
                    <a:lumOff val="80000"/>
                  </a:schemeClr>
                </a:solidFill>
              </a:rPr>
              <a:t>Kubernetes,</a:t>
            </a:r>
            <a:r>
              <a:rPr lang="zh-CN" altLang="en-US" sz="1063" dirty="0">
                <a:solidFill>
                  <a:schemeClr val="tx2">
                    <a:lumMod val="20000"/>
                    <a:lumOff val="80000"/>
                  </a:schemeClr>
                </a:solidFill>
              </a:rPr>
              <a:t> </a:t>
            </a:r>
            <a:r>
              <a:rPr lang="en-US" altLang="zh-CN" sz="1063" dirty="0">
                <a:solidFill>
                  <a:schemeClr val="tx2">
                    <a:lumMod val="20000"/>
                    <a:lumOff val="80000"/>
                  </a:schemeClr>
                </a:solidFill>
              </a:rPr>
              <a:t>Mesos</a:t>
            </a:r>
            <a:r>
              <a:rPr lang="zh-CN" altLang="en-US" sz="1063" dirty="0">
                <a:solidFill>
                  <a:schemeClr val="tx2">
                    <a:lumMod val="20000"/>
                    <a:lumOff val="80000"/>
                  </a:schemeClr>
                </a:solidFill>
              </a:rPr>
              <a:t>和</a:t>
            </a:r>
            <a:r>
              <a:rPr lang="en-US" altLang="zh-CN" sz="1063" dirty="0">
                <a:solidFill>
                  <a:schemeClr val="tx2">
                    <a:lumMod val="20000"/>
                    <a:lumOff val="80000"/>
                  </a:schemeClr>
                </a:solidFill>
              </a:rPr>
              <a:t>Docker</a:t>
            </a:r>
            <a:r>
              <a:rPr lang="zh-CN" altLang="en-US" sz="1063" dirty="0">
                <a:solidFill>
                  <a:schemeClr val="tx2">
                    <a:lumMod val="20000"/>
                    <a:lumOff val="80000"/>
                  </a:schemeClr>
                </a:solidFill>
              </a:rPr>
              <a:t> </a:t>
            </a:r>
            <a:r>
              <a:rPr lang="en-US" altLang="zh-CN" sz="1063" dirty="0">
                <a:solidFill>
                  <a:schemeClr val="tx2">
                    <a:lumMod val="20000"/>
                    <a:lumOff val="80000"/>
                  </a:schemeClr>
                </a:solidFill>
              </a:rPr>
              <a:t>Swarm</a:t>
            </a:r>
            <a:r>
              <a:rPr lang="zh-CN" altLang="en-US" sz="1063" dirty="0">
                <a:solidFill>
                  <a:schemeClr val="tx2">
                    <a:lumMod val="20000"/>
                    <a:lumOff val="80000"/>
                  </a:schemeClr>
                </a:solidFill>
              </a:rPr>
              <a:t>之争</a:t>
            </a:r>
          </a:p>
        </p:txBody>
      </p:sp>
      <p:sp>
        <p:nvSpPr>
          <p:cNvPr id="128" name="文本框 127">
            <a:extLst>
              <a:ext uri="{FF2B5EF4-FFF2-40B4-BE49-F238E27FC236}">
                <a16:creationId xmlns="" xmlns:a16="http://schemas.microsoft.com/office/drawing/2014/main" id="{C76ACB1F-4B30-B846-89B4-2A768FCA8EAF}"/>
              </a:ext>
            </a:extLst>
          </p:cNvPr>
          <p:cNvSpPr txBox="1"/>
          <p:nvPr/>
        </p:nvSpPr>
        <p:spPr>
          <a:xfrm>
            <a:off x="8042825" y="4724392"/>
            <a:ext cx="473206" cy="255904"/>
          </a:xfrm>
          <a:prstGeom prst="rect">
            <a:avLst/>
          </a:prstGeom>
          <a:noFill/>
        </p:spPr>
        <p:txBody>
          <a:bodyPr wrap="none" rtlCol="0">
            <a:spAutoFit/>
          </a:bodyPr>
          <a:lstStyle/>
          <a:p>
            <a:r>
              <a:rPr lang="en-US" altLang="zh-CN" sz="1063" dirty="0">
                <a:solidFill>
                  <a:schemeClr val="bg1"/>
                </a:solidFill>
              </a:rPr>
              <a:t>2016</a:t>
            </a:r>
            <a:endParaRPr lang="zh-CN" altLang="en-US" sz="1063" dirty="0">
              <a:solidFill>
                <a:schemeClr val="bg1"/>
              </a:solidFill>
            </a:endParaRPr>
          </a:p>
        </p:txBody>
      </p:sp>
      <p:cxnSp>
        <p:nvCxnSpPr>
          <p:cNvPr id="129" name="直线连接符 128">
            <a:extLst>
              <a:ext uri="{FF2B5EF4-FFF2-40B4-BE49-F238E27FC236}">
                <a16:creationId xmlns="" xmlns:a16="http://schemas.microsoft.com/office/drawing/2014/main" id="{53A7A8D6-D44D-8B4E-9DD4-463671F9FCFB}"/>
              </a:ext>
            </a:extLst>
          </p:cNvPr>
          <p:cNvCxnSpPr>
            <a:cxnSpLocks/>
          </p:cNvCxnSpPr>
          <p:nvPr/>
        </p:nvCxnSpPr>
        <p:spPr>
          <a:xfrm flipV="1">
            <a:off x="9350416" y="4643900"/>
            <a:ext cx="0" cy="748535"/>
          </a:xfrm>
          <a:prstGeom prst="line">
            <a:avLst/>
          </a:prstGeom>
          <a:ln w="1270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0" name="文本框 129">
            <a:extLst>
              <a:ext uri="{FF2B5EF4-FFF2-40B4-BE49-F238E27FC236}">
                <a16:creationId xmlns="" xmlns:a16="http://schemas.microsoft.com/office/drawing/2014/main" id="{8C15AE89-230A-BB4B-9BD2-B5330605569D}"/>
              </a:ext>
            </a:extLst>
          </p:cNvPr>
          <p:cNvSpPr txBox="1"/>
          <p:nvPr/>
        </p:nvSpPr>
        <p:spPr>
          <a:xfrm>
            <a:off x="9129479" y="4686193"/>
            <a:ext cx="473206" cy="255904"/>
          </a:xfrm>
          <a:prstGeom prst="rect">
            <a:avLst/>
          </a:prstGeom>
          <a:noFill/>
        </p:spPr>
        <p:txBody>
          <a:bodyPr wrap="none" rtlCol="0">
            <a:spAutoFit/>
          </a:bodyPr>
          <a:lstStyle/>
          <a:p>
            <a:r>
              <a:rPr lang="en-US" altLang="zh-CN" sz="1063" dirty="0">
                <a:solidFill>
                  <a:schemeClr val="bg1"/>
                </a:solidFill>
              </a:rPr>
              <a:t>2017</a:t>
            </a:r>
            <a:endParaRPr lang="zh-CN" altLang="en-US" sz="1063" dirty="0">
              <a:solidFill>
                <a:schemeClr val="bg1"/>
              </a:solidFill>
            </a:endParaRPr>
          </a:p>
        </p:txBody>
      </p:sp>
      <p:sp>
        <p:nvSpPr>
          <p:cNvPr id="131" name="文本框 130">
            <a:extLst>
              <a:ext uri="{FF2B5EF4-FFF2-40B4-BE49-F238E27FC236}">
                <a16:creationId xmlns="" xmlns:a16="http://schemas.microsoft.com/office/drawing/2014/main" id="{C73A931B-B79E-1245-8B10-06DED0449B53}"/>
              </a:ext>
            </a:extLst>
          </p:cNvPr>
          <p:cNvSpPr txBox="1"/>
          <p:nvPr/>
        </p:nvSpPr>
        <p:spPr>
          <a:xfrm>
            <a:off x="7936205" y="4953071"/>
            <a:ext cx="1441510" cy="419474"/>
          </a:xfrm>
          <a:prstGeom prst="rect">
            <a:avLst/>
          </a:prstGeom>
          <a:noFill/>
        </p:spPr>
        <p:txBody>
          <a:bodyPr wrap="square" rtlCol="0">
            <a:spAutoFit/>
          </a:bodyPr>
          <a:lstStyle/>
          <a:p>
            <a:r>
              <a:rPr lang="en-US" altLang="zh-CN" sz="1063" dirty="0">
                <a:solidFill>
                  <a:schemeClr val="tx2">
                    <a:lumMod val="20000"/>
                    <a:lumOff val="80000"/>
                  </a:schemeClr>
                </a:solidFill>
              </a:rPr>
              <a:t>Kubernetes</a:t>
            </a:r>
            <a:r>
              <a:rPr lang="zh-CN" altLang="en-US" sz="1063" dirty="0">
                <a:solidFill>
                  <a:schemeClr val="tx2">
                    <a:lumMod val="20000"/>
                    <a:lumOff val="80000"/>
                  </a:schemeClr>
                </a:solidFill>
              </a:rPr>
              <a:t>成为原生云的事实技术标准</a:t>
            </a:r>
          </a:p>
        </p:txBody>
      </p:sp>
      <p:cxnSp>
        <p:nvCxnSpPr>
          <p:cNvPr id="143" name="直线连接符 142">
            <a:extLst>
              <a:ext uri="{FF2B5EF4-FFF2-40B4-BE49-F238E27FC236}">
                <a16:creationId xmlns="" xmlns:a16="http://schemas.microsoft.com/office/drawing/2014/main" id="{279E31E1-299E-D248-AE76-5916E38298C1}"/>
              </a:ext>
            </a:extLst>
          </p:cNvPr>
          <p:cNvCxnSpPr>
            <a:cxnSpLocks/>
          </p:cNvCxnSpPr>
          <p:nvPr/>
        </p:nvCxnSpPr>
        <p:spPr>
          <a:xfrm flipV="1">
            <a:off x="10357584" y="3896635"/>
            <a:ext cx="0" cy="748535"/>
          </a:xfrm>
          <a:prstGeom prst="line">
            <a:avLst/>
          </a:prstGeom>
          <a:ln w="12700">
            <a:solidFill>
              <a:srgbClr val="00B0F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4" name="文本框 143">
            <a:extLst>
              <a:ext uri="{FF2B5EF4-FFF2-40B4-BE49-F238E27FC236}">
                <a16:creationId xmlns="" xmlns:a16="http://schemas.microsoft.com/office/drawing/2014/main" id="{EA9B1793-53B4-4A41-AA49-C072BC9DBA12}"/>
              </a:ext>
            </a:extLst>
          </p:cNvPr>
          <p:cNvSpPr txBox="1"/>
          <p:nvPr/>
        </p:nvSpPr>
        <p:spPr>
          <a:xfrm>
            <a:off x="9090264" y="3968589"/>
            <a:ext cx="1209260" cy="419474"/>
          </a:xfrm>
          <a:prstGeom prst="rect">
            <a:avLst/>
          </a:prstGeom>
          <a:noFill/>
        </p:spPr>
        <p:txBody>
          <a:bodyPr wrap="square" rtlCol="0">
            <a:spAutoFit/>
          </a:bodyPr>
          <a:lstStyle/>
          <a:p>
            <a:r>
              <a:rPr lang="zh-CN" altLang="en-US" sz="1063" dirty="0">
                <a:solidFill>
                  <a:schemeClr val="tx2">
                    <a:lumMod val="20000"/>
                    <a:lumOff val="80000"/>
                  </a:schemeClr>
                </a:solidFill>
              </a:rPr>
              <a:t>星环发布大数据云平台</a:t>
            </a:r>
            <a:r>
              <a:rPr lang="en-US" altLang="zh-CN" sz="1063" dirty="0">
                <a:solidFill>
                  <a:schemeClr val="tx2">
                    <a:lumMod val="20000"/>
                    <a:lumOff val="80000"/>
                  </a:schemeClr>
                </a:solidFill>
              </a:rPr>
              <a:t>TDC</a:t>
            </a:r>
            <a:r>
              <a:rPr lang="zh-CN" altLang="en-US" sz="1063" dirty="0">
                <a:solidFill>
                  <a:schemeClr val="tx2">
                    <a:lumMod val="20000"/>
                    <a:lumOff val="80000"/>
                  </a:schemeClr>
                </a:solidFill>
              </a:rPr>
              <a:t> </a:t>
            </a:r>
            <a:r>
              <a:rPr lang="en-US" altLang="zh-CN" sz="1063" dirty="0">
                <a:solidFill>
                  <a:schemeClr val="tx2">
                    <a:lumMod val="20000"/>
                    <a:lumOff val="80000"/>
                  </a:schemeClr>
                </a:solidFill>
              </a:rPr>
              <a:t>1.0</a:t>
            </a:r>
            <a:endParaRPr lang="zh-CN" altLang="en-US" sz="1063" dirty="0">
              <a:solidFill>
                <a:schemeClr val="tx2">
                  <a:lumMod val="20000"/>
                  <a:lumOff val="80000"/>
                </a:schemeClr>
              </a:solidFill>
            </a:endParaRPr>
          </a:p>
        </p:txBody>
      </p:sp>
      <p:sp>
        <p:nvSpPr>
          <p:cNvPr id="145" name="文本框 144">
            <a:extLst>
              <a:ext uri="{FF2B5EF4-FFF2-40B4-BE49-F238E27FC236}">
                <a16:creationId xmlns="" xmlns:a16="http://schemas.microsoft.com/office/drawing/2014/main" id="{8BDD380A-299F-B643-91B8-DA985F9685B1}"/>
              </a:ext>
            </a:extLst>
          </p:cNvPr>
          <p:cNvSpPr txBox="1"/>
          <p:nvPr/>
        </p:nvSpPr>
        <p:spPr>
          <a:xfrm>
            <a:off x="10116696" y="4727439"/>
            <a:ext cx="473206" cy="255904"/>
          </a:xfrm>
          <a:prstGeom prst="rect">
            <a:avLst/>
          </a:prstGeom>
          <a:noFill/>
        </p:spPr>
        <p:txBody>
          <a:bodyPr wrap="none" rtlCol="0">
            <a:spAutoFit/>
          </a:bodyPr>
          <a:lstStyle/>
          <a:p>
            <a:r>
              <a:rPr lang="en-US" altLang="zh-CN" sz="1063" dirty="0">
                <a:solidFill>
                  <a:schemeClr val="bg1"/>
                </a:solidFill>
              </a:rPr>
              <a:t>2018</a:t>
            </a:r>
            <a:endParaRPr lang="zh-CN" altLang="en-US" sz="1063" dirty="0">
              <a:solidFill>
                <a:schemeClr val="bg1"/>
              </a:solidFill>
            </a:endParaRPr>
          </a:p>
        </p:txBody>
      </p:sp>
      <p:sp>
        <p:nvSpPr>
          <p:cNvPr id="3" name="日期占位符 2">
            <a:extLst>
              <a:ext uri="{FF2B5EF4-FFF2-40B4-BE49-F238E27FC236}">
                <a16:creationId xmlns="" xmlns:a16="http://schemas.microsoft.com/office/drawing/2014/main" id="{96373DF7-E8A6-F645-B857-0D66602E369A}"/>
              </a:ext>
            </a:extLst>
          </p:cNvPr>
          <p:cNvSpPr>
            <a:spLocks noGrp="1"/>
          </p:cNvSpPr>
          <p:nvPr>
            <p:ph type="dt" sz="half" idx="10"/>
          </p:nvPr>
        </p:nvSpPr>
        <p:spPr/>
        <p:txBody>
          <a:bodyPr/>
          <a:lstStyle/>
          <a:p>
            <a:fld id="{3CD9DD79-D3D5-304B-940B-87238CA2314F}" type="datetime1">
              <a:rPr lang="zh-CN" altLang="en-US" smtClean="0"/>
              <a:t>18/7/3</a:t>
            </a:fld>
            <a:endParaRPr lang="zh-CN" altLang="en-US"/>
          </a:p>
        </p:txBody>
      </p:sp>
      <p:sp>
        <p:nvSpPr>
          <p:cNvPr id="4" name="灯片编号占位符 3">
            <a:extLst>
              <a:ext uri="{FF2B5EF4-FFF2-40B4-BE49-F238E27FC236}">
                <a16:creationId xmlns="" xmlns:a16="http://schemas.microsoft.com/office/drawing/2014/main" id="{318D0DBB-8262-C34F-92E1-CFB5EF705804}"/>
              </a:ext>
            </a:extLst>
          </p:cNvPr>
          <p:cNvSpPr>
            <a:spLocks noGrp="1"/>
          </p:cNvSpPr>
          <p:nvPr>
            <p:ph type="sldNum" sz="quarter" idx="12"/>
          </p:nvPr>
        </p:nvSpPr>
        <p:spPr/>
        <p:txBody>
          <a:bodyPr/>
          <a:lstStyle/>
          <a:p>
            <a:fld id="{0655C6C3-535F-4295-A463-389C7C3CB0A6}" type="slidenum">
              <a:rPr lang="zh-CN" altLang="en-US" smtClean="0"/>
              <a:t>2</a:t>
            </a:fld>
            <a:endParaRPr lang="zh-CN" altLang="en-US"/>
          </a:p>
        </p:txBody>
      </p:sp>
      <p:sp>
        <p:nvSpPr>
          <p:cNvPr id="5" name="页脚占位符 4"/>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1403153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49"/>
          <p:cNvSpPr/>
          <p:nvPr/>
        </p:nvSpPr>
        <p:spPr bwMode="auto">
          <a:xfrm>
            <a:off x="4349164" y="3992772"/>
            <a:ext cx="3626705" cy="2303025"/>
          </a:xfrm>
          <a:prstGeom prst="roundRect">
            <a:avLst>
              <a:gd name="adj" fmla="val 2449"/>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nvGrpSpPr>
          <p:cNvPr id="39" name="组 38"/>
          <p:cNvGrpSpPr/>
          <p:nvPr/>
        </p:nvGrpSpPr>
        <p:grpSpPr>
          <a:xfrm>
            <a:off x="4687113" y="1034689"/>
            <a:ext cx="2112203" cy="2156956"/>
            <a:chOff x="4010212" y="1511456"/>
            <a:chExt cx="2384612" cy="1898355"/>
          </a:xfrm>
        </p:grpSpPr>
        <p:sp>
          <p:nvSpPr>
            <p:cNvPr id="37" name="矩形: 圆角 49"/>
            <p:cNvSpPr/>
            <p:nvPr/>
          </p:nvSpPr>
          <p:spPr bwMode="auto">
            <a:xfrm>
              <a:off x="4010212" y="1511456"/>
              <a:ext cx="2384612" cy="1898355"/>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dirty="0">
                <a:solidFill>
                  <a:srgbClr val="FFFFFF"/>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925028" y="1518635"/>
              <a:ext cx="565002" cy="213203"/>
            </a:xfrm>
            <a:prstGeom prst="rect">
              <a:avLst/>
            </a:prstGeom>
            <a:noFill/>
          </p:spPr>
          <p:txBody>
            <a:bodyPr wrap="none" rtlCol="0">
              <a:spAutoFit/>
            </a:bodyPr>
            <a:lstStyle/>
            <a:p>
              <a:r>
                <a:rPr kumimoji="1" lang="zh-CN" altLang="en-US" sz="974" dirty="0">
                  <a:solidFill>
                    <a:schemeClr val="bg1"/>
                  </a:solidFill>
                </a:rPr>
                <a:t>租户</a:t>
              </a:r>
              <a:r>
                <a:rPr kumimoji="1" lang="en-US" altLang="zh-CN" sz="974" dirty="0">
                  <a:solidFill>
                    <a:schemeClr val="bg1"/>
                  </a:solidFill>
                </a:rPr>
                <a:t>1</a:t>
              </a:r>
              <a:endParaRPr kumimoji="1" lang="zh-CN" altLang="en-US" sz="974" dirty="0">
                <a:solidFill>
                  <a:schemeClr val="bg1"/>
                </a:solidFill>
              </a:endParaRPr>
            </a:p>
          </p:txBody>
        </p:sp>
      </p:grpSp>
      <p:sp>
        <p:nvSpPr>
          <p:cNvPr id="2" name="标题 1"/>
          <p:cNvSpPr>
            <a:spLocks noGrp="1"/>
          </p:cNvSpPr>
          <p:nvPr>
            <p:ph type="title"/>
          </p:nvPr>
        </p:nvSpPr>
        <p:spPr/>
        <p:txBody>
          <a:bodyPr>
            <a:normAutofit/>
          </a:bodyPr>
          <a:lstStyle/>
          <a:p>
            <a:r>
              <a:rPr kumimoji="1" lang="zh-CN" altLang="en-US" sz="2800" b="1" dirty="0" smtClean="0"/>
              <a:t>数据交换共享架构进阶</a:t>
            </a:r>
            <a:endParaRPr kumimoji="1" lang="zh-CN" altLang="en-US" sz="2800" b="1" dirty="0"/>
          </a:p>
        </p:txBody>
      </p:sp>
      <p:sp>
        <p:nvSpPr>
          <p:cNvPr id="16" name="Rounded Rectangle 55"/>
          <p:cNvSpPr>
            <a:spLocks noChangeArrowheads="1"/>
          </p:cNvSpPr>
          <p:nvPr/>
        </p:nvSpPr>
        <p:spPr bwMode="auto">
          <a:xfrm>
            <a:off x="4433746" y="4155488"/>
            <a:ext cx="835541" cy="1936078"/>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106292" rIns="106292"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统一安全管控组件</a:t>
            </a:r>
            <a:r>
              <a:rPr lang="en-US" altLang="zh-CN"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Guardian</a:t>
            </a:r>
            <a:endPar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35" name="Rounded Rectangle 56"/>
          <p:cNvSpPr>
            <a:spLocks noChangeArrowheads="1"/>
          </p:cNvSpPr>
          <p:nvPr/>
        </p:nvSpPr>
        <p:spPr bwMode="auto">
          <a:xfrm>
            <a:off x="4759410" y="2031329"/>
            <a:ext cx="806634" cy="911331"/>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统一安全管控组件</a:t>
            </a: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Guardian</a:t>
            </a:r>
          </a:p>
        </p:txBody>
      </p:sp>
      <p:sp>
        <p:nvSpPr>
          <p:cNvPr id="36" name="Rounded Rectangle 56"/>
          <p:cNvSpPr>
            <a:spLocks noChangeArrowheads="1"/>
          </p:cNvSpPr>
          <p:nvPr/>
        </p:nvSpPr>
        <p:spPr bwMode="auto">
          <a:xfrm>
            <a:off x="5752121" y="2677983"/>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a:solidFill>
                  <a:srgbClr val="FFFFFF"/>
                </a:solidFill>
                <a:latin typeface="微软雅黑" panose="020B0503020204020204" pitchFamily="34" charset="-122"/>
                <a:ea typeface="微软雅黑" panose="020B0503020204020204" pitchFamily="34" charset="-122"/>
                <a:sym typeface="Kozuka Gothic Pr6N R" charset="-122"/>
              </a:rPr>
              <a:t>HDFS</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71" name="文本框 70"/>
          <p:cNvSpPr txBox="1"/>
          <p:nvPr/>
        </p:nvSpPr>
        <p:spPr>
          <a:xfrm>
            <a:off x="6759842" y="5936348"/>
            <a:ext cx="1088760" cy="351506"/>
          </a:xfrm>
          <a:prstGeom prst="rect">
            <a:avLst/>
          </a:prstGeom>
          <a:noFill/>
        </p:spPr>
        <p:txBody>
          <a:bodyPr wrap="none" rtlCol="0">
            <a:spAutoFit/>
          </a:bodyPr>
          <a:lstStyle/>
          <a:p>
            <a:r>
              <a:rPr kumimoji="1" lang="en-US" altLang="zh-CN" sz="887" dirty="0">
                <a:solidFill>
                  <a:schemeClr val="bg1"/>
                </a:solidFill>
              </a:rPr>
              <a:t>Namespace</a:t>
            </a:r>
            <a:r>
              <a:rPr kumimoji="1" lang="zh-CN" altLang="en-US" sz="887" dirty="0">
                <a:solidFill>
                  <a:schemeClr val="bg1"/>
                </a:solidFill>
              </a:rPr>
              <a:t> </a:t>
            </a:r>
            <a:r>
              <a:rPr kumimoji="1" lang="en-US" altLang="zh-CN" sz="887" dirty="0" err="1">
                <a:solidFill>
                  <a:schemeClr val="bg1"/>
                </a:solidFill>
              </a:rPr>
              <a:t>tdcsys</a:t>
            </a:r>
            <a:endParaRPr kumimoji="1" lang="en-US" altLang="zh-CN" sz="887" dirty="0">
              <a:solidFill>
                <a:schemeClr val="bg1"/>
              </a:solidFill>
            </a:endParaRPr>
          </a:p>
          <a:p>
            <a:r>
              <a:rPr lang="en-US" altLang="zh-CN" sz="797" dirty="0">
                <a:solidFill>
                  <a:srgbClr val="FFFFFF"/>
                </a:solidFill>
                <a:latin typeface="微软雅黑" panose="020B0503020204020204" pitchFamily="34" charset="-122"/>
                <a:ea typeface="微软雅黑" panose="020B0503020204020204" pitchFamily="34" charset="-122"/>
                <a:sym typeface="Kozuka Gothic Pr6N R" charset="-122"/>
              </a:rPr>
              <a:t>172.16.31.1/24</a:t>
            </a:r>
            <a:endParaRPr kumimoji="1" lang="zh-CN" altLang="en-US" sz="797" dirty="0">
              <a:solidFill>
                <a:schemeClr val="bg1"/>
              </a:solidFill>
            </a:endParaRPr>
          </a:p>
        </p:txBody>
      </p:sp>
      <p:sp>
        <p:nvSpPr>
          <p:cNvPr id="136" name="矩形: 圆角 49"/>
          <p:cNvSpPr/>
          <p:nvPr/>
        </p:nvSpPr>
        <p:spPr bwMode="auto">
          <a:xfrm>
            <a:off x="4168076" y="3871547"/>
            <a:ext cx="5227693" cy="2521124"/>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nvGrpSpPr>
          <p:cNvPr id="174" name="组 173"/>
          <p:cNvGrpSpPr/>
          <p:nvPr/>
        </p:nvGrpSpPr>
        <p:grpSpPr>
          <a:xfrm>
            <a:off x="2621288" y="1732963"/>
            <a:ext cx="491732" cy="1254181"/>
            <a:chOff x="296196" y="2702406"/>
            <a:chExt cx="555151" cy="1415932"/>
          </a:xfrm>
        </p:grpSpPr>
        <p:pic>
          <p:nvPicPr>
            <p:cNvPr id="161" name="图片 1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96" y="2901096"/>
              <a:ext cx="368015" cy="368015"/>
            </a:xfrm>
            <a:prstGeom prst="rect">
              <a:avLst/>
            </a:prstGeom>
          </p:spPr>
        </p:pic>
        <p:pic>
          <p:nvPicPr>
            <p:cNvPr id="162" name="图片 1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48" y="3623784"/>
              <a:ext cx="368015" cy="368015"/>
            </a:xfrm>
            <a:prstGeom prst="rect">
              <a:avLst/>
            </a:prstGeom>
          </p:spPr>
        </p:pic>
        <p:sp>
          <p:nvSpPr>
            <p:cNvPr id="164" name="矩形: 圆角 49"/>
            <p:cNvSpPr/>
            <p:nvPr/>
          </p:nvSpPr>
          <p:spPr bwMode="auto">
            <a:xfrm flipH="1">
              <a:off x="296196" y="2702406"/>
              <a:ext cx="555151" cy="141593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sp>
        <p:nvSpPr>
          <p:cNvPr id="172" name="文本框 171"/>
          <p:cNvSpPr txBox="1"/>
          <p:nvPr/>
        </p:nvSpPr>
        <p:spPr>
          <a:xfrm>
            <a:off x="7031607" y="2207678"/>
            <a:ext cx="327334" cy="337913"/>
          </a:xfrm>
          <a:prstGeom prst="rect">
            <a:avLst/>
          </a:prstGeom>
          <a:noFill/>
        </p:spPr>
        <p:txBody>
          <a:bodyPr wrap="none" rtlCol="0">
            <a:spAutoFit/>
          </a:bodyPr>
          <a:lstStyle/>
          <a:p>
            <a:r>
              <a:rPr kumimoji="1" lang="mr-IN" altLang="zh-CN" sz="1596">
                <a:solidFill>
                  <a:schemeClr val="bg1"/>
                </a:solidFill>
              </a:rPr>
              <a:t>…</a:t>
            </a:r>
            <a:endParaRPr kumimoji="1" lang="zh-CN" altLang="en-US" sz="1596" dirty="0">
              <a:solidFill>
                <a:schemeClr val="bg1"/>
              </a:solidFill>
            </a:endParaRPr>
          </a:p>
        </p:txBody>
      </p:sp>
      <p:sp>
        <p:nvSpPr>
          <p:cNvPr id="178" name="矩形 177"/>
          <p:cNvSpPr/>
          <p:nvPr/>
        </p:nvSpPr>
        <p:spPr>
          <a:xfrm>
            <a:off x="5179658" y="2900387"/>
            <a:ext cx="1205779" cy="337657"/>
          </a:xfrm>
          <a:prstGeom prst="rect">
            <a:avLst/>
          </a:prstGeom>
        </p:spPr>
        <p:txBody>
          <a:bodyPr wrap="none">
            <a:spAutoFit/>
          </a:bodyPr>
          <a:lstStyle/>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Namespace</a:t>
            </a:r>
            <a:r>
              <a:rPr lang="zh-CN" altLang="en-US" sz="797" b="1" dirty="0">
                <a:solidFill>
                  <a:srgbClr val="FFFFFF"/>
                </a:solidFill>
                <a:latin typeface="微软雅黑" panose="020B0503020204020204" pitchFamily="34" charset="-122"/>
                <a:ea typeface="微软雅黑" panose="020B0503020204020204" pitchFamily="34" charset="-122"/>
                <a:sym typeface="Kozuka Gothic Pr6N R" charset="-122"/>
              </a:rPr>
              <a:t> </a:t>
            </a: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tenant1</a:t>
            </a:r>
          </a:p>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10.0.0.1/24</a:t>
            </a:r>
          </a:p>
        </p:txBody>
      </p:sp>
      <p:sp>
        <p:nvSpPr>
          <p:cNvPr id="83" name="矩形: 圆角 49"/>
          <p:cNvSpPr/>
          <p:nvPr/>
        </p:nvSpPr>
        <p:spPr bwMode="auto">
          <a:xfrm>
            <a:off x="4598769" y="913468"/>
            <a:ext cx="2298627" cy="239448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89" name="矩形: 圆角 49"/>
          <p:cNvSpPr/>
          <p:nvPr/>
        </p:nvSpPr>
        <p:spPr bwMode="auto">
          <a:xfrm>
            <a:off x="1335566" y="4003850"/>
            <a:ext cx="2386105" cy="2291941"/>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93" name="矩形: 圆角 49"/>
          <p:cNvSpPr/>
          <p:nvPr/>
        </p:nvSpPr>
        <p:spPr bwMode="auto">
          <a:xfrm>
            <a:off x="1454287" y="4173532"/>
            <a:ext cx="2163078" cy="1948035"/>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98" name="Rounded Rectangle 55"/>
          <p:cNvSpPr>
            <a:spLocks noChangeArrowheads="1"/>
          </p:cNvSpPr>
          <p:nvPr/>
        </p:nvSpPr>
        <p:spPr bwMode="auto">
          <a:xfrm>
            <a:off x="1494533" y="4316212"/>
            <a:ext cx="844031" cy="1438829"/>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106292" rIns="106292"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统一安全管控组件</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Guardian</a:t>
            </a:r>
            <a:endPar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99" name="Rounded Rectangle 55"/>
          <p:cNvSpPr>
            <a:spLocks noChangeArrowheads="1"/>
          </p:cNvSpPr>
          <p:nvPr/>
        </p:nvSpPr>
        <p:spPr bwMode="auto">
          <a:xfrm>
            <a:off x="2457290" y="5319532"/>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分布式文件系统</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HDFS</a:t>
            </a:r>
          </a:p>
        </p:txBody>
      </p:sp>
      <p:sp>
        <p:nvSpPr>
          <p:cNvPr id="100" name="Rounded Rectangle 55"/>
          <p:cNvSpPr>
            <a:spLocks noChangeArrowheads="1"/>
          </p:cNvSpPr>
          <p:nvPr/>
        </p:nvSpPr>
        <p:spPr bwMode="auto">
          <a:xfrm>
            <a:off x="2452308" y="4826957"/>
            <a:ext cx="1066723" cy="43026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分布式数据库</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Inceptor</a:t>
            </a:r>
          </a:p>
        </p:txBody>
      </p:sp>
      <p:sp>
        <p:nvSpPr>
          <p:cNvPr id="103" name="文本框 102"/>
          <p:cNvSpPr txBox="1"/>
          <p:nvPr/>
        </p:nvSpPr>
        <p:spPr>
          <a:xfrm>
            <a:off x="1579353" y="5776072"/>
            <a:ext cx="1266693" cy="237757"/>
          </a:xfrm>
          <a:prstGeom prst="rect">
            <a:avLst/>
          </a:prstGeom>
          <a:noFill/>
        </p:spPr>
        <p:txBody>
          <a:bodyPr wrap="none" rtlCol="0">
            <a:spAutoFit/>
          </a:bodyPr>
          <a:lstStyle/>
          <a:p>
            <a:r>
              <a:rPr kumimoji="1" lang="en-US" altLang="zh-CN" sz="945" dirty="0">
                <a:solidFill>
                  <a:schemeClr val="bg1"/>
                </a:solidFill>
              </a:rPr>
              <a:t>TDH</a:t>
            </a:r>
            <a:r>
              <a:rPr kumimoji="1" lang="zh-CN" altLang="en-US" sz="945" dirty="0">
                <a:solidFill>
                  <a:schemeClr val="bg1"/>
                </a:solidFill>
              </a:rPr>
              <a:t>集群，数据仓库</a:t>
            </a:r>
          </a:p>
        </p:txBody>
      </p:sp>
      <p:sp>
        <p:nvSpPr>
          <p:cNvPr id="104" name="Rounded Rectangle 55"/>
          <p:cNvSpPr>
            <a:spLocks noChangeArrowheads="1"/>
          </p:cNvSpPr>
          <p:nvPr/>
        </p:nvSpPr>
        <p:spPr bwMode="auto">
          <a:xfrm>
            <a:off x="2451537" y="4303421"/>
            <a:ext cx="1066624" cy="475850"/>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消息队列</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Kafka</a:t>
            </a:r>
          </a:p>
        </p:txBody>
      </p:sp>
      <p:sp>
        <p:nvSpPr>
          <p:cNvPr id="23" name="文本框 22"/>
          <p:cNvSpPr txBox="1"/>
          <p:nvPr/>
        </p:nvSpPr>
        <p:spPr>
          <a:xfrm>
            <a:off x="4486117" y="3598990"/>
            <a:ext cx="1079923" cy="1079923"/>
          </a:xfrm>
          <a:prstGeom prst="rect">
            <a:avLst/>
          </a:prstGeom>
        </p:spPr>
        <p:txBody>
          <a:bodyPr vert="horz" wrap="none" lIns="107992" tIns="53996" rIns="107992" bIns="53996" rtlCol="0">
            <a:normAutofit/>
          </a:bodyPr>
          <a:lstStyle/>
          <a:p>
            <a:pPr algn="ctr"/>
            <a:endParaRPr kumimoji="1" lang="zh-CN" altLang="en-US" sz="2362" dirty="0">
              <a:hlinkClick r:id="rId4"/>
            </a:endParaRPr>
          </a:p>
        </p:txBody>
      </p:sp>
      <p:sp>
        <p:nvSpPr>
          <p:cNvPr id="107" name="Rounded Rectangle 56"/>
          <p:cNvSpPr>
            <a:spLocks noChangeArrowheads="1"/>
          </p:cNvSpPr>
          <p:nvPr/>
        </p:nvSpPr>
        <p:spPr bwMode="auto">
          <a:xfrm>
            <a:off x="5753213" y="2028396"/>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Inceptor</a:t>
            </a:r>
          </a:p>
        </p:txBody>
      </p:sp>
      <p:sp>
        <p:nvSpPr>
          <p:cNvPr id="109" name="Rounded Rectangle 56"/>
          <p:cNvSpPr>
            <a:spLocks noChangeArrowheads="1"/>
          </p:cNvSpPr>
          <p:nvPr/>
        </p:nvSpPr>
        <p:spPr bwMode="auto">
          <a:xfrm>
            <a:off x="5762658" y="1679640"/>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数据目录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27" name="Rounded Rectangle 55"/>
          <p:cNvSpPr>
            <a:spLocks noChangeArrowheads="1"/>
          </p:cNvSpPr>
          <p:nvPr/>
        </p:nvSpPr>
        <p:spPr bwMode="auto">
          <a:xfrm>
            <a:off x="5569397" y="5552125"/>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工作流组件</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workflow</a:t>
            </a:r>
          </a:p>
        </p:txBody>
      </p:sp>
      <p:sp>
        <p:nvSpPr>
          <p:cNvPr id="128" name="Rounded Rectangle 55"/>
          <p:cNvSpPr>
            <a:spLocks noChangeArrowheads="1"/>
          </p:cNvSpPr>
          <p:nvPr/>
        </p:nvSpPr>
        <p:spPr bwMode="auto">
          <a:xfrm>
            <a:off x="5568084" y="4839829"/>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数据共享任务组件</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Dispatcher</a:t>
            </a:r>
          </a:p>
        </p:txBody>
      </p:sp>
      <p:sp>
        <p:nvSpPr>
          <p:cNvPr id="131" name="Rounded Rectangle 55"/>
          <p:cNvSpPr>
            <a:spLocks noChangeArrowheads="1"/>
          </p:cNvSpPr>
          <p:nvPr/>
        </p:nvSpPr>
        <p:spPr bwMode="auto">
          <a:xfrm>
            <a:off x="5566042" y="4185978"/>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平台运维组件</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ECO</a:t>
            </a:r>
          </a:p>
        </p:txBody>
      </p:sp>
      <p:sp>
        <p:nvSpPr>
          <p:cNvPr id="132" name="Rounded Rectangle 55"/>
          <p:cNvSpPr>
            <a:spLocks noChangeArrowheads="1"/>
          </p:cNvSpPr>
          <p:nvPr/>
        </p:nvSpPr>
        <p:spPr bwMode="auto">
          <a:xfrm>
            <a:off x="6774023" y="4185978"/>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工单组件</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Ticket</a:t>
            </a:r>
          </a:p>
        </p:txBody>
      </p:sp>
      <p:sp>
        <p:nvSpPr>
          <p:cNvPr id="134" name="Rounded Rectangle 55"/>
          <p:cNvSpPr>
            <a:spLocks noChangeArrowheads="1"/>
          </p:cNvSpPr>
          <p:nvPr/>
        </p:nvSpPr>
        <p:spPr bwMode="auto">
          <a:xfrm>
            <a:off x="6759315" y="5552125"/>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元数据管理组件</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Governor</a:t>
            </a:r>
          </a:p>
        </p:txBody>
      </p:sp>
      <p:sp>
        <p:nvSpPr>
          <p:cNvPr id="135" name="Rounded Rectangle 55"/>
          <p:cNvSpPr>
            <a:spLocks noChangeArrowheads="1"/>
          </p:cNvSpPr>
          <p:nvPr/>
        </p:nvSpPr>
        <p:spPr bwMode="auto">
          <a:xfrm>
            <a:off x="6751456" y="4836839"/>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通知组件</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GN-TDC</a:t>
            </a:r>
          </a:p>
        </p:txBody>
      </p:sp>
      <p:grpSp>
        <p:nvGrpSpPr>
          <p:cNvPr id="138" name="组 137"/>
          <p:cNvGrpSpPr/>
          <p:nvPr/>
        </p:nvGrpSpPr>
        <p:grpSpPr>
          <a:xfrm>
            <a:off x="9842170" y="4379648"/>
            <a:ext cx="491732" cy="1254181"/>
            <a:chOff x="296196" y="2702406"/>
            <a:chExt cx="555151" cy="1415932"/>
          </a:xfrm>
        </p:grpSpPr>
        <p:pic>
          <p:nvPicPr>
            <p:cNvPr id="139" name="图片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96" y="2901096"/>
              <a:ext cx="368015" cy="368015"/>
            </a:xfrm>
            <a:prstGeom prst="rect">
              <a:avLst/>
            </a:prstGeom>
          </p:spPr>
        </p:pic>
        <p:pic>
          <p:nvPicPr>
            <p:cNvPr id="140" name="图片 1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48" y="3623784"/>
              <a:ext cx="368015" cy="368015"/>
            </a:xfrm>
            <a:prstGeom prst="rect">
              <a:avLst/>
            </a:prstGeom>
          </p:spPr>
        </p:pic>
        <p:sp>
          <p:nvSpPr>
            <p:cNvPr id="141" name="矩形: 圆角 49"/>
            <p:cNvSpPr/>
            <p:nvPr/>
          </p:nvSpPr>
          <p:spPr bwMode="auto">
            <a:xfrm flipH="1">
              <a:off x="296196" y="2702406"/>
              <a:ext cx="555151" cy="141593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sp>
        <p:nvSpPr>
          <p:cNvPr id="144" name="Rounded Rectangle 56"/>
          <p:cNvSpPr>
            <a:spLocks noChangeArrowheads="1"/>
          </p:cNvSpPr>
          <p:nvPr/>
        </p:nvSpPr>
        <p:spPr bwMode="auto">
          <a:xfrm>
            <a:off x="4742926" y="1670141"/>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通知</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45" name="Rounded Rectangle 56"/>
          <p:cNvSpPr>
            <a:spLocks noChangeArrowheads="1"/>
          </p:cNvSpPr>
          <p:nvPr/>
        </p:nvSpPr>
        <p:spPr bwMode="auto">
          <a:xfrm>
            <a:off x="4737522" y="1301209"/>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TCC</a:t>
            </a:r>
          </a:p>
        </p:txBody>
      </p:sp>
      <p:cxnSp>
        <p:nvCxnSpPr>
          <p:cNvPr id="27" name="曲线连接符 26"/>
          <p:cNvCxnSpPr/>
          <p:nvPr/>
        </p:nvCxnSpPr>
        <p:spPr>
          <a:xfrm>
            <a:off x="1953605" y="5775552"/>
            <a:ext cx="2918312" cy="325492"/>
          </a:xfrm>
          <a:prstGeom prst="curvedConnector4">
            <a:avLst>
              <a:gd name="adj1" fmla="val 42842"/>
              <a:gd name="adj2" fmla="val 182946"/>
            </a:avLst>
          </a:prstGeom>
          <a:ln>
            <a:solidFill>
              <a:srgbClr val="24A88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28"/>
          <p:cNvCxnSpPr>
            <a:endCxn id="35" idx="2"/>
          </p:cNvCxnSpPr>
          <p:nvPr/>
        </p:nvCxnSpPr>
        <p:spPr>
          <a:xfrm rot="5400000" flipH="1" flipV="1">
            <a:off x="4408164" y="3380787"/>
            <a:ext cx="1192686" cy="316441"/>
          </a:xfrm>
          <a:prstGeom prst="curvedConnector3">
            <a:avLst/>
          </a:prstGeom>
          <a:ln>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131" idx="2"/>
            <a:endCxn id="128" idx="0"/>
          </p:cNvCxnSpPr>
          <p:nvPr/>
        </p:nvCxnSpPr>
        <p:spPr>
          <a:xfrm>
            <a:off x="6096478" y="4613883"/>
            <a:ext cx="2042" cy="225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endCxn id="127" idx="0"/>
          </p:cNvCxnSpPr>
          <p:nvPr/>
        </p:nvCxnSpPr>
        <p:spPr>
          <a:xfrm>
            <a:off x="6086476" y="5267733"/>
            <a:ext cx="13355" cy="284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3" name="Rounded Rectangle 56"/>
          <p:cNvSpPr>
            <a:spLocks noChangeArrowheads="1"/>
          </p:cNvSpPr>
          <p:nvPr/>
        </p:nvSpPr>
        <p:spPr bwMode="auto">
          <a:xfrm>
            <a:off x="5440796" y="1310196"/>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工单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66" name="Rounded Rectangle 56"/>
          <p:cNvSpPr>
            <a:spLocks noChangeArrowheads="1"/>
          </p:cNvSpPr>
          <p:nvPr/>
        </p:nvSpPr>
        <p:spPr bwMode="auto">
          <a:xfrm>
            <a:off x="6133634" y="1311894"/>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Pilot</a:t>
            </a:r>
          </a:p>
        </p:txBody>
      </p:sp>
      <p:cxnSp>
        <p:nvCxnSpPr>
          <p:cNvPr id="202" name="曲线连接符 201"/>
          <p:cNvCxnSpPr>
            <a:endCxn id="134" idx="0"/>
          </p:cNvCxnSpPr>
          <p:nvPr/>
        </p:nvCxnSpPr>
        <p:spPr>
          <a:xfrm>
            <a:off x="3503447" y="5256312"/>
            <a:ext cx="3786302" cy="295813"/>
          </a:xfrm>
          <a:prstGeom prst="curvedConnector2">
            <a:avLst/>
          </a:prstGeom>
          <a:ln>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4" name="曲线连接符 203"/>
          <p:cNvCxnSpPr>
            <a:stCxn id="134" idx="0"/>
            <a:endCxn id="109" idx="3"/>
          </p:cNvCxnSpPr>
          <p:nvPr/>
        </p:nvCxnSpPr>
        <p:spPr>
          <a:xfrm rot="16200000" flipV="1">
            <a:off x="5127715" y="3390092"/>
            <a:ext cx="3734947" cy="589119"/>
          </a:xfrm>
          <a:prstGeom prst="curvedConnector2">
            <a:avLst/>
          </a:prstGeom>
          <a:ln>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矩形: 圆角 49"/>
          <p:cNvSpPr/>
          <p:nvPr/>
        </p:nvSpPr>
        <p:spPr bwMode="auto">
          <a:xfrm>
            <a:off x="8125167" y="4003315"/>
            <a:ext cx="1138293" cy="1011022"/>
          </a:xfrm>
          <a:prstGeom prst="roundRect">
            <a:avLst>
              <a:gd name="adj" fmla="val 2449"/>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80" name="矩形: 圆角 49"/>
          <p:cNvSpPr/>
          <p:nvPr/>
        </p:nvSpPr>
        <p:spPr bwMode="auto">
          <a:xfrm>
            <a:off x="8116676" y="5087664"/>
            <a:ext cx="1138293" cy="1171234"/>
          </a:xfrm>
          <a:prstGeom prst="roundRect">
            <a:avLst>
              <a:gd name="adj" fmla="val 2449"/>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8125172" y="4754279"/>
            <a:ext cx="1202573" cy="228845"/>
          </a:xfrm>
          <a:prstGeom prst="rect">
            <a:avLst/>
          </a:prstGeom>
          <a:noFill/>
        </p:spPr>
        <p:txBody>
          <a:bodyPr wrap="none" rtlCol="0">
            <a:spAutoFit/>
          </a:bodyPr>
          <a:lstStyle/>
          <a:p>
            <a:r>
              <a:rPr kumimoji="1" lang="en-US" altLang="zh-CN" sz="887" dirty="0">
                <a:solidFill>
                  <a:schemeClr val="bg1"/>
                </a:solidFill>
              </a:rPr>
              <a:t>Namespace</a:t>
            </a:r>
            <a:r>
              <a:rPr kumimoji="1" lang="zh-CN" altLang="en-US" sz="887" dirty="0">
                <a:solidFill>
                  <a:schemeClr val="bg1"/>
                </a:solidFill>
              </a:rPr>
              <a:t> </a:t>
            </a:r>
            <a:r>
              <a:rPr kumimoji="1" lang="en-US" altLang="zh-CN" sz="887" dirty="0" err="1">
                <a:solidFill>
                  <a:schemeClr val="bg1"/>
                </a:solidFill>
              </a:rPr>
              <a:t>tdc</a:t>
            </a:r>
            <a:r>
              <a:rPr kumimoji="1" lang="en-US" altLang="zh-CN" sz="887" dirty="0">
                <a:solidFill>
                  <a:schemeClr val="bg1"/>
                </a:solidFill>
              </a:rPr>
              <a:t>-jobs</a:t>
            </a:r>
          </a:p>
        </p:txBody>
      </p:sp>
      <p:sp>
        <p:nvSpPr>
          <p:cNvPr id="82" name="Rounded Rectangle 56"/>
          <p:cNvSpPr>
            <a:spLocks noChangeArrowheads="1"/>
          </p:cNvSpPr>
          <p:nvPr/>
        </p:nvSpPr>
        <p:spPr bwMode="auto">
          <a:xfrm>
            <a:off x="8185330" y="4092686"/>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import-job-1</a:t>
            </a:r>
          </a:p>
        </p:txBody>
      </p:sp>
      <p:sp>
        <p:nvSpPr>
          <p:cNvPr id="85" name="Rounded Rectangle 56"/>
          <p:cNvSpPr>
            <a:spLocks noChangeArrowheads="1"/>
          </p:cNvSpPr>
          <p:nvPr/>
        </p:nvSpPr>
        <p:spPr bwMode="auto">
          <a:xfrm>
            <a:off x="8172008" y="4464495"/>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import-job-n</a:t>
            </a:r>
          </a:p>
        </p:txBody>
      </p:sp>
      <p:sp>
        <p:nvSpPr>
          <p:cNvPr id="86" name="Rounded Rectangle 56"/>
          <p:cNvSpPr>
            <a:spLocks noChangeArrowheads="1"/>
          </p:cNvSpPr>
          <p:nvPr/>
        </p:nvSpPr>
        <p:spPr bwMode="auto">
          <a:xfrm>
            <a:off x="8179494" y="5796557"/>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a:solidFill>
                  <a:srgbClr val="FFFFFF"/>
                </a:solidFill>
                <a:latin typeface="微软雅黑" panose="020B0503020204020204" pitchFamily="34" charset="-122"/>
                <a:ea typeface="微软雅黑" panose="020B0503020204020204" pitchFamily="34" charset="-122"/>
                <a:sym typeface="Kozuka Gothic Pr6N R" charset="-122"/>
              </a:rPr>
              <a:t>HDFS</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87" name="Rounded Rectangle 56"/>
          <p:cNvSpPr>
            <a:spLocks noChangeArrowheads="1"/>
          </p:cNvSpPr>
          <p:nvPr/>
        </p:nvSpPr>
        <p:spPr bwMode="auto">
          <a:xfrm>
            <a:off x="8171002" y="5475517"/>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a:solidFill>
                  <a:srgbClr val="FFFFFF"/>
                </a:solidFill>
                <a:latin typeface="微软雅黑" panose="020B0503020204020204" pitchFamily="34" charset="-122"/>
                <a:ea typeface="微软雅黑" panose="020B0503020204020204" pitchFamily="34" charset="-122"/>
                <a:sym typeface="Kozuka Gothic Pr6N R" charset="-122"/>
              </a:rPr>
              <a:t>Yarn</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88" name="Rounded Rectangle 56"/>
          <p:cNvSpPr>
            <a:spLocks noChangeArrowheads="1"/>
          </p:cNvSpPr>
          <p:nvPr/>
        </p:nvSpPr>
        <p:spPr bwMode="auto">
          <a:xfrm>
            <a:off x="8171004" y="5144284"/>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Inceptor</a:t>
            </a:r>
          </a:p>
        </p:txBody>
      </p:sp>
      <p:sp>
        <p:nvSpPr>
          <p:cNvPr id="90" name="文本框 89"/>
          <p:cNvSpPr txBox="1"/>
          <p:nvPr/>
        </p:nvSpPr>
        <p:spPr>
          <a:xfrm>
            <a:off x="8176244" y="6036530"/>
            <a:ext cx="1024639" cy="228845"/>
          </a:xfrm>
          <a:prstGeom prst="rect">
            <a:avLst/>
          </a:prstGeom>
          <a:noFill/>
        </p:spPr>
        <p:txBody>
          <a:bodyPr wrap="none" rtlCol="0">
            <a:spAutoFit/>
          </a:bodyPr>
          <a:lstStyle/>
          <a:p>
            <a:r>
              <a:rPr kumimoji="1" lang="zh-CN" altLang="en-US" sz="887" dirty="0">
                <a:solidFill>
                  <a:schemeClr val="bg1"/>
                </a:solidFill>
              </a:rPr>
              <a:t> </a:t>
            </a:r>
            <a:r>
              <a:rPr kumimoji="1" lang="en-US" altLang="zh-CN" sz="887" dirty="0">
                <a:solidFill>
                  <a:schemeClr val="bg1"/>
                </a:solidFill>
              </a:rPr>
              <a:t>NS </a:t>
            </a:r>
            <a:r>
              <a:rPr kumimoji="1" lang="en-US" altLang="zh-CN" sz="887" dirty="0" err="1">
                <a:solidFill>
                  <a:schemeClr val="bg1"/>
                </a:solidFill>
              </a:rPr>
              <a:t>dataplatform</a:t>
            </a:r>
            <a:endParaRPr kumimoji="1" lang="en-US" altLang="zh-CN" sz="887" dirty="0">
              <a:solidFill>
                <a:schemeClr val="bg1"/>
              </a:solidFill>
            </a:endParaRPr>
          </a:p>
        </p:txBody>
      </p:sp>
      <p:cxnSp>
        <p:nvCxnSpPr>
          <p:cNvPr id="10" name="曲线连接符 9"/>
          <p:cNvCxnSpPr/>
          <p:nvPr/>
        </p:nvCxnSpPr>
        <p:spPr>
          <a:xfrm rot="10800000">
            <a:off x="3518161" y="5059946"/>
            <a:ext cx="2047016" cy="7053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100" idx="3"/>
            <a:endCxn id="99" idx="3"/>
          </p:cNvCxnSpPr>
          <p:nvPr/>
        </p:nvCxnSpPr>
        <p:spPr>
          <a:xfrm flipH="1">
            <a:off x="3518160" y="5042091"/>
            <a:ext cx="868" cy="491397"/>
          </a:xfrm>
          <a:prstGeom prst="curvedConnector3">
            <a:avLst>
              <a:gd name="adj1" fmla="val -311020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99" idx="3"/>
            <a:endCxn id="82" idx="1"/>
          </p:cNvCxnSpPr>
          <p:nvPr/>
        </p:nvCxnSpPr>
        <p:spPr>
          <a:xfrm flipV="1">
            <a:off x="3518163" y="4230220"/>
            <a:ext cx="4667167" cy="13032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82" idx="1"/>
            <a:endCxn id="36" idx="3"/>
          </p:cNvCxnSpPr>
          <p:nvPr/>
        </p:nvCxnSpPr>
        <p:spPr>
          <a:xfrm rot="10800000">
            <a:off x="6690098" y="2815522"/>
            <a:ext cx="1495230" cy="141470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27" idx="3"/>
            <a:endCxn id="107" idx="2"/>
          </p:cNvCxnSpPr>
          <p:nvPr/>
        </p:nvCxnSpPr>
        <p:spPr>
          <a:xfrm flipH="1" flipV="1">
            <a:off x="6222204" y="2303466"/>
            <a:ext cx="408067" cy="3462608"/>
          </a:xfrm>
          <a:prstGeom prst="curvedConnector4">
            <a:avLst>
              <a:gd name="adj1" fmla="val -66161"/>
              <a:gd name="adj2" fmla="val 5308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82" idx="2"/>
            <a:endCxn id="87" idx="3"/>
          </p:cNvCxnSpPr>
          <p:nvPr/>
        </p:nvCxnSpPr>
        <p:spPr>
          <a:xfrm rot="16200000" flipH="1">
            <a:off x="8327749" y="4740155"/>
            <a:ext cx="1245293" cy="500492"/>
          </a:xfrm>
          <a:prstGeom prst="curvedConnector4">
            <a:avLst>
              <a:gd name="adj1" fmla="val 44478"/>
              <a:gd name="adj2" fmla="val 1568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99" idx="2"/>
            <a:endCxn id="86" idx="1"/>
          </p:cNvCxnSpPr>
          <p:nvPr/>
        </p:nvCxnSpPr>
        <p:spPr>
          <a:xfrm rot="16200000" flipH="1">
            <a:off x="5490281" y="3244876"/>
            <a:ext cx="186656" cy="51917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ounded Rectangle 56"/>
          <p:cNvSpPr>
            <a:spLocks noChangeArrowheads="1"/>
          </p:cNvSpPr>
          <p:nvPr/>
        </p:nvSpPr>
        <p:spPr bwMode="auto">
          <a:xfrm>
            <a:off x="5753213" y="2339210"/>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Yarn</a:t>
            </a:r>
          </a:p>
        </p:txBody>
      </p:sp>
      <p:grpSp>
        <p:nvGrpSpPr>
          <p:cNvPr id="119" name="组 118"/>
          <p:cNvGrpSpPr/>
          <p:nvPr/>
        </p:nvGrpSpPr>
        <p:grpSpPr>
          <a:xfrm>
            <a:off x="7614262" y="1055137"/>
            <a:ext cx="2112203" cy="2156956"/>
            <a:chOff x="4010212" y="1511456"/>
            <a:chExt cx="2384612" cy="1898355"/>
          </a:xfrm>
        </p:grpSpPr>
        <p:sp>
          <p:nvSpPr>
            <p:cNvPr id="120" name="矩形: 圆角 49"/>
            <p:cNvSpPr/>
            <p:nvPr/>
          </p:nvSpPr>
          <p:spPr bwMode="auto">
            <a:xfrm>
              <a:off x="4010212" y="1511456"/>
              <a:ext cx="2384612" cy="1898355"/>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dirty="0">
                <a:solidFill>
                  <a:srgbClr val="FFFFFF"/>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4925028" y="1518635"/>
              <a:ext cx="593957" cy="213203"/>
            </a:xfrm>
            <a:prstGeom prst="rect">
              <a:avLst/>
            </a:prstGeom>
            <a:noFill/>
          </p:spPr>
          <p:txBody>
            <a:bodyPr wrap="none" rtlCol="0">
              <a:spAutoFit/>
            </a:bodyPr>
            <a:lstStyle/>
            <a:p>
              <a:r>
                <a:rPr kumimoji="1" lang="zh-CN" altLang="en-US" sz="974" dirty="0">
                  <a:solidFill>
                    <a:schemeClr val="bg1"/>
                  </a:solidFill>
                </a:rPr>
                <a:t>租户</a:t>
              </a:r>
              <a:r>
                <a:rPr kumimoji="1" lang="en-US" altLang="zh-CN" sz="974" dirty="0">
                  <a:solidFill>
                    <a:schemeClr val="bg1"/>
                  </a:solidFill>
                </a:rPr>
                <a:t>N</a:t>
              </a:r>
              <a:endParaRPr kumimoji="1" lang="zh-CN" altLang="en-US" sz="974" dirty="0">
                <a:solidFill>
                  <a:schemeClr val="bg1"/>
                </a:solidFill>
              </a:endParaRPr>
            </a:p>
          </p:txBody>
        </p:sp>
      </p:grpSp>
      <p:sp>
        <p:nvSpPr>
          <p:cNvPr id="122" name="Rounded Rectangle 56"/>
          <p:cNvSpPr>
            <a:spLocks noChangeArrowheads="1"/>
          </p:cNvSpPr>
          <p:nvPr/>
        </p:nvSpPr>
        <p:spPr bwMode="auto">
          <a:xfrm>
            <a:off x="7686558" y="2051777"/>
            <a:ext cx="806634" cy="911331"/>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统一安全管控组件</a:t>
            </a: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Guardian</a:t>
            </a:r>
          </a:p>
        </p:txBody>
      </p:sp>
      <p:sp>
        <p:nvSpPr>
          <p:cNvPr id="123" name="Rounded Rectangle 56"/>
          <p:cNvSpPr>
            <a:spLocks noChangeArrowheads="1"/>
          </p:cNvSpPr>
          <p:nvPr/>
        </p:nvSpPr>
        <p:spPr bwMode="auto">
          <a:xfrm>
            <a:off x="8679271" y="2698428"/>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a:solidFill>
                  <a:srgbClr val="FFFFFF"/>
                </a:solidFill>
                <a:latin typeface="微软雅黑" panose="020B0503020204020204" pitchFamily="34" charset="-122"/>
                <a:ea typeface="微软雅黑" panose="020B0503020204020204" pitchFamily="34" charset="-122"/>
                <a:sym typeface="Kozuka Gothic Pr6N R" charset="-122"/>
              </a:rPr>
              <a:t>HDFS</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24" name="矩形 123"/>
          <p:cNvSpPr/>
          <p:nvPr/>
        </p:nvSpPr>
        <p:spPr>
          <a:xfrm>
            <a:off x="8094779" y="2920833"/>
            <a:ext cx="1229824" cy="337657"/>
          </a:xfrm>
          <a:prstGeom prst="rect">
            <a:avLst/>
          </a:prstGeom>
        </p:spPr>
        <p:txBody>
          <a:bodyPr wrap="none">
            <a:spAutoFit/>
          </a:bodyPr>
          <a:lstStyle/>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Namespace</a:t>
            </a:r>
            <a:r>
              <a:rPr lang="zh-CN" altLang="en-US" sz="797" b="1" dirty="0">
                <a:solidFill>
                  <a:srgbClr val="FFFFFF"/>
                </a:solidFill>
                <a:latin typeface="微软雅黑" panose="020B0503020204020204" pitchFamily="34" charset="-122"/>
                <a:ea typeface="微软雅黑" panose="020B0503020204020204" pitchFamily="34" charset="-122"/>
                <a:sym typeface="Kozuka Gothic Pr6N R" charset="-122"/>
              </a:rPr>
              <a:t> </a:t>
            </a:r>
            <a:r>
              <a:rPr lang="en-US" altLang="zh-CN" sz="797" b="1" dirty="0" err="1">
                <a:solidFill>
                  <a:srgbClr val="FFFFFF"/>
                </a:solidFill>
                <a:latin typeface="微软雅黑" panose="020B0503020204020204" pitchFamily="34" charset="-122"/>
                <a:ea typeface="微软雅黑" panose="020B0503020204020204" pitchFamily="34" charset="-122"/>
                <a:sym typeface="Kozuka Gothic Pr6N R" charset="-122"/>
              </a:rPr>
              <a:t>tenantN</a:t>
            </a:r>
            <a:endPar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endParaRPr>
          </a:p>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10.n.0.1/24</a:t>
            </a:r>
          </a:p>
        </p:txBody>
      </p:sp>
      <p:sp>
        <p:nvSpPr>
          <p:cNvPr id="125" name="矩形: 圆角 49"/>
          <p:cNvSpPr/>
          <p:nvPr/>
        </p:nvSpPr>
        <p:spPr bwMode="auto">
          <a:xfrm>
            <a:off x="7525916" y="933914"/>
            <a:ext cx="2298627" cy="239448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126" name="Rounded Rectangle 56"/>
          <p:cNvSpPr>
            <a:spLocks noChangeArrowheads="1"/>
          </p:cNvSpPr>
          <p:nvPr/>
        </p:nvSpPr>
        <p:spPr bwMode="auto">
          <a:xfrm>
            <a:off x="8680361" y="2048843"/>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Inceptor</a:t>
            </a:r>
          </a:p>
        </p:txBody>
      </p:sp>
      <p:sp>
        <p:nvSpPr>
          <p:cNvPr id="130" name="Rounded Rectangle 56"/>
          <p:cNvSpPr>
            <a:spLocks noChangeArrowheads="1"/>
          </p:cNvSpPr>
          <p:nvPr/>
        </p:nvSpPr>
        <p:spPr bwMode="auto">
          <a:xfrm>
            <a:off x="8689805" y="1700086"/>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数据目录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33" name="Rounded Rectangle 56"/>
          <p:cNvSpPr>
            <a:spLocks noChangeArrowheads="1"/>
          </p:cNvSpPr>
          <p:nvPr/>
        </p:nvSpPr>
        <p:spPr bwMode="auto">
          <a:xfrm>
            <a:off x="7670076" y="1690589"/>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通知</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37" name="Rounded Rectangle 56"/>
          <p:cNvSpPr>
            <a:spLocks noChangeArrowheads="1"/>
          </p:cNvSpPr>
          <p:nvPr/>
        </p:nvSpPr>
        <p:spPr bwMode="auto">
          <a:xfrm>
            <a:off x="7664669" y="1321656"/>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TCC</a:t>
            </a:r>
          </a:p>
        </p:txBody>
      </p:sp>
      <p:sp>
        <p:nvSpPr>
          <p:cNvPr id="142" name="Rounded Rectangle 56"/>
          <p:cNvSpPr>
            <a:spLocks noChangeArrowheads="1"/>
          </p:cNvSpPr>
          <p:nvPr/>
        </p:nvSpPr>
        <p:spPr bwMode="auto">
          <a:xfrm>
            <a:off x="8367945" y="1330643"/>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工单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43" name="Rounded Rectangle 56"/>
          <p:cNvSpPr>
            <a:spLocks noChangeArrowheads="1"/>
          </p:cNvSpPr>
          <p:nvPr/>
        </p:nvSpPr>
        <p:spPr bwMode="auto">
          <a:xfrm>
            <a:off x="9060782" y="1332340"/>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Pilot</a:t>
            </a:r>
          </a:p>
        </p:txBody>
      </p:sp>
      <p:sp>
        <p:nvSpPr>
          <p:cNvPr id="146" name="Rounded Rectangle 56"/>
          <p:cNvSpPr>
            <a:spLocks noChangeArrowheads="1"/>
          </p:cNvSpPr>
          <p:nvPr/>
        </p:nvSpPr>
        <p:spPr bwMode="auto">
          <a:xfrm>
            <a:off x="8680361" y="2359655"/>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Yarn</a:t>
            </a:r>
          </a:p>
        </p:txBody>
      </p:sp>
      <p:cxnSp>
        <p:nvCxnSpPr>
          <p:cNvPr id="46" name="曲线连接符 45"/>
          <p:cNvCxnSpPr>
            <a:stCxn id="85" idx="3"/>
            <a:endCxn id="118" idx="3"/>
          </p:cNvCxnSpPr>
          <p:nvPr/>
        </p:nvCxnSpPr>
        <p:spPr>
          <a:xfrm flipH="1" flipV="1">
            <a:off x="6691184" y="2476747"/>
            <a:ext cx="2510458" cy="2125287"/>
          </a:xfrm>
          <a:prstGeom prst="curvedConnector3">
            <a:avLst>
              <a:gd name="adj1" fmla="val -107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线连接符 47"/>
          <p:cNvCxnSpPr>
            <a:endCxn id="36" idx="3"/>
          </p:cNvCxnSpPr>
          <p:nvPr/>
        </p:nvCxnSpPr>
        <p:spPr>
          <a:xfrm rot="16200000" flipV="1">
            <a:off x="5878302" y="3627309"/>
            <a:ext cx="3104482" cy="1480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日期占位符 48"/>
          <p:cNvSpPr>
            <a:spLocks noGrp="1"/>
          </p:cNvSpPr>
          <p:nvPr>
            <p:ph type="dt" sz="half" idx="10"/>
          </p:nvPr>
        </p:nvSpPr>
        <p:spPr/>
        <p:txBody>
          <a:bodyPr/>
          <a:lstStyle/>
          <a:p>
            <a:fld id="{EBD845D6-175B-2A45-9433-7AE22829EF62}" type="datetime1">
              <a:rPr lang="zh-CN" altLang="en-US" smtClean="0"/>
              <a:t>18/7/3</a:t>
            </a:fld>
            <a:endParaRPr lang="zh-CN" altLang="en-US"/>
          </a:p>
        </p:txBody>
      </p:sp>
      <p:sp>
        <p:nvSpPr>
          <p:cNvPr id="50" name="页脚占位符 49"/>
          <p:cNvSpPr>
            <a:spLocks noGrp="1"/>
          </p:cNvSpPr>
          <p:nvPr>
            <p:ph type="ftr" sz="quarter" idx="11"/>
          </p:nvPr>
        </p:nvSpPr>
        <p:spPr/>
        <p:txBody>
          <a:bodyPr/>
          <a:lstStyle/>
          <a:p>
            <a:r>
              <a:rPr lang="en-US" altLang="zh-CN" smtClean="0"/>
              <a:t>Transwarp Confidential</a:t>
            </a:r>
            <a:endParaRPr lang="zh-CN" altLang="en-US"/>
          </a:p>
        </p:txBody>
      </p:sp>
      <p:sp>
        <p:nvSpPr>
          <p:cNvPr id="51" name="幻灯片编号占位符 50"/>
          <p:cNvSpPr>
            <a:spLocks noGrp="1"/>
          </p:cNvSpPr>
          <p:nvPr>
            <p:ph type="sldNum" sz="quarter" idx="12"/>
          </p:nvPr>
        </p:nvSpPr>
        <p:spPr/>
        <p:txBody>
          <a:bodyPr/>
          <a:lstStyle/>
          <a:p>
            <a:fld id="{0655C6C3-535F-4295-A463-389C7C3CB0A6}" type="slidenum">
              <a:rPr lang="zh-CN" altLang="en-US" smtClean="0"/>
              <a:t>20</a:t>
            </a:fld>
            <a:endParaRPr lang="zh-CN" altLang="en-US"/>
          </a:p>
        </p:txBody>
      </p:sp>
    </p:spTree>
    <p:extLst>
      <p:ext uri="{BB962C8B-B14F-4D97-AF65-F5344CB8AC3E}">
        <p14:creationId xmlns:p14="http://schemas.microsoft.com/office/powerpoint/2010/main" val="180546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49"/>
          <p:cNvSpPr/>
          <p:nvPr/>
        </p:nvSpPr>
        <p:spPr bwMode="auto">
          <a:xfrm>
            <a:off x="2258704" y="3978861"/>
            <a:ext cx="3626705" cy="2303025"/>
          </a:xfrm>
          <a:prstGeom prst="roundRect">
            <a:avLst>
              <a:gd name="adj" fmla="val 2449"/>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nvGrpSpPr>
          <p:cNvPr id="39" name="组 38"/>
          <p:cNvGrpSpPr/>
          <p:nvPr/>
        </p:nvGrpSpPr>
        <p:grpSpPr>
          <a:xfrm>
            <a:off x="4687113" y="1034689"/>
            <a:ext cx="2112203" cy="2156956"/>
            <a:chOff x="4010212" y="1511456"/>
            <a:chExt cx="2384612" cy="1898355"/>
          </a:xfrm>
        </p:grpSpPr>
        <p:sp>
          <p:nvSpPr>
            <p:cNvPr id="37" name="矩形: 圆角 49"/>
            <p:cNvSpPr/>
            <p:nvPr/>
          </p:nvSpPr>
          <p:spPr bwMode="auto">
            <a:xfrm>
              <a:off x="4010212" y="1511456"/>
              <a:ext cx="2384612" cy="1898355"/>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dirty="0">
                <a:solidFill>
                  <a:srgbClr val="FFFFFF"/>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925028" y="1518635"/>
              <a:ext cx="565002" cy="213203"/>
            </a:xfrm>
            <a:prstGeom prst="rect">
              <a:avLst/>
            </a:prstGeom>
            <a:noFill/>
          </p:spPr>
          <p:txBody>
            <a:bodyPr wrap="none" rtlCol="0">
              <a:spAutoFit/>
            </a:bodyPr>
            <a:lstStyle/>
            <a:p>
              <a:r>
                <a:rPr kumimoji="1" lang="zh-CN" altLang="en-US" sz="974" dirty="0">
                  <a:solidFill>
                    <a:schemeClr val="bg1"/>
                  </a:solidFill>
                </a:rPr>
                <a:t>租户</a:t>
              </a:r>
              <a:r>
                <a:rPr kumimoji="1" lang="en-US" altLang="zh-CN" sz="974" dirty="0">
                  <a:solidFill>
                    <a:schemeClr val="bg1"/>
                  </a:solidFill>
                </a:rPr>
                <a:t>1</a:t>
              </a:r>
              <a:endParaRPr kumimoji="1" lang="zh-CN" altLang="en-US" sz="974" dirty="0">
                <a:solidFill>
                  <a:schemeClr val="bg1"/>
                </a:solidFill>
              </a:endParaRPr>
            </a:p>
          </p:txBody>
        </p:sp>
      </p:grpSp>
      <p:sp>
        <p:nvSpPr>
          <p:cNvPr id="2" name="标题 1"/>
          <p:cNvSpPr>
            <a:spLocks noGrp="1"/>
          </p:cNvSpPr>
          <p:nvPr>
            <p:ph type="title"/>
          </p:nvPr>
        </p:nvSpPr>
        <p:spPr/>
        <p:txBody>
          <a:bodyPr>
            <a:normAutofit/>
          </a:bodyPr>
          <a:lstStyle/>
          <a:p>
            <a:r>
              <a:rPr kumimoji="1" lang="zh-CN" altLang="en-US" sz="2800" b="1" dirty="0" smtClean="0"/>
              <a:t>数据交换共享架构变换</a:t>
            </a:r>
            <a:endParaRPr kumimoji="1" lang="zh-CN" altLang="en-US" sz="2800" b="1" dirty="0"/>
          </a:p>
        </p:txBody>
      </p:sp>
      <p:sp>
        <p:nvSpPr>
          <p:cNvPr id="16" name="Rounded Rectangle 55"/>
          <p:cNvSpPr>
            <a:spLocks noChangeArrowheads="1"/>
          </p:cNvSpPr>
          <p:nvPr/>
        </p:nvSpPr>
        <p:spPr bwMode="auto">
          <a:xfrm>
            <a:off x="2343286" y="4141578"/>
            <a:ext cx="835541" cy="1936078"/>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106292" rIns="106292"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统一安全管控组件</a:t>
            </a:r>
            <a:r>
              <a:rPr lang="en-US" altLang="zh-CN"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Guardian</a:t>
            </a:r>
            <a:endPar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35" name="Rounded Rectangle 56"/>
          <p:cNvSpPr>
            <a:spLocks noChangeArrowheads="1"/>
          </p:cNvSpPr>
          <p:nvPr/>
        </p:nvSpPr>
        <p:spPr bwMode="auto">
          <a:xfrm>
            <a:off x="4759410" y="2031329"/>
            <a:ext cx="806634" cy="911331"/>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统一安全管控组件</a:t>
            </a: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Guardian</a:t>
            </a:r>
          </a:p>
        </p:txBody>
      </p:sp>
      <p:sp>
        <p:nvSpPr>
          <p:cNvPr id="36" name="Rounded Rectangle 56"/>
          <p:cNvSpPr>
            <a:spLocks noChangeArrowheads="1"/>
          </p:cNvSpPr>
          <p:nvPr/>
        </p:nvSpPr>
        <p:spPr bwMode="auto">
          <a:xfrm>
            <a:off x="5752121" y="2677983"/>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a:solidFill>
                  <a:srgbClr val="FFFFFF"/>
                </a:solidFill>
                <a:latin typeface="微软雅黑" panose="020B0503020204020204" pitchFamily="34" charset="-122"/>
                <a:ea typeface="微软雅黑" panose="020B0503020204020204" pitchFamily="34" charset="-122"/>
                <a:sym typeface="Kozuka Gothic Pr6N R" charset="-122"/>
              </a:rPr>
              <a:t>HDFS</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71" name="文本框 70"/>
          <p:cNvSpPr txBox="1"/>
          <p:nvPr/>
        </p:nvSpPr>
        <p:spPr>
          <a:xfrm>
            <a:off x="4669380" y="5922437"/>
            <a:ext cx="1088760" cy="351506"/>
          </a:xfrm>
          <a:prstGeom prst="rect">
            <a:avLst/>
          </a:prstGeom>
          <a:noFill/>
        </p:spPr>
        <p:txBody>
          <a:bodyPr wrap="none" rtlCol="0">
            <a:spAutoFit/>
          </a:bodyPr>
          <a:lstStyle/>
          <a:p>
            <a:r>
              <a:rPr kumimoji="1" lang="en-US" altLang="zh-CN" sz="887" dirty="0">
                <a:solidFill>
                  <a:schemeClr val="bg1"/>
                </a:solidFill>
              </a:rPr>
              <a:t>Namespace</a:t>
            </a:r>
            <a:r>
              <a:rPr kumimoji="1" lang="zh-CN" altLang="en-US" sz="887" dirty="0">
                <a:solidFill>
                  <a:schemeClr val="bg1"/>
                </a:solidFill>
              </a:rPr>
              <a:t> </a:t>
            </a:r>
            <a:r>
              <a:rPr kumimoji="1" lang="en-US" altLang="zh-CN" sz="887" dirty="0" err="1">
                <a:solidFill>
                  <a:schemeClr val="bg1"/>
                </a:solidFill>
              </a:rPr>
              <a:t>tdcsys</a:t>
            </a:r>
            <a:endParaRPr kumimoji="1" lang="en-US" altLang="zh-CN" sz="887" dirty="0">
              <a:solidFill>
                <a:schemeClr val="bg1"/>
              </a:solidFill>
            </a:endParaRPr>
          </a:p>
          <a:p>
            <a:r>
              <a:rPr lang="en-US" altLang="zh-CN" sz="797" dirty="0">
                <a:solidFill>
                  <a:srgbClr val="FFFFFF"/>
                </a:solidFill>
                <a:latin typeface="微软雅黑" panose="020B0503020204020204" pitchFamily="34" charset="-122"/>
                <a:ea typeface="微软雅黑" panose="020B0503020204020204" pitchFamily="34" charset="-122"/>
                <a:sym typeface="Kozuka Gothic Pr6N R" charset="-122"/>
              </a:rPr>
              <a:t>172.16.31.1/24</a:t>
            </a:r>
            <a:endParaRPr kumimoji="1" lang="zh-CN" altLang="en-US" sz="797" dirty="0">
              <a:solidFill>
                <a:schemeClr val="bg1"/>
              </a:solidFill>
            </a:endParaRPr>
          </a:p>
        </p:txBody>
      </p:sp>
      <p:sp>
        <p:nvSpPr>
          <p:cNvPr id="136" name="矩形: 圆角 49"/>
          <p:cNvSpPr/>
          <p:nvPr/>
        </p:nvSpPr>
        <p:spPr bwMode="auto">
          <a:xfrm>
            <a:off x="2117804" y="3893287"/>
            <a:ext cx="7329480" cy="2521124"/>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nvGrpSpPr>
          <p:cNvPr id="174" name="组 173"/>
          <p:cNvGrpSpPr/>
          <p:nvPr/>
        </p:nvGrpSpPr>
        <p:grpSpPr>
          <a:xfrm>
            <a:off x="2621288" y="1732963"/>
            <a:ext cx="491732" cy="1254181"/>
            <a:chOff x="296196" y="2702406"/>
            <a:chExt cx="555151" cy="1415932"/>
          </a:xfrm>
        </p:grpSpPr>
        <p:pic>
          <p:nvPicPr>
            <p:cNvPr id="161" name="图片 1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96" y="2901096"/>
              <a:ext cx="368015" cy="368015"/>
            </a:xfrm>
            <a:prstGeom prst="rect">
              <a:avLst/>
            </a:prstGeom>
          </p:spPr>
        </p:pic>
        <p:pic>
          <p:nvPicPr>
            <p:cNvPr id="162" name="图片 1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48" y="3623784"/>
              <a:ext cx="368015" cy="368015"/>
            </a:xfrm>
            <a:prstGeom prst="rect">
              <a:avLst/>
            </a:prstGeom>
          </p:spPr>
        </p:pic>
        <p:sp>
          <p:nvSpPr>
            <p:cNvPr id="164" name="矩形: 圆角 49"/>
            <p:cNvSpPr/>
            <p:nvPr/>
          </p:nvSpPr>
          <p:spPr bwMode="auto">
            <a:xfrm flipH="1">
              <a:off x="296196" y="2702406"/>
              <a:ext cx="555151" cy="141593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sp>
        <p:nvSpPr>
          <p:cNvPr id="172" name="文本框 171"/>
          <p:cNvSpPr txBox="1"/>
          <p:nvPr/>
        </p:nvSpPr>
        <p:spPr>
          <a:xfrm>
            <a:off x="7031607" y="2207678"/>
            <a:ext cx="327334" cy="337913"/>
          </a:xfrm>
          <a:prstGeom prst="rect">
            <a:avLst/>
          </a:prstGeom>
          <a:noFill/>
        </p:spPr>
        <p:txBody>
          <a:bodyPr wrap="none" rtlCol="0">
            <a:spAutoFit/>
          </a:bodyPr>
          <a:lstStyle/>
          <a:p>
            <a:r>
              <a:rPr kumimoji="1" lang="mr-IN" altLang="zh-CN" sz="1596">
                <a:solidFill>
                  <a:schemeClr val="bg1"/>
                </a:solidFill>
              </a:rPr>
              <a:t>…</a:t>
            </a:r>
            <a:endParaRPr kumimoji="1" lang="zh-CN" altLang="en-US" sz="1596" dirty="0">
              <a:solidFill>
                <a:schemeClr val="bg1"/>
              </a:solidFill>
            </a:endParaRPr>
          </a:p>
        </p:txBody>
      </p:sp>
      <p:sp>
        <p:nvSpPr>
          <p:cNvPr id="178" name="矩形 177"/>
          <p:cNvSpPr/>
          <p:nvPr/>
        </p:nvSpPr>
        <p:spPr>
          <a:xfrm>
            <a:off x="5179658" y="2900387"/>
            <a:ext cx="1205779" cy="337657"/>
          </a:xfrm>
          <a:prstGeom prst="rect">
            <a:avLst/>
          </a:prstGeom>
        </p:spPr>
        <p:txBody>
          <a:bodyPr wrap="none">
            <a:spAutoFit/>
          </a:bodyPr>
          <a:lstStyle/>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Namespace</a:t>
            </a:r>
            <a:r>
              <a:rPr lang="zh-CN" altLang="en-US" sz="797" b="1" dirty="0">
                <a:solidFill>
                  <a:srgbClr val="FFFFFF"/>
                </a:solidFill>
                <a:latin typeface="微软雅黑" panose="020B0503020204020204" pitchFamily="34" charset="-122"/>
                <a:ea typeface="微软雅黑" panose="020B0503020204020204" pitchFamily="34" charset="-122"/>
                <a:sym typeface="Kozuka Gothic Pr6N R" charset="-122"/>
              </a:rPr>
              <a:t> </a:t>
            </a: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tenant1</a:t>
            </a:r>
          </a:p>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10.0.0.1/24</a:t>
            </a:r>
          </a:p>
        </p:txBody>
      </p:sp>
      <p:sp>
        <p:nvSpPr>
          <p:cNvPr id="83" name="矩形: 圆角 49"/>
          <p:cNvSpPr/>
          <p:nvPr/>
        </p:nvSpPr>
        <p:spPr bwMode="auto">
          <a:xfrm>
            <a:off x="4598769" y="913468"/>
            <a:ext cx="2298627" cy="239448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486117" y="3598990"/>
            <a:ext cx="1079923" cy="1079923"/>
          </a:xfrm>
          <a:prstGeom prst="rect">
            <a:avLst/>
          </a:prstGeom>
        </p:spPr>
        <p:txBody>
          <a:bodyPr vert="horz" wrap="none" lIns="107992" tIns="53996" rIns="107992" bIns="53996" rtlCol="0">
            <a:normAutofit/>
          </a:bodyPr>
          <a:lstStyle/>
          <a:p>
            <a:pPr algn="ctr"/>
            <a:endParaRPr kumimoji="1" lang="zh-CN" altLang="en-US" sz="2362" dirty="0">
              <a:hlinkClick r:id="rId4"/>
            </a:endParaRPr>
          </a:p>
        </p:txBody>
      </p:sp>
      <p:sp>
        <p:nvSpPr>
          <p:cNvPr id="107" name="Rounded Rectangle 56"/>
          <p:cNvSpPr>
            <a:spLocks noChangeArrowheads="1"/>
          </p:cNvSpPr>
          <p:nvPr/>
        </p:nvSpPr>
        <p:spPr bwMode="auto">
          <a:xfrm>
            <a:off x="5753213" y="2028396"/>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Inceptor</a:t>
            </a:r>
          </a:p>
        </p:txBody>
      </p:sp>
      <p:sp>
        <p:nvSpPr>
          <p:cNvPr id="109" name="Rounded Rectangle 56"/>
          <p:cNvSpPr>
            <a:spLocks noChangeArrowheads="1"/>
          </p:cNvSpPr>
          <p:nvPr/>
        </p:nvSpPr>
        <p:spPr bwMode="auto">
          <a:xfrm>
            <a:off x="5762658" y="1679640"/>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数据目录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27" name="Rounded Rectangle 55"/>
          <p:cNvSpPr>
            <a:spLocks noChangeArrowheads="1"/>
          </p:cNvSpPr>
          <p:nvPr/>
        </p:nvSpPr>
        <p:spPr bwMode="auto">
          <a:xfrm>
            <a:off x="3478937" y="5538212"/>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工作流组件</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workflow</a:t>
            </a:r>
          </a:p>
        </p:txBody>
      </p:sp>
      <p:sp>
        <p:nvSpPr>
          <p:cNvPr id="128" name="Rounded Rectangle 55"/>
          <p:cNvSpPr>
            <a:spLocks noChangeArrowheads="1"/>
          </p:cNvSpPr>
          <p:nvPr/>
        </p:nvSpPr>
        <p:spPr bwMode="auto">
          <a:xfrm>
            <a:off x="3477623" y="4825917"/>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数据共享任务组件</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Dispatcher</a:t>
            </a:r>
          </a:p>
        </p:txBody>
      </p:sp>
      <p:sp>
        <p:nvSpPr>
          <p:cNvPr id="131" name="Rounded Rectangle 55"/>
          <p:cNvSpPr>
            <a:spLocks noChangeArrowheads="1"/>
          </p:cNvSpPr>
          <p:nvPr/>
        </p:nvSpPr>
        <p:spPr bwMode="auto">
          <a:xfrm>
            <a:off x="3475580" y="4172068"/>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平台运维组件</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ECO</a:t>
            </a:r>
          </a:p>
        </p:txBody>
      </p:sp>
      <p:sp>
        <p:nvSpPr>
          <p:cNvPr id="132" name="Rounded Rectangle 55"/>
          <p:cNvSpPr>
            <a:spLocks noChangeArrowheads="1"/>
          </p:cNvSpPr>
          <p:nvPr/>
        </p:nvSpPr>
        <p:spPr bwMode="auto">
          <a:xfrm>
            <a:off x="4683564" y="4172068"/>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工单组件</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Ticket</a:t>
            </a:r>
          </a:p>
        </p:txBody>
      </p:sp>
      <p:sp>
        <p:nvSpPr>
          <p:cNvPr id="134" name="Rounded Rectangle 55"/>
          <p:cNvSpPr>
            <a:spLocks noChangeArrowheads="1"/>
          </p:cNvSpPr>
          <p:nvPr/>
        </p:nvSpPr>
        <p:spPr bwMode="auto">
          <a:xfrm>
            <a:off x="4678854" y="5538212"/>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元数据管理组件</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Governor</a:t>
            </a:r>
          </a:p>
        </p:txBody>
      </p:sp>
      <p:sp>
        <p:nvSpPr>
          <p:cNvPr id="135" name="Rounded Rectangle 55"/>
          <p:cNvSpPr>
            <a:spLocks noChangeArrowheads="1"/>
          </p:cNvSpPr>
          <p:nvPr/>
        </p:nvSpPr>
        <p:spPr bwMode="auto">
          <a:xfrm>
            <a:off x="4680994" y="4822927"/>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通知组件</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GN-TDC</a:t>
            </a:r>
          </a:p>
        </p:txBody>
      </p:sp>
      <p:grpSp>
        <p:nvGrpSpPr>
          <p:cNvPr id="138" name="组 137"/>
          <p:cNvGrpSpPr/>
          <p:nvPr/>
        </p:nvGrpSpPr>
        <p:grpSpPr>
          <a:xfrm>
            <a:off x="9842170" y="4379648"/>
            <a:ext cx="491732" cy="1254181"/>
            <a:chOff x="296196" y="2702406"/>
            <a:chExt cx="555151" cy="1415932"/>
          </a:xfrm>
        </p:grpSpPr>
        <p:pic>
          <p:nvPicPr>
            <p:cNvPr id="139" name="图片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96" y="2901096"/>
              <a:ext cx="368015" cy="368015"/>
            </a:xfrm>
            <a:prstGeom prst="rect">
              <a:avLst/>
            </a:prstGeom>
          </p:spPr>
        </p:pic>
        <p:pic>
          <p:nvPicPr>
            <p:cNvPr id="140" name="图片 1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48" y="3623784"/>
              <a:ext cx="368015" cy="368015"/>
            </a:xfrm>
            <a:prstGeom prst="rect">
              <a:avLst/>
            </a:prstGeom>
          </p:spPr>
        </p:pic>
        <p:sp>
          <p:nvSpPr>
            <p:cNvPr id="141" name="矩形: 圆角 49"/>
            <p:cNvSpPr/>
            <p:nvPr/>
          </p:nvSpPr>
          <p:spPr bwMode="auto">
            <a:xfrm flipH="1">
              <a:off x="296196" y="2702406"/>
              <a:ext cx="555151" cy="141593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sp>
        <p:nvSpPr>
          <p:cNvPr id="144" name="Rounded Rectangle 56"/>
          <p:cNvSpPr>
            <a:spLocks noChangeArrowheads="1"/>
          </p:cNvSpPr>
          <p:nvPr/>
        </p:nvSpPr>
        <p:spPr bwMode="auto">
          <a:xfrm>
            <a:off x="4742926" y="1670141"/>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通知</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45" name="Rounded Rectangle 56"/>
          <p:cNvSpPr>
            <a:spLocks noChangeArrowheads="1"/>
          </p:cNvSpPr>
          <p:nvPr/>
        </p:nvSpPr>
        <p:spPr bwMode="auto">
          <a:xfrm>
            <a:off x="4737522" y="1301209"/>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TCC</a:t>
            </a:r>
          </a:p>
        </p:txBody>
      </p:sp>
      <p:cxnSp>
        <p:nvCxnSpPr>
          <p:cNvPr id="29" name="曲线连接符 28"/>
          <p:cNvCxnSpPr>
            <a:endCxn id="35" idx="2"/>
          </p:cNvCxnSpPr>
          <p:nvPr/>
        </p:nvCxnSpPr>
        <p:spPr>
          <a:xfrm rot="5400000" flipH="1" flipV="1">
            <a:off x="4408164" y="3380787"/>
            <a:ext cx="1192686" cy="316441"/>
          </a:xfrm>
          <a:prstGeom prst="curvedConnector3">
            <a:avLst/>
          </a:prstGeom>
          <a:ln>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131" idx="2"/>
            <a:endCxn id="128" idx="0"/>
          </p:cNvCxnSpPr>
          <p:nvPr/>
        </p:nvCxnSpPr>
        <p:spPr>
          <a:xfrm>
            <a:off x="4006018" y="4599973"/>
            <a:ext cx="2042" cy="225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endCxn id="127" idx="0"/>
          </p:cNvCxnSpPr>
          <p:nvPr/>
        </p:nvCxnSpPr>
        <p:spPr>
          <a:xfrm>
            <a:off x="3996015" y="5253822"/>
            <a:ext cx="13355" cy="284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3" name="Rounded Rectangle 56"/>
          <p:cNvSpPr>
            <a:spLocks noChangeArrowheads="1"/>
          </p:cNvSpPr>
          <p:nvPr/>
        </p:nvSpPr>
        <p:spPr bwMode="auto">
          <a:xfrm>
            <a:off x="5440796" y="1310196"/>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工单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66" name="Rounded Rectangle 56"/>
          <p:cNvSpPr>
            <a:spLocks noChangeArrowheads="1"/>
          </p:cNvSpPr>
          <p:nvPr/>
        </p:nvSpPr>
        <p:spPr bwMode="auto">
          <a:xfrm>
            <a:off x="6133634" y="1311894"/>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Pilot</a:t>
            </a:r>
          </a:p>
        </p:txBody>
      </p:sp>
      <p:cxnSp>
        <p:nvCxnSpPr>
          <p:cNvPr id="204" name="曲线连接符 203"/>
          <p:cNvCxnSpPr>
            <a:stCxn id="134" idx="0"/>
            <a:endCxn id="109" idx="3"/>
          </p:cNvCxnSpPr>
          <p:nvPr/>
        </p:nvCxnSpPr>
        <p:spPr>
          <a:xfrm rot="5400000" flipH="1" flipV="1">
            <a:off x="4094445" y="2932019"/>
            <a:ext cx="3721036" cy="1491343"/>
          </a:xfrm>
          <a:prstGeom prst="curvedConnector4">
            <a:avLst>
              <a:gd name="adj1" fmla="val 48152"/>
              <a:gd name="adj2" fmla="val 118103"/>
            </a:avLst>
          </a:prstGeom>
          <a:ln>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矩形: 圆角 49"/>
          <p:cNvSpPr/>
          <p:nvPr/>
        </p:nvSpPr>
        <p:spPr bwMode="auto">
          <a:xfrm>
            <a:off x="6096475" y="4003315"/>
            <a:ext cx="3166981" cy="1011022"/>
          </a:xfrm>
          <a:prstGeom prst="roundRect">
            <a:avLst>
              <a:gd name="adj" fmla="val 2449"/>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80" name="矩形: 圆角 49"/>
          <p:cNvSpPr/>
          <p:nvPr/>
        </p:nvSpPr>
        <p:spPr bwMode="auto">
          <a:xfrm>
            <a:off x="6066479" y="5087664"/>
            <a:ext cx="3188489" cy="1171234"/>
          </a:xfrm>
          <a:prstGeom prst="roundRect">
            <a:avLst>
              <a:gd name="adj" fmla="val 2449"/>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8125172" y="4754279"/>
            <a:ext cx="1202573" cy="228845"/>
          </a:xfrm>
          <a:prstGeom prst="rect">
            <a:avLst/>
          </a:prstGeom>
          <a:noFill/>
        </p:spPr>
        <p:txBody>
          <a:bodyPr wrap="none" rtlCol="0">
            <a:spAutoFit/>
          </a:bodyPr>
          <a:lstStyle/>
          <a:p>
            <a:r>
              <a:rPr kumimoji="1" lang="en-US" altLang="zh-CN" sz="887" dirty="0">
                <a:solidFill>
                  <a:schemeClr val="bg1"/>
                </a:solidFill>
              </a:rPr>
              <a:t>Namespace</a:t>
            </a:r>
            <a:r>
              <a:rPr kumimoji="1" lang="zh-CN" altLang="en-US" sz="887" dirty="0">
                <a:solidFill>
                  <a:schemeClr val="bg1"/>
                </a:solidFill>
              </a:rPr>
              <a:t> </a:t>
            </a:r>
            <a:r>
              <a:rPr kumimoji="1" lang="en-US" altLang="zh-CN" sz="887" dirty="0" err="1">
                <a:solidFill>
                  <a:schemeClr val="bg1"/>
                </a:solidFill>
              </a:rPr>
              <a:t>tdc</a:t>
            </a:r>
            <a:r>
              <a:rPr kumimoji="1" lang="en-US" altLang="zh-CN" sz="887" dirty="0">
                <a:solidFill>
                  <a:schemeClr val="bg1"/>
                </a:solidFill>
              </a:rPr>
              <a:t>-jobs</a:t>
            </a:r>
          </a:p>
        </p:txBody>
      </p:sp>
      <p:sp>
        <p:nvSpPr>
          <p:cNvPr id="82" name="Rounded Rectangle 56"/>
          <p:cNvSpPr>
            <a:spLocks noChangeArrowheads="1"/>
          </p:cNvSpPr>
          <p:nvPr/>
        </p:nvSpPr>
        <p:spPr bwMode="auto">
          <a:xfrm>
            <a:off x="6185816" y="4072431"/>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import-job-1</a:t>
            </a:r>
          </a:p>
        </p:txBody>
      </p:sp>
      <p:sp>
        <p:nvSpPr>
          <p:cNvPr id="85" name="Rounded Rectangle 56"/>
          <p:cNvSpPr>
            <a:spLocks noChangeArrowheads="1"/>
          </p:cNvSpPr>
          <p:nvPr/>
        </p:nvSpPr>
        <p:spPr bwMode="auto">
          <a:xfrm>
            <a:off x="8082247" y="4064357"/>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import-job-n</a:t>
            </a:r>
          </a:p>
        </p:txBody>
      </p:sp>
      <p:sp>
        <p:nvSpPr>
          <p:cNvPr id="86" name="Rounded Rectangle 56"/>
          <p:cNvSpPr>
            <a:spLocks noChangeArrowheads="1"/>
          </p:cNvSpPr>
          <p:nvPr/>
        </p:nvSpPr>
        <p:spPr bwMode="auto">
          <a:xfrm>
            <a:off x="6137361" y="5795332"/>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HDFS</a:t>
            </a:r>
          </a:p>
        </p:txBody>
      </p:sp>
      <p:sp>
        <p:nvSpPr>
          <p:cNvPr id="87" name="Rounded Rectangle 56"/>
          <p:cNvSpPr>
            <a:spLocks noChangeArrowheads="1"/>
          </p:cNvSpPr>
          <p:nvPr/>
        </p:nvSpPr>
        <p:spPr bwMode="auto">
          <a:xfrm>
            <a:off x="6137361" y="5485549"/>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a:solidFill>
                  <a:srgbClr val="FFFFFF"/>
                </a:solidFill>
                <a:latin typeface="微软雅黑" panose="020B0503020204020204" pitchFamily="34" charset="-122"/>
                <a:ea typeface="微软雅黑" panose="020B0503020204020204" pitchFamily="34" charset="-122"/>
                <a:sym typeface="Kozuka Gothic Pr6N R" charset="-122"/>
              </a:rPr>
              <a:t>Yarn</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88" name="Rounded Rectangle 56"/>
          <p:cNvSpPr>
            <a:spLocks noChangeArrowheads="1"/>
          </p:cNvSpPr>
          <p:nvPr/>
        </p:nvSpPr>
        <p:spPr bwMode="auto">
          <a:xfrm>
            <a:off x="6137361" y="5153849"/>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Inceptor</a:t>
            </a:r>
          </a:p>
        </p:txBody>
      </p:sp>
      <p:sp>
        <p:nvSpPr>
          <p:cNvPr id="90" name="文本框 89"/>
          <p:cNvSpPr txBox="1"/>
          <p:nvPr/>
        </p:nvSpPr>
        <p:spPr>
          <a:xfrm>
            <a:off x="8176244" y="6036530"/>
            <a:ext cx="1024639" cy="228845"/>
          </a:xfrm>
          <a:prstGeom prst="rect">
            <a:avLst/>
          </a:prstGeom>
          <a:noFill/>
        </p:spPr>
        <p:txBody>
          <a:bodyPr wrap="none" rtlCol="0">
            <a:spAutoFit/>
          </a:bodyPr>
          <a:lstStyle/>
          <a:p>
            <a:r>
              <a:rPr kumimoji="1" lang="zh-CN" altLang="en-US" sz="887" dirty="0">
                <a:solidFill>
                  <a:schemeClr val="bg1"/>
                </a:solidFill>
              </a:rPr>
              <a:t> </a:t>
            </a:r>
            <a:r>
              <a:rPr kumimoji="1" lang="en-US" altLang="zh-CN" sz="887" dirty="0">
                <a:solidFill>
                  <a:schemeClr val="bg1"/>
                </a:solidFill>
              </a:rPr>
              <a:t>NS </a:t>
            </a:r>
            <a:r>
              <a:rPr kumimoji="1" lang="en-US" altLang="zh-CN" sz="887" dirty="0" err="1">
                <a:solidFill>
                  <a:schemeClr val="bg1"/>
                </a:solidFill>
              </a:rPr>
              <a:t>dataplatform</a:t>
            </a:r>
            <a:endParaRPr kumimoji="1" lang="en-US" altLang="zh-CN" sz="887" dirty="0">
              <a:solidFill>
                <a:schemeClr val="bg1"/>
              </a:solidFill>
            </a:endParaRPr>
          </a:p>
        </p:txBody>
      </p:sp>
      <p:sp>
        <p:nvSpPr>
          <p:cNvPr id="118" name="Rounded Rectangle 56"/>
          <p:cNvSpPr>
            <a:spLocks noChangeArrowheads="1"/>
          </p:cNvSpPr>
          <p:nvPr/>
        </p:nvSpPr>
        <p:spPr bwMode="auto">
          <a:xfrm>
            <a:off x="5753213" y="2339210"/>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Yarn</a:t>
            </a:r>
          </a:p>
        </p:txBody>
      </p:sp>
      <p:grpSp>
        <p:nvGrpSpPr>
          <p:cNvPr id="119" name="组 118"/>
          <p:cNvGrpSpPr/>
          <p:nvPr/>
        </p:nvGrpSpPr>
        <p:grpSpPr>
          <a:xfrm>
            <a:off x="7614262" y="1055137"/>
            <a:ext cx="2112203" cy="2156956"/>
            <a:chOff x="4010212" y="1511456"/>
            <a:chExt cx="2384612" cy="1898355"/>
          </a:xfrm>
        </p:grpSpPr>
        <p:sp>
          <p:nvSpPr>
            <p:cNvPr id="120" name="矩形: 圆角 49"/>
            <p:cNvSpPr/>
            <p:nvPr/>
          </p:nvSpPr>
          <p:spPr bwMode="auto">
            <a:xfrm>
              <a:off x="4010212" y="1511456"/>
              <a:ext cx="2384612" cy="1898355"/>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dirty="0">
                <a:solidFill>
                  <a:srgbClr val="FFFFFF"/>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4925028" y="1518635"/>
              <a:ext cx="593957" cy="213203"/>
            </a:xfrm>
            <a:prstGeom prst="rect">
              <a:avLst/>
            </a:prstGeom>
            <a:noFill/>
          </p:spPr>
          <p:txBody>
            <a:bodyPr wrap="none" rtlCol="0">
              <a:spAutoFit/>
            </a:bodyPr>
            <a:lstStyle/>
            <a:p>
              <a:r>
                <a:rPr kumimoji="1" lang="zh-CN" altLang="en-US" sz="974" dirty="0">
                  <a:solidFill>
                    <a:schemeClr val="bg1"/>
                  </a:solidFill>
                </a:rPr>
                <a:t>租户</a:t>
              </a:r>
              <a:r>
                <a:rPr kumimoji="1" lang="en-US" altLang="zh-CN" sz="974" dirty="0">
                  <a:solidFill>
                    <a:schemeClr val="bg1"/>
                  </a:solidFill>
                </a:rPr>
                <a:t>N</a:t>
              </a:r>
              <a:endParaRPr kumimoji="1" lang="zh-CN" altLang="en-US" sz="974" dirty="0">
                <a:solidFill>
                  <a:schemeClr val="bg1"/>
                </a:solidFill>
              </a:endParaRPr>
            </a:p>
          </p:txBody>
        </p:sp>
      </p:grpSp>
      <p:sp>
        <p:nvSpPr>
          <p:cNvPr id="122" name="Rounded Rectangle 56"/>
          <p:cNvSpPr>
            <a:spLocks noChangeArrowheads="1"/>
          </p:cNvSpPr>
          <p:nvPr/>
        </p:nvSpPr>
        <p:spPr bwMode="auto">
          <a:xfrm>
            <a:off x="7686558" y="2051777"/>
            <a:ext cx="806634" cy="911331"/>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统一安全管控组件</a:t>
            </a: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Guardian</a:t>
            </a:r>
          </a:p>
        </p:txBody>
      </p:sp>
      <p:sp>
        <p:nvSpPr>
          <p:cNvPr id="123" name="Rounded Rectangle 56"/>
          <p:cNvSpPr>
            <a:spLocks noChangeArrowheads="1"/>
          </p:cNvSpPr>
          <p:nvPr/>
        </p:nvSpPr>
        <p:spPr bwMode="auto">
          <a:xfrm>
            <a:off x="8679271" y="2698428"/>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a:solidFill>
                  <a:srgbClr val="FFFFFF"/>
                </a:solidFill>
                <a:latin typeface="微软雅黑" panose="020B0503020204020204" pitchFamily="34" charset="-122"/>
                <a:ea typeface="微软雅黑" panose="020B0503020204020204" pitchFamily="34" charset="-122"/>
                <a:sym typeface="Kozuka Gothic Pr6N R" charset="-122"/>
              </a:rPr>
              <a:t>HDFS</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24" name="矩形 123"/>
          <p:cNvSpPr/>
          <p:nvPr/>
        </p:nvSpPr>
        <p:spPr>
          <a:xfrm>
            <a:off x="8094779" y="2920833"/>
            <a:ext cx="1229824" cy="337657"/>
          </a:xfrm>
          <a:prstGeom prst="rect">
            <a:avLst/>
          </a:prstGeom>
        </p:spPr>
        <p:txBody>
          <a:bodyPr wrap="none">
            <a:spAutoFit/>
          </a:bodyPr>
          <a:lstStyle/>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Namespace</a:t>
            </a:r>
            <a:r>
              <a:rPr lang="zh-CN" altLang="en-US" sz="797" b="1" dirty="0">
                <a:solidFill>
                  <a:srgbClr val="FFFFFF"/>
                </a:solidFill>
                <a:latin typeface="微软雅黑" panose="020B0503020204020204" pitchFamily="34" charset="-122"/>
                <a:ea typeface="微软雅黑" panose="020B0503020204020204" pitchFamily="34" charset="-122"/>
                <a:sym typeface="Kozuka Gothic Pr6N R" charset="-122"/>
              </a:rPr>
              <a:t> </a:t>
            </a:r>
            <a:r>
              <a:rPr lang="en-US" altLang="zh-CN" sz="797" b="1" dirty="0" err="1">
                <a:solidFill>
                  <a:srgbClr val="FFFFFF"/>
                </a:solidFill>
                <a:latin typeface="微软雅黑" panose="020B0503020204020204" pitchFamily="34" charset="-122"/>
                <a:ea typeface="微软雅黑" panose="020B0503020204020204" pitchFamily="34" charset="-122"/>
                <a:sym typeface="Kozuka Gothic Pr6N R" charset="-122"/>
              </a:rPr>
              <a:t>tenantN</a:t>
            </a:r>
            <a:endPar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endParaRPr>
          </a:p>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10.n.0.1/24</a:t>
            </a:r>
          </a:p>
        </p:txBody>
      </p:sp>
      <p:sp>
        <p:nvSpPr>
          <p:cNvPr id="125" name="矩形: 圆角 49"/>
          <p:cNvSpPr/>
          <p:nvPr/>
        </p:nvSpPr>
        <p:spPr bwMode="auto">
          <a:xfrm>
            <a:off x="7525916" y="933914"/>
            <a:ext cx="2298627" cy="239448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126" name="Rounded Rectangle 56"/>
          <p:cNvSpPr>
            <a:spLocks noChangeArrowheads="1"/>
          </p:cNvSpPr>
          <p:nvPr/>
        </p:nvSpPr>
        <p:spPr bwMode="auto">
          <a:xfrm>
            <a:off x="8680361" y="2048843"/>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Inceptor</a:t>
            </a:r>
          </a:p>
        </p:txBody>
      </p:sp>
      <p:sp>
        <p:nvSpPr>
          <p:cNvPr id="130" name="Rounded Rectangle 56"/>
          <p:cNvSpPr>
            <a:spLocks noChangeArrowheads="1"/>
          </p:cNvSpPr>
          <p:nvPr/>
        </p:nvSpPr>
        <p:spPr bwMode="auto">
          <a:xfrm>
            <a:off x="8689805" y="1700086"/>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数据目录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33" name="Rounded Rectangle 56"/>
          <p:cNvSpPr>
            <a:spLocks noChangeArrowheads="1"/>
          </p:cNvSpPr>
          <p:nvPr/>
        </p:nvSpPr>
        <p:spPr bwMode="auto">
          <a:xfrm>
            <a:off x="7670076" y="1690589"/>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通知</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37" name="Rounded Rectangle 56"/>
          <p:cNvSpPr>
            <a:spLocks noChangeArrowheads="1"/>
          </p:cNvSpPr>
          <p:nvPr/>
        </p:nvSpPr>
        <p:spPr bwMode="auto">
          <a:xfrm>
            <a:off x="7664669" y="1321656"/>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TCC</a:t>
            </a:r>
          </a:p>
        </p:txBody>
      </p:sp>
      <p:sp>
        <p:nvSpPr>
          <p:cNvPr id="142" name="Rounded Rectangle 56"/>
          <p:cNvSpPr>
            <a:spLocks noChangeArrowheads="1"/>
          </p:cNvSpPr>
          <p:nvPr/>
        </p:nvSpPr>
        <p:spPr bwMode="auto">
          <a:xfrm>
            <a:off x="8367945" y="1330643"/>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工单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43" name="Rounded Rectangle 56"/>
          <p:cNvSpPr>
            <a:spLocks noChangeArrowheads="1"/>
          </p:cNvSpPr>
          <p:nvPr/>
        </p:nvSpPr>
        <p:spPr bwMode="auto">
          <a:xfrm>
            <a:off x="9060782" y="1332340"/>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Pilot</a:t>
            </a:r>
          </a:p>
        </p:txBody>
      </p:sp>
      <p:sp>
        <p:nvSpPr>
          <p:cNvPr id="146" name="Rounded Rectangle 56"/>
          <p:cNvSpPr>
            <a:spLocks noChangeArrowheads="1"/>
          </p:cNvSpPr>
          <p:nvPr/>
        </p:nvSpPr>
        <p:spPr bwMode="auto">
          <a:xfrm>
            <a:off x="8680361" y="2359655"/>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Yarn</a:t>
            </a:r>
          </a:p>
        </p:txBody>
      </p:sp>
      <p:sp>
        <p:nvSpPr>
          <p:cNvPr id="3" name="文本框 2"/>
          <p:cNvSpPr txBox="1"/>
          <p:nvPr/>
        </p:nvSpPr>
        <p:spPr>
          <a:xfrm>
            <a:off x="1096357" y="3558993"/>
            <a:ext cx="1079923" cy="1079923"/>
          </a:xfrm>
          <a:prstGeom prst="rect">
            <a:avLst/>
          </a:prstGeom>
        </p:spPr>
        <p:txBody>
          <a:bodyPr vert="horz" wrap="none" lIns="107992" tIns="53996" rIns="107992" bIns="53996" rtlCol="0">
            <a:normAutofit/>
          </a:bodyPr>
          <a:lstStyle/>
          <a:p>
            <a:pPr algn="ctr"/>
            <a:endParaRPr kumimoji="1" lang="zh-CN" altLang="en-US" sz="2362" dirty="0">
              <a:hlinkClick r:id="rId4"/>
            </a:endParaRPr>
          </a:p>
        </p:txBody>
      </p:sp>
      <p:sp>
        <p:nvSpPr>
          <p:cNvPr id="91" name="Rounded Rectangle 56"/>
          <p:cNvSpPr>
            <a:spLocks noChangeArrowheads="1"/>
          </p:cNvSpPr>
          <p:nvPr/>
        </p:nvSpPr>
        <p:spPr bwMode="auto">
          <a:xfrm>
            <a:off x="7232713" y="5153849"/>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Kafka</a:t>
            </a:r>
          </a:p>
        </p:txBody>
      </p:sp>
      <p:sp>
        <p:nvSpPr>
          <p:cNvPr id="92" name="Rounded Rectangle 56"/>
          <p:cNvSpPr>
            <a:spLocks noChangeArrowheads="1"/>
          </p:cNvSpPr>
          <p:nvPr/>
        </p:nvSpPr>
        <p:spPr bwMode="auto">
          <a:xfrm>
            <a:off x="7235369" y="5488177"/>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err="1">
                <a:solidFill>
                  <a:srgbClr val="FFFFFF"/>
                </a:solidFill>
                <a:latin typeface="微软雅黑" panose="020B0503020204020204" pitchFamily="34" charset="-122"/>
                <a:ea typeface="微软雅黑" panose="020B0503020204020204" pitchFamily="34" charset="-122"/>
                <a:sym typeface="Kozuka Gothic Pr6N R" charset="-122"/>
              </a:rPr>
              <a:t>ElasticSearch</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94" name="Rounded Rectangle 56"/>
          <p:cNvSpPr>
            <a:spLocks noChangeArrowheads="1"/>
          </p:cNvSpPr>
          <p:nvPr/>
        </p:nvSpPr>
        <p:spPr bwMode="auto">
          <a:xfrm>
            <a:off x="7235479" y="5805389"/>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err="1">
                <a:solidFill>
                  <a:srgbClr val="FFFFFF"/>
                </a:solidFill>
                <a:latin typeface="微软雅黑" panose="020B0503020204020204" pitchFamily="34" charset="-122"/>
                <a:ea typeface="微软雅黑" panose="020B0503020204020204" pitchFamily="34" charset="-122"/>
                <a:sym typeface="Kozuka Gothic Pr6N R" charset="-122"/>
              </a:rPr>
              <a:t>Hbase</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95" name="Rounded Rectangle 56"/>
          <p:cNvSpPr>
            <a:spLocks noChangeArrowheads="1"/>
          </p:cNvSpPr>
          <p:nvPr/>
        </p:nvSpPr>
        <p:spPr bwMode="auto">
          <a:xfrm>
            <a:off x="8315466" y="5153849"/>
            <a:ext cx="796423"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err="1">
                <a:solidFill>
                  <a:srgbClr val="FFFFFF"/>
                </a:solidFill>
                <a:latin typeface="微软雅黑" panose="020B0503020204020204" pitchFamily="34" charset="-122"/>
                <a:ea typeface="微软雅黑" panose="020B0503020204020204" pitchFamily="34" charset="-122"/>
                <a:sym typeface="Kozuka Gothic Pr6N R" charset="-122"/>
              </a:rPr>
              <a:t>Mysql</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96" name="文本框 95"/>
          <p:cNvSpPr txBox="1"/>
          <p:nvPr/>
        </p:nvSpPr>
        <p:spPr>
          <a:xfrm>
            <a:off x="7441916" y="4046119"/>
            <a:ext cx="327334" cy="337913"/>
          </a:xfrm>
          <a:prstGeom prst="rect">
            <a:avLst/>
          </a:prstGeom>
          <a:noFill/>
        </p:spPr>
        <p:txBody>
          <a:bodyPr wrap="none" rtlCol="0">
            <a:spAutoFit/>
          </a:bodyPr>
          <a:lstStyle/>
          <a:p>
            <a:r>
              <a:rPr kumimoji="1" lang="mr-IN" altLang="zh-CN" sz="1596">
                <a:solidFill>
                  <a:schemeClr val="bg1"/>
                </a:solidFill>
              </a:rPr>
              <a:t>…</a:t>
            </a:r>
            <a:endParaRPr kumimoji="1" lang="zh-CN" altLang="en-US" sz="1596" dirty="0">
              <a:solidFill>
                <a:schemeClr val="bg1"/>
              </a:solidFill>
            </a:endParaRPr>
          </a:p>
        </p:txBody>
      </p:sp>
      <p:sp>
        <p:nvSpPr>
          <p:cNvPr id="7" name="日期占位符 6"/>
          <p:cNvSpPr>
            <a:spLocks noGrp="1"/>
          </p:cNvSpPr>
          <p:nvPr>
            <p:ph type="dt" sz="half" idx="10"/>
          </p:nvPr>
        </p:nvSpPr>
        <p:spPr/>
        <p:txBody>
          <a:bodyPr/>
          <a:lstStyle/>
          <a:p>
            <a:fld id="{40C2607A-D250-7E4A-92A0-7FAE27663CB4}" type="datetime1">
              <a:rPr lang="zh-CN" altLang="en-US" smtClean="0"/>
              <a:t>18/7/3</a:t>
            </a:fld>
            <a:endParaRPr lang="zh-CN" altLang="en-US"/>
          </a:p>
        </p:txBody>
      </p:sp>
      <p:sp>
        <p:nvSpPr>
          <p:cNvPr id="8" name="页脚占位符 7"/>
          <p:cNvSpPr>
            <a:spLocks noGrp="1"/>
          </p:cNvSpPr>
          <p:nvPr>
            <p:ph type="ftr" sz="quarter" idx="11"/>
          </p:nvPr>
        </p:nvSpPr>
        <p:spPr/>
        <p:txBody>
          <a:bodyPr/>
          <a:lstStyle/>
          <a:p>
            <a:r>
              <a:rPr lang="en-US" altLang="zh-CN" smtClean="0"/>
              <a:t>Transwarp Confidential</a:t>
            </a:r>
            <a:endParaRPr lang="zh-CN" altLang="en-US"/>
          </a:p>
        </p:txBody>
      </p:sp>
      <p:sp>
        <p:nvSpPr>
          <p:cNvPr id="9" name="幻灯片编号占位符 8"/>
          <p:cNvSpPr>
            <a:spLocks noGrp="1"/>
          </p:cNvSpPr>
          <p:nvPr>
            <p:ph type="sldNum" sz="quarter" idx="12"/>
          </p:nvPr>
        </p:nvSpPr>
        <p:spPr/>
        <p:txBody>
          <a:bodyPr/>
          <a:lstStyle/>
          <a:p>
            <a:fld id="{0655C6C3-535F-4295-A463-389C7C3CB0A6}" type="slidenum">
              <a:rPr lang="zh-CN" altLang="en-US" smtClean="0"/>
              <a:t>21</a:t>
            </a:fld>
            <a:endParaRPr lang="zh-CN" altLang="en-US"/>
          </a:p>
        </p:txBody>
      </p:sp>
    </p:spTree>
    <p:extLst>
      <p:ext uri="{BB962C8B-B14F-4D97-AF65-F5344CB8AC3E}">
        <p14:creationId xmlns:p14="http://schemas.microsoft.com/office/powerpoint/2010/main" val="47021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3DD89AC-34C3-4B42-A436-73729BE87460}"/>
              </a:ext>
            </a:extLst>
          </p:cNvPr>
          <p:cNvSpPr>
            <a:spLocks noGrp="1"/>
          </p:cNvSpPr>
          <p:nvPr>
            <p:ph type="title"/>
          </p:nvPr>
        </p:nvSpPr>
        <p:spPr/>
        <p:txBody>
          <a:bodyPr>
            <a:normAutofit/>
          </a:bodyPr>
          <a:lstStyle/>
          <a:p>
            <a:r>
              <a:rPr lang="zh-CN" altLang="en-US" sz="2800" b="1" dirty="0" smtClean="0"/>
              <a:t>认证与权限</a:t>
            </a:r>
            <a:r>
              <a:rPr lang="en-US" altLang="zh-CN" sz="2800" b="1" dirty="0" smtClean="0"/>
              <a:t>--Guardian</a:t>
            </a:r>
            <a:r>
              <a:rPr lang="zh-CN" altLang="en-US" sz="2800" b="1" dirty="0"/>
              <a:t>架构</a:t>
            </a:r>
          </a:p>
        </p:txBody>
      </p:sp>
      <p:sp>
        <p:nvSpPr>
          <p:cNvPr id="4" name="日期占位符 3">
            <a:extLst>
              <a:ext uri="{FF2B5EF4-FFF2-40B4-BE49-F238E27FC236}">
                <a16:creationId xmlns="" xmlns:a16="http://schemas.microsoft.com/office/drawing/2014/main" id="{27823144-EB4C-431A-AD11-6518EFFFBD9B}"/>
              </a:ext>
            </a:extLst>
          </p:cNvPr>
          <p:cNvSpPr>
            <a:spLocks noGrp="1"/>
          </p:cNvSpPr>
          <p:nvPr>
            <p:ph type="dt" sz="half" idx="10"/>
          </p:nvPr>
        </p:nvSpPr>
        <p:spPr/>
        <p:txBody>
          <a:bodyPr/>
          <a:lstStyle/>
          <a:p>
            <a:fld id="{8F1ACEF0-2CB8-1D47-85F8-9D7920E8DED3}" type="datetime1">
              <a:rPr lang="zh-CN" altLang="en-US" smtClean="0"/>
              <a:t>18/7/3</a:t>
            </a:fld>
            <a:endParaRPr lang="en-US" altLang="zh-CN" dirty="0"/>
          </a:p>
        </p:txBody>
      </p:sp>
      <p:sp>
        <p:nvSpPr>
          <p:cNvPr id="5" name="页脚占位符 4">
            <a:extLst>
              <a:ext uri="{FF2B5EF4-FFF2-40B4-BE49-F238E27FC236}">
                <a16:creationId xmlns="" xmlns:a16="http://schemas.microsoft.com/office/drawing/2014/main" id="{D1E9462F-2C87-4F66-82FD-F8E5EED747FC}"/>
              </a:ext>
            </a:extLst>
          </p:cNvPr>
          <p:cNvSpPr>
            <a:spLocks noGrp="1"/>
          </p:cNvSpPr>
          <p:nvPr>
            <p:ph type="ftr" sz="quarter" idx="11"/>
          </p:nvPr>
        </p:nvSpPr>
        <p:spPr/>
        <p:txBody>
          <a:bodyPr/>
          <a:lstStyle/>
          <a:p>
            <a:r>
              <a:rPr lang="en-US" altLang="zh-CN"/>
              <a:t>Transwarp Confidential</a:t>
            </a:r>
            <a:endParaRPr lang="zh-CN" altLang="en-US"/>
          </a:p>
        </p:txBody>
      </p:sp>
      <p:sp>
        <p:nvSpPr>
          <p:cNvPr id="6" name="灯片编号占位符 5">
            <a:extLst>
              <a:ext uri="{FF2B5EF4-FFF2-40B4-BE49-F238E27FC236}">
                <a16:creationId xmlns="" xmlns:a16="http://schemas.microsoft.com/office/drawing/2014/main" id="{016F7B1B-12EC-4C80-AE86-F52F0861B906}"/>
              </a:ext>
            </a:extLst>
          </p:cNvPr>
          <p:cNvSpPr>
            <a:spLocks noGrp="1"/>
          </p:cNvSpPr>
          <p:nvPr>
            <p:ph type="sldNum" sz="quarter" idx="12"/>
          </p:nvPr>
        </p:nvSpPr>
        <p:spPr/>
        <p:txBody>
          <a:bodyPr/>
          <a:lstStyle/>
          <a:p>
            <a:fld id="{0655C6C3-535F-4295-A463-389C7C3CB0A6}" type="slidenum">
              <a:rPr lang="zh-CN" altLang="en-US" smtClean="0"/>
              <a:t>22</a:t>
            </a:fld>
            <a:endParaRPr lang="zh-CN" altLang="en-US"/>
          </a:p>
        </p:txBody>
      </p:sp>
      <p:pic>
        <p:nvPicPr>
          <p:cNvPr id="12" name="内容占位符 11">
            <a:extLst>
              <a:ext uri="{FF2B5EF4-FFF2-40B4-BE49-F238E27FC236}">
                <a16:creationId xmlns="" xmlns:a16="http://schemas.microsoft.com/office/drawing/2014/main" id="{4D38B9E2-B283-4D05-90BA-F6168F240B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90382" y="892349"/>
            <a:ext cx="3171218" cy="4993683"/>
          </a:xfrm>
        </p:spPr>
      </p:pic>
      <p:sp>
        <p:nvSpPr>
          <p:cNvPr id="13" name="内容占位符 2">
            <a:extLst>
              <a:ext uri="{FF2B5EF4-FFF2-40B4-BE49-F238E27FC236}">
                <a16:creationId xmlns="" xmlns:a16="http://schemas.microsoft.com/office/drawing/2014/main" id="{A37173F5-BD5F-4D5C-AC11-3AE43CDE26BF}"/>
              </a:ext>
            </a:extLst>
          </p:cNvPr>
          <p:cNvSpPr txBox="1">
            <a:spLocks/>
          </p:cNvSpPr>
          <p:nvPr/>
        </p:nvSpPr>
        <p:spPr>
          <a:xfrm>
            <a:off x="838199" y="1299031"/>
            <a:ext cx="3801781" cy="4300692"/>
          </a:xfrm>
          <a:prstGeom prst="rect">
            <a:avLst/>
          </a:prstGeom>
        </p:spPr>
        <p:txBody>
          <a:bodyPr vert="horz" lIns="80994" tIns="40498" rIns="80994" bIns="40498" rtlCol="0">
            <a:normAutofit/>
          </a:bodyPr>
          <a:lstStyle>
            <a:lvl1pPr marL="228600" indent="-300600" algn="l" defTabSz="914400" rtl="0" eaLnBrk="1" latinLnBrk="0" hangingPunct="1">
              <a:lnSpc>
                <a:spcPct val="90000"/>
              </a:lnSpc>
              <a:spcBef>
                <a:spcPts val="1000"/>
              </a:spcBef>
              <a:buSzPct val="60000"/>
              <a:buFont typeface="Wingdings" charset="2"/>
              <a:buChar char="u"/>
              <a:defRPr sz="2400" b="0" i="0" kern="1200">
                <a:solidFill>
                  <a:schemeClr val="bg1"/>
                </a:solidFill>
                <a:latin typeface="Microsoft YaHei Light" charset="-122"/>
                <a:ea typeface="Microsoft YaHei Light" charset="-122"/>
                <a:cs typeface="Microsoft YaHei Light" charset="-122"/>
              </a:defRPr>
            </a:lvl1pPr>
            <a:lvl2pPr marL="685800" indent="-300600" algn="l" defTabSz="914400" rtl="0" eaLnBrk="1" latinLnBrk="0" hangingPunct="1">
              <a:lnSpc>
                <a:spcPct val="90000"/>
              </a:lnSpc>
              <a:spcBef>
                <a:spcPts val="500"/>
              </a:spcBef>
              <a:buSzPct val="60000"/>
              <a:buFont typeface="Wingdings" charset="2"/>
              <a:buChar char="u"/>
              <a:defRPr sz="2000" b="0" i="0" kern="1200">
                <a:solidFill>
                  <a:schemeClr val="bg1"/>
                </a:solidFill>
                <a:latin typeface="Microsoft YaHei Light" charset="-122"/>
                <a:ea typeface="Microsoft YaHei Light" charset="-122"/>
                <a:cs typeface="Microsoft YaHei Light" charset="-122"/>
              </a:defRPr>
            </a:lvl2pPr>
            <a:lvl3pPr marL="1143000" indent="-300600" algn="l" defTabSz="914400" rtl="0" eaLnBrk="1" latinLnBrk="0" hangingPunct="1">
              <a:lnSpc>
                <a:spcPct val="90000"/>
              </a:lnSpc>
              <a:spcBef>
                <a:spcPts val="500"/>
              </a:spcBef>
              <a:buSzPct val="60000"/>
              <a:buFont typeface="Wingdings" charset="2"/>
              <a:buChar char="u"/>
              <a:defRPr sz="1800" b="0" i="0" kern="1200">
                <a:solidFill>
                  <a:schemeClr val="bg1"/>
                </a:solidFill>
                <a:latin typeface="Microsoft YaHei Light" charset="-122"/>
                <a:ea typeface="Microsoft YaHei Light" charset="-122"/>
                <a:cs typeface="Microsoft YaHei Light" charset="-122"/>
              </a:defRPr>
            </a:lvl3pPr>
            <a:lvl4pPr marL="1600200" indent="-300600" algn="l" defTabSz="914400" rtl="0" eaLnBrk="1" latinLnBrk="0" hangingPunct="1">
              <a:lnSpc>
                <a:spcPct val="90000"/>
              </a:lnSpc>
              <a:spcBef>
                <a:spcPts val="500"/>
              </a:spcBef>
              <a:buSzPct val="60000"/>
              <a:buFont typeface="Wingdings" charset="2"/>
              <a:buChar char="u"/>
              <a:defRPr sz="1600" b="0" i="0" kern="1200">
                <a:solidFill>
                  <a:schemeClr val="bg1"/>
                </a:solidFill>
                <a:latin typeface="Microsoft YaHei Light" charset="-122"/>
                <a:ea typeface="Microsoft YaHei Light" charset="-122"/>
                <a:cs typeface="Microsoft YaHei Light" charset="-122"/>
              </a:defRPr>
            </a:lvl4pPr>
            <a:lvl5pPr marL="2057400" indent="-300600" algn="l" defTabSz="914400" rtl="0" eaLnBrk="1" latinLnBrk="0" hangingPunct="1">
              <a:lnSpc>
                <a:spcPct val="90000"/>
              </a:lnSpc>
              <a:spcBef>
                <a:spcPts val="500"/>
              </a:spcBef>
              <a:buSzPct val="60000"/>
              <a:buFont typeface="Wingdings" charset="2"/>
              <a:buChar char="u"/>
              <a:defRPr sz="1600" b="0" i="0" kern="1200">
                <a:solidFill>
                  <a:schemeClr val="bg1"/>
                </a:solidFill>
                <a:latin typeface="Microsoft YaHei Light" charset="-122"/>
                <a:ea typeface="Microsoft YaHei Light" charset="-122"/>
                <a:cs typeface="Microsoft YaHei Light"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用户认证</a:t>
            </a:r>
            <a:endParaRPr lang="en-US" altLang="zh-CN" dirty="0"/>
          </a:p>
          <a:p>
            <a:pPr lvl="1"/>
            <a:r>
              <a:rPr lang="zh-CN" altLang="en-US" sz="1800" dirty="0"/>
              <a:t>目录服务协议</a:t>
            </a:r>
            <a:endParaRPr lang="en-US" altLang="zh-CN" sz="1800" dirty="0"/>
          </a:p>
          <a:p>
            <a:pPr lvl="1"/>
            <a:r>
              <a:rPr lang="en-US" altLang="zh-CN" sz="1800" dirty="0"/>
              <a:t>KERBEROS</a:t>
            </a:r>
            <a:r>
              <a:rPr lang="zh-CN" altLang="en-US" sz="1800" dirty="0"/>
              <a:t>协议</a:t>
            </a:r>
            <a:endParaRPr lang="en-US" altLang="zh-CN" sz="1800" dirty="0"/>
          </a:p>
          <a:p>
            <a:pPr lvl="1"/>
            <a:r>
              <a:rPr lang="zh-CN" altLang="en-US" sz="1800" dirty="0"/>
              <a:t>域互信</a:t>
            </a:r>
            <a:r>
              <a:rPr lang="zh-CN" altLang="en-US" sz="1800" dirty="0" smtClean="0"/>
              <a:t>协议</a:t>
            </a:r>
            <a:endParaRPr lang="en-US" altLang="zh-CN" sz="1800" dirty="0"/>
          </a:p>
          <a:p>
            <a:pPr lvl="1"/>
            <a:r>
              <a:rPr lang="zh-CN" altLang="en-US" sz="1800" dirty="0"/>
              <a:t>单点登录</a:t>
            </a:r>
            <a:endParaRPr lang="en-US" altLang="zh-CN" sz="1800" dirty="0"/>
          </a:p>
          <a:p>
            <a:r>
              <a:rPr lang="zh-CN" altLang="en-US" dirty="0"/>
              <a:t>权限管理</a:t>
            </a:r>
            <a:endParaRPr lang="en-US" altLang="zh-CN" dirty="0"/>
          </a:p>
          <a:p>
            <a:pPr lvl="1"/>
            <a:r>
              <a:rPr lang="zh-CN" altLang="en-US" sz="1800" dirty="0"/>
              <a:t>插件式权限管理</a:t>
            </a:r>
            <a:endParaRPr lang="en-US" altLang="zh-CN" sz="1800" dirty="0"/>
          </a:p>
          <a:p>
            <a:pPr lvl="1"/>
            <a:r>
              <a:rPr lang="en-US" altLang="zh-CN" sz="1800" dirty="0"/>
              <a:t>RBAC</a:t>
            </a:r>
          </a:p>
          <a:p>
            <a:pPr lvl="1"/>
            <a:r>
              <a:rPr lang="en-US" altLang="zh-CN" sz="1800" dirty="0"/>
              <a:t>ABAC</a:t>
            </a:r>
          </a:p>
          <a:p>
            <a:r>
              <a:rPr lang="zh-CN" altLang="en-US" dirty="0"/>
              <a:t>审计</a:t>
            </a:r>
            <a:endParaRPr lang="en-US" altLang="zh-CN" dirty="0"/>
          </a:p>
          <a:p>
            <a:pPr lvl="1"/>
            <a:r>
              <a:rPr lang="zh-CN" altLang="en-US" sz="1800" dirty="0"/>
              <a:t>基于</a:t>
            </a:r>
            <a:r>
              <a:rPr lang="en-US" altLang="zh-CN" sz="1800" dirty="0"/>
              <a:t>Milano</a:t>
            </a:r>
            <a:r>
              <a:rPr lang="zh-CN" altLang="en-US" sz="1800" dirty="0"/>
              <a:t>审计与日志</a:t>
            </a:r>
            <a:endParaRPr lang="en-US" altLang="zh-CN" sz="1800" dirty="0"/>
          </a:p>
          <a:p>
            <a:pPr lvl="1"/>
            <a:r>
              <a:rPr lang="zh-CN" altLang="en-US" sz="1800" dirty="0"/>
              <a:t>基于数据库的审计与日志</a:t>
            </a:r>
            <a:endParaRPr lang="en-US" altLang="zh-CN" sz="1800" dirty="0"/>
          </a:p>
        </p:txBody>
      </p:sp>
    </p:spTree>
    <p:extLst>
      <p:ext uri="{BB962C8B-B14F-4D97-AF65-F5344CB8AC3E}">
        <p14:creationId xmlns:p14="http://schemas.microsoft.com/office/powerpoint/2010/main" val="89545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9F80EC2-D52E-4CED-9D6F-6FEA709D626E}"/>
              </a:ext>
            </a:extLst>
          </p:cNvPr>
          <p:cNvSpPr>
            <a:spLocks noGrp="1"/>
          </p:cNvSpPr>
          <p:nvPr>
            <p:ph type="title"/>
          </p:nvPr>
        </p:nvSpPr>
        <p:spPr/>
        <p:txBody>
          <a:bodyPr>
            <a:normAutofit/>
          </a:bodyPr>
          <a:lstStyle/>
          <a:p>
            <a:r>
              <a:rPr lang="zh-CN" altLang="en-US" sz="2800" b="1" dirty="0"/>
              <a:t>互信认证</a:t>
            </a:r>
          </a:p>
        </p:txBody>
      </p:sp>
      <p:sp>
        <p:nvSpPr>
          <p:cNvPr id="3" name="内容占位符 2">
            <a:extLst>
              <a:ext uri="{FF2B5EF4-FFF2-40B4-BE49-F238E27FC236}">
                <a16:creationId xmlns="" xmlns:a16="http://schemas.microsoft.com/office/drawing/2014/main" id="{043D6F93-9FBD-4215-AD7B-7E9CEB457D27}"/>
              </a:ext>
            </a:extLst>
          </p:cNvPr>
          <p:cNvSpPr>
            <a:spLocks noGrp="1"/>
          </p:cNvSpPr>
          <p:nvPr>
            <p:ph idx="1"/>
          </p:nvPr>
        </p:nvSpPr>
        <p:spPr>
          <a:xfrm>
            <a:off x="838198" y="1299031"/>
            <a:ext cx="3200402" cy="4004930"/>
          </a:xfrm>
        </p:spPr>
        <p:txBody>
          <a:bodyPr>
            <a:normAutofit/>
          </a:bodyPr>
          <a:lstStyle/>
          <a:p>
            <a:r>
              <a:rPr lang="zh-CN" altLang="en-US" sz="2400" dirty="0"/>
              <a:t>突破多集群之间的界限，进行数据共享</a:t>
            </a:r>
            <a:endParaRPr lang="en-US" altLang="zh-CN" sz="2400" dirty="0"/>
          </a:p>
          <a:p>
            <a:r>
              <a:rPr lang="zh-CN" altLang="en-US" sz="2400" dirty="0"/>
              <a:t>多集群之间灵活的互信机制</a:t>
            </a:r>
            <a:endParaRPr lang="en-US" altLang="zh-CN" sz="2400" dirty="0"/>
          </a:p>
          <a:p>
            <a:pPr lvl="1"/>
            <a:r>
              <a:rPr lang="en-US" altLang="zh-CN" sz="1800" dirty="0"/>
              <a:t>TWO_WAY trust</a:t>
            </a:r>
          </a:p>
          <a:p>
            <a:pPr lvl="1"/>
            <a:r>
              <a:rPr lang="en-US" altLang="zh-CN" sz="1800" dirty="0"/>
              <a:t>OUTGOING trust</a:t>
            </a:r>
          </a:p>
          <a:p>
            <a:pPr lvl="1"/>
            <a:r>
              <a:rPr lang="en-US" altLang="zh-CN" sz="1800" dirty="0"/>
              <a:t>INCOMING trust</a:t>
            </a:r>
            <a:endParaRPr lang="zh-CN" altLang="en-US" sz="1800" dirty="0"/>
          </a:p>
        </p:txBody>
      </p:sp>
      <p:sp>
        <p:nvSpPr>
          <p:cNvPr id="4" name="日期占位符 3">
            <a:extLst>
              <a:ext uri="{FF2B5EF4-FFF2-40B4-BE49-F238E27FC236}">
                <a16:creationId xmlns="" xmlns:a16="http://schemas.microsoft.com/office/drawing/2014/main" id="{914593EE-1089-45A7-A1B3-C618E0FDBB2A}"/>
              </a:ext>
            </a:extLst>
          </p:cNvPr>
          <p:cNvSpPr>
            <a:spLocks noGrp="1"/>
          </p:cNvSpPr>
          <p:nvPr>
            <p:ph type="dt" sz="half" idx="10"/>
          </p:nvPr>
        </p:nvSpPr>
        <p:spPr/>
        <p:txBody>
          <a:bodyPr/>
          <a:lstStyle/>
          <a:p>
            <a:r>
              <a:rPr lang="en-US" altLang="zh-CN" dirty="0"/>
              <a:t>2018/5/3</a:t>
            </a:r>
          </a:p>
        </p:txBody>
      </p:sp>
      <p:sp>
        <p:nvSpPr>
          <p:cNvPr id="5" name="页脚占位符 4">
            <a:extLst>
              <a:ext uri="{FF2B5EF4-FFF2-40B4-BE49-F238E27FC236}">
                <a16:creationId xmlns="" xmlns:a16="http://schemas.microsoft.com/office/drawing/2014/main" id="{61F21FD1-0FE6-4591-AD1E-BA2197BE745A}"/>
              </a:ext>
            </a:extLst>
          </p:cNvPr>
          <p:cNvSpPr>
            <a:spLocks noGrp="1"/>
          </p:cNvSpPr>
          <p:nvPr>
            <p:ph type="ftr" sz="quarter" idx="11"/>
          </p:nvPr>
        </p:nvSpPr>
        <p:spPr/>
        <p:txBody>
          <a:bodyPr/>
          <a:lstStyle/>
          <a:p>
            <a:r>
              <a:rPr lang="en-US" altLang="zh-CN" dirty="0" err="1"/>
              <a:t>Transwarp</a:t>
            </a:r>
            <a:r>
              <a:rPr lang="en-US" altLang="zh-CN" dirty="0"/>
              <a:t> Confidential</a:t>
            </a:r>
            <a:endParaRPr lang="zh-CN" altLang="en-US" dirty="0"/>
          </a:p>
        </p:txBody>
      </p:sp>
      <p:sp>
        <p:nvSpPr>
          <p:cNvPr id="6" name="灯片编号占位符 5">
            <a:extLst>
              <a:ext uri="{FF2B5EF4-FFF2-40B4-BE49-F238E27FC236}">
                <a16:creationId xmlns="" xmlns:a16="http://schemas.microsoft.com/office/drawing/2014/main" id="{598143DC-9063-420F-B296-801640BAED69}"/>
              </a:ext>
            </a:extLst>
          </p:cNvPr>
          <p:cNvSpPr>
            <a:spLocks noGrp="1"/>
          </p:cNvSpPr>
          <p:nvPr>
            <p:ph type="sldNum" sz="quarter" idx="12"/>
          </p:nvPr>
        </p:nvSpPr>
        <p:spPr/>
        <p:txBody>
          <a:bodyPr/>
          <a:lstStyle/>
          <a:p>
            <a:fld id="{0655C6C3-535F-4295-A463-389C7C3CB0A6}" type="slidenum">
              <a:rPr lang="zh-CN" altLang="en-US" smtClean="0"/>
              <a:t>23</a:t>
            </a:fld>
            <a:endParaRPr lang="zh-CN" altLang="en-US"/>
          </a:p>
        </p:txBody>
      </p:sp>
      <p:sp>
        <p:nvSpPr>
          <p:cNvPr id="7" name="矩形 6">
            <a:extLst>
              <a:ext uri="{FF2B5EF4-FFF2-40B4-BE49-F238E27FC236}">
                <a16:creationId xmlns="" xmlns:a16="http://schemas.microsoft.com/office/drawing/2014/main" id="{C7DC4479-0A65-49D2-BECD-86FC3411A037}"/>
              </a:ext>
            </a:extLst>
          </p:cNvPr>
          <p:cNvSpPr/>
          <p:nvPr/>
        </p:nvSpPr>
        <p:spPr>
          <a:xfrm>
            <a:off x="6699061" y="873115"/>
            <a:ext cx="2190661" cy="172775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6" dirty="0"/>
          </a:p>
        </p:txBody>
      </p:sp>
      <p:sp>
        <p:nvSpPr>
          <p:cNvPr id="14" name="文本框 13">
            <a:extLst>
              <a:ext uri="{FF2B5EF4-FFF2-40B4-BE49-F238E27FC236}">
                <a16:creationId xmlns="" xmlns:a16="http://schemas.microsoft.com/office/drawing/2014/main" id="{3BF09B2A-4CF6-4036-858C-1EF9D180DFC7}"/>
              </a:ext>
            </a:extLst>
          </p:cNvPr>
          <p:cNvSpPr txBox="1"/>
          <p:nvPr/>
        </p:nvSpPr>
        <p:spPr>
          <a:xfrm>
            <a:off x="6816936" y="977402"/>
            <a:ext cx="1709388" cy="399103"/>
          </a:xfrm>
          <a:prstGeom prst="rect">
            <a:avLst/>
          </a:prstGeom>
        </p:spPr>
        <p:txBody>
          <a:bodyPr vert="horz" wrap="square" lIns="80994" tIns="40498" rIns="80994" bIns="40498" rtlCol="0">
            <a:normAutofit fontScale="85000" lnSpcReduction="10000"/>
          </a:bodyPr>
          <a:lstStyle/>
          <a:p>
            <a:pPr algn="ctr"/>
            <a:r>
              <a:rPr lang="en-US" altLang="zh-CN" sz="1772" dirty="0">
                <a:solidFill>
                  <a:schemeClr val="bg1"/>
                </a:solidFill>
              </a:rPr>
              <a:t>Guardian@Realm1</a:t>
            </a:r>
            <a:endParaRPr lang="zh-CN" altLang="en-US" sz="1772" dirty="0">
              <a:solidFill>
                <a:schemeClr val="bg1"/>
              </a:solidFill>
              <a:hlinkClick r:id="rId3"/>
            </a:endParaRPr>
          </a:p>
        </p:txBody>
      </p:sp>
      <p:sp>
        <p:nvSpPr>
          <p:cNvPr id="18" name="矩形 17">
            <a:extLst>
              <a:ext uri="{FF2B5EF4-FFF2-40B4-BE49-F238E27FC236}">
                <a16:creationId xmlns="" xmlns:a16="http://schemas.microsoft.com/office/drawing/2014/main" id="{58A32F55-686F-401C-9815-29E0105DFA77}"/>
              </a:ext>
            </a:extLst>
          </p:cNvPr>
          <p:cNvSpPr/>
          <p:nvPr/>
        </p:nvSpPr>
        <p:spPr>
          <a:xfrm>
            <a:off x="6816931" y="1512885"/>
            <a:ext cx="922436" cy="3624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96" dirty="0"/>
              <a:t>HDFS</a:t>
            </a:r>
          </a:p>
        </p:txBody>
      </p:sp>
      <p:sp>
        <p:nvSpPr>
          <p:cNvPr id="19" name="矩形 18">
            <a:extLst>
              <a:ext uri="{FF2B5EF4-FFF2-40B4-BE49-F238E27FC236}">
                <a16:creationId xmlns="" xmlns:a16="http://schemas.microsoft.com/office/drawing/2014/main" id="{DCC28020-E18C-4E91-A841-3BE07D4BC159}"/>
              </a:ext>
            </a:extLst>
          </p:cNvPr>
          <p:cNvSpPr/>
          <p:nvPr/>
        </p:nvSpPr>
        <p:spPr>
          <a:xfrm>
            <a:off x="7883647" y="1512885"/>
            <a:ext cx="922436" cy="3624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96" dirty="0"/>
              <a:t>YARN</a:t>
            </a:r>
          </a:p>
        </p:txBody>
      </p:sp>
      <p:sp>
        <p:nvSpPr>
          <p:cNvPr id="20" name="矩形 19">
            <a:extLst>
              <a:ext uri="{FF2B5EF4-FFF2-40B4-BE49-F238E27FC236}">
                <a16:creationId xmlns="" xmlns:a16="http://schemas.microsoft.com/office/drawing/2014/main" id="{FA511811-2B54-47FF-843E-6C7AE09ADCF3}"/>
              </a:ext>
            </a:extLst>
          </p:cNvPr>
          <p:cNvSpPr/>
          <p:nvPr/>
        </p:nvSpPr>
        <p:spPr>
          <a:xfrm>
            <a:off x="4214942" y="4190287"/>
            <a:ext cx="2190661" cy="172775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6" dirty="0"/>
          </a:p>
        </p:txBody>
      </p:sp>
      <p:sp>
        <p:nvSpPr>
          <p:cNvPr id="21" name="文本框 20">
            <a:extLst>
              <a:ext uri="{FF2B5EF4-FFF2-40B4-BE49-F238E27FC236}">
                <a16:creationId xmlns="" xmlns:a16="http://schemas.microsoft.com/office/drawing/2014/main" id="{3C5353F1-296A-42EF-AA37-78B5B7D2A655}"/>
              </a:ext>
            </a:extLst>
          </p:cNvPr>
          <p:cNvSpPr txBox="1"/>
          <p:nvPr/>
        </p:nvSpPr>
        <p:spPr>
          <a:xfrm>
            <a:off x="4332816" y="4326673"/>
            <a:ext cx="1709388" cy="399103"/>
          </a:xfrm>
          <a:prstGeom prst="rect">
            <a:avLst/>
          </a:prstGeom>
        </p:spPr>
        <p:txBody>
          <a:bodyPr vert="horz" wrap="square" lIns="80994" tIns="40498" rIns="80994" bIns="40498" rtlCol="0">
            <a:normAutofit fontScale="85000" lnSpcReduction="10000"/>
          </a:bodyPr>
          <a:lstStyle/>
          <a:p>
            <a:pPr algn="ctr"/>
            <a:r>
              <a:rPr lang="en-US" altLang="zh-CN" sz="1772" dirty="0">
                <a:solidFill>
                  <a:schemeClr val="bg1"/>
                </a:solidFill>
              </a:rPr>
              <a:t>Guardian@Realm2</a:t>
            </a:r>
            <a:endParaRPr lang="zh-CN" altLang="en-US" sz="1772" dirty="0">
              <a:solidFill>
                <a:schemeClr val="bg1"/>
              </a:solidFill>
              <a:hlinkClick r:id="rId3"/>
            </a:endParaRPr>
          </a:p>
        </p:txBody>
      </p:sp>
      <p:sp>
        <p:nvSpPr>
          <p:cNvPr id="22" name="矩形 21">
            <a:extLst>
              <a:ext uri="{FF2B5EF4-FFF2-40B4-BE49-F238E27FC236}">
                <a16:creationId xmlns="" xmlns:a16="http://schemas.microsoft.com/office/drawing/2014/main" id="{BD35F9B9-33FA-4E16-B442-6438D4882CF0}"/>
              </a:ext>
            </a:extLst>
          </p:cNvPr>
          <p:cNvSpPr/>
          <p:nvPr/>
        </p:nvSpPr>
        <p:spPr>
          <a:xfrm>
            <a:off x="4323763" y="4833566"/>
            <a:ext cx="922436" cy="3624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96" dirty="0"/>
              <a:t>HDFS</a:t>
            </a:r>
          </a:p>
        </p:txBody>
      </p:sp>
      <p:sp>
        <p:nvSpPr>
          <p:cNvPr id="23" name="矩形 22">
            <a:extLst>
              <a:ext uri="{FF2B5EF4-FFF2-40B4-BE49-F238E27FC236}">
                <a16:creationId xmlns="" xmlns:a16="http://schemas.microsoft.com/office/drawing/2014/main" id="{18F6F716-FF43-428A-875B-76A03A107E21}"/>
              </a:ext>
            </a:extLst>
          </p:cNvPr>
          <p:cNvSpPr/>
          <p:nvPr/>
        </p:nvSpPr>
        <p:spPr>
          <a:xfrm>
            <a:off x="5390481" y="4833566"/>
            <a:ext cx="922436" cy="3624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96" dirty="0"/>
              <a:t>YARN</a:t>
            </a:r>
          </a:p>
        </p:txBody>
      </p:sp>
      <p:sp>
        <p:nvSpPr>
          <p:cNvPr id="24" name="矩形 23">
            <a:extLst>
              <a:ext uri="{FF2B5EF4-FFF2-40B4-BE49-F238E27FC236}">
                <a16:creationId xmlns="" xmlns:a16="http://schemas.microsoft.com/office/drawing/2014/main" id="{C508F1A4-FC03-477C-86E3-D4A0DDEE257C}"/>
              </a:ext>
            </a:extLst>
          </p:cNvPr>
          <p:cNvSpPr/>
          <p:nvPr/>
        </p:nvSpPr>
        <p:spPr>
          <a:xfrm>
            <a:off x="9183179" y="4190287"/>
            <a:ext cx="2190661" cy="172775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6" dirty="0"/>
          </a:p>
        </p:txBody>
      </p:sp>
      <p:sp>
        <p:nvSpPr>
          <p:cNvPr id="25" name="文本框 24">
            <a:extLst>
              <a:ext uri="{FF2B5EF4-FFF2-40B4-BE49-F238E27FC236}">
                <a16:creationId xmlns="" xmlns:a16="http://schemas.microsoft.com/office/drawing/2014/main" id="{68396C5E-6C25-4F07-904C-F540960A5C99}"/>
              </a:ext>
            </a:extLst>
          </p:cNvPr>
          <p:cNvSpPr txBox="1"/>
          <p:nvPr/>
        </p:nvSpPr>
        <p:spPr>
          <a:xfrm>
            <a:off x="9233314" y="4315877"/>
            <a:ext cx="1709388" cy="399103"/>
          </a:xfrm>
          <a:prstGeom prst="rect">
            <a:avLst/>
          </a:prstGeom>
        </p:spPr>
        <p:txBody>
          <a:bodyPr vert="horz" wrap="square" lIns="80994" tIns="40498" rIns="80994" bIns="40498" rtlCol="0">
            <a:normAutofit fontScale="85000" lnSpcReduction="10000"/>
          </a:bodyPr>
          <a:lstStyle/>
          <a:p>
            <a:pPr algn="ctr"/>
            <a:r>
              <a:rPr lang="en-US" altLang="zh-CN" sz="1772" dirty="0">
                <a:solidFill>
                  <a:schemeClr val="bg1"/>
                </a:solidFill>
              </a:rPr>
              <a:t>Guardian@Realm3</a:t>
            </a:r>
            <a:endParaRPr lang="zh-CN" altLang="en-US" sz="1772" dirty="0">
              <a:solidFill>
                <a:schemeClr val="bg1"/>
              </a:solidFill>
              <a:hlinkClick r:id="rId3"/>
            </a:endParaRPr>
          </a:p>
        </p:txBody>
      </p:sp>
      <p:sp>
        <p:nvSpPr>
          <p:cNvPr id="26" name="矩形 25">
            <a:extLst>
              <a:ext uri="{FF2B5EF4-FFF2-40B4-BE49-F238E27FC236}">
                <a16:creationId xmlns="" xmlns:a16="http://schemas.microsoft.com/office/drawing/2014/main" id="{6B37FA05-5CEA-4EFF-B3B9-FC7AAA1CD9DA}"/>
              </a:ext>
            </a:extLst>
          </p:cNvPr>
          <p:cNvSpPr/>
          <p:nvPr/>
        </p:nvSpPr>
        <p:spPr>
          <a:xfrm>
            <a:off x="9286132" y="4834132"/>
            <a:ext cx="922436" cy="3624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96" dirty="0"/>
              <a:t>HDFS</a:t>
            </a:r>
          </a:p>
        </p:txBody>
      </p:sp>
      <p:sp>
        <p:nvSpPr>
          <p:cNvPr id="27" name="矩形 26">
            <a:extLst>
              <a:ext uri="{FF2B5EF4-FFF2-40B4-BE49-F238E27FC236}">
                <a16:creationId xmlns="" xmlns:a16="http://schemas.microsoft.com/office/drawing/2014/main" id="{E02D9C97-6362-4A44-A6ED-A881FA44F138}"/>
              </a:ext>
            </a:extLst>
          </p:cNvPr>
          <p:cNvSpPr/>
          <p:nvPr/>
        </p:nvSpPr>
        <p:spPr>
          <a:xfrm>
            <a:off x="10352849" y="4834132"/>
            <a:ext cx="922436" cy="36244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96" dirty="0"/>
              <a:t>YARN</a:t>
            </a:r>
          </a:p>
        </p:txBody>
      </p:sp>
      <p:cxnSp>
        <p:nvCxnSpPr>
          <p:cNvPr id="29" name="直接箭头连接符 28">
            <a:extLst>
              <a:ext uri="{FF2B5EF4-FFF2-40B4-BE49-F238E27FC236}">
                <a16:creationId xmlns="" xmlns:a16="http://schemas.microsoft.com/office/drawing/2014/main" id="{1BF38E31-C8E9-4315-8FB8-BD0CA2C01710}"/>
              </a:ext>
            </a:extLst>
          </p:cNvPr>
          <p:cNvCxnSpPr>
            <a:stCxn id="20" idx="3"/>
            <a:endCxn id="24" idx="1"/>
          </p:cNvCxnSpPr>
          <p:nvPr/>
        </p:nvCxnSpPr>
        <p:spPr>
          <a:xfrm>
            <a:off x="6405604" y="5054161"/>
            <a:ext cx="2777577" cy="0"/>
          </a:xfrm>
          <a:prstGeom prst="straightConnector1">
            <a:avLst/>
          </a:prstGeom>
          <a:ln w="3175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 xmlns:a16="http://schemas.microsoft.com/office/drawing/2014/main" id="{8A4DFA81-390B-45E1-8935-C5EDC17F6886}"/>
              </a:ext>
            </a:extLst>
          </p:cNvPr>
          <p:cNvCxnSpPr>
            <a:stCxn id="7" idx="3"/>
            <a:endCxn id="24" idx="0"/>
          </p:cNvCxnSpPr>
          <p:nvPr/>
        </p:nvCxnSpPr>
        <p:spPr>
          <a:xfrm>
            <a:off x="8889716" y="1736992"/>
            <a:ext cx="1388788" cy="2453296"/>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 xmlns:a16="http://schemas.microsoft.com/office/drawing/2014/main" id="{E23E8231-DF2E-4DD2-84F0-2473470B3697}"/>
              </a:ext>
            </a:extLst>
          </p:cNvPr>
          <p:cNvCxnSpPr>
            <a:stCxn id="20" idx="0"/>
            <a:endCxn id="7" idx="1"/>
          </p:cNvCxnSpPr>
          <p:nvPr/>
        </p:nvCxnSpPr>
        <p:spPr>
          <a:xfrm flipV="1">
            <a:off x="5310268" y="1736992"/>
            <a:ext cx="1388788" cy="2453296"/>
          </a:xfrm>
          <a:prstGeom prst="line">
            <a:avLst/>
          </a:prstGeom>
          <a:ln w="31750">
            <a:prstDash val="dash"/>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 xmlns:a16="http://schemas.microsoft.com/office/drawing/2014/main" id="{33868252-59D4-4357-BFB2-9890BF696049}"/>
              </a:ext>
            </a:extLst>
          </p:cNvPr>
          <p:cNvSpPr txBox="1"/>
          <p:nvPr/>
        </p:nvSpPr>
        <p:spPr>
          <a:xfrm>
            <a:off x="5047573" y="2726421"/>
            <a:ext cx="809943" cy="542938"/>
          </a:xfrm>
          <a:prstGeom prst="rect">
            <a:avLst/>
          </a:prstGeom>
        </p:spPr>
        <p:txBody>
          <a:bodyPr vert="horz" wrap="none" lIns="80994" tIns="40498" rIns="80994" bIns="40498" rtlCol="0">
            <a:normAutofit/>
          </a:bodyPr>
          <a:lstStyle/>
          <a:p>
            <a:pPr algn="ctr"/>
            <a:r>
              <a:rPr lang="en-US" altLang="zh-CN" sz="1772" dirty="0">
                <a:solidFill>
                  <a:schemeClr val="bg1"/>
                </a:solidFill>
              </a:rPr>
              <a:t>No Trust</a:t>
            </a:r>
            <a:endParaRPr lang="zh-CN" altLang="en-US" sz="1772" dirty="0">
              <a:solidFill>
                <a:schemeClr val="bg1"/>
              </a:solidFill>
              <a:hlinkClick r:id="rId3"/>
            </a:endParaRPr>
          </a:p>
        </p:txBody>
      </p:sp>
      <p:sp>
        <p:nvSpPr>
          <p:cNvPr id="42" name="文本框 41">
            <a:extLst>
              <a:ext uri="{FF2B5EF4-FFF2-40B4-BE49-F238E27FC236}">
                <a16:creationId xmlns="" xmlns:a16="http://schemas.microsoft.com/office/drawing/2014/main" id="{97FB2723-99C5-4C12-A363-B02BE08F95B1}"/>
              </a:ext>
            </a:extLst>
          </p:cNvPr>
          <p:cNvSpPr txBox="1"/>
          <p:nvPr/>
        </p:nvSpPr>
        <p:spPr>
          <a:xfrm>
            <a:off x="7389414" y="5033521"/>
            <a:ext cx="809943" cy="542938"/>
          </a:xfrm>
          <a:prstGeom prst="rect">
            <a:avLst/>
          </a:prstGeom>
        </p:spPr>
        <p:txBody>
          <a:bodyPr vert="horz" wrap="none" lIns="80994" tIns="40498" rIns="80994" bIns="40498" rtlCol="0">
            <a:normAutofit/>
          </a:bodyPr>
          <a:lstStyle/>
          <a:p>
            <a:pPr algn="ctr"/>
            <a:r>
              <a:rPr lang="en-US" altLang="zh-CN" sz="1772" dirty="0">
                <a:solidFill>
                  <a:schemeClr val="bg1"/>
                </a:solidFill>
              </a:rPr>
              <a:t>TWO_WAY Trust</a:t>
            </a:r>
            <a:endParaRPr lang="zh-CN" altLang="en-US" sz="1772" dirty="0">
              <a:solidFill>
                <a:schemeClr val="bg1"/>
              </a:solidFill>
              <a:hlinkClick r:id="rId3"/>
            </a:endParaRPr>
          </a:p>
        </p:txBody>
      </p:sp>
      <p:sp>
        <p:nvSpPr>
          <p:cNvPr id="43" name="文本框 42">
            <a:extLst>
              <a:ext uri="{FF2B5EF4-FFF2-40B4-BE49-F238E27FC236}">
                <a16:creationId xmlns="" xmlns:a16="http://schemas.microsoft.com/office/drawing/2014/main" id="{983E3DCB-2914-45E3-B915-2FBAF37CCE4E}"/>
              </a:ext>
            </a:extLst>
          </p:cNvPr>
          <p:cNvSpPr txBox="1"/>
          <p:nvPr/>
        </p:nvSpPr>
        <p:spPr>
          <a:xfrm>
            <a:off x="10136305" y="2722427"/>
            <a:ext cx="809943" cy="809943"/>
          </a:xfrm>
          <a:prstGeom prst="rect">
            <a:avLst/>
          </a:prstGeom>
        </p:spPr>
        <p:txBody>
          <a:bodyPr vert="horz" wrap="none" lIns="80994" tIns="40498" rIns="80994" bIns="40498" rtlCol="0">
            <a:normAutofit/>
          </a:bodyPr>
          <a:lstStyle/>
          <a:p>
            <a:pPr algn="ctr"/>
            <a:r>
              <a:rPr lang="en-US" altLang="zh-CN" sz="1772" dirty="0">
                <a:solidFill>
                  <a:schemeClr val="bg1"/>
                </a:solidFill>
              </a:rPr>
              <a:t>ONE_WAY TRUST</a:t>
            </a:r>
            <a:endParaRPr lang="zh-CN" altLang="en-US" sz="1772" dirty="0">
              <a:solidFill>
                <a:schemeClr val="bg1"/>
              </a:solidFill>
              <a:hlinkClick r:id="rId3"/>
            </a:endParaRPr>
          </a:p>
        </p:txBody>
      </p:sp>
      <p:sp>
        <p:nvSpPr>
          <p:cNvPr id="12" name="箭头: 环形 11">
            <a:extLst>
              <a:ext uri="{FF2B5EF4-FFF2-40B4-BE49-F238E27FC236}">
                <a16:creationId xmlns="" xmlns:a16="http://schemas.microsoft.com/office/drawing/2014/main" id="{402E7200-D063-41FB-B5F9-926FDE8FF7DC}"/>
              </a:ext>
            </a:extLst>
          </p:cNvPr>
          <p:cNvSpPr/>
          <p:nvPr/>
        </p:nvSpPr>
        <p:spPr>
          <a:xfrm rot="2971656">
            <a:off x="6514427" y="2584235"/>
            <a:ext cx="2380675" cy="2380675"/>
          </a:xfrm>
          <a:prstGeom prst="circularArrow">
            <a:avLst>
              <a:gd name="adj1" fmla="val 12500"/>
              <a:gd name="adj2" fmla="val 1142319"/>
              <a:gd name="adj3" fmla="val 20457681"/>
              <a:gd name="adj4" fmla="val 13581958"/>
              <a:gd name="adj5" fmla="val 971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6">
              <a:solidFill>
                <a:schemeClr val="tx1"/>
              </a:solidFill>
            </a:endParaRPr>
          </a:p>
        </p:txBody>
      </p:sp>
      <p:sp>
        <p:nvSpPr>
          <p:cNvPr id="49" name="箭头: 环形 48">
            <a:extLst>
              <a:ext uri="{FF2B5EF4-FFF2-40B4-BE49-F238E27FC236}">
                <a16:creationId xmlns="" xmlns:a16="http://schemas.microsoft.com/office/drawing/2014/main" id="{785CA56E-4374-44F7-B4C8-2A8E78CE520B}"/>
              </a:ext>
            </a:extLst>
          </p:cNvPr>
          <p:cNvSpPr/>
          <p:nvPr/>
        </p:nvSpPr>
        <p:spPr>
          <a:xfrm rot="9581947">
            <a:off x="6529254" y="2584235"/>
            <a:ext cx="2380675" cy="2380675"/>
          </a:xfrm>
          <a:prstGeom prst="circularArrow">
            <a:avLst>
              <a:gd name="adj1" fmla="val 12500"/>
              <a:gd name="adj2" fmla="val 1142319"/>
              <a:gd name="adj3" fmla="val 20457681"/>
              <a:gd name="adj4" fmla="val 15018068"/>
              <a:gd name="adj5" fmla="val 10051"/>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6">
              <a:solidFill>
                <a:schemeClr val="tx1"/>
              </a:solidFill>
            </a:endParaRPr>
          </a:p>
        </p:txBody>
      </p:sp>
      <p:sp>
        <p:nvSpPr>
          <p:cNvPr id="50" name="箭头: 环形 49">
            <a:extLst>
              <a:ext uri="{FF2B5EF4-FFF2-40B4-BE49-F238E27FC236}">
                <a16:creationId xmlns="" xmlns:a16="http://schemas.microsoft.com/office/drawing/2014/main" id="{32C02E1C-B127-41F2-A88E-E0847CEC9FA8}"/>
              </a:ext>
            </a:extLst>
          </p:cNvPr>
          <p:cNvSpPr/>
          <p:nvPr/>
        </p:nvSpPr>
        <p:spPr>
          <a:xfrm rot="5696310" flipH="1">
            <a:off x="6912373" y="2964247"/>
            <a:ext cx="1584779" cy="1584779"/>
          </a:xfrm>
          <a:prstGeom prst="circularArrow">
            <a:avLst>
              <a:gd name="adj1" fmla="val 12500"/>
              <a:gd name="adj2" fmla="val 1142319"/>
              <a:gd name="adj3" fmla="val 20457681"/>
              <a:gd name="adj4" fmla="val 13955856"/>
              <a:gd name="adj5" fmla="val 1242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6">
              <a:solidFill>
                <a:schemeClr val="tx1"/>
              </a:solidFill>
            </a:endParaRPr>
          </a:p>
        </p:txBody>
      </p:sp>
      <p:sp>
        <p:nvSpPr>
          <p:cNvPr id="51" name="箭头: 环形 50">
            <a:extLst>
              <a:ext uri="{FF2B5EF4-FFF2-40B4-BE49-F238E27FC236}">
                <a16:creationId xmlns="" xmlns:a16="http://schemas.microsoft.com/office/drawing/2014/main" id="{0AE11FC1-576D-47F9-B1A5-89FC1DB6DF1A}"/>
              </a:ext>
            </a:extLst>
          </p:cNvPr>
          <p:cNvSpPr/>
          <p:nvPr/>
        </p:nvSpPr>
        <p:spPr>
          <a:xfrm rot="16494293">
            <a:off x="6520450" y="2584235"/>
            <a:ext cx="2380675" cy="2380675"/>
          </a:xfrm>
          <a:prstGeom prst="circularArrow">
            <a:avLst>
              <a:gd name="adj1" fmla="val 12500"/>
              <a:gd name="adj2" fmla="val 1142319"/>
              <a:gd name="adj3" fmla="val 20457681"/>
              <a:gd name="adj4" fmla="val 14739232"/>
              <a:gd name="adj5" fmla="val 98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6">
              <a:solidFill>
                <a:schemeClr val="tx1"/>
              </a:solidFill>
            </a:endParaRPr>
          </a:p>
        </p:txBody>
      </p:sp>
      <p:sp>
        <p:nvSpPr>
          <p:cNvPr id="52" name="箭头: 环形 51">
            <a:extLst>
              <a:ext uri="{FF2B5EF4-FFF2-40B4-BE49-F238E27FC236}">
                <a16:creationId xmlns="" xmlns:a16="http://schemas.microsoft.com/office/drawing/2014/main" id="{A1E57EC3-CFD7-4AFE-8BD0-19B02A478FA1}"/>
              </a:ext>
            </a:extLst>
          </p:cNvPr>
          <p:cNvSpPr/>
          <p:nvPr/>
        </p:nvSpPr>
        <p:spPr>
          <a:xfrm rot="19874042" flipH="1">
            <a:off x="6905232" y="2949077"/>
            <a:ext cx="1584779" cy="1584779"/>
          </a:xfrm>
          <a:prstGeom prst="circularArrow">
            <a:avLst>
              <a:gd name="adj1" fmla="val 12500"/>
              <a:gd name="adj2" fmla="val 1142319"/>
              <a:gd name="adj3" fmla="val 20457681"/>
              <a:gd name="adj4" fmla="val 14153366"/>
              <a:gd name="adj5" fmla="val 1242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6">
              <a:solidFill>
                <a:schemeClr val="tx1"/>
              </a:solidFill>
            </a:endParaRPr>
          </a:p>
        </p:txBody>
      </p:sp>
      <p:sp>
        <p:nvSpPr>
          <p:cNvPr id="54" name="箭头: 环形 53">
            <a:extLst>
              <a:ext uri="{FF2B5EF4-FFF2-40B4-BE49-F238E27FC236}">
                <a16:creationId xmlns="" xmlns:a16="http://schemas.microsoft.com/office/drawing/2014/main" id="{A7351AC2-D77F-4E5D-95DB-DA7D7AE67F4B}"/>
              </a:ext>
            </a:extLst>
          </p:cNvPr>
          <p:cNvSpPr/>
          <p:nvPr/>
        </p:nvSpPr>
        <p:spPr>
          <a:xfrm rot="13363077" flipH="1">
            <a:off x="6911524" y="2966440"/>
            <a:ext cx="1584779" cy="1584779"/>
          </a:xfrm>
          <a:prstGeom prst="circularArrow">
            <a:avLst>
              <a:gd name="adj1" fmla="val 12500"/>
              <a:gd name="adj2" fmla="val 1142319"/>
              <a:gd name="adj3" fmla="val 20457681"/>
              <a:gd name="adj4" fmla="val 15125256"/>
              <a:gd name="adj5" fmla="val 1242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96">
              <a:solidFill>
                <a:schemeClr val="tx1"/>
              </a:solidFill>
            </a:endParaRPr>
          </a:p>
        </p:txBody>
      </p:sp>
      <p:sp>
        <p:nvSpPr>
          <p:cNvPr id="13" name="文本框 12">
            <a:extLst>
              <a:ext uri="{FF2B5EF4-FFF2-40B4-BE49-F238E27FC236}">
                <a16:creationId xmlns="" xmlns:a16="http://schemas.microsoft.com/office/drawing/2014/main" id="{AEC2A043-3EED-4E76-BA58-8FEAE722F817}"/>
              </a:ext>
            </a:extLst>
          </p:cNvPr>
          <p:cNvSpPr txBox="1"/>
          <p:nvPr/>
        </p:nvSpPr>
        <p:spPr>
          <a:xfrm>
            <a:off x="7273934" y="3500927"/>
            <a:ext cx="809943" cy="809943"/>
          </a:xfrm>
          <a:prstGeom prst="rect">
            <a:avLst/>
          </a:prstGeom>
        </p:spPr>
        <p:txBody>
          <a:bodyPr vert="horz" wrap="none" lIns="80994" tIns="40498" rIns="80994" bIns="40498" rtlCol="0">
            <a:normAutofit/>
          </a:bodyPr>
          <a:lstStyle/>
          <a:p>
            <a:pPr algn="ctr"/>
            <a:r>
              <a:rPr lang="en-US" altLang="zh-CN" sz="1772" dirty="0">
                <a:hlinkClick r:id="rId3"/>
              </a:rPr>
              <a:t>data</a:t>
            </a:r>
            <a:endParaRPr lang="zh-CN" altLang="en-US" sz="1772" dirty="0">
              <a:hlinkClick r:id="rId3"/>
            </a:endParaRPr>
          </a:p>
        </p:txBody>
      </p:sp>
    </p:spTree>
    <p:extLst>
      <p:ext uri="{BB962C8B-B14F-4D97-AF65-F5344CB8AC3E}">
        <p14:creationId xmlns:p14="http://schemas.microsoft.com/office/powerpoint/2010/main" val="280035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91528B4-3AD7-4D61-878E-9A63AEB1EB0C}"/>
              </a:ext>
            </a:extLst>
          </p:cNvPr>
          <p:cNvSpPr>
            <a:spLocks noGrp="1"/>
          </p:cNvSpPr>
          <p:nvPr>
            <p:ph type="title"/>
          </p:nvPr>
        </p:nvSpPr>
        <p:spPr/>
        <p:txBody>
          <a:bodyPr>
            <a:normAutofit/>
          </a:bodyPr>
          <a:lstStyle/>
          <a:p>
            <a:r>
              <a:rPr lang="zh-CN" altLang="en-US" sz="2800" b="1" dirty="0"/>
              <a:t>权限管理</a:t>
            </a:r>
          </a:p>
        </p:txBody>
      </p:sp>
      <p:sp>
        <p:nvSpPr>
          <p:cNvPr id="3" name="内容占位符 2">
            <a:extLst>
              <a:ext uri="{FF2B5EF4-FFF2-40B4-BE49-F238E27FC236}">
                <a16:creationId xmlns="" xmlns:a16="http://schemas.microsoft.com/office/drawing/2014/main" id="{0C002BB8-74A9-481F-81BD-A3105BEE46EA}"/>
              </a:ext>
            </a:extLst>
          </p:cNvPr>
          <p:cNvSpPr>
            <a:spLocks noGrp="1"/>
          </p:cNvSpPr>
          <p:nvPr>
            <p:ph idx="1"/>
          </p:nvPr>
        </p:nvSpPr>
        <p:spPr/>
        <p:txBody>
          <a:bodyPr>
            <a:normAutofit/>
          </a:bodyPr>
          <a:lstStyle/>
          <a:p>
            <a:r>
              <a:rPr lang="zh-CN" altLang="en-US" sz="2800" dirty="0"/>
              <a:t>统一权限模型</a:t>
            </a:r>
            <a:endParaRPr lang="en-US" altLang="zh-CN" sz="2800" dirty="0"/>
          </a:p>
          <a:p>
            <a:pPr lvl="1"/>
            <a:r>
              <a:rPr lang="zh-CN" altLang="en-US" sz="2000" dirty="0"/>
              <a:t>统一</a:t>
            </a:r>
            <a:r>
              <a:rPr lang="en-US" altLang="zh-CN" sz="2000" dirty="0"/>
              <a:t>HDFS</a:t>
            </a:r>
            <a:r>
              <a:rPr lang="zh-CN" altLang="en-US" sz="2000" dirty="0"/>
              <a:t>，</a:t>
            </a:r>
            <a:r>
              <a:rPr lang="en-US" altLang="zh-CN" sz="2000" dirty="0"/>
              <a:t>Inceptor</a:t>
            </a:r>
            <a:r>
              <a:rPr lang="zh-CN" altLang="en-US" sz="2000" dirty="0"/>
              <a:t>，</a:t>
            </a:r>
            <a:r>
              <a:rPr lang="en-US" altLang="zh-CN" sz="2000" dirty="0"/>
              <a:t>Hyperbase</a:t>
            </a:r>
            <a:r>
              <a:rPr lang="zh-CN" altLang="en-US" sz="2000" dirty="0"/>
              <a:t>的模型，减低管理开销</a:t>
            </a:r>
            <a:endParaRPr lang="en-US" altLang="zh-CN" sz="2000" dirty="0"/>
          </a:p>
          <a:p>
            <a:r>
              <a:rPr lang="zh-CN" altLang="en-US" sz="2400" dirty="0"/>
              <a:t>集中化权限管理</a:t>
            </a:r>
            <a:endParaRPr lang="en-US" altLang="zh-CN" sz="2400" dirty="0"/>
          </a:p>
          <a:p>
            <a:pPr lvl="1"/>
            <a:r>
              <a:rPr lang="zh-CN" altLang="en-US" sz="1800" dirty="0"/>
              <a:t>所有权限都集中在</a:t>
            </a:r>
            <a:r>
              <a:rPr lang="en-US" altLang="zh-CN" sz="1800" dirty="0"/>
              <a:t>Guardian</a:t>
            </a:r>
            <a:r>
              <a:rPr lang="zh-CN" altLang="en-US" sz="1800" dirty="0"/>
              <a:t>界面或者</a:t>
            </a:r>
            <a:r>
              <a:rPr lang="en-US" altLang="zh-CN" sz="1800" dirty="0"/>
              <a:t>API</a:t>
            </a:r>
            <a:r>
              <a:rPr lang="zh-CN" altLang="en-US" sz="1800" dirty="0"/>
              <a:t>中进行管理</a:t>
            </a:r>
            <a:endParaRPr lang="en-US" altLang="zh-CN" sz="2400" dirty="0"/>
          </a:p>
          <a:p>
            <a:r>
              <a:rPr lang="zh-CN" altLang="en-US" sz="2400" dirty="0"/>
              <a:t>细粒度权限管控</a:t>
            </a:r>
            <a:endParaRPr lang="en-US" altLang="zh-CN" sz="2400" dirty="0"/>
          </a:p>
          <a:p>
            <a:pPr lvl="1"/>
            <a:r>
              <a:rPr lang="zh-CN" altLang="en-US" sz="1800" dirty="0"/>
              <a:t>可以精细到行</a:t>
            </a:r>
            <a:r>
              <a:rPr lang="en-US" altLang="zh-CN" sz="1800" dirty="0"/>
              <a:t>/</a:t>
            </a:r>
            <a:r>
              <a:rPr lang="zh-CN" altLang="en-US" sz="1800" dirty="0"/>
              <a:t>列</a:t>
            </a:r>
            <a:r>
              <a:rPr lang="en-US" altLang="zh-CN" sz="1800" dirty="0"/>
              <a:t>/</a:t>
            </a:r>
            <a:r>
              <a:rPr lang="zh-CN" altLang="en-US" sz="1800" dirty="0"/>
              <a:t>单元格级别权限管理</a:t>
            </a:r>
            <a:endParaRPr lang="en-US" altLang="zh-CN" sz="2400" dirty="0"/>
          </a:p>
          <a:p>
            <a:r>
              <a:rPr lang="zh-CN" altLang="en-US" sz="2400" dirty="0"/>
              <a:t>外部权限系统</a:t>
            </a:r>
            <a:endParaRPr lang="en-US" altLang="zh-CN" sz="2400" dirty="0"/>
          </a:p>
          <a:p>
            <a:pPr lvl="1"/>
            <a:r>
              <a:rPr lang="zh-CN" altLang="en-US" sz="1800" dirty="0"/>
              <a:t>服务与其权限分离，使用外部</a:t>
            </a:r>
            <a:r>
              <a:rPr lang="en-US" altLang="zh-CN" sz="1800" dirty="0"/>
              <a:t>Guardian</a:t>
            </a:r>
            <a:r>
              <a:rPr lang="zh-CN" altLang="en-US" sz="1800" dirty="0"/>
              <a:t>保存和管理，即使服务关机仍可以管理</a:t>
            </a:r>
            <a:endParaRPr lang="en-US" altLang="zh-CN" sz="2400" dirty="0"/>
          </a:p>
          <a:p>
            <a:r>
              <a:rPr lang="zh-CN" altLang="en-US" sz="2400" dirty="0"/>
              <a:t>运行时权限判断</a:t>
            </a:r>
            <a:endParaRPr lang="en-US" altLang="zh-CN" sz="2400" dirty="0"/>
          </a:p>
          <a:p>
            <a:pPr lvl="1"/>
            <a:r>
              <a:rPr lang="zh-CN" altLang="en-US" sz="1800" dirty="0"/>
              <a:t>根据运行时上下文判断权限，例如根据用户</a:t>
            </a:r>
            <a:r>
              <a:rPr lang="en-US" altLang="zh-CN" sz="1800" dirty="0"/>
              <a:t>IP</a:t>
            </a:r>
            <a:r>
              <a:rPr lang="zh-CN" altLang="en-US" sz="1800" dirty="0"/>
              <a:t>地址、资源模式匹配等来进行权限判断</a:t>
            </a:r>
          </a:p>
        </p:txBody>
      </p:sp>
      <p:sp>
        <p:nvSpPr>
          <p:cNvPr id="4" name="日期占位符 3">
            <a:extLst>
              <a:ext uri="{FF2B5EF4-FFF2-40B4-BE49-F238E27FC236}">
                <a16:creationId xmlns="" xmlns:a16="http://schemas.microsoft.com/office/drawing/2014/main" id="{232A8741-A403-42A9-AD82-77235EBEF831}"/>
              </a:ext>
            </a:extLst>
          </p:cNvPr>
          <p:cNvSpPr>
            <a:spLocks noGrp="1"/>
          </p:cNvSpPr>
          <p:nvPr>
            <p:ph type="dt" sz="half" idx="10"/>
          </p:nvPr>
        </p:nvSpPr>
        <p:spPr/>
        <p:txBody>
          <a:bodyPr/>
          <a:lstStyle/>
          <a:p>
            <a:r>
              <a:rPr lang="en-US" altLang="zh-CN" dirty="0"/>
              <a:t>2018/5/3</a:t>
            </a:r>
          </a:p>
        </p:txBody>
      </p:sp>
      <p:sp>
        <p:nvSpPr>
          <p:cNvPr id="5" name="页脚占位符 4">
            <a:extLst>
              <a:ext uri="{FF2B5EF4-FFF2-40B4-BE49-F238E27FC236}">
                <a16:creationId xmlns="" xmlns:a16="http://schemas.microsoft.com/office/drawing/2014/main" id="{5D7AC25E-7E71-46B8-89FD-AA31082084FB}"/>
              </a:ext>
            </a:extLst>
          </p:cNvPr>
          <p:cNvSpPr>
            <a:spLocks noGrp="1"/>
          </p:cNvSpPr>
          <p:nvPr>
            <p:ph type="ftr" sz="quarter" idx="11"/>
          </p:nvPr>
        </p:nvSpPr>
        <p:spPr/>
        <p:txBody>
          <a:bodyPr/>
          <a:lstStyle/>
          <a:p>
            <a:r>
              <a:rPr lang="en-US" altLang="zh-CN"/>
              <a:t>Transwarp Confidential</a:t>
            </a:r>
            <a:endParaRPr lang="zh-CN" altLang="en-US"/>
          </a:p>
        </p:txBody>
      </p:sp>
      <p:sp>
        <p:nvSpPr>
          <p:cNvPr id="6" name="灯片编号占位符 5">
            <a:extLst>
              <a:ext uri="{FF2B5EF4-FFF2-40B4-BE49-F238E27FC236}">
                <a16:creationId xmlns="" xmlns:a16="http://schemas.microsoft.com/office/drawing/2014/main" id="{80E8263F-99E3-4C71-8928-CE0696371760}"/>
              </a:ext>
            </a:extLst>
          </p:cNvPr>
          <p:cNvSpPr>
            <a:spLocks noGrp="1"/>
          </p:cNvSpPr>
          <p:nvPr>
            <p:ph type="sldNum" sz="quarter" idx="12"/>
          </p:nvPr>
        </p:nvSpPr>
        <p:spPr/>
        <p:txBody>
          <a:bodyPr/>
          <a:lstStyle/>
          <a:p>
            <a:fld id="{0655C6C3-535F-4295-A463-389C7C3CB0A6}" type="slidenum">
              <a:rPr lang="zh-CN" altLang="en-US" smtClean="0"/>
              <a:t>24</a:t>
            </a:fld>
            <a:endParaRPr lang="zh-CN" altLang="en-US"/>
          </a:p>
        </p:txBody>
      </p:sp>
    </p:spTree>
    <p:extLst>
      <p:ext uri="{BB962C8B-B14F-4D97-AF65-F5344CB8AC3E}">
        <p14:creationId xmlns:p14="http://schemas.microsoft.com/office/powerpoint/2010/main" val="1135251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49"/>
          <p:cNvSpPr/>
          <p:nvPr/>
        </p:nvSpPr>
        <p:spPr bwMode="auto">
          <a:xfrm>
            <a:off x="4349164" y="3992772"/>
            <a:ext cx="3626705" cy="2303025"/>
          </a:xfrm>
          <a:prstGeom prst="roundRect">
            <a:avLst>
              <a:gd name="adj" fmla="val 2449"/>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nvGrpSpPr>
          <p:cNvPr id="39" name="组 38"/>
          <p:cNvGrpSpPr/>
          <p:nvPr/>
        </p:nvGrpSpPr>
        <p:grpSpPr>
          <a:xfrm>
            <a:off x="4687113" y="1034689"/>
            <a:ext cx="2112203" cy="2156956"/>
            <a:chOff x="4010212" y="1511456"/>
            <a:chExt cx="2384612" cy="1898355"/>
          </a:xfrm>
        </p:grpSpPr>
        <p:sp>
          <p:nvSpPr>
            <p:cNvPr id="37" name="矩形: 圆角 49"/>
            <p:cNvSpPr/>
            <p:nvPr/>
          </p:nvSpPr>
          <p:spPr bwMode="auto">
            <a:xfrm>
              <a:off x="4010212" y="1511456"/>
              <a:ext cx="2384612" cy="1898355"/>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dirty="0">
                <a:solidFill>
                  <a:srgbClr val="FFFFFF"/>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925028" y="1518635"/>
              <a:ext cx="565002" cy="213203"/>
            </a:xfrm>
            <a:prstGeom prst="rect">
              <a:avLst/>
            </a:prstGeom>
            <a:noFill/>
          </p:spPr>
          <p:txBody>
            <a:bodyPr wrap="none" rtlCol="0">
              <a:spAutoFit/>
            </a:bodyPr>
            <a:lstStyle/>
            <a:p>
              <a:r>
                <a:rPr kumimoji="1" lang="zh-CN" altLang="en-US" sz="974" dirty="0">
                  <a:solidFill>
                    <a:schemeClr val="bg1"/>
                  </a:solidFill>
                </a:rPr>
                <a:t>租户</a:t>
              </a:r>
              <a:r>
                <a:rPr kumimoji="1" lang="en-US" altLang="zh-CN" sz="974" dirty="0">
                  <a:solidFill>
                    <a:schemeClr val="bg1"/>
                  </a:solidFill>
                </a:rPr>
                <a:t>1</a:t>
              </a:r>
              <a:endParaRPr kumimoji="1" lang="zh-CN" altLang="en-US" sz="974" dirty="0">
                <a:solidFill>
                  <a:schemeClr val="bg1"/>
                </a:solidFill>
              </a:endParaRPr>
            </a:p>
          </p:txBody>
        </p:sp>
      </p:grpSp>
      <p:sp>
        <p:nvSpPr>
          <p:cNvPr id="2" name="标题 1"/>
          <p:cNvSpPr>
            <a:spLocks noGrp="1"/>
          </p:cNvSpPr>
          <p:nvPr>
            <p:ph type="title"/>
          </p:nvPr>
        </p:nvSpPr>
        <p:spPr/>
        <p:txBody>
          <a:bodyPr>
            <a:normAutofit/>
          </a:bodyPr>
          <a:lstStyle/>
          <a:p>
            <a:r>
              <a:rPr kumimoji="1" lang="zh-CN" altLang="en-US" sz="2800" b="1" dirty="0" smtClean="0"/>
              <a:t>安全与权限</a:t>
            </a:r>
            <a:endParaRPr kumimoji="1" lang="zh-CN" altLang="en-US" sz="2800" b="1" dirty="0"/>
          </a:p>
        </p:txBody>
      </p:sp>
      <p:sp>
        <p:nvSpPr>
          <p:cNvPr id="16" name="Rounded Rectangle 55"/>
          <p:cNvSpPr>
            <a:spLocks noChangeArrowheads="1"/>
          </p:cNvSpPr>
          <p:nvPr/>
        </p:nvSpPr>
        <p:spPr bwMode="auto">
          <a:xfrm>
            <a:off x="4433746" y="4155488"/>
            <a:ext cx="835541" cy="1936078"/>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106292" rIns="106292"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统一安全管控组件</a:t>
            </a:r>
            <a:r>
              <a:rPr lang="en-US" altLang="zh-CN"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Guardian</a:t>
            </a:r>
          </a:p>
          <a:p>
            <a:pPr algn="ctr" eaLnBrk="1" hangingPunct="1">
              <a:spcBef>
                <a:spcPct val="0"/>
              </a:spcBef>
              <a:buFont typeface="Arial" panose="020B0604020202020204" pitchFamily="34" charset="0"/>
              <a:buNone/>
            </a:pPr>
            <a:endParaRPr lang="en-US" altLang="zh-CN"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endParaRPr lang="en-US" altLang="zh-CN"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endParaRPr lang="en-US" altLang="zh-CN"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31" dirty="0" err="1">
                <a:solidFill>
                  <a:srgbClr val="FFFFFF"/>
                </a:solidFill>
                <a:latin typeface="微软雅黑" panose="020B0503020204020204" pitchFamily="34" charset="-122"/>
                <a:ea typeface="微软雅黑" panose="020B0503020204020204" pitchFamily="34" charset="-122"/>
                <a:sym typeface="黑体" panose="02010609060101010101" pitchFamily="49" charset="-122"/>
              </a:rPr>
              <a:t>dataadmin</a:t>
            </a:r>
            <a:r>
              <a:rPr lang="en-US" altLang="zh-CN"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a:t>
            </a:r>
            <a:r>
              <a:rPr lang="en-US" altLang="zh-CN" sz="931" dirty="0" err="1">
                <a:solidFill>
                  <a:srgbClr val="FFFFFF"/>
                </a:solidFill>
                <a:latin typeface="微软雅黑" panose="020B0503020204020204" pitchFamily="34" charset="-122"/>
                <a:ea typeface="微软雅黑" panose="020B0503020204020204" pitchFamily="34" charset="-122"/>
                <a:sym typeface="黑体" panose="02010609060101010101" pitchFamily="49" charset="-122"/>
              </a:rPr>
              <a:t>tos_tdcsys@TDCSYS.TDH</a:t>
            </a:r>
            <a:endParaRPr lang="zh-CN" altLang="en-US" sz="93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35" name="Rounded Rectangle 56"/>
          <p:cNvSpPr>
            <a:spLocks noChangeArrowheads="1"/>
          </p:cNvSpPr>
          <p:nvPr/>
        </p:nvSpPr>
        <p:spPr bwMode="auto">
          <a:xfrm>
            <a:off x="4759410" y="2031329"/>
            <a:ext cx="806634" cy="911331"/>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统一安全管控组件</a:t>
            </a: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Guardian</a:t>
            </a:r>
          </a:p>
          <a:p>
            <a:pPr algn="ctr" eaLnBrk="1" hangingPunct="1">
              <a:spcBef>
                <a:spcPct val="0"/>
              </a:spcBef>
              <a:buFont typeface="Arial" panose="020B0604020202020204" pitchFamily="34" charset="0"/>
              <a:buNone/>
            </a:pPr>
            <a:r>
              <a:rPr lang="en-US" altLang="zh-CN" sz="887" b="1" dirty="0" err="1">
                <a:solidFill>
                  <a:srgbClr val="FFFFFF"/>
                </a:solidFill>
                <a:latin typeface="微软雅黑" panose="020B0503020204020204" pitchFamily="34" charset="-122"/>
                <a:ea typeface="微软雅黑" panose="020B0503020204020204" pitchFamily="34" charset="-122"/>
                <a:sym typeface="Kozuka Gothic Pr6N R" charset="-122"/>
              </a:rPr>
              <a:t>dataadmin</a:t>
            </a: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/tos_t1@T1.TDH</a:t>
            </a:r>
          </a:p>
        </p:txBody>
      </p:sp>
      <p:sp>
        <p:nvSpPr>
          <p:cNvPr id="36" name="Rounded Rectangle 56"/>
          <p:cNvSpPr>
            <a:spLocks noChangeArrowheads="1"/>
          </p:cNvSpPr>
          <p:nvPr/>
        </p:nvSpPr>
        <p:spPr bwMode="auto">
          <a:xfrm>
            <a:off x="5752121" y="2677983"/>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a:solidFill>
                  <a:srgbClr val="FFFFFF"/>
                </a:solidFill>
                <a:latin typeface="微软雅黑" panose="020B0503020204020204" pitchFamily="34" charset="-122"/>
                <a:ea typeface="微软雅黑" panose="020B0503020204020204" pitchFamily="34" charset="-122"/>
                <a:sym typeface="Kozuka Gothic Pr6N R" charset="-122"/>
              </a:rPr>
              <a:t>HDFS</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71" name="文本框 70"/>
          <p:cNvSpPr txBox="1"/>
          <p:nvPr/>
        </p:nvSpPr>
        <p:spPr>
          <a:xfrm>
            <a:off x="6759842" y="5936348"/>
            <a:ext cx="1088760" cy="351506"/>
          </a:xfrm>
          <a:prstGeom prst="rect">
            <a:avLst/>
          </a:prstGeom>
          <a:noFill/>
        </p:spPr>
        <p:txBody>
          <a:bodyPr wrap="none" rtlCol="0">
            <a:spAutoFit/>
          </a:bodyPr>
          <a:lstStyle/>
          <a:p>
            <a:r>
              <a:rPr kumimoji="1" lang="en-US" altLang="zh-CN" sz="887" dirty="0">
                <a:solidFill>
                  <a:schemeClr val="bg1"/>
                </a:solidFill>
              </a:rPr>
              <a:t>Namespace</a:t>
            </a:r>
            <a:r>
              <a:rPr kumimoji="1" lang="zh-CN" altLang="en-US" sz="887" dirty="0">
                <a:solidFill>
                  <a:schemeClr val="bg1"/>
                </a:solidFill>
              </a:rPr>
              <a:t> </a:t>
            </a:r>
            <a:r>
              <a:rPr kumimoji="1" lang="en-US" altLang="zh-CN" sz="887" dirty="0" err="1">
                <a:solidFill>
                  <a:schemeClr val="bg1"/>
                </a:solidFill>
              </a:rPr>
              <a:t>tdcsys</a:t>
            </a:r>
            <a:endParaRPr kumimoji="1" lang="en-US" altLang="zh-CN" sz="887" dirty="0">
              <a:solidFill>
                <a:schemeClr val="bg1"/>
              </a:solidFill>
            </a:endParaRPr>
          </a:p>
          <a:p>
            <a:r>
              <a:rPr lang="en-US" altLang="zh-CN" sz="797" dirty="0">
                <a:solidFill>
                  <a:srgbClr val="FFFFFF"/>
                </a:solidFill>
                <a:latin typeface="微软雅黑" panose="020B0503020204020204" pitchFamily="34" charset="-122"/>
                <a:ea typeface="微软雅黑" panose="020B0503020204020204" pitchFamily="34" charset="-122"/>
                <a:sym typeface="Kozuka Gothic Pr6N R" charset="-122"/>
              </a:rPr>
              <a:t>172.16.31.1/24</a:t>
            </a:r>
            <a:endParaRPr kumimoji="1" lang="zh-CN" altLang="en-US" sz="797" dirty="0">
              <a:solidFill>
                <a:schemeClr val="bg1"/>
              </a:solidFill>
            </a:endParaRPr>
          </a:p>
        </p:txBody>
      </p:sp>
      <p:sp>
        <p:nvSpPr>
          <p:cNvPr id="136" name="矩形: 圆角 49"/>
          <p:cNvSpPr/>
          <p:nvPr/>
        </p:nvSpPr>
        <p:spPr bwMode="auto">
          <a:xfrm>
            <a:off x="4168076" y="3871547"/>
            <a:ext cx="5227693" cy="2521124"/>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nvGrpSpPr>
          <p:cNvPr id="174" name="组 173"/>
          <p:cNvGrpSpPr/>
          <p:nvPr/>
        </p:nvGrpSpPr>
        <p:grpSpPr>
          <a:xfrm>
            <a:off x="2621288" y="1732963"/>
            <a:ext cx="491732" cy="1254181"/>
            <a:chOff x="296196" y="2702406"/>
            <a:chExt cx="555151" cy="1415932"/>
          </a:xfrm>
        </p:grpSpPr>
        <p:pic>
          <p:nvPicPr>
            <p:cNvPr id="161" name="图片 1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96" y="2901096"/>
              <a:ext cx="368015" cy="368015"/>
            </a:xfrm>
            <a:prstGeom prst="rect">
              <a:avLst/>
            </a:prstGeom>
          </p:spPr>
        </p:pic>
        <p:pic>
          <p:nvPicPr>
            <p:cNvPr id="162" name="图片 1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48" y="3623784"/>
              <a:ext cx="368015" cy="368015"/>
            </a:xfrm>
            <a:prstGeom prst="rect">
              <a:avLst/>
            </a:prstGeom>
          </p:spPr>
        </p:pic>
        <p:sp>
          <p:nvSpPr>
            <p:cNvPr id="164" name="矩形: 圆角 49"/>
            <p:cNvSpPr/>
            <p:nvPr/>
          </p:nvSpPr>
          <p:spPr bwMode="auto">
            <a:xfrm flipH="1">
              <a:off x="296196" y="2702406"/>
              <a:ext cx="555151" cy="141593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sp>
        <p:nvSpPr>
          <p:cNvPr id="172" name="文本框 171"/>
          <p:cNvSpPr txBox="1"/>
          <p:nvPr/>
        </p:nvSpPr>
        <p:spPr>
          <a:xfrm>
            <a:off x="7031607" y="2207678"/>
            <a:ext cx="327334" cy="337913"/>
          </a:xfrm>
          <a:prstGeom prst="rect">
            <a:avLst/>
          </a:prstGeom>
          <a:noFill/>
        </p:spPr>
        <p:txBody>
          <a:bodyPr wrap="none" rtlCol="0">
            <a:spAutoFit/>
          </a:bodyPr>
          <a:lstStyle/>
          <a:p>
            <a:r>
              <a:rPr kumimoji="1" lang="mr-IN" altLang="zh-CN" sz="1596">
                <a:solidFill>
                  <a:schemeClr val="bg1"/>
                </a:solidFill>
              </a:rPr>
              <a:t>…</a:t>
            </a:r>
            <a:endParaRPr kumimoji="1" lang="zh-CN" altLang="en-US" sz="1596" dirty="0">
              <a:solidFill>
                <a:schemeClr val="bg1"/>
              </a:solidFill>
            </a:endParaRPr>
          </a:p>
        </p:txBody>
      </p:sp>
      <p:sp>
        <p:nvSpPr>
          <p:cNvPr id="178" name="矩形 177"/>
          <p:cNvSpPr/>
          <p:nvPr/>
        </p:nvSpPr>
        <p:spPr>
          <a:xfrm>
            <a:off x="5179658" y="2900387"/>
            <a:ext cx="1205779" cy="337657"/>
          </a:xfrm>
          <a:prstGeom prst="rect">
            <a:avLst/>
          </a:prstGeom>
        </p:spPr>
        <p:txBody>
          <a:bodyPr wrap="none">
            <a:spAutoFit/>
          </a:bodyPr>
          <a:lstStyle/>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Namespace</a:t>
            </a:r>
            <a:r>
              <a:rPr lang="zh-CN" altLang="en-US" sz="797" b="1" dirty="0">
                <a:solidFill>
                  <a:srgbClr val="FFFFFF"/>
                </a:solidFill>
                <a:latin typeface="微软雅黑" panose="020B0503020204020204" pitchFamily="34" charset="-122"/>
                <a:ea typeface="微软雅黑" panose="020B0503020204020204" pitchFamily="34" charset="-122"/>
                <a:sym typeface="Kozuka Gothic Pr6N R" charset="-122"/>
              </a:rPr>
              <a:t> </a:t>
            </a: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tenant1</a:t>
            </a:r>
          </a:p>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10.0.0.1/24</a:t>
            </a:r>
          </a:p>
        </p:txBody>
      </p:sp>
      <p:sp>
        <p:nvSpPr>
          <p:cNvPr id="83" name="矩形: 圆角 49"/>
          <p:cNvSpPr/>
          <p:nvPr/>
        </p:nvSpPr>
        <p:spPr bwMode="auto">
          <a:xfrm>
            <a:off x="4598769" y="913468"/>
            <a:ext cx="2298627" cy="239448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89" name="矩形: 圆角 49"/>
          <p:cNvSpPr/>
          <p:nvPr/>
        </p:nvSpPr>
        <p:spPr bwMode="auto">
          <a:xfrm>
            <a:off x="1335566" y="4003850"/>
            <a:ext cx="2386105" cy="2291941"/>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93" name="矩形: 圆角 49"/>
          <p:cNvSpPr/>
          <p:nvPr/>
        </p:nvSpPr>
        <p:spPr bwMode="auto">
          <a:xfrm>
            <a:off x="1454287" y="4173532"/>
            <a:ext cx="2163078" cy="1948035"/>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98" name="Rounded Rectangle 55"/>
          <p:cNvSpPr>
            <a:spLocks noChangeArrowheads="1"/>
          </p:cNvSpPr>
          <p:nvPr/>
        </p:nvSpPr>
        <p:spPr bwMode="auto">
          <a:xfrm>
            <a:off x="1494533" y="4316212"/>
            <a:ext cx="844031" cy="1438829"/>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106292" rIns="106292"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统一安全管控组件</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Guardian</a:t>
            </a:r>
          </a:p>
          <a:p>
            <a:pPr algn="ctr" eaLnBrk="1" hangingPunct="1">
              <a:spcBef>
                <a:spcPct val="0"/>
              </a:spcBef>
              <a:buFont typeface="Arial" panose="020B0604020202020204" pitchFamily="34" charset="0"/>
              <a:buNone/>
            </a:pP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1063" dirty="0" err="1">
                <a:solidFill>
                  <a:srgbClr val="FFFFFF"/>
                </a:solidFill>
                <a:latin typeface="微软雅黑" panose="020B0503020204020204" pitchFamily="34" charset="-122"/>
                <a:ea typeface="微软雅黑" panose="020B0503020204020204" pitchFamily="34" charset="-122"/>
                <a:sym typeface="黑体" panose="02010609060101010101" pitchFamily="49" charset="-122"/>
              </a:rPr>
              <a:t>dataadmin@TDH</a:t>
            </a:r>
            <a:endPar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99" name="Rounded Rectangle 55"/>
          <p:cNvSpPr>
            <a:spLocks noChangeArrowheads="1"/>
          </p:cNvSpPr>
          <p:nvPr/>
        </p:nvSpPr>
        <p:spPr bwMode="auto">
          <a:xfrm>
            <a:off x="2457290" y="5319532"/>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分布式文件系统</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HDFS</a:t>
            </a:r>
          </a:p>
        </p:txBody>
      </p:sp>
      <p:sp>
        <p:nvSpPr>
          <p:cNvPr id="100" name="Rounded Rectangle 55"/>
          <p:cNvSpPr>
            <a:spLocks noChangeArrowheads="1"/>
          </p:cNvSpPr>
          <p:nvPr/>
        </p:nvSpPr>
        <p:spPr bwMode="auto">
          <a:xfrm>
            <a:off x="2452308" y="4826957"/>
            <a:ext cx="1066723" cy="43026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分布式数据库</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Inceptor</a:t>
            </a:r>
          </a:p>
        </p:txBody>
      </p:sp>
      <p:sp>
        <p:nvSpPr>
          <p:cNvPr id="103" name="文本框 102"/>
          <p:cNvSpPr txBox="1"/>
          <p:nvPr/>
        </p:nvSpPr>
        <p:spPr>
          <a:xfrm>
            <a:off x="1579353" y="5776072"/>
            <a:ext cx="1266693" cy="237757"/>
          </a:xfrm>
          <a:prstGeom prst="rect">
            <a:avLst/>
          </a:prstGeom>
          <a:noFill/>
        </p:spPr>
        <p:txBody>
          <a:bodyPr wrap="none" rtlCol="0">
            <a:spAutoFit/>
          </a:bodyPr>
          <a:lstStyle/>
          <a:p>
            <a:r>
              <a:rPr kumimoji="1" lang="en-US" altLang="zh-CN" sz="945" dirty="0">
                <a:solidFill>
                  <a:schemeClr val="bg1"/>
                </a:solidFill>
              </a:rPr>
              <a:t>TDH</a:t>
            </a:r>
            <a:r>
              <a:rPr kumimoji="1" lang="zh-CN" altLang="en-US" sz="945" dirty="0">
                <a:solidFill>
                  <a:schemeClr val="bg1"/>
                </a:solidFill>
              </a:rPr>
              <a:t>集群，数据仓库</a:t>
            </a:r>
          </a:p>
        </p:txBody>
      </p:sp>
      <p:sp>
        <p:nvSpPr>
          <p:cNvPr id="104" name="Rounded Rectangle 55"/>
          <p:cNvSpPr>
            <a:spLocks noChangeArrowheads="1"/>
          </p:cNvSpPr>
          <p:nvPr/>
        </p:nvSpPr>
        <p:spPr bwMode="auto">
          <a:xfrm>
            <a:off x="2451537" y="4303421"/>
            <a:ext cx="1066624" cy="475850"/>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消息队列</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Kafka</a:t>
            </a:r>
          </a:p>
        </p:txBody>
      </p:sp>
      <p:sp>
        <p:nvSpPr>
          <p:cNvPr id="23" name="文本框 22"/>
          <p:cNvSpPr txBox="1"/>
          <p:nvPr/>
        </p:nvSpPr>
        <p:spPr>
          <a:xfrm>
            <a:off x="4486117" y="3598990"/>
            <a:ext cx="1079923" cy="1079923"/>
          </a:xfrm>
          <a:prstGeom prst="rect">
            <a:avLst/>
          </a:prstGeom>
        </p:spPr>
        <p:txBody>
          <a:bodyPr vert="horz" wrap="none" lIns="107992" tIns="53996" rIns="107992" bIns="53996" rtlCol="0">
            <a:normAutofit/>
          </a:bodyPr>
          <a:lstStyle/>
          <a:p>
            <a:pPr algn="ctr"/>
            <a:endParaRPr kumimoji="1" lang="zh-CN" altLang="en-US" sz="2362" dirty="0">
              <a:hlinkClick r:id="rId4"/>
            </a:endParaRPr>
          </a:p>
        </p:txBody>
      </p:sp>
      <p:sp>
        <p:nvSpPr>
          <p:cNvPr id="107" name="Rounded Rectangle 56"/>
          <p:cNvSpPr>
            <a:spLocks noChangeArrowheads="1"/>
          </p:cNvSpPr>
          <p:nvPr/>
        </p:nvSpPr>
        <p:spPr bwMode="auto">
          <a:xfrm>
            <a:off x="5753213" y="2028396"/>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Inceptor</a:t>
            </a:r>
          </a:p>
        </p:txBody>
      </p:sp>
      <p:sp>
        <p:nvSpPr>
          <p:cNvPr id="109" name="Rounded Rectangle 56"/>
          <p:cNvSpPr>
            <a:spLocks noChangeArrowheads="1"/>
          </p:cNvSpPr>
          <p:nvPr/>
        </p:nvSpPr>
        <p:spPr bwMode="auto">
          <a:xfrm>
            <a:off x="5762658" y="1679640"/>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数据目录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27" name="Rounded Rectangle 55"/>
          <p:cNvSpPr>
            <a:spLocks noChangeArrowheads="1"/>
          </p:cNvSpPr>
          <p:nvPr/>
        </p:nvSpPr>
        <p:spPr bwMode="auto">
          <a:xfrm>
            <a:off x="5569397" y="5552125"/>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工作流组件</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workflow</a:t>
            </a:r>
          </a:p>
        </p:txBody>
      </p:sp>
      <p:sp>
        <p:nvSpPr>
          <p:cNvPr id="128" name="Rounded Rectangle 55"/>
          <p:cNvSpPr>
            <a:spLocks noChangeArrowheads="1"/>
          </p:cNvSpPr>
          <p:nvPr/>
        </p:nvSpPr>
        <p:spPr bwMode="auto">
          <a:xfrm>
            <a:off x="5568084" y="4839829"/>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数据共享任务组件</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Dispatcher</a:t>
            </a:r>
          </a:p>
        </p:txBody>
      </p:sp>
      <p:sp>
        <p:nvSpPr>
          <p:cNvPr id="131" name="Rounded Rectangle 55"/>
          <p:cNvSpPr>
            <a:spLocks noChangeArrowheads="1"/>
          </p:cNvSpPr>
          <p:nvPr/>
        </p:nvSpPr>
        <p:spPr bwMode="auto">
          <a:xfrm>
            <a:off x="5566042" y="4185978"/>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平台运维组件</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ECO</a:t>
            </a:r>
          </a:p>
        </p:txBody>
      </p:sp>
      <p:sp>
        <p:nvSpPr>
          <p:cNvPr id="132" name="Rounded Rectangle 55"/>
          <p:cNvSpPr>
            <a:spLocks noChangeArrowheads="1"/>
          </p:cNvSpPr>
          <p:nvPr/>
        </p:nvSpPr>
        <p:spPr bwMode="auto">
          <a:xfrm>
            <a:off x="6774023" y="4185978"/>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工单组件</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Ticket</a:t>
            </a:r>
          </a:p>
        </p:txBody>
      </p:sp>
      <p:sp>
        <p:nvSpPr>
          <p:cNvPr id="134" name="Rounded Rectangle 55"/>
          <p:cNvSpPr>
            <a:spLocks noChangeArrowheads="1"/>
          </p:cNvSpPr>
          <p:nvPr/>
        </p:nvSpPr>
        <p:spPr bwMode="auto">
          <a:xfrm>
            <a:off x="6759315" y="5552125"/>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元数据管理组件</a:t>
            </a: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Governor</a:t>
            </a:r>
          </a:p>
        </p:txBody>
      </p:sp>
      <p:sp>
        <p:nvSpPr>
          <p:cNvPr id="135" name="Rounded Rectangle 55"/>
          <p:cNvSpPr>
            <a:spLocks noChangeArrowheads="1"/>
          </p:cNvSpPr>
          <p:nvPr/>
        </p:nvSpPr>
        <p:spPr bwMode="auto">
          <a:xfrm>
            <a:off x="6751456" y="4836839"/>
            <a:ext cx="1060870" cy="427905"/>
          </a:xfrm>
          <a:prstGeom prst="roundRect">
            <a:avLst>
              <a:gd name="adj" fmla="val 2667"/>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vert="horz" wrap="squar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通知组件</a:t>
            </a:r>
            <a:endPar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945"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GN-TDC</a:t>
            </a:r>
          </a:p>
        </p:txBody>
      </p:sp>
      <p:grpSp>
        <p:nvGrpSpPr>
          <p:cNvPr id="138" name="组 137"/>
          <p:cNvGrpSpPr/>
          <p:nvPr/>
        </p:nvGrpSpPr>
        <p:grpSpPr>
          <a:xfrm>
            <a:off x="9842170" y="4379648"/>
            <a:ext cx="491732" cy="1254181"/>
            <a:chOff x="296196" y="2702406"/>
            <a:chExt cx="555151" cy="1415932"/>
          </a:xfrm>
        </p:grpSpPr>
        <p:pic>
          <p:nvPicPr>
            <p:cNvPr id="139" name="图片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96" y="2901096"/>
              <a:ext cx="368015" cy="368015"/>
            </a:xfrm>
            <a:prstGeom prst="rect">
              <a:avLst/>
            </a:prstGeom>
          </p:spPr>
        </p:pic>
        <p:pic>
          <p:nvPicPr>
            <p:cNvPr id="140" name="图片 1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48" y="3623784"/>
              <a:ext cx="368015" cy="368015"/>
            </a:xfrm>
            <a:prstGeom prst="rect">
              <a:avLst/>
            </a:prstGeom>
          </p:spPr>
        </p:pic>
        <p:sp>
          <p:nvSpPr>
            <p:cNvPr id="141" name="矩形: 圆角 49"/>
            <p:cNvSpPr/>
            <p:nvPr/>
          </p:nvSpPr>
          <p:spPr bwMode="auto">
            <a:xfrm flipH="1">
              <a:off x="296196" y="2702406"/>
              <a:ext cx="555151" cy="141593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grpSp>
      <p:sp>
        <p:nvSpPr>
          <p:cNvPr id="144" name="Rounded Rectangle 56"/>
          <p:cNvSpPr>
            <a:spLocks noChangeArrowheads="1"/>
          </p:cNvSpPr>
          <p:nvPr/>
        </p:nvSpPr>
        <p:spPr bwMode="auto">
          <a:xfrm>
            <a:off x="4742926" y="1670141"/>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通知</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45" name="Rounded Rectangle 56"/>
          <p:cNvSpPr>
            <a:spLocks noChangeArrowheads="1"/>
          </p:cNvSpPr>
          <p:nvPr/>
        </p:nvSpPr>
        <p:spPr bwMode="auto">
          <a:xfrm>
            <a:off x="4737522" y="1301209"/>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TCC</a:t>
            </a:r>
          </a:p>
        </p:txBody>
      </p:sp>
      <p:cxnSp>
        <p:nvCxnSpPr>
          <p:cNvPr id="27" name="曲线连接符 26"/>
          <p:cNvCxnSpPr/>
          <p:nvPr/>
        </p:nvCxnSpPr>
        <p:spPr>
          <a:xfrm>
            <a:off x="1953605" y="5775552"/>
            <a:ext cx="2918312" cy="325492"/>
          </a:xfrm>
          <a:prstGeom prst="curvedConnector4">
            <a:avLst>
              <a:gd name="adj1" fmla="val 42842"/>
              <a:gd name="adj2" fmla="val 182946"/>
            </a:avLst>
          </a:prstGeom>
          <a:ln>
            <a:solidFill>
              <a:srgbClr val="24A88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28"/>
          <p:cNvCxnSpPr>
            <a:endCxn id="35" idx="2"/>
          </p:cNvCxnSpPr>
          <p:nvPr/>
        </p:nvCxnSpPr>
        <p:spPr>
          <a:xfrm rot="5400000" flipH="1" flipV="1">
            <a:off x="4408164" y="3380787"/>
            <a:ext cx="1192686" cy="316441"/>
          </a:xfrm>
          <a:prstGeom prst="curvedConnector3">
            <a:avLst/>
          </a:prstGeom>
          <a:ln>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131" idx="2"/>
            <a:endCxn id="128" idx="0"/>
          </p:cNvCxnSpPr>
          <p:nvPr/>
        </p:nvCxnSpPr>
        <p:spPr>
          <a:xfrm>
            <a:off x="6096478" y="4613883"/>
            <a:ext cx="2042" cy="225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endCxn id="127" idx="0"/>
          </p:cNvCxnSpPr>
          <p:nvPr/>
        </p:nvCxnSpPr>
        <p:spPr>
          <a:xfrm>
            <a:off x="6086476" y="5267733"/>
            <a:ext cx="13355" cy="284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3" name="Rounded Rectangle 56"/>
          <p:cNvSpPr>
            <a:spLocks noChangeArrowheads="1"/>
          </p:cNvSpPr>
          <p:nvPr/>
        </p:nvSpPr>
        <p:spPr bwMode="auto">
          <a:xfrm>
            <a:off x="5440796" y="1310196"/>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工单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66" name="Rounded Rectangle 56"/>
          <p:cNvSpPr>
            <a:spLocks noChangeArrowheads="1"/>
          </p:cNvSpPr>
          <p:nvPr/>
        </p:nvSpPr>
        <p:spPr bwMode="auto">
          <a:xfrm>
            <a:off x="6133634" y="1311894"/>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Pilot</a:t>
            </a:r>
          </a:p>
        </p:txBody>
      </p:sp>
      <p:sp>
        <p:nvSpPr>
          <p:cNvPr id="79" name="矩形: 圆角 49"/>
          <p:cNvSpPr/>
          <p:nvPr/>
        </p:nvSpPr>
        <p:spPr bwMode="auto">
          <a:xfrm>
            <a:off x="8125167" y="4003315"/>
            <a:ext cx="1138293" cy="1011022"/>
          </a:xfrm>
          <a:prstGeom prst="roundRect">
            <a:avLst>
              <a:gd name="adj" fmla="val 2449"/>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80" name="矩形: 圆角 49"/>
          <p:cNvSpPr/>
          <p:nvPr/>
        </p:nvSpPr>
        <p:spPr bwMode="auto">
          <a:xfrm>
            <a:off x="8116676" y="5087664"/>
            <a:ext cx="1138293" cy="1171234"/>
          </a:xfrm>
          <a:prstGeom prst="roundRect">
            <a:avLst>
              <a:gd name="adj" fmla="val 2449"/>
            </a:avLst>
          </a:prstGeom>
          <a:solidFill>
            <a:srgbClr val="FFFFFF">
              <a:alpha val="10196"/>
            </a:srgbClr>
          </a:solidFill>
          <a:ln>
            <a:noFill/>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8125172" y="4754279"/>
            <a:ext cx="1202573" cy="228845"/>
          </a:xfrm>
          <a:prstGeom prst="rect">
            <a:avLst/>
          </a:prstGeom>
          <a:noFill/>
        </p:spPr>
        <p:txBody>
          <a:bodyPr wrap="none" rtlCol="0">
            <a:spAutoFit/>
          </a:bodyPr>
          <a:lstStyle/>
          <a:p>
            <a:r>
              <a:rPr kumimoji="1" lang="en-US" altLang="zh-CN" sz="887" dirty="0">
                <a:solidFill>
                  <a:schemeClr val="bg1"/>
                </a:solidFill>
              </a:rPr>
              <a:t>Namespace</a:t>
            </a:r>
            <a:r>
              <a:rPr kumimoji="1" lang="zh-CN" altLang="en-US" sz="887" dirty="0">
                <a:solidFill>
                  <a:schemeClr val="bg1"/>
                </a:solidFill>
              </a:rPr>
              <a:t> </a:t>
            </a:r>
            <a:r>
              <a:rPr kumimoji="1" lang="en-US" altLang="zh-CN" sz="887" dirty="0" err="1">
                <a:solidFill>
                  <a:schemeClr val="bg1"/>
                </a:solidFill>
              </a:rPr>
              <a:t>tdc</a:t>
            </a:r>
            <a:r>
              <a:rPr kumimoji="1" lang="en-US" altLang="zh-CN" sz="887" dirty="0">
                <a:solidFill>
                  <a:schemeClr val="bg1"/>
                </a:solidFill>
              </a:rPr>
              <a:t>-jobs</a:t>
            </a:r>
          </a:p>
        </p:txBody>
      </p:sp>
      <p:sp>
        <p:nvSpPr>
          <p:cNvPr id="82" name="Rounded Rectangle 56"/>
          <p:cNvSpPr>
            <a:spLocks noChangeArrowheads="1"/>
          </p:cNvSpPr>
          <p:nvPr/>
        </p:nvSpPr>
        <p:spPr bwMode="auto">
          <a:xfrm>
            <a:off x="8185330" y="4092686"/>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import-job-1</a:t>
            </a:r>
          </a:p>
        </p:txBody>
      </p:sp>
      <p:sp>
        <p:nvSpPr>
          <p:cNvPr id="85" name="Rounded Rectangle 56"/>
          <p:cNvSpPr>
            <a:spLocks noChangeArrowheads="1"/>
          </p:cNvSpPr>
          <p:nvPr/>
        </p:nvSpPr>
        <p:spPr bwMode="auto">
          <a:xfrm>
            <a:off x="8172008" y="4464495"/>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import-job-n</a:t>
            </a:r>
          </a:p>
        </p:txBody>
      </p:sp>
      <p:sp>
        <p:nvSpPr>
          <p:cNvPr id="86" name="Rounded Rectangle 56"/>
          <p:cNvSpPr>
            <a:spLocks noChangeArrowheads="1"/>
          </p:cNvSpPr>
          <p:nvPr/>
        </p:nvSpPr>
        <p:spPr bwMode="auto">
          <a:xfrm>
            <a:off x="8179494" y="5796557"/>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a:solidFill>
                  <a:srgbClr val="FFFFFF"/>
                </a:solidFill>
                <a:latin typeface="微软雅黑" panose="020B0503020204020204" pitchFamily="34" charset="-122"/>
                <a:ea typeface="微软雅黑" panose="020B0503020204020204" pitchFamily="34" charset="-122"/>
                <a:sym typeface="Kozuka Gothic Pr6N R" charset="-122"/>
              </a:rPr>
              <a:t>HDFS</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87" name="Rounded Rectangle 56"/>
          <p:cNvSpPr>
            <a:spLocks noChangeArrowheads="1"/>
          </p:cNvSpPr>
          <p:nvPr/>
        </p:nvSpPr>
        <p:spPr bwMode="auto">
          <a:xfrm>
            <a:off x="8171002" y="5475517"/>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a:solidFill>
                  <a:srgbClr val="FFFFFF"/>
                </a:solidFill>
                <a:latin typeface="微软雅黑" panose="020B0503020204020204" pitchFamily="34" charset="-122"/>
                <a:ea typeface="微软雅黑" panose="020B0503020204020204" pitchFamily="34" charset="-122"/>
                <a:sym typeface="Kozuka Gothic Pr6N R" charset="-122"/>
              </a:rPr>
              <a:t>Yarn</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88" name="Rounded Rectangle 56"/>
          <p:cNvSpPr>
            <a:spLocks noChangeArrowheads="1"/>
          </p:cNvSpPr>
          <p:nvPr/>
        </p:nvSpPr>
        <p:spPr bwMode="auto">
          <a:xfrm>
            <a:off x="8171004" y="5144284"/>
            <a:ext cx="1029641"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Inceptor</a:t>
            </a:r>
          </a:p>
        </p:txBody>
      </p:sp>
      <p:sp>
        <p:nvSpPr>
          <p:cNvPr id="90" name="文本框 89"/>
          <p:cNvSpPr txBox="1"/>
          <p:nvPr/>
        </p:nvSpPr>
        <p:spPr>
          <a:xfrm>
            <a:off x="8176244" y="6036530"/>
            <a:ext cx="1024639" cy="228845"/>
          </a:xfrm>
          <a:prstGeom prst="rect">
            <a:avLst/>
          </a:prstGeom>
          <a:noFill/>
        </p:spPr>
        <p:txBody>
          <a:bodyPr wrap="none" rtlCol="0">
            <a:spAutoFit/>
          </a:bodyPr>
          <a:lstStyle/>
          <a:p>
            <a:r>
              <a:rPr kumimoji="1" lang="zh-CN" altLang="en-US" sz="887" dirty="0">
                <a:solidFill>
                  <a:schemeClr val="bg1"/>
                </a:solidFill>
              </a:rPr>
              <a:t> </a:t>
            </a:r>
            <a:r>
              <a:rPr kumimoji="1" lang="en-US" altLang="zh-CN" sz="887" dirty="0">
                <a:solidFill>
                  <a:schemeClr val="bg1"/>
                </a:solidFill>
              </a:rPr>
              <a:t>NS </a:t>
            </a:r>
            <a:r>
              <a:rPr kumimoji="1" lang="en-US" altLang="zh-CN" sz="887" dirty="0" err="1">
                <a:solidFill>
                  <a:schemeClr val="bg1"/>
                </a:solidFill>
              </a:rPr>
              <a:t>dataplatform</a:t>
            </a:r>
            <a:endParaRPr kumimoji="1" lang="en-US" altLang="zh-CN" sz="887" dirty="0">
              <a:solidFill>
                <a:schemeClr val="bg1"/>
              </a:solidFill>
            </a:endParaRPr>
          </a:p>
        </p:txBody>
      </p:sp>
      <p:sp>
        <p:nvSpPr>
          <p:cNvPr id="118" name="Rounded Rectangle 56"/>
          <p:cNvSpPr>
            <a:spLocks noChangeArrowheads="1"/>
          </p:cNvSpPr>
          <p:nvPr/>
        </p:nvSpPr>
        <p:spPr bwMode="auto">
          <a:xfrm>
            <a:off x="5753213" y="2339210"/>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Yarn</a:t>
            </a:r>
          </a:p>
        </p:txBody>
      </p:sp>
      <p:grpSp>
        <p:nvGrpSpPr>
          <p:cNvPr id="119" name="组 118"/>
          <p:cNvGrpSpPr/>
          <p:nvPr/>
        </p:nvGrpSpPr>
        <p:grpSpPr>
          <a:xfrm>
            <a:off x="7614262" y="1055137"/>
            <a:ext cx="2112203" cy="2156956"/>
            <a:chOff x="4010212" y="1511456"/>
            <a:chExt cx="2384612" cy="1898355"/>
          </a:xfrm>
        </p:grpSpPr>
        <p:sp>
          <p:nvSpPr>
            <p:cNvPr id="120" name="矩形: 圆角 49"/>
            <p:cNvSpPr/>
            <p:nvPr/>
          </p:nvSpPr>
          <p:spPr bwMode="auto">
            <a:xfrm>
              <a:off x="4010212" y="1511456"/>
              <a:ext cx="2384612" cy="1898355"/>
            </a:xfrm>
            <a:prstGeom prst="roundRect">
              <a:avLst>
                <a:gd name="adj" fmla="val 5640"/>
              </a:avLst>
            </a:prstGeom>
            <a:solidFill>
              <a:srgbClr val="FFFFFF">
                <a:alpha val="10196"/>
              </a:srgbClr>
            </a:solidFill>
            <a:ln>
              <a:noFill/>
            </a:ln>
          </p:spPr>
          <p:txBody>
            <a:bodyPr wrap="none" lIns="0" rIns="0" anchor="ctr"/>
            <a:lstStyle/>
            <a:p>
              <a:pPr algn="ctr">
                <a:defRPr/>
              </a:pPr>
              <a:endParaRPr kumimoji="1" lang="zh-CN" altLang="en-US" sz="827" dirty="0">
                <a:solidFill>
                  <a:srgbClr val="FFFFFF"/>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4925028" y="1518635"/>
              <a:ext cx="593957" cy="213203"/>
            </a:xfrm>
            <a:prstGeom prst="rect">
              <a:avLst/>
            </a:prstGeom>
            <a:noFill/>
          </p:spPr>
          <p:txBody>
            <a:bodyPr wrap="none" rtlCol="0">
              <a:spAutoFit/>
            </a:bodyPr>
            <a:lstStyle/>
            <a:p>
              <a:r>
                <a:rPr kumimoji="1" lang="zh-CN" altLang="en-US" sz="974" dirty="0">
                  <a:solidFill>
                    <a:schemeClr val="bg1"/>
                  </a:solidFill>
                </a:rPr>
                <a:t>租户</a:t>
              </a:r>
              <a:r>
                <a:rPr kumimoji="1" lang="en-US" altLang="zh-CN" sz="974" dirty="0">
                  <a:solidFill>
                    <a:schemeClr val="bg1"/>
                  </a:solidFill>
                </a:rPr>
                <a:t>N</a:t>
              </a:r>
              <a:endParaRPr kumimoji="1" lang="zh-CN" altLang="en-US" sz="974" dirty="0">
                <a:solidFill>
                  <a:schemeClr val="bg1"/>
                </a:solidFill>
              </a:endParaRPr>
            </a:p>
          </p:txBody>
        </p:sp>
      </p:grpSp>
      <p:sp>
        <p:nvSpPr>
          <p:cNvPr id="122" name="Rounded Rectangle 56"/>
          <p:cNvSpPr>
            <a:spLocks noChangeArrowheads="1"/>
          </p:cNvSpPr>
          <p:nvPr/>
        </p:nvSpPr>
        <p:spPr bwMode="auto">
          <a:xfrm>
            <a:off x="7686558" y="2051777"/>
            <a:ext cx="806634" cy="911331"/>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统一安全管控组件</a:t>
            </a: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Guardian</a:t>
            </a:r>
          </a:p>
        </p:txBody>
      </p:sp>
      <p:sp>
        <p:nvSpPr>
          <p:cNvPr id="123" name="Rounded Rectangle 56"/>
          <p:cNvSpPr>
            <a:spLocks noChangeArrowheads="1"/>
          </p:cNvSpPr>
          <p:nvPr/>
        </p:nvSpPr>
        <p:spPr bwMode="auto">
          <a:xfrm>
            <a:off x="8679271" y="2698428"/>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a:solidFill>
                  <a:srgbClr val="FFFFFF"/>
                </a:solidFill>
                <a:latin typeface="微软雅黑" panose="020B0503020204020204" pitchFamily="34" charset="-122"/>
                <a:ea typeface="微软雅黑" panose="020B0503020204020204" pitchFamily="34" charset="-122"/>
                <a:sym typeface="Kozuka Gothic Pr6N R" charset="-122"/>
              </a:rPr>
              <a:t>HDFS</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24" name="矩形 123"/>
          <p:cNvSpPr/>
          <p:nvPr/>
        </p:nvSpPr>
        <p:spPr>
          <a:xfrm>
            <a:off x="8094779" y="2920833"/>
            <a:ext cx="1229824" cy="337657"/>
          </a:xfrm>
          <a:prstGeom prst="rect">
            <a:avLst/>
          </a:prstGeom>
        </p:spPr>
        <p:txBody>
          <a:bodyPr wrap="none">
            <a:spAutoFit/>
          </a:bodyPr>
          <a:lstStyle/>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Namespace</a:t>
            </a:r>
            <a:r>
              <a:rPr lang="zh-CN" altLang="en-US" sz="797" b="1" dirty="0">
                <a:solidFill>
                  <a:srgbClr val="FFFFFF"/>
                </a:solidFill>
                <a:latin typeface="微软雅黑" panose="020B0503020204020204" pitchFamily="34" charset="-122"/>
                <a:ea typeface="微软雅黑" panose="020B0503020204020204" pitchFamily="34" charset="-122"/>
                <a:sym typeface="Kozuka Gothic Pr6N R" charset="-122"/>
              </a:rPr>
              <a:t> </a:t>
            </a:r>
            <a:r>
              <a:rPr lang="en-US" altLang="zh-CN" sz="797" b="1" dirty="0" err="1">
                <a:solidFill>
                  <a:srgbClr val="FFFFFF"/>
                </a:solidFill>
                <a:latin typeface="微软雅黑" panose="020B0503020204020204" pitchFamily="34" charset="-122"/>
                <a:ea typeface="微软雅黑" panose="020B0503020204020204" pitchFamily="34" charset="-122"/>
                <a:sym typeface="Kozuka Gothic Pr6N R" charset="-122"/>
              </a:rPr>
              <a:t>tenantN</a:t>
            </a:r>
            <a:endPar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endParaRPr>
          </a:p>
          <a:p>
            <a:pPr algn="ctr">
              <a:spcBef>
                <a:spcPct val="0"/>
              </a:spcBef>
            </a:pPr>
            <a:r>
              <a:rPr lang="en-US" altLang="zh-CN" sz="797" b="1" dirty="0">
                <a:solidFill>
                  <a:srgbClr val="FFFFFF"/>
                </a:solidFill>
                <a:latin typeface="微软雅黑" panose="020B0503020204020204" pitchFamily="34" charset="-122"/>
                <a:ea typeface="微软雅黑" panose="020B0503020204020204" pitchFamily="34" charset="-122"/>
                <a:sym typeface="Kozuka Gothic Pr6N R" charset="-122"/>
              </a:rPr>
              <a:t>10.n.0.1/24</a:t>
            </a:r>
          </a:p>
        </p:txBody>
      </p:sp>
      <p:sp>
        <p:nvSpPr>
          <p:cNvPr id="125" name="矩形: 圆角 49"/>
          <p:cNvSpPr/>
          <p:nvPr/>
        </p:nvSpPr>
        <p:spPr bwMode="auto">
          <a:xfrm>
            <a:off x="7525916" y="933914"/>
            <a:ext cx="2298627" cy="2394482"/>
          </a:xfrm>
          <a:prstGeom prst="roundRect">
            <a:avLst>
              <a:gd name="adj" fmla="val 2449"/>
            </a:avLst>
          </a:prstGeom>
          <a:noFill/>
          <a:ln w="15875">
            <a:solidFill>
              <a:srgbClr val="00BDF2"/>
            </a:solidFill>
            <a:prstDash val="dash"/>
          </a:ln>
        </p:spPr>
        <p:txBody>
          <a:bodyPr wrap="none" lIns="0" rIns="0" anchor="ctr"/>
          <a:lstStyle/>
          <a:p>
            <a:pPr algn="ctr">
              <a:defRPr/>
            </a:pPr>
            <a:endParaRPr kumimoji="1" lang="zh-CN" altLang="en-US" sz="827">
              <a:solidFill>
                <a:srgbClr val="FFFFFF"/>
              </a:solidFill>
              <a:latin typeface="微软雅黑" panose="020B0503020204020204" pitchFamily="34" charset="-122"/>
              <a:ea typeface="微软雅黑" panose="020B0503020204020204" pitchFamily="34" charset="-122"/>
            </a:endParaRPr>
          </a:p>
        </p:txBody>
      </p:sp>
      <p:sp>
        <p:nvSpPr>
          <p:cNvPr id="126" name="Rounded Rectangle 56"/>
          <p:cNvSpPr>
            <a:spLocks noChangeArrowheads="1"/>
          </p:cNvSpPr>
          <p:nvPr/>
        </p:nvSpPr>
        <p:spPr bwMode="auto">
          <a:xfrm>
            <a:off x="8680361" y="2048843"/>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Inceptor</a:t>
            </a:r>
          </a:p>
        </p:txBody>
      </p:sp>
      <p:sp>
        <p:nvSpPr>
          <p:cNvPr id="130" name="Rounded Rectangle 56"/>
          <p:cNvSpPr>
            <a:spLocks noChangeArrowheads="1"/>
          </p:cNvSpPr>
          <p:nvPr/>
        </p:nvSpPr>
        <p:spPr bwMode="auto">
          <a:xfrm>
            <a:off x="8689805" y="1700086"/>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数据目录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33" name="Rounded Rectangle 56"/>
          <p:cNvSpPr>
            <a:spLocks noChangeArrowheads="1"/>
          </p:cNvSpPr>
          <p:nvPr/>
        </p:nvSpPr>
        <p:spPr bwMode="auto">
          <a:xfrm>
            <a:off x="7670076" y="1690589"/>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通知</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37" name="Rounded Rectangle 56"/>
          <p:cNvSpPr>
            <a:spLocks noChangeArrowheads="1"/>
          </p:cNvSpPr>
          <p:nvPr/>
        </p:nvSpPr>
        <p:spPr bwMode="auto">
          <a:xfrm>
            <a:off x="7664669" y="1321656"/>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TCC</a:t>
            </a:r>
          </a:p>
        </p:txBody>
      </p:sp>
      <p:sp>
        <p:nvSpPr>
          <p:cNvPr id="142" name="Rounded Rectangle 56"/>
          <p:cNvSpPr>
            <a:spLocks noChangeArrowheads="1"/>
          </p:cNvSpPr>
          <p:nvPr/>
        </p:nvSpPr>
        <p:spPr bwMode="auto">
          <a:xfrm>
            <a:off x="8367945" y="1330643"/>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887" b="1" dirty="0">
                <a:solidFill>
                  <a:srgbClr val="FFFFFF"/>
                </a:solidFill>
                <a:latin typeface="微软雅黑" panose="020B0503020204020204" pitchFamily="34" charset="-122"/>
                <a:ea typeface="微软雅黑" panose="020B0503020204020204" pitchFamily="34" charset="-122"/>
                <a:sym typeface="Kozuka Gothic Pr6N R" charset="-122"/>
              </a:rPr>
              <a:t>工单</a:t>
            </a:r>
            <a:endPar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endParaRPr>
          </a:p>
        </p:txBody>
      </p:sp>
      <p:sp>
        <p:nvSpPr>
          <p:cNvPr id="143" name="Rounded Rectangle 56"/>
          <p:cNvSpPr>
            <a:spLocks noChangeArrowheads="1"/>
          </p:cNvSpPr>
          <p:nvPr/>
        </p:nvSpPr>
        <p:spPr bwMode="auto">
          <a:xfrm>
            <a:off x="9060782" y="1332340"/>
            <a:ext cx="625684"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Pilot</a:t>
            </a:r>
          </a:p>
        </p:txBody>
      </p:sp>
      <p:sp>
        <p:nvSpPr>
          <p:cNvPr id="146" name="Rounded Rectangle 56"/>
          <p:cNvSpPr>
            <a:spLocks noChangeArrowheads="1"/>
          </p:cNvSpPr>
          <p:nvPr/>
        </p:nvSpPr>
        <p:spPr bwMode="auto">
          <a:xfrm>
            <a:off x="8680361" y="2359655"/>
            <a:ext cx="937976" cy="275075"/>
          </a:xfrm>
          <a:prstGeom prst="roundRect">
            <a:avLst>
              <a:gd name="adj" fmla="val 7946"/>
            </a:avLst>
          </a:prstGeom>
          <a:solidFill>
            <a:srgbClr val="0067A6"/>
          </a:solidFill>
          <a:ln>
            <a:noFill/>
          </a:ln>
          <a:extLst>
            <a:ext uri="{91240B29-F687-4f45-9708-019B960494DF}">
              <a14:hiddenLine xmlns:a14="http://schemas.microsoft.com/office/drawing/2010/main" xmlns="" w="9525">
                <a:solidFill>
                  <a:srgbClr val="000000"/>
                </a:solidFill>
                <a:bevel/>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887" b="1" dirty="0">
                <a:solidFill>
                  <a:srgbClr val="FFFFFF"/>
                </a:solidFill>
                <a:latin typeface="微软雅黑" panose="020B0503020204020204" pitchFamily="34" charset="-122"/>
                <a:ea typeface="微软雅黑" panose="020B0503020204020204" pitchFamily="34" charset="-122"/>
                <a:sym typeface="Kozuka Gothic Pr6N R" charset="-122"/>
              </a:rPr>
              <a:t>Yarn</a:t>
            </a:r>
          </a:p>
        </p:txBody>
      </p:sp>
      <p:sp>
        <p:nvSpPr>
          <p:cNvPr id="3" name="日期占位符 2"/>
          <p:cNvSpPr>
            <a:spLocks noGrp="1"/>
          </p:cNvSpPr>
          <p:nvPr>
            <p:ph type="dt" sz="half" idx="10"/>
          </p:nvPr>
        </p:nvSpPr>
        <p:spPr/>
        <p:txBody>
          <a:bodyPr/>
          <a:lstStyle/>
          <a:p>
            <a:fld id="{E52D636E-E475-E646-9C82-7EF38AE449A7}" type="datetime1">
              <a:rPr lang="zh-CN" altLang="en-US" smtClean="0"/>
              <a:t>18/7/3</a:t>
            </a:fld>
            <a:endParaRPr lang="zh-CN" altLang="en-US"/>
          </a:p>
        </p:txBody>
      </p:sp>
      <p:sp>
        <p:nvSpPr>
          <p:cNvPr id="4" name="页脚占位符 3"/>
          <p:cNvSpPr>
            <a:spLocks noGrp="1"/>
          </p:cNvSpPr>
          <p:nvPr>
            <p:ph type="ftr" sz="quarter" idx="11"/>
          </p:nvPr>
        </p:nvSpPr>
        <p:spPr/>
        <p:txBody>
          <a:bodyPr/>
          <a:lstStyle/>
          <a:p>
            <a:r>
              <a:rPr lang="en-US" altLang="zh-CN" dirty="0" err="1" smtClean="0"/>
              <a:t>Transwarp</a:t>
            </a:r>
            <a:r>
              <a:rPr lang="en-US" altLang="zh-CN" dirty="0" smtClean="0"/>
              <a:t> Confidential</a:t>
            </a:r>
            <a:endParaRPr lang="zh-CN" altLang="en-US" dirty="0"/>
          </a:p>
        </p:txBody>
      </p:sp>
      <p:sp>
        <p:nvSpPr>
          <p:cNvPr id="5" name="幻灯片编号占位符 4"/>
          <p:cNvSpPr>
            <a:spLocks noGrp="1"/>
          </p:cNvSpPr>
          <p:nvPr>
            <p:ph type="sldNum" sz="quarter" idx="12"/>
          </p:nvPr>
        </p:nvSpPr>
        <p:spPr/>
        <p:txBody>
          <a:bodyPr/>
          <a:lstStyle/>
          <a:p>
            <a:fld id="{0655C6C3-535F-4295-A463-389C7C3CB0A6}" type="slidenum">
              <a:rPr lang="zh-CN" altLang="en-US" smtClean="0"/>
              <a:t>25</a:t>
            </a:fld>
            <a:endParaRPr lang="zh-CN" altLang="en-US"/>
          </a:p>
        </p:txBody>
      </p:sp>
      <p:cxnSp>
        <p:nvCxnSpPr>
          <p:cNvPr id="8" name="曲线连接符 7"/>
          <p:cNvCxnSpPr>
            <a:stCxn id="161" idx="3"/>
            <a:endCxn id="145" idx="1"/>
          </p:cNvCxnSpPr>
          <p:nvPr/>
        </p:nvCxnSpPr>
        <p:spPr>
          <a:xfrm flipV="1">
            <a:off x="3032740" y="1438747"/>
            <a:ext cx="1704785" cy="6331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741543" y="2048841"/>
            <a:ext cx="670057" cy="290366"/>
          </a:xfrm>
          <a:prstGeom prst="rect">
            <a:avLst/>
          </a:prstGeom>
        </p:spPr>
        <p:txBody>
          <a:bodyPr vert="horz" wrap="square" lIns="107992" tIns="53996" rIns="107992" bIns="53996" rtlCol="0">
            <a:normAutofit fontScale="55000" lnSpcReduction="20000"/>
          </a:bodyPr>
          <a:lstStyle/>
          <a:p>
            <a:pPr algn="ctr"/>
            <a:endParaRPr kumimoji="1" lang="zh-CN" altLang="en-US" sz="2362">
              <a:hlinkClick r:id="rId4"/>
            </a:endParaRPr>
          </a:p>
        </p:txBody>
      </p:sp>
      <p:sp>
        <p:nvSpPr>
          <p:cNvPr id="18" name="文本框 17"/>
          <p:cNvSpPr txBox="1"/>
          <p:nvPr/>
        </p:nvSpPr>
        <p:spPr>
          <a:xfrm>
            <a:off x="3180177" y="855810"/>
            <a:ext cx="987902" cy="445390"/>
          </a:xfrm>
          <a:prstGeom prst="rect">
            <a:avLst/>
          </a:prstGeom>
        </p:spPr>
        <p:txBody>
          <a:bodyPr vert="horz" wrap="none" lIns="107992" tIns="53996" rIns="107992" bIns="53996" rtlCol="0">
            <a:normAutofit lnSpcReduction="10000"/>
          </a:bodyPr>
          <a:lstStyle/>
          <a:p>
            <a:pPr algn="ctr"/>
            <a:endParaRPr kumimoji="1" lang="zh-CN" altLang="en-US" sz="2362">
              <a:hlinkClick r:id="rId4"/>
            </a:endParaRPr>
          </a:p>
        </p:txBody>
      </p:sp>
      <p:cxnSp>
        <p:nvCxnSpPr>
          <p:cNvPr id="22" name="曲线连接符 21"/>
          <p:cNvCxnSpPr>
            <a:stCxn id="109" idx="3"/>
            <a:endCxn id="134" idx="0"/>
          </p:cNvCxnSpPr>
          <p:nvPr/>
        </p:nvCxnSpPr>
        <p:spPr>
          <a:xfrm>
            <a:off x="6700632" y="1817172"/>
            <a:ext cx="589119" cy="373494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标题 1"/>
          <p:cNvSpPr txBox="1">
            <a:spLocks/>
          </p:cNvSpPr>
          <p:nvPr/>
        </p:nvSpPr>
        <p:spPr>
          <a:xfrm>
            <a:off x="3341413" y="1393658"/>
            <a:ext cx="826667" cy="248927"/>
          </a:xfrm>
          <a:prstGeom prst="rect">
            <a:avLst/>
          </a:prstGeom>
        </p:spPr>
        <p:txBody>
          <a:bodyPr vert="horz" lIns="107992" tIns="53996" rIns="107992" bIns="53996" rtlCol="0" anchor="ctr">
            <a:normAutofit fontScale="40000" lnSpcReduction="20000"/>
          </a:bodyPr>
          <a:lstStyle>
            <a:lvl1pPr algn="l" defTabSz="685800" rtl="0" eaLnBrk="1" latinLnBrk="0" hangingPunct="1">
              <a:lnSpc>
                <a:spcPct val="90000"/>
              </a:lnSpc>
              <a:spcBef>
                <a:spcPct val="0"/>
              </a:spcBef>
              <a:buNone/>
              <a:defRPr sz="2100" b="0" i="0" kern="1200">
                <a:solidFill>
                  <a:schemeClr val="bg1"/>
                </a:solidFill>
                <a:latin typeface="Microsoft YaHei" charset="-122"/>
                <a:ea typeface="Microsoft YaHei" charset="-122"/>
                <a:cs typeface="Microsoft YaHei" charset="-122"/>
              </a:defRPr>
            </a:lvl1pPr>
          </a:lstStyle>
          <a:p>
            <a:r>
              <a:rPr kumimoji="1" lang="en-US" altLang="zh-CN" sz="2480" dirty="0" smtClean="0"/>
              <a:t>1.u1</a:t>
            </a:r>
            <a:r>
              <a:rPr kumimoji="1" lang="zh-CN" altLang="en-US" sz="2480" dirty="0" smtClean="0"/>
              <a:t>登陆</a:t>
            </a:r>
            <a:endParaRPr kumimoji="1" lang="zh-CN" altLang="en-US" sz="2480" dirty="0"/>
          </a:p>
        </p:txBody>
      </p:sp>
      <p:sp>
        <p:nvSpPr>
          <p:cNvPr id="101" name="标题 1"/>
          <p:cNvSpPr txBox="1">
            <a:spLocks/>
          </p:cNvSpPr>
          <p:nvPr/>
        </p:nvSpPr>
        <p:spPr>
          <a:xfrm>
            <a:off x="7172003" y="3475290"/>
            <a:ext cx="1176558" cy="301062"/>
          </a:xfrm>
          <a:prstGeom prst="rect">
            <a:avLst/>
          </a:prstGeom>
        </p:spPr>
        <p:txBody>
          <a:bodyPr vert="horz" lIns="107992" tIns="53996" rIns="107992" bIns="53996" rtlCol="0" anchor="ctr">
            <a:normAutofit fontScale="32500" lnSpcReduction="20000"/>
          </a:bodyPr>
          <a:lstStyle>
            <a:lvl1pPr algn="l" defTabSz="685800" rtl="0" eaLnBrk="1" latinLnBrk="0" hangingPunct="1">
              <a:lnSpc>
                <a:spcPct val="90000"/>
              </a:lnSpc>
              <a:spcBef>
                <a:spcPct val="0"/>
              </a:spcBef>
              <a:buNone/>
              <a:defRPr sz="2100" b="0" i="0" kern="1200">
                <a:solidFill>
                  <a:schemeClr val="bg1"/>
                </a:solidFill>
                <a:latin typeface="Microsoft YaHei" charset="-122"/>
                <a:ea typeface="Microsoft YaHei" charset="-122"/>
                <a:cs typeface="Microsoft YaHei" charset="-122"/>
              </a:defRPr>
            </a:lvl1pPr>
          </a:lstStyle>
          <a:p>
            <a:r>
              <a:rPr kumimoji="1" lang="en-US" altLang="zh-CN" sz="2480" dirty="0"/>
              <a:t>2.</a:t>
            </a:r>
            <a:r>
              <a:rPr kumimoji="1" lang="zh-CN" altLang="en-US" sz="2480" dirty="0"/>
              <a:t>以租户管理员</a:t>
            </a:r>
            <a:r>
              <a:rPr kumimoji="1" lang="en-US" altLang="zh-CN" sz="2480" dirty="0"/>
              <a:t>T1</a:t>
            </a:r>
            <a:r>
              <a:rPr kumimoji="1" lang="zh-CN" altLang="en-US" sz="2480" dirty="0"/>
              <a:t>的身份访问</a:t>
            </a:r>
          </a:p>
        </p:txBody>
      </p:sp>
      <p:cxnSp>
        <p:nvCxnSpPr>
          <p:cNvPr id="28" name="曲线连接符 27"/>
          <p:cNvCxnSpPr/>
          <p:nvPr/>
        </p:nvCxnSpPr>
        <p:spPr>
          <a:xfrm rot="10800000">
            <a:off x="3531976" y="5011698"/>
            <a:ext cx="3213456" cy="7543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标题 1"/>
          <p:cNvSpPr txBox="1">
            <a:spLocks/>
          </p:cNvSpPr>
          <p:nvPr/>
        </p:nvSpPr>
        <p:spPr>
          <a:xfrm>
            <a:off x="4737520" y="6472862"/>
            <a:ext cx="1779653" cy="396893"/>
          </a:xfrm>
          <a:prstGeom prst="rect">
            <a:avLst/>
          </a:prstGeom>
        </p:spPr>
        <p:txBody>
          <a:bodyPr vert="horz" lIns="107992" tIns="53996" rIns="107992" bIns="53996" rtlCol="0" anchor="ctr">
            <a:noAutofit/>
          </a:bodyPr>
          <a:lstStyle>
            <a:lvl1pPr algn="l" defTabSz="685800" rtl="0" eaLnBrk="1" latinLnBrk="0" hangingPunct="1">
              <a:lnSpc>
                <a:spcPct val="90000"/>
              </a:lnSpc>
              <a:spcBef>
                <a:spcPct val="0"/>
              </a:spcBef>
              <a:buNone/>
              <a:defRPr sz="2100" b="0" i="0" kern="1200">
                <a:solidFill>
                  <a:schemeClr val="bg1"/>
                </a:solidFill>
                <a:latin typeface="Microsoft YaHei" charset="-122"/>
                <a:ea typeface="Microsoft YaHei" charset="-122"/>
                <a:cs typeface="Microsoft YaHei" charset="-122"/>
              </a:defRPr>
            </a:lvl1pPr>
          </a:lstStyle>
          <a:p>
            <a:r>
              <a:rPr kumimoji="1" lang="en-US" altLang="zh-CN" sz="827" dirty="0"/>
              <a:t>3.</a:t>
            </a:r>
            <a:r>
              <a:rPr kumimoji="1" lang="zh-CN" altLang="en-US" sz="827" dirty="0"/>
              <a:t>使用</a:t>
            </a:r>
            <a:r>
              <a:rPr kumimoji="1" lang="en-US" altLang="zh-CN" sz="827" dirty="0" err="1"/>
              <a:t>dataadmin</a:t>
            </a:r>
            <a:r>
              <a:rPr kumimoji="1" lang="zh-CN" altLang="en-US" sz="827" dirty="0"/>
              <a:t>用户代理</a:t>
            </a:r>
            <a:r>
              <a:rPr kumimoji="1" lang="en-US" altLang="zh-CN" sz="827" dirty="0"/>
              <a:t>t1</a:t>
            </a:r>
            <a:r>
              <a:rPr kumimoji="1" lang="zh-CN" altLang="en-US" sz="827" dirty="0"/>
              <a:t>进行数据采样</a:t>
            </a:r>
          </a:p>
        </p:txBody>
      </p:sp>
    </p:spTree>
    <p:extLst>
      <p:ext uri="{BB962C8B-B14F-4D97-AF65-F5344CB8AC3E}">
        <p14:creationId xmlns:p14="http://schemas.microsoft.com/office/powerpoint/2010/main" val="102571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2" nodeType="clickEffect">
                                  <p:stCondLst>
                                    <p:cond delay="0"/>
                                  </p:stCondLst>
                                  <p:childTnLst>
                                    <p:set>
                                      <p:cBhvr>
                                        <p:cTn id="24" dur="1" fill="hold">
                                          <p:stCondLst>
                                            <p:cond delay="0"/>
                                          </p:stCondLst>
                                        </p:cTn>
                                        <p:tgtEl>
                                          <p:spTgt spid="10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2" grpId="1"/>
      <p:bldP spid="102" grpId="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48CBF2E-3845-DD4B-8A92-69DF600F7911}"/>
              </a:ext>
            </a:extLst>
          </p:cNvPr>
          <p:cNvSpPr>
            <a:spLocks noGrp="1"/>
          </p:cNvSpPr>
          <p:nvPr>
            <p:ph type="title"/>
          </p:nvPr>
        </p:nvSpPr>
        <p:spPr/>
        <p:txBody>
          <a:bodyPr>
            <a:normAutofit/>
          </a:bodyPr>
          <a:lstStyle/>
          <a:p>
            <a:r>
              <a:rPr kumimoji="1" lang="zh-CN" altLang="en-US" sz="2800" b="1" dirty="0" smtClean="0"/>
              <a:t>资源控制</a:t>
            </a:r>
            <a:endParaRPr kumimoji="1" lang="zh-CN" altLang="en-US" sz="2800" b="1" dirty="0"/>
          </a:p>
        </p:txBody>
      </p:sp>
      <p:sp>
        <p:nvSpPr>
          <p:cNvPr id="3" name="内容占位符 2">
            <a:extLst>
              <a:ext uri="{FF2B5EF4-FFF2-40B4-BE49-F238E27FC236}">
                <a16:creationId xmlns="" xmlns:a16="http://schemas.microsoft.com/office/drawing/2014/main" id="{8A15A498-DAC3-014A-83EF-0DB769088BBA}"/>
              </a:ext>
            </a:extLst>
          </p:cNvPr>
          <p:cNvSpPr>
            <a:spLocks noGrp="1"/>
          </p:cNvSpPr>
          <p:nvPr>
            <p:ph idx="1"/>
          </p:nvPr>
        </p:nvSpPr>
        <p:spPr/>
        <p:txBody>
          <a:bodyPr>
            <a:normAutofit/>
          </a:bodyPr>
          <a:lstStyle/>
          <a:p>
            <a:r>
              <a:rPr kumimoji="1" lang="zh-CN" altLang="en-US" sz="2400" dirty="0"/>
              <a:t>分时复用</a:t>
            </a:r>
            <a:endParaRPr kumimoji="1" lang="en-US" altLang="zh-CN" sz="2400" dirty="0"/>
          </a:p>
          <a:p>
            <a:pPr lvl="1"/>
            <a:r>
              <a:rPr kumimoji="1" lang="zh-CN" altLang="en-US" sz="1800" dirty="0"/>
              <a:t>用户自定义同步时间，目前需要系统管理员在审批时进行干预，保证任务分配的合理</a:t>
            </a:r>
            <a:endParaRPr kumimoji="1" lang="en-US" altLang="zh-CN" sz="1800" dirty="0"/>
          </a:p>
          <a:p>
            <a:r>
              <a:rPr kumimoji="1" lang="zh-CN" altLang="en-US" sz="2400" dirty="0"/>
              <a:t>设定</a:t>
            </a:r>
            <a:r>
              <a:rPr kumimoji="1" lang="en-US" altLang="zh-CN" sz="2400" dirty="0"/>
              <a:t>Inceptor</a:t>
            </a:r>
            <a:r>
              <a:rPr kumimoji="1" lang="zh-CN" altLang="en-US" sz="2400" dirty="0"/>
              <a:t>运行队列</a:t>
            </a:r>
            <a:endParaRPr kumimoji="1" lang="en-US" altLang="zh-CN" sz="2400" dirty="0"/>
          </a:p>
          <a:p>
            <a:pPr lvl="1"/>
            <a:r>
              <a:rPr kumimoji="1" lang="zh-CN" altLang="en-US" sz="1800" dirty="0"/>
              <a:t>在数据源端和目标端设定运行队列，分配一定资源，指定所有数据共享交换任务只能在此队列运行</a:t>
            </a:r>
            <a:endParaRPr kumimoji="1" lang="en-US" altLang="zh-CN" sz="1800" dirty="0"/>
          </a:p>
          <a:p>
            <a:r>
              <a:rPr kumimoji="1" lang="zh-CN" altLang="en-US" sz="2400" dirty="0"/>
              <a:t>设定</a:t>
            </a:r>
            <a:r>
              <a:rPr kumimoji="1" lang="en-US" altLang="zh-CN" sz="2400" dirty="0"/>
              <a:t>Yarn</a:t>
            </a:r>
            <a:r>
              <a:rPr kumimoji="1" lang="zh-CN" altLang="en-US" sz="2400" dirty="0"/>
              <a:t>执行队列</a:t>
            </a:r>
            <a:endParaRPr kumimoji="1" lang="en-US" altLang="zh-CN" sz="2400" dirty="0"/>
          </a:p>
          <a:p>
            <a:pPr lvl="1"/>
            <a:r>
              <a:rPr kumimoji="1" lang="zh-CN" altLang="en-US" sz="1800" dirty="0"/>
              <a:t>当需要执行</a:t>
            </a:r>
            <a:r>
              <a:rPr kumimoji="1" lang="en-US" altLang="zh-CN" sz="1800" dirty="0" err="1"/>
              <a:t>distcp</a:t>
            </a:r>
            <a:r>
              <a:rPr kumimoji="1" lang="zh-CN" altLang="en-US" sz="1800" dirty="0"/>
              <a:t>任务时，将任务限定在指定队列运行</a:t>
            </a:r>
            <a:endParaRPr kumimoji="1" lang="en-US" altLang="zh-CN" sz="1800" dirty="0"/>
          </a:p>
          <a:p>
            <a:r>
              <a:rPr kumimoji="1" lang="zh-CN" altLang="en-US" sz="2400" dirty="0" smtClean="0"/>
              <a:t>设定</a:t>
            </a:r>
            <a:r>
              <a:rPr kumimoji="1" lang="en-US" altLang="zh-CN" sz="2400" dirty="0" smtClean="0"/>
              <a:t>NS/Job </a:t>
            </a:r>
            <a:r>
              <a:rPr kumimoji="1" lang="en-US" altLang="zh-CN" sz="2400" dirty="0"/>
              <a:t>Pod</a:t>
            </a:r>
            <a:r>
              <a:rPr kumimoji="1" lang="zh-CN" altLang="en-US" sz="2400" dirty="0" smtClean="0"/>
              <a:t>资源</a:t>
            </a:r>
            <a:endParaRPr kumimoji="1" lang="en-US" altLang="zh-CN" sz="2400" dirty="0" smtClean="0"/>
          </a:p>
          <a:p>
            <a:pPr lvl="1"/>
            <a:r>
              <a:rPr kumimoji="1" lang="zh-CN" altLang="en-US" sz="1972" dirty="0" smtClean="0"/>
              <a:t>在创建</a:t>
            </a:r>
            <a:r>
              <a:rPr kumimoji="1" lang="en-US" altLang="zh-CN" sz="1972" dirty="0" err="1" smtClean="0"/>
              <a:t>tdc</a:t>
            </a:r>
            <a:r>
              <a:rPr kumimoji="1" lang="en-US" altLang="zh-CN" sz="1972" dirty="0" smtClean="0"/>
              <a:t>-jobs</a:t>
            </a:r>
            <a:r>
              <a:rPr kumimoji="1" lang="zh-CN" altLang="en-US" sz="1972" dirty="0" smtClean="0"/>
              <a:t> </a:t>
            </a:r>
            <a:r>
              <a:rPr kumimoji="1" lang="en-US" altLang="zh-CN" sz="1972" dirty="0" smtClean="0"/>
              <a:t>namespace</a:t>
            </a:r>
            <a:r>
              <a:rPr kumimoji="1" lang="zh-CN" altLang="en-US" sz="1972" dirty="0" smtClean="0"/>
              <a:t>时，限制</a:t>
            </a:r>
            <a:r>
              <a:rPr kumimoji="1" lang="en-US" altLang="zh-CN" sz="1972" dirty="0" smtClean="0"/>
              <a:t>namespace</a:t>
            </a:r>
            <a:r>
              <a:rPr kumimoji="1" lang="zh-CN" altLang="en-US" sz="1972" dirty="0" smtClean="0"/>
              <a:t>的</a:t>
            </a:r>
            <a:r>
              <a:rPr kumimoji="1" lang="en-US" altLang="zh-CN" sz="1972" dirty="0" smtClean="0"/>
              <a:t>quota</a:t>
            </a:r>
            <a:endParaRPr kumimoji="1" lang="en-US" altLang="zh-CN" sz="1972" dirty="0"/>
          </a:p>
          <a:p>
            <a:pPr lvl="1"/>
            <a:r>
              <a:rPr kumimoji="1" lang="zh-CN" altLang="en-US" sz="1800" dirty="0"/>
              <a:t>在创建</a:t>
            </a:r>
            <a:r>
              <a:rPr kumimoji="1" lang="en-US" altLang="zh-CN" sz="1800" dirty="0"/>
              <a:t>import</a:t>
            </a:r>
            <a:r>
              <a:rPr kumimoji="1" lang="zh-CN" altLang="en-US" sz="1800" dirty="0"/>
              <a:t> </a:t>
            </a:r>
            <a:r>
              <a:rPr kumimoji="1" lang="en-US" altLang="zh-CN" sz="1800" dirty="0"/>
              <a:t>job</a:t>
            </a:r>
            <a:r>
              <a:rPr kumimoji="1" lang="zh-CN" altLang="en-US" sz="1800" dirty="0"/>
              <a:t> </a:t>
            </a:r>
            <a:r>
              <a:rPr kumimoji="1" lang="en-US" altLang="zh-CN" sz="1800" dirty="0"/>
              <a:t>pod</a:t>
            </a:r>
            <a:r>
              <a:rPr kumimoji="1" lang="zh-CN" altLang="en-US" sz="1800" dirty="0"/>
              <a:t>时，通过设定</a:t>
            </a:r>
            <a:r>
              <a:rPr kumimoji="1" lang="en-US" altLang="zh-CN" sz="1800" dirty="0"/>
              <a:t>pod</a:t>
            </a:r>
            <a:r>
              <a:rPr kumimoji="1" lang="zh-CN" altLang="en-US" sz="1800" dirty="0"/>
              <a:t> </a:t>
            </a:r>
            <a:r>
              <a:rPr kumimoji="1" lang="en-US" altLang="zh-CN" sz="1800" dirty="0" err="1"/>
              <a:t>cpu</a:t>
            </a:r>
            <a:r>
              <a:rPr kumimoji="1" lang="en-US" altLang="zh-CN" sz="1800" dirty="0"/>
              <a:t>/mem</a:t>
            </a:r>
            <a:r>
              <a:rPr kumimoji="1" lang="zh-CN" altLang="en-US" sz="1800" dirty="0"/>
              <a:t> 的</a:t>
            </a:r>
            <a:r>
              <a:rPr kumimoji="1" lang="en-US" altLang="zh-CN" sz="1800" dirty="0"/>
              <a:t>request</a:t>
            </a:r>
            <a:r>
              <a:rPr kumimoji="1" lang="zh-CN" altLang="en-US" sz="1800" dirty="0"/>
              <a:t>／</a:t>
            </a:r>
            <a:r>
              <a:rPr kumimoji="1" lang="en-US" altLang="zh-CN" sz="1800" dirty="0"/>
              <a:t>limit </a:t>
            </a:r>
            <a:r>
              <a:rPr kumimoji="1" lang="zh-CN" altLang="en-US" sz="1800" dirty="0"/>
              <a:t>来限定</a:t>
            </a:r>
            <a:r>
              <a:rPr kumimoji="1" lang="en-US" altLang="zh-CN" sz="1800" dirty="0"/>
              <a:t>pod</a:t>
            </a:r>
            <a:r>
              <a:rPr kumimoji="1" lang="zh-CN" altLang="en-US" sz="1800" dirty="0"/>
              <a:t>所需要的资源</a:t>
            </a:r>
            <a:endParaRPr kumimoji="1" lang="en-US" altLang="zh-CN" sz="1800" dirty="0"/>
          </a:p>
          <a:p>
            <a:pPr lvl="1"/>
            <a:r>
              <a:rPr kumimoji="1" lang="zh-CN" altLang="en-US" sz="1800" dirty="0" smtClean="0"/>
              <a:t>定时</a:t>
            </a:r>
            <a:r>
              <a:rPr kumimoji="1" lang="zh-CN" altLang="en-US" sz="1800" dirty="0"/>
              <a:t>清理已经完成任务的</a:t>
            </a:r>
            <a:r>
              <a:rPr kumimoji="1" lang="en-US" altLang="zh-CN" sz="1800" dirty="0"/>
              <a:t>pod </a:t>
            </a:r>
          </a:p>
        </p:txBody>
      </p:sp>
      <p:sp>
        <p:nvSpPr>
          <p:cNvPr id="4" name="日期占位符 3">
            <a:extLst>
              <a:ext uri="{FF2B5EF4-FFF2-40B4-BE49-F238E27FC236}">
                <a16:creationId xmlns="" xmlns:a16="http://schemas.microsoft.com/office/drawing/2014/main" id="{40CBBF52-B8A5-544B-AB99-82FA483C85B1}"/>
              </a:ext>
            </a:extLst>
          </p:cNvPr>
          <p:cNvSpPr>
            <a:spLocks noGrp="1"/>
          </p:cNvSpPr>
          <p:nvPr>
            <p:ph type="dt" sz="half" idx="10"/>
          </p:nvPr>
        </p:nvSpPr>
        <p:spPr/>
        <p:txBody>
          <a:bodyPr/>
          <a:lstStyle/>
          <a:p>
            <a:fld id="{BEEBD5A6-9120-5545-9C67-0862BCA61887}" type="datetime1">
              <a:rPr lang="zh-CN" altLang="en-US" smtClean="0"/>
              <a:t>18/7/3</a:t>
            </a:fld>
            <a:endParaRPr lang="zh-CN" altLang="en-US"/>
          </a:p>
        </p:txBody>
      </p:sp>
      <p:sp>
        <p:nvSpPr>
          <p:cNvPr id="5" name="灯片编号占位符 4">
            <a:extLst>
              <a:ext uri="{FF2B5EF4-FFF2-40B4-BE49-F238E27FC236}">
                <a16:creationId xmlns="" xmlns:a16="http://schemas.microsoft.com/office/drawing/2014/main" id="{507068F0-1768-DA4A-8654-DA55D568609D}"/>
              </a:ext>
            </a:extLst>
          </p:cNvPr>
          <p:cNvSpPr>
            <a:spLocks noGrp="1"/>
          </p:cNvSpPr>
          <p:nvPr>
            <p:ph type="sldNum" sz="quarter" idx="12"/>
          </p:nvPr>
        </p:nvSpPr>
        <p:spPr/>
        <p:txBody>
          <a:bodyPr/>
          <a:lstStyle/>
          <a:p>
            <a:fld id="{0655C6C3-535F-4295-A463-389C7C3CB0A6}" type="slidenum">
              <a:rPr lang="zh-CN" altLang="en-US" smtClean="0"/>
              <a:t>26</a:t>
            </a:fld>
            <a:endParaRPr lang="zh-CN" altLang="en-US"/>
          </a:p>
        </p:txBody>
      </p:sp>
      <p:sp>
        <p:nvSpPr>
          <p:cNvPr id="6" name="页脚占位符 5"/>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864547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48CBF2E-3845-DD4B-8A92-69DF600F7911}"/>
              </a:ext>
            </a:extLst>
          </p:cNvPr>
          <p:cNvSpPr>
            <a:spLocks noGrp="1"/>
          </p:cNvSpPr>
          <p:nvPr>
            <p:ph type="title"/>
          </p:nvPr>
        </p:nvSpPr>
        <p:spPr/>
        <p:txBody>
          <a:bodyPr>
            <a:normAutofit/>
          </a:bodyPr>
          <a:lstStyle/>
          <a:p>
            <a:r>
              <a:rPr kumimoji="1" lang="zh-CN" altLang="en-US" sz="2800" b="1" dirty="0" smtClean="0"/>
              <a:t>高可用设计</a:t>
            </a:r>
            <a:endParaRPr kumimoji="1" lang="zh-CN" altLang="en-US" sz="2800" b="1" dirty="0"/>
          </a:p>
        </p:txBody>
      </p:sp>
      <p:sp>
        <p:nvSpPr>
          <p:cNvPr id="3" name="内容占位符 2">
            <a:extLst>
              <a:ext uri="{FF2B5EF4-FFF2-40B4-BE49-F238E27FC236}">
                <a16:creationId xmlns="" xmlns:a16="http://schemas.microsoft.com/office/drawing/2014/main" id="{8A15A498-DAC3-014A-83EF-0DB769088BBA}"/>
              </a:ext>
            </a:extLst>
          </p:cNvPr>
          <p:cNvSpPr>
            <a:spLocks noGrp="1"/>
          </p:cNvSpPr>
          <p:nvPr>
            <p:ph idx="1"/>
          </p:nvPr>
        </p:nvSpPr>
        <p:spPr/>
        <p:txBody>
          <a:bodyPr>
            <a:normAutofit/>
          </a:bodyPr>
          <a:lstStyle/>
          <a:p>
            <a:r>
              <a:rPr kumimoji="1" lang="zh-CN" altLang="en-US" sz="2400" dirty="0"/>
              <a:t>所有星环自有服务均支持高可用</a:t>
            </a:r>
            <a:endParaRPr kumimoji="1" lang="en-US" altLang="zh-CN" sz="2400" dirty="0"/>
          </a:p>
          <a:p>
            <a:pPr lvl="1"/>
            <a:r>
              <a:rPr kumimoji="1" lang="zh-CN" altLang="en-US" sz="1800" dirty="0"/>
              <a:t>大多数服务均无状态</a:t>
            </a:r>
            <a:endParaRPr kumimoji="1" lang="en-US" altLang="zh-CN" sz="1800" dirty="0"/>
          </a:p>
          <a:p>
            <a:pPr lvl="1" algn="just"/>
            <a:r>
              <a:rPr kumimoji="1" lang="en-US" altLang="zh-CN" sz="1800" dirty="0"/>
              <a:t>k8s</a:t>
            </a:r>
            <a:r>
              <a:rPr kumimoji="1" lang="zh-CN" altLang="en-US" sz="1800" dirty="0"/>
              <a:t> </a:t>
            </a:r>
            <a:r>
              <a:rPr kumimoji="1" lang="en-US" altLang="zh-CN" sz="1800" dirty="0"/>
              <a:t>svc</a:t>
            </a:r>
            <a:r>
              <a:rPr kumimoji="1" lang="zh-CN" altLang="en-US" sz="1800" dirty="0"/>
              <a:t>机制完美支持无状态服务开启</a:t>
            </a:r>
            <a:r>
              <a:rPr kumimoji="1" lang="en-US" altLang="zh-CN" sz="1800" dirty="0"/>
              <a:t>HA</a:t>
            </a:r>
          </a:p>
          <a:p>
            <a:pPr lvl="1" algn="just"/>
            <a:r>
              <a:rPr kumimoji="1" lang="zh-CN" altLang="en-US" sz="1800" dirty="0"/>
              <a:t>使用服务网关做会话绑定</a:t>
            </a:r>
            <a:endParaRPr kumimoji="1" lang="en-US" altLang="zh-CN" sz="1800" dirty="0"/>
          </a:p>
          <a:p>
            <a:r>
              <a:rPr kumimoji="1" lang="zh-CN" altLang="en-US" sz="2400" dirty="0"/>
              <a:t>任务高可用</a:t>
            </a:r>
            <a:endParaRPr kumimoji="1" lang="en-US" altLang="zh-CN" sz="2400" dirty="0"/>
          </a:p>
          <a:p>
            <a:pPr lvl="1"/>
            <a:r>
              <a:rPr kumimoji="1" lang="zh-CN" altLang="en-US" sz="1800" dirty="0"/>
              <a:t>任务幂等，可以无限重跑</a:t>
            </a:r>
            <a:endParaRPr kumimoji="1" lang="en-US" altLang="zh-CN" sz="1800" dirty="0"/>
          </a:p>
        </p:txBody>
      </p:sp>
      <p:sp>
        <p:nvSpPr>
          <p:cNvPr id="4" name="日期占位符 3">
            <a:extLst>
              <a:ext uri="{FF2B5EF4-FFF2-40B4-BE49-F238E27FC236}">
                <a16:creationId xmlns="" xmlns:a16="http://schemas.microsoft.com/office/drawing/2014/main" id="{40CBBF52-B8A5-544B-AB99-82FA483C85B1}"/>
              </a:ext>
            </a:extLst>
          </p:cNvPr>
          <p:cNvSpPr>
            <a:spLocks noGrp="1"/>
          </p:cNvSpPr>
          <p:nvPr>
            <p:ph type="dt" sz="half" idx="10"/>
          </p:nvPr>
        </p:nvSpPr>
        <p:spPr/>
        <p:txBody>
          <a:bodyPr/>
          <a:lstStyle/>
          <a:p>
            <a:fld id="{BEEBD5A6-9120-5545-9C67-0862BCA61887}" type="datetime1">
              <a:rPr lang="zh-CN" altLang="en-US" smtClean="0"/>
              <a:t>18/7/3</a:t>
            </a:fld>
            <a:endParaRPr lang="zh-CN" altLang="en-US"/>
          </a:p>
        </p:txBody>
      </p:sp>
      <p:sp>
        <p:nvSpPr>
          <p:cNvPr id="5" name="灯片编号占位符 4">
            <a:extLst>
              <a:ext uri="{FF2B5EF4-FFF2-40B4-BE49-F238E27FC236}">
                <a16:creationId xmlns="" xmlns:a16="http://schemas.microsoft.com/office/drawing/2014/main" id="{507068F0-1768-DA4A-8654-DA55D568609D}"/>
              </a:ext>
            </a:extLst>
          </p:cNvPr>
          <p:cNvSpPr>
            <a:spLocks noGrp="1"/>
          </p:cNvSpPr>
          <p:nvPr>
            <p:ph type="sldNum" sz="quarter" idx="12"/>
          </p:nvPr>
        </p:nvSpPr>
        <p:spPr/>
        <p:txBody>
          <a:bodyPr/>
          <a:lstStyle/>
          <a:p>
            <a:fld id="{0655C6C3-535F-4295-A463-389C7C3CB0A6}" type="slidenum">
              <a:rPr lang="zh-CN" altLang="en-US" smtClean="0"/>
              <a:t>27</a:t>
            </a:fld>
            <a:endParaRPr lang="zh-CN" altLang="en-US"/>
          </a:p>
        </p:txBody>
      </p:sp>
      <p:sp>
        <p:nvSpPr>
          <p:cNvPr id="6" name="页脚占位符 5"/>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1811736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48CBF2E-3845-DD4B-8A92-69DF600F7911}"/>
              </a:ext>
            </a:extLst>
          </p:cNvPr>
          <p:cNvSpPr>
            <a:spLocks noGrp="1"/>
          </p:cNvSpPr>
          <p:nvPr>
            <p:ph type="title"/>
          </p:nvPr>
        </p:nvSpPr>
        <p:spPr/>
        <p:txBody>
          <a:bodyPr>
            <a:normAutofit/>
          </a:bodyPr>
          <a:lstStyle/>
          <a:p>
            <a:r>
              <a:rPr kumimoji="1" lang="zh-CN" altLang="en-US" sz="2800" b="1" dirty="0" smtClean="0"/>
              <a:t>下一步迭代</a:t>
            </a:r>
            <a:endParaRPr kumimoji="1" lang="zh-CN" altLang="en-US" sz="2800" b="1" dirty="0"/>
          </a:p>
        </p:txBody>
      </p:sp>
      <p:sp>
        <p:nvSpPr>
          <p:cNvPr id="3" name="内容占位符 2">
            <a:extLst>
              <a:ext uri="{FF2B5EF4-FFF2-40B4-BE49-F238E27FC236}">
                <a16:creationId xmlns="" xmlns:a16="http://schemas.microsoft.com/office/drawing/2014/main" id="{8A15A498-DAC3-014A-83EF-0DB769088BBA}"/>
              </a:ext>
            </a:extLst>
          </p:cNvPr>
          <p:cNvSpPr>
            <a:spLocks noGrp="1"/>
          </p:cNvSpPr>
          <p:nvPr>
            <p:ph idx="1"/>
          </p:nvPr>
        </p:nvSpPr>
        <p:spPr/>
        <p:txBody>
          <a:bodyPr>
            <a:normAutofit/>
          </a:bodyPr>
          <a:lstStyle/>
          <a:p>
            <a:r>
              <a:rPr kumimoji="1" lang="zh-CN" altLang="en-US" sz="2400" dirty="0" smtClean="0"/>
              <a:t>修改</a:t>
            </a:r>
            <a:r>
              <a:rPr kumimoji="1" lang="en-US" altLang="zh-CN" sz="2400" dirty="0" err="1" smtClean="0"/>
              <a:t>distcp</a:t>
            </a:r>
            <a:r>
              <a:rPr kumimoji="1" lang="zh-CN" altLang="en-US" sz="2400" dirty="0" smtClean="0"/>
              <a:t>的实现，使得</a:t>
            </a:r>
            <a:r>
              <a:rPr kumimoji="1" lang="en-US" altLang="zh-CN" sz="2400" dirty="0" err="1" smtClean="0"/>
              <a:t>distcp</a:t>
            </a:r>
            <a:r>
              <a:rPr kumimoji="1" lang="zh-CN" altLang="en-US" sz="2400" dirty="0" smtClean="0"/>
              <a:t>可以支持上层</a:t>
            </a:r>
            <a:r>
              <a:rPr kumimoji="1" lang="en-US" altLang="zh-CN" sz="2400" dirty="0" err="1" smtClean="0"/>
              <a:t>AccessToken</a:t>
            </a:r>
            <a:r>
              <a:rPr kumimoji="1" lang="zh-CN" altLang="en-US" sz="2400" dirty="0" smtClean="0"/>
              <a:t>而不需要强依赖</a:t>
            </a:r>
            <a:r>
              <a:rPr kumimoji="1" lang="en-US" altLang="zh-CN" sz="2400" dirty="0" err="1" smtClean="0"/>
              <a:t>keytab</a:t>
            </a:r>
            <a:endParaRPr kumimoji="1" lang="en-US" altLang="zh-CN" sz="2400" dirty="0" smtClean="0"/>
          </a:p>
          <a:p>
            <a:r>
              <a:rPr kumimoji="1" lang="zh-CN" altLang="en-US" sz="2400" dirty="0" smtClean="0"/>
              <a:t>在</a:t>
            </a:r>
            <a:r>
              <a:rPr kumimoji="1" lang="en-US" altLang="zh-CN" sz="2400" dirty="0" smtClean="0"/>
              <a:t>workflow</a:t>
            </a:r>
            <a:r>
              <a:rPr kumimoji="1" lang="zh-CN" altLang="en-US" sz="2400" dirty="0" smtClean="0"/>
              <a:t>中实现</a:t>
            </a:r>
            <a:r>
              <a:rPr kumimoji="1" lang="en-US" altLang="zh-CN" sz="2400" dirty="0" err="1" smtClean="0"/>
              <a:t>distcp</a:t>
            </a:r>
            <a:r>
              <a:rPr kumimoji="1" lang="zh-CN" altLang="en-US" sz="2400" dirty="0" smtClean="0"/>
              <a:t>算子，减少脚本的调用</a:t>
            </a:r>
            <a:endParaRPr kumimoji="1" lang="en-US" altLang="zh-CN" sz="2400" dirty="0" smtClean="0"/>
          </a:p>
          <a:p>
            <a:r>
              <a:rPr kumimoji="1" lang="zh-CN" altLang="en-US" sz="2400" dirty="0" smtClean="0"/>
              <a:t>添加更多类型数据的支持，而不仅仅是分布式数据库或者存储</a:t>
            </a:r>
            <a:endParaRPr kumimoji="1" lang="en-US" altLang="zh-CN" sz="2400" dirty="0" smtClean="0"/>
          </a:p>
          <a:p>
            <a:r>
              <a:rPr kumimoji="1" lang="zh-CN" altLang="en-US" sz="2400" dirty="0" smtClean="0"/>
              <a:t>进一步缩减流程，使得出错风险降低</a:t>
            </a:r>
            <a:endParaRPr kumimoji="1" lang="en-US" altLang="zh-CN" sz="2400" dirty="0" smtClean="0"/>
          </a:p>
          <a:p>
            <a:r>
              <a:rPr kumimoji="1" lang="zh-CN" altLang="en-US" sz="2400" dirty="0" smtClean="0"/>
              <a:t>进一步优化资源调度设计</a:t>
            </a:r>
            <a:endParaRPr kumimoji="1" lang="en-US" altLang="zh-CN" sz="2400" dirty="0" smtClean="0"/>
          </a:p>
          <a:p>
            <a:endParaRPr kumimoji="1" lang="en-US" altLang="zh-CN" sz="2000" dirty="0" smtClean="0"/>
          </a:p>
          <a:p>
            <a:endParaRPr kumimoji="1" lang="en-US" altLang="zh-CN" sz="2000" dirty="0"/>
          </a:p>
        </p:txBody>
      </p:sp>
      <p:sp>
        <p:nvSpPr>
          <p:cNvPr id="4" name="日期占位符 3">
            <a:extLst>
              <a:ext uri="{FF2B5EF4-FFF2-40B4-BE49-F238E27FC236}">
                <a16:creationId xmlns="" xmlns:a16="http://schemas.microsoft.com/office/drawing/2014/main" id="{40CBBF52-B8A5-544B-AB99-82FA483C85B1}"/>
              </a:ext>
            </a:extLst>
          </p:cNvPr>
          <p:cNvSpPr>
            <a:spLocks noGrp="1"/>
          </p:cNvSpPr>
          <p:nvPr>
            <p:ph type="dt" sz="half" idx="10"/>
          </p:nvPr>
        </p:nvSpPr>
        <p:spPr/>
        <p:txBody>
          <a:bodyPr/>
          <a:lstStyle/>
          <a:p>
            <a:fld id="{BEEBD5A6-9120-5545-9C67-0862BCA61887}" type="datetime1">
              <a:rPr lang="zh-CN" altLang="en-US" smtClean="0"/>
              <a:t>18/7/3</a:t>
            </a:fld>
            <a:endParaRPr lang="zh-CN" altLang="en-US"/>
          </a:p>
        </p:txBody>
      </p:sp>
      <p:sp>
        <p:nvSpPr>
          <p:cNvPr id="5" name="灯片编号占位符 4">
            <a:extLst>
              <a:ext uri="{FF2B5EF4-FFF2-40B4-BE49-F238E27FC236}">
                <a16:creationId xmlns="" xmlns:a16="http://schemas.microsoft.com/office/drawing/2014/main" id="{507068F0-1768-DA4A-8654-DA55D568609D}"/>
              </a:ext>
            </a:extLst>
          </p:cNvPr>
          <p:cNvSpPr>
            <a:spLocks noGrp="1"/>
          </p:cNvSpPr>
          <p:nvPr>
            <p:ph type="sldNum" sz="quarter" idx="12"/>
          </p:nvPr>
        </p:nvSpPr>
        <p:spPr/>
        <p:txBody>
          <a:bodyPr/>
          <a:lstStyle/>
          <a:p>
            <a:fld id="{0655C6C3-535F-4295-A463-389C7C3CB0A6}" type="slidenum">
              <a:rPr lang="zh-CN" altLang="en-US" smtClean="0"/>
              <a:t>28</a:t>
            </a:fld>
            <a:endParaRPr lang="zh-CN" altLang="en-US"/>
          </a:p>
        </p:txBody>
      </p:sp>
      <p:sp>
        <p:nvSpPr>
          <p:cNvPr id="6" name="页脚占位符 5"/>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800841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8640" y="2841233"/>
            <a:ext cx="3914722" cy="827218"/>
          </a:xfrm>
        </p:spPr>
        <p:txBody>
          <a:bodyPr>
            <a:normAutofit/>
          </a:bodyPr>
          <a:lstStyle/>
          <a:p>
            <a:pPr algn="ctr"/>
            <a:r>
              <a:rPr kumimoji="1" lang="zh-CN" altLang="en-US" sz="3897" dirty="0"/>
              <a:t>感谢您的聆听</a:t>
            </a:r>
          </a:p>
        </p:txBody>
      </p:sp>
      <p:sp>
        <p:nvSpPr>
          <p:cNvPr id="4" name="日期占位符 3"/>
          <p:cNvSpPr>
            <a:spLocks noGrp="1"/>
          </p:cNvSpPr>
          <p:nvPr>
            <p:ph type="dt" sz="half" idx="10"/>
          </p:nvPr>
        </p:nvSpPr>
        <p:spPr/>
        <p:txBody>
          <a:bodyPr/>
          <a:lstStyle/>
          <a:p>
            <a:fld id="{5C262D2D-3D81-1D47-872E-34F9B041009E}" type="datetime1">
              <a:rPr lang="zh-CN" altLang="en-US" smtClean="0"/>
              <a:t>18/7/3</a:t>
            </a:fld>
            <a:endParaRPr lang="zh-CN" altLang="en-US"/>
          </a:p>
        </p:txBody>
      </p:sp>
      <p:sp>
        <p:nvSpPr>
          <p:cNvPr id="6" name="幻灯片编号占位符 5"/>
          <p:cNvSpPr>
            <a:spLocks noGrp="1"/>
          </p:cNvSpPr>
          <p:nvPr>
            <p:ph type="sldNum" sz="quarter" idx="12"/>
          </p:nvPr>
        </p:nvSpPr>
        <p:spPr/>
        <p:txBody>
          <a:bodyPr/>
          <a:lstStyle/>
          <a:p>
            <a:fld id="{0655C6C3-535F-4295-A463-389C7C3CB0A6}" type="slidenum">
              <a:rPr lang="zh-CN" altLang="en-US" smtClean="0"/>
              <a:t>29</a:t>
            </a:fld>
            <a:endParaRPr lang="zh-CN" altLang="en-US"/>
          </a:p>
        </p:txBody>
      </p:sp>
      <p:cxnSp>
        <p:nvCxnSpPr>
          <p:cNvPr id="8" name="直线连接符 7"/>
          <p:cNvCxnSpPr/>
          <p:nvPr/>
        </p:nvCxnSpPr>
        <p:spPr>
          <a:xfrm>
            <a:off x="3013721" y="3668449"/>
            <a:ext cx="61645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副标题 2">
            <a:extLst>
              <a:ext uri="{FF2B5EF4-FFF2-40B4-BE49-F238E27FC236}">
                <a16:creationId xmlns="" xmlns:a16="http://schemas.microsoft.com/office/drawing/2014/main" id="{AA21EB12-0573-4A6A-8EDE-9DC62486413C}"/>
              </a:ext>
            </a:extLst>
          </p:cNvPr>
          <p:cNvSpPr txBox="1">
            <a:spLocks/>
          </p:cNvSpPr>
          <p:nvPr/>
        </p:nvSpPr>
        <p:spPr>
          <a:xfrm>
            <a:off x="2046290" y="3762364"/>
            <a:ext cx="8099425" cy="1466616"/>
          </a:xfrm>
          <a:prstGeom prst="rect">
            <a:avLst/>
          </a:prstGeom>
        </p:spPr>
        <p:txBody>
          <a:bodyPr vert="horz" lIns="80994" tIns="40498" rIns="80994" bIns="40498" rtlCol="0">
            <a:normAutofit/>
          </a:bodyPr>
          <a:lstStyle>
            <a:lvl1pPr marL="228600" indent="-228600" algn="l" defTabSz="914400" rtl="0" eaLnBrk="1" latinLnBrk="0" hangingPunct="1">
              <a:lnSpc>
                <a:spcPct val="90000"/>
              </a:lnSpc>
              <a:spcBef>
                <a:spcPts val="1000"/>
              </a:spcBef>
              <a:buFont typeface="Wingdings" charset="2"/>
              <a:buChar char="u"/>
              <a:defRPr sz="2400" b="0" i="0" kern="1200">
                <a:solidFill>
                  <a:schemeClr val="bg1"/>
                </a:solidFill>
                <a:latin typeface="Microsoft YaHei Light" charset="-122"/>
                <a:ea typeface="Microsoft YaHei Light" charset="-122"/>
                <a:cs typeface="Microsoft YaHei Light" charset="-122"/>
              </a:defRPr>
            </a:lvl1pPr>
            <a:lvl2pPr marL="685800" indent="-228600" algn="l" defTabSz="914400" rtl="0" eaLnBrk="1" latinLnBrk="0" hangingPunct="1">
              <a:lnSpc>
                <a:spcPct val="90000"/>
              </a:lnSpc>
              <a:spcBef>
                <a:spcPts val="500"/>
              </a:spcBef>
              <a:buFont typeface="Wingdings" charset="2"/>
              <a:buChar char="u"/>
              <a:defRPr sz="2000" b="0" i="0" kern="1200">
                <a:solidFill>
                  <a:schemeClr val="bg1"/>
                </a:solidFill>
                <a:latin typeface="Microsoft YaHei Light" charset="-122"/>
                <a:ea typeface="Microsoft YaHei Light" charset="-122"/>
                <a:cs typeface="Microsoft YaHei Light" charset="-122"/>
              </a:defRPr>
            </a:lvl2pPr>
            <a:lvl3pPr marL="1143000" indent="-228600" algn="l" defTabSz="914400" rtl="0" eaLnBrk="1" latinLnBrk="0" hangingPunct="1">
              <a:lnSpc>
                <a:spcPct val="90000"/>
              </a:lnSpc>
              <a:spcBef>
                <a:spcPts val="500"/>
              </a:spcBef>
              <a:buFont typeface="Wingdings" charset="2"/>
              <a:buChar char="u"/>
              <a:defRPr sz="1800" b="0" i="0" kern="1200">
                <a:solidFill>
                  <a:schemeClr val="bg1"/>
                </a:solidFill>
                <a:latin typeface="Microsoft YaHei Light" charset="-122"/>
                <a:ea typeface="Microsoft YaHei Light" charset="-122"/>
                <a:cs typeface="Microsoft YaHei Light" charset="-122"/>
              </a:defRPr>
            </a:lvl3pPr>
            <a:lvl4pPr marL="1600200" indent="-228600" algn="l" defTabSz="914400" rtl="0" eaLnBrk="1" latinLnBrk="0" hangingPunct="1">
              <a:lnSpc>
                <a:spcPct val="90000"/>
              </a:lnSpc>
              <a:spcBef>
                <a:spcPts val="500"/>
              </a:spcBef>
              <a:buFont typeface="Wingdings" charset="2"/>
              <a:buChar char="u"/>
              <a:defRPr sz="1600" b="0" i="0" kern="1200">
                <a:solidFill>
                  <a:schemeClr val="bg1"/>
                </a:solidFill>
                <a:latin typeface="Microsoft YaHei Light" charset="-122"/>
                <a:ea typeface="Microsoft YaHei Light" charset="-122"/>
                <a:cs typeface="Microsoft YaHei Light" charset="-122"/>
              </a:defRPr>
            </a:lvl4pPr>
            <a:lvl5pPr marL="2057400" indent="-228600" algn="l" defTabSz="914400" rtl="0" eaLnBrk="1" latinLnBrk="0" hangingPunct="1">
              <a:lnSpc>
                <a:spcPct val="90000"/>
              </a:lnSpc>
              <a:spcBef>
                <a:spcPts val="500"/>
              </a:spcBef>
              <a:buFont typeface="Wingdings" charset="2"/>
              <a:buChar char="u"/>
              <a:defRPr sz="1600" b="0" i="0" kern="1200">
                <a:solidFill>
                  <a:schemeClr val="bg1"/>
                </a:solidFill>
                <a:latin typeface="Microsoft YaHei Light" charset="-122"/>
                <a:ea typeface="Microsoft YaHei Light" charset="-122"/>
                <a:cs typeface="Microsoft YaHei Light"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772" dirty="0" err="1"/>
              <a:t>www.transwarp.io</a:t>
            </a:r>
            <a:endParaRPr lang="en-US" altLang="zh-CN" sz="1772" dirty="0"/>
          </a:p>
        </p:txBody>
      </p:sp>
      <p:pic>
        <p:nvPicPr>
          <p:cNvPr id="3" name="图片 2"/>
          <p:cNvPicPr>
            <a:picLocks noChangeAspect="1"/>
          </p:cNvPicPr>
          <p:nvPr/>
        </p:nvPicPr>
        <p:blipFill>
          <a:blip r:embed="rId3"/>
          <a:stretch>
            <a:fillRect/>
          </a:stretch>
        </p:blipFill>
        <p:spPr>
          <a:xfrm>
            <a:off x="5567293" y="4260136"/>
            <a:ext cx="1057426" cy="1062757"/>
          </a:xfrm>
          <a:prstGeom prst="rect">
            <a:avLst/>
          </a:prstGeom>
        </p:spPr>
      </p:pic>
      <p:sp>
        <p:nvSpPr>
          <p:cNvPr id="5" name="页脚占位符 4"/>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1135483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6534" y="330889"/>
            <a:ext cx="7853515" cy="512942"/>
          </a:xfrm>
        </p:spPr>
        <p:txBody>
          <a:bodyPr>
            <a:noAutofit/>
          </a:bodyPr>
          <a:lstStyle/>
          <a:p>
            <a:pPr defTabSz="1079895">
              <a:lnSpc>
                <a:spcPct val="100000"/>
              </a:lnSpc>
            </a:pPr>
            <a:r>
              <a:rPr kumimoji="1" lang="zh-CN" altLang="en-US" sz="2800" b="1" dirty="0"/>
              <a:t>新一代的大数据技术软件栈</a:t>
            </a:r>
          </a:p>
        </p:txBody>
      </p:sp>
      <p:sp>
        <p:nvSpPr>
          <p:cNvPr id="3" name="文本框 2"/>
          <p:cNvSpPr txBox="1"/>
          <p:nvPr/>
        </p:nvSpPr>
        <p:spPr>
          <a:xfrm>
            <a:off x="9467959" y="4346537"/>
            <a:ext cx="1572733" cy="310406"/>
          </a:xfrm>
          <a:prstGeom prst="rect">
            <a:avLst/>
          </a:prstGeom>
          <a:noFill/>
        </p:spPr>
        <p:txBody>
          <a:bodyPr wrap="square" rtlCol="0">
            <a:spAutoFit/>
          </a:bodyPr>
          <a:lstStyle/>
          <a:p>
            <a:r>
              <a:rPr kumimoji="1" lang="zh-CN" altLang="en-US" sz="1417">
                <a:solidFill>
                  <a:schemeClr val="bg1"/>
                </a:solidFill>
              </a:rPr>
              <a:t>分布式存储引擎</a:t>
            </a:r>
          </a:p>
        </p:txBody>
      </p:sp>
      <p:sp>
        <p:nvSpPr>
          <p:cNvPr id="4" name="文本框 3"/>
          <p:cNvSpPr txBox="1"/>
          <p:nvPr/>
        </p:nvSpPr>
        <p:spPr>
          <a:xfrm>
            <a:off x="9467950" y="4991564"/>
            <a:ext cx="1371101" cy="310406"/>
          </a:xfrm>
          <a:prstGeom prst="rect">
            <a:avLst/>
          </a:prstGeom>
          <a:noFill/>
        </p:spPr>
        <p:txBody>
          <a:bodyPr wrap="square" rtlCol="0">
            <a:spAutoFit/>
          </a:bodyPr>
          <a:lstStyle/>
          <a:p>
            <a:r>
              <a:rPr kumimoji="1" lang="zh-CN" altLang="en-US" sz="1417" dirty="0">
                <a:solidFill>
                  <a:schemeClr val="bg1"/>
                </a:solidFill>
              </a:rPr>
              <a:t>资源管理框架</a:t>
            </a:r>
          </a:p>
        </p:txBody>
      </p:sp>
      <p:sp>
        <p:nvSpPr>
          <p:cNvPr id="5" name="文本框 4"/>
          <p:cNvSpPr txBox="1"/>
          <p:nvPr/>
        </p:nvSpPr>
        <p:spPr>
          <a:xfrm>
            <a:off x="9471665" y="3668911"/>
            <a:ext cx="1371101" cy="310406"/>
          </a:xfrm>
          <a:prstGeom prst="rect">
            <a:avLst/>
          </a:prstGeom>
          <a:noFill/>
        </p:spPr>
        <p:txBody>
          <a:bodyPr wrap="square" rtlCol="0">
            <a:spAutoFit/>
          </a:bodyPr>
          <a:lstStyle/>
          <a:p>
            <a:r>
              <a:rPr kumimoji="1" lang="zh-CN" altLang="en-US" sz="1417" dirty="0">
                <a:solidFill>
                  <a:schemeClr val="bg1"/>
                </a:solidFill>
              </a:rPr>
              <a:t>通用计算引擎</a:t>
            </a:r>
          </a:p>
        </p:txBody>
      </p:sp>
      <p:sp>
        <p:nvSpPr>
          <p:cNvPr id="6" name="文本框 5"/>
          <p:cNvSpPr txBox="1"/>
          <p:nvPr/>
        </p:nvSpPr>
        <p:spPr>
          <a:xfrm>
            <a:off x="9467958" y="2897913"/>
            <a:ext cx="1499921" cy="310406"/>
          </a:xfrm>
          <a:prstGeom prst="rect">
            <a:avLst/>
          </a:prstGeom>
          <a:noFill/>
        </p:spPr>
        <p:txBody>
          <a:bodyPr wrap="square" rtlCol="0">
            <a:spAutoFit/>
          </a:bodyPr>
          <a:lstStyle/>
          <a:p>
            <a:r>
              <a:rPr kumimoji="1" lang="zh-CN" altLang="en-US" sz="1417" dirty="0">
                <a:solidFill>
                  <a:schemeClr val="bg1"/>
                </a:solidFill>
              </a:rPr>
              <a:t>领域业务平台</a:t>
            </a:r>
          </a:p>
        </p:txBody>
      </p:sp>
      <p:sp>
        <p:nvSpPr>
          <p:cNvPr id="7" name="文本框 6"/>
          <p:cNvSpPr txBox="1"/>
          <p:nvPr/>
        </p:nvSpPr>
        <p:spPr>
          <a:xfrm>
            <a:off x="9467950" y="2024782"/>
            <a:ext cx="1371101" cy="528478"/>
          </a:xfrm>
          <a:prstGeom prst="rect">
            <a:avLst/>
          </a:prstGeom>
          <a:noFill/>
        </p:spPr>
        <p:txBody>
          <a:bodyPr wrap="square" rtlCol="0">
            <a:spAutoFit/>
          </a:bodyPr>
          <a:lstStyle/>
          <a:p>
            <a:r>
              <a:rPr kumimoji="1" lang="zh-CN" altLang="en-US" sz="1417" dirty="0">
                <a:solidFill>
                  <a:schemeClr val="bg1"/>
                </a:solidFill>
              </a:rPr>
              <a:t>大数据分析管理工具</a:t>
            </a:r>
          </a:p>
        </p:txBody>
      </p:sp>
      <p:grpSp>
        <p:nvGrpSpPr>
          <p:cNvPr id="9" name="组 8"/>
          <p:cNvGrpSpPr/>
          <p:nvPr/>
        </p:nvGrpSpPr>
        <p:grpSpPr>
          <a:xfrm>
            <a:off x="1588669" y="4868850"/>
            <a:ext cx="7427232" cy="577266"/>
            <a:chOff x="1605839" y="4173847"/>
            <a:chExt cx="7835657" cy="720000"/>
          </a:xfrm>
        </p:grpSpPr>
        <p:sp>
          <p:nvSpPr>
            <p:cNvPr id="36" name="Rounded Rectangle 56"/>
            <p:cNvSpPr>
              <a:spLocks noChangeArrowheads="1"/>
            </p:cNvSpPr>
            <p:nvPr/>
          </p:nvSpPr>
          <p:spPr bwMode="auto">
            <a:xfrm>
              <a:off x="1605839" y="4173847"/>
              <a:ext cx="3918354" cy="720000"/>
            </a:xfrm>
            <a:prstGeom prst="roundRect">
              <a:avLst>
                <a:gd name="adj" fmla="val 141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marL="58738">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短时任务</a:t>
              </a:r>
              <a:r>
                <a:rPr lang="en-US"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资源管理</a:t>
              </a:r>
              <a:r>
                <a:rPr lang="zh-CN"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框架</a:t>
              </a:r>
              <a:r>
                <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 </a:t>
              </a:r>
            </a:p>
            <a:p>
              <a:pPr algn="ctr" eaLnBrk="1" hangingPunct="1">
                <a:spcBef>
                  <a:spcPct val="0"/>
                </a:spcBef>
                <a:buFont typeface="Arial" panose="020B0604020202020204" pitchFamily="34" charset="0"/>
                <a:buNone/>
              </a:pPr>
              <a:r>
                <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YARN</a:t>
              </a:r>
            </a:p>
          </p:txBody>
        </p:sp>
        <p:sp>
          <p:nvSpPr>
            <p:cNvPr id="38" name="Rounded Rectangle 56"/>
            <p:cNvSpPr>
              <a:spLocks noChangeArrowheads="1"/>
            </p:cNvSpPr>
            <p:nvPr/>
          </p:nvSpPr>
          <p:spPr bwMode="auto">
            <a:xfrm>
              <a:off x="5543243" y="4173847"/>
              <a:ext cx="3898253" cy="720000"/>
            </a:xfrm>
            <a:prstGeom prst="roundRect">
              <a:avLst>
                <a:gd name="adj" fmla="val 141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marL="58738">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资源</a:t>
              </a:r>
              <a:r>
                <a:rPr lang="zh-CN"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隔离／调度／</a:t>
              </a:r>
              <a:r>
                <a:rPr lang="en-US"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管理</a:t>
              </a:r>
              <a:r>
                <a:rPr lang="zh-CN"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框架</a:t>
              </a:r>
              <a:endPar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Kubernetes</a:t>
              </a:r>
            </a:p>
          </p:txBody>
        </p:sp>
      </p:grpSp>
      <p:grpSp>
        <p:nvGrpSpPr>
          <p:cNvPr id="10" name="组 9"/>
          <p:cNvGrpSpPr/>
          <p:nvPr/>
        </p:nvGrpSpPr>
        <p:grpSpPr>
          <a:xfrm>
            <a:off x="1588736" y="3508297"/>
            <a:ext cx="7427232" cy="583297"/>
            <a:chOff x="1615554" y="3201851"/>
            <a:chExt cx="7825944" cy="727522"/>
          </a:xfrm>
        </p:grpSpPr>
        <p:sp>
          <p:nvSpPr>
            <p:cNvPr id="33" name="Rounded Rectangle 56"/>
            <p:cNvSpPr>
              <a:spLocks noChangeArrowheads="1"/>
            </p:cNvSpPr>
            <p:nvPr/>
          </p:nvSpPr>
          <p:spPr bwMode="auto">
            <a:xfrm>
              <a:off x="1615554" y="3201851"/>
              <a:ext cx="1855439" cy="720000"/>
            </a:xfrm>
            <a:prstGeom prst="roundRect">
              <a:avLst>
                <a:gd name="adj" fmla="val 141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marL="58738">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批处理框架</a:t>
              </a:r>
              <a:endPar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MapReduce</a:t>
              </a:r>
            </a:p>
          </p:txBody>
        </p:sp>
        <p:sp>
          <p:nvSpPr>
            <p:cNvPr id="34" name="Rounded Rectangle 56"/>
            <p:cNvSpPr>
              <a:spLocks noChangeArrowheads="1"/>
            </p:cNvSpPr>
            <p:nvPr/>
          </p:nvSpPr>
          <p:spPr bwMode="auto">
            <a:xfrm>
              <a:off x="3512579" y="3209372"/>
              <a:ext cx="1774494" cy="720001"/>
            </a:xfrm>
            <a:prstGeom prst="roundRect">
              <a:avLst>
                <a:gd name="adj" fmla="val 141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marL="58738">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高性能处理框架</a:t>
              </a:r>
              <a:endPar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Spark</a:t>
              </a:r>
            </a:p>
          </p:txBody>
        </p:sp>
        <p:sp>
          <p:nvSpPr>
            <p:cNvPr id="35" name="Rounded Rectangle 56"/>
            <p:cNvSpPr>
              <a:spLocks noChangeArrowheads="1"/>
            </p:cNvSpPr>
            <p:nvPr/>
          </p:nvSpPr>
          <p:spPr bwMode="auto">
            <a:xfrm>
              <a:off x="7242587" y="3203683"/>
              <a:ext cx="2198911" cy="720001"/>
            </a:xfrm>
            <a:prstGeom prst="roundRect">
              <a:avLst>
                <a:gd name="adj" fmla="val 141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marL="58738">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向量处理框架</a:t>
              </a:r>
              <a:endPar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1181" dirty="0" err="1">
                  <a:solidFill>
                    <a:srgbClr val="FFFFFF"/>
                  </a:solidFill>
                  <a:latin typeface="微软雅黑" panose="020B0503020204020204" pitchFamily="34" charset="-122"/>
                  <a:ea typeface="微软雅黑" panose="020B0503020204020204" pitchFamily="34" charset="-122"/>
                  <a:sym typeface="黑体" panose="02010609060101010101" pitchFamily="49" charset="-122"/>
                </a:rPr>
                <a:t>TensorFlow</a:t>
              </a:r>
              <a:endPar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grpSp>
      <p:grpSp>
        <p:nvGrpSpPr>
          <p:cNvPr id="11" name="组 10"/>
          <p:cNvGrpSpPr/>
          <p:nvPr/>
        </p:nvGrpSpPr>
        <p:grpSpPr>
          <a:xfrm>
            <a:off x="1588740" y="4110153"/>
            <a:ext cx="7427231" cy="728621"/>
            <a:chOff x="1605839" y="5130050"/>
            <a:chExt cx="7851287" cy="908780"/>
          </a:xfrm>
        </p:grpSpPr>
        <p:sp>
          <p:nvSpPr>
            <p:cNvPr id="27" name="Rounded Rectangle 54"/>
            <p:cNvSpPr>
              <a:spLocks noChangeArrowheads="1"/>
            </p:cNvSpPr>
            <p:nvPr/>
          </p:nvSpPr>
          <p:spPr bwMode="auto">
            <a:xfrm>
              <a:off x="1605839" y="5130053"/>
              <a:ext cx="1296000" cy="900000"/>
            </a:xfrm>
            <a:prstGeom prst="roundRect">
              <a:avLst>
                <a:gd name="adj" fmla="val 153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分布式文件系统</a:t>
              </a:r>
              <a:endPar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HDFS</a:t>
              </a:r>
            </a:p>
          </p:txBody>
        </p:sp>
        <p:sp>
          <p:nvSpPr>
            <p:cNvPr id="28" name="Rounded Rectangle 55"/>
            <p:cNvSpPr>
              <a:spLocks noChangeArrowheads="1"/>
            </p:cNvSpPr>
            <p:nvPr/>
          </p:nvSpPr>
          <p:spPr bwMode="auto">
            <a:xfrm>
              <a:off x="4236011" y="5130052"/>
              <a:ext cx="1296000" cy="900000"/>
            </a:xfrm>
            <a:prstGeom prst="roundRect">
              <a:avLst>
                <a:gd name="adj" fmla="val 1792"/>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p>
              <a:pPr algn="ctr">
                <a:spcBef>
                  <a:spcPct val="0"/>
                </a:spcBef>
                <a:buFont typeface="Arial" panose="020B0604020202020204" pitchFamily="34" charset="0"/>
                <a:buNone/>
              </a:pPr>
              <a:r>
                <a:rPr kumimoji="1" lang="zh-CN"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搜索引擎</a:t>
              </a:r>
              <a:endParaRPr kumimoji="1"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a:spcBef>
                  <a:spcPct val="0"/>
                </a:spcBef>
                <a:buFont typeface="Arial" panose="020B0604020202020204" pitchFamily="34" charset="0"/>
                <a:buNone/>
              </a:pPr>
              <a:r>
                <a:rPr kumimoji="1"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Elastic Search</a:t>
              </a:r>
            </a:p>
          </p:txBody>
        </p:sp>
        <p:sp>
          <p:nvSpPr>
            <p:cNvPr id="29" name="Rounded Rectangle 54"/>
            <p:cNvSpPr>
              <a:spLocks noChangeArrowheads="1"/>
            </p:cNvSpPr>
            <p:nvPr/>
          </p:nvSpPr>
          <p:spPr bwMode="auto">
            <a:xfrm>
              <a:off x="2920925" y="5130053"/>
              <a:ext cx="1296000" cy="900000"/>
            </a:xfrm>
            <a:prstGeom prst="roundRect">
              <a:avLst>
                <a:gd name="adj" fmla="val 153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分布式大表</a:t>
              </a:r>
              <a:endPar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1181" dirty="0" err="1">
                  <a:solidFill>
                    <a:srgbClr val="FFFFFF"/>
                  </a:solidFill>
                  <a:latin typeface="微软雅黑" panose="020B0503020204020204" pitchFamily="34" charset="-122"/>
                  <a:ea typeface="微软雅黑" panose="020B0503020204020204" pitchFamily="34" charset="-122"/>
                  <a:sym typeface="黑体" panose="02010609060101010101" pitchFamily="49" charset="-122"/>
                </a:rPr>
                <a:t>HBase</a:t>
              </a:r>
              <a:endPar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30" name="Rounded Rectangle 55"/>
            <p:cNvSpPr>
              <a:spLocks noChangeArrowheads="1"/>
            </p:cNvSpPr>
            <p:nvPr/>
          </p:nvSpPr>
          <p:spPr bwMode="auto">
            <a:xfrm>
              <a:off x="5551097" y="5130050"/>
              <a:ext cx="1296000" cy="900000"/>
            </a:xfrm>
            <a:prstGeom prst="roundRect">
              <a:avLst>
                <a:gd name="adj" fmla="val 1792"/>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p>
              <a:pPr algn="ctr">
                <a:spcBef>
                  <a:spcPct val="0"/>
                </a:spcBef>
                <a:buFont typeface="Arial" panose="020B0604020202020204" pitchFamily="34" charset="0"/>
                <a:buNone/>
              </a:pPr>
              <a:r>
                <a:rPr kumimoji="1" lang="zh-CN"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分布式缓存</a:t>
              </a:r>
              <a:endParaRPr kumimoji="1"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a:spcBef>
                  <a:spcPct val="0"/>
                </a:spcBef>
                <a:buFont typeface="Arial" panose="020B0604020202020204" pitchFamily="34" charset="0"/>
                <a:buNone/>
              </a:pPr>
              <a:r>
                <a:rPr kumimoji="1" lang="en-US" altLang="zh-CN" sz="1181" dirty="0" err="1">
                  <a:solidFill>
                    <a:srgbClr val="FFFFFF"/>
                  </a:solidFill>
                  <a:latin typeface="微软雅黑" panose="020B0503020204020204" pitchFamily="34" charset="-122"/>
                  <a:ea typeface="微软雅黑" panose="020B0503020204020204" pitchFamily="34" charset="-122"/>
                  <a:sym typeface="黑体" panose="02010609060101010101" pitchFamily="49" charset="-122"/>
                </a:rPr>
                <a:t>Redis</a:t>
              </a:r>
              <a:endParaRPr kumimoji="1"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31" name="Rounded Rectangle 55"/>
            <p:cNvSpPr>
              <a:spLocks noChangeArrowheads="1"/>
            </p:cNvSpPr>
            <p:nvPr/>
          </p:nvSpPr>
          <p:spPr bwMode="auto">
            <a:xfrm>
              <a:off x="6866183" y="5130050"/>
              <a:ext cx="1296000" cy="908780"/>
            </a:xfrm>
            <a:prstGeom prst="roundRect">
              <a:avLst>
                <a:gd name="adj" fmla="val 1792"/>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p>
              <a:pPr algn="ctr">
                <a:spcBef>
                  <a:spcPct val="0"/>
                </a:spcBef>
                <a:buFont typeface="Arial" panose="020B0604020202020204" pitchFamily="34" charset="0"/>
                <a:buNone/>
              </a:pPr>
              <a:r>
                <a:rPr kumimoji="1" lang="zh-CN"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消息队列</a:t>
              </a:r>
              <a:endParaRPr kumimoji="1"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a:spcBef>
                  <a:spcPct val="0"/>
                </a:spcBef>
                <a:buFont typeface="Arial" panose="020B0604020202020204" pitchFamily="34" charset="0"/>
                <a:buNone/>
              </a:pPr>
              <a:r>
                <a:rPr kumimoji="1"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Kafka</a:t>
              </a:r>
            </a:p>
          </p:txBody>
        </p:sp>
        <p:sp>
          <p:nvSpPr>
            <p:cNvPr id="32" name="Rounded Rectangle 55"/>
            <p:cNvSpPr>
              <a:spLocks noChangeArrowheads="1"/>
            </p:cNvSpPr>
            <p:nvPr/>
          </p:nvSpPr>
          <p:spPr bwMode="auto">
            <a:xfrm>
              <a:off x="8181269" y="5130050"/>
              <a:ext cx="1275857" cy="908780"/>
            </a:xfrm>
            <a:prstGeom prst="roundRect">
              <a:avLst>
                <a:gd name="adj" fmla="val 1792"/>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p>
              <a:pPr algn="ctr">
                <a:spcBef>
                  <a:spcPct val="0"/>
                </a:spcBef>
                <a:buFont typeface="Arial" panose="020B0604020202020204" pitchFamily="34" charset="0"/>
                <a:buNone/>
              </a:pPr>
              <a:r>
                <a:rPr kumimoji="1" lang="zh-CN"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分布式协作服务</a:t>
              </a:r>
              <a:endParaRPr kumimoji="1"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a:spcBef>
                  <a:spcPct val="0"/>
                </a:spcBef>
                <a:buFont typeface="Arial" panose="020B0604020202020204" pitchFamily="34" charset="0"/>
                <a:buNone/>
              </a:pPr>
              <a:r>
                <a:rPr kumimoji="1"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Zookeeper</a:t>
              </a:r>
            </a:p>
          </p:txBody>
        </p:sp>
      </p:grpSp>
      <p:grpSp>
        <p:nvGrpSpPr>
          <p:cNvPr id="12" name="组 11"/>
          <p:cNvGrpSpPr/>
          <p:nvPr/>
        </p:nvGrpSpPr>
        <p:grpSpPr>
          <a:xfrm>
            <a:off x="1588741" y="2601688"/>
            <a:ext cx="7427233" cy="870735"/>
            <a:chOff x="1605839" y="1900639"/>
            <a:chExt cx="7835659" cy="1086033"/>
          </a:xfrm>
        </p:grpSpPr>
        <p:sp>
          <p:nvSpPr>
            <p:cNvPr id="20" name="Rounded Rectangle 55"/>
            <p:cNvSpPr>
              <a:spLocks noChangeArrowheads="1"/>
            </p:cNvSpPr>
            <p:nvPr/>
          </p:nvSpPr>
          <p:spPr bwMode="auto">
            <a:xfrm>
              <a:off x="8361498" y="1900639"/>
              <a:ext cx="1080000" cy="1080000"/>
            </a:xfrm>
            <a:prstGeom prst="roundRect">
              <a:avLst>
                <a:gd name="adj" fmla="val 266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流处理引擎</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21" name="Rounded Rectangle 55"/>
            <p:cNvSpPr>
              <a:spLocks noChangeArrowheads="1"/>
            </p:cNvSpPr>
            <p:nvPr/>
          </p:nvSpPr>
          <p:spPr bwMode="auto">
            <a:xfrm>
              <a:off x="1605839" y="1903100"/>
              <a:ext cx="1105851" cy="1080000"/>
            </a:xfrm>
            <a:prstGeom prst="roundRect">
              <a:avLst>
                <a:gd name="adj" fmla="val 266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离线批处理</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22" name="Rounded Rectangle 55"/>
            <p:cNvSpPr>
              <a:spLocks noChangeArrowheads="1"/>
            </p:cNvSpPr>
            <p:nvPr/>
          </p:nvSpPr>
          <p:spPr bwMode="auto">
            <a:xfrm>
              <a:off x="4996595" y="1905630"/>
              <a:ext cx="1080000" cy="1080000"/>
            </a:xfrm>
            <a:prstGeom prst="roundRect">
              <a:avLst>
                <a:gd name="adj" fmla="val 266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机器学习</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23" name="Rounded Rectangle 55"/>
            <p:cNvSpPr>
              <a:spLocks noChangeArrowheads="1"/>
            </p:cNvSpPr>
            <p:nvPr/>
          </p:nvSpPr>
          <p:spPr bwMode="auto">
            <a:xfrm>
              <a:off x="2753325" y="1905630"/>
              <a:ext cx="1080000" cy="1079999"/>
            </a:xfrm>
            <a:prstGeom prst="roundRect">
              <a:avLst>
                <a:gd name="adj" fmla="val 266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交互式分析</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24" name="Rounded Rectangle 55"/>
            <p:cNvSpPr>
              <a:spLocks noChangeArrowheads="1"/>
            </p:cNvSpPr>
            <p:nvPr/>
          </p:nvSpPr>
          <p:spPr bwMode="auto">
            <a:xfrm>
              <a:off x="3874960" y="1906672"/>
              <a:ext cx="1080000" cy="1080000"/>
            </a:xfrm>
            <a:prstGeom prst="roundRect">
              <a:avLst>
                <a:gd name="adj" fmla="val 266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联机数据库</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25" name="Rounded Rectangle 55"/>
            <p:cNvSpPr>
              <a:spLocks noChangeArrowheads="1"/>
            </p:cNvSpPr>
            <p:nvPr/>
          </p:nvSpPr>
          <p:spPr bwMode="auto">
            <a:xfrm>
              <a:off x="7239865" y="1902237"/>
              <a:ext cx="1080000" cy="1080000"/>
            </a:xfrm>
            <a:prstGeom prst="roundRect">
              <a:avLst>
                <a:gd name="adj" fmla="val 266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图分析引擎</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26" name="Rounded Rectangle 55"/>
            <p:cNvSpPr>
              <a:spLocks noChangeArrowheads="1"/>
            </p:cNvSpPr>
            <p:nvPr/>
          </p:nvSpPr>
          <p:spPr bwMode="auto">
            <a:xfrm>
              <a:off x="6118230" y="1905630"/>
              <a:ext cx="1080000" cy="1080000"/>
            </a:xfrm>
            <a:prstGeom prst="roundRect">
              <a:avLst>
                <a:gd name="adj" fmla="val 266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深度学习</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grpSp>
      <p:sp>
        <p:nvSpPr>
          <p:cNvPr id="13" name="Rounded Rectangle 55"/>
          <p:cNvSpPr>
            <a:spLocks noChangeArrowheads="1"/>
          </p:cNvSpPr>
          <p:nvPr/>
        </p:nvSpPr>
        <p:spPr bwMode="auto">
          <a:xfrm>
            <a:off x="1600992" y="2004575"/>
            <a:ext cx="1023706" cy="543390"/>
          </a:xfrm>
          <a:prstGeom prst="roundRect">
            <a:avLst>
              <a:gd name="adj" fmla="val 2667"/>
            </a:avLst>
          </a:prstGeom>
          <a:solidFill>
            <a:srgbClr val="00B0F0"/>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数据装载</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与加工</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14" name="Rounded Rectangle 55"/>
          <p:cNvSpPr>
            <a:spLocks noChangeArrowheads="1"/>
          </p:cNvSpPr>
          <p:nvPr/>
        </p:nvSpPr>
        <p:spPr bwMode="auto">
          <a:xfrm>
            <a:off x="2674280" y="2000146"/>
            <a:ext cx="1023706" cy="545272"/>
          </a:xfrm>
          <a:prstGeom prst="roundRect">
            <a:avLst>
              <a:gd name="adj" fmla="val 2667"/>
            </a:avLst>
          </a:prstGeom>
          <a:solidFill>
            <a:srgbClr val="00B0F0"/>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数据工作流</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开发</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15" name="Rounded Rectangle 55"/>
          <p:cNvSpPr>
            <a:spLocks noChangeArrowheads="1"/>
          </p:cNvSpPr>
          <p:nvPr/>
        </p:nvSpPr>
        <p:spPr bwMode="auto">
          <a:xfrm>
            <a:off x="3740119" y="2004575"/>
            <a:ext cx="1023706" cy="543390"/>
          </a:xfrm>
          <a:prstGeom prst="roundRect">
            <a:avLst>
              <a:gd name="adj" fmla="val 2667"/>
            </a:avLst>
          </a:prstGeom>
          <a:solidFill>
            <a:srgbClr val="00B0F0"/>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数据资产</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管理</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16" name="Rounded Rectangle 55"/>
          <p:cNvSpPr>
            <a:spLocks noChangeArrowheads="1"/>
          </p:cNvSpPr>
          <p:nvPr/>
        </p:nvSpPr>
        <p:spPr bwMode="auto">
          <a:xfrm>
            <a:off x="6929092" y="2004575"/>
            <a:ext cx="1023706" cy="543390"/>
          </a:xfrm>
          <a:prstGeom prst="roundRect">
            <a:avLst>
              <a:gd name="adj" fmla="val 2667"/>
            </a:avLst>
          </a:prstGeom>
          <a:solidFill>
            <a:srgbClr val="00B0F0"/>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统计挖掘</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开发</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17" name="Rounded Rectangle 55"/>
          <p:cNvSpPr>
            <a:spLocks noChangeArrowheads="1"/>
          </p:cNvSpPr>
          <p:nvPr/>
        </p:nvSpPr>
        <p:spPr bwMode="auto">
          <a:xfrm>
            <a:off x="7992264" y="2004575"/>
            <a:ext cx="1023706" cy="543390"/>
          </a:xfrm>
          <a:prstGeom prst="roundRect">
            <a:avLst>
              <a:gd name="adj" fmla="val 2667"/>
            </a:avLst>
          </a:prstGeom>
          <a:solidFill>
            <a:srgbClr val="00B0F0"/>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运维与</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监控</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18" name="Rounded Rectangle 55"/>
          <p:cNvSpPr>
            <a:spLocks noChangeArrowheads="1"/>
          </p:cNvSpPr>
          <p:nvPr/>
        </p:nvSpPr>
        <p:spPr bwMode="auto">
          <a:xfrm>
            <a:off x="5865920" y="2000341"/>
            <a:ext cx="1023706" cy="543390"/>
          </a:xfrm>
          <a:prstGeom prst="roundRect">
            <a:avLst>
              <a:gd name="adj" fmla="val 2667"/>
            </a:avLst>
          </a:prstGeom>
          <a:solidFill>
            <a:srgbClr val="00B0F0"/>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机器学习</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建模</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19" name="Rounded Rectangle 55"/>
          <p:cNvSpPr>
            <a:spLocks noChangeArrowheads="1"/>
          </p:cNvSpPr>
          <p:nvPr/>
        </p:nvSpPr>
        <p:spPr bwMode="auto">
          <a:xfrm>
            <a:off x="4802758" y="2004575"/>
            <a:ext cx="1023706" cy="543390"/>
          </a:xfrm>
          <a:prstGeom prst="roundRect">
            <a:avLst>
              <a:gd name="adj" fmla="val 2667"/>
            </a:avLst>
          </a:prstGeom>
          <a:solidFill>
            <a:srgbClr val="00B0F0"/>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可视化</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zh-CN" altLang="en-US"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报表</a:t>
            </a:r>
            <a:endParaRPr lang="en-US" altLang="zh-CN" sz="1063"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37" name="Rounded Rectangle 56">
            <a:extLst>
              <a:ext uri="{FF2B5EF4-FFF2-40B4-BE49-F238E27FC236}">
                <a16:creationId xmlns="" xmlns:a16="http://schemas.microsoft.com/office/drawing/2014/main" id="{FBB4BC55-EEBE-3D4E-8CBF-AA0AB3C22B84}"/>
              </a:ext>
            </a:extLst>
          </p:cNvPr>
          <p:cNvSpPr>
            <a:spLocks noChangeArrowheads="1"/>
          </p:cNvSpPr>
          <p:nvPr/>
        </p:nvSpPr>
        <p:spPr bwMode="auto">
          <a:xfrm>
            <a:off x="5112674" y="3508293"/>
            <a:ext cx="1776952" cy="577266"/>
          </a:xfrm>
          <a:prstGeom prst="roundRect">
            <a:avLst>
              <a:gd name="adj" fmla="val 1417"/>
            </a:avLst>
          </a:prstGeom>
          <a:solidFill>
            <a:srgbClr val="0067A6"/>
          </a:solidFill>
          <a:ln>
            <a:noFill/>
          </a:ln>
          <a:extLst>
            <a:ext uri="{91240B29-F687-4f45-9708-019B960494DF}">
              <a14:hiddenLine xmlns="" xmlns:a14="http://schemas.microsoft.com/office/drawing/2010/main" w="9525">
                <a:solidFill>
                  <a:srgbClr val="000000"/>
                </a:solidFill>
                <a:bevel/>
                <a:headEnd/>
                <a:tailEnd/>
              </a14:hiddenLine>
            </a:ext>
          </a:extLst>
        </p:spPr>
        <p:txBody>
          <a:bodyPr wrap="none" lIns="0" rIns="0" anchor="ctr"/>
          <a:lstStyle>
            <a:lvl1pPr marL="58738">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低延时流处理框架</a:t>
            </a:r>
            <a:endPar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a:p>
            <a:pPr algn="ctr" eaLnBrk="1" hangingPunct="1">
              <a:spcBef>
                <a:spcPct val="0"/>
              </a:spcBef>
              <a:buFont typeface="Arial" panose="020B0604020202020204" pitchFamily="34" charset="0"/>
              <a:buNone/>
            </a:pPr>
            <a:r>
              <a:rPr lang="en-US" altLang="zh-CN" sz="1181" dirty="0" err="1">
                <a:solidFill>
                  <a:srgbClr val="FFFFFF"/>
                </a:solidFill>
                <a:latin typeface="微软雅黑" panose="020B0503020204020204" pitchFamily="34" charset="-122"/>
                <a:ea typeface="微软雅黑" panose="020B0503020204020204" pitchFamily="34" charset="-122"/>
                <a:sym typeface="黑体" panose="02010609060101010101" pitchFamily="49" charset="-122"/>
              </a:rPr>
              <a:t>Flink</a:t>
            </a:r>
            <a:endParaRPr lang="en-US" altLang="zh-CN" sz="1181"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8" name="日期占位符 7">
            <a:extLst>
              <a:ext uri="{FF2B5EF4-FFF2-40B4-BE49-F238E27FC236}">
                <a16:creationId xmlns="" xmlns:a16="http://schemas.microsoft.com/office/drawing/2014/main" id="{002A11B2-27CF-9D4D-A7D9-493D68A25A4C}"/>
              </a:ext>
            </a:extLst>
          </p:cNvPr>
          <p:cNvSpPr>
            <a:spLocks noGrp="1"/>
          </p:cNvSpPr>
          <p:nvPr>
            <p:ph type="dt" sz="half" idx="10"/>
          </p:nvPr>
        </p:nvSpPr>
        <p:spPr/>
        <p:txBody>
          <a:bodyPr/>
          <a:lstStyle/>
          <a:p>
            <a:fld id="{1F61F7AC-F827-2E41-A34B-F733E737452B}" type="datetime1">
              <a:rPr lang="zh-CN" altLang="en-US" smtClean="0"/>
              <a:t>18/7/3</a:t>
            </a:fld>
            <a:endParaRPr lang="zh-CN" altLang="en-US"/>
          </a:p>
        </p:txBody>
      </p:sp>
      <p:sp>
        <p:nvSpPr>
          <p:cNvPr id="39" name="灯片编号占位符 38">
            <a:extLst>
              <a:ext uri="{FF2B5EF4-FFF2-40B4-BE49-F238E27FC236}">
                <a16:creationId xmlns="" xmlns:a16="http://schemas.microsoft.com/office/drawing/2014/main" id="{6D34F2C6-9BF3-E84A-AA00-6C7FD6ADC05C}"/>
              </a:ext>
            </a:extLst>
          </p:cNvPr>
          <p:cNvSpPr>
            <a:spLocks noGrp="1"/>
          </p:cNvSpPr>
          <p:nvPr>
            <p:ph type="sldNum" sz="quarter" idx="12"/>
          </p:nvPr>
        </p:nvSpPr>
        <p:spPr/>
        <p:txBody>
          <a:bodyPr/>
          <a:lstStyle/>
          <a:p>
            <a:fld id="{0655C6C3-535F-4295-A463-389C7C3CB0A6}" type="slidenum">
              <a:rPr lang="zh-CN" altLang="en-US" smtClean="0"/>
              <a:t>3</a:t>
            </a:fld>
            <a:endParaRPr lang="zh-CN" altLang="en-US"/>
          </a:p>
        </p:txBody>
      </p:sp>
      <p:sp>
        <p:nvSpPr>
          <p:cNvPr id="40" name="页脚占位符 39"/>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3579115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3F02717-E2C3-2E43-989D-C18699FEFF35}"/>
              </a:ext>
            </a:extLst>
          </p:cNvPr>
          <p:cNvSpPr>
            <a:spLocks noGrp="1"/>
          </p:cNvSpPr>
          <p:nvPr>
            <p:ph type="title"/>
          </p:nvPr>
        </p:nvSpPr>
        <p:spPr/>
        <p:txBody>
          <a:bodyPr>
            <a:normAutofit/>
          </a:bodyPr>
          <a:lstStyle/>
          <a:p>
            <a:r>
              <a:rPr kumimoji="1" lang="zh-CN" altLang="en-US" sz="2800" b="1" dirty="0"/>
              <a:t>大数据行业发展的概况</a:t>
            </a:r>
          </a:p>
        </p:txBody>
      </p:sp>
      <p:sp>
        <p:nvSpPr>
          <p:cNvPr id="3" name="日期占位符 2">
            <a:extLst>
              <a:ext uri="{FF2B5EF4-FFF2-40B4-BE49-F238E27FC236}">
                <a16:creationId xmlns="" xmlns:a16="http://schemas.microsoft.com/office/drawing/2014/main" id="{05EBF2D7-9229-6E4E-9A79-E29EA6BA9A83}"/>
              </a:ext>
            </a:extLst>
          </p:cNvPr>
          <p:cNvSpPr>
            <a:spLocks noGrp="1"/>
          </p:cNvSpPr>
          <p:nvPr>
            <p:ph type="dt" sz="half" idx="10"/>
          </p:nvPr>
        </p:nvSpPr>
        <p:spPr/>
        <p:txBody>
          <a:bodyPr/>
          <a:lstStyle/>
          <a:p>
            <a:fld id="{EBB5C705-E7AA-C446-8655-24175645F370}" type="datetime1">
              <a:rPr lang="zh-CN" altLang="en-US" smtClean="0"/>
              <a:t>18/7/3</a:t>
            </a:fld>
            <a:endParaRPr lang="zh-CN" altLang="en-US"/>
          </a:p>
        </p:txBody>
      </p:sp>
      <p:sp>
        <p:nvSpPr>
          <p:cNvPr id="4" name="灯片编号占位符 3">
            <a:extLst>
              <a:ext uri="{FF2B5EF4-FFF2-40B4-BE49-F238E27FC236}">
                <a16:creationId xmlns="" xmlns:a16="http://schemas.microsoft.com/office/drawing/2014/main" id="{899318EC-04A4-F841-9E0C-0BFA2CCCD03A}"/>
              </a:ext>
            </a:extLst>
          </p:cNvPr>
          <p:cNvSpPr>
            <a:spLocks noGrp="1"/>
          </p:cNvSpPr>
          <p:nvPr>
            <p:ph type="sldNum" sz="quarter" idx="12"/>
          </p:nvPr>
        </p:nvSpPr>
        <p:spPr/>
        <p:txBody>
          <a:bodyPr/>
          <a:lstStyle/>
          <a:p>
            <a:fld id="{0655C6C3-535F-4295-A463-389C7C3CB0A6}" type="slidenum">
              <a:rPr lang="zh-CN" altLang="en-US" smtClean="0"/>
              <a:t>4</a:t>
            </a:fld>
            <a:endParaRPr lang="zh-CN" altLang="en-US"/>
          </a:p>
        </p:txBody>
      </p:sp>
      <p:cxnSp>
        <p:nvCxnSpPr>
          <p:cNvPr id="7" name="Straight Connector 13">
            <a:extLst>
              <a:ext uri="{FF2B5EF4-FFF2-40B4-BE49-F238E27FC236}">
                <a16:creationId xmlns="" xmlns:a16="http://schemas.microsoft.com/office/drawing/2014/main" id="{323DE06A-66EA-CE47-A184-F867F84E76DB}"/>
              </a:ext>
            </a:extLst>
          </p:cNvPr>
          <p:cNvCxnSpPr>
            <a:cxnSpLocks/>
          </p:cNvCxnSpPr>
          <p:nvPr/>
        </p:nvCxnSpPr>
        <p:spPr>
          <a:xfrm flipH="1">
            <a:off x="3317748" y="5270628"/>
            <a:ext cx="6556821" cy="0"/>
          </a:xfrm>
          <a:prstGeom prst="line">
            <a:avLst/>
          </a:prstGeom>
          <a:ln>
            <a:solidFill>
              <a:schemeClr val="bg1"/>
            </a:solidFill>
            <a:headEnd type="triangle" w="med" len="med"/>
            <a:tailEnd type="none" w="med" len="med"/>
          </a:ln>
          <a:scene3d>
            <a:camera prst="orthographicFront"/>
            <a:lightRig rig="threePt" dir="t"/>
          </a:scene3d>
          <a:sp3d>
            <a:bevelT/>
          </a:sp3d>
        </p:spPr>
        <p:style>
          <a:lnRef idx="2">
            <a:schemeClr val="dk1"/>
          </a:lnRef>
          <a:fillRef idx="0">
            <a:schemeClr val="dk1"/>
          </a:fillRef>
          <a:effectRef idx="1">
            <a:schemeClr val="dk1"/>
          </a:effectRef>
          <a:fontRef idx="minor">
            <a:schemeClr val="tx1"/>
          </a:fontRef>
        </p:style>
      </p:cxnSp>
      <p:sp>
        <p:nvSpPr>
          <p:cNvPr id="8" name="TextBox 14">
            <a:extLst>
              <a:ext uri="{FF2B5EF4-FFF2-40B4-BE49-F238E27FC236}">
                <a16:creationId xmlns="" xmlns:a16="http://schemas.microsoft.com/office/drawing/2014/main" id="{EDCDA1E3-3A74-FC48-B4AB-F3482BA2A75C}"/>
              </a:ext>
            </a:extLst>
          </p:cNvPr>
          <p:cNvSpPr txBox="1"/>
          <p:nvPr/>
        </p:nvSpPr>
        <p:spPr>
          <a:xfrm>
            <a:off x="3757853" y="4356075"/>
            <a:ext cx="3054757" cy="521888"/>
          </a:xfrm>
          <a:prstGeom prst="rect">
            <a:avLst/>
          </a:prstGeom>
          <a:solidFill>
            <a:srgbClr val="33993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defPPr>
              <a:defRPr lang="en-US"/>
            </a:defPPr>
            <a:lvl1pP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200" b="1" dirty="0"/>
              <a:t>Tech vendors internal development</a:t>
            </a:r>
          </a:p>
          <a:p>
            <a:r>
              <a:rPr lang="en-US" sz="1200" dirty="0">
                <a:solidFill>
                  <a:schemeClr val="accent1">
                    <a:lumMod val="60000"/>
                    <a:lumOff val="40000"/>
                  </a:schemeClr>
                </a:solidFill>
              </a:rPr>
              <a:t>MapReduce, </a:t>
            </a:r>
            <a:r>
              <a:rPr lang="en-US" sz="1200" dirty="0" err="1">
                <a:solidFill>
                  <a:schemeClr val="accent1">
                    <a:lumMod val="60000"/>
                    <a:lumOff val="40000"/>
                  </a:schemeClr>
                </a:solidFill>
              </a:rPr>
              <a:t>BigTable</a:t>
            </a:r>
            <a:r>
              <a:rPr lang="en-US" sz="1200" dirty="0">
                <a:solidFill>
                  <a:schemeClr val="accent1">
                    <a:lumMod val="60000"/>
                    <a:lumOff val="40000"/>
                  </a:schemeClr>
                </a:solidFill>
              </a:rPr>
              <a:t>, GFS, Cassandra</a:t>
            </a:r>
          </a:p>
        </p:txBody>
      </p:sp>
      <p:sp>
        <p:nvSpPr>
          <p:cNvPr id="9" name="TextBox 15">
            <a:extLst>
              <a:ext uri="{FF2B5EF4-FFF2-40B4-BE49-F238E27FC236}">
                <a16:creationId xmlns="" xmlns:a16="http://schemas.microsoft.com/office/drawing/2014/main" id="{8D0F16B2-9120-3441-85CA-E3AAD13477B0}"/>
              </a:ext>
            </a:extLst>
          </p:cNvPr>
          <p:cNvSpPr txBox="1"/>
          <p:nvPr/>
        </p:nvSpPr>
        <p:spPr>
          <a:xfrm>
            <a:off x="7116639" y="1937657"/>
            <a:ext cx="2345251" cy="639380"/>
          </a:xfrm>
          <a:prstGeom prst="rect">
            <a:avLst/>
          </a:prstGeom>
          <a:solidFill>
            <a:srgbClr val="33993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defPPr>
              <a:defRPr lang="en-US"/>
            </a:defPPr>
            <a:lvl1pPr>
              <a:defRPr sz="1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200" dirty="0"/>
              <a:t>Single vendor platform</a:t>
            </a:r>
          </a:p>
          <a:p>
            <a:r>
              <a:rPr lang="en-US" sz="1100" b="0" dirty="0">
                <a:solidFill>
                  <a:schemeClr val="accent1">
                    <a:lumMod val="60000"/>
                    <a:lumOff val="40000"/>
                  </a:schemeClr>
                </a:solidFill>
              </a:rPr>
              <a:t>Azure, AWS, Google, Transwarp, Databricks, Confluent</a:t>
            </a:r>
            <a:endParaRPr lang="en-US" sz="1100" dirty="0">
              <a:solidFill>
                <a:schemeClr val="accent1">
                  <a:lumMod val="60000"/>
                  <a:lumOff val="40000"/>
                </a:schemeClr>
              </a:solidFill>
            </a:endParaRPr>
          </a:p>
        </p:txBody>
      </p:sp>
      <p:sp>
        <p:nvSpPr>
          <p:cNvPr id="10" name="TextBox 18">
            <a:extLst>
              <a:ext uri="{FF2B5EF4-FFF2-40B4-BE49-F238E27FC236}">
                <a16:creationId xmlns="" xmlns:a16="http://schemas.microsoft.com/office/drawing/2014/main" id="{93A057B6-EFC9-7844-98BE-FCFFA3810908}"/>
              </a:ext>
            </a:extLst>
          </p:cNvPr>
          <p:cNvSpPr txBox="1"/>
          <p:nvPr/>
        </p:nvSpPr>
        <p:spPr>
          <a:xfrm>
            <a:off x="5134311" y="3275657"/>
            <a:ext cx="2464381" cy="521888"/>
          </a:xfrm>
          <a:prstGeom prst="rect">
            <a:avLst/>
          </a:prstGeom>
          <a:solidFill>
            <a:srgbClr val="33993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defPPr>
              <a:defRPr lang="en-US"/>
            </a:defPPr>
            <a:lvl1pPr>
              <a:defRPr sz="1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397" dirty="0"/>
              <a:t>Hadoop ecosystem</a:t>
            </a:r>
          </a:p>
          <a:p>
            <a:r>
              <a:rPr lang="en-US" sz="1200" b="0" dirty="0">
                <a:solidFill>
                  <a:schemeClr val="accent1">
                    <a:lumMod val="60000"/>
                    <a:lumOff val="40000"/>
                  </a:schemeClr>
                </a:solidFill>
              </a:rPr>
              <a:t>Hortonworks, Cloudera, </a:t>
            </a:r>
            <a:r>
              <a:rPr lang="en-US" sz="1200" b="0" dirty="0" err="1">
                <a:solidFill>
                  <a:schemeClr val="accent1">
                    <a:lumMod val="60000"/>
                    <a:lumOff val="40000"/>
                  </a:schemeClr>
                </a:solidFill>
              </a:rPr>
              <a:t>MapR</a:t>
            </a:r>
            <a:endParaRPr lang="en-US" sz="1200" b="0" dirty="0">
              <a:solidFill>
                <a:schemeClr val="accent1">
                  <a:lumMod val="60000"/>
                  <a:lumOff val="40000"/>
                </a:schemeClr>
              </a:solidFill>
            </a:endParaRPr>
          </a:p>
        </p:txBody>
      </p:sp>
      <p:cxnSp>
        <p:nvCxnSpPr>
          <p:cNvPr id="11" name="Straight Connector 20">
            <a:extLst>
              <a:ext uri="{FF2B5EF4-FFF2-40B4-BE49-F238E27FC236}">
                <a16:creationId xmlns="" xmlns:a16="http://schemas.microsoft.com/office/drawing/2014/main" id="{AF9137F6-6B80-EC44-98EF-F13174252A55}"/>
              </a:ext>
            </a:extLst>
          </p:cNvPr>
          <p:cNvCxnSpPr/>
          <p:nvPr/>
        </p:nvCxnSpPr>
        <p:spPr>
          <a:xfrm>
            <a:off x="3317739" y="1199406"/>
            <a:ext cx="0" cy="4038734"/>
          </a:xfrm>
          <a:prstGeom prst="line">
            <a:avLst/>
          </a:prstGeom>
          <a:ln>
            <a:solidFill>
              <a:schemeClr val="bg1"/>
            </a:solidFill>
            <a:headEnd type="triangle" w="med" len="med"/>
            <a:tailEnd type="none" w="med" len="med"/>
          </a:ln>
          <a:scene3d>
            <a:camera prst="orthographicFront"/>
            <a:lightRig rig="threePt" dir="t"/>
          </a:scene3d>
          <a:sp3d>
            <a:bevelT/>
          </a:sp3d>
        </p:spPr>
        <p:style>
          <a:lnRef idx="2">
            <a:schemeClr val="dk1"/>
          </a:lnRef>
          <a:fillRef idx="0">
            <a:schemeClr val="dk1"/>
          </a:fillRef>
          <a:effectRef idx="1">
            <a:schemeClr val="dk1"/>
          </a:effectRef>
          <a:fontRef idx="minor">
            <a:schemeClr val="tx1"/>
          </a:fontRef>
        </p:style>
      </p:cxnSp>
      <p:sp>
        <p:nvSpPr>
          <p:cNvPr id="12" name="TextBox 21">
            <a:extLst>
              <a:ext uri="{FF2B5EF4-FFF2-40B4-BE49-F238E27FC236}">
                <a16:creationId xmlns="" xmlns:a16="http://schemas.microsoft.com/office/drawing/2014/main" id="{3705D906-5E82-FC48-BED7-53E2D3F4030A}"/>
              </a:ext>
            </a:extLst>
          </p:cNvPr>
          <p:cNvSpPr txBox="1"/>
          <p:nvPr/>
        </p:nvSpPr>
        <p:spPr>
          <a:xfrm>
            <a:off x="5074000" y="2873354"/>
            <a:ext cx="1665398" cy="338554"/>
          </a:xfrm>
          <a:prstGeom prst="rect">
            <a:avLst/>
          </a:prstGeom>
          <a:noFill/>
        </p:spPr>
        <p:txBody>
          <a:bodyPr wrap="square" rtlCol="0">
            <a:spAutoFit/>
          </a:bodyPr>
          <a:lstStyle/>
          <a:p>
            <a:r>
              <a:rPr lang="en-US" sz="1600" b="1" dirty="0">
                <a:solidFill>
                  <a:schemeClr val="bg1"/>
                </a:solidFill>
              </a:rPr>
              <a:t>Big Data 2.0</a:t>
            </a:r>
          </a:p>
        </p:txBody>
      </p:sp>
      <p:sp>
        <p:nvSpPr>
          <p:cNvPr id="13" name="TextBox 22">
            <a:extLst>
              <a:ext uri="{FF2B5EF4-FFF2-40B4-BE49-F238E27FC236}">
                <a16:creationId xmlns="" xmlns:a16="http://schemas.microsoft.com/office/drawing/2014/main" id="{FAB44D83-B89C-DB4C-B79F-D126A4CA3593}"/>
              </a:ext>
            </a:extLst>
          </p:cNvPr>
          <p:cNvSpPr txBox="1"/>
          <p:nvPr/>
        </p:nvSpPr>
        <p:spPr>
          <a:xfrm>
            <a:off x="7068931" y="1522328"/>
            <a:ext cx="1602322" cy="338554"/>
          </a:xfrm>
          <a:prstGeom prst="rect">
            <a:avLst/>
          </a:prstGeom>
          <a:noFill/>
        </p:spPr>
        <p:txBody>
          <a:bodyPr wrap="square" rtlCol="0">
            <a:spAutoFit/>
          </a:bodyPr>
          <a:lstStyle/>
          <a:p>
            <a:r>
              <a:rPr lang="en-US" sz="1600" b="1" dirty="0">
                <a:solidFill>
                  <a:schemeClr val="bg1"/>
                </a:solidFill>
              </a:rPr>
              <a:t>Big Data 3.0</a:t>
            </a:r>
          </a:p>
        </p:txBody>
      </p:sp>
      <p:sp>
        <p:nvSpPr>
          <p:cNvPr id="14" name="TextBox 5">
            <a:extLst>
              <a:ext uri="{FF2B5EF4-FFF2-40B4-BE49-F238E27FC236}">
                <a16:creationId xmlns="" xmlns:a16="http://schemas.microsoft.com/office/drawing/2014/main" id="{0EC07027-BB83-8044-AFE0-F5F11DBEBC93}"/>
              </a:ext>
            </a:extLst>
          </p:cNvPr>
          <p:cNvSpPr txBox="1"/>
          <p:nvPr/>
        </p:nvSpPr>
        <p:spPr>
          <a:xfrm>
            <a:off x="3667395" y="3677416"/>
            <a:ext cx="1525941" cy="307777"/>
          </a:xfrm>
          <a:prstGeom prst="rect">
            <a:avLst/>
          </a:prstGeom>
          <a:noFill/>
        </p:spPr>
        <p:txBody>
          <a:bodyPr wrap="square" rtlCol="0">
            <a:spAutoFit/>
          </a:bodyPr>
          <a:lstStyle/>
          <a:p>
            <a:r>
              <a:rPr lang="en-US" sz="1400" dirty="0">
                <a:solidFill>
                  <a:schemeClr val="bg1"/>
                </a:solidFill>
                <a:effectLst>
                  <a:outerShdw blurRad="38100" dist="38100" dir="2700000" algn="tl">
                    <a:srgbClr val="000000">
                      <a:alpha val="43137"/>
                    </a:srgbClr>
                  </a:outerShdw>
                </a:effectLst>
              </a:rPr>
              <a:t>Tech companies</a:t>
            </a:r>
          </a:p>
        </p:txBody>
      </p:sp>
      <p:sp>
        <p:nvSpPr>
          <p:cNvPr id="15" name="TextBox 25">
            <a:extLst>
              <a:ext uri="{FF2B5EF4-FFF2-40B4-BE49-F238E27FC236}">
                <a16:creationId xmlns="" xmlns:a16="http://schemas.microsoft.com/office/drawing/2014/main" id="{B20431AD-33CE-C042-8F42-D0DB60E13DAE}"/>
              </a:ext>
            </a:extLst>
          </p:cNvPr>
          <p:cNvSpPr txBox="1"/>
          <p:nvPr/>
        </p:nvSpPr>
        <p:spPr>
          <a:xfrm>
            <a:off x="5074001" y="2565578"/>
            <a:ext cx="1396439" cy="307777"/>
          </a:xfrm>
          <a:prstGeom prst="rect">
            <a:avLst/>
          </a:prstGeom>
          <a:noFill/>
        </p:spPr>
        <p:txBody>
          <a:bodyPr wrap="square" rtlCol="0">
            <a:spAutoFit/>
          </a:bodyPr>
          <a:lstStyle/>
          <a:p>
            <a:r>
              <a:rPr lang="en-US" sz="1400" dirty="0">
                <a:solidFill>
                  <a:schemeClr val="bg1"/>
                </a:solidFill>
                <a:effectLst>
                  <a:outerShdw blurRad="38100" dist="38100" dir="2700000" algn="tl">
                    <a:srgbClr val="000000">
                      <a:alpha val="43137"/>
                    </a:srgbClr>
                  </a:outerShdw>
                </a:effectLst>
              </a:rPr>
              <a:t>Fortune 500</a:t>
            </a:r>
          </a:p>
        </p:txBody>
      </p:sp>
      <p:sp>
        <p:nvSpPr>
          <p:cNvPr id="16" name="TextBox 26">
            <a:extLst>
              <a:ext uri="{FF2B5EF4-FFF2-40B4-BE49-F238E27FC236}">
                <a16:creationId xmlns="" xmlns:a16="http://schemas.microsoft.com/office/drawing/2014/main" id="{6EE9C43C-726B-2845-83E9-5B908422FB2B}"/>
              </a:ext>
            </a:extLst>
          </p:cNvPr>
          <p:cNvSpPr txBox="1"/>
          <p:nvPr/>
        </p:nvSpPr>
        <p:spPr>
          <a:xfrm>
            <a:off x="7068932" y="1169755"/>
            <a:ext cx="1396439" cy="307777"/>
          </a:xfrm>
          <a:prstGeom prst="rect">
            <a:avLst/>
          </a:prstGeom>
          <a:noFill/>
        </p:spPr>
        <p:txBody>
          <a:bodyPr wrap="square" rtlCol="0">
            <a:spAutoFit/>
          </a:bodyPr>
          <a:lstStyle/>
          <a:p>
            <a:r>
              <a:rPr lang="en-US" sz="1400" dirty="0">
                <a:solidFill>
                  <a:schemeClr val="bg1"/>
                </a:solidFill>
                <a:effectLst>
                  <a:outerShdw blurRad="38100" dist="38100" dir="2700000" algn="tl">
                    <a:srgbClr val="000000">
                      <a:alpha val="43137"/>
                    </a:srgbClr>
                  </a:outerShdw>
                </a:effectLst>
              </a:rPr>
              <a:t>Mainstream</a:t>
            </a:r>
          </a:p>
        </p:txBody>
      </p:sp>
      <p:sp>
        <p:nvSpPr>
          <p:cNvPr id="17" name="TextBox 6">
            <a:extLst>
              <a:ext uri="{FF2B5EF4-FFF2-40B4-BE49-F238E27FC236}">
                <a16:creationId xmlns="" xmlns:a16="http://schemas.microsoft.com/office/drawing/2014/main" id="{C9A79E2C-EF3C-C246-AD2D-E7C45ADC9A53}"/>
              </a:ext>
            </a:extLst>
          </p:cNvPr>
          <p:cNvSpPr txBox="1"/>
          <p:nvPr/>
        </p:nvSpPr>
        <p:spPr>
          <a:xfrm>
            <a:off x="3570326" y="5320978"/>
            <a:ext cx="1385316" cy="337913"/>
          </a:xfrm>
          <a:prstGeom prst="rect">
            <a:avLst/>
          </a:prstGeom>
          <a:noFill/>
        </p:spPr>
        <p:txBody>
          <a:bodyPr wrap="none" rtlCol="0">
            <a:spAutoFit/>
          </a:bodyPr>
          <a:lstStyle/>
          <a:p>
            <a:r>
              <a:rPr lang="en-US" sz="1596" dirty="0">
                <a:solidFill>
                  <a:schemeClr val="bg1"/>
                </a:solidFill>
              </a:rPr>
              <a:t>Specialization</a:t>
            </a:r>
          </a:p>
        </p:txBody>
      </p:sp>
      <p:sp>
        <p:nvSpPr>
          <p:cNvPr id="18" name="TextBox 31">
            <a:extLst>
              <a:ext uri="{FF2B5EF4-FFF2-40B4-BE49-F238E27FC236}">
                <a16:creationId xmlns="" xmlns:a16="http://schemas.microsoft.com/office/drawing/2014/main" id="{C727B59D-0FB8-6B49-8A43-93811070DCCE}"/>
              </a:ext>
            </a:extLst>
          </p:cNvPr>
          <p:cNvSpPr txBox="1"/>
          <p:nvPr/>
        </p:nvSpPr>
        <p:spPr>
          <a:xfrm>
            <a:off x="7880957" y="5319332"/>
            <a:ext cx="1025228" cy="337692"/>
          </a:xfrm>
          <a:prstGeom prst="rect">
            <a:avLst/>
          </a:prstGeom>
          <a:noFill/>
        </p:spPr>
        <p:txBody>
          <a:bodyPr wrap="none" rtlCol="0">
            <a:spAutoFit/>
          </a:bodyPr>
          <a:lstStyle/>
          <a:p>
            <a:r>
              <a:rPr lang="en-US" sz="1596" dirty="0">
                <a:solidFill>
                  <a:schemeClr val="bg1"/>
                </a:solidFill>
              </a:rPr>
              <a:t>Simplicity</a:t>
            </a:r>
          </a:p>
        </p:txBody>
      </p:sp>
      <p:sp>
        <p:nvSpPr>
          <p:cNvPr id="19" name="TextBox 32">
            <a:extLst>
              <a:ext uri="{FF2B5EF4-FFF2-40B4-BE49-F238E27FC236}">
                <a16:creationId xmlns="" xmlns:a16="http://schemas.microsoft.com/office/drawing/2014/main" id="{0AFA1A10-9973-3E43-A784-580EB29E9652}"/>
              </a:ext>
            </a:extLst>
          </p:cNvPr>
          <p:cNvSpPr txBox="1"/>
          <p:nvPr/>
        </p:nvSpPr>
        <p:spPr>
          <a:xfrm>
            <a:off x="3699576" y="3977563"/>
            <a:ext cx="1517613" cy="338554"/>
          </a:xfrm>
          <a:prstGeom prst="rect">
            <a:avLst/>
          </a:prstGeom>
          <a:noFill/>
        </p:spPr>
        <p:txBody>
          <a:bodyPr wrap="square" rtlCol="0">
            <a:spAutoFit/>
          </a:bodyPr>
          <a:lstStyle/>
          <a:p>
            <a:r>
              <a:rPr lang="en-US" sz="1600" b="1" dirty="0">
                <a:solidFill>
                  <a:schemeClr val="bg1"/>
                </a:solidFill>
              </a:rPr>
              <a:t>Big Data 1.0</a:t>
            </a:r>
          </a:p>
        </p:txBody>
      </p:sp>
      <p:sp>
        <p:nvSpPr>
          <p:cNvPr id="20" name="TextBox 33">
            <a:extLst>
              <a:ext uri="{FF2B5EF4-FFF2-40B4-BE49-F238E27FC236}">
                <a16:creationId xmlns="" xmlns:a16="http://schemas.microsoft.com/office/drawing/2014/main" id="{89DE0E84-EDFC-A14E-988B-08B32BCB059F}"/>
              </a:ext>
            </a:extLst>
          </p:cNvPr>
          <p:cNvSpPr txBox="1"/>
          <p:nvPr/>
        </p:nvSpPr>
        <p:spPr>
          <a:xfrm rot="16200000">
            <a:off x="2379368" y="4383888"/>
            <a:ext cx="1385316" cy="337913"/>
          </a:xfrm>
          <a:prstGeom prst="rect">
            <a:avLst/>
          </a:prstGeom>
          <a:noFill/>
        </p:spPr>
        <p:txBody>
          <a:bodyPr wrap="none" rtlCol="0">
            <a:spAutoFit/>
          </a:bodyPr>
          <a:lstStyle/>
          <a:p>
            <a:r>
              <a:rPr lang="en-US" sz="1596" dirty="0">
                <a:solidFill>
                  <a:schemeClr val="bg1"/>
                </a:solidFill>
              </a:rPr>
              <a:t>Specialization</a:t>
            </a:r>
          </a:p>
        </p:txBody>
      </p:sp>
      <p:sp>
        <p:nvSpPr>
          <p:cNvPr id="21" name="TextBox 34">
            <a:extLst>
              <a:ext uri="{FF2B5EF4-FFF2-40B4-BE49-F238E27FC236}">
                <a16:creationId xmlns="" xmlns:a16="http://schemas.microsoft.com/office/drawing/2014/main" id="{175D76B7-17B2-724A-884C-240E174CD343}"/>
              </a:ext>
            </a:extLst>
          </p:cNvPr>
          <p:cNvSpPr txBox="1"/>
          <p:nvPr/>
        </p:nvSpPr>
        <p:spPr>
          <a:xfrm rot="16200000">
            <a:off x="2559406" y="1895577"/>
            <a:ext cx="1025228" cy="337692"/>
          </a:xfrm>
          <a:prstGeom prst="rect">
            <a:avLst/>
          </a:prstGeom>
          <a:noFill/>
        </p:spPr>
        <p:txBody>
          <a:bodyPr wrap="none" rtlCol="0">
            <a:spAutoFit/>
          </a:bodyPr>
          <a:lstStyle/>
          <a:p>
            <a:r>
              <a:rPr lang="en-US" sz="1596" dirty="0">
                <a:solidFill>
                  <a:schemeClr val="bg1"/>
                </a:solidFill>
              </a:rPr>
              <a:t>Simplicity</a:t>
            </a:r>
          </a:p>
        </p:txBody>
      </p:sp>
      <p:sp>
        <p:nvSpPr>
          <p:cNvPr id="22" name="TextBox 35">
            <a:extLst>
              <a:ext uri="{FF2B5EF4-FFF2-40B4-BE49-F238E27FC236}">
                <a16:creationId xmlns="" xmlns:a16="http://schemas.microsoft.com/office/drawing/2014/main" id="{6EFA3936-F1C1-4D4B-A528-66C5B59AFAA0}"/>
              </a:ext>
            </a:extLst>
          </p:cNvPr>
          <p:cNvSpPr txBox="1"/>
          <p:nvPr/>
        </p:nvSpPr>
        <p:spPr>
          <a:xfrm rot="16200000">
            <a:off x="2445557" y="2955823"/>
            <a:ext cx="800219" cy="337913"/>
          </a:xfrm>
          <a:prstGeom prst="rect">
            <a:avLst/>
          </a:prstGeom>
          <a:noFill/>
        </p:spPr>
        <p:txBody>
          <a:bodyPr wrap="none" rtlCol="0">
            <a:spAutoFit/>
          </a:bodyPr>
          <a:lstStyle/>
          <a:p>
            <a:r>
              <a:rPr lang="en-US" sz="1596" b="1" dirty="0">
                <a:solidFill>
                  <a:schemeClr val="bg1"/>
                </a:solidFill>
              </a:rPr>
              <a:t>Admin</a:t>
            </a:r>
          </a:p>
        </p:txBody>
      </p:sp>
      <p:sp>
        <p:nvSpPr>
          <p:cNvPr id="23" name="TextBox 36">
            <a:extLst>
              <a:ext uri="{FF2B5EF4-FFF2-40B4-BE49-F238E27FC236}">
                <a16:creationId xmlns="" xmlns:a16="http://schemas.microsoft.com/office/drawing/2014/main" id="{789D7820-5376-E949-9894-52EA0A87B573}"/>
              </a:ext>
            </a:extLst>
          </p:cNvPr>
          <p:cNvSpPr txBox="1"/>
          <p:nvPr/>
        </p:nvSpPr>
        <p:spPr>
          <a:xfrm>
            <a:off x="5780642" y="5597211"/>
            <a:ext cx="1436612" cy="337913"/>
          </a:xfrm>
          <a:prstGeom prst="rect">
            <a:avLst/>
          </a:prstGeom>
          <a:noFill/>
        </p:spPr>
        <p:txBody>
          <a:bodyPr wrap="none" rtlCol="0">
            <a:spAutoFit/>
          </a:bodyPr>
          <a:lstStyle/>
          <a:p>
            <a:r>
              <a:rPr lang="en-US" sz="1596" b="1" dirty="0">
                <a:solidFill>
                  <a:schemeClr val="bg1"/>
                </a:solidFill>
              </a:rPr>
              <a:t>Development</a:t>
            </a:r>
          </a:p>
        </p:txBody>
      </p:sp>
      <p:sp>
        <p:nvSpPr>
          <p:cNvPr id="24" name="文本框 23">
            <a:extLst>
              <a:ext uri="{FF2B5EF4-FFF2-40B4-BE49-F238E27FC236}">
                <a16:creationId xmlns="" xmlns:a16="http://schemas.microsoft.com/office/drawing/2014/main" id="{4A02D2D1-FCAB-C445-99A3-A4D222254FE7}"/>
              </a:ext>
            </a:extLst>
          </p:cNvPr>
          <p:cNvSpPr txBox="1"/>
          <p:nvPr/>
        </p:nvSpPr>
        <p:spPr>
          <a:xfrm>
            <a:off x="3665015" y="6157556"/>
            <a:ext cx="5610849" cy="447845"/>
          </a:xfrm>
          <a:prstGeom prst="rect">
            <a:avLst/>
          </a:prstGeom>
        </p:spPr>
        <p:txBody>
          <a:bodyPr vert="horz" wrap="none" lIns="91440" tIns="45720" rIns="91440" bIns="45720" rtlCol="0">
            <a:normAutofit/>
          </a:bodyPr>
          <a:lstStyle/>
          <a:p>
            <a:pPr algn="ctr"/>
            <a:r>
              <a:rPr kumimoji="1" lang="en-US" altLang="zh-CN" dirty="0">
                <a:solidFill>
                  <a:srgbClr val="FFFF00"/>
                </a:solidFill>
                <a:hlinkClick r:id="rId3"/>
              </a:rPr>
              <a:t>Big</a:t>
            </a:r>
            <a:r>
              <a:rPr kumimoji="1" lang="zh-CN" altLang="en-US" dirty="0">
                <a:solidFill>
                  <a:srgbClr val="FFFF00"/>
                </a:solidFill>
                <a:hlinkClick r:id="rId3"/>
              </a:rPr>
              <a:t> </a:t>
            </a:r>
            <a:r>
              <a:rPr kumimoji="1" lang="en-US" altLang="zh-CN" dirty="0">
                <a:solidFill>
                  <a:srgbClr val="FFFF00"/>
                </a:solidFill>
                <a:hlinkClick r:id="rId3"/>
              </a:rPr>
              <a:t>Data</a:t>
            </a:r>
            <a:r>
              <a:rPr kumimoji="1" lang="zh-CN" altLang="en-US" dirty="0">
                <a:solidFill>
                  <a:srgbClr val="FFFF00"/>
                </a:solidFill>
                <a:hlinkClick r:id="rId3"/>
              </a:rPr>
              <a:t> </a:t>
            </a:r>
            <a:r>
              <a:rPr kumimoji="1" lang="en-US" altLang="zh-CN" dirty="0">
                <a:solidFill>
                  <a:srgbClr val="FFFF00"/>
                </a:solidFill>
                <a:hlinkClick r:id="rId3"/>
              </a:rPr>
              <a:t>3.0</a:t>
            </a:r>
            <a:r>
              <a:rPr kumimoji="1" lang="zh-CN" altLang="en-US" dirty="0">
                <a:solidFill>
                  <a:srgbClr val="FFFF00"/>
                </a:solidFill>
                <a:hlinkClick r:id="rId3"/>
              </a:rPr>
              <a:t> </a:t>
            </a:r>
            <a:r>
              <a:rPr kumimoji="1" lang="en-US" altLang="zh-CN" dirty="0">
                <a:solidFill>
                  <a:srgbClr val="FFFF00"/>
                </a:solidFill>
                <a:hlinkClick r:id="rId3"/>
              </a:rPr>
              <a:t>=</a:t>
            </a:r>
            <a:r>
              <a:rPr kumimoji="1" lang="zh-CN" altLang="en-US" dirty="0">
                <a:solidFill>
                  <a:srgbClr val="FFFF00"/>
                </a:solidFill>
                <a:hlinkClick r:id="rId3"/>
              </a:rPr>
              <a:t> </a:t>
            </a:r>
            <a:r>
              <a:rPr kumimoji="1" lang="en-US" altLang="zh-CN" dirty="0">
                <a:solidFill>
                  <a:srgbClr val="FFFF00"/>
                </a:solidFill>
                <a:hlinkClick r:id="rId3"/>
              </a:rPr>
              <a:t>Artificial</a:t>
            </a:r>
            <a:r>
              <a:rPr kumimoji="1" lang="zh-CN" altLang="en-US" dirty="0">
                <a:solidFill>
                  <a:srgbClr val="FFFF00"/>
                </a:solidFill>
                <a:hlinkClick r:id="rId3"/>
              </a:rPr>
              <a:t> </a:t>
            </a:r>
            <a:r>
              <a:rPr kumimoji="1" lang="en-US" altLang="zh-CN" dirty="0">
                <a:solidFill>
                  <a:srgbClr val="FFFF00"/>
                </a:solidFill>
                <a:hlinkClick r:id="rId3"/>
              </a:rPr>
              <a:t>Intelligence</a:t>
            </a:r>
            <a:r>
              <a:rPr kumimoji="1" lang="zh-CN" altLang="en-US" dirty="0">
                <a:solidFill>
                  <a:srgbClr val="FFFF00"/>
                </a:solidFill>
                <a:hlinkClick r:id="rId3"/>
              </a:rPr>
              <a:t> </a:t>
            </a:r>
            <a:r>
              <a:rPr kumimoji="1" lang="en-US" altLang="zh-CN" dirty="0">
                <a:solidFill>
                  <a:srgbClr val="FFFF00"/>
                </a:solidFill>
                <a:hlinkClick r:id="rId3"/>
              </a:rPr>
              <a:t>+</a:t>
            </a:r>
            <a:r>
              <a:rPr kumimoji="1" lang="zh-CN" altLang="en-US" dirty="0">
                <a:solidFill>
                  <a:srgbClr val="FFFF00"/>
                </a:solidFill>
                <a:hlinkClick r:id="rId3"/>
              </a:rPr>
              <a:t> </a:t>
            </a:r>
            <a:r>
              <a:rPr kumimoji="1" lang="en-US" altLang="zh-CN" dirty="0">
                <a:solidFill>
                  <a:srgbClr val="FFFF00"/>
                </a:solidFill>
                <a:hlinkClick r:id="rId3"/>
              </a:rPr>
              <a:t>Big</a:t>
            </a:r>
            <a:r>
              <a:rPr kumimoji="1" lang="zh-CN" altLang="en-US" dirty="0">
                <a:solidFill>
                  <a:srgbClr val="FFFF00"/>
                </a:solidFill>
                <a:hlinkClick r:id="rId3"/>
              </a:rPr>
              <a:t> </a:t>
            </a:r>
            <a:r>
              <a:rPr kumimoji="1" lang="en-US" altLang="zh-CN" dirty="0">
                <a:solidFill>
                  <a:srgbClr val="FFFF00"/>
                </a:solidFill>
                <a:hlinkClick r:id="rId3"/>
              </a:rPr>
              <a:t>Data</a:t>
            </a:r>
            <a:r>
              <a:rPr kumimoji="1" lang="zh-CN" altLang="en-US" dirty="0">
                <a:solidFill>
                  <a:srgbClr val="FFFF00"/>
                </a:solidFill>
                <a:hlinkClick r:id="rId3"/>
              </a:rPr>
              <a:t> </a:t>
            </a:r>
            <a:r>
              <a:rPr kumimoji="1" lang="en-US" altLang="zh-CN" dirty="0">
                <a:solidFill>
                  <a:srgbClr val="FFFF00"/>
                </a:solidFill>
                <a:hlinkClick r:id="rId3"/>
              </a:rPr>
              <a:t>+</a:t>
            </a:r>
            <a:r>
              <a:rPr kumimoji="1" lang="zh-CN" altLang="en-US" dirty="0">
                <a:solidFill>
                  <a:srgbClr val="FFFF00"/>
                </a:solidFill>
                <a:hlinkClick r:id="rId3"/>
              </a:rPr>
              <a:t> </a:t>
            </a:r>
            <a:r>
              <a:rPr kumimoji="1" lang="en-US" altLang="zh-CN" dirty="0">
                <a:solidFill>
                  <a:srgbClr val="FFFF00"/>
                </a:solidFill>
                <a:hlinkClick r:id="rId3"/>
              </a:rPr>
              <a:t>Cloud</a:t>
            </a:r>
            <a:endParaRPr kumimoji="1" lang="zh-CN" altLang="en-US" dirty="0">
              <a:solidFill>
                <a:srgbClr val="FFFF00"/>
              </a:solidFill>
              <a:hlinkClick r:id="rId3"/>
            </a:endParaRPr>
          </a:p>
        </p:txBody>
      </p:sp>
    </p:spTree>
    <p:extLst>
      <p:ext uri="{BB962C8B-B14F-4D97-AF65-F5344CB8AC3E}">
        <p14:creationId xmlns:p14="http://schemas.microsoft.com/office/powerpoint/2010/main" val="779378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49C5CD64-1AAF-EB42-87B6-B7AB2ABEAA38}"/>
              </a:ext>
            </a:extLst>
          </p:cNvPr>
          <p:cNvSpPr>
            <a:spLocks noGrp="1"/>
          </p:cNvSpPr>
          <p:nvPr>
            <p:ph type="ctrTitle"/>
          </p:nvPr>
        </p:nvSpPr>
        <p:spPr>
          <a:xfrm>
            <a:off x="2046290" y="2711817"/>
            <a:ext cx="8099425" cy="812809"/>
          </a:xfrm>
        </p:spPr>
        <p:txBody>
          <a:bodyPr>
            <a:normAutofit fontScale="90000"/>
          </a:bodyPr>
          <a:lstStyle/>
          <a:p>
            <a:r>
              <a:rPr kumimoji="1" lang="zh-CN" altLang="en-US" dirty="0"/>
              <a:t>大数据云化是下一阶段技术发展的趋势</a:t>
            </a:r>
          </a:p>
        </p:txBody>
      </p:sp>
      <p:sp>
        <p:nvSpPr>
          <p:cNvPr id="2" name="日期占位符 1">
            <a:extLst>
              <a:ext uri="{FF2B5EF4-FFF2-40B4-BE49-F238E27FC236}">
                <a16:creationId xmlns="" xmlns:a16="http://schemas.microsoft.com/office/drawing/2014/main" id="{1411D477-F8A0-F246-AD24-D72055C663C6}"/>
              </a:ext>
            </a:extLst>
          </p:cNvPr>
          <p:cNvSpPr>
            <a:spLocks noGrp="1"/>
          </p:cNvSpPr>
          <p:nvPr>
            <p:ph type="dt" sz="half" idx="10"/>
          </p:nvPr>
        </p:nvSpPr>
        <p:spPr/>
        <p:txBody>
          <a:bodyPr/>
          <a:lstStyle/>
          <a:p>
            <a:fld id="{AA2211AD-C696-EF4C-856E-5C6433CDDE56}" type="datetime1">
              <a:rPr lang="zh-CN" altLang="en-US" smtClean="0"/>
              <a:t>18/7/3</a:t>
            </a:fld>
            <a:endParaRPr lang="zh-CN" altLang="en-US"/>
          </a:p>
        </p:txBody>
      </p:sp>
      <p:sp>
        <p:nvSpPr>
          <p:cNvPr id="3" name="灯片编号占位符 2">
            <a:extLst>
              <a:ext uri="{FF2B5EF4-FFF2-40B4-BE49-F238E27FC236}">
                <a16:creationId xmlns="" xmlns:a16="http://schemas.microsoft.com/office/drawing/2014/main" id="{B3C97BBB-F0E1-A041-868F-020A0C52959F}"/>
              </a:ext>
            </a:extLst>
          </p:cNvPr>
          <p:cNvSpPr>
            <a:spLocks noGrp="1"/>
          </p:cNvSpPr>
          <p:nvPr>
            <p:ph type="sldNum" sz="quarter" idx="12"/>
          </p:nvPr>
        </p:nvSpPr>
        <p:spPr/>
        <p:txBody>
          <a:bodyPr/>
          <a:lstStyle/>
          <a:p>
            <a:fld id="{0655C6C3-535F-4295-A463-389C7C3CB0A6}" type="slidenum">
              <a:rPr lang="zh-CN" altLang="en-US" smtClean="0"/>
              <a:t>5</a:t>
            </a:fld>
            <a:endParaRPr lang="zh-CN" altLang="en-US"/>
          </a:p>
        </p:txBody>
      </p:sp>
      <p:sp>
        <p:nvSpPr>
          <p:cNvPr id="5" name="页脚占位符 4"/>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2356400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800" b="1" dirty="0"/>
              <a:t>云的特性</a:t>
            </a:r>
          </a:p>
        </p:txBody>
      </p:sp>
      <p:sp>
        <p:nvSpPr>
          <p:cNvPr id="5" name="内容占位符 4"/>
          <p:cNvSpPr>
            <a:spLocks noGrp="1"/>
          </p:cNvSpPr>
          <p:nvPr>
            <p:ph idx="1"/>
          </p:nvPr>
        </p:nvSpPr>
        <p:spPr>
          <a:xfrm>
            <a:off x="6246687" y="1125826"/>
            <a:ext cx="5569516" cy="5277764"/>
          </a:xfrm>
        </p:spPr>
        <p:txBody>
          <a:bodyPr>
            <a:normAutofit fontScale="92500" lnSpcReduction="20000"/>
          </a:bodyPr>
          <a:lstStyle/>
          <a:p>
            <a:r>
              <a:rPr kumimoji="1" lang="zh-CN" altLang="en-US" sz="2600" dirty="0"/>
              <a:t>按需使用</a:t>
            </a:r>
            <a:endParaRPr kumimoji="1" lang="en-US" altLang="zh-CN" sz="2600" dirty="0"/>
          </a:p>
          <a:p>
            <a:pPr lvl="1"/>
            <a:r>
              <a:rPr kumimoji="1" lang="zh-CN" altLang="en-US" sz="1700" dirty="0"/>
              <a:t>云用户有自助使用</a:t>
            </a:r>
            <a:r>
              <a:rPr kumimoji="1" lang="en-US" altLang="zh-CN" sz="1700" dirty="0"/>
              <a:t>IT</a:t>
            </a:r>
            <a:r>
              <a:rPr kumimoji="1" lang="zh-CN" altLang="en-US" sz="1700" dirty="0"/>
              <a:t>资源的自由</a:t>
            </a:r>
            <a:endParaRPr kumimoji="1" lang="en-US" altLang="zh-CN" sz="1700" dirty="0"/>
          </a:p>
          <a:p>
            <a:pPr lvl="1"/>
            <a:r>
              <a:rPr kumimoji="1" lang="zh-CN" altLang="en-US" sz="1700" dirty="0"/>
              <a:t>用户对资源或服务可以自助配置并自动化使用</a:t>
            </a:r>
            <a:endParaRPr kumimoji="1" lang="en-US" altLang="zh-CN" sz="1700" dirty="0"/>
          </a:p>
          <a:p>
            <a:r>
              <a:rPr kumimoji="1" lang="zh-CN" altLang="en-US" sz="2600" dirty="0"/>
              <a:t>广泛接入</a:t>
            </a:r>
            <a:endParaRPr kumimoji="1" lang="en-US" altLang="zh-CN" sz="2600" dirty="0"/>
          </a:p>
          <a:p>
            <a:pPr lvl="1"/>
            <a:r>
              <a:rPr kumimoji="1" lang="zh-CN" altLang="en-US" sz="1700" dirty="0"/>
              <a:t>云服务被广泛访问的能力</a:t>
            </a:r>
            <a:endParaRPr kumimoji="1" lang="en-US" altLang="zh-CN" sz="1700" dirty="0"/>
          </a:p>
          <a:p>
            <a:pPr lvl="1"/>
            <a:r>
              <a:rPr kumimoji="1" lang="zh-CN" altLang="en-US" sz="1700" dirty="0"/>
              <a:t>支持多种设备、协议、接口和安全技术</a:t>
            </a:r>
            <a:endParaRPr kumimoji="1" lang="en-US" altLang="zh-CN" sz="1700" dirty="0"/>
          </a:p>
          <a:p>
            <a:r>
              <a:rPr kumimoji="1" lang="zh-CN" altLang="en-US" sz="2600" dirty="0"/>
              <a:t>多租户和资源管理</a:t>
            </a:r>
            <a:endParaRPr kumimoji="1" lang="en-US" altLang="zh-CN" sz="2600" dirty="0"/>
          </a:p>
          <a:p>
            <a:pPr lvl="1"/>
            <a:r>
              <a:rPr kumimoji="1" lang="zh-CN" altLang="en-US" sz="1700" dirty="0"/>
              <a:t>一个软件程序的实例支持多个用户或租户</a:t>
            </a:r>
            <a:endParaRPr kumimoji="1" lang="en-US" altLang="zh-CN" sz="1700" dirty="0"/>
          </a:p>
          <a:p>
            <a:pPr lvl="1"/>
            <a:r>
              <a:rPr kumimoji="1" lang="zh-CN" altLang="en-US" sz="1700" dirty="0"/>
              <a:t>租户隔离</a:t>
            </a:r>
            <a:endParaRPr kumimoji="1" lang="en-US" altLang="zh-CN" sz="1700" dirty="0"/>
          </a:p>
          <a:p>
            <a:pPr lvl="1"/>
            <a:r>
              <a:rPr kumimoji="1" lang="zh-CN" altLang="en-US" sz="1700" dirty="0"/>
              <a:t>资源池化</a:t>
            </a:r>
            <a:endParaRPr kumimoji="1" lang="en-US" altLang="zh-CN" sz="1700" dirty="0"/>
          </a:p>
          <a:p>
            <a:r>
              <a:rPr kumimoji="1" lang="zh-CN" altLang="en-US" sz="2600" dirty="0"/>
              <a:t>弹性</a:t>
            </a:r>
            <a:endParaRPr kumimoji="1" lang="en-US" altLang="zh-CN" sz="2600" dirty="0"/>
          </a:p>
          <a:p>
            <a:pPr lvl="1"/>
            <a:r>
              <a:rPr kumimoji="1" lang="zh-CN" altLang="en-US" sz="1700" dirty="0"/>
              <a:t>根据需求自动透明的扩展</a:t>
            </a:r>
            <a:r>
              <a:rPr kumimoji="1" lang="en-US" altLang="zh-CN" sz="1700" dirty="0"/>
              <a:t>IT</a:t>
            </a:r>
            <a:r>
              <a:rPr kumimoji="1" lang="zh-CN" altLang="en-US" sz="1700" dirty="0"/>
              <a:t>资源</a:t>
            </a:r>
            <a:endParaRPr kumimoji="1" lang="en-US" altLang="zh-CN" sz="1700" dirty="0"/>
          </a:p>
          <a:p>
            <a:pPr lvl="1"/>
            <a:r>
              <a:rPr kumimoji="1" lang="zh-CN" altLang="en-US" sz="1700" dirty="0"/>
              <a:t>降低投资成本和时间成本</a:t>
            </a:r>
            <a:endParaRPr kumimoji="1" lang="en-US" altLang="zh-CN" sz="1700" dirty="0"/>
          </a:p>
          <a:p>
            <a:r>
              <a:rPr kumimoji="1" lang="zh-CN" altLang="en-US" sz="2600" dirty="0"/>
              <a:t>用量可度量</a:t>
            </a:r>
            <a:endParaRPr kumimoji="1" lang="en-US" altLang="zh-CN" sz="2600" dirty="0"/>
          </a:p>
          <a:p>
            <a:pPr lvl="1"/>
            <a:r>
              <a:rPr kumimoji="1" lang="zh-CN" altLang="en-US" sz="1700" dirty="0"/>
              <a:t>平台精确记录资源的使用情况</a:t>
            </a:r>
            <a:endParaRPr kumimoji="1" lang="en-US" altLang="zh-CN" sz="1700" dirty="0"/>
          </a:p>
          <a:p>
            <a:pPr lvl="1"/>
            <a:r>
              <a:rPr kumimoji="1" lang="zh-CN" altLang="en-US" sz="1700" dirty="0"/>
              <a:t>对用户的实际使用或被授予</a:t>
            </a:r>
            <a:r>
              <a:rPr kumimoji="1" lang="en-US" altLang="zh-CN" sz="1700" dirty="0"/>
              <a:t>IT</a:t>
            </a:r>
            <a:r>
              <a:rPr kumimoji="1" lang="zh-CN" altLang="en-US" sz="1700" dirty="0"/>
              <a:t>资源的时间段来计费</a:t>
            </a:r>
            <a:endParaRPr kumimoji="1" lang="en-US" altLang="zh-CN" sz="1700" dirty="0"/>
          </a:p>
          <a:p>
            <a:r>
              <a:rPr kumimoji="1" lang="zh-CN" altLang="en-US" sz="2600" dirty="0"/>
              <a:t>可恢复性</a:t>
            </a:r>
            <a:endParaRPr kumimoji="1" lang="en-US" altLang="zh-CN" sz="2600" dirty="0"/>
          </a:p>
          <a:p>
            <a:pPr lvl="1"/>
            <a:r>
              <a:rPr kumimoji="1" lang="zh-CN" altLang="en-US" sz="1700" dirty="0"/>
              <a:t>通过冗余给用户提供故障恢复能力</a:t>
            </a:r>
            <a:endParaRPr kumimoji="1" lang="en-US" altLang="zh-CN" sz="1700" dirty="0"/>
          </a:p>
          <a:p>
            <a:pPr lvl="1"/>
            <a:r>
              <a:rPr kumimoji="1" lang="zh-CN" altLang="en-US" sz="1700" dirty="0"/>
              <a:t>服务本身高可用和自愈设计</a:t>
            </a:r>
            <a:endParaRPr kumimoji="1" lang="en-US" altLang="zh-CN" sz="1700" dirty="0"/>
          </a:p>
          <a:p>
            <a:endParaRPr kumimoji="1" lang="zh-CN" altLang="en-US" sz="1596" dirty="0"/>
          </a:p>
        </p:txBody>
      </p:sp>
      <p:graphicFrame>
        <p:nvGraphicFramePr>
          <p:cNvPr id="4" name="图表 3"/>
          <p:cNvGraphicFramePr/>
          <p:nvPr>
            <p:extLst/>
          </p:nvPr>
        </p:nvGraphicFramePr>
        <p:xfrm>
          <a:off x="1340021" y="1713544"/>
          <a:ext cx="4755984" cy="4102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日期占位符 5">
            <a:extLst>
              <a:ext uri="{FF2B5EF4-FFF2-40B4-BE49-F238E27FC236}">
                <a16:creationId xmlns="" xmlns:a16="http://schemas.microsoft.com/office/drawing/2014/main" id="{7742A214-7D28-F94D-9536-81F4C94CB9B7}"/>
              </a:ext>
            </a:extLst>
          </p:cNvPr>
          <p:cNvSpPr>
            <a:spLocks noGrp="1"/>
          </p:cNvSpPr>
          <p:nvPr>
            <p:ph type="dt" sz="half" idx="10"/>
          </p:nvPr>
        </p:nvSpPr>
        <p:spPr/>
        <p:txBody>
          <a:bodyPr/>
          <a:lstStyle/>
          <a:p>
            <a:fld id="{05D9D6D4-513C-5C43-A73F-768AA4562C31}" type="datetime1">
              <a:rPr lang="zh-CN" altLang="en-US" smtClean="0"/>
              <a:t>18/7/3</a:t>
            </a:fld>
            <a:endParaRPr lang="zh-CN" altLang="en-US"/>
          </a:p>
        </p:txBody>
      </p:sp>
      <p:sp>
        <p:nvSpPr>
          <p:cNvPr id="7" name="灯片编号占位符 6">
            <a:extLst>
              <a:ext uri="{FF2B5EF4-FFF2-40B4-BE49-F238E27FC236}">
                <a16:creationId xmlns="" xmlns:a16="http://schemas.microsoft.com/office/drawing/2014/main" id="{5BAC139A-9E55-0444-B10C-3895CDD99334}"/>
              </a:ext>
            </a:extLst>
          </p:cNvPr>
          <p:cNvSpPr>
            <a:spLocks noGrp="1"/>
          </p:cNvSpPr>
          <p:nvPr>
            <p:ph type="sldNum" sz="quarter" idx="12"/>
          </p:nvPr>
        </p:nvSpPr>
        <p:spPr/>
        <p:txBody>
          <a:bodyPr/>
          <a:lstStyle/>
          <a:p>
            <a:fld id="{0655C6C3-535F-4295-A463-389C7C3CB0A6}" type="slidenum">
              <a:rPr lang="zh-CN" altLang="en-US" smtClean="0"/>
              <a:t>6</a:t>
            </a:fld>
            <a:endParaRPr lang="zh-CN" altLang="en-US"/>
          </a:p>
        </p:txBody>
      </p:sp>
      <p:sp>
        <p:nvSpPr>
          <p:cNvPr id="3" name="页脚占位符 2"/>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157380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991A93-2E77-B040-8677-98B1667E5DF1}"/>
              </a:ext>
            </a:extLst>
          </p:cNvPr>
          <p:cNvSpPr>
            <a:spLocks noGrp="1"/>
          </p:cNvSpPr>
          <p:nvPr>
            <p:ph type="title"/>
          </p:nvPr>
        </p:nvSpPr>
        <p:spPr/>
        <p:txBody>
          <a:bodyPr>
            <a:normAutofit/>
          </a:bodyPr>
          <a:lstStyle/>
          <a:p>
            <a:r>
              <a:rPr kumimoji="1" lang="zh-CN" altLang="en-US" sz="2800" b="1" dirty="0"/>
              <a:t>数据孤岛问题</a:t>
            </a:r>
          </a:p>
        </p:txBody>
      </p:sp>
      <p:sp>
        <p:nvSpPr>
          <p:cNvPr id="3" name="内容占位符 2">
            <a:extLst>
              <a:ext uri="{FF2B5EF4-FFF2-40B4-BE49-F238E27FC236}">
                <a16:creationId xmlns="" xmlns:a16="http://schemas.microsoft.com/office/drawing/2014/main" id="{4772DC13-40A2-1744-9667-F05DC88E83EE}"/>
              </a:ext>
            </a:extLst>
          </p:cNvPr>
          <p:cNvSpPr>
            <a:spLocks noGrp="1"/>
          </p:cNvSpPr>
          <p:nvPr>
            <p:ph idx="1"/>
          </p:nvPr>
        </p:nvSpPr>
        <p:spPr/>
        <p:txBody>
          <a:bodyPr>
            <a:normAutofit/>
          </a:bodyPr>
          <a:lstStyle/>
          <a:p>
            <a:r>
              <a:rPr kumimoji="1" lang="zh-CN" altLang="en-US" sz="2400" dirty="0"/>
              <a:t>不同团队各自建设，各个应用内数据没有打通</a:t>
            </a:r>
            <a:endParaRPr kumimoji="1" lang="en-US" altLang="zh-CN" sz="2400" dirty="0"/>
          </a:p>
          <a:p>
            <a:pPr lvl="1"/>
            <a:r>
              <a:rPr kumimoji="1" lang="zh-CN" altLang="en-US" sz="1800" dirty="0"/>
              <a:t>想要数据的人找不到合适的数据</a:t>
            </a:r>
            <a:endParaRPr kumimoji="1" lang="en-US" altLang="zh-CN" sz="1800" dirty="0"/>
          </a:p>
          <a:p>
            <a:pPr lvl="1"/>
            <a:r>
              <a:rPr kumimoji="1" lang="zh-CN" altLang="en-US" sz="1800" dirty="0"/>
              <a:t>提供数据的人不知道如何输出</a:t>
            </a:r>
            <a:endParaRPr kumimoji="1" lang="en-US" altLang="zh-CN" sz="1800" dirty="0"/>
          </a:p>
          <a:p>
            <a:pPr lvl="1"/>
            <a:r>
              <a:rPr kumimoji="1" lang="zh-CN" altLang="en-US" sz="1800" dirty="0"/>
              <a:t>分析数据的人不知道数据的质量如何</a:t>
            </a:r>
            <a:endParaRPr kumimoji="1" lang="en-US" altLang="zh-CN" sz="1800" dirty="0"/>
          </a:p>
          <a:p>
            <a:pPr lvl="1"/>
            <a:r>
              <a:rPr kumimoji="1" lang="zh-CN" altLang="en-US" sz="1800" dirty="0"/>
              <a:t>有价值的数据不能够沉淀</a:t>
            </a:r>
            <a:endParaRPr kumimoji="1" lang="en-US" altLang="zh-CN" sz="1800" dirty="0"/>
          </a:p>
          <a:p>
            <a:r>
              <a:rPr kumimoji="1" lang="zh-CN" altLang="en-US" sz="2400" dirty="0"/>
              <a:t>同一份数据在多个业务系统内保存，并且存在不一致问题</a:t>
            </a:r>
            <a:endParaRPr kumimoji="1" lang="en-US" altLang="zh-CN" sz="2400" dirty="0"/>
          </a:p>
          <a:p>
            <a:pPr lvl="1"/>
            <a:r>
              <a:rPr kumimoji="1" lang="zh-CN" altLang="en-US" sz="1800" dirty="0"/>
              <a:t>早期淘宝的商品表存在于</a:t>
            </a:r>
            <a:r>
              <a:rPr kumimoji="1" lang="en-US" altLang="zh-CN" sz="1800" dirty="0"/>
              <a:t>20</a:t>
            </a:r>
            <a:r>
              <a:rPr kumimoji="1" lang="zh-CN" altLang="en-US" sz="1800" dirty="0"/>
              <a:t>多个业务系统内，并且都不一致，只能人工校验和甄别</a:t>
            </a:r>
            <a:endParaRPr kumimoji="1" lang="en-US" altLang="zh-CN" sz="1800" dirty="0"/>
          </a:p>
          <a:p>
            <a:pPr lvl="1"/>
            <a:r>
              <a:rPr kumimoji="1" lang="zh-CN" altLang="en-US" sz="1800" dirty="0"/>
              <a:t>不同的业务的加工和处理方式不一致，无法从上层统一，只能依赖</a:t>
            </a:r>
            <a:r>
              <a:rPr kumimoji="1" lang="en-US" altLang="zh-CN" sz="1800" dirty="0"/>
              <a:t>DBA</a:t>
            </a:r>
            <a:r>
              <a:rPr kumimoji="1" lang="zh-CN" altLang="en-US" sz="1800" dirty="0"/>
              <a:t>的繁重的手工校对</a:t>
            </a:r>
            <a:endParaRPr kumimoji="1" lang="en-US" altLang="zh-CN" sz="1800" dirty="0"/>
          </a:p>
          <a:p>
            <a:r>
              <a:rPr kumimoji="1" lang="zh-CN" altLang="en-US" sz="2400" dirty="0"/>
              <a:t>无法做数据管控和质量提升，缺少统一的数据标准</a:t>
            </a:r>
            <a:endParaRPr kumimoji="1" lang="en-US" altLang="zh-CN" sz="2400" dirty="0"/>
          </a:p>
          <a:p>
            <a:pPr lvl="1"/>
            <a:r>
              <a:rPr kumimoji="1" lang="zh-CN" altLang="en-US" sz="1800" dirty="0"/>
              <a:t>数据管理是一个管理问题，同时也需要有个可操作的技术方案</a:t>
            </a:r>
            <a:endParaRPr kumimoji="1" lang="en-US" altLang="zh-CN" sz="1800" dirty="0"/>
          </a:p>
          <a:p>
            <a:pPr lvl="1"/>
            <a:r>
              <a:rPr kumimoji="1" lang="zh-CN" altLang="en-US" sz="1800" dirty="0"/>
              <a:t>不同的技术定义、缺乏数据管理流程、没有可靠的数据管理工具</a:t>
            </a:r>
            <a:endParaRPr kumimoji="1" lang="en-US" altLang="zh-CN" sz="1800" dirty="0"/>
          </a:p>
          <a:p>
            <a:pPr lvl="1"/>
            <a:r>
              <a:rPr kumimoji="1" lang="zh-CN" altLang="en-US" sz="1800" dirty="0"/>
              <a:t>依赖人与人之间的沟通来做数据沟通，出现数据问题后无法有效追溯并修正</a:t>
            </a:r>
          </a:p>
        </p:txBody>
      </p:sp>
      <p:sp>
        <p:nvSpPr>
          <p:cNvPr id="4" name="日期占位符 3">
            <a:extLst>
              <a:ext uri="{FF2B5EF4-FFF2-40B4-BE49-F238E27FC236}">
                <a16:creationId xmlns="" xmlns:a16="http://schemas.microsoft.com/office/drawing/2014/main" id="{F0628398-8B3A-4C49-B10D-F4027703A3ED}"/>
              </a:ext>
            </a:extLst>
          </p:cNvPr>
          <p:cNvSpPr>
            <a:spLocks noGrp="1"/>
          </p:cNvSpPr>
          <p:nvPr>
            <p:ph type="dt" sz="half" idx="10"/>
          </p:nvPr>
        </p:nvSpPr>
        <p:spPr/>
        <p:txBody>
          <a:bodyPr/>
          <a:lstStyle/>
          <a:p>
            <a:fld id="{DEFC43E8-AEFD-DD42-9009-07D7418B2A63}" type="datetime1">
              <a:rPr lang="zh-CN" altLang="en-US" smtClean="0"/>
              <a:t>18/7/3</a:t>
            </a:fld>
            <a:endParaRPr lang="zh-CN" altLang="en-US"/>
          </a:p>
        </p:txBody>
      </p:sp>
      <p:sp>
        <p:nvSpPr>
          <p:cNvPr id="5" name="灯片编号占位符 4">
            <a:extLst>
              <a:ext uri="{FF2B5EF4-FFF2-40B4-BE49-F238E27FC236}">
                <a16:creationId xmlns="" xmlns:a16="http://schemas.microsoft.com/office/drawing/2014/main" id="{0FBC8679-9912-A04B-BD98-0C6B5A148CFC}"/>
              </a:ext>
            </a:extLst>
          </p:cNvPr>
          <p:cNvSpPr>
            <a:spLocks noGrp="1"/>
          </p:cNvSpPr>
          <p:nvPr>
            <p:ph type="sldNum" sz="quarter" idx="12"/>
          </p:nvPr>
        </p:nvSpPr>
        <p:spPr/>
        <p:txBody>
          <a:bodyPr/>
          <a:lstStyle/>
          <a:p>
            <a:fld id="{0655C6C3-535F-4295-A463-389C7C3CB0A6}" type="slidenum">
              <a:rPr lang="zh-CN" altLang="en-US" smtClean="0"/>
              <a:t>7</a:t>
            </a:fld>
            <a:endParaRPr lang="zh-CN" altLang="en-US"/>
          </a:p>
        </p:txBody>
      </p:sp>
      <p:sp>
        <p:nvSpPr>
          <p:cNvPr id="6" name="页脚占位符 5"/>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1043283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48CBF2E-3845-DD4B-8A92-69DF600F7911}"/>
              </a:ext>
            </a:extLst>
          </p:cNvPr>
          <p:cNvSpPr>
            <a:spLocks noGrp="1"/>
          </p:cNvSpPr>
          <p:nvPr>
            <p:ph type="title"/>
          </p:nvPr>
        </p:nvSpPr>
        <p:spPr/>
        <p:txBody>
          <a:bodyPr>
            <a:normAutofit/>
          </a:bodyPr>
          <a:lstStyle/>
          <a:p>
            <a:r>
              <a:rPr kumimoji="1" lang="zh-CN" altLang="en-US" sz="2800" b="1" dirty="0"/>
              <a:t>烟囱开发问题</a:t>
            </a:r>
          </a:p>
        </p:txBody>
      </p:sp>
      <p:sp>
        <p:nvSpPr>
          <p:cNvPr id="3" name="内容占位符 2">
            <a:extLst>
              <a:ext uri="{FF2B5EF4-FFF2-40B4-BE49-F238E27FC236}">
                <a16:creationId xmlns="" xmlns:a16="http://schemas.microsoft.com/office/drawing/2014/main" id="{8A15A498-DAC3-014A-83EF-0DB769088BBA}"/>
              </a:ext>
            </a:extLst>
          </p:cNvPr>
          <p:cNvSpPr>
            <a:spLocks noGrp="1"/>
          </p:cNvSpPr>
          <p:nvPr>
            <p:ph idx="1"/>
          </p:nvPr>
        </p:nvSpPr>
        <p:spPr/>
        <p:txBody>
          <a:bodyPr>
            <a:normAutofit/>
          </a:bodyPr>
          <a:lstStyle/>
          <a:p>
            <a:r>
              <a:rPr kumimoji="1" lang="zh-CN" altLang="en-US" sz="2400" dirty="0"/>
              <a:t>不同团队独立建设、独立开发</a:t>
            </a:r>
            <a:endParaRPr kumimoji="1" lang="en-US" altLang="zh-CN" sz="2400" dirty="0"/>
          </a:p>
          <a:p>
            <a:pPr lvl="1"/>
            <a:r>
              <a:rPr kumimoji="1" lang="zh-CN" altLang="en-US" sz="1800" dirty="0"/>
              <a:t>时间：建设周期长，初次获取成本高</a:t>
            </a:r>
            <a:endParaRPr kumimoji="1" lang="en-US" altLang="zh-CN" sz="1800" dirty="0"/>
          </a:p>
          <a:p>
            <a:pPr lvl="1"/>
            <a:r>
              <a:rPr kumimoji="1" lang="zh-CN" altLang="en-US" sz="1800" dirty="0"/>
              <a:t>人才：各个团队技术架构不同，需要多个技术团队建设，总投入成本高，建设时间长</a:t>
            </a:r>
            <a:endParaRPr kumimoji="1" lang="en-US" altLang="zh-CN" sz="1800" dirty="0"/>
          </a:p>
          <a:p>
            <a:pPr lvl="1"/>
            <a:r>
              <a:rPr kumimoji="1" lang="zh-CN" altLang="en-US" sz="1800" dirty="0"/>
              <a:t>互通：不同的开发模式，各个应用和服务之间无法打通</a:t>
            </a:r>
            <a:endParaRPr kumimoji="1" lang="en-US" altLang="zh-CN" sz="1800" dirty="0"/>
          </a:p>
          <a:p>
            <a:pPr lvl="1"/>
            <a:r>
              <a:rPr kumimoji="1" lang="zh-CN" altLang="en-US" sz="1800" dirty="0"/>
              <a:t>管理：研发管理的梦魇，内部五花八门无法形成统一的研发管控和质量提升</a:t>
            </a:r>
            <a:endParaRPr kumimoji="1" lang="en-US" altLang="zh-CN" sz="1800" dirty="0"/>
          </a:p>
          <a:p>
            <a:pPr lvl="1"/>
            <a:r>
              <a:rPr kumimoji="1" lang="zh-CN" altLang="en-US" sz="1800" dirty="0"/>
              <a:t>成本：每种开发模式都涉及到各自的安全、运维、升级、部署等通用功能的重复开发和投入</a:t>
            </a:r>
            <a:endParaRPr kumimoji="1" lang="en-US" altLang="zh-CN" sz="1800" dirty="0"/>
          </a:p>
          <a:p>
            <a:r>
              <a:rPr kumimoji="1" lang="zh-CN" altLang="en-US" sz="2400" dirty="0"/>
              <a:t>行业趋势</a:t>
            </a:r>
            <a:endParaRPr kumimoji="1" lang="en-US" altLang="zh-CN" sz="2400" dirty="0"/>
          </a:p>
          <a:p>
            <a:pPr lvl="1"/>
            <a:r>
              <a:rPr kumimoji="1" lang="zh-CN" altLang="en-US" sz="1800" dirty="0"/>
              <a:t>厚平台、薄应用</a:t>
            </a:r>
            <a:endParaRPr kumimoji="1" lang="en-US" altLang="zh-CN" sz="1800" dirty="0"/>
          </a:p>
          <a:p>
            <a:pPr lvl="1"/>
            <a:r>
              <a:rPr kumimoji="1" lang="zh-CN" altLang="en-US" sz="1800" dirty="0"/>
              <a:t>单体应用 </a:t>
            </a:r>
            <a:r>
              <a:rPr kumimoji="1" lang="en-US" altLang="zh-CN" sz="1800" dirty="0"/>
              <a:t>-&gt;</a:t>
            </a:r>
            <a:r>
              <a:rPr kumimoji="1" lang="zh-CN" altLang="en-US" sz="1800" dirty="0"/>
              <a:t> </a:t>
            </a:r>
            <a:r>
              <a:rPr kumimoji="1" lang="en-US" altLang="zh-CN" sz="1800" dirty="0"/>
              <a:t>SOA</a:t>
            </a:r>
            <a:r>
              <a:rPr kumimoji="1" lang="zh-CN" altLang="en-US" sz="1800" dirty="0"/>
              <a:t>服务 </a:t>
            </a:r>
            <a:r>
              <a:rPr kumimoji="1" lang="en-US" altLang="zh-CN" sz="1800" dirty="0"/>
              <a:t>-&gt;</a:t>
            </a:r>
            <a:r>
              <a:rPr kumimoji="1" lang="zh-CN" altLang="en-US" sz="1800" dirty="0"/>
              <a:t> 微服务体系</a:t>
            </a:r>
            <a:endParaRPr kumimoji="1" lang="en-US" altLang="zh-CN" sz="1800" dirty="0"/>
          </a:p>
        </p:txBody>
      </p:sp>
      <p:sp>
        <p:nvSpPr>
          <p:cNvPr id="4" name="日期占位符 3">
            <a:extLst>
              <a:ext uri="{FF2B5EF4-FFF2-40B4-BE49-F238E27FC236}">
                <a16:creationId xmlns="" xmlns:a16="http://schemas.microsoft.com/office/drawing/2014/main" id="{40CBBF52-B8A5-544B-AB99-82FA483C85B1}"/>
              </a:ext>
            </a:extLst>
          </p:cNvPr>
          <p:cNvSpPr>
            <a:spLocks noGrp="1"/>
          </p:cNvSpPr>
          <p:nvPr>
            <p:ph type="dt" sz="half" idx="10"/>
          </p:nvPr>
        </p:nvSpPr>
        <p:spPr/>
        <p:txBody>
          <a:bodyPr/>
          <a:lstStyle/>
          <a:p>
            <a:fld id="{76F61647-0315-0945-ACBC-75EDBCD6AEC2}" type="datetime1">
              <a:rPr lang="zh-CN" altLang="en-US" smtClean="0"/>
              <a:t>18/7/3</a:t>
            </a:fld>
            <a:endParaRPr lang="zh-CN" altLang="en-US"/>
          </a:p>
        </p:txBody>
      </p:sp>
      <p:sp>
        <p:nvSpPr>
          <p:cNvPr id="5" name="灯片编号占位符 4">
            <a:extLst>
              <a:ext uri="{FF2B5EF4-FFF2-40B4-BE49-F238E27FC236}">
                <a16:creationId xmlns="" xmlns:a16="http://schemas.microsoft.com/office/drawing/2014/main" id="{507068F0-1768-DA4A-8654-DA55D568609D}"/>
              </a:ext>
            </a:extLst>
          </p:cNvPr>
          <p:cNvSpPr>
            <a:spLocks noGrp="1"/>
          </p:cNvSpPr>
          <p:nvPr>
            <p:ph type="sldNum" sz="quarter" idx="12"/>
          </p:nvPr>
        </p:nvSpPr>
        <p:spPr/>
        <p:txBody>
          <a:bodyPr/>
          <a:lstStyle/>
          <a:p>
            <a:fld id="{0655C6C3-535F-4295-A463-389C7C3CB0A6}" type="slidenum">
              <a:rPr lang="zh-CN" altLang="en-US" smtClean="0"/>
              <a:t>8</a:t>
            </a:fld>
            <a:endParaRPr lang="zh-CN" altLang="en-US"/>
          </a:p>
        </p:txBody>
      </p:sp>
      <p:sp>
        <p:nvSpPr>
          <p:cNvPr id="6" name="页脚占位符 5"/>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3209764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4B7F0C6-97DB-894A-9DAA-68FEDB195AC5}"/>
              </a:ext>
            </a:extLst>
          </p:cNvPr>
          <p:cNvSpPr>
            <a:spLocks noGrp="1"/>
          </p:cNvSpPr>
          <p:nvPr>
            <p:ph type="title"/>
          </p:nvPr>
        </p:nvSpPr>
        <p:spPr/>
        <p:txBody>
          <a:bodyPr>
            <a:normAutofit/>
          </a:bodyPr>
          <a:lstStyle/>
          <a:p>
            <a:r>
              <a:rPr kumimoji="1" lang="zh-CN" altLang="en-US" sz="2800" b="1" dirty="0"/>
              <a:t>技术门槛问题</a:t>
            </a:r>
          </a:p>
        </p:txBody>
      </p:sp>
      <p:sp>
        <p:nvSpPr>
          <p:cNvPr id="3" name="内容占位符 2">
            <a:extLst>
              <a:ext uri="{FF2B5EF4-FFF2-40B4-BE49-F238E27FC236}">
                <a16:creationId xmlns="" xmlns:a16="http://schemas.microsoft.com/office/drawing/2014/main" id="{D2579573-94C2-C64B-96F5-16B9FBA25795}"/>
              </a:ext>
            </a:extLst>
          </p:cNvPr>
          <p:cNvSpPr>
            <a:spLocks noGrp="1"/>
          </p:cNvSpPr>
          <p:nvPr>
            <p:ph idx="1"/>
          </p:nvPr>
        </p:nvSpPr>
        <p:spPr/>
        <p:txBody>
          <a:bodyPr/>
          <a:lstStyle/>
          <a:p>
            <a:r>
              <a:rPr kumimoji="1" lang="zh-CN" altLang="en-US" sz="2400" dirty="0"/>
              <a:t>大数据和</a:t>
            </a:r>
            <a:r>
              <a:rPr kumimoji="1" lang="en-US" altLang="zh-CN" sz="2400" dirty="0"/>
              <a:t>AI</a:t>
            </a:r>
            <a:r>
              <a:rPr kumimoji="1" lang="zh-CN" altLang="en-US" sz="2400" dirty="0"/>
              <a:t>很昂贵</a:t>
            </a:r>
            <a:endParaRPr kumimoji="1" lang="en-US" altLang="zh-CN" sz="2400" dirty="0"/>
          </a:p>
          <a:p>
            <a:pPr lvl="1"/>
            <a:r>
              <a:rPr kumimoji="1" lang="zh-CN" altLang="en-US" sz="1800" dirty="0"/>
              <a:t>平台建设</a:t>
            </a:r>
            <a:endParaRPr kumimoji="1" lang="en-US" altLang="zh-CN" sz="1800" dirty="0"/>
          </a:p>
          <a:p>
            <a:pPr lvl="1"/>
            <a:r>
              <a:rPr kumimoji="1" lang="zh-CN" altLang="en-US" sz="1800" dirty="0"/>
              <a:t>团队建设</a:t>
            </a:r>
            <a:endParaRPr kumimoji="1" lang="en-US" altLang="zh-CN" sz="1800" dirty="0"/>
          </a:p>
          <a:p>
            <a:pPr lvl="1"/>
            <a:r>
              <a:rPr kumimoji="1" lang="zh-CN" altLang="en-US" sz="1800" dirty="0"/>
              <a:t>业务探索</a:t>
            </a:r>
            <a:endParaRPr kumimoji="1" lang="en-US" altLang="zh-CN" sz="1800" dirty="0"/>
          </a:p>
          <a:p>
            <a:r>
              <a:rPr kumimoji="1" lang="zh-CN" altLang="en-US" sz="2400" dirty="0"/>
              <a:t>技术门槛高</a:t>
            </a:r>
            <a:endParaRPr kumimoji="1" lang="en-US" altLang="zh-CN" sz="2400" dirty="0"/>
          </a:p>
          <a:p>
            <a:pPr lvl="1"/>
            <a:r>
              <a:rPr kumimoji="1" lang="zh-CN" altLang="en-US" sz="1800" dirty="0"/>
              <a:t>数据科学家，</a:t>
            </a:r>
            <a:r>
              <a:rPr kumimoji="1" lang="en-US" altLang="zh-CN" sz="1800" dirty="0"/>
              <a:t>5~8</a:t>
            </a:r>
            <a:r>
              <a:rPr kumimoji="1" lang="zh-CN" altLang="en-US" sz="1800" dirty="0"/>
              <a:t>年经验，</a:t>
            </a:r>
            <a:r>
              <a:rPr kumimoji="1" lang="en-US" altLang="zh-CN" sz="1800" dirty="0"/>
              <a:t>Java/R/Python/Spark/Hadoop/</a:t>
            </a:r>
            <a:r>
              <a:rPr kumimoji="1" lang="en-US" altLang="zh-CN" sz="1800" dirty="0" err="1"/>
              <a:t>Tensorflow</a:t>
            </a:r>
            <a:r>
              <a:rPr kumimoji="1" lang="en-US" altLang="zh-CN" sz="1800" dirty="0"/>
              <a:t>/</a:t>
            </a:r>
            <a:r>
              <a:rPr kumimoji="1" lang="en-US" altLang="zh-CN" sz="1800" dirty="0" err="1"/>
              <a:t>etc</a:t>
            </a:r>
            <a:endParaRPr kumimoji="1" lang="en-US" altLang="zh-CN" sz="1800" dirty="0"/>
          </a:p>
          <a:p>
            <a:pPr lvl="1"/>
            <a:r>
              <a:rPr kumimoji="1" lang="zh-CN" altLang="en-US" sz="1800" dirty="0"/>
              <a:t>数据分析师，报表工具</a:t>
            </a:r>
            <a:r>
              <a:rPr kumimoji="1" lang="en-US" altLang="zh-CN" sz="1800" dirty="0"/>
              <a:t>/SQL/ETL</a:t>
            </a:r>
            <a:r>
              <a:rPr kumimoji="1" lang="zh-CN" altLang="en-US" sz="1800" dirty="0"/>
              <a:t>工具</a:t>
            </a:r>
            <a:r>
              <a:rPr kumimoji="1" lang="en-US" altLang="zh-CN" sz="1800" dirty="0"/>
              <a:t>/Java/Python/</a:t>
            </a:r>
            <a:r>
              <a:rPr kumimoji="1" lang="en-US" altLang="zh-CN" sz="1800" dirty="0" err="1"/>
              <a:t>etc</a:t>
            </a:r>
            <a:endParaRPr kumimoji="1" lang="en-US" altLang="zh-CN" sz="1800" dirty="0"/>
          </a:p>
          <a:p>
            <a:pPr lvl="1"/>
            <a:r>
              <a:rPr kumimoji="1" lang="zh-CN" altLang="en-US" sz="1800" dirty="0"/>
              <a:t>开发人员，</a:t>
            </a:r>
            <a:r>
              <a:rPr kumimoji="1" lang="en-US" altLang="zh-CN" sz="1800" dirty="0"/>
              <a:t>HIVE/MySQL/Oracle/Spark/Java/Python/</a:t>
            </a:r>
            <a:r>
              <a:rPr kumimoji="1" lang="en-US" altLang="zh-CN" sz="1800" dirty="0" err="1"/>
              <a:t>etc</a:t>
            </a:r>
            <a:endParaRPr kumimoji="1" lang="en-US" altLang="zh-CN" sz="1800" dirty="0"/>
          </a:p>
          <a:p>
            <a:r>
              <a:rPr kumimoji="1" lang="zh-CN" altLang="en-US" sz="2400" dirty="0"/>
              <a:t>如何降低技术门槛</a:t>
            </a:r>
            <a:endParaRPr kumimoji="1" lang="en-US" altLang="zh-CN" sz="2400" dirty="0"/>
          </a:p>
          <a:p>
            <a:pPr lvl="1"/>
            <a:r>
              <a:rPr kumimoji="1" lang="zh-CN" altLang="en-US" sz="1800" dirty="0"/>
              <a:t>数据服务化 </a:t>
            </a:r>
            <a:r>
              <a:rPr kumimoji="1" lang="en-US" altLang="zh-CN" sz="1800" dirty="0"/>
              <a:t>–</a:t>
            </a:r>
            <a:r>
              <a:rPr kumimoji="1" lang="zh-CN" altLang="en-US" sz="1800" dirty="0"/>
              <a:t> 所有用户可用</a:t>
            </a:r>
            <a:endParaRPr kumimoji="1" lang="en-US" altLang="zh-CN" sz="1800" dirty="0"/>
          </a:p>
          <a:p>
            <a:pPr lvl="1"/>
            <a:r>
              <a:rPr kumimoji="1" lang="zh-CN" altLang="en-US" sz="1800" dirty="0"/>
              <a:t>数据资产化 </a:t>
            </a:r>
            <a:r>
              <a:rPr kumimoji="1" lang="en-US" altLang="zh-CN" sz="1800" dirty="0"/>
              <a:t>–</a:t>
            </a:r>
            <a:r>
              <a:rPr kumimoji="1" lang="zh-CN" altLang="en-US" sz="1800" dirty="0"/>
              <a:t> 技术开发和业务分析师可用</a:t>
            </a:r>
            <a:endParaRPr kumimoji="1" lang="en-US" altLang="zh-CN" sz="1800" dirty="0"/>
          </a:p>
          <a:p>
            <a:pPr lvl="1"/>
            <a:r>
              <a:rPr kumimoji="1" lang="zh-CN" altLang="en-US" sz="1800" dirty="0"/>
              <a:t>数据在线化 </a:t>
            </a:r>
            <a:r>
              <a:rPr kumimoji="1" lang="en-US" altLang="zh-CN" sz="1800" dirty="0"/>
              <a:t>–</a:t>
            </a:r>
            <a:r>
              <a:rPr kumimoji="1" lang="zh-CN" altLang="en-US" sz="1800" dirty="0"/>
              <a:t> 技术开发和数据科学家可用</a:t>
            </a:r>
            <a:endParaRPr kumimoji="1" lang="en-US" altLang="zh-CN" sz="1800" dirty="0"/>
          </a:p>
          <a:p>
            <a:pPr lvl="1"/>
            <a:endParaRPr kumimoji="1" lang="zh-CN" altLang="en-US" sz="1299" dirty="0"/>
          </a:p>
        </p:txBody>
      </p:sp>
      <p:sp>
        <p:nvSpPr>
          <p:cNvPr id="4" name="日期占位符 3">
            <a:extLst>
              <a:ext uri="{FF2B5EF4-FFF2-40B4-BE49-F238E27FC236}">
                <a16:creationId xmlns="" xmlns:a16="http://schemas.microsoft.com/office/drawing/2014/main" id="{ADE3FB03-D09F-0B4D-A7D9-180DDD0C303C}"/>
              </a:ext>
            </a:extLst>
          </p:cNvPr>
          <p:cNvSpPr>
            <a:spLocks noGrp="1"/>
          </p:cNvSpPr>
          <p:nvPr>
            <p:ph type="dt" sz="half" idx="10"/>
          </p:nvPr>
        </p:nvSpPr>
        <p:spPr/>
        <p:txBody>
          <a:bodyPr/>
          <a:lstStyle/>
          <a:p>
            <a:fld id="{B4D2B4E1-CE75-594C-8070-0FE859B47AB6}" type="datetime1">
              <a:rPr lang="zh-CN" altLang="en-US" smtClean="0"/>
              <a:t>18/7/3</a:t>
            </a:fld>
            <a:endParaRPr lang="zh-CN" altLang="en-US" dirty="0"/>
          </a:p>
        </p:txBody>
      </p:sp>
      <p:sp>
        <p:nvSpPr>
          <p:cNvPr id="5" name="灯片编号占位符 4">
            <a:extLst>
              <a:ext uri="{FF2B5EF4-FFF2-40B4-BE49-F238E27FC236}">
                <a16:creationId xmlns="" xmlns:a16="http://schemas.microsoft.com/office/drawing/2014/main" id="{EBC45198-8572-054D-867B-4C4AAB28BEA7}"/>
              </a:ext>
            </a:extLst>
          </p:cNvPr>
          <p:cNvSpPr>
            <a:spLocks noGrp="1"/>
          </p:cNvSpPr>
          <p:nvPr>
            <p:ph type="sldNum" sz="quarter" idx="12"/>
          </p:nvPr>
        </p:nvSpPr>
        <p:spPr/>
        <p:txBody>
          <a:bodyPr/>
          <a:lstStyle/>
          <a:p>
            <a:fld id="{0655C6C3-535F-4295-A463-389C7C3CB0A6}" type="slidenum">
              <a:rPr lang="zh-CN" altLang="en-US" smtClean="0"/>
              <a:t>9</a:t>
            </a:fld>
            <a:endParaRPr lang="zh-CN" altLang="en-US" dirty="0"/>
          </a:p>
        </p:txBody>
      </p:sp>
      <p:sp>
        <p:nvSpPr>
          <p:cNvPr id="6" name="页脚占位符 5"/>
          <p:cNvSpPr>
            <a:spLocks noGrp="1"/>
          </p:cNvSpPr>
          <p:nvPr>
            <p:ph type="ftr" sz="quarter" idx="11"/>
          </p:nvPr>
        </p:nvSpPr>
        <p:spPr/>
        <p:txBody>
          <a:bodyPr/>
          <a:lstStyle/>
          <a:p>
            <a:r>
              <a:rPr lang="en-US" altLang="zh-CN" smtClean="0"/>
              <a:t>Transwarp Confidential</a:t>
            </a:r>
            <a:endParaRPr lang="zh-CN" altLang="en-US"/>
          </a:p>
        </p:txBody>
      </p:sp>
    </p:spTree>
    <p:extLst>
      <p:ext uri="{BB962C8B-B14F-4D97-AF65-F5344CB8AC3E}">
        <p14:creationId xmlns:p14="http://schemas.microsoft.com/office/powerpoint/2010/main" val="30855791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hyperlink" Target="http://www.transwarp.cn/" TargetMode="External"/></Relationships>
</file>

<file path=ppt/theme/theme1.xml><?xml version="1.0" encoding="utf-8"?>
<a:theme xmlns:a="http://schemas.openxmlformats.org/drawingml/2006/main" name="transwarp-blue-world">
  <a:themeElements>
    <a:clrScheme name="星环科技颜色">
      <a:dk1>
        <a:srgbClr val="000000"/>
      </a:dk1>
      <a:lt1>
        <a:srgbClr val="FFFFFF"/>
      </a:lt1>
      <a:dk2>
        <a:srgbClr val="212745"/>
      </a:dk2>
      <a:lt2>
        <a:srgbClr val="B4DCFA"/>
      </a:lt2>
      <a:accent1>
        <a:srgbClr val="35AFFE"/>
      </a:accent1>
      <a:accent2>
        <a:srgbClr val="FAC501"/>
      </a:accent2>
      <a:accent3>
        <a:srgbClr val="1474A8"/>
      </a:accent3>
      <a:accent4>
        <a:srgbClr val="F29B12"/>
      </a:accent4>
      <a:accent5>
        <a:srgbClr val="38B9D9"/>
      </a:accent5>
      <a:accent6>
        <a:srgbClr val="B3DBFA"/>
      </a:accent6>
      <a:hlink>
        <a:srgbClr val="FEFFFE"/>
      </a:hlink>
      <a:folHlink>
        <a:srgbClr val="E25365"/>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91440" tIns="45720" rIns="91440" bIns="45720" rtlCol="0">
        <a:normAutofit fontScale="40000" lnSpcReduction="20000"/>
      </a:bodyPr>
      <a:lstStyle>
        <a:defPPr marL="0" indent="0" algn="ctr">
          <a:buNone/>
          <a:defRPr kumimoji="1" sz="2000" dirty="0" smtClean="0">
            <a:hlinkClick xmlns:r="http://schemas.openxmlformats.org/officeDocument/2006/relationships" r:id="rId1"/>
          </a:defRPr>
        </a:defPPr>
      </a:lstStyle>
    </a:txDef>
  </a:objectDefaults>
  <a:extraClrSchemeLst/>
  <a:extLst>
    <a:ext uri="{05A4C25C-085E-4340-85A3-A5531E510DB2}">
      <thm15:themeFamily xmlns:thm15="http://schemas.microsoft.com/office/thememl/2012/main" name="transwarp-blue-world" id="{3275F1F4-A5E9-4422-9F39-9A76765560A4}" vid="{6BFBEBE2-0023-46C6-8911-390BE52B4D1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4267</TotalTime>
  <Words>5427</Words>
  <Application>Microsoft Macintosh PowerPoint</Application>
  <PresentationFormat>宽屏</PresentationFormat>
  <Paragraphs>808</Paragraphs>
  <Slides>29</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Kozuka Gothic Pr6N R</vt:lpstr>
      <vt:lpstr>Mangal</vt:lpstr>
      <vt:lpstr>Microsoft YaHei</vt:lpstr>
      <vt:lpstr>Microsoft YaHei Light</vt:lpstr>
      <vt:lpstr>Wingdings</vt:lpstr>
      <vt:lpstr>等线</vt:lpstr>
      <vt:lpstr>黑体</vt:lpstr>
      <vt:lpstr>宋体</vt:lpstr>
      <vt:lpstr>微软雅黑</vt:lpstr>
      <vt:lpstr>Arial</vt:lpstr>
      <vt:lpstr>transwarp-blue-world</vt:lpstr>
      <vt:lpstr>大数据云的数据交换共享平台架构探索</vt:lpstr>
      <vt:lpstr>近十年数据分析技术的发展历程</vt:lpstr>
      <vt:lpstr>新一代的大数据技术软件栈</vt:lpstr>
      <vt:lpstr>大数据行业发展的概况</vt:lpstr>
      <vt:lpstr>大数据云化是下一阶段技术发展的趋势</vt:lpstr>
      <vt:lpstr>云的特性</vt:lpstr>
      <vt:lpstr>数据孤岛问题</vt:lpstr>
      <vt:lpstr>烟囱开发问题</vt:lpstr>
      <vt:lpstr>技术门槛问题</vt:lpstr>
      <vt:lpstr>大数据业务演进路线</vt:lpstr>
      <vt:lpstr>TDC – 大数据云的产品形态</vt:lpstr>
      <vt:lpstr>TDC的拓扑结构</vt:lpstr>
      <vt:lpstr>欢迎体验： www.warpcloud.cn</vt:lpstr>
      <vt:lpstr>数据共享交换是大数据云的迫切需求</vt:lpstr>
      <vt:lpstr>需求场景描述-1</vt:lpstr>
      <vt:lpstr>需求场景描述-2</vt:lpstr>
      <vt:lpstr>需求分析和思考</vt:lpstr>
      <vt:lpstr>多租户模型构建</vt:lpstr>
      <vt:lpstr>数据交换共享架构初探</vt:lpstr>
      <vt:lpstr>数据交换共享架构进阶</vt:lpstr>
      <vt:lpstr>数据交换共享架构变换</vt:lpstr>
      <vt:lpstr>认证与权限--Guardian架构</vt:lpstr>
      <vt:lpstr>互信认证</vt:lpstr>
      <vt:lpstr>权限管理</vt:lpstr>
      <vt:lpstr>安全与权限</vt:lpstr>
      <vt:lpstr>资源控制</vt:lpstr>
      <vt:lpstr>高可用设计</vt:lpstr>
      <vt:lpstr>下一步迭代</vt:lpstr>
      <vt:lpstr>感谢您的聆听</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2018年星环科技年会</dc:title>
  <dc:creator>Yuanhao Sun</dc:creator>
  <cp:lastModifiedBy>Shannon Lee</cp:lastModifiedBy>
  <cp:revision>343</cp:revision>
  <dcterms:created xsi:type="dcterms:W3CDTF">2018-02-02T06:02:00Z</dcterms:created>
  <dcterms:modified xsi:type="dcterms:W3CDTF">2018-07-03T10:13:18Z</dcterms:modified>
</cp:coreProperties>
</file>