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5" r:id="rId4"/>
    <p:sldMasterId id="2147483688" r:id="rId5"/>
  </p:sldMasterIdLst>
  <p:notesMasterIdLst>
    <p:notesMasterId r:id="rId1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77" r:id="rId12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8" r:id="rId27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d9523a-f87d-4307-805e-9b1c153499ae}">
          <p14:sldIdLst>
            <p14:sldId id="256"/>
            <p14:sldId id="257"/>
            <p14:sldId id="258"/>
            <p14:sldId id="259"/>
            <p14:sldId id="260"/>
            <p14:sldId id="261"/>
            <p14:sldId id="277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8"/>
          </p14:sldIdLst>
        </p14:section>
        <p14:section name="Untitled Section" id="{38d1e0da-6f75-4c22-91c9-20f2b0bf7d3a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2066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2389" y="1336437"/>
            <a:ext cx="6414897" cy="36083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968" y="5145282"/>
            <a:ext cx="6047740" cy="42097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2066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76243"/>
            <a:ext cx="2743200" cy="365125"/>
          </a:xfrm>
        </p:spPr>
        <p:txBody>
          <a:bodyPr/>
          <a:lstStyle/>
          <a:p>
            <a:fld id="{61365988-E3C3-A04A-8B09-899741008C9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r>
              <a:rPr lang="en-US" altLang="zh-CN"/>
              <a:t>© 2019 Transwarp. All rights reserved. Transwarp Confidential.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1738BF46-E459-4D09-B283-3B38C0C5B2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Picture 73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Picture 7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Picture 73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Picture 7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76243"/>
            <a:ext cx="2743200" cy="365125"/>
          </a:xfrm>
        </p:spPr>
        <p:txBody>
          <a:bodyPr/>
          <a:lstStyle/>
          <a:p>
            <a:fld id="{61365988-E3C3-A04A-8B09-899741008C9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r>
              <a:rPr lang="en-US" altLang="zh-CN"/>
              <a:t>© 2019 Transwarp. All rights reserved. Transwarp Confidential.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1738BF46-E459-4D09-B283-3B38C0C5B2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emf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4" Type="http://schemas.openxmlformats.org/officeDocument/2006/relationships/image" Target="../media/image3.emf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4" Type="http://schemas.openxmlformats.org/officeDocument/2006/relationships/image" Target="../media/image3.emf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4.xml"/><Relationship Id="rId15" Type="http://schemas.openxmlformats.org/officeDocument/2006/relationships/image" Target="../media/image3.emf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图片 7"/>
          <p:cNvPicPr/>
          <p:nvPr/>
        </p:nvPicPr>
        <p:blipFill>
          <a:blip r:embed="rId15"/>
          <a:stretch>
            <a:fillRect/>
          </a:stretch>
        </p:blipFill>
        <p:spPr>
          <a:xfrm>
            <a:off x="10483200" y="193680"/>
            <a:ext cx="1436760" cy="26136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10657800" y="378000"/>
            <a:ext cx="1262160" cy="232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94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星    环    科    技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3804480" y="2481840"/>
            <a:ext cx="6761160" cy="6447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235" lvl="1" indent="-32385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35" lvl="2" indent="-288290"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7835" lvl="3" indent="-2159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270" lvl="4" indent="-215900"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70" lvl="5" indent="-215900"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3870" lvl="6" indent="-215900"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7"/>
          <p:cNvPicPr/>
          <p:nvPr/>
        </p:nvPicPr>
        <p:blipFill>
          <a:blip r:embed="rId14"/>
          <a:stretch>
            <a:fillRect/>
          </a:stretch>
        </p:blipFill>
        <p:spPr>
          <a:xfrm>
            <a:off x="10483200" y="193680"/>
            <a:ext cx="1436760" cy="26136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10657800" y="378000"/>
            <a:ext cx="1262160" cy="232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94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星    环    科    技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235" lvl="1" indent="-32385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35" lvl="2" indent="-288290"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7835" lvl="3" indent="-2159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270" lvl="4" indent="-215900"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70" lvl="5" indent="-215900"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3870" lvl="6" indent="-215900"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7"/>
          <p:cNvPicPr/>
          <p:nvPr/>
        </p:nvPicPr>
        <p:blipFill>
          <a:blip r:embed="rId14"/>
          <a:stretch>
            <a:fillRect/>
          </a:stretch>
        </p:blipFill>
        <p:spPr>
          <a:xfrm>
            <a:off x="10483200" y="193680"/>
            <a:ext cx="1436760" cy="26136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10657800" y="378000"/>
            <a:ext cx="1262160" cy="232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94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星    环    科    技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235" lvl="1" indent="-32385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35" lvl="2" indent="-288290"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7835" lvl="3" indent="-2159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270" lvl="4" indent="-215900"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70" lvl="5" indent="-215900"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3870" lvl="6" indent="-215900"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图片 7"/>
          <p:cNvPicPr/>
          <p:nvPr/>
        </p:nvPicPr>
        <p:blipFill>
          <a:blip r:embed="rId15"/>
          <a:stretch>
            <a:fillRect/>
          </a:stretch>
        </p:blipFill>
        <p:spPr>
          <a:xfrm>
            <a:off x="10483200" y="193680"/>
            <a:ext cx="1436760" cy="26136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10657800" y="378000"/>
            <a:ext cx="1262160" cy="232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94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星    环    科    技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3804480" y="2481840"/>
            <a:ext cx="6761160" cy="6447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235" lvl="1" indent="-32385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35" lvl="2" indent="-288290"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7835" lvl="3" indent="-2159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270" lvl="4" indent="-215900"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70" lvl="5" indent="-215900"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3870" lvl="6" indent="-215900"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38875" y="0"/>
            <a:ext cx="11914920" cy="685728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1523880" y="3141000"/>
            <a:ext cx="914328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7" name="CustomShape 2"/>
          <p:cNvSpPr/>
          <p:nvPr/>
        </p:nvSpPr>
        <p:spPr>
          <a:xfrm>
            <a:off x="335880" y="2330640"/>
            <a:ext cx="11519280" cy="1236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ctr">
              <a:lnSpc>
                <a:spcPct val="120000"/>
              </a:lnSpc>
            </a:pPr>
            <a:r>
              <a:rPr lang="" alt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SpringBoot 技术分享</a:t>
            </a:r>
            <a:endParaRPr lang="" altLang="en-US" sz="4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微软雅黑"/>
              <a:ea typeface="微软雅黑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2895480" y="4377190"/>
            <a:ext cx="6400080" cy="688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20000"/>
              </a:lnSpc>
            </a:pPr>
            <a:r>
              <a:rPr lang="" alt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王德正</a:t>
            </a:r>
            <a:endParaRPr lang="" alt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微软雅黑"/>
              <a:ea typeface="微软雅黑"/>
            </a:endParaRPr>
          </a:p>
          <a:p>
            <a:pPr algn="ctr">
              <a:lnSpc>
                <a:spcPct val="120000"/>
              </a:lnSpc>
            </a:pPr>
            <a:r>
              <a:rPr lang="" alt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Generic Technology</a:t>
            </a:r>
            <a:endParaRPr lang="en-US" sz="16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微软雅黑"/>
              <a:ea typeface="微软雅黑"/>
            </a:endParaRPr>
          </a:p>
          <a:p>
            <a:pPr algn="ctr">
              <a:lnSpc>
                <a:spcPct val="12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2019年9月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2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www.tranwarp.io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38080" y="63763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64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B4C7E7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© 2019 Transwarp. All rights reserved. Transwarp Confidential.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66" name="CustomShape 4"/>
          <p:cNvSpPr/>
          <p:nvPr/>
        </p:nvSpPr>
        <p:spPr>
          <a:xfrm>
            <a:off x="3092400" y="489600"/>
            <a:ext cx="68590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那些好用的连接池 Druid</a:t>
            </a:r>
            <a:endParaRPr lang="en-US" sz="36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微软雅黑"/>
              <a:ea typeface="微软雅黑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1595160" y="1669320"/>
            <a:ext cx="9206280" cy="520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“Druid 连接池是阿里巴巴开源的数据库连接池项目。Druid 连接池为监控而生，内置强大的监控功能，监控特性不影响性能。功能强大，能防 SQL 注入，内置 Logging 能诊断 Hack 应用行为。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”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			</a:t>
            </a: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 Alibab Druid 官方介绍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ctr">
              <a:lnSpc>
                <a:spcPct val="150000"/>
              </a:lnSpc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https://github.com/alibaba/druid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38080" y="63763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69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B4C7E7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© 2019 Transwarp. All rights reserved. Transwarp Confidential.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71" name="CustomShape 4"/>
          <p:cNvSpPr/>
          <p:nvPr/>
        </p:nvSpPr>
        <p:spPr>
          <a:xfrm>
            <a:off x="3092400" y="489600"/>
            <a:ext cx="68590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Druid</a:t>
            </a:r>
            <a:endParaRPr lang="en-US" sz="36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微软雅黑"/>
              <a:ea typeface="微软雅黑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1594440" y="1806120"/>
            <a:ext cx="9001800" cy="1781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经过阿里巴巴各大系统的考验(淘宝双十一)，值得信赖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1595160" y="2537640"/>
            <a:ext cx="9001800" cy="4113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实用的功能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详细的监控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ExceptionSorter, 针对主流数据库的返回码都有支持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SQL 防注入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内置加密配置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众多扩展点，方便进行定制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838080" y="63763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75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B4C7E7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© 2019 Transwarp. All rights reserved. Transwarp Confidential.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77" name="CustomShape 4"/>
          <p:cNvSpPr/>
          <p:nvPr/>
        </p:nvSpPr>
        <p:spPr>
          <a:xfrm>
            <a:off x="3092400" y="489600"/>
            <a:ext cx="68590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在 Spring Boot 中的配置</a:t>
            </a:r>
            <a:endParaRPr lang="en-US" sz="36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微软雅黑"/>
              <a:ea typeface="微软雅黑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1722600" y="1256040"/>
            <a:ext cx="9001800" cy="3016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Druid Filter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定制连接池操作的各种环节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可以继承 FilterEventAdapter 以方便地实现 Filter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修改 META-INF/druid-filter.properties 增加 Filter配置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1722600" y="3699360"/>
            <a:ext cx="9001800" cy="3016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慢 SQL 日志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Spring.datasource.druid.filter.stat.enabled=true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Spring.datasource.druid.filter.stat.log-slow-sql=true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Spring.datasource.druid.filter.stat.slow-sql-millis=3000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838080" y="63763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81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B4C7E7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© 2019 Transwarp. All rights reserved. Transwarp Confidential.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3092400" y="489600"/>
            <a:ext cx="68590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Spring 的事务抽象</a:t>
            </a:r>
            <a:endParaRPr lang="en-US" sz="36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微软雅黑"/>
              <a:ea typeface="微软雅黑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1595160" y="1134720"/>
            <a:ext cx="9001800" cy="3336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一致的事务模型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950" lvl="1" indent="-28511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Jdbc/Hibernate/Mybatis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950" lvl="1" indent="-28511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DataSource/JTA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6095520" y="2599560"/>
            <a:ext cx="5257800" cy="4747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6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事务的定义的一些方法: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11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PlatformTransactionManager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950" lvl="1" indent="-28511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void commit(TransactionStatus status).....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950" lvl="1" indent="-28511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void rollback(TransactionStatus status).....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950" lvl="1" indent="-28511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TransactionStatus getTransaction(@Nullable TransactionDefiniton definition)...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1747440" y="2599560"/>
            <a:ext cx="4643640" cy="6864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16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事务抽象的核心接口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11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PlatformTransactionManager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735" lvl="1" indent="-342900">
              <a:lnSpc>
                <a:spcPct val="150000"/>
              </a:lnSpc>
              <a:buClr>
                <a:srgbClr val="FFFFFF"/>
              </a:buClr>
              <a:buFont typeface="+mj-lt"/>
              <a:buAutoNum type="arabicPeriod"/>
            </a:pPr>
            <a:r>
              <a:rPr lang="en-US" sz="16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DataSourceTransactionManager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735" lvl="1" indent="-342900">
              <a:lnSpc>
                <a:spcPct val="150000"/>
              </a:lnSpc>
              <a:buClr>
                <a:srgbClr val="FFFFFF"/>
              </a:buClr>
              <a:buFont typeface="+mj-lt"/>
              <a:buAutoNum type="arabicPeriod"/>
            </a:pPr>
            <a:r>
              <a:rPr lang="en-US" sz="16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HibernateTransactionManager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735" lvl="1" indent="-342900">
              <a:lnSpc>
                <a:spcPct val="150000"/>
              </a:lnSpc>
              <a:buClr>
                <a:srgbClr val="FFFFFF"/>
              </a:buClr>
              <a:buFont typeface="+mj-lt"/>
              <a:buAutoNum type="arabicPeriod"/>
            </a:pPr>
            <a:r>
              <a:rPr lang="en-US" sz="16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JtaTransactionManager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11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TransactionDefiniton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735" lvl="1" indent="-342900">
              <a:lnSpc>
                <a:spcPct val="150000"/>
              </a:lnSpc>
              <a:buClr>
                <a:srgbClr val="FFFFFF"/>
              </a:buClr>
              <a:buFont typeface="+mj-lt"/>
              <a:buAutoNum type="arabicPeriod"/>
            </a:pPr>
            <a:r>
              <a:rPr lang="en-US" sz="16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Propagation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735" lvl="1" indent="-342900">
              <a:lnSpc>
                <a:spcPct val="150000"/>
              </a:lnSpc>
              <a:buClr>
                <a:srgbClr val="FFFFFF"/>
              </a:buClr>
              <a:buFont typeface="+mj-lt"/>
              <a:buAutoNum type="arabicPeriod"/>
            </a:pPr>
            <a:r>
              <a:rPr lang="en-US" sz="16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Isolation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735" lvl="1" indent="-342900">
              <a:lnSpc>
                <a:spcPct val="150000"/>
              </a:lnSpc>
              <a:buClr>
                <a:srgbClr val="FFFFFF"/>
              </a:buClr>
              <a:buFont typeface="+mj-lt"/>
              <a:buAutoNum type="arabicPeriod"/>
            </a:pPr>
            <a:r>
              <a:rPr lang="en-US" sz="16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Timeout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735" lvl="1" indent="-342900">
              <a:lnSpc>
                <a:spcPct val="150000"/>
              </a:lnSpc>
              <a:buClr>
                <a:srgbClr val="FFFFFF"/>
              </a:buClr>
              <a:buFont typeface="+mj-lt"/>
              <a:buAutoNum type="arabicPeriod"/>
            </a:pPr>
            <a:r>
              <a:rPr lang="en-US" sz="16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Read-only status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838080" y="63763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88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B4C7E7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© 2019 Transwarp. All rights reserved. Transwarp Confidential.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0" name="CustomShape 4"/>
          <p:cNvSpPr/>
          <p:nvPr/>
        </p:nvSpPr>
        <p:spPr>
          <a:xfrm>
            <a:off x="2665800" y="490320"/>
            <a:ext cx="68590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Spring 的事务传播特性</a:t>
            </a:r>
            <a:endParaRPr lang="en-US" sz="36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微软雅黑"/>
              <a:ea typeface="微软雅黑"/>
            </a:endParaRPr>
          </a:p>
        </p:txBody>
      </p:sp>
      <p:graphicFrame>
        <p:nvGraphicFramePr>
          <p:cNvPr id="191" name="Table 5"/>
          <p:cNvGraphicFramePr/>
          <p:nvPr/>
        </p:nvGraphicFramePr>
        <p:xfrm>
          <a:off x="1443240" y="1715760"/>
          <a:ext cx="9304200" cy="3876120"/>
        </p:xfrm>
        <a:graphic>
          <a:graphicData uri="http://schemas.openxmlformats.org/drawingml/2006/table">
            <a:tbl>
              <a:tblPr/>
              <a:tblGrid>
                <a:gridCol w="3791520"/>
                <a:gridCol w="801720"/>
                <a:gridCol w="4710960"/>
              </a:tblGrid>
              <a:tr h="430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事务传播特性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值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说明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464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PROPAGATION_REQUIRED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0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当前有事务就用当前的，没有就用新的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503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PROPAGATION_SUPPORTS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1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支持当前事务，如果当前没有事务，就以非事务方式执行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636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PROPAGATION_MANDATORY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2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当前一定要有事务，不然就抛异常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64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PROPAGATION_REQUIRES_NEW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3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新建事务，如果当前存在事务，把当前事务挂起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PROPAGATION_NOT_SUPPORTED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4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以非事务方式执行操作，如果当前存在事务，就把当前事务挂起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64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PROPAGATION_NEVER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5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以非事务方式执行，如果当前存在事务，则抛出异常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636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PROPAGATION_NESTED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6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当前有事务就在当前事务里再起一个事务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838080" y="63763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B4C7E7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© 2019 Transwarp. All rights reserved. Transwarp Confidential.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2665800" y="490320"/>
            <a:ext cx="68590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Spring 的事务隔离特性</a:t>
            </a:r>
            <a:endParaRPr lang="en-US" sz="36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微软雅黑"/>
              <a:ea typeface="微软雅黑"/>
            </a:endParaRPr>
          </a:p>
        </p:txBody>
      </p:sp>
      <p:graphicFrame>
        <p:nvGraphicFramePr>
          <p:cNvPr id="196" name="Table 5"/>
          <p:cNvGraphicFramePr/>
          <p:nvPr/>
        </p:nvGraphicFramePr>
        <p:xfrm>
          <a:off x="1614960" y="1893600"/>
          <a:ext cx="8961480" cy="3377880"/>
        </p:xfrm>
        <a:graphic>
          <a:graphicData uri="http://schemas.openxmlformats.org/drawingml/2006/table">
            <a:tbl>
              <a:tblPr/>
              <a:tblGrid>
                <a:gridCol w="4853520"/>
                <a:gridCol w="1027080"/>
                <a:gridCol w="1026720"/>
                <a:gridCol w="1026720"/>
                <a:gridCol w="1027440"/>
              </a:tblGrid>
              <a:tr h="741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隔离性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值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脏读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不可重复读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幻读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658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ISOLATION_READ_UNCOMMITTED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1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</a:rPr>
                        <a:t>√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</a:rPr>
                        <a:t>√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</a:rPr>
                        <a:t>√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659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ISOLATION_READ_COMMITTED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2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</a:rPr>
                        <a:t>×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</a:rPr>
                        <a:t>√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</a:rPr>
                        <a:t>√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658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ISOLATION_READ_REPREATABLE_READ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3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</a:rPr>
                        <a:t>×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</a:rPr>
                        <a:t>×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</a:rPr>
                        <a:t>√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659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ISOLATION_SERIALIZABLE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4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</a:rPr>
                        <a:t>×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</a:rPr>
                        <a:t>×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微软雅黑"/>
                        </a:rPr>
                        <a:t>×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838080" y="63763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B4C7E7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© 2019 Transwarp. All rights reserved. Transwarp Confidential.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0" name="CustomShape 4"/>
          <p:cNvSpPr/>
          <p:nvPr/>
        </p:nvSpPr>
        <p:spPr>
          <a:xfrm>
            <a:off x="2665800" y="552960"/>
            <a:ext cx="68590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编程式事务</a:t>
            </a:r>
            <a:endParaRPr lang="en-US" sz="36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微软雅黑"/>
              <a:ea typeface="微软雅黑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1722600" y="1600920"/>
            <a:ext cx="9001800" cy="3564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TransactionTemplate 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TransactionCallbak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TransactionCallbackWithoutResult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手动管理事务，实际使用较少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6"/>
          <p:cNvSpPr/>
          <p:nvPr/>
        </p:nvSpPr>
        <p:spPr>
          <a:xfrm>
            <a:off x="1722600" y="4135680"/>
            <a:ext cx="9001800" cy="1918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PlatformTransactionManager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可以传入 TransactionDefinition进行定义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838080" y="63763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4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B4C7E7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© 2019 Transwarp. All rights reserved. Transwarp Confidential.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6" name="CustomShape 4"/>
          <p:cNvSpPr/>
          <p:nvPr/>
        </p:nvSpPr>
        <p:spPr>
          <a:xfrm>
            <a:off x="2666520" y="502200"/>
            <a:ext cx="68590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申明式事务</a:t>
            </a:r>
            <a:endParaRPr lang="en-US" sz="36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微软雅黑"/>
              <a:ea typeface="微软雅黑"/>
            </a:endParaRPr>
          </a:p>
        </p:txBody>
      </p:sp>
      <p:sp>
        <p:nvSpPr>
          <p:cNvPr id="207" name="CustomShape 5"/>
          <p:cNvSpPr/>
          <p:nvPr/>
        </p:nvSpPr>
        <p:spPr>
          <a:xfrm>
            <a:off x="1824840" y="1147320"/>
            <a:ext cx="9001800" cy="1766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基于 TransactionInterceptor 的声明式事务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Spring 声明式事务的基础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6"/>
          <p:cNvSpPr/>
          <p:nvPr/>
        </p:nvSpPr>
        <p:spPr>
          <a:xfrm>
            <a:off x="1876320" y="3085560"/>
            <a:ext cx="9001800" cy="2543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基于 @Transactional 的全注解方式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@EnableTransactionManagement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57300" lvl="2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boolean proxyTargetClass() default false;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57300" lvl="2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AdviceMode mode() default AdviceMode.PROXY;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57300" lvl="2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int order() default Ordered.LOWEST_PRECEDENCE;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方法或者类用@Transactional 指定事务规则即可实现事务管理</a:t>
            </a:r>
            <a:endParaRPr lang="en-US" sz="20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微软雅黑"/>
              <a:ea typeface="微软雅黑"/>
            </a:endParaRPr>
          </a:p>
        </p:txBody>
      </p:sp>
      <p:sp>
        <p:nvSpPr>
          <p:cNvPr id="209" name="CustomShape 7"/>
          <p:cNvSpPr/>
          <p:nvPr/>
        </p:nvSpPr>
        <p:spPr>
          <a:xfrm>
            <a:off x="1876320" y="2080800"/>
            <a:ext cx="8898840" cy="1766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基于&lt; tx&gt; 和&lt; aop&gt;命名空间的声明式事务管理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&lt;tx:annotation-driven/&gt;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5"/>
          <p:cNvSpPr/>
          <p:nvPr/>
        </p:nvSpPr>
        <p:spPr>
          <a:xfrm>
            <a:off x="1876275" y="5674870"/>
            <a:ext cx="9001800" cy="1766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" altLang="en-US" sz="20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Demo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838080" y="63763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1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B4C7E7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© 2019 Transwarp. All rights reserved. Transwarp Confidential.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3" name="CustomShape 4"/>
          <p:cNvSpPr/>
          <p:nvPr/>
        </p:nvSpPr>
        <p:spPr>
          <a:xfrm>
            <a:off x="2665800" y="566280"/>
            <a:ext cx="68590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申明式事务</a:t>
            </a:r>
            <a:endParaRPr lang="en-US" sz="36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微软雅黑"/>
              <a:ea typeface="微软雅黑"/>
            </a:endParaRPr>
          </a:p>
        </p:txBody>
      </p:sp>
      <p:pic>
        <p:nvPicPr>
          <p:cNvPr id="214" name="图片 7"/>
          <p:cNvPicPr/>
          <p:nvPr/>
        </p:nvPicPr>
        <p:blipFill>
          <a:blip r:embed="rId1"/>
          <a:stretch>
            <a:fillRect/>
          </a:stretch>
        </p:blipFill>
        <p:spPr>
          <a:xfrm>
            <a:off x="5512320" y="1563840"/>
            <a:ext cx="6099120" cy="4354920"/>
          </a:xfrm>
          <a:prstGeom prst="rect">
            <a:avLst/>
          </a:prstGeom>
          <a:ln>
            <a:noFill/>
          </a:ln>
        </p:spPr>
      </p:pic>
      <p:sp>
        <p:nvSpPr>
          <p:cNvPr id="215" name="CustomShape 5"/>
          <p:cNvSpPr/>
          <p:nvPr/>
        </p:nvSpPr>
        <p:spPr>
          <a:xfrm>
            <a:off x="633600" y="1563840"/>
            <a:ext cx="46702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85750" indent="-28511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Spring 在加载目标 Bean 的时候，会为声明了 @Transactional 的 目标 Bean 创造一个代理类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11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对于加了@Transactional注解的方法来说，在调用代理类的方法时，会先通过拦截器TransactionInterceptor开启事务，然后在调用目标类的方法，最后在调用结束后，TransactionInterceptor 会提交或回滚事务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838080" y="63763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7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B4C7E7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© 2019 Transwarp. All rights reserved. Transwarp Confidential.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9" name="CustomShape 4"/>
          <p:cNvSpPr/>
          <p:nvPr/>
        </p:nvSpPr>
        <p:spPr>
          <a:xfrm>
            <a:off x="2666520" y="489600"/>
            <a:ext cx="68590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Spring 的 JDBC 异常抽象</a:t>
            </a:r>
            <a:endParaRPr lang="en-US" sz="36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微软雅黑"/>
              <a:ea typeface="微软雅黑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1876320" y="1428840"/>
            <a:ext cx="900180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Spring 会将数据操作的异常转换为 DataAccessException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1" name="图片 10"/>
          <p:cNvPicPr/>
          <p:nvPr/>
        </p:nvPicPr>
        <p:blipFill>
          <a:blip r:embed="rId1"/>
          <a:stretch>
            <a:fillRect/>
          </a:stretch>
        </p:blipFill>
        <p:spPr>
          <a:xfrm>
            <a:off x="1783080" y="2195280"/>
            <a:ext cx="8361720" cy="3644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15720"/>
            <a:ext cx="984888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Spring, 始于框架，但不限于框架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796560" y="4665240"/>
            <a:ext cx="5992920" cy="1690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42265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Spring Framework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265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Spring 相关项目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265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整个 Spring 家族 (https://spring.io/projects)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838080" y="63763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2" name="CustomShape 4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B4C7E7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© 2019 Transwarp. All rights reserved. Transwarp Confidential.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24" name="图片 6"/>
          <p:cNvPicPr/>
          <p:nvPr/>
        </p:nvPicPr>
        <p:blipFill>
          <a:blip r:embed="rId1"/>
          <a:stretch>
            <a:fillRect/>
          </a:stretch>
        </p:blipFill>
        <p:spPr>
          <a:xfrm>
            <a:off x="1659960" y="1129680"/>
            <a:ext cx="8466840" cy="331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838080" y="63763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3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B4C7E7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© 2019 Transwarp. All rights reserved. Transwarp Confidential.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5" name="CustomShape 4"/>
          <p:cNvSpPr/>
          <p:nvPr/>
        </p:nvSpPr>
        <p:spPr>
          <a:xfrm>
            <a:off x="2666520" y="489600"/>
            <a:ext cx="68590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Spring 怎么认识错误码</a:t>
            </a:r>
            <a:endParaRPr lang="en-US" sz="36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微软雅黑"/>
              <a:ea typeface="微软雅黑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1671480" y="1850400"/>
            <a:ext cx="900180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通过 SQLErrorCodeSQLExceptionTranslator 解析错误码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6"/>
          <p:cNvSpPr/>
          <p:nvPr/>
        </p:nvSpPr>
        <p:spPr>
          <a:xfrm>
            <a:off x="1671480" y="2787120"/>
            <a:ext cx="900180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Error Code 定义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org/springframework/jdbc/support/sql-error-codes.xml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Classpath 下的 sql-error-codes.xml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7"/>
          <p:cNvSpPr/>
          <p:nvPr/>
        </p:nvSpPr>
        <p:spPr>
          <a:xfrm>
            <a:off x="1671480" y="4418280"/>
            <a:ext cx="900180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Demo: 自定义错误解析码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38875" y="0"/>
            <a:ext cx="11914920" cy="685728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1523880" y="3141000"/>
            <a:ext cx="914328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7" name="CustomShape 2"/>
          <p:cNvSpPr/>
          <p:nvPr/>
        </p:nvSpPr>
        <p:spPr>
          <a:xfrm>
            <a:off x="335880" y="2330640"/>
            <a:ext cx="11519280" cy="1236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ctr">
              <a:lnSpc>
                <a:spcPct val="120000"/>
              </a:lnSpc>
            </a:pPr>
            <a:r>
              <a:rPr lang="" alt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Thanks !</a:t>
            </a:r>
            <a:endParaRPr lang="" altLang="en-US" sz="4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微软雅黑"/>
              <a:ea typeface="微软雅黑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2895480" y="4377190"/>
            <a:ext cx="6400080" cy="688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2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63763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B4C7E7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© 2019 Transwarp. All rights reserved. Transwarp Confidential.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8" name="CustomShape 4"/>
          <p:cNvSpPr/>
          <p:nvPr/>
        </p:nvSpPr>
        <p:spPr>
          <a:xfrm>
            <a:off x="838080" y="1792080"/>
            <a:ext cx="6502320" cy="2650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42265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快速构建基于 Spring 的应用程序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快，很快，非常快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开箱即用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提供各种非功能性特性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不用生成代码，没有 XML 配置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图片 9"/>
          <p:cNvPicPr/>
          <p:nvPr/>
        </p:nvPicPr>
        <p:blipFill>
          <a:blip r:embed="rId1"/>
          <a:stretch>
            <a:fillRect/>
          </a:stretch>
        </p:blipFill>
        <p:spPr>
          <a:xfrm>
            <a:off x="6784920" y="1792080"/>
            <a:ext cx="4735080" cy="3452400"/>
          </a:xfrm>
          <a:prstGeom prst="rect">
            <a:avLst/>
          </a:prstGeom>
          <a:ln>
            <a:noFill/>
          </a:ln>
        </p:spPr>
      </p:pic>
      <p:sp>
        <p:nvSpPr>
          <p:cNvPr id="130" name="CustomShape 5"/>
          <p:cNvSpPr/>
          <p:nvPr/>
        </p:nvSpPr>
        <p:spPr>
          <a:xfrm>
            <a:off x="3884400" y="246240"/>
            <a:ext cx="32194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Spring Boot</a:t>
            </a:r>
            <a:endParaRPr lang="en-US" sz="36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微软雅黑"/>
              <a:ea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63763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2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B4C7E7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© 2019 Transwarp. All rights reserved. Transwarp Confidential.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3092400" y="489600"/>
            <a:ext cx="59644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Spring Boot 做了哪些配置</a:t>
            </a:r>
            <a:endParaRPr lang="en-US" sz="36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微软雅黑"/>
              <a:ea typeface="微软雅黑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1595160" y="1451520"/>
            <a:ext cx="9001800" cy="1370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DataSourceAutoConfiguration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265">
              <a:lnSpc>
                <a:spcPct val="150000"/>
              </a:lnSpc>
              <a:buClr>
                <a:srgbClr val="FFFFFF"/>
              </a:buClr>
              <a:buSzPct val="110000"/>
              <a:buFont typeface="Arial"/>
              <a:buChar char="•"/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配置 DataSource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1595160" y="2789640"/>
            <a:ext cx="9001800" cy="1370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DataSourceTransactionManagerAutoConfiguration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配置</a:t>
            </a:r>
            <a:r>
              <a:rPr lang="en-US" sz="20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DataSourceTransactionManager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1595160" y="4173120"/>
            <a:ext cx="9001800" cy="1370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JdbcTemplateAutoConfiguration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配置 JdbcTemplate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1595160" y="5263560"/>
            <a:ext cx="900180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符合条件时才进行配置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63763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0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B4C7E7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© 2019 Transwarp. All rights reserved. Transwarp Confidential.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3092400" y="489600"/>
            <a:ext cx="59644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数据源相关配置属性</a:t>
            </a:r>
            <a:endParaRPr lang="en-US" sz="36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微软雅黑"/>
              <a:ea typeface="微软雅黑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1595160" y="1451520"/>
            <a:ext cx="9001800" cy="2955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通用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265">
              <a:lnSpc>
                <a:spcPct val="150000"/>
              </a:lnSpc>
              <a:buClr>
                <a:srgbClr val="FFFFFF"/>
              </a:buClr>
              <a:buSzPct val="110000"/>
              <a:buFont typeface="Arial"/>
              <a:buChar char="•"/>
            </a:pPr>
            <a:r>
              <a:rPr lang="en-US" sz="18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spring.datasource.url=jdbc:mysql://localhost/test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265">
              <a:lnSpc>
                <a:spcPct val="150000"/>
              </a:lnSpc>
              <a:buClr>
                <a:srgbClr val="FFFFFF"/>
              </a:buClr>
              <a:buSzPct val="110000"/>
              <a:buFont typeface="Arial"/>
              <a:buChar char="•"/>
            </a:pPr>
            <a:r>
              <a:rPr lang="en-US" sz="18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spring.datasource.username=dbuser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265">
              <a:lnSpc>
                <a:spcPct val="150000"/>
              </a:lnSpc>
              <a:buClr>
                <a:srgbClr val="FFFFFF"/>
              </a:buClr>
              <a:buSzPct val="110000"/>
              <a:buFont typeface="Arial"/>
              <a:buChar char="•"/>
            </a:pPr>
            <a:r>
              <a:rPr lang="en-US" sz="18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spring.datasource.password=dbpassword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265">
              <a:lnSpc>
                <a:spcPct val="150000"/>
              </a:lnSpc>
              <a:buClr>
                <a:srgbClr val="FFFFFF"/>
              </a:buClr>
              <a:buSzPct val="110000"/>
              <a:buFont typeface="Arial"/>
              <a:buChar char="•"/>
            </a:pPr>
            <a:r>
              <a:rPr lang="en-US" sz="18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spring.datasource.driver-class-name=com.mysql.jdbc.driver(可选)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1573560" y="3825360"/>
            <a:ext cx="9001800" cy="2924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初始化内嵌数据库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spring.datasource.initialization-mode=embedded|always|never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spring.datasource.shcema与spring.datasource.data确定初始化SQL文件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spring.datasource.platform=h2 | oracle | mysql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63763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6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B4C7E7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© 2019 Transwarp. All rights reserved. Transwarp Confidential.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3092400" y="489600"/>
            <a:ext cx="68590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Spring Boot中的多数据源配置</a:t>
            </a:r>
            <a:endParaRPr lang="en-US" sz="36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微软雅黑"/>
              <a:ea typeface="微软雅黑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1595160" y="1451520"/>
            <a:ext cx="9001800" cy="1309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手工配置两组 DataSource 及相关内容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1594440" y="2316600"/>
            <a:ext cx="9001800" cy="3747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与 Spring Boot 协同工作 (二选一)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配置 @Primary 类型的 Bean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排除 Spring Boot 的自动配置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57300" lvl="2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DataSourceAutoConfiguration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57300" lvl="2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DataSourceTransactionManagerAutoConfiguration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57300" lvl="2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JdbcTemplateAutoConfiguration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1595160" y="5046480"/>
            <a:ext cx="9001800" cy="1309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Demo for multi-datasource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63763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6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B4C7E7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© 2019 Transwarp. All rights reserved. Transwarp Confidential.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2666315" y="489600"/>
            <a:ext cx="68590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Spring Boot </a:t>
            </a:r>
            <a:r>
              <a:rPr lang="" altLang="en-US" sz="36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Actuator</a:t>
            </a:r>
            <a:endParaRPr lang="" altLang="en-US" sz="36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微软雅黑"/>
              <a:ea typeface="微软雅黑"/>
            </a:endParaRPr>
          </a:p>
        </p:txBody>
      </p:sp>
      <p:graphicFrame>
        <p:nvGraphicFramePr>
          <p:cNvPr id="196" name="Table 5"/>
          <p:cNvGraphicFramePr/>
          <p:nvPr/>
        </p:nvGraphicFramePr>
        <p:xfrm>
          <a:off x="2516025" y="1834545"/>
          <a:ext cx="7158990" cy="4036060"/>
        </p:xfrm>
        <a:graphic>
          <a:graphicData uri="http://schemas.openxmlformats.org/drawingml/2006/table">
            <a:tbl>
              <a:tblPr/>
              <a:tblGrid>
                <a:gridCol w="3888105"/>
                <a:gridCol w="3271100"/>
              </a:tblGrid>
              <a:tr h="741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" alt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URL</a:t>
                      </a:r>
                      <a:endParaRPr lang="" altLang="en-US" sz="1800" b="1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微软雅黑"/>
                        <a:ea typeface="微软雅黑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" alt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作用</a:t>
                      </a:r>
                      <a:endParaRPr lang="" altLang="en-US" sz="1800" b="1" strike="noStrike" spc="-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微软雅黑"/>
                        <a:ea typeface="微软雅黑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658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" alt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/actuator/health (默认)</a:t>
                      </a:r>
                      <a:endParaRPr lang="" altLang="en-US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微软雅黑"/>
                        <a:ea typeface="微软雅黑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" altLang="en-US" sz="1800" b="0" strike="noStrike" spc="-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健康检查</a:t>
                      </a:r>
                      <a:endParaRPr lang="" altLang="en-US" sz="1800" b="0" strike="noStrike" spc="-1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658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6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  <a:sym typeface="+mn-ea"/>
                        </a:rPr>
                        <a:t>/actuator/</a:t>
                      </a:r>
                      <a:r>
                        <a:rPr lang="" altLang="en-US" sz="16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  <a:sym typeface="+mn-ea"/>
                        </a:rPr>
                        <a:t>info</a:t>
                      </a:r>
                      <a:r>
                        <a:rPr lang="en-US" altLang="en-US" sz="16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  <a:sym typeface="+mn-ea"/>
                        </a:rPr>
                        <a:t> (默认)</a:t>
                      </a:r>
                      <a:endParaRPr lang="en-US" altLang="en-US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微软雅黑"/>
                        <a:ea typeface="微软雅黑"/>
                        <a:sym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" altLang="en-US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微软雅黑"/>
                        <a:ea typeface="微软雅黑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" altLang="en-US" sz="1800" b="0" strike="noStrike" spc="-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查看应用信息</a:t>
                      </a:r>
                      <a:endParaRPr lang="" altLang="en-US" sz="1800" b="0" strike="noStrike" spc="-1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659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" alt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/actuator/beans</a:t>
                      </a:r>
                      <a:endParaRPr lang="" altLang="en-US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微软雅黑"/>
                        <a:ea typeface="微软雅黑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" alt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查看容器中所有的 Bean</a:t>
                      </a:r>
                      <a:endParaRPr lang="" altLang="en-US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微软雅黑"/>
                        <a:ea typeface="微软雅黑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658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6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  <a:sym typeface="+mn-ea"/>
                        </a:rPr>
                        <a:t>/actuator/</a:t>
                      </a:r>
                      <a:r>
                        <a:rPr lang="" altLang="en-US" sz="16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  <a:sym typeface="+mn-ea"/>
                        </a:rPr>
                        <a:t>mapping</a:t>
                      </a:r>
                      <a:endParaRPr lang="" altLang="en-US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微软雅黑"/>
                        <a:ea typeface="微软雅黑"/>
                        <a:sym typeface="+mn-ea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" alt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查看 Web 的 URL 映射</a:t>
                      </a:r>
                      <a:endParaRPr lang="" altLang="en-US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微软雅黑"/>
                        <a:ea typeface="微软雅黑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659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6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  <a:sym typeface="+mn-ea"/>
                        </a:rPr>
                        <a:t>/actuator/</a:t>
                      </a:r>
                      <a:r>
                        <a:rPr lang="" altLang="en-US" sz="16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  <a:sym typeface="+mn-ea"/>
                        </a:rPr>
                        <a:t>env</a:t>
                      </a:r>
                      <a:endParaRPr lang="" altLang="en-US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微软雅黑"/>
                        <a:ea typeface="微软雅黑"/>
                        <a:sym typeface="+mn-ea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" alt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查看环境信息</a:t>
                      </a:r>
                      <a:endParaRPr lang="" altLang="en-US" sz="16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微软雅黑"/>
                        <a:ea typeface="微软雅黑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38080" y="63763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B4C7E7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© 2019 Transwarp. All rights reserved. Transwarp Confidential.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3092400" y="489600"/>
            <a:ext cx="68590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那些好用的连接池 HikariCP</a:t>
            </a:r>
            <a:endParaRPr lang="en-US" sz="36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微软雅黑"/>
              <a:ea typeface="微软雅黑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1595160" y="1541160"/>
            <a:ext cx="9001800" cy="521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HikariCP 为什么快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835" indent="-457200">
              <a:lnSpc>
                <a:spcPct val="150000"/>
              </a:lnSpc>
              <a:buClr>
                <a:srgbClr val="FFFFFF"/>
              </a:buClr>
              <a:buFont typeface="+mj-lt"/>
              <a:buAutoNum type="arabicPeriod"/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字节码级别优化 (很多方法通过 JavaAssit 编译时动态生成)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835" indent="-457200">
              <a:lnSpc>
                <a:spcPct val="150000"/>
              </a:lnSpc>
              <a:buClr>
                <a:srgbClr val="FFFFFF"/>
              </a:buClr>
              <a:buFont typeface="+mj-lt"/>
              <a:buAutoNum type="arabicPeriod"/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大量小改进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5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 FastStatementList 替代 ArrayList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5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无锁集合 ConcurrentBag </a:t>
            </a:r>
            <a:r>
              <a:rPr lang="" alt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(并发)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5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代理类的优化 (比如, invokestatic 替代了 invokevirtual)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ctr">
              <a:lnSpc>
                <a:spcPct val="150000"/>
              </a:lnSpc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https://github.com/brettwooldridge/HikariCP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38080" y="63763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8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B4C7E7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© 2019 Transwarp. All rights reserved. Transwarp Confidential. 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60" name="CustomShape 4"/>
          <p:cNvSpPr/>
          <p:nvPr/>
        </p:nvSpPr>
        <p:spPr>
          <a:xfrm>
            <a:off x="3092400" y="489600"/>
            <a:ext cx="68590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在 Spring Boot 中的配置</a:t>
            </a:r>
            <a:endParaRPr lang="en-US" sz="36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微软雅黑"/>
              <a:ea typeface="微软雅黑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1594440" y="1806120"/>
            <a:ext cx="9001800" cy="2878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Spring Boot 2.x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默认使用 HikariCP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配置 spring.datasource.hikari.* 配置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6"/>
          <p:cNvSpPr/>
          <p:nvPr/>
        </p:nvSpPr>
        <p:spPr>
          <a:xfrm>
            <a:off x="1595160" y="3956760"/>
            <a:ext cx="9001800" cy="2223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Spring Boot 1.x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默认使用 Tomcat 连接池，需要移除 tomact-jdbc 依赖</a:t>
            </a:r>
            <a:endParaRPr lang="en-US" sz="18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265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spring.datasource.type=com..zaxxer.hikari.HikariDataSource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5089</Words>
  <Application>WPS Presentation</Application>
  <PresentationFormat/>
  <Paragraphs>418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44" baseType="lpstr">
      <vt:lpstr>Arial</vt:lpstr>
      <vt:lpstr>宋体</vt:lpstr>
      <vt:lpstr>Wingdings</vt:lpstr>
      <vt:lpstr>微软雅黑 Light</vt:lpstr>
      <vt:lpstr>文泉驿微米黑</vt:lpstr>
      <vt:lpstr>Arial</vt:lpstr>
      <vt:lpstr>Symbol</vt:lpstr>
      <vt:lpstr>微软雅黑</vt:lpstr>
      <vt:lpstr>DejaVu Sans</vt:lpstr>
      <vt:lpstr>Impact</vt:lpstr>
      <vt:lpstr>微软雅黑</vt:lpstr>
      <vt:lpstr>宋体</vt:lpstr>
      <vt:lpstr>Arial Unicode MS</vt:lpstr>
      <vt:lpstr>MT Extra</vt:lpstr>
      <vt:lpstr>Calibri</vt:lpstr>
      <vt:lpstr>Abyssinica SIL</vt:lpstr>
      <vt:lpstr>Impact</vt:lpstr>
      <vt:lpstr>微软雅黑</vt:lpstr>
      <vt:lpstr>微软雅黑 Light</vt:lpstr>
      <vt:lpstr>Office Theme</vt:lpstr>
      <vt:lpstr>Office Theme</vt:lpstr>
      <vt:lpstr>1_Office Theme</vt:lpstr>
      <vt:lpstr>2_Office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标题（微软雅黑，36号，加粗）</dc:title>
  <dc:creator>星环科技</dc:creator>
  <cp:lastModifiedBy>dezheng</cp:lastModifiedBy>
  <cp:revision>6994</cp:revision>
  <cp:lastPrinted>2019-11-15T06:30:32Z</cp:lastPrinted>
  <dcterms:created xsi:type="dcterms:W3CDTF">2019-11-15T06:30:32Z</dcterms:created>
  <dcterms:modified xsi:type="dcterms:W3CDTF">2019-11-15T06:30:32Z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1033-11.1.0.8865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55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22</vt:i4>
  </property>
</Properties>
</file>