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5" r:id="rId3"/>
    <p:sldId id="266" r:id="rId4"/>
    <p:sldId id="267" r:id="rId5"/>
    <p:sldId id="276" r:id="rId6"/>
    <p:sldId id="268" r:id="rId7"/>
    <p:sldId id="270" r:id="rId8"/>
    <p:sldId id="269" r:id="rId9"/>
    <p:sldId id="282" r:id="rId10"/>
    <p:sldId id="275" r:id="rId11"/>
    <p:sldId id="279" r:id="rId12"/>
    <p:sldId id="280" r:id="rId13"/>
    <p:sldId id="283" r:id="rId14"/>
    <p:sldId id="285" r:id="rId15"/>
    <p:sldId id="272" r:id="rId16"/>
    <p:sldId id="278" r:id="rId17"/>
    <p:sldId id="281" r:id="rId18"/>
    <p:sldId id="284" r:id="rId19"/>
    <p:sldId id="277" r:id="rId20"/>
    <p:sldId id="26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882"/>
    <a:srgbClr val="38B9DA"/>
    <a:srgbClr val="F39C12"/>
    <a:srgbClr val="82B831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6" d="100"/>
          <a:sy n="146" d="100"/>
        </p:scale>
        <p:origin x="26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3C0164-AFE1-4EAE-88DC-5563E48DDE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D7B16-A4C8-447C-977C-23961E4C84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0944C-2FCB-427A-8A3E-BA6104DC38E4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AF61AE-756F-4460-9EB0-4A54FA87B6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1261A-93B0-48A5-8ACC-18558873E9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BA75-7930-43EE-B8C1-41002900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2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46CA9-68CF-4D8A-98E6-BB489F53E180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3083-32CE-41C9-B58C-9D7E882E4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6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架构图的服务应该更全面，应该呼应之前提到的</a:t>
            </a:r>
            <a:r>
              <a:rPr lang="en-US" altLang="zh-CN" dirty="0"/>
              <a:t>elastic search</a:t>
            </a:r>
            <a:r>
              <a:rPr lang="zh-CN" altLang="en-US" dirty="0"/>
              <a:t>和</a:t>
            </a:r>
            <a:r>
              <a:rPr lang="en-US" altLang="zh-CN" dirty="0"/>
              <a:t>HDFS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需要加些用户使用场景，特别是</a:t>
            </a:r>
            <a:r>
              <a:rPr lang="en-US" altLang="zh-CN" dirty="0"/>
              <a:t>ABAC</a:t>
            </a:r>
            <a:r>
              <a:rPr lang="zh-CN" altLang="en-US" dirty="0"/>
              <a:t>可以使用新三板的用户场景，将</a:t>
            </a:r>
            <a:r>
              <a:rPr lang="en-US" altLang="zh-CN" dirty="0"/>
              <a:t>ABAC</a:t>
            </a:r>
            <a:r>
              <a:rPr lang="zh-CN" altLang="en-US" dirty="0"/>
              <a:t>放到前面来，没有用户场景的话，会显得很干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权限穿透也需要有场景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Quota</a:t>
            </a:r>
            <a:r>
              <a:rPr lang="zh-CN" altLang="en-US" dirty="0"/>
              <a:t>管理和</a:t>
            </a:r>
            <a:r>
              <a:rPr lang="en-US" altLang="zh-CN" dirty="0"/>
              <a:t>Milano audit</a:t>
            </a:r>
            <a:r>
              <a:rPr lang="zh-CN" altLang="en-US" dirty="0"/>
              <a:t>也要有用户场景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为啥要做</a:t>
            </a:r>
            <a:r>
              <a:rPr lang="en-US" altLang="zh-CN" dirty="0"/>
              <a:t>docker</a:t>
            </a:r>
            <a:r>
              <a:rPr lang="zh-CN" altLang="en-US" dirty="0"/>
              <a:t>镜像扫描，因为镜像逃逸等问题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3083-32CE-41C9-B58C-9D7E882E46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1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3083-32CE-41C9-B58C-9D7E882E46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3083-32CE-41C9-B58C-9D7E882E46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复杂环境经常会有部署多个集群的情况，需要控制数据的流动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3083-32CE-41C9-B58C-9D7E882E46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6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外部网络不予许访问，内部机房允许访问部分资源，内部安全机房可以访问到所有的资源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3083-32CE-41C9-B58C-9D7E882E46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1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3083-32CE-41C9-B58C-9D7E882E46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9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EE5C-9F01-428D-BC72-209B2434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300" b="1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8A771-3C45-413C-82DB-11ACC7E2E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3CB2B-F300-4AA9-AA7C-1E38EFE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9B52-E183-433D-AC34-E11187F2D30A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6DC07-BDAF-4D8C-954C-DCC94511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FCCF7-B09D-43BC-9439-1AD383B6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7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E990-AF3A-405D-A87C-03F8F9D1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086600" cy="933904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19198-747D-455A-8875-9EB2E4AF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defRPr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2B637-1AD0-4FC4-8724-1C2C4B50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1927-04E4-4C5D-B038-ECB52D35A2E9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A20B1-3411-455F-BF0C-D830BE59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6CCEF-3DE0-4E68-A626-79C03DC1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9E0867-8E6B-46DE-B926-A8A7945F4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838199"/>
            <a:ext cx="1971675" cy="5338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53BD4D-7592-45E0-91A6-6ADEF92C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030D8-8723-43E1-9257-3B3F7A3E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196E-16F2-4009-83D4-F70CE5C96280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A2EA3-53B4-41DE-9419-C04F76A4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527DB-D8D0-4688-B11F-A7CFBD00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0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B1283-973F-4F6F-A97F-41C3109D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99E6C-C289-47C9-9CE8-5C289A61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481F1-E092-483B-8473-7B1AADDC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0635-3EC9-4272-9D77-86893FC186F1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DB82B-066E-4EBE-8398-F2671FCB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F0812-A5E4-4048-9AF0-71B8724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952F-FDA7-47BA-91EC-3A6EAFEF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976B1-0FE1-420F-892B-69569F78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B9D70-564C-4B64-BC3B-5235241F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878E-A65E-4CD3-BC56-FD8238F6EFC1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E48DF-98A2-4DB9-88D7-8855C236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927D4-6AB3-4FA0-8F6F-449A042E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2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812A2-031C-420E-942B-057673F4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43404-38F9-47FF-8F85-FF7E03116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C4A12D-C51A-481E-9DC5-3F127EE00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D7A8E-A9C6-4089-AF3E-9C7ED5D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EAD4-80DB-40EE-91F2-611AAD8F7674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7CD66-840B-4FFF-BF89-7083EDCF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C472C-CD83-40D5-803A-456A3A68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0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DEDD-627E-4E98-870B-4093964C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056834" cy="9629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1A026-985E-4D21-AEF4-D1408C5D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28059"/>
            <a:ext cx="3868340" cy="747485"/>
          </a:xfrm>
        </p:spPr>
        <p:txBody>
          <a:bodyPr anchor="b"/>
          <a:lstStyle>
            <a:lvl1pPr marL="0" indent="0">
              <a:buNone/>
              <a:defRPr sz="1800" b="0" i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81D2A-57A3-4C7E-9F5F-BC9D9A6B0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75543"/>
            <a:ext cx="3868340" cy="4114120"/>
          </a:xfrm>
        </p:spPr>
        <p:txBody>
          <a:bodyPr vert="horz" anchor="t"/>
          <a:lstStyle>
            <a:lvl1pPr marL="171450" indent="-171450">
              <a:buFont typeface="Wingdings" charset="2"/>
              <a:buChar char="u"/>
              <a:defRPr sz="1800"/>
            </a:lvl1pPr>
            <a:lvl2pPr marL="514350" indent="-171450">
              <a:buFont typeface="Wingdings" charset="2"/>
              <a:buChar char="u"/>
              <a:defRPr sz="1650"/>
            </a:lvl2pPr>
            <a:lvl3pPr marL="857250" indent="-171450">
              <a:buFont typeface="Wingdings" charset="2"/>
              <a:buChar char="u"/>
              <a:defRPr/>
            </a:lvl3pPr>
            <a:lvl4pPr marL="1200150" indent="-171450">
              <a:buFont typeface="Wingdings" charset="2"/>
              <a:buChar char="u"/>
              <a:defRPr/>
            </a:lvl4pPr>
            <a:lvl5pPr marL="1543050" indent="-171450">
              <a:buFont typeface="Wingdings" charset="2"/>
              <a:buChar char="u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52ADB1-1179-452D-ABB3-E8390C3CB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28059"/>
            <a:ext cx="3887391" cy="747485"/>
          </a:xfrm>
        </p:spPr>
        <p:txBody>
          <a:bodyPr anchor="b"/>
          <a:lstStyle>
            <a:lvl1pPr marL="0" indent="0">
              <a:buNone/>
              <a:defRPr sz="1800" b="0" i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4268FA-17B7-48DE-80CF-B0B26AAE6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5543"/>
            <a:ext cx="3887391" cy="4114120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C13137-C8DE-45E1-8480-C9A7E6F0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F46F-CE4E-40B6-A8FE-7EFEF783366D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47BFDC-8F8D-4641-8970-E95D2ED9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AF4A8-D753-4E16-B402-B3926313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4C97-92D5-4F8F-B9B4-64C86A7C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C9B4F0-5606-4A9F-8FBF-6A269E1D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FE42-5DD9-4F55-BABD-6E396D023105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B29271-5BBC-46A5-A2B5-72D3352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B648D-34E4-4256-AF8C-6ADA760A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0CC89A-F552-410A-8FF8-2D1A2690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D6C1-4241-402E-AA8F-069E9DF0EAA8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14006-5E11-40EA-8796-CA6493C5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85EFF-9012-499A-BD8E-15ACDA9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C49B-79DA-489E-AD34-006BE1F2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100" b="0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1DDAF-9461-42F0-9505-ADD52177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1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>
              <a:defRPr sz="21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>
              <a:defRPr sz="18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>
              <a:defRPr sz="15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>
              <a:defRPr sz="1500" b="0" i="0"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2F391-6A55-43DB-9704-043E5DF7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08F13-E171-4461-970C-9558E18A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60F5-7312-473B-8182-64D226E7B907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EB569-2E1C-48A5-B8E3-E07992D2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693F2-775F-43F4-8AD8-8758BDCE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219BF-A862-44C8-8F0E-9AD52339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956182-F366-430A-A9C6-1A01E180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0A244-3793-47C5-8FB0-F06464EF1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985DC-083A-4BCD-A166-C51B904C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C51-E906-4008-88F9-E7E294D48712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4AA74-8650-4839-B9CB-482786EF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D266F-BFBA-454A-940A-874B5547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9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867AEA-D804-4C7B-BEBF-64AC30A6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067550" cy="93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E875B-5B76-49E1-ABAB-565832EFF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3363"/>
            <a:ext cx="7886700" cy="469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0C5E1-4DA3-4CC5-B639-D2BFC0B07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fld id="{328C54A0-E2B7-46CC-9238-43B19C4AC98E}" type="datetime1">
              <a:rPr lang="zh-CN" altLang="en-US" smtClean="0"/>
              <a:pPr/>
              <a:t>2018/5/2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2DB64-67C1-42C5-9EE2-BE08EEAB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en-US" altLang="zh-CN"/>
              <a:t>Transwarp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9156F-9639-4AFA-B939-E121EE668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fld id="{0655C6C3-535F-4295-A463-389C7C3CB0A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 9">
            <a:extLst>
              <a:ext uri="{FF2B5EF4-FFF2-40B4-BE49-F238E27FC236}">
                <a16:creationId xmlns:a16="http://schemas.microsoft.com/office/drawing/2014/main" id="{5B8133C4-AA1B-4AA3-A3FD-80CB787CCF5B}"/>
              </a:ext>
            </a:extLst>
          </p:cNvPr>
          <p:cNvGrpSpPr/>
          <p:nvPr/>
        </p:nvGrpSpPr>
        <p:grpSpPr>
          <a:xfrm>
            <a:off x="7812361" y="397258"/>
            <a:ext cx="1078043" cy="384386"/>
            <a:chOff x="9563100" y="275167"/>
            <a:chExt cx="2019300" cy="54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AD1C6A8-8FA0-4ECB-B037-DDBCD9A0C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563100" y="275167"/>
              <a:ext cx="2019300" cy="3683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56A3A4A-76A8-42B9-8EF6-FCE78F25DA9F}"/>
                </a:ext>
              </a:extLst>
            </p:cNvPr>
            <p:cNvSpPr txBox="1"/>
            <p:nvPr/>
          </p:nvSpPr>
          <p:spPr>
            <a:xfrm>
              <a:off x="9808508" y="534122"/>
              <a:ext cx="1773892" cy="28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700" b="0" i="0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星    环    科    技</a:t>
              </a:r>
            </a:p>
          </p:txBody>
        </p:sp>
      </p:grpSp>
      <p:grpSp>
        <p:nvGrpSpPr>
          <p:cNvPr id="10" name="组 9">
            <a:extLst>
              <a:ext uri="{FF2B5EF4-FFF2-40B4-BE49-F238E27FC236}">
                <a16:creationId xmlns:a16="http://schemas.microsoft.com/office/drawing/2014/main" id="{A769DB40-86D3-4208-9FBD-503598F9394B}"/>
              </a:ext>
            </a:extLst>
          </p:cNvPr>
          <p:cNvGrpSpPr/>
          <p:nvPr userDrawn="1"/>
        </p:nvGrpSpPr>
        <p:grpSpPr>
          <a:xfrm>
            <a:off x="7812361" y="397258"/>
            <a:ext cx="1078043" cy="384386"/>
            <a:chOff x="9563100" y="275167"/>
            <a:chExt cx="2019300" cy="54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4286557-DCEB-4C93-9931-3E04C500A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563100" y="275167"/>
              <a:ext cx="2019300" cy="3683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F704166-7D53-42BD-BFFA-9C53889F085E}"/>
                </a:ext>
              </a:extLst>
            </p:cNvPr>
            <p:cNvSpPr txBox="1"/>
            <p:nvPr/>
          </p:nvSpPr>
          <p:spPr>
            <a:xfrm>
              <a:off x="9808508" y="534122"/>
              <a:ext cx="1773892" cy="28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700" b="0" i="0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星    环    科    技</a:t>
              </a:r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9486900" y="1122363"/>
            <a:ext cx="47625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4" name="矩形 23"/>
          <p:cNvSpPr/>
          <p:nvPr userDrawn="1"/>
        </p:nvSpPr>
        <p:spPr>
          <a:xfrm>
            <a:off x="9486900" y="1631668"/>
            <a:ext cx="476250" cy="33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5" name="矩形 24"/>
          <p:cNvSpPr/>
          <p:nvPr userDrawn="1"/>
        </p:nvSpPr>
        <p:spPr>
          <a:xfrm>
            <a:off x="9486900" y="2142702"/>
            <a:ext cx="476250" cy="33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6" name="矩形 25"/>
          <p:cNvSpPr/>
          <p:nvPr userDrawn="1"/>
        </p:nvSpPr>
        <p:spPr>
          <a:xfrm>
            <a:off x="9486900" y="2653736"/>
            <a:ext cx="476250" cy="33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7" name="矩形 26"/>
          <p:cNvSpPr/>
          <p:nvPr userDrawn="1"/>
        </p:nvSpPr>
        <p:spPr>
          <a:xfrm>
            <a:off x="9486900" y="3164770"/>
            <a:ext cx="476250" cy="33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8" name="矩形 27"/>
          <p:cNvSpPr/>
          <p:nvPr userDrawn="1"/>
        </p:nvSpPr>
        <p:spPr>
          <a:xfrm>
            <a:off x="9486900" y="3675804"/>
            <a:ext cx="476250" cy="33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0" name="矩形 29"/>
          <p:cNvSpPr/>
          <p:nvPr userDrawn="1"/>
        </p:nvSpPr>
        <p:spPr>
          <a:xfrm>
            <a:off x="9486900" y="4186838"/>
            <a:ext cx="476250" cy="3302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2" name="矩形 31"/>
          <p:cNvSpPr/>
          <p:nvPr userDrawn="1"/>
        </p:nvSpPr>
        <p:spPr>
          <a:xfrm>
            <a:off x="9486900" y="4697872"/>
            <a:ext cx="476250" cy="330200"/>
          </a:xfrm>
          <a:prstGeom prst="rect">
            <a:avLst/>
          </a:prstGeom>
          <a:solidFill>
            <a:srgbClr val="38B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2495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0" i="0" kern="1200">
          <a:solidFill>
            <a:schemeClr val="bg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171450" indent="-225450" algn="l" defTabSz="685800" rtl="0" eaLnBrk="1" latinLnBrk="0" hangingPunct="1">
        <a:lnSpc>
          <a:spcPct val="90000"/>
        </a:lnSpc>
        <a:spcBef>
          <a:spcPts val="750"/>
        </a:spcBef>
        <a:buSzPct val="60000"/>
        <a:buFont typeface="Wingdings" charset="2"/>
        <a:buChar char="u"/>
        <a:defRPr sz="1800" b="0" i="0" kern="1200">
          <a:solidFill>
            <a:schemeClr val="bg1"/>
          </a:solidFill>
          <a:latin typeface="Microsoft YaHei Light" charset="-122"/>
          <a:ea typeface="Microsoft YaHei Light" charset="-122"/>
          <a:cs typeface="Microsoft YaHei Light" charset="-122"/>
        </a:defRPr>
      </a:lvl1pPr>
      <a:lvl2pPr marL="514350" indent="-225450" algn="l" defTabSz="685800" rtl="0" eaLnBrk="1" latinLnBrk="0" hangingPunct="1">
        <a:lnSpc>
          <a:spcPct val="90000"/>
        </a:lnSpc>
        <a:spcBef>
          <a:spcPts val="375"/>
        </a:spcBef>
        <a:buSzPct val="60000"/>
        <a:buFont typeface="Wingdings" charset="2"/>
        <a:buChar char="u"/>
        <a:defRPr sz="1650" b="0" i="0" kern="1200">
          <a:solidFill>
            <a:schemeClr val="bg1"/>
          </a:solidFill>
          <a:latin typeface="Microsoft YaHei Light" charset="-122"/>
          <a:ea typeface="Microsoft YaHei Light" charset="-122"/>
          <a:cs typeface="Microsoft YaHei Light" charset="-122"/>
        </a:defRPr>
      </a:lvl2pPr>
      <a:lvl3pPr marL="857250" indent="-225450" algn="l" defTabSz="685800" rtl="0" eaLnBrk="1" latinLnBrk="0" hangingPunct="1">
        <a:lnSpc>
          <a:spcPct val="90000"/>
        </a:lnSpc>
        <a:spcBef>
          <a:spcPts val="375"/>
        </a:spcBef>
        <a:buSzPct val="60000"/>
        <a:buFont typeface="Wingdings" charset="2"/>
        <a:buChar char="u"/>
        <a:defRPr sz="1500" b="0" i="0" kern="1200">
          <a:solidFill>
            <a:schemeClr val="bg1"/>
          </a:solidFill>
          <a:latin typeface="Microsoft YaHei Light" charset="-122"/>
          <a:ea typeface="Microsoft YaHei Light" charset="-122"/>
          <a:cs typeface="Microsoft YaHei Light" charset="-122"/>
        </a:defRPr>
      </a:lvl3pPr>
      <a:lvl4pPr marL="1200150" indent="-225450" algn="l" defTabSz="685800" rtl="0" eaLnBrk="1" latinLnBrk="0" hangingPunct="1">
        <a:lnSpc>
          <a:spcPct val="90000"/>
        </a:lnSpc>
        <a:spcBef>
          <a:spcPts val="375"/>
        </a:spcBef>
        <a:buSzPct val="60000"/>
        <a:buFont typeface="Wingdings" charset="2"/>
        <a:buChar char="u"/>
        <a:defRPr sz="1350" b="0" i="0" kern="1200">
          <a:solidFill>
            <a:schemeClr val="bg1"/>
          </a:solidFill>
          <a:latin typeface="Microsoft YaHei Light" charset="-122"/>
          <a:ea typeface="Microsoft YaHei Light" charset="-122"/>
          <a:cs typeface="Microsoft YaHei Light" charset="-122"/>
        </a:defRPr>
      </a:lvl4pPr>
      <a:lvl5pPr marL="1543050" indent="-225450" algn="l" defTabSz="685800" rtl="0" eaLnBrk="1" latinLnBrk="0" hangingPunct="1">
        <a:lnSpc>
          <a:spcPct val="90000"/>
        </a:lnSpc>
        <a:spcBef>
          <a:spcPts val="375"/>
        </a:spcBef>
        <a:buSzPct val="60000"/>
        <a:buFont typeface="Wingdings" charset="2"/>
        <a:buChar char="u"/>
        <a:defRPr sz="1350" b="0" i="0" kern="1200">
          <a:solidFill>
            <a:schemeClr val="bg1"/>
          </a:solidFill>
          <a:latin typeface="Microsoft YaHei Light" charset="-122"/>
          <a:ea typeface="Microsoft YaHei Light" charset="-122"/>
          <a:cs typeface="Microsoft YaHei Light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://www.transwarp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://www.transwarp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://www.transwarp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nswarp.c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nswarp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warp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0533B-9F67-456B-B5F5-9F4718C93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Transwarp</a:t>
            </a:r>
            <a:r>
              <a:rPr lang="en-US" altLang="zh-CN" sz="3600" dirty="0"/>
              <a:t> Guardian</a:t>
            </a:r>
            <a:br>
              <a:rPr lang="en-US" altLang="zh-CN" sz="3600" dirty="0"/>
            </a:br>
            <a:r>
              <a:rPr lang="zh-CN" altLang="en-US" sz="3600" dirty="0"/>
              <a:t>助力企业构建安全大数据云平台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21EB12-0573-4A6A-8EDE-9DC624864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2018.05.03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1DF6D-E693-4536-B076-9CDA4332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6B84D-EABE-4761-87B8-3B537202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BF261-D4C2-4497-9AA1-DBE1C29B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2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75016-CD49-4B60-B307-D81D5AEE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基于标签的权限管理（</a:t>
            </a:r>
            <a:r>
              <a:rPr lang="en-US" altLang="zh-CN" dirty="0"/>
              <a:t>ABAC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29125-AE65-43ED-ACA1-601480B0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A7FE0-3161-480C-ABC9-5F215A95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E8592-A01D-4C9E-B152-36BCE13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3FD9FC-E2BE-4C5C-AA19-0B270939CD5D}"/>
              </a:ext>
            </a:extLst>
          </p:cNvPr>
          <p:cNvSpPr/>
          <p:nvPr/>
        </p:nvSpPr>
        <p:spPr>
          <a:xfrm>
            <a:off x="5698055" y="1792424"/>
            <a:ext cx="3269974" cy="11628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634FD4-7C91-48BE-8EA7-D41EE8EBAB66}"/>
              </a:ext>
            </a:extLst>
          </p:cNvPr>
          <p:cNvSpPr txBox="1"/>
          <p:nvPr/>
        </p:nvSpPr>
        <p:spPr>
          <a:xfrm>
            <a:off x="5837202" y="1792424"/>
            <a:ext cx="685800" cy="407504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服务资源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pic>
        <p:nvPicPr>
          <p:cNvPr id="2050" name="Picture 2" descr="text file 3 icon">
            <a:extLst>
              <a:ext uri="{FF2B5EF4-FFF2-40B4-BE49-F238E27FC236}">
                <a16:creationId xmlns:a16="http://schemas.microsoft.com/office/drawing/2014/main" id="{4FC05577-442C-494A-85F5-12DC1DECB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20" y="2221870"/>
            <a:ext cx="541964" cy="5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uter, Folder, File, Directory, technology, office Icon">
            <a:extLst>
              <a:ext uri="{FF2B5EF4-FFF2-40B4-BE49-F238E27FC236}">
                <a16:creationId xmlns:a16="http://schemas.microsoft.com/office/drawing/2014/main" id="{1DC30D9C-C92F-44E3-B797-8D13CE9E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50" y="2211871"/>
            <a:ext cx="561961" cy="5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âdatabaseâçå¾çæç´¢ç»æ">
            <a:extLst>
              <a:ext uri="{FF2B5EF4-FFF2-40B4-BE49-F238E27FC236}">
                <a16:creationId xmlns:a16="http://schemas.microsoft.com/office/drawing/2014/main" id="{D3DC2F44-8D6C-4057-8379-F8C9414D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97" y="2201872"/>
            <a:ext cx="561962" cy="5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âtableâçå¾çæç´¢ç»æ">
            <a:extLst>
              <a:ext uri="{FF2B5EF4-FFF2-40B4-BE49-F238E27FC236}">
                <a16:creationId xmlns:a16="http://schemas.microsoft.com/office/drawing/2014/main" id="{CEED6826-2ADC-4A2E-BF03-62DF69A0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46" y="2221870"/>
            <a:ext cx="573904" cy="57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6F036C8-CD4B-4CD8-AEE1-604D34CA385D}"/>
              </a:ext>
            </a:extLst>
          </p:cNvPr>
          <p:cNvSpPr/>
          <p:nvPr/>
        </p:nvSpPr>
        <p:spPr>
          <a:xfrm>
            <a:off x="3340093" y="2555086"/>
            <a:ext cx="1940615" cy="19667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2BC406-4783-46A1-AA74-ED8881C26782}"/>
              </a:ext>
            </a:extLst>
          </p:cNvPr>
          <p:cNvSpPr/>
          <p:nvPr/>
        </p:nvSpPr>
        <p:spPr>
          <a:xfrm>
            <a:off x="3634539" y="3085225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策略编辑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31D38A-593D-43CC-8D85-E3359859FEC7}"/>
              </a:ext>
            </a:extLst>
          </p:cNvPr>
          <p:cNvSpPr/>
          <p:nvPr/>
        </p:nvSpPr>
        <p:spPr>
          <a:xfrm>
            <a:off x="3634539" y="3553172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策略字典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A54529-98B3-48FA-8A51-B5EAA250D1F2}"/>
              </a:ext>
            </a:extLst>
          </p:cNvPr>
          <p:cNvSpPr txBox="1"/>
          <p:nvPr/>
        </p:nvSpPr>
        <p:spPr>
          <a:xfrm>
            <a:off x="3634539" y="2555087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Guardian</a:t>
            </a:r>
            <a:r>
              <a:rPr lang="zh-CN" altLang="en-US" sz="1500" dirty="0">
                <a:solidFill>
                  <a:schemeClr val="bg1"/>
                </a:solidFill>
              </a:rPr>
              <a:t>服务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641D9F-4452-4601-85DD-B57D48E888E1}"/>
              </a:ext>
            </a:extLst>
          </p:cNvPr>
          <p:cNvSpPr/>
          <p:nvPr/>
        </p:nvSpPr>
        <p:spPr>
          <a:xfrm>
            <a:off x="5698055" y="3459214"/>
            <a:ext cx="3269974" cy="672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F8D0B4-9083-49FA-950C-5E591666DED3}"/>
              </a:ext>
            </a:extLst>
          </p:cNvPr>
          <p:cNvSpPr txBox="1"/>
          <p:nvPr/>
        </p:nvSpPr>
        <p:spPr>
          <a:xfrm>
            <a:off x="5698055" y="3459213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插件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3DCAA8-A154-4E16-AA0A-8A4AA6968F71}"/>
              </a:ext>
            </a:extLst>
          </p:cNvPr>
          <p:cNvSpPr/>
          <p:nvPr/>
        </p:nvSpPr>
        <p:spPr>
          <a:xfrm>
            <a:off x="6040955" y="3814537"/>
            <a:ext cx="1160394" cy="267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上下文获取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E4DC6B-9F05-4348-A3D5-D648803C195B}"/>
              </a:ext>
            </a:extLst>
          </p:cNvPr>
          <p:cNvSpPr/>
          <p:nvPr/>
        </p:nvSpPr>
        <p:spPr>
          <a:xfrm>
            <a:off x="7504491" y="3809730"/>
            <a:ext cx="1160394" cy="267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策略检查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10068E-D4C8-46E4-B6A9-59A31B59E11A}"/>
              </a:ext>
            </a:extLst>
          </p:cNvPr>
          <p:cNvSpPr/>
          <p:nvPr/>
        </p:nvSpPr>
        <p:spPr>
          <a:xfrm>
            <a:off x="3634539" y="4021119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策略检查</a:t>
            </a:r>
          </a:p>
        </p:txBody>
      </p:sp>
      <p:pic>
        <p:nvPicPr>
          <p:cNvPr id="2072" name="Picture 24" descr="ç¸å³å¾ç">
            <a:extLst>
              <a:ext uri="{FF2B5EF4-FFF2-40B4-BE49-F238E27FC236}">
                <a16:creationId xmlns:a16="http://schemas.microsoft.com/office/drawing/2014/main" id="{92D2CF86-BA2C-4295-B076-1CDB13FF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35" y="3709140"/>
            <a:ext cx="839480" cy="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ç¸å³å¾ç">
            <a:extLst>
              <a:ext uri="{FF2B5EF4-FFF2-40B4-BE49-F238E27FC236}">
                <a16:creationId xmlns:a16="http://schemas.microsoft.com/office/drawing/2014/main" id="{966B1D92-BB8B-4F17-9FF1-887B0FCD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58" y="1953699"/>
            <a:ext cx="839480" cy="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DD73887-ABF0-46CF-8A5A-74709AD0C8C6}"/>
              </a:ext>
            </a:extLst>
          </p:cNvPr>
          <p:cNvSpPr/>
          <p:nvPr/>
        </p:nvSpPr>
        <p:spPr>
          <a:xfrm>
            <a:off x="6180102" y="4548620"/>
            <a:ext cx="647640" cy="10264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76" name="Picture 28" descr="accept icon">
            <a:extLst>
              <a:ext uri="{FF2B5EF4-FFF2-40B4-BE49-F238E27FC236}">
                <a16:creationId xmlns:a16="http://schemas.microsoft.com/office/drawing/2014/main" id="{B42A1FE9-4478-4E57-BD04-FEC7978F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53" y="450772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cross icon">
            <a:extLst>
              <a:ext uri="{FF2B5EF4-FFF2-40B4-BE49-F238E27FC236}">
                <a16:creationId xmlns:a16="http://schemas.microsoft.com/office/drawing/2014/main" id="{75F25B75-3C03-413B-B858-A82D2BC18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5" y="494357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0D00EACD-E39E-4196-AF8D-288A9BA85FE2}"/>
              </a:ext>
            </a:extLst>
          </p:cNvPr>
          <p:cNvSpPr/>
          <p:nvPr/>
        </p:nvSpPr>
        <p:spPr>
          <a:xfrm>
            <a:off x="7760434" y="4548620"/>
            <a:ext cx="647640" cy="10264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Picture 28" descr="accept icon">
            <a:extLst>
              <a:ext uri="{FF2B5EF4-FFF2-40B4-BE49-F238E27FC236}">
                <a16:creationId xmlns:a16="http://schemas.microsoft.com/office/drawing/2014/main" id="{82DD7501-A210-4878-A7D8-009E4530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78" y="4480364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0" descr="cross icon">
            <a:extLst>
              <a:ext uri="{FF2B5EF4-FFF2-40B4-BE49-F238E27FC236}">
                <a16:creationId xmlns:a16="http://schemas.microsoft.com/office/drawing/2014/main" id="{214E2C54-A7A9-45B5-913F-B78E15A2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36" y="494357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0E761F-4EEE-4E83-B97C-B280223C4AE9}"/>
              </a:ext>
            </a:extLst>
          </p:cNvPr>
          <p:cNvCxnSpPr>
            <a:cxnSpLocks/>
            <a:stCxn id="2074" idx="3"/>
            <a:endCxn id="7" idx="1"/>
          </p:cNvCxnSpPr>
          <p:nvPr/>
        </p:nvCxnSpPr>
        <p:spPr>
          <a:xfrm>
            <a:off x="2847638" y="2373439"/>
            <a:ext cx="2850417" cy="42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直接连接符 2053">
            <a:extLst>
              <a:ext uri="{FF2B5EF4-FFF2-40B4-BE49-F238E27FC236}">
                <a16:creationId xmlns:a16="http://schemas.microsoft.com/office/drawing/2014/main" id="{4CA08393-98F3-4861-8AE4-91C2EE5665B4}"/>
              </a:ext>
            </a:extLst>
          </p:cNvPr>
          <p:cNvCxnSpPr/>
          <p:nvPr/>
        </p:nvCxnSpPr>
        <p:spPr>
          <a:xfrm>
            <a:off x="6523002" y="2955301"/>
            <a:ext cx="0" cy="503912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直接连接符 2055">
            <a:extLst>
              <a:ext uri="{FF2B5EF4-FFF2-40B4-BE49-F238E27FC236}">
                <a16:creationId xmlns:a16="http://schemas.microsoft.com/office/drawing/2014/main" id="{80B692AB-2144-4979-A58E-68BD4559042A}"/>
              </a:ext>
            </a:extLst>
          </p:cNvPr>
          <p:cNvCxnSpPr/>
          <p:nvPr/>
        </p:nvCxnSpPr>
        <p:spPr>
          <a:xfrm>
            <a:off x="8105931" y="2955301"/>
            <a:ext cx="0" cy="503912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连接符 2058">
            <a:extLst>
              <a:ext uri="{FF2B5EF4-FFF2-40B4-BE49-F238E27FC236}">
                <a16:creationId xmlns:a16="http://schemas.microsoft.com/office/drawing/2014/main" id="{A6464C90-B5B0-4DC9-AB19-29F996595DE0}"/>
              </a:ext>
            </a:extLst>
          </p:cNvPr>
          <p:cNvCxnSpPr/>
          <p:nvPr/>
        </p:nvCxnSpPr>
        <p:spPr>
          <a:xfrm>
            <a:off x="6523002" y="4145013"/>
            <a:ext cx="0" cy="403607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接连接符 2060">
            <a:extLst>
              <a:ext uri="{FF2B5EF4-FFF2-40B4-BE49-F238E27FC236}">
                <a16:creationId xmlns:a16="http://schemas.microsoft.com/office/drawing/2014/main" id="{32E8C2B0-0502-404B-B782-62CA81841A6F}"/>
              </a:ext>
            </a:extLst>
          </p:cNvPr>
          <p:cNvCxnSpPr>
            <a:cxnSpLocks/>
          </p:cNvCxnSpPr>
          <p:nvPr/>
        </p:nvCxnSpPr>
        <p:spPr>
          <a:xfrm>
            <a:off x="8105931" y="4145013"/>
            <a:ext cx="0" cy="403607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接连接符 2062">
            <a:extLst>
              <a:ext uri="{FF2B5EF4-FFF2-40B4-BE49-F238E27FC236}">
                <a16:creationId xmlns:a16="http://schemas.microsoft.com/office/drawing/2014/main" id="{0AB644CC-FDD2-431A-9865-D044D7BF0917}"/>
              </a:ext>
            </a:extLst>
          </p:cNvPr>
          <p:cNvCxnSpPr/>
          <p:nvPr/>
        </p:nvCxnSpPr>
        <p:spPr>
          <a:xfrm>
            <a:off x="5280708" y="3240887"/>
            <a:ext cx="2825223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连接符 2064">
            <a:extLst>
              <a:ext uri="{FF2B5EF4-FFF2-40B4-BE49-F238E27FC236}">
                <a16:creationId xmlns:a16="http://schemas.microsoft.com/office/drawing/2014/main" id="{5BA50FAA-A88B-4C8C-9E3F-AF38BC4843B3}"/>
              </a:ext>
            </a:extLst>
          </p:cNvPr>
          <p:cNvCxnSpPr>
            <a:stCxn id="2072" idx="3"/>
          </p:cNvCxnSpPr>
          <p:nvPr/>
        </p:nvCxnSpPr>
        <p:spPr>
          <a:xfrm>
            <a:off x="2793314" y="4128880"/>
            <a:ext cx="546779" cy="2675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直接连接符 2068">
            <a:extLst>
              <a:ext uri="{FF2B5EF4-FFF2-40B4-BE49-F238E27FC236}">
                <a16:creationId xmlns:a16="http://schemas.microsoft.com/office/drawing/2014/main" id="{3450682C-B6E8-4632-8597-BCC69CB9BAF4}"/>
              </a:ext>
            </a:extLst>
          </p:cNvPr>
          <p:cNvCxnSpPr/>
          <p:nvPr/>
        </p:nvCxnSpPr>
        <p:spPr>
          <a:xfrm>
            <a:off x="8105932" y="3240887"/>
            <a:ext cx="862097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注: 线形(带强调线) 9">
            <a:extLst>
              <a:ext uri="{FF2B5EF4-FFF2-40B4-BE49-F238E27FC236}">
                <a16:creationId xmlns:a16="http://schemas.microsoft.com/office/drawing/2014/main" id="{1F5BE8D8-A7CC-429D-9AF0-4357F9AC06DF}"/>
              </a:ext>
            </a:extLst>
          </p:cNvPr>
          <p:cNvSpPr/>
          <p:nvPr/>
        </p:nvSpPr>
        <p:spPr>
          <a:xfrm>
            <a:off x="449706" y="2883437"/>
            <a:ext cx="2367340" cy="700428"/>
          </a:xfrm>
          <a:prstGeom prst="accentCallout1">
            <a:avLst>
              <a:gd name="adj1" fmla="val 70607"/>
              <a:gd name="adj2" fmla="val 104490"/>
              <a:gd name="adj3" fmla="val 82884"/>
              <a:gd name="adj4" fmla="val 120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IP Range:</a:t>
            </a:r>
            <a:r>
              <a:rPr lang="zh-CN" altLang="en-US" sz="1350" dirty="0"/>
              <a:t> </a:t>
            </a:r>
            <a:r>
              <a:rPr lang="en-US" altLang="zh-CN" sz="1350" dirty="0"/>
              <a:t>192.168.1.0/24</a:t>
            </a:r>
          </a:p>
          <a:p>
            <a:pPr algn="ctr"/>
            <a:r>
              <a:rPr lang="en-US" altLang="zh-CN" sz="1350" dirty="0"/>
              <a:t>Resource: </a:t>
            </a:r>
            <a:r>
              <a:rPr lang="en-US" altLang="zh-CN" sz="1350" dirty="0" err="1"/>
              <a:t>secret.foo</a:t>
            </a:r>
            <a:endParaRPr lang="en-US" altLang="zh-CN" sz="1350" dirty="0"/>
          </a:p>
          <a:p>
            <a:pPr algn="ctr"/>
            <a:r>
              <a:rPr lang="en-US" altLang="zh-CN" sz="1350" dirty="0"/>
              <a:t>Effect: Allow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89448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75016-CD49-4B60-B307-D81D5AEE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基于标签的权限管理（</a:t>
            </a:r>
            <a:r>
              <a:rPr lang="en-US" altLang="zh-CN" dirty="0"/>
              <a:t>ABAC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29125-AE65-43ED-ACA1-601480B0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A7FE0-3161-480C-ABC9-5F215A95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Transwarp</a:t>
            </a:r>
            <a:r>
              <a:rPr lang="en-US" altLang="zh-CN" dirty="0"/>
              <a:t>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E8592-A01D-4C9E-B152-36BCE13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3FD9FC-E2BE-4C5C-AA19-0B270939CD5D}"/>
              </a:ext>
            </a:extLst>
          </p:cNvPr>
          <p:cNvSpPr/>
          <p:nvPr/>
        </p:nvSpPr>
        <p:spPr>
          <a:xfrm>
            <a:off x="5698055" y="1792424"/>
            <a:ext cx="3269974" cy="11628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634FD4-7C91-48BE-8EA7-D41EE8EBAB66}"/>
              </a:ext>
            </a:extLst>
          </p:cNvPr>
          <p:cNvSpPr txBox="1"/>
          <p:nvPr/>
        </p:nvSpPr>
        <p:spPr>
          <a:xfrm>
            <a:off x="5837202" y="1792424"/>
            <a:ext cx="685800" cy="407504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服务资源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pic>
        <p:nvPicPr>
          <p:cNvPr id="2050" name="Picture 2" descr="text file 3 icon">
            <a:extLst>
              <a:ext uri="{FF2B5EF4-FFF2-40B4-BE49-F238E27FC236}">
                <a16:creationId xmlns:a16="http://schemas.microsoft.com/office/drawing/2014/main" id="{4FC05577-442C-494A-85F5-12DC1DECB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20" y="2221870"/>
            <a:ext cx="541964" cy="5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uter, Folder, File, Directory, technology, office Icon">
            <a:extLst>
              <a:ext uri="{FF2B5EF4-FFF2-40B4-BE49-F238E27FC236}">
                <a16:creationId xmlns:a16="http://schemas.microsoft.com/office/drawing/2014/main" id="{1DC30D9C-C92F-44E3-B797-8D13CE9E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50" y="2211871"/>
            <a:ext cx="561961" cy="5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âdatabaseâçå¾çæç´¢ç»æ">
            <a:extLst>
              <a:ext uri="{FF2B5EF4-FFF2-40B4-BE49-F238E27FC236}">
                <a16:creationId xmlns:a16="http://schemas.microsoft.com/office/drawing/2014/main" id="{D3DC2F44-8D6C-4057-8379-F8C9414D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97" y="2201872"/>
            <a:ext cx="561962" cy="5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âtableâçå¾çæç´¢ç»æ">
            <a:extLst>
              <a:ext uri="{FF2B5EF4-FFF2-40B4-BE49-F238E27FC236}">
                <a16:creationId xmlns:a16="http://schemas.microsoft.com/office/drawing/2014/main" id="{CEED6826-2ADC-4A2E-BF03-62DF69A0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46" y="2221870"/>
            <a:ext cx="573904" cy="57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6F036C8-CD4B-4CD8-AEE1-604D34CA385D}"/>
              </a:ext>
            </a:extLst>
          </p:cNvPr>
          <p:cNvSpPr/>
          <p:nvPr/>
        </p:nvSpPr>
        <p:spPr>
          <a:xfrm>
            <a:off x="3340093" y="2555086"/>
            <a:ext cx="1940615" cy="19667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2BC406-4783-46A1-AA74-ED8881C26782}"/>
              </a:ext>
            </a:extLst>
          </p:cNvPr>
          <p:cNvSpPr/>
          <p:nvPr/>
        </p:nvSpPr>
        <p:spPr>
          <a:xfrm>
            <a:off x="3634539" y="3085225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策略编辑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31D38A-593D-43CC-8D85-E3359859FEC7}"/>
              </a:ext>
            </a:extLst>
          </p:cNvPr>
          <p:cNvSpPr/>
          <p:nvPr/>
        </p:nvSpPr>
        <p:spPr>
          <a:xfrm>
            <a:off x="3634539" y="3553172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策略字典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A54529-98B3-48FA-8A51-B5EAA250D1F2}"/>
              </a:ext>
            </a:extLst>
          </p:cNvPr>
          <p:cNvSpPr txBox="1"/>
          <p:nvPr/>
        </p:nvSpPr>
        <p:spPr>
          <a:xfrm>
            <a:off x="3634539" y="2555087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Guardian</a:t>
            </a:r>
            <a:r>
              <a:rPr lang="zh-CN" altLang="en-US" sz="1500" dirty="0">
                <a:solidFill>
                  <a:schemeClr val="bg1"/>
                </a:solidFill>
              </a:rPr>
              <a:t>服务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641D9F-4452-4601-85DD-B57D48E888E1}"/>
              </a:ext>
            </a:extLst>
          </p:cNvPr>
          <p:cNvSpPr/>
          <p:nvPr/>
        </p:nvSpPr>
        <p:spPr>
          <a:xfrm>
            <a:off x="5698055" y="3459214"/>
            <a:ext cx="3269974" cy="672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F8D0B4-9083-49FA-950C-5E591666DED3}"/>
              </a:ext>
            </a:extLst>
          </p:cNvPr>
          <p:cNvSpPr txBox="1"/>
          <p:nvPr/>
        </p:nvSpPr>
        <p:spPr>
          <a:xfrm>
            <a:off x="5698055" y="3459213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插件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3DCAA8-A154-4E16-AA0A-8A4AA6968F71}"/>
              </a:ext>
            </a:extLst>
          </p:cNvPr>
          <p:cNvSpPr/>
          <p:nvPr/>
        </p:nvSpPr>
        <p:spPr>
          <a:xfrm>
            <a:off x="6040955" y="3814537"/>
            <a:ext cx="1160394" cy="267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上下文获取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E4DC6B-9F05-4348-A3D5-D648803C195B}"/>
              </a:ext>
            </a:extLst>
          </p:cNvPr>
          <p:cNvSpPr/>
          <p:nvPr/>
        </p:nvSpPr>
        <p:spPr>
          <a:xfrm>
            <a:off x="7504491" y="3809730"/>
            <a:ext cx="1160394" cy="267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策略检查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10068E-D4C8-46E4-B6A9-59A31B59E11A}"/>
              </a:ext>
            </a:extLst>
          </p:cNvPr>
          <p:cNvSpPr/>
          <p:nvPr/>
        </p:nvSpPr>
        <p:spPr>
          <a:xfrm>
            <a:off x="3634539" y="4021119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策略检查</a:t>
            </a:r>
          </a:p>
        </p:txBody>
      </p:sp>
      <p:pic>
        <p:nvPicPr>
          <p:cNvPr id="2072" name="Picture 24" descr="ç¸å³å¾ç">
            <a:extLst>
              <a:ext uri="{FF2B5EF4-FFF2-40B4-BE49-F238E27FC236}">
                <a16:creationId xmlns:a16="http://schemas.microsoft.com/office/drawing/2014/main" id="{92D2CF86-BA2C-4295-B076-1CDB13FF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35" y="3709140"/>
            <a:ext cx="839480" cy="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ç¸å³å¾ç">
            <a:extLst>
              <a:ext uri="{FF2B5EF4-FFF2-40B4-BE49-F238E27FC236}">
                <a16:creationId xmlns:a16="http://schemas.microsoft.com/office/drawing/2014/main" id="{966B1D92-BB8B-4F17-9FF1-887B0FCD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58" y="1953699"/>
            <a:ext cx="839480" cy="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DD73887-ABF0-46CF-8A5A-74709AD0C8C6}"/>
              </a:ext>
            </a:extLst>
          </p:cNvPr>
          <p:cNvSpPr/>
          <p:nvPr/>
        </p:nvSpPr>
        <p:spPr>
          <a:xfrm>
            <a:off x="6180102" y="4548620"/>
            <a:ext cx="647640" cy="10264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76" name="Picture 28" descr="accept icon">
            <a:extLst>
              <a:ext uri="{FF2B5EF4-FFF2-40B4-BE49-F238E27FC236}">
                <a16:creationId xmlns:a16="http://schemas.microsoft.com/office/drawing/2014/main" id="{B42A1FE9-4478-4E57-BD04-FEC7978F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53" y="450772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cross icon">
            <a:extLst>
              <a:ext uri="{FF2B5EF4-FFF2-40B4-BE49-F238E27FC236}">
                <a16:creationId xmlns:a16="http://schemas.microsoft.com/office/drawing/2014/main" id="{75F25B75-3C03-413B-B858-A82D2BC18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5" y="494357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0D00EACD-E39E-4196-AF8D-288A9BA85FE2}"/>
              </a:ext>
            </a:extLst>
          </p:cNvPr>
          <p:cNvSpPr/>
          <p:nvPr/>
        </p:nvSpPr>
        <p:spPr>
          <a:xfrm>
            <a:off x="7760434" y="4548620"/>
            <a:ext cx="647640" cy="10264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Picture 28" descr="accept icon">
            <a:extLst>
              <a:ext uri="{FF2B5EF4-FFF2-40B4-BE49-F238E27FC236}">
                <a16:creationId xmlns:a16="http://schemas.microsoft.com/office/drawing/2014/main" id="{82DD7501-A210-4878-A7D8-009E4530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78" y="4480364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0" descr="cross icon">
            <a:extLst>
              <a:ext uri="{FF2B5EF4-FFF2-40B4-BE49-F238E27FC236}">
                <a16:creationId xmlns:a16="http://schemas.microsoft.com/office/drawing/2014/main" id="{214E2C54-A7A9-45B5-913F-B78E15A2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36" y="494357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0E761F-4EEE-4E83-B97C-B280223C4AE9}"/>
              </a:ext>
            </a:extLst>
          </p:cNvPr>
          <p:cNvCxnSpPr>
            <a:cxnSpLocks/>
            <a:stCxn id="2074" idx="3"/>
            <a:endCxn id="7" idx="1"/>
          </p:cNvCxnSpPr>
          <p:nvPr/>
        </p:nvCxnSpPr>
        <p:spPr>
          <a:xfrm>
            <a:off x="2847638" y="2373439"/>
            <a:ext cx="2850417" cy="42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直接连接符 2053">
            <a:extLst>
              <a:ext uri="{FF2B5EF4-FFF2-40B4-BE49-F238E27FC236}">
                <a16:creationId xmlns:a16="http://schemas.microsoft.com/office/drawing/2014/main" id="{4CA08393-98F3-4861-8AE4-91C2EE5665B4}"/>
              </a:ext>
            </a:extLst>
          </p:cNvPr>
          <p:cNvCxnSpPr/>
          <p:nvPr/>
        </p:nvCxnSpPr>
        <p:spPr>
          <a:xfrm>
            <a:off x="6523002" y="2955301"/>
            <a:ext cx="0" cy="503912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直接连接符 2055">
            <a:extLst>
              <a:ext uri="{FF2B5EF4-FFF2-40B4-BE49-F238E27FC236}">
                <a16:creationId xmlns:a16="http://schemas.microsoft.com/office/drawing/2014/main" id="{80B692AB-2144-4979-A58E-68BD4559042A}"/>
              </a:ext>
            </a:extLst>
          </p:cNvPr>
          <p:cNvCxnSpPr/>
          <p:nvPr/>
        </p:nvCxnSpPr>
        <p:spPr>
          <a:xfrm>
            <a:off x="8105931" y="2955301"/>
            <a:ext cx="0" cy="503912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连接符 2058">
            <a:extLst>
              <a:ext uri="{FF2B5EF4-FFF2-40B4-BE49-F238E27FC236}">
                <a16:creationId xmlns:a16="http://schemas.microsoft.com/office/drawing/2014/main" id="{A6464C90-B5B0-4DC9-AB19-29F996595DE0}"/>
              </a:ext>
            </a:extLst>
          </p:cNvPr>
          <p:cNvCxnSpPr/>
          <p:nvPr/>
        </p:nvCxnSpPr>
        <p:spPr>
          <a:xfrm>
            <a:off x="6523002" y="4145013"/>
            <a:ext cx="0" cy="403607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接连接符 2060">
            <a:extLst>
              <a:ext uri="{FF2B5EF4-FFF2-40B4-BE49-F238E27FC236}">
                <a16:creationId xmlns:a16="http://schemas.microsoft.com/office/drawing/2014/main" id="{32E8C2B0-0502-404B-B782-62CA81841A6F}"/>
              </a:ext>
            </a:extLst>
          </p:cNvPr>
          <p:cNvCxnSpPr>
            <a:cxnSpLocks/>
          </p:cNvCxnSpPr>
          <p:nvPr/>
        </p:nvCxnSpPr>
        <p:spPr>
          <a:xfrm>
            <a:off x="8105931" y="4145013"/>
            <a:ext cx="0" cy="403607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接连接符 2062">
            <a:extLst>
              <a:ext uri="{FF2B5EF4-FFF2-40B4-BE49-F238E27FC236}">
                <a16:creationId xmlns:a16="http://schemas.microsoft.com/office/drawing/2014/main" id="{0AB644CC-FDD2-431A-9865-D044D7BF0917}"/>
              </a:ext>
            </a:extLst>
          </p:cNvPr>
          <p:cNvCxnSpPr/>
          <p:nvPr/>
        </p:nvCxnSpPr>
        <p:spPr>
          <a:xfrm>
            <a:off x="5280708" y="3240887"/>
            <a:ext cx="2825223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连接符 2064">
            <a:extLst>
              <a:ext uri="{FF2B5EF4-FFF2-40B4-BE49-F238E27FC236}">
                <a16:creationId xmlns:a16="http://schemas.microsoft.com/office/drawing/2014/main" id="{5BA50FAA-A88B-4C8C-9E3F-AF38BC4843B3}"/>
              </a:ext>
            </a:extLst>
          </p:cNvPr>
          <p:cNvCxnSpPr>
            <a:stCxn id="2072" idx="3"/>
          </p:cNvCxnSpPr>
          <p:nvPr/>
        </p:nvCxnSpPr>
        <p:spPr>
          <a:xfrm>
            <a:off x="2793314" y="4128880"/>
            <a:ext cx="546779" cy="2675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直接连接符 2068">
            <a:extLst>
              <a:ext uri="{FF2B5EF4-FFF2-40B4-BE49-F238E27FC236}">
                <a16:creationId xmlns:a16="http://schemas.microsoft.com/office/drawing/2014/main" id="{3450682C-B6E8-4632-8597-BCC69CB9BAF4}"/>
              </a:ext>
            </a:extLst>
          </p:cNvPr>
          <p:cNvCxnSpPr/>
          <p:nvPr/>
        </p:nvCxnSpPr>
        <p:spPr>
          <a:xfrm>
            <a:off x="8105932" y="3240887"/>
            <a:ext cx="862097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注: 线形(带强调线) 9">
            <a:extLst>
              <a:ext uri="{FF2B5EF4-FFF2-40B4-BE49-F238E27FC236}">
                <a16:creationId xmlns:a16="http://schemas.microsoft.com/office/drawing/2014/main" id="{1F5BE8D8-A7CC-429D-9AF0-4357F9AC06DF}"/>
              </a:ext>
            </a:extLst>
          </p:cNvPr>
          <p:cNvSpPr/>
          <p:nvPr/>
        </p:nvSpPr>
        <p:spPr>
          <a:xfrm>
            <a:off x="449706" y="2883437"/>
            <a:ext cx="2367340" cy="700428"/>
          </a:xfrm>
          <a:prstGeom prst="accentCallout1">
            <a:avLst>
              <a:gd name="adj1" fmla="val 70607"/>
              <a:gd name="adj2" fmla="val 104490"/>
              <a:gd name="adj3" fmla="val 82884"/>
              <a:gd name="adj4" fmla="val 120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IP Range:</a:t>
            </a:r>
            <a:r>
              <a:rPr lang="zh-CN" altLang="en-US" sz="1350" dirty="0"/>
              <a:t> </a:t>
            </a:r>
            <a:r>
              <a:rPr lang="en-US" altLang="zh-CN" sz="1350" dirty="0"/>
              <a:t>192.168.1.0/24</a:t>
            </a:r>
          </a:p>
          <a:p>
            <a:pPr algn="ctr"/>
            <a:r>
              <a:rPr lang="en-US" altLang="zh-CN" sz="1350" dirty="0"/>
              <a:t>Resource: </a:t>
            </a:r>
            <a:r>
              <a:rPr lang="en-US" altLang="zh-CN" sz="1350" dirty="0" err="1"/>
              <a:t>secret.foo</a:t>
            </a:r>
            <a:endParaRPr lang="en-US" altLang="zh-CN" sz="1350" dirty="0"/>
          </a:p>
          <a:p>
            <a:pPr algn="ctr"/>
            <a:r>
              <a:rPr lang="en-US" altLang="zh-CN" sz="1350" dirty="0"/>
              <a:t>Effect: Allow</a:t>
            </a:r>
            <a:endParaRPr lang="zh-CN" altLang="en-US" sz="1350" dirty="0"/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715F76E0-B726-4F4D-AFEE-5E66051FC63D}"/>
              </a:ext>
            </a:extLst>
          </p:cNvPr>
          <p:cNvSpPr/>
          <p:nvPr/>
        </p:nvSpPr>
        <p:spPr>
          <a:xfrm>
            <a:off x="3634539" y="1707568"/>
            <a:ext cx="1823124" cy="5412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346"/>
              <a:gd name="adj6" fmla="val -30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From</a:t>
            </a:r>
            <a:r>
              <a:rPr lang="en-US" altLang="zh-CN" sz="1350" dirty="0">
                <a:solidFill>
                  <a:srgbClr val="00B050"/>
                </a:solidFill>
              </a:rPr>
              <a:t>: 192.168.1.190</a:t>
            </a:r>
          </a:p>
          <a:p>
            <a:pPr algn="ctr"/>
            <a:r>
              <a:rPr lang="en-US" altLang="zh-CN" sz="1350" dirty="0"/>
              <a:t>Resource: </a:t>
            </a:r>
            <a:r>
              <a:rPr lang="en-US" altLang="zh-CN" sz="1350" dirty="0" err="1"/>
              <a:t>secret.foo</a:t>
            </a:r>
            <a:endParaRPr lang="zh-CN" altLang="en-US" sz="1350" dirty="0"/>
          </a:p>
        </p:txBody>
      </p:sp>
      <p:sp>
        <p:nvSpPr>
          <p:cNvPr id="9" name="标注: 弯曲线形(带强调线) 8">
            <a:extLst>
              <a:ext uri="{FF2B5EF4-FFF2-40B4-BE49-F238E27FC236}">
                <a16:creationId xmlns:a16="http://schemas.microsoft.com/office/drawing/2014/main" id="{CD49A979-CBF4-4170-B295-7F6DD2045B73}"/>
              </a:ext>
            </a:extLst>
          </p:cNvPr>
          <p:cNvSpPr/>
          <p:nvPr/>
        </p:nvSpPr>
        <p:spPr>
          <a:xfrm>
            <a:off x="4137285" y="4655021"/>
            <a:ext cx="1534776" cy="459486"/>
          </a:xfrm>
          <a:prstGeom prst="accentCallout2">
            <a:avLst>
              <a:gd name="adj1" fmla="val 57899"/>
              <a:gd name="adj2" fmla="val 111339"/>
              <a:gd name="adj3" fmla="val 38325"/>
              <a:gd name="adj4" fmla="val 123688"/>
              <a:gd name="adj5" fmla="val -127284"/>
              <a:gd name="adj6" fmla="val 13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IP: </a:t>
            </a:r>
            <a:r>
              <a:rPr lang="en-US" altLang="zh-CN" sz="1350" dirty="0">
                <a:solidFill>
                  <a:srgbClr val="00B050"/>
                </a:solidFill>
              </a:rPr>
              <a:t>192.168.1.190</a:t>
            </a:r>
            <a:endParaRPr lang="zh-CN" altLang="en-US" sz="1350" dirty="0">
              <a:solidFill>
                <a:srgbClr val="00B050"/>
              </a:solidFill>
            </a:endParaRPr>
          </a:p>
        </p:txBody>
      </p:sp>
      <p:sp>
        <p:nvSpPr>
          <p:cNvPr id="12" name="标注: 弯曲线形(带强调线) 11">
            <a:extLst>
              <a:ext uri="{FF2B5EF4-FFF2-40B4-BE49-F238E27FC236}">
                <a16:creationId xmlns:a16="http://schemas.microsoft.com/office/drawing/2014/main" id="{E67B3B4C-785C-44FE-A150-88F3588C4811}"/>
              </a:ext>
            </a:extLst>
          </p:cNvPr>
          <p:cNvSpPr/>
          <p:nvPr/>
        </p:nvSpPr>
        <p:spPr>
          <a:xfrm>
            <a:off x="6843199" y="4548620"/>
            <a:ext cx="763196" cy="680938"/>
          </a:xfrm>
          <a:prstGeom prst="accentCallout2">
            <a:avLst>
              <a:gd name="adj1" fmla="val 27005"/>
              <a:gd name="adj2" fmla="val 108892"/>
              <a:gd name="adj3" fmla="val -19224"/>
              <a:gd name="adj4" fmla="val 131927"/>
              <a:gd name="adj5" fmla="val -64163"/>
              <a:gd name="adj6" fmla="val 13494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Check</a:t>
            </a:r>
          </a:p>
          <a:p>
            <a:pPr algn="ctr"/>
            <a:r>
              <a:rPr lang="en-US" altLang="zh-CN" sz="1350" dirty="0"/>
              <a:t>Success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9374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75016-CD49-4B60-B307-D81D5AEE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基于标签的权限管理（</a:t>
            </a:r>
            <a:r>
              <a:rPr lang="en-US" altLang="zh-CN" dirty="0"/>
              <a:t>ABAC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29125-AE65-43ED-ACA1-601480B0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A7FE0-3161-480C-ABC9-5F215A95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Transwarp</a:t>
            </a:r>
            <a:r>
              <a:rPr lang="en-US" altLang="zh-CN" dirty="0"/>
              <a:t>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E8592-A01D-4C9E-B152-36BCE13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3FD9FC-E2BE-4C5C-AA19-0B270939CD5D}"/>
              </a:ext>
            </a:extLst>
          </p:cNvPr>
          <p:cNvSpPr/>
          <p:nvPr/>
        </p:nvSpPr>
        <p:spPr>
          <a:xfrm>
            <a:off x="5698055" y="1792424"/>
            <a:ext cx="3269974" cy="11628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634FD4-7C91-48BE-8EA7-D41EE8EBAB66}"/>
              </a:ext>
            </a:extLst>
          </p:cNvPr>
          <p:cNvSpPr txBox="1"/>
          <p:nvPr/>
        </p:nvSpPr>
        <p:spPr>
          <a:xfrm>
            <a:off x="5837202" y="1792424"/>
            <a:ext cx="685800" cy="407504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服务资源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pic>
        <p:nvPicPr>
          <p:cNvPr id="2050" name="Picture 2" descr="text file 3 icon">
            <a:extLst>
              <a:ext uri="{FF2B5EF4-FFF2-40B4-BE49-F238E27FC236}">
                <a16:creationId xmlns:a16="http://schemas.microsoft.com/office/drawing/2014/main" id="{4FC05577-442C-494A-85F5-12DC1DECB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20" y="2221870"/>
            <a:ext cx="541964" cy="5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uter, Folder, File, Directory, technology, office Icon">
            <a:extLst>
              <a:ext uri="{FF2B5EF4-FFF2-40B4-BE49-F238E27FC236}">
                <a16:creationId xmlns:a16="http://schemas.microsoft.com/office/drawing/2014/main" id="{1DC30D9C-C92F-44E3-B797-8D13CE9E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50" y="2211871"/>
            <a:ext cx="561961" cy="5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âdatabaseâçå¾çæç´¢ç»æ">
            <a:extLst>
              <a:ext uri="{FF2B5EF4-FFF2-40B4-BE49-F238E27FC236}">
                <a16:creationId xmlns:a16="http://schemas.microsoft.com/office/drawing/2014/main" id="{D3DC2F44-8D6C-4057-8379-F8C9414D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97" y="2201872"/>
            <a:ext cx="561962" cy="5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âtableâçå¾çæç´¢ç»æ">
            <a:extLst>
              <a:ext uri="{FF2B5EF4-FFF2-40B4-BE49-F238E27FC236}">
                <a16:creationId xmlns:a16="http://schemas.microsoft.com/office/drawing/2014/main" id="{CEED6826-2ADC-4A2E-BF03-62DF69A0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46" y="2221870"/>
            <a:ext cx="573904" cy="57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6F036C8-CD4B-4CD8-AEE1-604D34CA385D}"/>
              </a:ext>
            </a:extLst>
          </p:cNvPr>
          <p:cNvSpPr/>
          <p:nvPr/>
        </p:nvSpPr>
        <p:spPr>
          <a:xfrm>
            <a:off x="3340093" y="2555086"/>
            <a:ext cx="1940615" cy="19667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2BC406-4783-46A1-AA74-ED8881C26782}"/>
              </a:ext>
            </a:extLst>
          </p:cNvPr>
          <p:cNvSpPr/>
          <p:nvPr/>
        </p:nvSpPr>
        <p:spPr>
          <a:xfrm>
            <a:off x="3634539" y="3085225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策略编辑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31D38A-593D-43CC-8D85-E3359859FEC7}"/>
              </a:ext>
            </a:extLst>
          </p:cNvPr>
          <p:cNvSpPr/>
          <p:nvPr/>
        </p:nvSpPr>
        <p:spPr>
          <a:xfrm>
            <a:off x="3634539" y="3553172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策略字典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A54529-98B3-48FA-8A51-B5EAA250D1F2}"/>
              </a:ext>
            </a:extLst>
          </p:cNvPr>
          <p:cNvSpPr txBox="1"/>
          <p:nvPr/>
        </p:nvSpPr>
        <p:spPr>
          <a:xfrm>
            <a:off x="3634539" y="2555087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Guardian</a:t>
            </a:r>
            <a:r>
              <a:rPr lang="zh-CN" altLang="en-US" sz="1500" dirty="0">
                <a:solidFill>
                  <a:schemeClr val="bg1"/>
                </a:solidFill>
              </a:rPr>
              <a:t>服务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641D9F-4452-4601-85DD-B57D48E888E1}"/>
              </a:ext>
            </a:extLst>
          </p:cNvPr>
          <p:cNvSpPr/>
          <p:nvPr/>
        </p:nvSpPr>
        <p:spPr>
          <a:xfrm>
            <a:off x="5698055" y="3459214"/>
            <a:ext cx="3269974" cy="672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F8D0B4-9083-49FA-950C-5E591666DED3}"/>
              </a:ext>
            </a:extLst>
          </p:cNvPr>
          <p:cNvSpPr txBox="1"/>
          <p:nvPr/>
        </p:nvSpPr>
        <p:spPr>
          <a:xfrm>
            <a:off x="5698055" y="3459213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插件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3DCAA8-A154-4E16-AA0A-8A4AA6968F71}"/>
              </a:ext>
            </a:extLst>
          </p:cNvPr>
          <p:cNvSpPr/>
          <p:nvPr/>
        </p:nvSpPr>
        <p:spPr>
          <a:xfrm>
            <a:off x="6040955" y="3814537"/>
            <a:ext cx="1160394" cy="267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上下文获取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E4DC6B-9F05-4348-A3D5-D648803C195B}"/>
              </a:ext>
            </a:extLst>
          </p:cNvPr>
          <p:cNvSpPr/>
          <p:nvPr/>
        </p:nvSpPr>
        <p:spPr>
          <a:xfrm>
            <a:off x="7504491" y="3809730"/>
            <a:ext cx="1160394" cy="267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策略检查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10068E-D4C8-46E4-B6A9-59A31B59E11A}"/>
              </a:ext>
            </a:extLst>
          </p:cNvPr>
          <p:cNvSpPr/>
          <p:nvPr/>
        </p:nvSpPr>
        <p:spPr>
          <a:xfrm>
            <a:off x="3634539" y="4021119"/>
            <a:ext cx="1351722" cy="321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策略检查</a:t>
            </a:r>
          </a:p>
        </p:txBody>
      </p:sp>
      <p:pic>
        <p:nvPicPr>
          <p:cNvPr id="2072" name="Picture 24" descr="ç¸å³å¾ç">
            <a:extLst>
              <a:ext uri="{FF2B5EF4-FFF2-40B4-BE49-F238E27FC236}">
                <a16:creationId xmlns:a16="http://schemas.microsoft.com/office/drawing/2014/main" id="{92D2CF86-BA2C-4295-B076-1CDB13FF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35" y="3709140"/>
            <a:ext cx="839480" cy="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ç¸å³å¾ç">
            <a:extLst>
              <a:ext uri="{FF2B5EF4-FFF2-40B4-BE49-F238E27FC236}">
                <a16:creationId xmlns:a16="http://schemas.microsoft.com/office/drawing/2014/main" id="{966B1D92-BB8B-4F17-9FF1-887B0FCD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58" y="1953699"/>
            <a:ext cx="839480" cy="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DD73887-ABF0-46CF-8A5A-74709AD0C8C6}"/>
              </a:ext>
            </a:extLst>
          </p:cNvPr>
          <p:cNvSpPr/>
          <p:nvPr/>
        </p:nvSpPr>
        <p:spPr>
          <a:xfrm>
            <a:off x="6180102" y="4548620"/>
            <a:ext cx="647640" cy="10264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76" name="Picture 28" descr="accept icon">
            <a:extLst>
              <a:ext uri="{FF2B5EF4-FFF2-40B4-BE49-F238E27FC236}">
                <a16:creationId xmlns:a16="http://schemas.microsoft.com/office/drawing/2014/main" id="{B42A1FE9-4478-4E57-BD04-FEC7978F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53" y="450772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cross icon">
            <a:extLst>
              <a:ext uri="{FF2B5EF4-FFF2-40B4-BE49-F238E27FC236}">
                <a16:creationId xmlns:a16="http://schemas.microsoft.com/office/drawing/2014/main" id="{75F25B75-3C03-413B-B858-A82D2BC18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5" y="494357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0D00EACD-E39E-4196-AF8D-288A9BA85FE2}"/>
              </a:ext>
            </a:extLst>
          </p:cNvPr>
          <p:cNvSpPr/>
          <p:nvPr/>
        </p:nvSpPr>
        <p:spPr>
          <a:xfrm>
            <a:off x="7760434" y="4548620"/>
            <a:ext cx="647640" cy="10264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Picture 28" descr="accept icon">
            <a:extLst>
              <a:ext uri="{FF2B5EF4-FFF2-40B4-BE49-F238E27FC236}">
                <a16:creationId xmlns:a16="http://schemas.microsoft.com/office/drawing/2014/main" id="{82DD7501-A210-4878-A7D8-009E4530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78" y="4480364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0" descr="cross icon">
            <a:extLst>
              <a:ext uri="{FF2B5EF4-FFF2-40B4-BE49-F238E27FC236}">
                <a16:creationId xmlns:a16="http://schemas.microsoft.com/office/drawing/2014/main" id="{214E2C54-A7A9-45B5-913F-B78E15A2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36" y="4943575"/>
            <a:ext cx="680938" cy="6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0E761F-4EEE-4E83-B97C-B280223C4AE9}"/>
              </a:ext>
            </a:extLst>
          </p:cNvPr>
          <p:cNvCxnSpPr>
            <a:cxnSpLocks/>
            <a:stCxn id="2074" idx="3"/>
            <a:endCxn id="7" idx="1"/>
          </p:cNvCxnSpPr>
          <p:nvPr/>
        </p:nvCxnSpPr>
        <p:spPr>
          <a:xfrm>
            <a:off x="2847638" y="2373439"/>
            <a:ext cx="2850417" cy="42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直接连接符 2053">
            <a:extLst>
              <a:ext uri="{FF2B5EF4-FFF2-40B4-BE49-F238E27FC236}">
                <a16:creationId xmlns:a16="http://schemas.microsoft.com/office/drawing/2014/main" id="{4CA08393-98F3-4861-8AE4-91C2EE5665B4}"/>
              </a:ext>
            </a:extLst>
          </p:cNvPr>
          <p:cNvCxnSpPr/>
          <p:nvPr/>
        </p:nvCxnSpPr>
        <p:spPr>
          <a:xfrm>
            <a:off x="6523002" y="2955301"/>
            <a:ext cx="0" cy="503912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直接连接符 2055">
            <a:extLst>
              <a:ext uri="{FF2B5EF4-FFF2-40B4-BE49-F238E27FC236}">
                <a16:creationId xmlns:a16="http://schemas.microsoft.com/office/drawing/2014/main" id="{80B692AB-2144-4979-A58E-68BD4559042A}"/>
              </a:ext>
            </a:extLst>
          </p:cNvPr>
          <p:cNvCxnSpPr/>
          <p:nvPr/>
        </p:nvCxnSpPr>
        <p:spPr>
          <a:xfrm>
            <a:off x="8105931" y="2955301"/>
            <a:ext cx="0" cy="503912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连接符 2058">
            <a:extLst>
              <a:ext uri="{FF2B5EF4-FFF2-40B4-BE49-F238E27FC236}">
                <a16:creationId xmlns:a16="http://schemas.microsoft.com/office/drawing/2014/main" id="{A6464C90-B5B0-4DC9-AB19-29F996595DE0}"/>
              </a:ext>
            </a:extLst>
          </p:cNvPr>
          <p:cNvCxnSpPr/>
          <p:nvPr/>
        </p:nvCxnSpPr>
        <p:spPr>
          <a:xfrm>
            <a:off x="6523002" y="4145013"/>
            <a:ext cx="0" cy="403607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接连接符 2060">
            <a:extLst>
              <a:ext uri="{FF2B5EF4-FFF2-40B4-BE49-F238E27FC236}">
                <a16:creationId xmlns:a16="http://schemas.microsoft.com/office/drawing/2014/main" id="{32E8C2B0-0502-404B-B782-62CA81841A6F}"/>
              </a:ext>
            </a:extLst>
          </p:cNvPr>
          <p:cNvCxnSpPr>
            <a:cxnSpLocks/>
          </p:cNvCxnSpPr>
          <p:nvPr/>
        </p:nvCxnSpPr>
        <p:spPr>
          <a:xfrm>
            <a:off x="8105931" y="4145013"/>
            <a:ext cx="0" cy="403607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接连接符 2062">
            <a:extLst>
              <a:ext uri="{FF2B5EF4-FFF2-40B4-BE49-F238E27FC236}">
                <a16:creationId xmlns:a16="http://schemas.microsoft.com/office/drawing/2014/main" id="{0AB644CC-FDD2-431A-9865-D044D7BF0917}"/>
              </a:ext>
            </a:extLst>
          </p:cNvPr>
          <p:cNvCxnSpPr/>
          <p:nvPr/>
        </p:nvCxnSpPr>
        <p:spPr>
          <a:xfrm>
            <a:off x="5280708" y="3240887"/>
            <a:ext cx="2825223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连接符 2064">
            <a:extLst>
              <a:ext uri="{FF2B5EF4-FFF2-40B4-BE49-F238E27FC236}">
                <a16:creationId xmlns:a16="http://schemas.microsoft.com/office/drawing/2014/main" id="{5BA50FAA-A88B-4C8C-9E3F-AF38BC4843B3}"/>
              </a:ext>
            </a:extLst>
          </p:cNvPr>
          <p:cNvCxnSpPr>
            <a:stCxn id="2072" idx="3"/>
          </p:cNvCxnSpPr>
          <p:nvPr/>
        </p:nvCxnSpPr>
        <p:spPr>
          <a:xfrm>
            <a:off x="2793314" y="4128880"/>
            <a:ext cx="546779" cy="2675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直接连接符 2068">
            <a:extLst>
              <a:ext uri="{FF2B5EF4-FFF2-40B4-BE49-F238E27FC236}">
                <a16:creationId xmlns:a16="http://schemas.microsoft.com/office/drawing/2014/main" id="{3450682C-B6E8-4632-8597-BCC69CB9BAF4}"/>
              </a:ext>
            </a:extLst>
          </p:cNvPr>
          <p:cNvCxnSpPr/>
          <p:nvPr/>
        </p:nvCxnSpPr>
        <p:spPr>
          <a:xfrm>
            <a:off x="8105932" y="3240887"/>
            <a:ext cx="862097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注: 线形(带强调线) 9">
            <a:extLst>
              <a:ext uri="{FF2B5EF4-FFF2-40B4-BE49-F238E27FC236}">
                <a16:creationId xmlns:a16="http://schemas.microsoft.com/office/drawing/2014/main" id="{1F5BE8D8-A7CC-429D-9AF0-4357F9AC06DF}"/>
              </a:ext>
            </a:extLst>
          </p:cNvPr>
          <p:cNvSpPr/>
          <p:nvPr/>
        </p:nvSpPr>
        <p:spPr>
          <a:xfrm>
            <a:off x="449706" y="2883437"/>
            <a:ext cx="2367340" cy="700428"/>
          </a:xfrm>
          <a:prstGeom prst="accentCallout1">
            <a:avLst>
              <a:gd name="adj1" fmla="val 70607"/>
              <a:gd name="adj2" fmla="val 104490"/>
              <a:gd name="adj3" fmla="val 82884"/>
              <a:gd name="adj4" fmla="val 120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IP Range:</a:t>
            </a:r>
            <a:r>
              <a:rPr lang="zh-CN" altLang="en-US" sz="1350" dirty="0"/>
              <a:t> </a:t>
            </a:r>
            <a:r>
              <a:rPr lang="en-US" altLang="zh-CN" sz="1350" dirty="0"/>
              <a:t>192.168.1.0/24</a:t>
            </a:r>
          </a:p>
          <a:p>
            <a:pPr algn="ctr"/>
            <a:r>
              <a:rPr lang="en-US" altLang="zh-CN" sz="1350" dirty="0"/>
              <a:t>Resource: </a:t>
            </a:r>
            <a:r>
              <a:rPr lang="en-US" altLang="zh-CN" sz="1350" dirty="0" err="1"/>
              <a:t>secret.foo</a:t>
            </a:r>
            <a:endParaRPr lang="en-US" altLang="zh-CN" sz="1350" dirty="0"/>
          </a:p>
          <a:p>
            <a:pPr algn="ctr"/>
            <a:r>
              <a:rPr lang="en-US" altLang="zh-CN" sz="1350" dirty="0"/>
              <a:t>Effect: Allow</a:t>
            </a:r>
            <a:endParaRPr lang="zh-CN" altLang="en-US" sz="1350" dirty="0"/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715F76E0-B726-4F4D-AFEE-5E66051FC63D}"/>
              </a:ext>
            </a:extLst>
          </p:cNvPr>
          <p:cNvSpPr/>
          <p:nvPr/>
        </p:nvSpPr>
        <p:spPr>
          <a:xfrm>
            <a:off x="3634539" y="1707568"/>
            <a:ext cx="1823124" cy="5412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346"/>
              <a:gd name="adj6" fmla="val -30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From: </a:t>
            </a:r>
            <a:r>
              <a:rPr lang="en-US" altLang="zh-CN" sz="1350" dirty="0">
                <a:solidFill>
                  <a:srgbClr val="FF0000"/>
                </a:solidFill>
              </a:rPr>
              <a:t>123.125.115.11</a:t>
            </a:r>
          </a:p>
          <a:p>
            <a:pPr algn="ctr"/>
            <a:r>
              <a:rPr lang="en-US" altLang="zh-CN" sz="1350" dirty="0"/>
              <a:t>Resource: </a:t>
            </a:r>
            <a:r>
              <a:rPr lang="en-US" altLang="zh-CN" sz="1350" dirty="0" err="1"/>
              <a:t>secret.foo</a:t>
            </a:r>
            <a:endParaRPr lang="zh-CN" altLang="en-US" sz="1350" dirty="0"/>
          </a:p>
        </p:txBody>
      </p:sp>
      <p:sp>
        <p:nvSpPr>
          <p:cNvPr id="9" name="标注: 弯曲线形(带强调线) 8">
            <a:extLst>
              <a:ext uri="{FF2B5EF4-FFF2-40B4-BE49-F238E27FC236}">
                <a16:creationId xmlns:a16="http://schemas.microsoft.com/office/drawing/2014/main" id="{CD49A979-CBF4-4170-B295-7F6DD2045B73}"/>
              </a:ext>
            </a:extLst>
          </p:cNvPr>
          <p:cNvSpPr/>
          <p:nvPr/>
        </p:nvSpPr>
        <p:spPr>
          <a:xfrm>
            <a:off x="4137285" y="4655021"/>
            <a:ext cx="1534776" cy="459486"/>
          </a:xfrm>
          <a:prstGeom prst="accentCallout2">
            <a:avLst>
              <a:gd name="adj1" fmla="val 57899"/>
              <a:gd name="adj2" fmla="val 111339"/>
              <a:gd name="adj3" fmla="val 38325"/>
              <a:gd name="adj4" fmla="val 123688"/>
              <a:gd name="adj5" fmla="val -127284"/>
              <a:gd name="adj6" fmla="val 13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IP</a:t>
            </a:r>
            <a:r>
              <a:rPr lang="en-US" altLang="zh-CN" sz="1350" dirty="0">
                <a:solidFill>
                  <a:schemeClr val="bg1"/>
                </a:solidFill>
              </a:rPr>
              <a:t>:</a:t>
            </a:r>
            <a:r>
              <a:rPr lang="en-US" altLang="zh-CN" sz="1350" dirty="0">
                <a:solidFill>
                  <a:srgbClr val="FF0000"/>
                </a:solidFill>
              </a:rPr>
              <a:t> 123.125.115.11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标注: 弯曲线形(带强调线) 11">
            <a:extLst>
              <a:ext uri="{FF2B5EF4-FFF2-40B4-BE49-F238E27FC236}">
                <a16:creationId xmlns:a16="http://schemas.microsoft.com/office/drawing/2014/main" id="{E67B3B4C-785C-44FE-A150-88F3588C4811}"/>
              </a:ext>
            </a:extLst>
          </p:cNvPr>
          <p:cNvSpPr/>
          <p:nvPr/>
        </p:nvSpPr>
        <p:spPr>
          <a:xfrm>
            <a:off x="6843199" y="4548620"/>
            <a:ext cx="763196" cy="680938"/>
          </a:xfrm>
          <a:prstGeom prst="accentCallout2">
            <a:avLst>
              <a:gd name="adj1" fmla="val 27005"/>
              <a:gd name="adj2" fmla="val 108892"/>
              <a:gd name="adj3" fmla="val -19224"/>
              <a:gd name="adj4" fmla="val 131927"/>
              <a:gd name="adj5" fmla="val -64163"/>
              <a:gd name="adj6" fmla="val 1349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Check</a:t>
            </a:r>
          </a:p>
          <a:p>
            <a:pPr algn="ctr"/>
            <a:r>
              <a:rPr lang="en-US" altLang="zh-CN" sz="1350" dirty="0"/>
              <a:t>Fail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07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2E62-0121-4BF6-8C58-C79374B2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</a:t>
            </a:r>
            <a:r>
              <a:rPr lang="en-US" altLang="zh-CN" dirty="0"/>
              <a:t>/</a:t>
            </a:r>
            <a:r>
              <a:rPr lang="zh-CN" altLang="en-US" dirty="0"/>
              <a:t>列级权限管理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4257E-0433-4BCA-A4D9-A83372B6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F46DD-4746-4563-BDBD-736C5C18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91757-DC0C-4751-B669-FB4E226B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985875E-6139-4F44-9923-A698AC187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71481"/>
              </p:ext>
            </p:extLst>
          </p:nvPr>
        </p:nvGraphicFramePr>
        <p:xfrm>
          <a:off x="736092" y="2110232"/>
          <a:ext cx="2617470" cy="19405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5206">
                  <a:extLst>
                    <a:ext uri="{9D8B030D-6E8A-4147-A177-3AD203B41FA5}">
                      <a16:colId xmlns:a16="http://schemas.microsoft.com/office/drawing/2014/main" val="877853021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664076955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898907403"/>
                    </a:ext>
                  </a:extLst>
                </a:gridCol>
              </a:tblGrid>
              <a:tr h="500347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sub_bank_id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87180"/>
                  </a:ext>
                </a:extLst>
              </a:tr>
              <a:tr h="36005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82060"/>
                  </a:ext>
                </a:extLst>
              </a:tr>
              <a:tr h="360053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44858"/>
                  </a:ext>
                </a:extLst>
              </a:tr>
              <a:tr h="360053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04217"/>
                  </a:ext>
                </a:extLst>
              </a:tr>
              <a:tr h="360053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6964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736CFA5-59F7-414B-AD63-F7600C791E58}"/>
              </a:ext>
            </a:extLst>
          </p:cNvPr>
          <p:cNvSpPr txBox="1"/>
          <p:nvPr/>
        </p:nvSpPr>
        <p:spPr>
          <a:xfrm>
            <a:off x="628650" y="156362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交易表</a:t>
            </a:r>
            <a:r>
              <a:rPr lang="en-US" altLang="zh-CN" dirty="0">
                <a:solidFill>
                  <a:schemeClr val="bg1"/>
                </a:solidFill>
              </a:rPr>
              <a:t> – </a:t>
            </a:r>
            <a:r>
              <a:rPr lang="en-US" altLang="zh-CN" dirty="0" err="1">
                <a:solidFill>
                  <a:schemeClr val="bg1"/>
                </a:solidFill>
              </a:rPr>
              <a:t>bank_bill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62F5C14-4E7D-4F76-BA7A-4745D666E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92938"/>
              </p:ext>
            </p:extLst>
          </p:nvPr>
        </p:nvGraphicFramePr>
        <p:xfrm>
          <a:off x="5429964" y="2116419"/>
          <a:ext cx="216408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1624">
                  <a:extLst>
                    <a:ext uri="{9D8B030D-6E8A-4147-A177-3AD203B41FA5}">
                      <a16:colId xmlns:a16="http://schemas.microsoft.com/office/drawing/2014/main" val="1865774161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4271433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sub_bank_id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52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9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0447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01F1B56-8BDE-4FDE-9883-51E3299B3B13}"/>
              </a:ext>
            </a:extLst>
          </p:cNvPr>
          <p:cNvSpPr txBox="1"/>
          <p:nvPr/>
        </p:nvSpPr>
        <p:spPr>
          <a:xfrm>
            <a:off x="5345329" y="156362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职员表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en-US" altLang="zh-CN" dirty="0" err="1">
                <a:solidFill>
                  <a:schemeClr val="bg1"/>
                </a:solidFill>
              </a:rPr>
              <a:t>bank_user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98FB88-F0DF-4563-8540-E275B2F6FF4E}"/>
              </a:ext>
            </a:extLst>
          </p:cNvPr>
          <p:cNvSpPr txBox="1"/>
          <p:nvPr/>
        </p:nvSpPr>
        <p:spPr>
          <a:xfrm>
            <a:off x="628650" y="4346357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规则：用户只能看到其所在支行的交易表记录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8B58F6-9998-465A-A683-44D05F7D60A8}"/>
              </a:ext>
            </a:extLst>
          </p:cNvPr>
          <p:cNvSpPr/>
          <p:nvPr/>
        </p:nvSpPr>
        <p:spPr>
          <a:xfrm>
            <a:off x="628650" y="4861993"/>
            <a:ext cx="695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授权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71CB58-B71A-47EE-8F0C-77A54D81894F}"/>
              </a:ext>
            </a:extLst>
          </p:cNvPr>
          <p:cNvSpPr txBox="1"/>
          <p:nvPr/>
        </p:nvSpPr>
        <p:spPr>
          <a:xfrm>
            <a:off x="841249" y="5213909"/>
            <a:ext cx="685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GRANT PERMISSION ON TABLE </a:t>
            </a:r>
            <a:r>
              <a:rPr lang="en-US" altLang="zh-CN" dirty="0" err="1">
                <a:solidFill>
                  <a:schemeClr val="bg1"/>
                </a:solidFill>
              </a:rPr>
              <a:t>bank_bill</a:t>
            </a:r>
            <a:r>
              <a:rPr lang="en-US" altLang="zh-CN" dirty="0">
                <a:solidFill>
                  <a:schemeClr val="bg1"/>
                </a:solidFill>
              </a:rPr>
              <a:t> FOR ROWS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WHERE </a:t>
            </a:r>
            <a:r>
              <a:rPr lang="en-US" altLang="zh-CN" dirty="0" err="1">
                <a:solidFill>
                  <a:schemeClr val="bg1"/>
                </a:solidFill>
              </a:rPr>
              <a:t>sub_bank_id</a:t>
            </a:r>
            <a:r>
              <a:rPr lang="en-US" altLang="zh-CN" dirty="0">
                <a:solidFill>
                  <a:schemeClr val="bg1"/>
                </a:solidFill>
              </a:rPr>
              <a:t> = (SELECT </a:t>
            </a:r>
            <a:r>
              <a:rPr lang="en-US" altLang="zh-CN" dirty="0" err="1">
                <a:solidFill>
                  <a:schemeClr val="bg1"/>
                </a:solidFill>
              </a:rPr>
              <a:t>sub_bank_id</a:t>
            </a:r>
            <a:r>
              <a:rPr lang="en-US" altLang="zh-CN" dirty="0">
                <a:solidFill>
                  <a:schemeClr val="bg1"/>
                </a:solidFill>
              </a:rPr>
              <a:t> FROM </a:t>
            </a:r>
            <a:r>
              <a:rPr lang="en-US" altLang="zh-CN" dirty="0" err="1">
                <a:solidFill>
                  <a:schemeClr val="bg1"/>
                </a:solidFill>
              </a:rPr>
              <a:t>bank_user</a:t>
            </a:r>
            <a:r>
              <a:rPr lang="en-US" altLang="zh-CN" dirty="0">
                <a:solidFill>
                  <a:schemeClr val="bg1"/>
                </a:solidFill>
              </a:rPr>
              <a:t> WHERE </a:t>
            </a:r>
            <a:r>
              <a:rPr lang="en-US" altLang="zh-CN" dirty="0" err="1">
                <a:solidFill>
                  <a:schemeClr val="bg1"/>
                </a:solidFill>
              </a:rPr>
              <a:t>user_id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current_user</a:t>
            </a:r>
            <a:r>
              <a:rPr lang="en-US" altLang="zh-CN" dirty="0">
                <a:solidFill>
                  <a:schemeClr val="bg1"/>
                </a:solidFill>
              </a:rPr>
              <a:t>())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41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269E-E266-401C-8372-FE8848E0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</a:t>
            </a:r>
            <a:r>
              <a:rPr lang="en-US" altLang="zh-CN" dirty="0"/>
              <a:t>/</a:t>
            </a:r>
            <a:r>
              <a:rPr lang="zh-CN" altLang="en-US" dirty="0"/>
              <a:t>列级权限管理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90A7D-7D9E-404B-890C-D74C7D1A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Alice</a:t>
            </a:r>
            <a:r>
              <a:rPr lang="zh-CN" altLang="en-US" dirty="0"/>
              <a:t>查询交易表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bank_bill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Bob</a:t>
            </a:r>
            <a:r>
              <a:rPr lang="zh-CN" altLang="en-US" dirty="0"/>
              <a:t>查询交易表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bank_bill</a:t>
            </a:r>
            <a:r>
              <a:rPr lang="en-US" altLang="zh-CN" dirty="0"/>
              <a:t>;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08373-09CA-4B7A-A4A2-2E66A80F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9059D-0A52-420D-AD0D-A33F475B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9E659-0E4D-4538-A546-42EA5CC5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45300F-B4CB-4997-9E42-9EDF4AD9A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38680"/>
              </p:ext>
            </p:extLst>
          </p:nvPr>
        </p:nvGraphicFramePr>
        <p:xfrm>
          <a:off x="1286446" y="2252472"/>
          <a:ext cx="3485007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8695">
                  <a:extLst>
                    <a:ext uri="{9D8B030D-6E8A-4147-A177-3AD203B41FA5}">
                      <a16:colId xmlns:a16="http://schemas.microsoft.com/office/drawing/2014/main" val="3503110929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1871968889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25803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sub_bank_id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2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1858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3D973F1-698C-4115-9CA8-E894BCB1A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25802"/>
              </p:ext>
            </p:extLst>
          </p:nvPr>
        </p:nvGraphicFramePr>
        <p:xfrm>
          <a:off x="1286445" y="4818377"/>
          <a:ext cx="3485007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8695">
                  <a:extLst>
                    <a:ext uri="{9D8B030D-6E8A-4147-A177-3AD203B41FA5}">
                      <a16:colId xmlns:a16="http://schemas.microsoft.com/office/drawing/2014/main" val="3503110929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1871968889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25803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sub_bank_id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2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1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6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AC0CA-F4DE-4F29-BA6E-350B7762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基于角色的权限管理 （</a:t>
            </a:r>
            <a:r>
              <a:rPr lang="en-US" altLang="zh-CN" dirty="0"/>
              <a:t>RBAC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5FD5F-6DEF-4E1E-B4AF-F3E4BDFD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F2F36-E2D0-4A72-AD94-FFEAC049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96704-8597-45D3-A34D-AF7FE6AD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CBB852-765F-4DA2-863B-591473862C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25" y="2301748"/>
            <a:ext cx="555575" cy="555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852669-3C1C-4ECC-AA7C-99D99AF45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97" y="2301748"/>
            <a:ext cx="555575" cy="5555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0DF7F3-7467-4FA0-9D02-760B20138C81}"/>
              </a:ext>
            </a:extLst>
          </p:cNvPr>
          <p:cNvSpPr txBox="1"/>
          <p:nvPr/>
        </p:nvSpPr>
        <p:spPr>
          <a:xfrm>
            <a:off x="1108894" y="239238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</a:rPr>
              <a:t>用户与组</a:t>
            </a:r>
          </a:p>
        </p:txBody>
      </p:sp>
      <p:sp>
        <p:nvSpPr>
          <p:cNvPr id="10" name="流程图: 多文档 9">
            <a:extLst>
              <a:ext uri="{FF2B5EF4-FFF2-40B4-BE49-F238E27FC236}">
                <a16:creationId xmlns:a16="http://schemas.microsoft.com/office/drawing/2014/main" id="{11F2626C-DA59-4BEB-9D35-6286ADCF80EC}"/>
              </a:ext>
            </a:extLst>
          </p:cNvPr>
          <p:cNvSpPr/>
          <p:nvPr/>
        </p:nvSpPr>
        <p:spPr>
          <a:xfrm>
            <a:off x="4408341" y="2390663"/>
            <a:ext cx="529539" cy="42058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柱形 10">
            <a:extLst>
              <a:ext uri="{FF2B5EF4-FFF2-40B4-BE49-F238E27FC236}">
                <a16:creationId xmlns:a16="http://schemas.microsoft.com/office/drawing/2014/main" id="{4416DA54-BA43-4733-8A0B-8314A7AF9779}"/>
              </a:ext>
            </a:extLst>
          </p:cNvPr>
          <p:cNvSpPr/>
          <p:nvPr/>
        </p:nvSpPr>
        <p:spPr>
          <a:xfrm>
            <a:off x="5083752" y="2384039"/>
            <a:ext cx="493487" cy="3784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8D6C5B-A012-4167-AED7-DA4F0EAEEDC2}"/>
              </a:ext>
            </a:extLst>
          </p:cNvPr>
          <p:cNvSpPr txBox="1"/>
          <p:nvPr/>
        </p:nvSpPr>
        <p:spPr>
          <a:xfrm>
            <a:off x="5751754" y="2462174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</a:rPr>
              <a:t>服务资源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454C4A-8600-41F7-8F58-6DAB0F2E2D90}"/>
              </a:ext>
            </a:extLst>
          </p:cNvPr>
          <p:cNvCxnSpPr/>
          <p:nvPr/>
        </p:nvCxnSpPr>
        <p:spPr>
          <a:xfrm>
            <a:off x="6819377" y="2301748"/>
            <a:ext cx="2700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57C5420-4694-4E70-AF27-BCF53F74F123}"/>
              </a:ext>
            </a:extLst>
          </p:cNvPr>
          <p:cNvCxnSpPr/>
          <p:nvPr/>
        </p:nvCxnSpPr>
        <p:spPr>
          <a:xfrm>
            <a:off x="6819377" y="3344682"/>
            <a:ext cx="2700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C61177-C7A8-425A-8599-80AA17BAA136}"/>
              </a:ext>
            </a:extLst>
          </p:cNvPr>
          <p:cNvCxnSpPr/>
          <p:nvPr/>
        </p:nvCxnSpPr>
        <p:spPr>
          <a:xfrm>
            <a:off x="6819377" y="5028769"/>
            <a:ext cx="2700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3697528-2040-4718-A643-394FB36B2E45}"/>
              </a:ext>
            </a:extLst>
          </p:cNvPr>
          <p:cNvCxnSpPr/>
          <p:nvPr/>
        </p:nvCxnSpPr>
        <p:spPr>
          <a:xfrm>
            <a:off x="6927389" y="2301748"/>
            <a:ext cx="0" cy="10429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73B3CB-AC4C-4BBB-99FA-B3F24F1B27B8}"/>
              </a:ext>
            </a:extLst>
          </p:cNvPr>
          <p:cNvCxnSpPr/>
          <p:nvPr/>
        </p:nvCxnSpPr>
        <p:spPr>
          <a:xfrm>
            <a:off x="6927389" y="3344682"/>
            <a:ext cx="0" cy="16826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CE14279-0B32-4B9B-B9A5-ED6048890B90}"/>
              </a:ext>
            </a:extLst>
          </p:cNvPr>
          <p:cNvSpPr txBox="1"/>
          <p:nvPr/>
        </p:nvSpPr>
        <p:spPr>
          <a:xfrm>
            <a:off x="6995409" y="2669385"/>
            <a:ext cx="5918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</a:rPr>
              <a:t>HR</a:t>
            </a:r>
            <a:r>
              <a:rPr lang="zh-CN" altLang="en-US" sz="1050" dirty="0">
                <a:solidFill>
                  <a:schemeClr val="bg1"/>
                </a:solidFill>
              </a:rPr>
              <a:t>、</a:t>
            </a:r>
            <a:r>
              <a:rPr lang="en-US" altLang="zh-CN" sz="1050" dirty="0">
                <a:solidFill>
                  <a:schemeClr val="bg1"/>
                </a:solidFill>
              </a:rPr>
              <a:t>IT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52497C-9EC5-4349-B3EE-9232D82C2F81}"/>
              </a:ext>
            </a:extLst>
          </p:cNvPr>
          <p:cNvSpPr txBox="1"/>
          <p:nvPr/>
        </p:nvSpPr>
        <p:spPr>
          <a:xfrm>
            <a:off x="6995410" y="390900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安全管理员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20" name="圆角矩形 22">
            <a:extLst>
              <a:ext uri="{FF2B5EF4-FFF2-40B4-BE49-F238E27FC236}">
                <a16:creationId xmlns:a16="http://schemas.microsoft.com/office/drawing/2014/main" id="{C56FBB76-087C-419F-BD22-52B6D8DA3A19}"/>
              </a:ext>
            </a:extLst>
          </p:cNvPr>
          <p:cNvSpPr/>
          <p:nvPr/>
        </p:nvSpPr>
        <p:spPr>
          <a:xfrm>
            <a:off x="4011065" y="3492872"/>
            <a:ext cx="324036" cy="32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</a:t>
            </a:r>
            <a:endParaRPr lang="zh-CN" altLang="en-US" sz="1350" dirty="0"/>
          </a:p>
        </p:txBody>
      </p:sp>
      <p:sp>
        <p:nvSpPr>
          <p:cNvPr id="21" name="圆角矩形 23">
            <a:extLst>
              <a:ext uri="{FF2B5EF4-FFF2-40B4-BE49-F238E27FC236}">
                <a16:creationId xmlns:a16="http://schemas.microsoft.com/office/drawing/2014/main" id="{1B3049D6-875B-49E9-AB3A-30F262235455}"/>
              </a:ext>
            </a:extLst>
          </p:cNvPr>
          <p:cNvSpPr/>
          <p:nvPr/>
        </p:nvSpPr>
        <p:spPr>
          <a:xfrm>
            <a:off x="4497119" y="3492872"/>
            <a:ext cx="324036" cy="320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</a:t>
            </a:r>
            <a:endParaRPr lang="zh-CN" altLang="en-US" sz="1350" dirty="0"/>
          </a:p>
        </p:txBody>
      </p:sp>
      <p:sp>
        <p:nvSpPr>
          <p:cNvPr id="22" name="圆角矩形 24">
            <a:extLst>
              <a:ext uri="{FF2B5EF4-FFF2-40B4-BE49-F238E27FC236}">
                <a16:creationId xmlns:a16="http://schemas.microsoft.com/office/drawing/2014/main" id="{4D0EED18-2994-4D15-9937-860D46198928}"/>
              </a:ext>
            </a:extLst>
          </p:cNvPr>
          <p:cNvSpPr/>
          <p:nvPr/>
        </p:nvSpPr>
        <p:spPr>
          <a:xfrm>
            <a:off x="4983173" y="3492872"/>
            <a:ext cx="324036" cy="320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</a:t>
            </a:r>
            <a:endParaRPr lang="zh-CN" altLang="en-US" sz="1350" dirty="0"/>
          </a:p>
        </p:txBody>
      </p:sp>
      <p:sp>
        <p:nvSpPr>
          <p:cNvPr id="23" name="圆角矩形 25">
            <a:extLst>
              <a:ext uri="{FF2B5EF4-FFF2-40B4-BE49-F238E27FC236}">
                <a16:creationId xmlns:a16="http://schemas.microsoft.com/office/drawing/2014/main" id="{7E540C6E-1105-4FDC-93C6-F3071066EEE0}"/>
              </a:ext>
            </a:extLst>
          </p:cNvPr>
          <p:cNvSpPr/>
          <p:nvPr/>
        </p:nvSpPr>
        <p:spPr>
          <a:xfrm>
            <a:off x="4011551" y="3943513"/>
            <a:ext cx="324036" cy="32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</a:t>
            </a:r>
            <a:endParaRPr lang="zh-CN" altLang="en-US" sz="1350" dirty="0"/>
          </a:p>
        </p:txBody>
      </p:sp>
      <p:sp>
        <p:nvSpPr>
          <p:cNvPr id="24" name="圆角矩形 26">
            <a:extLst>
              <a:ext uri="{FF2B5EF4-FFF2-40B4-BE49-F238E27FC236}">
                <a16:creationId xmlns:a16="http://schemas.microsoft.com/office/drawing/2014/main" id="{7076B1D0-1CD7-45B0-8A8F-E21D7E4E578C}"/>
              </a:ext>
            </a:extLst>
          </p:cNvPr>
          <p:cNvSpPr/>
          <p:nvPr/>
        </p:nvSpPr>
        <p:spPr>
          <a:xfrm>
            <a:off x="4497119" y="3942995"/>
            <a:ext cx="324036" cy="320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</a:t>
            </a:r>
            <a:endParaRPr lang="zh-CN" altLang="en-US" sz="1350" dirty="0"/>
          </a:p>
        </p:txBody>
      </p:sp>
      <p:sp>
        <p:nvSpPr>
          <p:cNvPr id="25" name="圆角矩形 27">
            <a:extLst>
              <a:ext uri="{FF2B5EF4-FFF2-40B4-BE49-F238E27FC236}">
                <a16:creationId xmlns:a16="http://schemas.microsoft.com/office/drawing/2014/main" id="{4A0E15F6-71E4-425B-86F4-93D0F78F40F7}"/>
              </a:ext>
            </a:extLst>
          </p:cNvPr>
          <p:cNvSpPr/>
          <p:nvPr/>
        </p:nvSpPr>
        <p:spPr>
          <a:xfrm>
            <a:off x="4983173" y="3939965"/>
            <a:ext cx="324036" cy="320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</a:t>
            </a:r>
            <a:endParaRPr lang="zh-CN" altLang="en-US" sz="1350" dirty="0"/>
          </a:p>
        </p:txBody>
      </p:sp>
      <p:sp>
        <p:nvSpPr>
          <p:cNvPr id="26" name="圆角矩形 28">
            <a:extLst>
              <a:ext uri="{FF2B5EF4-FFF2-40B4-BE49-F238E27FC236}">
                <a16:creationId xmlns:a16="http://schemas.microsoft.com/office/drawing/2014/main" id="{0B418B3C-113D-452E-9188-96B659B18274}"/>
              </a:ext>
            </a:extLst>
          </p:cNvPr>
          <p:cNvSpPr/>
          <p:nvPr/>
        </p:nvSpPr>
        <p:spPr>
          <a:xfrm>
            <a:off x="5469227" y="3503874"/>
            <a:ext cx="324036" cy="32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</a:t>
            </a:r>
            <a:endParaRPr lang="zh-CN" altLang="en-US" sz="1350" dirty="0"/>
          </a:p>
        </p:txBody>
      </p:sp>
      <p:sp>
        <p:nvSpPr>
          <p:cNvPr id="27" name="圆角矩形 29">
            <a:extLst>
              <a:ext uri="{FF2B5EF4-FFF2-40B4-BE49-F238E27FC236}">
                <a16:creationId xmlns:a16="http://schemas.microsoft.com/office/drawing/2014/main" id="{1F5E40AD-A03E-452C-BA95-1B170A3E1428}"/>
              </a:ext>
            </a:extLst>
          </p:cNvPr>
          <p:cNvSpPr/>
          <p:nvPr/>
        </p:nvSpPr>
        <p:spPr>
          <a:xfrm>
            <a:off x="5469227" y="3939965"/>
            <a:ext cx="324036" cy="32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</a:t>
            </a:r>
            <a:endParaRPr lang="zh-CN" altLang="en-US" sz="1350" dirty="0"/>
          </a:p>
        </p:txBody>
      </p:sp>
      <p:sp>
        <p:nvSpPr>
          <p:cNvPr id="28" name="圆角矩形 30">
            <a:extLst>
              <a:ext uri="{FF2B5EF4-FFF2-40B4-BE49-F238E27FC236}">
                <a16:creationId xmlns:a16="http://schemas.microsoft.com/office/drawing/2014/main" id="{1FEC794C-71C2-410F-9917-F1F9786BD10D}"/>
              </a:ext>
            </a:extLst>
          </p:cNvPr>
          <p:cNvSpPr/>
          <p:nvPr/>
        </p:nvSpPr>
        <p:spPr>
          <a:xfrm>
            <a:off x="1776063" y="3584175"/>
            <a:ext cx="1174679" cy="320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Super-Admin</a:t>
            </a:r>
            <a:endParaRPr lang="zh-CN" altLang="en-US" sz="1200" dirty="0"/>
          </a:p>
        </p:txBody>
      </p:sp>
      <p:sp>
        <p:nvSpPr>
          <p:cNvPr id="29" name="圆角矩形 31">
            <a:extLst>
              <a:ext uri="{FF2B5EF4-FFF2-40B4-BE49-F238E27FC236}">
                <a16:creationId xmlns:a16="http://schemas.microsoft.com/office/drawing/2014/main" id="{F6AAB37B-E1D4-4BCC-BAB9-9DC7AE69F13F}"/>
              </a:ext>
            </a:extLst>
          </p:cNvPr>
          <p:cNvSpPr/>
          <p:nvPr/>
        </p:nvSpPr>
        <p:spPr>
          <a:xfrm>
            <a:off x="1772949" y="3989624"/>
            <a:ext cx="1177793" cy="320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User-Admin</a:t>
            </a:r>
            <a:endParaRPr lang="zh-CN" altLang="en-US" sz="1200" dirty="0"/>
          </a:p>
        </p:txBody>
      </p:sp>
      <p:sp>
        <p:nvSpPr>
          <p:cNvPr id="30" name="圆角矩形 32">
            <a:extLst>
              <a:ext uri="{FF2B5EF4-FFF2-40B4-BE49-F238E27FC236}">
                <a16:creationId xmlns:a16="http://schemas.microsoft.com/office/drawing/2014/main" id="{C7921B84-6354-4339-BBCE-F9EDF49FB541}"/>
              </a:ext>
            </a:extLst>
          </p:cNvPr>
          <p:cNvSpPr/>
          <p:nvPr/>
        </p:nvSpPr>
        <p:spPr>
          <a:xfrm>
            <a:off x="1776063" y="4395073"/>
            <a:ext cx="1177793" cy="320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Group-Admin</a:t>
            </a:r>
            <a:endParaRPr lang="zh-CN" altLang="en-US" sz="1200" dirty="0"/>
          </a:p>
        </p:txBody>
      </p:sp>
      <p:sp>
        <p:nvSpPr>
          <p:cNvPr id="31" name="圆角矩形 33">
            <a:extLst>
              <a:ext uri="{FF2B5EF4-FFF2-40B4-BE49-F238E27FC236}">
                <a16:creationId xmlns:a16="http://schemas.microsoft.com/office/drawing/2014/main" id="{38898B37-7CED-4A69-B4F9-D222BCB3194E}"/>
              </a:ext>
            </a:extLst>
          </p:cNvPr>
          <p:cNvSpPr/>
          <p:nvPr/>
        </p:nvSpPr>
        <p:spPr>
          <a:xfrm>
            <a:off x="4011551" y="4363767"/>
            <a:ext cx="324036" cy="32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X</a:t>
            </a:r>
            <a:endParaRPr lang="zh-CN" altLang="en-US" sz="1350" dirty="0"/>
          </a:p>
        </p:txBody>
      </p:sp>
      <p:sp>
        <p:nvSpPr>
          <p:cNvPr id="32" name="圆角矩形 34">
            <a:extLst>
              <a:ext uri="{FF2B5EF4-FFF2-40B4-BE49-F238E27FC236}">
                <a16:creationId xmlns:a16="http://schemas.microsoft.com/office/drawing/2014/main" id="{7D4B1005-C744-4EF0-B288-C0BF7544EA46}"/>
              </a:ext>
            </a:extLst>
          </p:cNvPr>
          <p:cNvSpPr/>
          <p:nvPr/>
        </p:nvSpPr>
        <p:spPr>
          <a:xfrm>
            <a:off x="4497119" y="4363249"/>
            <a:ext cx="324036" cy="320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X</a:t>
            </a:r>
            <a:endParaRPr lang="zh-CN" altLang="en-US" sz="1350" dirty="0"/>
          </a:p>
        </p:txBody>
      </p:sp>
      <p:sp>
        <p:nvSpPr>
          <p:cNvPr id="33" name="圆角矩形 35">
            <a:extLst>
              <a:ext uri="{FF2B5EF4-FFF2-40B4-BE49-F238E27FC236}">
                <a16:creationId xmlns:a16="http://schemas.microsoft.com/office/drawing/2014/main" id="{7B91CDE5-75EC-41BF-B4F2-94B59BAB5D6A}"/>
              </a:ext>
            </a:extLst>
          </p:cNvPr>
          <p:cNvSpPr/>
          <p:nvPr/>
        </p:nvSpPr>
        <p:spPr>
          <a:xfrm>
            <a:off x="4983173" y="4360219"/>
            <a:ext cx="324036" cy="320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X</a:t>
            </a:r>
            <a:endParaRPr lang="zh-CN" altLang="en-US" sz="1350" dirty="0"/>
          </a:p>
        </p:txBody>
      </p:sp>
      <p:sp>
        <p:nvSpPr>
          <p:cNvPr id="34" name="圆角矩形 36">
            <a:extLst>
              <a:ext uri="{FF2B5EF4-FFF2-40B4-BE49-F238E27FC236}">
                <a16:creationId xmlns:a16="http://schemas.microsoft.com/office/drawing/2014/main" id="{49746E66-9206-4075-BB65-CAC4A2B34A0B}"/>
              </a:ext>
            </a:extLst>
          </p:cNvPr>
          <p:cNvSpPr/>
          <p:nvPr/>
        </p:nvSpPr>
        <p:spPr>
          <a:xfrm>
            <a:off x="5469227" y="4360219"/>
            <a:ext cx="324036" cy="32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X</a:t>
            </a:r>
            <a:endParaRPr lang="zh-CN" altLang="en-US" sz="1350" dirty="0"/>
          </a:p>
        </p:txBody>
      </p:sp>
      <p:sp>
        <p:nvSpPr>
          <p:cNvPr id="35" name="圆角矩形 37">
            <a:extLst>
              <a:ext uri="{FF2B5EF4-FFF2-40B4-BE49-F238E27FC236}">
                <a16:creationId xmlns:a16="http://schemas.microsoft.com/office/drawing/2014/main" id="{FC11B5CA-B48F-4163-B63D-91B878CBCAD6}"/>
              </a:ext>
            </a:extLst>
          </p:cNvPr>
          <p:cNvSpPr/>
          <p:nvPr/>
        </p:nvSpPr>
        <p:spPr>
          <a:xfrm>
            <a:off x="1555924" y="3300681"/>
            <a:ext cx="1613150" cy="167964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FF3687-6DE4-435A-8006-C6314B1F1F6A}"/>
              </a:ext>
            </a:extLst>
          </p:cNvPr>
          <p:cNvSpPr txBox="1"/>
          <p:nvPr/>
        </p:nvSpPr>
        <p:spPr>
          <a:xfrm>
            <a:off x="1907875" y="51107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管理员角色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7" name="圆角矩形 39">
            <a:extLst>
              <a:ext uri="{FF2B5EF4-FFF2-40B4-BE49-F238E27FC236}">
                <a16:creationId xmlns:a16="http://schemas.microsoft.com/office/drawing/2014/main" id="{5AB3C4A4-B76B-4477-A91D-8456213C4A9B}"/>
              </a:ext>
            </a:extLst>
          </p:cNvPr>
          <p:cNvSpPr/>
          <p:nvPr/>
        </p:nvSpPr>
        <p:spPr>
          <a:xfrm>
            <a:off x="3914439" y="3894159"/>
            <a:ext cx="960721" cy="86468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805872-9CB1-49C6-8480-A8B48B13CB05}"/>
              </a:ext>
            </a:extLst>
          </p:cNvPr>
          <p:cNvSpPr txBox="1"/>
          <p:nvPr/>
        </p:nvSpPr>
        <p:spPr>
          <a:xfrm>
            <a:off x="4074148" y="478045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Role 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圆角矩形 41">
            <a:extLst>
              <a:ext uri="{FF2B5EF4-FFF2-40B4-BE49-F238E27FC236}">
                <a16:creationId xmlns:a16="http://schemas.microsoft.com/office/drawing/2014/main" id="{EFDC1B35-AAB6-4229-BC2A-3FEF7C6409CA}"/>
              </a:ext>
            </a:extLst>
          </p:cNvPr>
          <p:cNvSpPr/>
          <p:nvPr/>
        </p:nvSpPr>
        <p:spPr>
          <a:xfrm>
            <a:off x="4937880" y="3434844"/>
            <a:ext cx="935079" cy="87536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364A22-6BCA-49C9-AA5B-4929B196725E}"/>
              </a:ext>
            </a:extLst>
          </p:cNvPr>
          <p:cNvSpPr txBox="1"/>
          <p:nvPr/>
        </p:nvSpPr>
        <p:spPr>
          <a:xfrm>
            <a:off x="5914576" y="373570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Role 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圆角矩形 43">
            <a:extLst>
              <a:ext uri="{FF2B5EF4-FFF2-40B4-BE49-F238E27FC236}">
                <a16:creationId xmlns:a16="http://schemas.microsoft.com/office/drawing/2014/main" id="{09AAFBE2-ABE7-4768-B7A2-D0991138EE99}"/>
              </a:ext>
            </a:extLst>
          </p:cNvPr>
          <p:cNvSpPr/>
          <p:nvPr/>
        </p:nvSpPr>
        <p:spPr>
          <a:xfrm>
            <a:off x="3913879" y="3397790"/>
            <a:ext cx="2015711" cy="45584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F751F9-EDA9-477E-8FDB-783CA207E57C}"/>
              </a:ext>
            </a:extLst>
          </p:cNvPr>
          <p:cNvSpPr txBox="1"/>
          <p:nvPr/>
        </p:nvSpPr>
        <p:spPr>
          <a:xfrm>
            <a:off x="3331093" y="349875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Role 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BEB74DB-6646-405F-88D3-FE463A24C83B}"/>
              </a:ext>
            </a:extLst>
          </p:cNvPr>
          <p:cNvCxnSpPr/>
          <p:nvPr/>
        </p:nvCxnSpPr>
        <p:spPr>
          <a:xfrm flipH="1" flipV="1">
            <a:off x="3321444" y="2886035"/>
            <a:ext cx="551558" cy="336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2764A88-6C43-4B71-9C0A-592D1F6D1887}"/>
              </a:ext>
            </a:extLst>
          </p:cNvPr>
          <p:cNvCxnSpPr/>
          <p:nvPr/>
        </p:nvCxnSpPr>
        <p:spPr>
          <a:xfrm flipV="1">
            <a:off x="2392691" y="2876562"/>
            <a:ext cx="0" cy="355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5C06367-61E2-4062-AFDB-F408CC8D1610}"/>
              </a:ext>
            </a:extLst>
          </p:cNvPr>
          <p:cNvCxnSpPr/>
          <p:nvPr/>
        </p:nvCxnSpPr>
        <p:spPr>
          <a:xfrm>
            <a:off x="4983173" y="2845420"/>
            <a:ext cx="0" cy="418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7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1B6C-88D8-40F9-B16E-CB11A5A4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权限穿透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C1A87-B354-44AC-B66A-DECFC4A2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65170-7D36-4ACB-9339-3E232DFC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41538-1751-427B-8A04-5245E370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76A6CF-FC90-419E-84A2-A1EFBB0CB156}"/>
              </a:ext>
            </a:extLst>
          </p:cNvPr>
          <p:cNvSpPr/>
          <p:nvPr/>
        </p:nvSpPr>
        <p:spPr>
          <a:xfrm>
            <a:off x="753255" y="1815049"/>
            <a:ext cx="7446367" cy="98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A02C99-A941-4DD0-A29A-966807E5963D}"/>
              </a:ext>
            </a:extLst>
          </p:cNvPr>
          <p:cNvSpPr/>
          <p:nvPr/>
        </p:nvSpPr>
        <p:spPr>
          <a:xfrm>
            <a:off x="753254" y="4051863"/>
            <a:ext cx="4238471" cy="98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i="1" dirty="0"/>
              <a:t>hdfs://wh/default/hdfs_table</a:t>
            </a:r>
          </a:p>
          <a:p>
            <a:pPr algn="ctr"/>
            <a:r>
              <a:rPr lang="en-US" altLang="zh-CN" sz="1350" b="1" dirty="0" err="1">
                <a:solidFill>
                  <a:srgbClr val="FF0000"/>
                </a:solidFill>
              </a:rPr>
              <a:t>posix</a:t>
            </a:r>
            <a:r>
              <a:rPr lang="en-US" altLang="zh-CN" sz="1350" b="1" dirty="0">
                <a:solidFill>
                  <a:srgbClr val="FF0000"/>
                </a:solidFill>
              </a:rPr>
              <a:t> </a:t>
            </a:r>
            <a:r>
              <a:rPr lang="en-US" altLang="zh-CN" sz="1350" b="1" dirty="0" err="1">
                <a:solidFill>
                  <a:srgbClr val="FF0000"/>
                </a:solidFill>
              </a:rPr>
              <a:t>acl</a:t>
            </a:r>
            <a:r>
              <a:rPr lang="en-US" altLang="zh-CN" sz="1350" b="1" dirty="0">
                <a:solidFill>
                  <a:srgbClr val="FF0000"/>
                </a:solidFill>
              </a:rPr>
              <a:t>: </a:t>
            </a:r>
            <a:r>
              <a:rPr lang="en-US" altLang="zh-CN" sz="1350" b="1" dirty="0" err="1">
                <a:solidFill>
                  <a:srgbClr val="FF0000"/>
                </a:solidFill>
              </a:rPr>
              <a:t>hive:hive:rwx</a:t>
            </a:r>
            <a:r>
              <a:rPr lang="en-US" altLang="zh-CN" sz="1350" b="1" dirty="0">
                <a:solidFill>
                  <a:srgbClr val="FF0000"/>
                </a:solidFill>
              </a:rPr>
              <a:t>------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D06D1D-1E23-43DB-A184-E83A0CAA3F4C}"/>
              </a:ext>
            </a:extLst>
          </p:cNvPr>
          <p:cNvSpPr/>
          <p:nvPr/>
        </p:nvSpPr>
        <p:spPr>
          <a:xfrm>
            <a:off x="5242107" y="4053600"/>
            <a:ext cx="2957514" cy="98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i="1" dirty="0" err="1"/>
              <a:t>hbase:hbase_table</a:t>
            </a:r>
            <a:endParaRPr lang="en-US" altLang="zh-CN" sz="1350" i="1" dirty="0"/>
          </a:p>
          <a:p>
            <a:pPr algn="ctr"/>
            <a:r>
              <a:rPr lang="en-US" altLang="zh-CN" sz="1350" b="1" dirty="0" err="1">
                <a:solidFill>
                  <a:srgbClr val="FF0000"/>
                </a:solidFill>
              </a:rPr>
              <a:t>acl</a:t>
            </a:r>
            <a:r>
              <a:rPr lang="en-US" altLang="zh-CN" sz="1350" b="1" dirty="0">
                <a:solidFill>
                  <a:srgbClr val="FF0000"/>
                </a:solidFill>
              </a:rPr>
              <a:t>: </a:t>
            </a:r>
            <a:r>
              <a:rPr lang="en-US" altLang="zh-CN" sz="1350" b="1" dirty="0" err="1">
                <a:solidFill>
                  <a:srgbClr val="FF0000"/>
                </a:solidFill>
              </a:rPr>
              <a:t>hive:RWCXA</a:t>
            </a:r>
            <a:endParaRPr lang="zh-CN" altLang="en-US" sz="135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C793E8-BA24-4214-A19E-99FCCFCEEC2D}"/>
              </a:ext>
            </a:extLst>
          </p:cNvPr>
          <p:cNvSpPr txBox="1"/>
          <p:nvPr/>
        </p:nvSpPr>
        <p:spPr>
          <a:xfrm>
            <a:off x="874348" y="1829678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Incepto</a:t>
            </a:r>
            <a:r>
              <a:rPr lang="en-US" altLang="zh-CN" sz="1500" dirty="0">
                <a:hlinkClick r:id="rId2"/>
              </a:rPr>
              <a:t>r</a:t>
            </a:r>
            <a:endParaRPr lang="zh-CN" altLang="en-US" sz="1500" dirty="0">
              <a:hlinkClick r:id="rId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1F3BB9-B960-4675-9191-A0C5E402A350}"/>
              </a:ext>
            </a:extLst>
          </p:cNvPr>
          <p:cNvSpPr txBox="1"/>
          <p:nvPr/>
        </p:nvSpPr>
        <p:spPr>
          <a:xfrm>
            <a:off x="753254" y="4051863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HDFS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27499E-D819-4112-8AE4-09E42BB89503}"/>
              </a:ext>
            </a:extLst>
          </p:cNvPr>
          <p:cNvSpPr txBox="1"/>
          <p:nvPr/>
        </p:nvSpPr>
        <p:spPr>
          <a:xfrm>
            <a:off x="5429250" y="4051863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Hyperbase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F1A666-FE22-45EE-B754-CF3794D44688}"/>
              </a:ext>
            </a:extLst>
          </p:cNvPr>
          <p:cNvSpPr/>
          <p:nvPr/>
        </p:nvSpPr>
        <p:spPr>
          <a:xfrm>
            <a:off x="1810530" y="1966825"/>
            <a:ext cx="3181195" cy="685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err="1"/>
              <a:t>default.hdfs_table</a:t>
            </a:r>
            <a:endParaRPr lang="en-US" altLang="zh-CN" sz="1350" b="1" dirty="0"/>
          </a:p>
          <a:p>
            <a:pPr algn="ctr"/>
            <a:r>
              <a:rPr lang="en-US" altLang="zh-CN" sz="1350" i="1" dirty="0"/>
              <a:t>Location: hdfs://wh/default/hdfs_table</a:t>
            </a:r>
            <a:endParaRPr lang="zh-CN" altLang="en-US" sz="1350" i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318130-C6F8-4853-A87C-06D84A485200}"/>
              </a:ext>
            </a:extLst>
          </p:cNvPr>
          <p:cNvSpPr/>
          <p:nvPr/>
        </p:nvSpPr>
        <p:spPr>
          <a:xfrm>
            <a:off x="5242107" y="1960375"/>
            <a:ext cx="2706428" cy="685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err="1"/>
              <a:t>default.hbase_table</a:t>
            </a:r>
            <a:endParaRPr lang="en-US" altLang="zh-CN" sz="1350" b="1" dirty="0"/>
          </a:p>
          <a:p>
            <a:pPr algn="ctr"/>
            <a:r>
              <a:rPr lang="en-US" altLang="zh-CN" sz="1350" i="1" dirty="0"/>
              <a:t>Location: </a:t>
            </a:r>
            <a:r>
              <a:rPr lang="en-US" altLang="zh-CN" sz="1350" i="1" dirty="0" err="1"/>
              <a:t>hbase:hbase_table</a:t>
            </a:r>
            <a:endParaRPr lang="zh-CN" altLang="en-US" sz="1350" i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56E2030-D6B8-4764-A3D0-2A3DFEBCD1C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flipH="1">
            <a:off x="2872490" y="2652624"/>
            <a:ext cx="528638" cy="139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86029A-4640-49F4-9FFF-FF634B95E7B7}"/>
              </a:ext>
            </a:extLst>
          </p:cNvPr>
          <p:cNvCxnSpPr>
            <a:stCxn id="16" idx="2"/>
            <a:endCxn id="9" idx="0"/>
          </p:cNvCxnSpPr>
          <p:nvPr/>
        </p:nvCxnSpPr>
        <p:spPr>
          <a:xfrm>
            <a:off x="6595321" y="2646174"/>
            <a:ext cx="125543" cy="140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DDFDAD-FA93-4816-B898-4A721545708A}"/>
              </a:ext>
            </a:extLst>
          </p:cNvPr>
          <p:cNvSpPr txBox="1"/>
          <p:nvPr/>
        </p:nvSpPr>
        <p:spPr>
          <a:xfrm>
            <a:off x="4014786" y="1040626"/>
            <a:ext cx="2100264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 lnSpcReduction="10000"/>
          </a:bodyPr>
          <a:lstStyle>
            <a:defPPr>
              <a:defRPr lang="zh-CN"/>
            </a:defPPr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Alice:</a:t>
            </a:r>
          </a:p>
          <a:p>
            <a:r>
              <a:rPr lang="en-US" altLang="zh-CN" dirty="0"/>
              <a:t>SELECT to </a:t>
            </a:r>
            <a:r>
              <a:rPr lang="en-US" altLang="zh-CN" dirty="0" err="1"/>
              <a:t>default.hdfs_table</a:t>
            </a:r>
            <a:endParaRPr lang="en-US" altLang="zh-CN" dirty="0"/>
          </a:p>
          <a:p>
            <a:r>
              <a:rPr lang="en-US" altLang="zh-CN" dirty="0"/>
              <a:t>SELECT to </a:t>
            </a:r>
            <a:r>
              <a:rPr lang="en-US" altLang="zh-CN" dirty="0" err="1"/>
              <a:t>default.hbase_table</a:t>
            </a:r>
            <a:endParaRPr lang="zh-CN" altLang="en-US" dirty="0">
              <a:hlinkClick r:id="rId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E6D2F5C-C147-4A03-9DC8-EA6B81175227}"/>
              </a:ext>
            </a:extLst>
          </p:cNvPr>
          <p:cNvSpPr/>
          <p:nvPr/>
        </p:nvSpPr>
        <p:spPr>
          <a:xfrm>
            <a:off x="97786" y="3067743"/>
            <a:ext cx="1506980" cy="5750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Task submit by Alice</a:t>
            </a:r>
            <a:endParaRPr lang="zh-CN" altLang="en-US" sz="135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60341A-3DFB-4BFB-B424-809081BDC809}"/>
              </a:ext>
            </a:extLst>
          </p:cNvPr>
          <p:cNvCxnSpPr>
            <a:stCxn id="23" idx="3"/>
            <a:endCxn id="8" idx="0"/>
          </p:cNvCxnSpPr>
          <p:nvPr/>
        </p:nvCxnSpPr>
        <p:spPr>
          <a:xfrm>
            <a:off x="1604766" y="3355284"/>
            <a:ext cx="1267724" cy="6965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7BEEF8-2DE8-44A6-A693-9404ED31E610}"/>
              </a:ext>
            </a:extLst>
          </p:cNvPr>
          <p:cNvCxnSpPr>
            <a:stCxn id="23" idx="3"/>
            <a:endCxn id="9" idx="0"/>
          </p:cNvCxnSpPr>
          <p:nvPr/>
        </p:nvCxnSpPr>
        <p:spPr>
          <a:xfrm>
            <a:off x="1604766" y="3355284"/>
            <a:ext cx="5116099" cy="6983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AA5A1D1-C70C-46BB-832E-1E63962ABB58}"/>
              </a:ext>
            </a:extLst>
          </p:cNvPr>
          <p:cNvSpPr txBox="1"/>
          <p:nvPr/>
        </p:nvSpPr>
        <p:spPr>
          <a:xfrm rot="467918">
            <a:off x="3379827" y="3417314"/>
            <a:ext cx="2461198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</a:rPr>
              <a:t>READ permission denied!</a:t>
            </a:r>
            <a:endParaRPr lang="zh-CN" altLang="en-US" sz="1500" b="1" dirty="0">
              <a:solidFill>
                <a:schemeClr val="bg1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96444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1B6C-88D8-40F9-B16E-CB11A5A4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权限穿透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C1A87-B354-44AC-B66A-DECFC4A2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65170-7D36-4ACB-9339-3E232DFC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41538-1751-427B-8A04-5245E370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76A6CF-FC90-419E-84A2-A1EFBB0CB156}"/>
              </a:ext>
            </a:extLst>
          </p:cNvPr>
          <p:cNvSpPr/>
          <p:nvPr/>
        </p:nvSpPr>
        <p:spPr>
          <a:xfrm>
            <a:off x="753255" y="1815049"/>
            <a:ext cx="7446367" cy="98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A02C99-A941-4DD0-A29A-966807E5963D}"/>
              </a:ext>
            </a:extLst>
          </p:cNvPr>
          <p:cNvSpPr/>
          <p:nvPr/>
        </p:nvSpPr>
        <p:spPr>
          <a:xfrm>
            <a:off x="753254" y="4051863"/>
            <a:ext cx="4238471" cy="98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i="1" dirty="0"/>
              <a:t>hdfs://wh/default/hdfs_table</a:t>
            </a:r>
          </a:p>
          <a:p>
            <a:pPr algn="ctr"/>
            <a:r>
              <a:rPr lang="en-US" altLang="zh-CN" sz="1350" b="1" dirty="0" err="1">
                <a:solidFill>
                  <a:srgbClr val="FF0000"/>
                </a:solidFill>
              </a:rPr>
              <a:t>posix</a:t>
            </a:r>
            <a:r>
              <a:rPr lang="en-US" altLang="zh-CN" sz="1350" b="1" dirty="0">
                <a:solidFill>
                  <a:srgbClr val="FF0000"/>
                </a:solidFill>
              </a:rPr>
              <a:t> </a:t>
            </a:r>
            <a:r>
              <a:rPr lang="en-US" altLang="zh-CN" sz="1350" b="1" dirty="0" err="1">
                <a:solidFill>
                  <a:srgbClr val="FF0000"/>
                </a:solidFill>
              </a:rPr>
              <a:t>acl</a:t>
            </a:r>
            <a:r>
              <a:rPr lang="en-US" altLang="zh-CN" sz="1350" b="1" dirty="0">
                <a:solidFill>
                  <a:srgbClr val="FF0000"/>
                </a:solidFill>
              </a:rPr>
              <a:t>: </a:t>
            </a:r>
            <a:r>
              <a:rPr lang="en-US" altLang="zh-CN" sz="1350" b="1" dirty="0" err="1">
                <a:solidFill>
                  <a:srgbClr val="FF0000"/>
                </a:solidFill>
              </a:rPr>
              <a:t>hive:hive:rwx</a:t>
            </a:r>
            <a:r>
              <a:rPr lang="en-US" altLang="zh-CN" sz="1350" b="1" dirty="0">
                <a:solidFill>
                  <a:srgbClr val="FF0000"/>
                </a:solidFill>
              </a:rPr>
              <a:t>------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D06D1D-1E23-43DB-A184-E83A0CAA3F4C}"/>
              </a:ext>
            </a:extLst>
          </p:cNvPr>
          <p:cNvSpPr/>
          <p:nvPr/>
        </p:nvSpPr>
        <p:spPr>
          <a:xfrm>
            <a:off x="5242107" y="4053600"/>
            <a:ext cx="2957514" cy="98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i="1" dirty="0" err="1"/>
              <a:t>hbase:hbase_table</a:t>
            </a:r>
            <a:endParaRPr lang="en-US" altLang="zh-CN" sz="1350" i="1" dirty="0"/>
          </a:p>
          <a:p>
            <a:pPr algn="ctr"/>
            <a:r>
              <a:rPr lang="en-US" altLang="zh-CN" sz="1350" b="1" dirty="0" err="1">
                <a:solidFill>
                  <a:srgbClr val="FF0000"/>
                </a:solidFill>
              </a:rPr>
              <a:t>acl</a:t>
            </a:r>
            <a:r>
              <a:rPr lang="en-US" altLang="zh-CN" sz="1350" b="1" dirty="0">
                <a:solidFill>
                  <a:srgbClr val="FF0000"/>
                </a:solidFill>
              </a:rPr>
              <a:t>: </a:t>
            </a:r>
            <a:r>
              <a:rPr lang="en-US" altLang="zh-CN" sz="1350" b="1" dirty="0" err="1">
                <a:solidFill>
                  <a:srgbClr val="FF0000"/>
                </a:solidFill>
              </a:rPr>
              <a:t>hive:RWCXA</a:t>
            </a:r>
            <a:endParaRPr lang="zh-CN" altLang="en-US" sz="135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C793E8-BA24-4214-A19E-99FCCFCEEC2D}"/>
              </a:ext>
            </a:extLst>
          </p:cNvPr>
          <p:cNvSpPr txBox="1"/>
          <p:nvPr/>
        </p:nvSpPr>
        <p:spPr>
          <a:xfrm>
            <a:off x="874348" y="1829678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Inceptor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1F3BB9-B960-4675-9191-A0C5E402A350}"/>
              </a:ext>
            </a:extLst>
          </p:cNvPr>
          <p:cNvSpPr txBox="1"/>
          <p:nvPr/>
        </p:nvSpPr>
        <p:spPr>
          <a:xfrm>
            <a:off x="753254" y="4051863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HDFS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27499E-D819-4112-8AE4-09E42BB89503}"/>
              </a:ext>
            </a:extLst>
          </p:cNvPr>
          <p:cNvSpPr txBox="1"/>
          <p:nvPr/>
        </p:nvSpPr>
        <p:spPr>
          <a:xfrm>
            <a:off x="5429250" y="4051863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Hyperbase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F1A666-FE22-45EE-B754-CF3794D44688}"/>
              </a:ext>
            </a:extLst>
          </p:cNvPr>
          <p:cNvSpPr/>
          <p:nvPr/>
        </p:nvSpPr>
        <p:spPr>
          <a:xfrm>
            <a:off x="1810530" y="1966825"/>
            <a:ext cx="3181195" cy="685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err="1"/>
              <a:t>default.hdfs_table</a:t>
            </a:r>
            <a:endParaRPr lang="en-US" altLang="zh-CN" sz="1350" b="1" dirty="0"/>
          </a:p>
          <a:p>
            <a:pPr algn="ctr"/>
            <a:r>
              <a:rPr lang="en-US" altLang="zh-CN" sz="1350" i="1" dirty="0"/>
              <a:t>Location: hdfs://wh/default/hdfs_table</a:t>
            </a:r>
            <a:endParaRPr lang="zh-CN" altLang="en-US" sz="1350" i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318130-C6F8-4853-A87C-06D84A485200}"/>
              </a:ext>
            </a:extLst>
          </p:cNvPr>
          <p:cNvSpPr/>
          <p:nvPr/>
        </p:nvSpPr>
        <p:spPr>
          <a:xfrm>
            <a:off x="5242107" y="1960375"/>
            <a:ext cx="2706428" cy="685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err="1"/>
              <a:t>default.hbase_table</a:t>
            </a:r>
            <a:endParaRPr lang="en-US" altLang="zh-CN" sz="1350" b="1" dirty="0"/>
          </a:p>
          <a:p>
            <a:pPr algn="ctr"/>
            <a:r>
              <a:rPr lang="en-US" altLang="zh-CN" sz="1350" i="1" dirty="0"/>
              <a:t>Location: </a:t>
            </a:r>
            <a:r>
              <a:rPr lang="en-US" altLang="zh-CN" sz="1350" i="1" dirty="0" err="1"/>
              <a:t>hbase:hbase_table</a:t>
            </a:r>
            <a:endParaRPr lang="zh-CN" altLang="en-US" sz="1350" i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56E2030-D6B8-4764-A3D0-2A3DFEBCD1C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flipH="1">
            <a:off x="2872490" y="2652624"/>
            <a:ext cx="528638" cy="139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86029A-4640-49F4-9FFF-FF634B95E7B7}"/>
              </a:ext>
            </a:extLst>
          </p:cNvPr>
          <p:cNvCxnSpPr>
            <a:stCxn id="16" idx="2"/>
            <a:endCxn id="9" idx="0"/>
          </p:cNvCxnSpPr>
          <p:nvPr/>
        </p:nvCxnSpPr>
        <p:spPr>
          <a:xfrm>
            <a:off x="6595321" y="2646174"/>
            <a:ext cx="125543" cy="140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DDFDAD-FA93-4816-B898-4A721545708A}"/>
              </a:ext>
            </a:extLst>
          </p:cNvPr>
          <p:cNvSpPr txBox="1"/>
          <p:nvPr/>
        </p:nvSpPr>
        <p:spPr>
          <a:xfrm>
            <a:off x="4014786" y="1040626"/>
            <a:ext cx="2100264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 lnSpcReduction="10000"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Alice:</a:t>
            </a:r>
          </a:p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SELECT to </a:t>
            </a:r>
            <a:r>
              <a:rPr lang="en-US" altLang="zh-CN" sz="1500" dirty="0" err="1">
                <a:solidFill>
                  <a:schemeClr val="bg1"/>
                </a:solidFill>
              </a:rPr>
              <a:t>default.hdfs_table</a:t>
            </a:r>
            <a:endParaRPr lang="en-US" altLang="zh-CN" sz="1500" dirty="0">
              <a:solidFill>
                <a:schemeClr val="bg1"/>
              </a:solidFill>
            </a:endParaRPr>
          </a:p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SELECT to </a:t>
            </a:r>
            <a:r>
              <a:rPr lang="en-US" altLang="zh-CN" sz="1500" dirty="0" err="1">
                <a:solidFill>
                  <a:schemeClr val="bg1"/>
                </a:solidFill>
              </a:rPr>
              <a:t>default.hbase_table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E6D2F5C-C147-4A03-9DC8-EA6B81175227}"/>
              </a:ext>
            </a:extLst>
          </p:cNvPr>
          <p:cNvSpPr/>
          <p:nvPr/>
        </p:nvSpPr>
        <p:spPr>
          <a:xfrm>
            <a:off x="463758" y="5151824"/>
            <a:ext cx="1506980" cy="5750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Task submit by Alice</a:t>
            </a:r>
            <a:endParaRPr lang="zh-CN" altLang="en-US" sz="135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60341A-3DFB-4BFB-B424-809081BDC809}"/>
              </a:ext>
            </a:extLst>
          </p:cNvPr>
          <p:cNvCxnSpPr>
            <a:cxnSpLocks/>
            <a:stCxn id="23" idx="3"/>
            <a:endCxn id="8" idx="2"/>
          </p:cNvCxnSpPr>
          <p:nvPr/>
        </p:nvCxnSpPr>
        <p:spPr>
          <a:xfrm flipV="1">
            <a:off x="1970738" y="5041214"/>
            <a:ext cx="901752" cy="39815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7BEEF8-2DE8-44A6-A693-9404ED31E610}"/>
              </a:ext>
            </a:extLst>
          </p:cNvPr>
          <p:cNvCxnSpPr>
            <a:cxnSpLocks/>
            <a:stCxn id="23" idx="3"/>
            <a:endCxn id="9" idx="2"/>
          </p:cNvCxnSpPr>
          <p:nvPr/>
        </p:nvCxnSpPr>
        <p:spPr>
          <a:xfrm flipV="1">
            <a:off x="1970737" y="5042951"/>
            <a:ext cx="4750127" cy="39641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AA5A1D1-C70C-46BB-832E-1E63962ABB58}"/>
              </a:ext>
            </a:extLst>
          </p:cNvPr>
          <p:cNvSpPr txBox="1"/>
          <p:nvPr/>
        </p:nvSpPr>
        <p:spPr>
          <a:xfrm rot="21306169">
            <a:off x="2672935" y="5252096"/>
            <a:ext cx="2461198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</a:rPr>
              <a:t>READ successfully!</a:t>
            </a:r>
            <a:endParaRPr lang="zh-CN" altLang="en-US" sz="1500" b="1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4D9928-70C6-428E-9624-DE308F10AE78}"/>
              </a:ext>
            </a:extLst>
          </p:cNvPr>
          <p:cNvSpPr/>
          <p:nvPr/>
        </p:nvSpPr>
        <p:spPr>
          <a:xfrm>
            <a:off x="1439054" y="2959168"/>
            <a:ext cx="6018552" cy="8535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D2F5D9-8B1A-4611-9F9A-C379D40B5DD2}"/>
              </a:ext>
            </a:extLst>
          </p:cNvPr>
          <p:cNvSpPr txBox="1"/>
          <p:nvPr/>
        </p:nvSpPr>
        <p:spPr>
          <a:xfrm>
            <a:off x="1277910" y="2967858"/>
            <a:ext cx="1625496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隐式权限穿透</a:t>
            </a:r>
            <a:endParaRPr lang="zh-CN" altLang="en-US" sz="1500" dirty="0">
              <a:solidFill>
                <a:schemeClr val="bg1"/>
              </a:solidFill>
              <a:hlinkClick r:id="rId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A3A8C1-0BEE-4EA5-8FBD-5B3749320A24}"/>
              </a:ext>
            </a:extLst>
          </p:cNvPr>
          <p:cNvSpPr/>
          <p:nvPr/>
        </p:nvSpPr>
        <p:spPr>
          <a:xfrm>
            <a:off x="3118890" y="3109688"/>
            <a:ext cx="4042661" cy="564279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Alice can </a:t>
            </a:r>
            <a:r>
              <a:rPr lang="en-US" altLang="zh-CN" sz="1350" b="1" dirty="0"/>
              <a:t>READ</a:t>
            </a:r>
          </a:p>
          <a:p>
            <a:pPr algn="ctr"/>
            <a:r>
              <a:rPr lang="en-US" altLang="zh-CN" sz="1350" i="1" dirty="0"/>
              <a:t>hdfs://wh/default/hdfs_table &amp; </a:t>
            </a:r>
            <a:r>
              <a:rPr lang="en-US" altLang="zh-CN" sz="1350" i="1" dirty="0" err="1"/>
              <a:t>hbase:hbase_table</a:t>
            </a:r>
            <a:endParaRPr lang="en-US" altLang="zh-CN" sz="1350" i="1" dirty="0"/>
          </a:p>
        </p:txBody>
      </p:sp>
    </p:spTree>
    <p:extLst>
      <p:ext uri="{BB962C8B-B14F-4D97-AF65-F5344CB8AC3E}">
        <p14:creationId xmlns:p14="http://schemas.microsoft.com/office/powerpoint/2010/main" val="102690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5336B-D935-4E43-9E59-7A6E721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日志与审计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DE79C-F70F-4C9A-8407-5DF5D28E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多种输出源</a:t>
            </a:r>
            <a:endParaRPr lang="en-US" altLang="zh-CN" dirty="0"/>
          </a:p>
          <a:p>
            <a:pPr lvl="1"/>
            <a:r>
              <a:rPr lang="en-US" altLang="zh-CN" dirty="0"/>
              <a:t>Milano</a:t>
            </a:r>
          </a:p>
          <a:p>
            <a:pPr lvl="1"/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文件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实时配置的日志内容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endParaRPr lang="en-US" altLang="zh-CN" dirty="0"/>
          </a:p>
          <a:p>
            <a:pPr lvl="1"/>
            <a:r>
              <a:rPr lang="zh-CN" altLang="en-US" dirty="0"/>
              <a:t>读写</a:t>
            </a:r>
            <a:endParaRPr lang="en-US" altLang="zh-CN" dirty="0"/>
          </a:p>
          <a:p>
            <a:pPr lvl="1"/>
            <a:r>
              <a:rPr lang="zh-CN" altLang="en-US" dirty="0"/>
              <a:t>全部记录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2F25-D306-418D-B69B-B1222ED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4CCC5-26C5-4CEE-8FBF-8D7E7576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478DE-D45E-48AA-BAC6-1B4BCC2B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内容占位符 7">
            <a:extLst>
              <a:ext uri="{FF2B5EF4-FFF2-40B4-BE49-F238E27FC236}">
                <a16:creationId xmlns:a16="http://schemas.microsoft.com/office/drawing/2014/main" id="{C947EBA6-DE39-43B1-8CA7-4B4B775E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18" y="1577591"/>
            <a:ext cx="5262421" cy="24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6AF3-883A-4A89-96EB-59090A5D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83CE2-42EE-4E42-B4D2-E0983FEA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云上的安全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镜像扫描 </a:t>
            </a:r>
            <a:r>
              <a:rPr lang="en-US" altLang="zh-CN" dirty="0"/>
              <a:t>- </a:t>
            </a:r>
            <a:r>
              <a:rPr lang="zh-CN" altLang="en-US" dirty="0"/>
              <a:t>创建安全的容器网络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应用扫描 </a:t>
            </a:r>
            <a:r>
              <a:rPr lang="en-US" altLang="zh-CN" dirty="0"/>
              <a:t>– </a:t>
            </a:r>
            <a:r>
              <a:rPr lang="zh-CN" altLang="en-US" dirty="0"/>
              <a:t>创建安全的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数据透明加密 </a:t>
            </a:r>
            <a:r>
              <a:rPr lang="en-US" altLang="zh-CN" dirty="0"/>
              <a:t>– </a:t>
            </a:r>
            <a:r>
              <a:rPr lang="zh-CN" altLang="en-US" dirty="0"/>
              <a:t>硬件级保护数据安全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FA1F4-0631-43A7-94B4-A1B3E6F7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B91B-E1B4-4A64-B056-B58457AE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C9F35-E828-4F7F-BA85-0EDB98A2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5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7A344-68DC-42A2-BAAA-748C400C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安全与隐私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65E41-D892-4444-87DF-62927611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 数万个</a:t>
            </a:r>
            <a:r>
              <a:rPr lang="en-US" altLang="zh-CN" dirty="0"/>
              <a:t>MongoDB</a:t>
            </a:r>
            <a:r>
              <a:rPr lang="zh-CN" altLang="en-US" dirty="0"/>
              <a:t>数据库因为无保护暴露在</a:t>
            </a:r>
            <a:r>
              <a:rPr lang="en-US" altLang="zh-CN" dirty="0"/>
              <a:t>Internet</a:t>
            </a:r>
            <a:r>
              <a:rPr lang="zh-CN" altLang="en-US" dirty="0"/>
              <a:t>上遭到数据删除或者勒索攻击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 数天之后，数千个</a:t>
            </a:r>
            <a:r>
              <a:rPr lang="en-US" altLang="zh-CN" dirty="0"/>
              <a:t>Elastic Search</a:t>
            </a:r>
            <a:r>
              <a:rPr lang="zh-CN" altLang="en-US" dirty="0"/>
              <a:t>服务因为同样的原因遭到攻击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 </a:t>
            </a:r>
            <a:r>
              <a:rPr lang="en-US" altLang="zh-CN" dirty="0"/>
              <a:t>Facebook</a:t>
            </a:r>
            <a:r>
              <a:rPr lang="zh-CN" altLang="en-US" dirty="0"/>
              <a:t>泄露</a:t>
            </a:r>
            <a:r>
              <a:rPr lang="en-US" altLang="zh-CN" dirty="0"/>
              <a:t>8000+</a:t>
            </a:r>
            <a:r>
              <a:rPr lang="zh-CN" altLang="en-US" dirty="0"/>
              <a:t>万用户信息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 </a:t>
            </a:r>
            <a:r>
              <a:rPr lang="en-US" altLang="zh-CN" dirty="0"/>
              <a:t>“</a:t>
            </a:r>
            <a:r>
              <a:rPr lang="zh-CN" altLang="en-US" dirty="0"/>
              <a:t>中国的消费者在隐私保护的前提下，很多时候是愿意以一定的个人数据授权使用，去换取更加便捷的服务。</a:t>
            </a:r>
            <a:r>
              <a:rPr lang="en-US" altLang="zh-CN" dirty="0"/>
              <a:t>”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DAEE4-B529-49F5-B5A4-BD86E861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B58D4-26AE-448F-97B6-CEF21CA5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0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4650" y="2931320"/>
            <a:ext cx="3314700" cy="700428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300" dirty="0"/>
              <a:t>感谢您的聆听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8" name="直线连接符 7"/>
          <p:cNvCxnSpPr/>
          <p:nvPr/>
        </p:nvCxnSpPr>
        <p:spPr>
          <a:xfrm>
            <a:off x="1962150" y="3631748"/>
            <a:ext cx="5219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>
            <a:extLst>
              <a:ext uri="{FF2B5EF4-FFF2-40B4-BE49-F238E27FC236}">
                <a16:creationId xmlns:a16="http://schemas.microsoft.com/office/drawing/2014/main" id="{AA21EB12-0573-4A6A-8EDE-9DC62486413C}"/>
              </a:ext>
            </a:extLst>
          </p:cNvPr>
          <p:cNvSpPr txBox="1">
            <a:spLocks/>
          </p:cNvSpPr>
          <p:nvPr/>
        </p:nvSpPr>
        <p:spPr>
          <a:xfrm>
            <a:off x="1143000" y="3711265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charset="2"/>
              <a:buChar char="u"/>
              <a:defRPr sz="24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u"/>
              <a:defRPr sz="20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u"/>
              <a:defRPr sz="18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u"/>
              <a:defRPr sz="16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u"/>
              <a:defRPr sz="16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500" dirty="0" err="1"/>
              <a:t>www.transwarp.io</a:t>
            </a:r>
            <a:endParaRPr lang="en-US" altLang="zh-CN" sz="15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4132738"/>
            <a:ext cx="895350" cy="8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CE4AF-C816-4192-81D9-9066A112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34D2F-3B0E-4733-8ED7-9E767601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A995E-4692-48FB-87AA-BC81ACDE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4C86E6-F282-4562-A936-D1F6A35C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4" y="1081997"/>
            <a:ext cx="5715000" cy="2800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89C0F8-9153-4C42-8E3D-C24DC2203AAF}"/>
              </a:ext>
            </a:extLst>
          </p:cNvPr>
          <p:cNvSpPr txBox="1"/>
          <p:nvPr/>
        </p:nvSpPr>
        <p:spPr>
          <a:xfrm>
            <a:off x="6276247" y="5393680"/>
            <a:ext cx="26228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</a:rPr>
              <a:t>https://www.shodan.io/search?query=hdfs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F4AD53-0823-4BC6-9ACB-5DEC91CB5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2" y="4027958"/>
            <a:ext cx="5757863" cy="16287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B04FE0D-9716-402E-A390-6A6116B853B8}"/>
              </a:ext>
            </a:extLst>
          </p:cNvPr>
          <p:cNvSpPr/>
          <p:nvPr/>
        </p:nvSpPr>
        <p:spPr>
          <a:xfrm>
            <a:off x="5994778" y="1854075"/>
            <a:ext cx="314922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</a:rPr>
              <a:t>United States                        2,839</a:t>
            </a:r>
          </a:p>
          <a:p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</a:rPr>
              <a:t>China                                     1,666</a:t>
            </a:r>
          </a:p>
          <a:p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</a:rPr>
              <a:t>Ireland                                     222</a:t>
            </a:r>
          </a:p>
          <a:p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</a:rPr>
              <a:t>Netherlands                            169</a:t>
            </a:r>
          </a:p>
          <a:p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</a:rPr>
              <a:t>Korea, Republic of                 143</a:t>
            </a:r>
          </a:p>
        </p:txBody>
      </p:sp>
    </p:spTree>
    <p:extLst>
      <p:ext uri="{BB962C8B-B14F-4D97-AF65-F5344CB8AC3E}">
        <p14:creationId xmlns:p14="http://schemas.microsoft.com/office/powerpoint/2010/main" val="115456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D1FE-E0C1-4FDF-9357-7E7CB838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如何保护数据安全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62799-8F97-445D-A636-09F7CD54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uthentication</a:t>
            </a:r>
          </a:p>
          <a:p>
            <a:pPr lvl="1"/>
            <a:r>
              <a:rPr lang="zh-CN" altLang="en-US" dirty="0"/>
              <a:t>用户认证</a:t>
            </a:r>
            <a:endParaRPr lang="en-US" altLang="zh-CN" dirty="0"/>
          </a:p>
          <a:p>
            <a:pPr lvl="1"/>
            <a:r>
              <a:rPr lang="zh-CN" altLang="en-US" dirty="0"/>
              <a:t>在用户访问数据之前确认用户身份，保证只有受信任的用户才能访问系统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uthorization</a:t>
            </a:r>
          </a:p>
          <a:p>
            <a:pPr lvl="1"/>
            <a:r>
              <a:rPr lang="zh-CN" altLang="en-US" dirty="0"/>
              <a:t>权限管理</a:t>
            </a:r>
            <a:endParaRPr lang="en-US" altLang="zh-CN" dirty="0"/>
          </a:p>
          <a:p>
            <a:pPr lvl="1"/>
            <a:r>
              <a:rPr lang="zh-CN" altLang="en-US" dirty="0"/>
              <a:t>受信任的用户访问数据资源时，使用一组访问规则限制用户能够访问的资源，保证数据隐私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udit</a:t>
            </a:r>
          </a:p>
          <a:p>
            <a:pPr lvl="1"/>
            <a:r>
              <a:rPr lang="zh-CN" altLang="en-US" dirty="0"/>
              <a:t>日志审计</a:t>
            </a:r>
            <a:endParaRPr lang="en-US" altLang="zh-CN" dirty="0"/>
          </a:p>
          <a:p>
            <a:pPr lvl="1"/>
            <a:r>
              <a:rPr lang="zh-CN" altLang="en-US" dirty="0"/>
              <a:t>用户的每一个操作都会被记录在案，任何蛛丝马迹都有迹可循，为排查问题提供依据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124D3-91E8-4447-BD11-571EF54A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1C2A3-ACDD-44A2-823F-CB855AA5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1303C-82A4-4FD9-A8F1-12481E41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2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D89AC-34C3-4B42-A436-73729BE8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Guardian</a:t>
            </a:r>
            <a:r>
              <a:rPr lang="zh-CN" altLang="en-US" dirty="0"/>
              <a:t>架构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23144-EB4C-431A-AD11-6518EFFF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9462F-2C87-4F66-82FD-F8E5EED7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F7B1B-12EC-4C80-AE86-F52F0861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D38B9E2-B283-4D05-90BA-F6168F24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17" y="1314858"/>
            <a:ext cx="2685155" cy="4228285"/>
          </a:xfr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37173F5-BD5F-4D5C-AC11-3AE43CDE26BF}"/>
              </a:ext>
            </a:extLst>
          </p:cNvPr>
          <p:cNvSpPr txBox="1">
            <a:spLocks/>
          </p:cNvSpPr>
          <p:nvPr/>
        </p:nvSpPr>
        <p:spPr>
          <a:xfrm>
            <a:off x="628650" y="1969772"/>
            <a:ext cx="3742879" cy="352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300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Wingdings" charset="2"/>
              <a:buChar char="u"/>
              <a:defRPr sz="24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Wingdings" charset="2"/>
              <a:buChar char="u"/>
              <a:defRPr sz="20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Wingdings" charset="2"/>
              <a:buChar char="u"/>
              <a:defRPr sz="18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Wingdings" charset="2"/>
              <a:buChar char="u"/>
              <a:defRPr sz="16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Wingdings" charset="2"/>
              <a:buChar char="u"/>
              <a:defRPr sz="1600" b="0" i="0" kern="120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用户认证</a:t>
            </a:r>
            <a:endParaRPr lang="en-US" altLang="zh-CN" sz="1800" dirty="0"/>
          </a:p>
          <a:p>
            <a:pPr lvl="1"/>
            <a:r>
              <a:rPr lang="zh-CN" altLang="en-US" sz="1500" dirty="0"/>
              <a:t>目录服务协议</a:t>
            </a:r>
            <a:endParaRPr lang="en-US" altLang="zh-CN" sz="1500" dirty="0"/>
          </a:p>
          <a:p>
            <a:pPr lvl="1"/>
            <a:r>
              <a:rPr lang="en-US" altLang="zh-CN" sz="1500" dirty="0"/>
              <a:t>KERBEROS</a:t>
            </a:r>
            <a:r>
              <a:rPr lang="zh-CN" altLang="en-US" sz="1500" dirty="0"/>
              <a:t>协议</a:t>
            </a:r>
            <a:endParaRPr lang="en-US" altLang="zh-CN" sz="1500" dirty="0"/>
          </a:p>
          <a:p>
            <a:pPr lvl="1"/>
            <a:r>
              <a:rPr lang="zh-CN" altLang="en-US" sz="1500" dirty="0"/>
              <a:t>域互信协议</a:t>
            </a:r>
            <a:endParaRPr lang="en-US" altLang="zh-CN" sz="1500" dirty="0"/>
          </a:p>
          <a:p>
            <a:pPr lvl="1"/>
            <a:r>
              <a:rPr lang="zh-CN" altLang="en-US" sz="1500" dirty="0"/>
              <a:t>单点登录</a:t>
            </a:r>
            <a:endParaRPr lang="en-US" altLang="zh-CN" sz="1500" dirty="0"/>
          </a:p>
          <a:p>
            <a:r>
              <a:rPr lang="zh-CN" altLang="en-US" sz="1800" dirty="0"/>
              <a:t>权限管理</a:t>
            </a:r>
            <a:endParaRPr lang="en-US" altLang="zh-CN" sz="1800" dirty="0"/>
          </a:p>
          <a:p>
            <a:pPr lvl="1"/>
            <a:r>
              <a:rPr lang="zh-CN" altLang="en-US" sz="1500" dirty="0"/>
              <a:t>插件式权限管理</a:t>
            </a:r>
            <a:endParaRPr lang="en-US" altLang="zh-CN" sz="1500" dirty="0"/>
          </a:p>
          <a:p>
            <a:pPr lvl="1"/>
            <a:r>
              <a:rPr lang="en-US" altLang="zh-CN" sz="1500" dirty="0"/>
              <a:t>RBAC</a:t>
            </a:r>
          </a:p>
          <a:p>
            <a:pPr lvl="1"/>
            <a:r>
              <a:rPr lang="en-US" altLang="zh-CN" sz="1500" dirty="0"/>
              <a:t>ABAC</a:t>
            </a:r>
          </a:p>
          <a:p>
            <a:r>
              <a:rPr lang="zh-CN" altLang="en-US" sz="1800" dirty="0"/>
              <a:t>审计</a:t>
            </a:r>
            <a:endParaRPr lang="en-US" altLang="zh-CN" sz="1800" dirty="0"/>
          </a:p>
          <a:p>
            <a:pPr lvl="1"/>
            <a:r>
              <a:rPr lang="zh-CN" altLang="en-US" sz="1500" dirty="0"/>
              <a:t>基于</a:t>
            </a:r>
            <a:r>
              <a:rPr lang="en-US" altLang="zh-CN" sz="1500" dirty="0"/>
              <a:t>Milano</a:t>
            </a:r>
            <a:r>
              <a:rPr lang="zh-CN" altLang="en-US" sz="1500" dirty="0"/>
              <a:t>审计与日志</a:t>
            </a:r>
            <a:endParaRPr lang="en-US" altLang="zh-CN" sz="1500" dirty="0"/>
          </a:p>
          <a:p>
            <a:pPr lvl="1"/>
            <a:r>
              <a:rPr lang="zh-CN" altLang="en-US" sz="1500" dirty="0"/>
              <a:t>基于数据库的审计与日志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1887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021F-B813-4EBC-BF12-D35D1703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2C72C-7E6E-4DDF-A8A6-32AEFFAC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Guardian</a:t>
            </a:r>
            <a:r>
              <a:rPr lang="zh-CN" altLang="en-US" dirty="0"/>
              <a:t>提供多样的认证方式</a:t>
            </a:r>
            <a:endParaRPr lang="en-US" altLang="zh-CN" dirty="0"/>
          </a:p>
          <a:p>
            <a:pPr lvl="1"/>
            <a:r>
              <a:rPr lang="en-US" altLang="zh-CN" dirty="0"/>
              <a:t>LDAP</a:t>
            </a:r>
          </a:p>
          <a:p>
            <a:pPr lvl="1"/>
            <a:r>
              <a:rPr lang="en-US" altLang="zh-CN" dirty="0"/>
              <a:t>KERBEROS</a:t>
            </a:r>
          </a:p>
          <a:p>
            <a:pPr lvl="1"/>
            <a:r>
              <a:rPr lang="en-US" altLang="zh-CN" dirty="0"/>
              <a:t>CAS (SSO)</a:t>
            </a:r>
          </a:p>
          <a:p>
            <a:pPr lvl="1"/>
            <a:r>
              <a:rPr lang="en-US" altLang="zh-CN" dirty="0"/>
              <a:t>Guardian Token</a:t>
            </a:r>
          </a:p>
          <a:p>
            <a:pPr lvl="1"/>
            <a:r>
              <a:rPr lang="en-US" altLang="zh-CN" dirty="0"/>
              <a:t>OAuth</a:t>
            </a:r>
          </a:p>
          <a:p>
            <a:pPr lvl="1"/>
            <a:r>
              <a:rPr lang="en-US" altLang="zh-CN" dirty="0"/>
              <a:t>OIDC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Guardian</a:t>
            </a:r>
            <a:r>
              <a:rPr lang="zh-CN" altLang="en-US" dirty="0"/>
              <a:t>支持外部用户认证的集成</a:t>
            </a:r>
            <a:endParaRPr lang="en-US" altLang="zh-CN" dirty="0"/>
          </a:p>
          <a:p>
            <a:pPr lvl="1"/>
            <a:r>
              <a:rPr lang="en-US" altLang="zh-CN" dirty="0"/>
              <a:t>Active Directory</a:t>
            </a:r>
          </a:p>
          <a:p>
            <a:pPr lvl="1"/>
            <a:r>
              <a:rPr lang="en-US" altLang="zh-CN" dirty="0"/>
              <a:t>Google Account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7F705-B30D-4038-BAF1-CC1E1017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4E58-5E57-46F9-B51F-21A29006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Transwarp</a:t>
            </a:r>
            <a:r>
              <a:rPr lang="en-US" altLang="zh-CN" dirty="0"/>
              <a:t>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94471-2070-49EC-9D36-5D289DB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Picture 2" descr="JPEG of Kerberos">
            <a:extLst>
              <a:ext uri="{FF2B5EF4-FFF2-40B4-BE49-F238E27FC236}">
                <a16:creationId xmlns:a16="http://schemas.microsoft.com/office/drawing/2014/main" id="{FE77B457-0577-4E8C-B5A3-4C29B86D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476" y="2247005"/>
            <a:ext cx="1094216" cy="114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Open LDAP">
            <a:extLst>
              <a:ext uri="{FF2B5EF4-FFF2-40B4-BE49-F238E27FC236}">
                <a16:creationId xmlns:a16="http://schemas.microsoft.com/office/drawing/2014/main" id="{4BBF3EA0-A507-4338-8682-2148D7BF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85" y="1572062"/>
            <a:ext cx="1187648" cy="11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apereo.org/sites/default/files/styles/project_logo/public/projects/logos/cas_max_logo_0.png?itok=uD4hQ5-h">
            <a:extLst>
              <a:ext uri="{FF2B5EF4-FFF2-40B4-BE49-F238E27FC236}">
                <a16:creationId xmlns:a16="http://schemas.microsoft.com/office/drawing/2014/main" id="{F55F50DE-A97F-439D-8CF7-B8127452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69" y="3109608"/>
            <a:ext cx="1164431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å¾çæç´¢ç»æ">
            <a:extLst>
              <a:ext uri="{FF2B5EF4-FFF2-40B4-BE49-F238E27FC236}">
                <a16:creationId xmlns:a16="http://schemas.microsoft.com/office/drawing/2014/main" id="{C67A963E-2305-4B24-BE88-FF17C4DA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369" y="4260805"/>
            <a:ext cx="2248728" cy="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âoauthâçå¾çæç´¢ç»æ">
            <a:extLst>
              <a:ext uri="{FF2B5EF4-FFF2-40B4-BE49-F238E27FC236}">
                <a16:creationId xmlns:a16="http://schemas.microsoft.com/office/drawing/2014/main" id="{3A2A84ED-C15A-42C5-8BCF-9CF8483D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002577"/>
            <a:ext cx="1285875" cy="12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âsamlâçå¾çæç´¢ç»æ">
            <a:extLst>
              <a:ext uri="{FF2B5EF4-FFF2-40B4-BE49-F238E27FC236}">
                <a16:creationId xmlns:a16="http://schemas.microsoft.com/office/drawing/2014/main" id="{ACF14561-0E4C-4C8C-BC71-B0623018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91" y="2801190"/>
            <a:ext cx="1323885" cy="132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70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80EC2-D52E-4CED-9D6F-6FEA709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互信认证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D6F93-9FBD-4215-AD7B-7E9CEB45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969772"/>
            <a:ext cx="2333831" cy="3520201"/>
          </a:xfrm>
        </p:spPr>
        <p:txBody>
          <a:bodyPr/>
          <a:lstStyle/>
          <a:p>
            <a:r>
              <a:rPr lang="zh-CN" altLang="en-US" dirty="0"/>
              <a:t>突破多集群之间的界限，进行数据共享</a:t>
            </a:r>
            <a:endParaRPr lang="en-US" altLang="zh-CN" dirty="0"/>
          </a:p>
          <a:p>
            <a:r>
              <a:rPr lang="zh-CN" altLang="en-US" dirty="0"/>
              <a:t>多集群之间灵活的互信机制</a:t>
            </a:r>
            <a:endParaRPr lang="en-US" altLang="zh-CN" dirty="0"/>
          </a:p>
          <a:p>
            <a:pPr lvl="1"/>
            <a:r>
              <a:rPr lang="en-US" altLang="zh-CN" dirty="0"/>
              <a:t>TWO_WAY trust</a:t>
            </a:r>
          </a:p>
          <a:p>
            <a:pPr lvl="1"/>
            <a:r>
              <a:rPr lang="en-US" altLang="zh-CN" dirty="0"/>
              <a:t>OUTGOING trust</a:t>
            </a:r>
          </a:p>
          <a:p>
            <a:pPr lvl="1"/>
            <a:r>
              <a:rPr lang="en-US" altLang="zh-CN" dirty="0"/>
              <a:t>INCOMING trust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593EE-1089-45A7-A1B3-C618E0FD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21FD1-0FE6-4591-AD1E-BA2197B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Transwarp</a:t>
            </a:r>
            <a:r>
              <a:rPr lang="en-US" altLang="zh-CN" dirty="0"/>
              <a:t> Confidential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143DC-9063-420F-B296-801640BA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DC4479-0A65-49D2-BECD-86FC3411A037}"/>
              </a:ext>
            </a:extLst>
          </p:cNvPr>
          <p:cNvSpPr/>
          <p:nvPr/>
        </p:nvSpPr>
        <p:spPr>
          <a:xfrm>
            <a:off x="5082623" y="1264858"/>
            <a:ext cx="1854890" cy="14629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F09B2A-4CF6-4036-858C-1EF9D180DFC7}"/>
              </a:ext>
            </a:extLst>
          </p:cNvPr>
          <p:cNvSpPr txBox="1"/>
          <p:nvPr/>
        </p:nvSpPr>
        <p:spPr>
          <a:xfrm>
            <a:off x="5182429" y="1353160"/>
            <a:ext cx="1447385" cy="337931"/>
          </a:xfrm>
          <a:prstGeom prst="rect">
            <a:avLst/>
          </a:prstGeom>
        </p:spPr>
        <p:txBody>
          <a:bodyPr vert="horz" wrap="square" lIns="68580" tIns="34290" rIns="68580" bIns="34290" rtlCol="0">
            <a:normAutofit fontScale="77500" lnSpcReduction="20000"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Guardian@Realm1</a:t>
            </a:r>
            <a:endParaRPr lang="zh-CN" altLang="en-US" sz="1500" dirty="0">
              <a:solidFill>
                <a:schemeClr val="bg1"/>
              </a:solidFill>
              <a:hlinkClick r:id="rId3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8A32F55-686F-401C-9815-29E0105DFA77}"/>
              </a:ext>
            </a:extLst>
          </p:cNvPr>
          <p:cNvSpPr/>
          <p:nvPr/>
        </p:nvSpPr>
        <p:spPr>
          <a:xfrm>
            <a:off x="5182428" y="1806571"/>
            <a:ext cx="781050" cy="306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HDFS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C28020-E18C-4E91-A841-3BE07D4BC159}"/>
              </a:ext>
            </a:extLst>
          </p:cNvPr>
          <p:cNvSpPr/>
          <p:nvPr/>
        </p:nvSpPr>
        <p:spPr>
          <a:xfrm>
            <a:off x="6085646" y="1806571"/>
            <a:ext cx="781050" cy="306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YARN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511811-2B54-47FF-843E-6C7AE09ADCF3}"/>
              </a:ext>
            </a:extLst>
          </p:cNvPr>
          <p:cNvSpPr/>
          <p:nvPr/>
        </p:nvSpPr>
        <p:spPr>
          <a:xfrm>
            <a:off x="2979253" y="4073597"/>
            <a:ext cx="1854890" cy="14629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5353F1-296A-42EF-AA37-78B5B7D2A655}"/>
              </a:ext>
            </a:extLst>
          </p:cNvPr>
          <p:cNvSpPr txBox="1"/>
          <p:nvPr/>
        </p:nvSpPr>
        <p:spPr>
          <a:xfrm>
            <a:off x="3079059" y="4189077"/>
            <a:ext cx="1447385" cy="337931"/>
          </a:xfrm>
          <a:prstGeom prst="rect">
            <a:avLst/>
          </a:prstGeom>
        </p:spPr>
        <p:txBody>
          <a:bodyPr vert="horz" wrap="square" lIns="68580" tIns="34290" rIns="68580" bIns="34290" rtlCol="0">
            <a:normAutofit fontScale="77500" lnSpcReduction="20000"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Guardian@Realm2</a:t>
            </a:r>
            <a:endParaRPr lang="zh-CN" altLang="en-US" sz="1500" dirty="0">
              <a:solidFill>
                <a:schemeClr val="bg1"/>
              </a:solidFill>
              <a:hlinkClick r:id="rId3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35F9B9-33FA-4E16-B442-6438D4882CF0}"/>
              </a:ext>
            </a:extLst>
          </p:cNvPr>
          <p:cNvSpPr/>
          <p:nvPr/>
        </p:nvSpPr>
        <p:spPr>
          <a:xfrm>
            <a:off x="3071396" y="4618280"/>
            <a:ext cx="781050" cy="306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HDFS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F6F716-FF43-428A-875B-76A03A107E21}"/>
              </a:ext>
            </a:extLst>
          </p:cNvPr>
          <p:cNvSpPr/>
          <p:nvPr/>
        </p:nvSpPr>
        <p:spPr>
          <a:xfrm>
            <a:off x="3974615" y="4618280"/>
            <a:ext cx="781050" cy="306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YARN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08F1A4-FC03-477C-86E3-D4A0DDEE257C}"/>
              </a:ext>
            </a:extLst>
          </p:cNvPr>
          <p:cNvSpPr/>
          <p:nvPr/>
        </p:nvSpPr>
        <p:spPr>
          <a:xfrm>
            <a:off x="7185992" y="4073597"/>
            <a:ext cx="1854890" cy="14629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396C5E-6C25-4F07-904C-F540960A5C99}"/>
              </a:ext>
            </a:extLst>
          </p:cNvPr>
          <p:cNvSpPr txBox="1"/>
          <p:nvPr/>
        </p:nvSpPr>
        <p:spPr>
          <a:xfrm>
            <a:off x="7228441" y="4179935"/>
            <a:ext cx="1447385" cy="337931"/>
          </a:xfrm>
          <a:prstGeom prst="rect">
            <a:avLst/>
          </a:prstGeom>
        </p:spPr>
        <p:txBody>
          <a:bodyPr vert="horz" wrap="square" lIns="68580" tIns="34290" rIns="68580" bIns="34290" rtlCol="0">
            <a:normAutofit fontScale="77500" lnSpcReduction="20000"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Guardian@Realm3</a:t>
            </a:r>
            <a:endParaRPr lang="zh-CN" altLang="en-US" sz="1500" dirty="0">
              <a:solidFill>
                <a:schemeClr val="bg1"/>
              </a:solidFill>
              <a:hlinkClick r:id="rId3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37FA05-5CEA-4EFF-B3B9-FC7AAA1CD9DA}"/>
              </a:ext>
            </a:extLst>
          </p:cNvPr>
          <p:cNvSpPr/>
          <p:nvPr/>
        </p:nvSpPr>
        <p:spPr>
          <a:xfrm>
            <a:off x="7273167" y="4618759"/>
            <a:ext cx="781050" cy="306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HDFS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2D9C97-6362-4A44-A6ED-A881FA44F138}"/>
              </a:ext>
            </a:extLst>
          </p:cNvPr>
          <p:cNvSpPr/>
          <p:nvPr/>
        </p:nvSpPr>
        <p:spPr>
          <a:xfrm>
            <a:off x="8176385" y="4618759"/>
            <a:ext cx="781050" cy="306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YARN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F38E31-C8E9-4315-8FB8-BD0CA2C01710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4834143" y="4805066"/>
            <a:ext cx="2351849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A4DFA81-390B-45E1-8935-C5EDC17F6886}"/>
              </a:ext>
            </a:extLst>
          </p:cNvPr>
          <p:cNvCxnSpPr>
            <a:stCxn id="7" idx="3"/>
            <a:endCxn id="24" idx="0"/>
          </p:cNvCxnSpPr>
          <p:nvPr/>
        </p:nvCxnSpPr>
        <p:spPr>
          <a:xfrm>
            <a:off x="6937513" y="1996326"/>
            <a:ext cx="1175924" cy="207727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23E8231-DF2E-4DD2-84F0-2473470B3697}"/>
              </a:ext>
            </a:extLst>
          </p:cNvPr>
          <p:cNvCxnSpPr>
            <a:stCxn id="20" idx="0"/>
            <a:endCxn id="7" idx="1"/>
          </p:cNvCxnSpPr>
          <p:nvPr/>
        </p:nvCxnSpPr>
        <p:spPr>
          <a:xfrm flipV="1">
            <a:off x="3906699" y="1996326"/>
            <a:ext cx="1175924" cy="2077271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3868252-59D4-4357-BFB2-9890BF696049}"/>
              </a:ext>
            </a:extLst>
          </p:cNvPr>
          <p:cNvSpPr txBox="1"/>
          <p:nvPr/>
        </p:nvSpPr>
        <p:spPr>
          <a:xfrm>
            <a:off x="3684267" y="2834108"/>
            <a:ext cx="685800" cy="45972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No Trust</a:t>
            </a:r>
            <a:endParaRPr lang="zh-CN" altLang="en-US" sz="1500" dirty="0">
              <a:solidFill>
                <a:schemeClr val="bg1"/>
              </a:solidFill>
              <a:hlinkClick r:id="rId3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FB2723-99C5-4C12-A363-B02BE08F95B1}"/>
              </a:ext>
            </a:extLst>
          </p:cNvPr>
          <p:cNvSpPr txBox="1"/>
          <p:nvPr/>
        </p:nvSpPr>
        <p:spPr>
          <a:xfrm>
            <a:off x="5667167" y="4787591"/>
            <a:ext cx="685800" cy="45972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TWO_WAY Trust</a:t>
            </a:r>
            <a:endParaRPr lang="zh-CN" altLang="en-US" sz="1500" dirty="0">
              <a:solidFill>
                <a:schemeClr val="bg1"/>
              </a:solidFill>
              <a:hlinkClick r:id="rId3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3E3DCB-2914-45E3-B915-2FBAF37CCE4E}"/>
              </a:ext>
            </a:extLst>
          </p:cNvPr>
          <p:cNvSpPr txBox="1"/>
          <p:nvPr/>
        </p:nvSpPr>
        <p:spPr>
          <a:xfrm>
            <a:off x="7993033" y="2830724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ONE_WAY TRUST</a:t>
            </a:r>
            <a:endParaRPr lang="zh-CN" altLang="en-US" sz="1500" dirty="0">
              <a:solidFill>
                <a:schemeClr val="bg1"/>
              </a:solidFill>
              <a:hlinkClick r:id="rId3"/>
            </a:endParaRPr>
          </a:p>
        </p:txBody>
      </p:sp>
      <p:sp>
        <p:nvSpPr>
          <p:cNvPr id="12" name="箭头: 环形 11">
            <a:extLst>
              <a:ext uri="{FF2B5EF4-FFF2-40B4-BE49-F238E27FC236}">
                <a16:creationId xmlns:a16="http://schemas.microsoft.com/office/drawing/2014/main" id="{402E7200-D063-41FB-B5F9-926FDE8FF7DC}"/>
              </a:ext>
            </a:extLst>
          </p:cNvPr>
          <p:cNvSpPr/>
          <p:nvPr/>
        </p:nvSpPr>
        <p:spPr>
          <a:xfrm rot="2971656">
            <a:off x="4926287" y="2713708"/>
            <a:ext cx="2015781" cy="201578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581958"/>
              <a:gd name="adj5" fmla="val 97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9" name="箭头: 环形 48">
            <a:extLst>
              <a:ext uri="{FF2B5EF4-FFF2-40B4-BE49-F238E27FC236}">
                <a16:creationId xmlns:a16="http://schemas.microsoft.com/office/drawing/2014/main" id="{785CA56E-4374-44F7-B4C8-2A8E78CE520B}"/>
              </a:ext>
            </a:extLst>
          </p:cNvPr>
          <p:cNvSpPr/>
          <p:nvPr/>
        </p:nvSpPr>
        <p:spPr>
          <a:xfrm rot="9581947">
            <a:off x="4938841" y="2713708"/>
            <a:ext cx="2015781" cy="201578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018068"/>
              <a:gd name="adj5" fmla="val 1005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0" name="箭头: 环形 49">
            <a:extLst>
              <a:ext uri="{FF2B5EF4-FFF2-40B4-BE49-F238E27FC236}">
                <a16:creationId xmlns:a16="http://schemas.microsoft.com/office/drawing/2014/main" id="{32C02E1C-B127-41F2-A88E-E0847CEC9FA8}"/>
              </a:ext>
            </a:extLst>
          </p:cNvPr>
          <p:cNvSpPr/>
          <p:nvPr/>
        </p:nvSpPr>
        <p:spPr>
          <a:xfrm rot="5696310" flipH="1">
            <a:off x="5263240" y="3035476"/>
            <a:ext cx="1341874" cy="13418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955856"/>
              <a:gd name="adj5" fmla="val 124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1" name="箭头: 环形 50">
            <a:extLst>
              <a:ext uri="{FF2B5EF4-FFF2-40B4-BE49-F238E27FC236}">
                <a16:creationId xmlns:a16="http://schemas.microsoft.com/office/drawing/2014/main" id="{0AE11FC1-576D-47F9-B1A5-89FC1DB6DF1A}"/>
              </a:ext>
            </a:extLst>
          </p:cNvPr>
          <p:cNvSpPr/>
          <p:nvPr/>
        </p:nvSpPr>
        <p:spPr>
          <a:xfrm rot="16494293">
            <a:off x="4931387" y="2713708"/>
            <a:ext cx="2015781" cy="201578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39232"/>
              <a:gd name="adj5" fmla="val 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2" name="箭头: 环形 51">
            <a:extLst>
              <a:ext uri="{FF2B5EF4-FFF2-40B4-BE49-F238E27FC236}">
                <a16:creationId xmlns:a16="http://schemas.microsoft.com/office/drawing/2014/main" id="{A1E57EC3-CFD7-4AFE-8BD0-19B02A478FA1}"/>
              </a:ext>
            </a:extLst>
          </p:cNvPr>
          <p:cNvSpPr/>
          <p:nvPr/>
        </p:nvSpPr>
        <p:spPr>
          <a:xfrm rot="19874042" flipH="1">
            <a:off x="5257193" y="3022631"/>
            <a:ext cx="1341874" cy="13418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153366"/>
              <a:gd name="adj5" fmla="val 124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4" name="箭头: 环形 53">
            <a:extLst>
              <a:ext uri="{FF2B5EF4-FFF2-40B4-BE49-F238E27FC236}">
                <a16:creationId xmlns:a16="http://schemas.microsoft.com/office/drawing/2014/main" id="{A7351AC2-D77F-4E5D-95DB-DA7D7AE67F4B}"/>
              </a:ext>
            </a:extLst>
          </p:cNvPr>
          <p:cNvSpPr/>
          <p:nvPr/>
        </p:nvSpPr>
        <p:spPr>
          <a:xfrm rot="13363077" flipH="1">
            <a:off x="5262522" y="3037334"/>
            <a:ext cx="1341874" cy="13418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125256"/>
              <a:gd name="adj5" fmla="val 1242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C2A043-3EED-4E76-BA58-8FEAE722F817}"/>
              </a:ext>
            </a:extLst>
          </p:cNvPr>
          <p:cNvSpPr txBox="1"/>
          <p:nvPr/>
        </p:nvSpPr>
        <p:spPr>
          <a:xfrm>
            <a:off x="5569386" y="3489901"/>
            <a:ext cx="685800" cy="685800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altLang="zh-CN" sz="1500" dirty="0">
                <a:hlinkClick r:id="rId3"/>
              </a:rPr>
              <a:t>data</a:t>
            </a:r>
            <a:endParaRPr lang="zh-CN" altLang="en-US" sz="15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93254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528B4-3AD7-4D61-878E-9A63AEB1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02BB8-74A9-481F-81BD-A3105BEE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统一权限模型</a:t>
            </a:r>
            <a:endParaRPr lang="en-US" altLang="zh-CN" dirty="0"/>
          </a:p>
          <a:p>
            <a:pPr lvl="1"/>
            <a:r>
              <a:rPr lang="zh-CN" altLang="en-US" dirty="0"/>
              <a:t>统一</a:t>
            </a:r>
            <a:r>
              <a:rPr lang="en-US" altLang="zh-CN" dirty="0"/>
              <a:t>HDFS</a:t>
            </a:r>
            <a:r>
              <a:rPr lang="zh-CN" altLang="en-US" dirty="0"/>
              <a:t>，</a:t>
            </a:r>
            <a:r>
              <a:rPr lang="en-US" altLang="zh-CN" dirty="0"/>
              <a:t>Inceptor</a:t>
            </a:r>
            <a:r>
              <a:rPr lang="zh-CN" altLang="en-US" dirty="0"/>
              <a:t>，</a:t>
            </a:r>
            <a:r>
              <a:rPr lang="en-US" altLang="zh-CN" dirty="0"/>
              <a:t>Hyperbase</a:t>
            </a:r>
            <a:r>
              <a:rPr lang="zh-CN" altLang="en-US" dirty="0"/>
              <a:t>的模型，减低管理开销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集中化权限管理</a:t>
            </a:r>
            <a:endParaRPr lang="en-US" altLang="zh-CN" dirty="0"/>
          </a:p>
          <a:p>
            <a:pPr lvl="1"/>
            <a:r>
              <a:rPr lang="zh-CN" altLang="en-US" dirty="0"/>
              <a:t>所有权限都集中在</a:t>
            </a:r>
            <a:r>
              <a:rPr lang="en-US" altLang="zh-CN" dirty="0"/>
              <a:t>Guardian</a:t>
            </a:r>
            <a:r>
              <a:rPr lang="zh-CN" altLang="en-US" dirty="0"/>
              <a:t>界面或者</a:t>
            </a:r>
            <a:r>
              <a:rPr lang="en-US" altLang="zh-CN" dirty="0"/>
              <a:t>API</a:t>
            </a:r>
            <a:r>
              <a:rPr lang="zh-CN" altLang="en-US" dirty="0"/>
              <a:t>中进行管理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细粒度权限管控</a:t>
            </a:r>
            <a:endParaRPr lang="en-US" altLang="zh-CN" dirty="0"/>
          </a:p>
          <a:p>
            <a:pPr lvl="1"/>
            <a:r>
              <a:rPr lang="zh-CN" altLang="en-US" dirty="0"/>
              <a:t>可以精细到行</a:t>
            </a:r>
            <a:r>
              <a:rPr lang="en-US" altLang="zh-CN" dirty="0"/>
              <a:t>/</a:t>
            </a:r>
            <a:r>
              <a:rPr lang="zh-CN" altLang="en-US" dirty="0"/>
              <a:t>列</a:t>
            </a:r>
            <a:r>
              <a:rPr lang="en-US" altLang="zh-CN" dirty="0"/>
              <a:t>/</a:t>
            </a:r>
            <a:r>
              <a:rPr lang="zh-CN" altLang="en-US" dirty="0"/>
              <a:t>单元格级别权限管理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外部权限系统</a:t>
            </a:r>
            <a:endParaRPr lang="en-US" altLang="zh-CN" dirty="0"/>
          </a:p>
          <a:p>
            <a:pPr lvl="1"/>
            <a:r>
              <a:rPr lang="zh-CN" altLang="en-US" dirty="0"/>
              <a:t>服务与其权限分离，使用外部</a:t>
            </a:r>
            <a:r>
              <a:rPr lang="en-US" altLang="zh-CN" dirty="0"/>
              <a:t>Guardian</a:t>
            </a:r>
            <a:r>
              <a:rPr lang="zh-CN" altLang="en-US" dirty="0"/>
              <a:t>保存和管理，即使服务关机仍可以管理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运行时权限判断</a:t>
            </a:r>
            <a:endParaRPr lang="en-US" altLang="zh-CN" dirty="0"/>
          </a:p>
          <a:p>
            <a:pPr lvl="1"/>
            <a:r>
              <a:rPr lang="zh-CN" altLang="en-US" dirty="0"/>
              <a:t>根据运行时上下文判断权限，例如根据用户</a:t>
            </a:r>
            <a:r>
              <a:rPr lang="en-US" altLang="zh-CN" dirty="0"/>
              <a:t>IP</a:t>
            </a:r>
            <a:r>
              <a:rPr lang="zh-CN" altLang="en-US" dirty="0"/>
              <a:t>地址、资源模式匹配等来进行权限判断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A8741-A403-42A9-AD82-77235EBE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AC25E-7E71-46B8-89FD-AA310820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8263F-99E3-4C71-8928-CE069637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6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16BCC-5400-4091-8692-D419909F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067550" cy="933904"/>
          </a:xfrm>
        </p:spPr>
        <p:txBody>
          <a:bodyPr/>
          <a:lstStyle/>
          <a:p>
            <a:r>
              <a:rPr lang="zh-CN" altLang="en-US" dirty="0"/>
              <a:t>基于标签的权限管理（</a:t>
            </a:r>
            <a:r>
              <a:rPr lang="en-US" altLang="zh-CN" dirty="0"/>
              <a:t>ABAC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7CCAE-796C-4D1D-8D8A-CE3A7124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2018/5/3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8621A-AC11-4BC6-B3E0-4C70FE4B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Transwarp Confidential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05390-8E2D-4236-BC60-01CA9C58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6C3-535F-4295-A463-389C7C3CB0A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C590A0C5-153B-4949-B768-7D8ECD666137}"/>
              </a:ext>
            </a:extLst>
          </p:cNvPr>
          <p:cNvSpPr>
            <a:spLocks noChangeAspect="1"/>
          </p:cNvSpPr>
          <p:nvPr/>
        </p:nvSpPr>
        <p:spPr>
          <a:xfrm>
            <a:off x="1461407" y="1584620"/>
            <a:ext cx="2167706" cy="1034185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外部网络</a:t>
            </a:r>
            <a:endParaRPr lang="en-US" altLang="zh-CN" dirty="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AF7C3151-FD7D-4431-9DC4-7D6DEEDF1A1C}"/>
              </a:ext>
            </a:extLst>
          </p:cNvPr>
          <p:cNvSpPr>
            <a:spLocks noChangeAspect="1"/>
          </p:cNvSpPr>
          <p:nvPr/>
        </p:nvSpPr>
        <p:spPr>
          <a:xfrm>
            <a:off x="5178154" y="1548033"/>
            <a:ext cx="2167706" cy="1034185"/>
          </a:xfrm>
          <a:prstGeom prst="clou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内部网络</a:t>
            </a:r>
            <a:endParaRPr lang="en-US" altLang="zh-CN" dirty="0"/>
          </a:p>
          <a:p>
            <a:pPr algn="ctr"/>
            <a:r>
              <a:rPr lang="en-US" altLang="zh-CN" dirty="0"/>
              <a:t>192.168.</a:t>
            </a:r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zh-CN" altLang="en-US" dirty="0"/>
              <a:t>*</a:t>
            </a:r>
          </a:p>
        </p:txBody>
      </p:sp>
      <p:sp>
        <p:nvSpPr>
          <p:cNvPr id="11" name="圆柱形 10">
            <a:extLst>
              <a:ext uri="{FF2B5EF4-FFF2-40B4-BE49-F238E27FC236}">
                <a16:creationId xmlns:a16="http://schemas.microsoft.com/office/drawing/2014/main" id="{9307DD42-FFA8-4369-9B23-3349FC8496B3}"/>
              </a:ext>
            </a:extLst>
          </p:cNvPr>
          <p:cNvSpPr/>
          <p:nvPr/>
        </p:nvSpPr>
        <p:spPr>
          <a:xfrm>
            <a:off x="2890601" y="3030556"/>
            <a:ext cx="2970911" cy="1069185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secret.foo</a:t>
            </a:r>
            <a:endParaRPr lang="en-US" altLang="zh-CN" dirty="0"/>
          </a:p>
          <a:p>
            <a:pPr algn="ctr"/>
            <a:r>
              <a:rPr lang="en-US" altLang="zh-CN" b="1" dirty="0" err="1"/>
              <a:t>secret.secret_foo</a:t>
            </a:r>
            <a:endParaRPr lang="en-US" altLang="zh-CN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DBF03E-DA57-4BFC-9FDA-41DFC7579520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flipH="1">
            <a:off x="4376057" y="2581117"/>
            <a:ext cx="1885950" cy="449439"/>
          </a:xfrm>
          <a:prstGeom prst="straightConnector1">
            <a:avLst/>
          </a:prstGeom>
          <a:ln w="381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D7A4B6-80C0-4EB0-91A1-C64E7F788A22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>
            <a:off x="2545260" y="2617704"/>
            <a:ext cx="1830797" cy="41285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云形 28">
            <a:extLst>
              <a:ext uri="{FF2B5EF4-FFF2-40B4-BE49-F238E27FC236}">
                <a16:creationId xmlns:a16="http://schemas.microsoft.com/office/drawing/2014/main" id="{951DCF55-99A7-4091-A0A4-3B0119694CC8}"/>
              </a:ext>
            </a:extLst>
          </p:cNvPr>
          <p:cNvSpPr/>
          <p:nvPr/>
        </p:nvSpPr>
        <p:spPr>
          <a:xfrm>
            <a:off x="3305992" y="5056826"/>
            <a:ext cx="2140130" cy="1069184"/>
          </a:xfrm>
          <a:prstGeom prst="clou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安全机房</a:t>
            </a:r>
            <a:endParaRPr lang="en-US" altLang="zh-CN" dirty="0"/>
          </a:p>
          <a:p>
            <a:pPr algn="ctr"/>
            <a:r>
              <a:rPr lang="en-US" altLang="zh-CN" dirty="0"/>
              <a:t>192.168.3.*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97B68CC-4597-414F-A893-E834A6BDF490}"/>
              </a:ext>
            </a:extLst>
          </p:cNvPr>
          <p:cNvCxnSpPr>
            <a:cxnSpLocks/>
            <a:stCxn id="29" idx="3"/>
            <a:endCxn id="11" idx="3"/>
          </p:cNvCxnSpPr>
          <p:nvPr/>
        </p:nvCxnSpPr>
        <p:spPr>
          <a:xfrm flipV="1">
            <a:off x="4376057" y="4099741"/>
            <a:ext cx="0" cy="1018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200F204-F6B9-48EC-BA4F-7966C8895176}"/>
              </a:ext>
            </a:extLst>
          </p:cNvPr>
          <p:cNvSpPr/>
          <p:nvPr/>
        </p:nvSpPr>
        <p:spPr>
          <a:xfrm>
            <a:off x="314332" y="4624824"/>
            <a:ext cx="2294150" cy="1501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IP Range:</a:t>
            </a:r>
            <a:r>
              <a:rPr lang="zh-CN" altLang="en-US" sz="1400" dirty="0"/>
              <a:t> </a:t>
            </a:r>
            <a:r>
              <a:rPr lang="en-US" altLang="zh-CN" sz="1400" dirty="0"/>
              <a:t>192.168.1.0/16</a:t>
            </a:r>
          </a:p>
          <a:p>
            <a:pPr algn="ctr"/>
            <a:r>
              <a:rPr lang="en-US" altLang="zh-CN" sz="1400" dirty="0"/>
              <a:t>Resource: </a:t>
            </a:r>
            <a:r>
              <a:rPr lang="zh-CN" altLang="en-US" sz="1400" dirty="0"/>
              <a:t>*</a:t>
            </a:r>
            <a:endParaRPr lang="en-US" altLang="zh-CN" sz="1400" dirty="0"/>
          </a:p>
          <a:p>
            <a:pPr algn="ctr"/>
            <a:r>
              <a:rPr lang="en-US" altLang="zh-CN" sz="1400" dirty="0"/>
              <a:t>Effect: Allow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27EFF78-30B0-4D51-8F91-9DA7CB18A979}"/>
              </a:ext>
            </a:extLst>
          </p:cNvPr>
          <p:cNvSpPr txBox="1"/>
          <p:nvPr/>
        </p:nvSpPr>
        <p:spPr>
          <a:xfrm>
            <a:off x="314332" y="460884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policy1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6FE8230-88D2-47C2-893B-4DB359792474}"/>
              </a:ext>
            </a:extLst>
          </p:cNvPr>
          <p:cNvSpPr/>
          <p:nvPr/>
        </p:nvSpPr>
        <p:spPr>
          <a:xfrm>
            <a:off x="6143631" y="4608849"/>
            <a:ext cx="2597189" cy="1501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Not IP Range:</a:t>
            </a:r>
            <a:r>
              <a:rPr lang="zh-CN" altLang="en-US" sz="1400" dirty="0"/>
              <a:t> </a:t>
            </a:r>
            <a:r>
              <a:rPr lang="en-US" altLang="zh-CN" sz="1400" dirty="0"/>
              <a:t>192.168.3.0/24</a:t>
            </a:r>
          </a:p>
          <a:p>
            <a:pPr algn="ctr"/>
            <a:r>
              <a:rPr lang="en-US" altLang="zh-CN" sz="1400" dirty="0"/>
              <a:t>Resource: </a:t>
            </a:r>
            <a:r>
              <a:rPr lang="en-US" altLang="zh-CN" sz="1400" b="1" dirty="0"/>
              <a:t>.*\.secret_.*</a:t>
            </a:r>
          </a:p>
          <a:p>
            <a:pPr algn="ctr"/>
            <a:r>
              <a:rPr lang="en-US" altLang="zh-CN" sz="1400" dirty="0"/>
              <a:t>Effect: Deny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ED13444-C869-4CF2-94DE-C491E9639778}"/>
              </a:ext>
            </a:extLst>
          </p:cNvPr>
          <p:cNvSpPr txBox="1"/>
          <p:nvPr/>
        </p:nvSpPr>
        <p:spPr>
          <a:xfrm>
            <a:off x="6115050" y="460884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policy2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84146"/>
      </p:ext>
    </p:extLst>
  </p:cSld>
  <p:clrMapOvr>
    <a:masterClrMapping/>
  </p:clrMapOvr>
</p:sld>
</file>

<file path=ppt/theme/theme1.xml><?xml version="1.0" encoding="utf-8"?>
<a:theme xmlns:a="http://schemas.openxmlformats.org/drawingml/2006/main" name="transwarp-blue-world">
  <a:themeElements>
    <a:clrScheme name="星环科技颜色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35AFFE"/>
      </a:accent1>
      <a:accent2>
        <a:srgbClr val="FAC501"/>
      </a:accent2>
      <a:accent3>
        <a:srgbClr val="1474A8"/>
      </a:accent3>
      <a:accent4>
        <a:srgbClr val="F29B12"/>
      </a:accent4>
      <a:accent5>
        <a:srgbClr val="38B9D9"/>
      </a:accent5>
      <a:accent6>
        <a:srgbClr val="B3DBFA"/>
      </a:accent6>
      <a:hlink>
        <a:srgbClr val="FEFFFE"/>
      </a:hlink>
      <a:folHlink>
        <a:srgbClr val="E2536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nswarp-blue-world" id="{3275F1F4-A5E9-4422-9F39-9A76765560A4}" vid="{6BFBEBE2-0023-46C6-8911-390BE52B4D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1227</Words>
  <Application>Microsoft Office PowerPoint</Application>
  <PresentationFormat>全屏显示(4:3)</PresentationFormat>
  <Paragraphs>358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Microsoft YaHei Light</vt:lpstr>
      <vt:lpstr>等线</vt:lpstr>
      <vt:lpstr>Microsoft YaHei</vt:lpstr>
      <vt:lpstr>Arial</vt:lpstr>
      <vt:lpstr>Wingdings</vt:lpstr>
      <vt:lpstr>transwarp-blue-world</vt:lpstr>
      <vt:lpstr>Transwarp Guardian 助力企业构建安全大数据云平台</vt:lpstr>
      <vt:lpstr>安全与隐私</vt:lpstr>
      <vt:lpstr>PowerPoint 演示文稿</vt:lpstr>
      <vt:lpstr>如何保护数据安全</vt:lpstr>
      <vt:lpstr>Guardian架构</vt:lpstr>
      <vt:lpstr>用户认证</vt:lpstr>
      <vt:lpstr>互信认证</vt:lpstr>
      <vt:lpstr>权限管理</vt:lpstr>
      <vt:lpstr>基于标签的权限管理（ABAC）</vt:lpstr>
      <vt:lpstr>基于标签的权限管理（ABAC）</vt:lpstr>
      <vt:lpstr>基于标签的权限管理（ABAC）</vt:lpstr>
      <vt:lpstr>基于标签的权限管理（ABAC）</vt:lpstr>
      <vt:lpstr>行/列级权限管理</vt:lpstr>
      <vt:lpstr>行/列级权限管理</vt:lpstr>
      <vt:lpstr>基于角色的权限管理 （RBAC）</vt:lpstr>
      <vt:lpstr>权限穿透</vt:lpstr>
      <vt:lpstr>权限穿透</vt:lpstr>
      <vt:lpstr>日志与审计</vt:lpstr>
      <vt:lpstr>Future</vt:lpstr>
      <vt:lpstr>感谢您的聆听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2018年星环科技年会</dc:title>
  <dc:creator>Yuanhao Sun</dc:creator>
  <cp:lastModifiedBy>Zack Liu</cp:lastModifiedBy>
  <cp:revision>653</cp:revision>
  <dcterms:created xsi:type="dcterms:W3CDTF">2018-02-02T06:02:00Z</dcterms:created>
  <dcterms:modified xsi:type="dcterms:W3CDTF">2018-05-02T03:05:39Z</dcterms:modified>
</cp:coreProperties>
</file>