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1" r:id="rId2"/>
    <p:sldMasterId id="2147483672" r:id="rId3"/>
  </p:sldMasterIdLst>
  <p:notesMasterIdLst>
    <p:notesMasterId r:id="rId26"/>
  </p:notesMasterIdLst>
  <p:sldIdLst>
    <p:sldId id="262" r:id="rId4"/>
    <p:sldId id="291" r:id="rId5"/>
    <p:sldId id="293" r:id="rId6"/>
    <p:sldId id="294" r:id="rId7"/>
    <p:sldId id="257" r:id="rId8"/>
    <p:sldId id="265" r:id="rId9"/>
    <p:sldId id="273" r:id="rId10"/>
    <p:sldId id="275" r:id="rId11"/>
    <p:sldId id="276" r:id="rId12"/>
    <p:sldId id="277" r:id="rId13"/>
    <p:sldId id="280" r:id="rId14"/>
    <p:sldId id="274" r:id="rId15"/>
    <p:sldId id="278" r:id="rId16"/>
    <p:sldId id="279" r:id="rId17"/>
    <p:sldId id="281" r:id="rId18"/>
    <p:sldId id="272" r:id="rId19"/>
    <p:sldId id="285" r:id="rId20"/>
    <p:sldId id="283" r:id="rId21"/>
    <p:sldId id="286" r:id="rId22"/>
    <p:sldId id="287" r:id="rId23"/>
    <p:sldId id="288" r:id="rId24"/>
    <p:sldId id="263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A8EEFE"/>
    <a:srgbClr val="96EAFE"/>
    <a:srgbClr val="96FCFE"/>
    <a:srgbClr val="96EDFE"/>
    <a:srgbClr val="95E3FF"/>
    <a:srgbClr val="FF3399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5" autoAdjust="0"/>
  </p:normalViewPr>
  <p:slideViewPr>
    <p:cSldViewPr>
      <p:cViewPr varScale="1">
        <p:scale>
          <a:sx n="76" d="100"/>
          <a:sy n="76" d="100"/>
        </p:scale>
        <p:origin x="-426" y="-96"/>
      </p:cViewPr>
      <p:guideLst>
        <p:guide orient="horz" pos="2188"/>
        <p:guide pos="2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9A5C1-CB95-4A8B-BE43-7B725A8A2AC9}" type="datetimeFigureOut">
              <a:rPr lang="zh-CN" altLang="en-US" smtClean="0"/>
              <a:t>2011/11/4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DC79E-AC75-4FCD-9D3D-8FD0EEC03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96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DC79E-AC75-4FCD-9D3D-8FD0EEC0369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36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39572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36407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6425" y="404813"/>
            <a:ext cx="2114550" cy="49958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1188" y="404813"/>
            <a:ext cx="6192837" cy="49958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004039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700743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107337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1413462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1700213"/>
            <a:ext cx="3433762" cy="370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97350" y="1700213"/>
            <a:ext cx="3433763" cy="370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70333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582937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923120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841380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40946656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755979"/>
      </p:ext>
    </p:extLst>
  </p:cSld>
  <p:clrMapOvr>
    <a:masterClrMapping/>
  </p:clrMapOvr>
  <p:transition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41687321"/>
      </p:ext>
    </p:extLst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331135"/>
      </p:ext>
    </p:extLst>
  </p:cSld>
  <p:clrMapOvr>
    <a:masterClrMapping/>
  </p:clrMapOvr>
  <p:transition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6425" y="404813"/>
            <a:ext cx="2114550" cy="49958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1188" y="404813"/>
            <a:ext cx="6192837" cy="49958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888385"/>
      </p:ext>
    </p:extLst>
  </p:cSld>
  <p:clrMapOvr>
    <a:masterClrMapping/>
  </p:clrMapOvr>
  <p:transition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152233"/>
      </p:ext>
    </p:extLst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658256"/>
      </p:ext>
    </p:extLst>
  </p:cSld>
  <p:clrMapOvr>
    <a:masterClrMapping/>
  </p:clrMapOvr>
  <p:transition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231991"/>
      </p:ext>
    </p:extLst>
  </p:cSld>
  <p:clrMapOvr>
    <a:masterClrMapping/>
  </p:clrMapOvr>
  <p:transition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1700213"/>
            <a:ext cx="3433762" cy="370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97350" y="1700213"/>
            <a:ext cx="3433763" cy="370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983095"/>
      </p:ext>
    </p:extLst>
  </p:cSld>
  <p:clrMapOvr>
    <a:masterClrMapping/>
  </p:clrMapOvr>
  <p:transition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486882"/>
      </p:ext>
    </p:extLst>
  </p:cSld>
  <p:clrMapOvr>
    <a:masterClrMapping/>
  </p:clrMapOvr>
  <p:transition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810843"/>
      </p:ext>
    </p:extLst>
  </p:cSld>
  <p:clrMapOvr>
    <a:masterClrMapping/>
  </p:clrMapOvr>
  <p:transition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6312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18366391"/>
      </p:ext>
    </p:extLst>
  </p:cSld>
  <p:clrMapOvr>
    <a:masterClrMapping/>
  </p:clrMapOvr>
  <p:transition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91608664"/>
      </p:ext>
    </p:extLst>
  </p:cSld>
  <p:clrMapOvr>
    <a:masterClrMapping/>
  </p:clrMapOvr>
  <p:transition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39439827"/>
      </p:ext>
    </p:extLst>
  </p:cSld>
  <p:clrMapOvr>
    <a:masterClrMapping/>
  </p:clrMapOvr>
  <p:transition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531169"/>
      </p:ext>
    </p:extLst>
  </p:cSld>
  <p:clrMapOvr>
    <a:masterClrMapping/>
  </p:clrMapOvr>
  <p:transition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6425" y="404813"/>
            <a:ext cx="2114550" cy="49958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1188" y="404813"/>
            <a:ext cx="6192837" cy="49958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70701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1700213"/>
            <a:ext cx="3433762" cy="370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97350" y="1700213"/>
            <a:ext cx="3433763" cy="370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255453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553529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86113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894744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02412847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13641703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6" descr="Z:\newtek\_backgrounds_1.02\Tim\powerpoint templates\81-100\everything_geeky\elements\circle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8175"/>
            <a:ext cx="25146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22375" y="404813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700213"/>
            <a:ext cx="7019925" cy="37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Theme</a:t>
            </a:r>
          </a:p>
          <a:p>
            <a:pPr lvl="0"/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 thruBlk="1"/>
  </p:transition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华康海报体W12(P)" pitchFamily="2" charset="-122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华康海报体W12(P)" pitchFamily="2" charset="-122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华康海报体W12(P)" pitchFamily="2" charset="-122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华康海报体W12(P)" pitchFamily="2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华康海报体W12(P)" pitchFamily="2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华康海报体W12(P)" pitchFamily="2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华康海报体W12(P)" pitchFamily="2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华康海报体W12(P)" pitchFamily="2" charset="-122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華康寶風體" pitchFamily="1" charset="-122"/>
          <a:ea typeface="華康寶風體" pitchFamily="1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華康寶風體" pitchFamily="1" charset="-122"/>
          <a:ea typeface="華康寶風體" pitchFamily="1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華康寶風體" pitchFamily="1" charset="-122"/>
          <a:ea typeface="華康寶風體" pitchFamily="1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華康寶風體" pitchFamily="1" charset="-122"/>
          <a:ea typeface="華康寶風體" pitchFamily="1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華康寶風體" pitchFamily="1" charset="-122"/>
          <a:ea typeface="華康寶風體" pitchFamily="1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華康寶風體" pitchFamily="1" charset="-122"/>
          <a:ea typeface="華康寶風體" pitchFamily="1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華康寶風體" pitchFamily="1" charset="-122"/>
          <a:ea typeface="華康寶風體" pitchFamily="1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華康寶風體" pitchFamily="1" charset="-122"/>
          <a:ea typeface="華康寶風體" pitchFamily="1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6" descr="Z:\newtek\_backgrounds_1.02\Tim\powerpoint templates\81-100\everything_geeky\elements\circle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8175"/>
            <a:ext cx="25146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22375" y="404813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700213"/>
            <a:ext cx="7019925" cy="37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Theme</a:t>
            </a:r>
          </a:p>
          <a:p>
            <a:pPr lvl="0"/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>
    <p:fade thruBlk="1"/>
  </p:transition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华康海报体W12(P)" pitchFamily="2" charset="-122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华康海报体W12(P)" pitchFamily="2" charset="-122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华康海报体W12(P)" pitchFamily="2" charset="-122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华康海报体W12(P)" pitchFamily="2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华康海报体W12(P)" pitchFamily="2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华康海报体W12(P)" pitchFamily="2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华康海报体W12(P)" pitchFamily="2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华康海报体W12(P)" pitchFamily="2" charset="-122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華康寶風體" pitchFamily="1" charset="-122"/>
          <a:ea typeface="華康寶風體" pitchFamily="1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華康寶風體" pitchFamily="1" charset="-122"/>
          <a:ea typeface="華康寶風體" pitchFamily="1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華康寶風體" pitchFamily="1" charset="-122"/>
          <a:ea typeface="華康寶風體" pitchFamily="1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華康寶風體" pitchFamily="1" charset="-122"/>
          <a:ea typeface="華康寶風體" pitchFamily="1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華康寶風體" pitchFamily="1" charset="-122"/>
          <a:ea typeface="華康寶風體" pitchFamily="1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華康寶風體" pitchFamily="1" charset="-122"/>
          <a:ea typeface="華康寶風體" pitchFamily="1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華康寶風體" pitchFamily="1" charset="-122"/>
          <a:ea typeface="華康寶風體" pitchFamily="1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華康寶風體" pitchFamily="1" charset="-122"/>
          <a:ea typeface="華康寶風體" pitchFamily="1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6" descr="Z:\newtek\_backgrounds_1.02\Tim\powerpoint templates\81-100\everything_geeky\elements\circle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8175"/>
            <a:ext cx="25146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22375" y="404813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700213"/>
            <a:ext cx="7019925" cy="37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Theme</a:t>
            </a:r>
          </a:p>
          <a:p>
            <a:pPr lvl="0"/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>
    <p:fade thruBlk="1"/>
  </p:transition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华康海报体W12(P)" pitchFamily="2" charset="-122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华康海报体W12(P)" pitchFamily="2" charset="-122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华康海报体W12(P)" pitchFamily="2" charset="-122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华康海报体W12(P)" pitchFamily="2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华康海报体W12(P)" pitchFamily="2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华康海报体W12(P)" pitchFamily="2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华康海报体W12(P)" pitchFamily="2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华康海报体W12(P)" pitchFamily="2" charset="-122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華康寶風體" pitchFamily="1" charset="-122"/>
          <a:ea typeface="華康寶風體" pitchFamily="1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華康寶風體" pitchFamily="1" charset="-122"/>
          <a:ea typeface="華康寶風體" pitchFamily="1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華康寶風體" pitchFamily="1" charset="-122"/>
          <a:ea typeface="華康寶風體" pitchFamily="1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華康寶風體" pitchFamily="1" charset="-122"/>
          <a:ea typeface="華康寶風體" pitchFamily="1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華康寶風體" pitchFamily="1" charset="-122"/>
          <a:ea typeface="華康寶風體" pitchFamily="1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華康寶風體" pitchFamily="1" charset="-122"/>
          <a:ea typeface="華康寶風體" pitchFamily="1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華康寶風體" pitchFamily="1" charset="-122"/>
          <a:ea typeface="華康寶風體" pitchFamily="1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華康寶風體" pitchFamily="1" charset="-122"/>
          <a:ea typeface="華康寶風體" pitchFamily="1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4748213"/>
            <a:ext cx="2081213" cy="177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261938" y="298450"/>
            <a:ext cx="6992937" cy="646113"/>
            <a:chOff x="0" y="0"/>
            <a:chExt cx="4405" cy="407"/>
          </a:xfrm>
        </p:grpSpPr>
        <p:pic>
          <p:nvPicPr>
            <p:cNvPr id="5124" name="圆角矩形 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40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5" name="Text Box 5"/>
            <p:cNvSpPr txBox="1">
              <a:spLocks noChangeArrowheads="1"/>
            </p:cNvSpPr>
            <p:nvPr/>
          </p:nvSpPr>
          <p:spPr bwMode="auto">
            <a:xfrm>
              <a:off x="55" y="38"/>
              <a:ext cx="4298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de-DE" altLang="en-US">
                <a:solidFill>
                  <a:srgbClr val="FFFFFF"/>
                </a:solidFill>
                <a:latin typeface="Eras Demi ITC" pitchFamily="34" charset="0"/>
              </a:endParaRPr>
            </a:p>
          </p:txBody>
        </p:sp>
      </p:grpSp>
      <p:grpSp>
        <p:nvGrpSpPr>
          <p:cNvPr id="5126" name="Group 6"/>
          <p:cNvGrpSpPr>
            <a:grpSpLocks/>
          </p:cNvGrpSpPr>
          <p:nvPr/>
        </p:nvGrpSpPr>
        <p:grpSpPr bwMode="auto">
          <a:xfrm>
            <a:off x="1116013" y="1557338"/>
            <a:ext cx="6237287" cy="433387"/>
            <a:chOff x="0" y="0"/>
            <a:chExt cx="3929" cy="273"/>
          </a:xfrm>
        </p:grpSpPr>
        <p:pic>
          <p:nvPicPr>
            <p:cNvPr id="5127" name="圆角矩形 12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929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47" y="34"/>
              <a:ext cx="383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de-DE" altLang="en-US">
                <a:solidFill>
                  <a:srgbClr val="FFFFFF"/>
                </a:solidFill>
                <a:latin typeface="Eras Demi ITC" pitchFamily="34" charset="0"/>
              </a:endParaRPr>
            </a:p>
          </p:txBody>
        </p:sp>
      </p:grpSp>
      <p:pic>
        <p:nvPicPr>
          <p:cNvPr id="512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8588"/>
            <a:ext cx="341947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188913"/>
            <a:ext cx="6192838" cy="762000"/>
          </a:xfrm>
        </p:spPr>
        <p:txBody>
          <a:bodyPr/>
          <a:lstStyle/>
          <a:p>
            <a:r>
              <a:rPr lang="zh-CN" altLang="en-US" sz="3200" dirty="0">
                <a:latin typeface="方正大标宋简体" pitchFamily="65" charset="-122"/>
                <a:ea typeface="方正大标宋简体" pitchFamily="65" charset="-122"/>
              </a:rPr>
              <a:t>第九届齐鲁软件设计大赛</a:t>
            </a:r>
          </a:p>
        </p:txBody>
      </p:sp>
      <p:sp>
        <p:nvSpPr>
          <p:cNvPr id="513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971550" y="1557338"/>
            <a:ext cx="5486400" cy="30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1800" b="1" dirty="0"/>
              <a:t>     边走边学           Walking &amp; Learning</a:t>
            </a:r>
          </a:p>
        </p:txBody>
      </p:sp>
      <p:sp>
        <p:nvSpPr>
          <p:cNvPr id="5132" name="AutoShape 12"/>
          <p:cNvSpPr>
            <a:spLocks noChangeArrowheads="1"/>
          </p:cNvSpPr>
          <p:nvPr/>
        </p:nvSpPr>
        <p:spPr bwMode="auto">
          <a:xfrm>
            <a:off x="2844800" y="4005263"/>
            <a:ext cx="5256213" cy="21605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mpd="sng">
            <a:solidFill>
              <a:schemeClr val="accent2"/>
            </a:solidFill>
            <a:round/>
            <a:headEnd/>
            <a:tailEnd/>
          </a:ln>
          <a:effectLst>
            <a:prstShdw prst="shdw12" dist="28398" dir="17793903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zh-CN" altLang="en-US" dirty="0"/>
              <a:t>山东农业大学</a:t>
            </a:r>
            <a:r>
              <a:rPr lang="zh-CN" altLang="en-US" dirty="0">
                <a:solidFill>
                  <a:srgbClr val="FF0066"/>
                </a:solidFill>
              </a:rPr>
              <a:t>Timer</a:t>
            </a:r>
            <a:r>
              <a:rPr lang="zh-CN" altLang="en-US" dirty="0"/>
              <a:t>团队</a:t>
            </a:r>
          </a:p>
          <a:p>
            <a:pPr algn="ctr"/>
            <a:endParaRPr lang="zh-CN" altLang="en-US" dirty="0"/>
          </a:p>
          <a:p>
            <a:pPr algn="ctr"/>
            <a:r>
              <a:rPr lang="zh-CN" altLang="en-US" sz="2400" dirty="0"/>
              <a:t>把你的梦想，浸透在点滴的时光里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9592" y="2564904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7702" y="2573062"/>
            <a:ext cx="352839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李守俊</a:t>
            </a:r>
            <a:endParaRPr lang="zh-CN" alt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" grpId="0"/>
      <p:bldP spid="5131" grpId="0" build="p"/>
      <p:bldP spid="5132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60475" y="333375"/>
            <a:ext cx="7848600" cy="609600"/>
          </a:xfrm>
        </p:spPr>
        <p:txBody>
          <a:bodyPr/>
          <a:lstStyle/>
          <a:p>
            <a:r>
              <a:rPr lang="zh-CN" altLang="en-US" sz="3200" dirty="0">
                <a:latin typeface="方正大标宋简体" pitchFamily="65" charset="-122"/>
                <a:ea typeface="方正大标宋简体" pitchFamily="65" charset="-122"/>
              </a:rPr>
              <a:t>截图：情景例句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76375" y="1484313"/>
            <a:ext cx="3671888" cy="288079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本模块添加了大量的日常英语会话，并且按照用途做了分类，可满足用户的各种需要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941888"/>
            <a:ext cx="1471612" cy="154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F:\Users\summer\Desktop\pi\2011-11-04-19-57-3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908720"/>
            <a:ext cx="324036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:\Users\summer\Desktop\pi\2011-11-04-19-57-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911148"/>
            <a:ext cx="3184534" cy="424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260475" y="333375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华康海报体W12(P)" pitchFamily="2" charset="-122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华康海报体W12(P)" pitchFamily="2" charset="-122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华康海报体W12(P)" pitchFamily="2" charset="-122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华康海报体W12(P)" pitchFamily="2" charset="-122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华康海报体W12(P)" pitchFamily="2" charset="-122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华康海报体W12(P)" pitchFamily="2" charset="-122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华康海报体W12(P)" pitchFamily="2" charset="-122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华康海报体W12(P)" pitchFamily="2" charset="-122"/>
                <a:ea typeface="微软雅黑" pitchFamily="34" charset="-122"/>
              </a:defRPr>
            </a:lvl9pPr>
          </a:lstStyle>
          <a:p>
            <a:r>
              <a:rPr lang="zh-CN" altLang="en-US" sz="3200" dirty="0" smtClean="0">
                <a:latin typeface="方正大标宋简体" pitchFamily="65" charset="-122"/>
                <a:ea typeface="方正大标宋简体" pitchFamily="65" charset="-122"/>
              </a:rPr>
              <a:t>截图：</a:t>
            </a:r>
            <a:r>
              <a:rPr lang="zh-CN" altLang="en-US" sz="3200" dirty="0">
                <a:latin typeface="方正大标宋简体" pitchFamily="65" charset="-122"/>
                <a:ea typeface="方正大标宋简体" pitchFamily="65" charset="-122"/>
              </a:rPr>
              <a:t>情景例句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15616" y="1484729"/>
            <a:ext cx="3671888" cy="3168823"/>
          </a:xfrm>
          <a:prstGeom prst="rect">
            <a:avLst/>
          </a:prstGeom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二级</a:t>
            </a:r>
            <a:r>
              <a:rPr lang="zh-CN" altLang="en-US" sz="2800" dirty="0" smtClean="0">
                <a:solidFill>
                  <a:schemeClr val="tx1"/>
                </a:solidFill>
              </a:rPr>
              <a:t>分类  具体的短对话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704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60475" y="333375"/>
            <a:ext cx="7848600" cy="609600"/>
          </a:xfrm>
        </p:spPr>
        <p:txBody>
          <a:bodyPr/>
          <a:lstStyle/>
          <a:p>
            <a:r>
              <a:rPr lang="zh-CN" altLang="en-US" sz="3200" dirty="0">
                <a:latin typeface="方正大标宋简体" pitchFamily="65" charset="-122"/>
                <a:ea typeface="方正大标宋简体" pitchFamily="65" charset="-122"/>
              </a:rPr>
              <a:t>截图</a:t>
            </a:r>
            <a:r>
              <a:rPr lang="zh-CN" altLang="en-US" sz="3200" dirty="0" smtClean="0">
                <a:latin typeface="方正大标宋简体" pitchFamily="65" charset="-122"/>
                <a:ea typeface="方正大标宋简体" pitchFamily="65" charset="-122"/>
              </a:rPr>
              <a:t>：例句</a:t>
            </a:r>
            <a:endParaRPr lang="zh-CN" altLang="en-US" sz="3200" dirty="0">
              <a:latin typeface="方正大标宋简体" pitchFamily="65" charset="-122"/>
              <a:ea typeface="方正大标宋简体" pitchFamily="65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76375" y="1484313"/>
            <a:ext cx="3671888" cy="316882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FontTx/>
              <a:buNone/>
            </a:pPr>
            <a:r>
              <a:rPr lang="zh-CN" altLang="en-US" sz="2800" dirty="0" smtClean="0">
                <a:solidFill>
                  <a:schemeClr val="tx1"/>
                </a:solidFill>
              </a:rPr>
              <a:t>对话内容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941888"/>
            <a:ext cx="1471612" cy="154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 descr="F:\Users\summer\Desktop\pi\2011-11-04-19-57-4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836712"/>
            <a:ext cx="324036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60475" y="333375"/>
            <a:ext cx="7848600" cy="609600"/>
          </a:xfrm>
        </p:spPr>
        <p:txBody>
          <a:bodyPr/>
          <a:lstStyle/>
          <a:p>
            <a:r>
              <a:rPr lang="zh-CN" altLang="en-US" sz="3200" dirty="0">
                <a:latin typeface="方正大标宋简体" pitchFamily="65" charset="-122"/>
                <a:ea typeface="方正大标宋简体" pitchFamily="65" charset="-122"/>
              </a:rPr>
              <a:t>截图：美文赏析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941888"/>
            <a:ext cx="1471612" cy="154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 descr="F:\Users\summer\Desktop\pi\2011-11-04-19-57-5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836712"/>
            <a:ext cx="3294366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43608" y="1556792"/>
            <a:ext cx="3671888" cy="3168823"/>
          </a:xfrm>
          <a:prstGeom prst="rect">
            <a:avLst/>
          </a:prstGeom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美</a:t>
            </a:r>
            <a:r>
              <a:rPr lang="zh-CN" altLang="en-US" sz="2800" dirty="0" smtClean="0">
                <a:solidFill>
                  <a:schemeClr val="tx1"/>
                </a:solidFill>
              </a:rPr>
              <a:t>文赏析更加偏重文化，静静的午后，独坐窗前，一杯香茗，打开</a:t>
            </a:r>
            <a:r>
              <a:rPr lang="zh-CN" altLang="en-US" sz="2800" dirty="0">
                <a:solidFill>
                  <a:schemeClr val="tx1"/>
                </a:solidFill>
              </a:rPr>
              <a:t>边走边</a:t>
            </a:r>
            <a:r>
              <a:rPr lang="zh-CN" altLang="en-US" sz="2800" dirty="0" smtClean="0">
                <a:solidFill>
                  <a:schemeClr val="tx1"/>
                </a:solidFill>
              </a:rPr>
              <a:t>学，诵读一下美丽英文，岂不快哉！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60475" y="333375"/>
            <a:ext cx="7848600" cy="609600"/>
          </a:xfrm>
        </p:spPr>
        <p:txBody>
          <a:bodyPr/>
          <a:lstStyle/>
          <a:p>
            <a:r>
              <a:rPr lang="zh-CN" altLang="en-US" sz="3200" dirty="0">
                <a:latin typeface="方正大标宋简体" pitchFamily="65" charset="-122"/>
                <a:ea typeface="方正大标宋简体" pitchFamily="65" charset="-122"/>
              </a:rPr>
              <a:t>截图：美文赏析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941888"/>
            <a:ext cx="1471612" cy="154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 descr="F:\Users\summer\Desktop\pi\2011-11-04-19-57-5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836712"/>
            <a:ext cx="3294366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F:\Users\summer\Desktop\pi\2011-11-04-19-58-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836712"/>
            <a:ext cx="3294366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260475" y="333375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华康海报体W12(P)" pitchFamily="2" charset="-122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华康海报体W12(P)" pitchFamily="2" charset="-122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华康海报体W12(P)" pitchFamily="2" charset="-122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华康海报体W12(P)" pitchFamily="2" charset="-122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华康海报体W12(P)" pitchFamily="2" charset="-122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华康海报体W12(P)" pitchFamily="2" charset="-122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华康海报体W12(P)" pitchFamily="2" charset="-122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华康海报体W12(P)" pitchFamily="2" charset="-122"/>
                <a:ea typeface="微软雅黑" pitchFamily="34" charset="-122"/>
              </a:defRPr>
            </a:lvl9pPr>
          </a:lstStyle>
          <a:p>
            <a:r>
              <a:rPr lang="zh-CN" altLang="en-US" sz="3200" dirty="0" smtClean="0">
                <a:latin typeface="方正大标宋简体" pitchFamily="65" charset="-122"/>
                <a:ea typeface="方正大标宋简体" pitchFamily="65" charset="-122"/>
              </a:rPr>
              <a:t>截图：美文赏析</a:t>
            </a:r>
            <a:endParaRPr lang="zh-CN" altLang="en-US" sz="3200" dirty="0">
              <a:latin typeface="方正大标宋简体" pitchFamily="65" charset="-122"/>
              <a:ea typeface="方正大标宋简体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3276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60475" y="333375"/>
            <a:ext cx="7848600" cy="609600"/>
          </a:xfrm>
        </p:spPr>
        <p:txBody>
          <a:bodyPr/>
          <a:lstStyle/>
          <a:p>
            <a:r>
              <a:rPr lang="zh-CN" altLang="en-US" sz="3200" dirty="0">
                <a:latin typeface="方正大标宋简体" pitchFamily="65" charset="-122"/>
                <a:ea typeface="方正大标宋简体" pitchFamily="65" charset="-122"/>
              </a:rPr>
              <a:t>截图：关于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941888"/>
            <a:ext cx="1471612" cy="154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 descr="F:\Users\summer\Desktop\pi\2011-11-04-20-06-3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836711"/>
            <a:ext cx="3312368" cy="441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60475" y="333375"/>
            <a:ext cx="7848600" cy="609600"/>
          </a:xfrm>
        </p:spPr>
        <p:txBody>
          <a:bodyPr/>
          <a:lstStyle/>
          <a:p>
            <a:r>
              <a:rPr lang="zh-CN" altLang="en-US" sz="3200" dirty="0">
                <a:latin typeface="方正大标宋简体" pitchFamily="65" charset="-122"/>
                <a:ea typeface="方正大标宋简体" pitchFamily="65" charset="-122"/>
              </a:rPr>
              <a:t>真机展示</a:t>
            </a:r>
            <a:endParaRPr lang="zh-CN" altLang="en-US" sz="3200" dirty="0">
              <a:latin typeface="方正大标宋简体" pitchFamily="65" charset="-122"/>
              <a:ea typeface="方正大标宋简体" pitchFamily="65" charset="-122"/>
            </a:endParaRP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941888"/>
            <a:ext cx="1471612" cy="154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15616" y="1916832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47664" y="1916832"/>
            <a:ext cx="640871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Showcard Gothic" pitchFamily="82" charset="0"/>
              </a:rPr>
              <a:t>See </a:t>
            </a:r>
            <a:r>
              <a:rPr lang="en-US" altLang="zh-CN" sz="4000" dirty="0" err="1" smtClean="0">
                <a:latin typeface="Showcard Gothic" pitchFamily="82" charset="0"/>
              </a:rPr>
              <a:t>See</a:t>
            </a:r>
            <a:r>
              <a:rPr lang="en-US" altLang="zh-CN" sz="4000" dirty="0" smtClean="0">
                <a:latin typeface="Showcard Gothic" pitchFamily="82" charset="0"/>
              </a:rPr>
              <a:t> What We Have</a:t>
            </a:r>
            <a:endParaRPr lang="zh-CN" altLang="en-US" sz="4000" dirty="0">
              <a:latin typeface="Showcard Gothi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754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60475" y="333375"/>
            <a:ext cx="7848600" cy="609600"/>
          </a:xfrm>
        </p:spPr>
        <p:txBody>
          <a:bodyPr/>
          <a:lstStyle/>
          <a:p>
            <a:r>
              <a:rPr lang="zh-CN" altLang="en-US" sz="3200" dirty="0">
                <a:latin typeface="方正大标宋简体" pitchFamily="65" charset="-122"/>
                <a:ea typeface="方正大标宋简体" pitchFamily="65" charset="-122"/>
              </a:rPr>
              <a:t>后期版本展望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941888"/>
            <a:ext cx="1471612" cy="154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319174"/>
              </p:ext>
            </p:extLst>
          </p:nvPr>
        </p:nvGraphicFramePr>
        <p:xfrm>
          <a:off x="1524000" y="1397000"/>
          <a:ext cx="6648400" cy="2935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8400"/>
              </a:tblGrid>
              <a:tr h="567088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单词 短信翻译 历史记录  扩展多语言（中韩中日等）</a:t>
                      </a:r>
                      <a:endParaRPr lang="zh-CN" altLang="en-US" sz="24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</a:tr>
              <a:tr h="567088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例句 字体大小受控</a:t>
                      </a:r>
                      <a:endParaRPr lang="zh-CN" altLang="en-US" sz="24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</a:tr>
              <a:tr h="978809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美文  进一步丰富文章内容 增加科技阅读、各国风情、旅游指南等类别的内容。</a:t>
                      </a:r>
                      <a:endParaRPr lang="zh-CN" altLang="en-US" sz="24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</a:tr>
              <a:tr h="567088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每日一句 单词小游戏 智能换肤 </a:t>
                      </a:r>
                      <a:endParaRPr lang="zh-CN" altLang="en-US" sz="24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44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60475" y="333375"/>
            <a:ext cx="7848600" cy="609600"/>
          </a:xfrm>
        </p:spPr>
        <p:txBody>
          <a:bodyPr/>
          <a:lstStyle/>
          <a:p>
            <a:r>
              <a:rPr lang="zh-CN" altLang="en-US" sz="3200" dirty="0">
                <a:latin typeface="方正大标宋简体" pitchFamily="65" charset="-122"/>
                <a:ea typeface="方正大标宋简体" pitchFamily="65" charset="-122"/>
              </a:rPr>
              <a:t>发布方式</a:t>
            </a:r>
            <a:endParaRPr lang="zh-CN" altLang="en-US" sz="3200" dirty="0">
              <a:latin typeface="方正大标宋简体" pitchFamily="65" charset="-122"/>
              <a:ea typeface="方正大标宋简体" pitchFamily="65" charset="-122"/>
            </a:endParaRP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941888"/>
            <a:ext cx="1471612" cy="154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1988840"/>
            <a:ext cx="7560840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方正舒体" pitchFamily="2" charset="-122"/>
                <a:ea typeface="方正舒体" pitchFamily="2" charset="-122"/>
              </a:rPr>
              <a:t>1</a:t>
            </a:r>
            <a:r>
              <a:rPr lang="zh-CN" altLang="en-US" sz="4000" dirty="0" smtClean="0">
                <a:latin typeface="方正舒体" pitchFamily="2" charset="-122"/>
                <a:ea typeface="方正舒体" pitchFamily="2" charset="-122"/>
              </a:rPr>
              <a:t>、</a:t>
            </a:r>
            <a:r>
              <a:rPr lang="zh-CN" altLang="en-US" sz="4000" dirty="0" smtClean="0">
                <a:latin typeface="方正舒体" pitchFamily="2" charset="-122"/>
                <a:ea typeface="方正舒体" pitchFamily="2" charset="-122"/>
              </a:rPr>
              <a:t>个人博客</a:t>
            </a:r>
            <a:endParaRPr lang="en-US" altLang="zh-CN" sz="4000" dirty="0" smtClean="0">
              <a:latin typeface="方正舒体" pitchFamily="2" charset="-122"/>
              <a:ea typeface="方正舒体" pitchFamily="2" charset="-122"/>
            </a:endParaRPr>
          </a:p>
          <a:p>
            <a:r>
              <a:rPr lang="en-US" altLang="zh-CN" sz="4000" dirty="0" smtClean="0">
                <a:latin typeface="方正舒体" pitchFamily="2" charset="-122"/>
                <a:ea typeface="方正舒体" pitchFamily="2" charset="-122"/>
              </a:rPr>
              <a:t>http</a:t>
            </a:r>
            <a:r>
              <a:rPr lang="en-US" altLang="zh-CN" sz="4000" dirty="0">
                <a:latin typeface="方正舒体" pitchFamily="2" charset="-122"/>
                <a:ea typeface="方正舒体" pitchFamily="2" charset="-122"/>
              </a:rPr>
              <a:t>://hi.baidu.com/waterlifer</a:t>
            </a:r>
          </a:p>
          <a:p>
            <a:r>
              <a:rPr lang="en-US" altLang="zh-CN" sz="4000" dirty="0" smtClean="0">
                <a:latin typeface="方正舒体" pitchFamily="2" charset="-122"/>
                <a:ea typeface="方正舒体" pitchFamily="2" charset="-122"/>
              </a:rPr>
              <a:t>2</a:t>
            </a:r>
            <a:r>
              <a:rPr lang="zh-CN" altLang="en-US" sz="4000" dirty="0" smtClean="0">
                <a:latin typeface="方正舒体" pitchFamily="2" charset="-122"/>
                <a:ea typeface="方正舒体" pitchFamily="2" charset="-122"/>
              </a:rPr>
              <a:t>、软件市场</a:t>
            </a:r>
            <a:endParaRPr lang="en-US" altLang="zh-CN" sz="4000" dirty="0" smtClean="0">
              <a:latin typeface="方正舒体" pitchFamily="2" charset="-122"/>
              <a:ea typeface="方正舒体" pitchFamily="2" charset="-122"/>
            </a:endParaRPr>
          </a:p>
          <a:p>
            <a:r>
              <a:rPr lang="en-US" altLang="zh-CN" sz="4000" dirty="0" smtClean="0">
                <a:latin typeface="方正舒体" pitchFamily="2" charset="-122"/>
                <a:ea typeface="方正舒体" pitchFamily="2" charset="-122"/>
              </a:rPr>
              <a:t>3</a:t>
            </a:r>
            <a:r>
              <a:rPr lang="zh-CN" altLang="en-US" sz="4000" dirty="0" smtClean="0">
                <a:latin typeface="方正舒体" pitchFamily="2" charset="-122"/>
                <a:ea typeface="方正舒体" pitchFamily="2" charset="-122"/>
              </a:rPr>
              <a:t>、网站推广</a:t>
            </a:r>
            <a:endParaRPr lang="zh-CN" altLang="en-US" sz="4000" dirty="0">
              <a:latin typeface="方正舒体" pitchFamily="2" charset="-122"/>
              <a:ea typeface="方正舒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2254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60475" y="333375"/>
            <a:ext cx="7848600" cy="609600"/>
          </a:xfrm>
        </p:spPr>
        <p:txBody>
          <a:bodyPr/>
          <a:lstStyle/>
          <a:p>
            <a:r>
              <a:rPr lang="zh-CN" altLang="en-US" sz="3200" dirty="0" smtClean="0">
                <a:latin typeface="方正大标宋简体" pitchFamily="65" charset="-122"/>
                <a:ea typeface="方正大标宋简体" pitchFamily="65" charset="-122"/>
              </a:rPr>
              <a:t>指导老师及成员</a:t>
            </a:r>
            <a:endParaRPr lang="zh-CN" altLang="en-US" sz="3200" dirty="0">
              <a:latin typeface="方正大标宋简体" pitchFamily="65" charset="-122"/>
              <a:ea typeface="方正大标宋简体" pitchFamily="65" charset="-122"/>
            </a:endParaRP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941888"/>
            <a:ext cx="1471612" cy="154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04119" y="1916832"/>
            <a:ext cx="6680249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楷体" pitchFamily="2" charset="-122"/>
                <a:ea typeface="华文楷体" pitchFamily="2" charset="-122"/>
              </a:rPr>
              <a:t>指导老师：王鲁</a:t>
            </a:r>
            <a:endParaRPr lang="en-US" altLang="zh-CN" sz="36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600" dirty="0" smtClean="0">
                <a:latin typeface="华文楷体" pitchFamily="2" charset="-122"/>
                <a:ea typeface="华文楷体" pitchFamily="2" charset="-122"/>
              </a:rPr>
              <a:t>队长：李守俊</a:t>
            </a:r>
            <a:endParaRPr lang="en-US" altLang="zh-CN" sz="36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600" dirty="0" smtClean="0">
                <a:latin typeface="华文楷体" pitchFamily="2" charset="-122"/>
                <a:ea typeface="华文楷体" pitchFamily="2" charset="-122"/>
              </a:rPr>
              <a:t>队员：曹启港、孙传魁、赵婧娴</a:t>
            </a:r>
            <a:endParaRPr lang="zh-CN" altLang="en-US" sz="3600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4112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60475" y="333375"/>
            <a:ext cx="7848600" cy="609600"/>
          </a:xfrm>
        </p:spPr>
        <p:txBody>
          <a:bodyPr/>
          <a:lstStyle/>
          <a:p>
            <a:r>
              <a:rPr lang="zh-CN" altLang="en-US" sz="3200" dirty="0">
                <a:latin typeface="方正大标宋简体" pitchFamily="65" charset="-122"/>
                <a:ea typeface="方正大标宋简体" pitchFamily="65" charset="-122"/>
              </a:rPr>
              <a:t>团队介绍</a:t>
            </a:r>
            <a:endParaRPr lang="zh-CN" altLang="en-US" sz="3200" dirty="0">
              <a:latin typeface="方正大标宋简体" pitchFamily="65" charset="-122"/>
              <a:ea typeface="方正大标宋简体" pitchFamily="65" charset="-122"/>
            </a:endParaRP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941888"/>
            <a:ext cx="1471612" cy="154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746229"/>
              </p:ext>
            </p:extLst>
          </p:nvPr>
        </p:nvGraphicFramePr>
        <p:xfrm>
          <a:off x="468313" y="1556792"/>
          <a:ext cx="8136135" cy="2613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92"/>
                <a:gridCol w="2220416"/>
                <a:gridCol w="1698104"/>
                <a:gridCol w="3041823"/>
              </a:tblGrid>
              <a:tr h="65333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个人宣言</a:t>
                      </a:r>
                      <a:endParaRPr lang="zh-CN" altLang="en-US" dirty="0"/>
                    </a:p>
                  </a:txBody>
                  <a:tcPr/>
                </a:tc>
              </a:tr>
              <a:tr h="65333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赵婧娴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1192909913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15215483173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5333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孙传魁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489583083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15215488507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5333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曹启港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358462059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15215480582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2549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60475" y="333375"/>
            <a:ext cx="7848600" cy="609600"/>
          </a:xfrm>
        </p:spPr>
        <p:txBody>
          <a:bodyPr/>
          <a:lstStyle/>
          <a:p>
            <a:r>
              <a:rPr lang="zh-CN" altLang="en-US" sz="3200" dirty="0">
                <a:latin typeface="方正大标宋简体" pitchFamily="65" charset="-122"/>
                <a:ea typeface="方正大标宋简体" pitchFamily="65" charset="-122"/>
              </a:rPr>
              <a:t>联系方式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941888"/>
            <a:ext cx="1471612" cy="154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218238" y="1516063"/>
            <a:ext cx="1187450" cy="876300"/>
            <a:chOff x="803" y="1519"/>
            <a:chExt cx="937" cy="692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gray">
            <a:xfrm>
              <a:off x="803" y="1519"/>
              <a:ext cx="937" cy="6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1600 w 21600"/>
                <a:gd name="T13" fmla="*/ 10800 h 21600"/>
                <a:gd name="T14" fmla="*/ 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1434" y="10800"/>
                  </a:moveTo>
                  <a:cubicBezTo>
                    <a:pt x="11434" y="11150"/>
                    <a:pt x="11150" y="11434"/>
                    <a:pt x="10800" y="11434"/>
                  </a:cubicBezTo>
                  <a:cubicBezTo>
                    <a:pt x="10449" y="11434"/>
                    <a:pt x="10166" y="11150"/>
                    <a:pt x="10166" y="10800"/>
                  </a:cubicBezTo>
                  <a:lnTo>
                    <a:pt x="0" y="10800"/>
                  </a:ln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2346"/>
                </a:gs>
                <a:gs pos="50000">
                  <a:srgbClr val="001121"/>
                </a:gs>
                <a:gs pos="100000">
                  <a:srgbClr val="00234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gray">
            <a:xfrm>
              <a:off x="803" y="1798"/>
              <a:ext cx="937" cy="145"/>
            </a:xfrm>
            <a:prstGeom prst="ellipse">
              <a:avLst/>
            </a:prstGeom>
            <a:gradFill rotWithShape="1">
              <a:gsLst>
                <a:gs pos="0">
                  <a:srgbClr val="002346"/>
                </a:gs>
                <a:gs pos="100000">
                  <a:srgbClr val="435D7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 Box 6"/>
          <p:cNvSpPr txBox="1">
            <a:spLocks noChangeArrowheads="1"/>
          </p:cNvSpPr>
          <p:nvPr/>
        </p:nvSpPr>
        <p:spPr bwMode="gray">
          <a:xfrm>
            <a:off x="6426200" y="2054225"/>
            <a:ext cx="7350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b="1" dirty="0">
                <a:solidFill>
                  <a:srgbClr val="FFFFFF"/>
                </a:solidFill>
              </a:rPr>
              <a:t>曹启</a:t>
            </a:r>
            <a:r>
              <a:rPr lang="zh-CN" altLang="en-US" sz="1400" b="1" dirty="0" smtClean="0">
                <a:solidFill>
                  <a:srgbClr val="FFFFFF"/>
                </a:solidFill>
              </a:rPr>
              <a:t>港</a:t>
            </a:r>
            <a:endParaRPr lang="zh-CN" altLang="en-US" sz="1400" b="1" dirty="0">
              <a:solidFill>
                <a:srgbClr val="FFFFFF"/>
              </a:solidFill>
            </a:endParaRPr>
          </a:p>
        </p:txBody>
      </p:sp>
      <p:pic>
        <p:nvPicPr>
          <p:cNvPr id="8" name="Picture 7" descr="shadow_1_m"/>
          <p:cNvPicPr>
            <a:picLocks noChangeAspect="1" noChangeArrowheads="1"/>
          </p:cNvPicPr>
          <p:nvPr/>
        </p:nvPicPr>
        <p:blipFill>
          <a:blip r:embed="rId3" cstate="print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478588" y="2400300"/>
            <a:ext cx="668337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>
            <a:spLocks noChangeArrowheads="1"/>
          </p:cNvSpPr>
          <p:nvPr/>
        </p:nvSpPr>
        <p:spPr bwMode="gray">
          <a:xfrm rot="3125284" flipH="1">
            <a:off x="6307138" y="2160587"/>
            <a:ext cx="96838" cy="42863"/>
          </a:xfrm>
          <a:prstGeom prst="ellipse">
            <a:avLst/>
          </a:prstGeom>
          <a:gradFill rotWithShape="1">
            <a:gsLst>
              <a:gs pos="0">
                <a:srgbClr val="161F26"/>
              </a:gs>
              <a:gs pos="50000">
                <a:srgbClr val="6E99C0"/>
              </a:gs>
              <a:gs pos="100000">
                <a:srgbClr val="161F2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Freeform 9"/>
          <p:cNvSpPr>
            <a:spLocks/>
          </p:cNvSpPr>
          <p:nvPr/>
        </p:nvSpPr>
        <p:spPr bwMode="gray">
          <a:xfrm rot="14718398">
            <a:off x="5594350" y="1708150"/>
            <a:ext cx="98425" cy="1577975"/>
          </a:xfrm>
          <a:custGeom>
            <a:avLst/>
            <a:gdLst>
              <a:gd name="T0" fmla="*/ 0 w 291"/>
              <a:gd name="T1" fmla="*/ 0 h 1199"/>
              <a:gd name="T2" fmla="*/ 2147483647 w 291"/>
              <a:gd name="T3" fmla="*/ 0 h 1199"/>
              <a:gd name="T4" fmla="*/ 2147483647 w 291"/>
              <a:gd name="T5" fmla="*/ 2147483647 h 1199"/>
              <a:gd name="T6" fmla="*/ 2147483647 w 291"/>
              <a:gd name="T7" fmla="*/ 2147483647 h 1199"/>
              <a:gd name="T8" fmla="*/ 0 w 291"/>
              <a:gd name="T9" fmla="*/ 0 h 11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1"/>
              <a:gd name="T16" fmla="*/ 0 h 1199"/>
              <a:gd name="T17" fmla="*/ 291 w 291"/>
              <a:gd name="T18" fmla="*/ 1199 h 11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1" h="1199">
                <a:moveTo>
                  <a:pt x="0" y="0"/>
                </a:moveTo>
                <a:lnTo>
                  <a:pt x="291" y="0"/>
                </a:lnTo>
                <a:lnTo>
                  <a:pt x="180" y="1199"/>
                </a:lnTo>
                <a:lnTo>
                  <a:pt x="81" y="1193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506F8B"/>
              </a:gs>
              <a:gs pos="50000">
                <a:srgbClr val="6E99C0"/>
              </a:gs>
              <a:gs pos="100000">
                <a:srgbClr val="506F8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3246438" y="1936750"/>
            <a:ext cx="1816100" cy="1452563"/>
            <a:chOff x="803" y="1519"/>
            <a:chExt cx="937" cy="692"/>
          </a:xfrm>
        </p:grpSpPr>
        <p:sp>
          <p:nvSpPr>
            <p:cNvPr id="12" name="AutoShape 11"/>
            <p:cNvSpPr>
              <a:spLocks noChangeArrowheads="1"/>
            </p:cNvSpPr>
            <p:nvPr/>
          </p:nvSpPr>
          <p:spPr bwMode="gray">
            <a:xfrm>
              <a:off x="803" y="1519"/>
              <a:ext cx="937" cy="6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1600 w 21600"/>
                <a:gd name="T13" fmla="*/ 10800 h 21600"/>
                <a:gd name="T14" fmla="*/ 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1434" y="10800"/>
                  </a:moveTo>
                  <a:cubicBezTo>
                    <a:pt x="11434" y="11150"/>
                    <a:pt x="11150" y="11434"/>
                    <a:pt x="10800" y="11434"/>
                  </a:cubicBezTo>
                  <a:cubicBezTo>
                    <a:pt x="10449" y="11434"/>
                    <a:pt x="10166" y="11150"/>
                    <a:pt x="10166" y="10800"/>
                  </a:cubicBezTo>
                  <a:lnTo>
                    <a:pt x="0" y="10800"/>
                  </a:ln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33689D"/>
                </a:gs>
                <a:gs pos="50000">
                  <a:srgbClr val="18314A"/>
                </a:gs>
                <a:gs pos="100000">
                  <a:srgbClr val="33689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gray">
            <a:xfrm>
              <a:off x="803" y="1798"/>
              <a:ext cx="937" cy="145"/>
            </a:xfrm>
            <a:prstGeom prst="ellipse">
              <a:avLst/>
            </a:prstGeom>
            <a:gradFill rotWithShape="1">
              <a:gsLst>
                <a:gs pos="0">
                  <a:srgbClr val="33689D"/>
                </a:gs>
                <a:gs pos="100000">
                  <a:srgbClr val="6990B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" name="Text Box 13"/>
          <p:cNvSpPr txBox="1">
            <a:spLocks noChangeArrowheads="1"/>
          </p:cNvSpPr>
          <p:nvPr/>
        </p:nvSpPr>
        <p:spPr bwMode="gray">
          <a:xfrm>
            <a:off x="3590925" y="2900363"/>
            <a:ext cx="11239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FFFF"/>
                </a:solidFill>
              </a:rPr>
              <a:t>孙传魁</a:t>
            </a:r>
            <a:endParaRPr lang="zh-CN" altLang="en-US" sz="2000" b="1" dirty="0">
              <a:solidFill>
                <a:srgbClr val="FFFFFF"/>
              </a:solidFill>
            </a:endParaRPr>
          </a:p>
        </p:txBody>
      </p:sp>
      <p:pic>
        <p:nvPicPr>
          <p:cNvPr id="15" name="Picture 14" descr="shadow_1_m"/>
          <p:cNvPicPr>
            <a:picLocks noChangeAspect="1" noChangeArrowheads="1"/>
          </p:cNvPicPr>
          <p:nvPr/>
        </p:nvPicPr>
        <p:blipFill>
          <a:blip r:embed="rId4" cstate="print">
            <a:lum brigh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649663" y="3441700"/>
            <a:ext cx="1012825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Oval 15"/>
          <p:cNvSpPr>
            <a:spLocks noChangeArrowheads="1"/>
          </p:cNvSpPr>
          <p:nvPr/>
        </p:nvSpPr>
        <p:spPr bwMode="gray">
          <a:xfrm rot="3125284">
            <a:off x="3431382" y="3086893"/>
            <a:ext cx="177800" cy="42863"/>
          </a:xfrm>
          <a:prstGeom prst="ellipse">
            <a:avLst/>
          </a:prstGeom>
          <a:gradFill rotWithShape="1">
            <a:gsLst>
              <a:gs pos="0">
                <a:srgbClr val="161F26"/>
              </a:gs>
              <a:gs pos="50000">
                <a:srgbClr val="6E99C0"/>
              </a:gs>
              <a:gs pos="100000">
                <a:srgbClr val="161F2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gray">
          <a:xfrm rot="13004873">
            <a:off x="2640013" y="2841625"/>
            <a:ext cx="327025" cy="2379663"/>
          </a:xfrm>
          <a:custGeom>
            <a:avLst/>
            <a:gdLst>
              <a:gd name="T0" fmla="*/ 0 w 291"/>
              <a:gd name="T1" fmla="*/ 0 h 1199"/>
              <a:gd name="T2" fmla="*/ 2147483647 w 291"/>
              <a:gd name="T3" fmla="*/ 0 h 1199"/>
              <a:gd name="T4" fmla="*/ 2147483647 w 291"/>
              <a:gd name="T5" fmla="*/ 2147483647 h 1199"/>
              <a:gd name="T6" fmla="*/ 2147483647 w 291"/>
              <a:gd name="T7" fmla="*/ 2147483647 h 1199"/>
              <a:gd name="T8" fmla="*/ 0 w 291"/>
              <a:gd name="T9" fmla="*/ 0 h 11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1"/>
              <a:gd name="T16" fmla="*/ 0 h 1199"/>
              <a:gd name="T17" fmla="*/ 291 w 291"/>
              <a:gd name="T18" fmla="*/ 1199 h 11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1" h="1199">
                <a:moveTo>
                  <a:pt x="0" y="0"/>
                </a:moveTo>
                <a:lnTo>
                  <a:pt x="291" y="0"/>
                </a:lnTo>
                <a:lnTo>
                  <a:pt x="180" y="1199"/>
                </a:lnTo>
                <a:lnTo>
                  <a:pt x="81" y="1193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506F8B"/>
              </a:gs>
              <a:gs pos="50000">
                <a:srgbClr val="6E99C0"/>
              </a:gs>
              <a:gs pos="100000">
                <a:srgbClr val="506F8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776288" y="3965575"/>
            <a:ext cx="2628900" cy="2092325"/>
            <a:chOff x="803" y="1519"/>
            <a:chExt cx="937" cy="692"/>
          </a:xfrm>
        </p:grpSpPr>
        <p:sp>
          <p:nvSpPr>
            <p:cNvPr id="19" name="AutoShape 18"/>
            <p:cNvSpPr>
              <a:spLocks noChangeArrowheads="1"/>
            </p:cNvSpPr>
            <p:nvPr/>
          </p:nvSpPr>
          <p:spPr bwMode="gray">
            <a:xfrm>
              <a:off x="803" y="1519"/>
              <a:ext cx="937" cy="6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1600 w 21600"/>
                <a:gd name="T13" fmla="*/ 10800 h 21600"/>
                <a:gd name="T14" fmla="*/ 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1434" y="10800"/>
                  </a:moveTo>
                  <a:cubicBezTo>
                    <a:pt x="11434" y="11150"/>
                    <a:pt x="11150" y="11434"/>
                    <a:pt x="10800" y="11434"/>
                  </a:cubicBezTo>
                  <a:cubicBezTo>
                    <a:pt x="10449" y="11434"/>
                    <a:pt x="10166" y="11150"/>
                    <a:pt x="10166" y="10800"/>
                  </a:cubicBezTo>
                  <a:lnTo>
                    <a:pt x="0" y="10800"/>
                  </a:ln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99CC"/>
                </a:gs>
                <a:gs pos="50000">
                  <a:srgbClr val="004961"/>
                </a:gs>
                <a:gs pos="100000">
                  <a:srgbClr val="0099C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gray">
            <a:xfrm>
              <a:off x="803" y="1798"/>
              <a:ext cx="937" cy="145"/>
            </a:xfrm>
            <a:prstGeom prst="ellipse">
              <a:avLst/>
            </a:prstGeom>
            <a:gradFill rotWithShape="1">
              <a:gsLst>
                <a:gs pos="0">
                  <a:srgbClr val="0099CC"/>
                </a:gs>
                <a:gs pos="100000">
                  <a:srgbClr val="76C8E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Text Box 20"/>
          <p:cNvSpPr txBox="1">
            <a:spLocks noChangeArrowheads="1"/>
          </p:cNvSpPr>
          <p:nvPr/>
        </p:nvSpPr>
        <p:spPr bwMode="gray">
          <a:xfrm>
            <a:off x="1265238" y="5368925"/>
            <a:ext cx="16271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FFFF"/>
                </a:solidFill>
              </a:rPr>
              <a:t>赵婧娴</a:t>
            </a:r>
            <a:endParaRPr lang="en-US" altLang="zh-CN" sz="3200" b="1" dirty="0">
              <a:solidFill>
                <a:srgbClr val="FFFFFF"/>
              </a:solidFill>
            </a:endParaRPr>
          </a:p>
        </p:txBody>
      </p:sp>
      <p:sp>
        <p:nvSpPr>
          <p:cNvPr id="22" name="AutoShape 21"/>
          <p:cNvSpPr>
            <a:spLocks noChangeArrowheads="1"/>
          </p:cNvSpPr>
          <p:nvPr/>
        </p:nvSpPr>
        <p:spPr bwMode="gray">
          <a:xfrm flipH="1">
            <a:off x="2374900" y="4140200"/>
            <a:ext cx="828675" cy="596900"/>
          </a:xfrm>
          <a:prstGeom prst="curvedRightArrow">
            <a:avLst>
              <a:gd name="adj1" fmla="val 19583"/>
              <a:gd name="adj2" fmla="val 44676"/>
              <a:gd name="adj3" fmla="val 39194"/>
            </a:avLst>
          </a:prstGeom>
          <a:gradFill rotWithShape="1">
            <a:gsLst>
              <a:gs pos="0">
                <a:srgbClr val="FFBE93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3" name="Picture 22" descr="shadow_1_m"/>
          <p:cNvPicPr>
            <a:picLocks noChangeAspect="1" noChangeArrowheads="1"/>
          </p:cNvPicPr>
          <p:nvPr/>
        </p:nvPicPr>
        <p:blipFill>
          <a:blip r:embed="rId5" cstate="print">
            <a:lum brigh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325563" y="6145213"/>
            <a:ext cx="148431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381750" y="2646363"/>
            <a:ext cx="2513013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1400" dirty="0"/>
              <a:t>QQ</a:t>
            </a:r>
            <a:r>
              <a:rPr lang="zh-CN" altLang="en-US" sz="1400" dirty="0" smtClean="0"/>
              <a:t>：</a:t>
            </a:r>
            <a:r>
              <a:rPr lang="en-US" altLang="zh-CN" sz="1400" dirty="0"/>
              <a:t>358462059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1400" dirty="0"/>
              <a:t>TEL</a:t>
            </a:r>
            <a:r>
              <a:rPr lang="zh-CN" altLang="en-US" sz="1400" dirty="0" smtClean="0"/>
              <a:t>：</a:t>
            </a:r>
            <a:r>
              <a:rPr lang="en-US" altLang="zh-CN" sz="1400" dirty="0"/>
              <a:t>15215480582</a:t>
            </a: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gray">
          <a:xfrm>
            <a:off x="6383338" y="2743200"/>
            <a:ext cx="0" cy="809625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gray">
          <a:xfrm>
            <a:off x="3072607" y="856384"/>
            <a:ext cx="2217737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1400" dirty="0" smtClean="0"/>
              <a:t>QQ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489583083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1400" dirty="0" smtClean="0"/>
              <a:t>TEL</a:t>
            </a:r>
            <a:r>
              <a:rPr lang="zh-CN" altLang="en-US" sz="1400" dirty="0" smtClean="0"/>
              <a:t>：</a:t>
            </a:r>
            <a:r>
              <a:rPr lang="en-US" altLang="zh-CN" sz="1400" dirty="0"/>
              <a:t>15215488507</a:t>
            </a:r>
            <a:endParaRPr lang="en-US" altLang="zh-CN" sz="1400" dirty="0" smtClean="0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gray">
          <a:xfrm>
            <a:off x="3638550" y="5080000"/>
            <a:ext cx="0" cy="727075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gray">
          <a:xfrm>
            <a:off x="3624263" y="5043488"/>
            <a:ext cx="3332162" cy="54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1400" dirty="0"/>
              <a:t>QQ</a:t>
            </a:r>
            <a:r>
              <a:rPr lang="zh-CN" altLang="en-US" sz="1400" dirty="0"/>
              <a:t>：</a:t>
            </a:r>
            <a:r>
              <a:rPr lang="en-US" altLang="zh-CN" sz="1400" dirty="0"/>
              <a:t>1192909913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CN" sz="1400" dirty="0"/>
              <a:t>TEL</a:t>
            </a:r>
            <a:r>
              <a:rPr lang="zh-CN" altLang="en-US" sz="1400" dirty="0"/>
              <a:t>：</a:t>
            </a:r>
            <a:r>
              <a:rPr lang="en-US" altLang="zh-CN" sz="1400" dirty="0"/>
              <a:t>15215483173</a:t>
            </a:r>
          </a:p>
        </p:txBody>
      </p:sp>
      <p:grpSp>
        <p:nvGrpSpPr>
          <p:cNvPr id="30" name="Group 29"/>
          <p:cNvGrpSpPr>
            <a:grpSpLocks/>
          </p:cNvGrpSpPr>
          <p:nvPr/>
        </p:nvGrpSpPr>
        <p:grpSpPr bwMode="auto">
          <a:xfrm rot="291726">
            <a:off x="1493838" y="3500438"/>
            <a:ext cx="1270000" cy="1571625"/>
            <a:chOff x="1971" y="2318"/>
            <a:chExt cx="482" cy="596"/>
          </a:xfrm>
        </p:grpSpPr>
        <p:sp>
          <p:nvSpPr>
            <p:cNvPr id="31" name="Oval 30"/>
            <p:cNvSpPr>
              <a:spLocks noChangeArrowheads="1"/>
            </p:cNvSpPr>
            <p:nvPr/>
          </p:nvSpPr>
          <p:spPr bwMode="gray">
            <a:xfrm>
              <a:off x="2149" y="2318"/>
              <a:ext cx="126" cy="123"/>
            </a:xfrm>
            <a:prstGeom prst="ellipse">
              <a:avLst/>
            </a:prstGeom>
            <a:solidFill>
              <a:srgbClr val="FEE3AC"/>
            </a:solidFill>
            <a:ln w="9525">
              <a:round/>
              <a:headEnd/>
              <a:tailEnd/>
            </a:ln>
            <a:scene3d>
              <a:camera prst="legacyPerspectiveFront">
                <a:rot lat="20099989" lon="1500000" rev="0"/>
              </a:camera>
              <a:lightRig rig="legacyFlat2" dir="t"/>
            </a:scene3d>
            <a:sp3d extrusionH="87300" prstMaterial="legacyMetal">
              <a:bevelT w="13500" h="13500" prst="angle"/>
              <a:bevelB w="13500" h="13500" prst="angle"/>
              <a:extrusionClr>
                <a:srgbClr val="FFB219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gray">
            <a:xfrm>
              <a:off x="1971" y="2336"/>
              <a:ext cx="482" cy="578"/>
            </a:xfrm>
            <a:custGeom>
              <a:avLst/>
              <a:gdLst>
                <a:gd name="T0" fmla="*/ 0 w 3312"/>
                <a:gd name="T1" fmla="*/ 0 h 3962"/>
                <a:gd name="T2" fmla="*/ 0 w 3312"/>
                <a:gd name="T3" fmla="*/ 0 h 3962"/>
                <a:gd name="T4" fmla="*/ 0 w 3312"/>
                <a:gd name="T5" fmla="*/ 0 h 3962"/>
                <a:gd name="T6" fmla="*/ 0 w 3312"/>
                <a:gd name="T7" fmla="*/ 0 h 3962"/>
                <a:gd name="T8" fmla="*/ 0 w 3312"/>
                <a:gd name="T9" fmla="*/ 0 h 3962"/>
                <a:gd name="T10" fmla="*/ 0 w 3312"/>
                <a:gd name="T11" fmla="*/ 0 h 3962"/>
                <a:gd name="T12" fmla="*/ 0 w 3312"/>
                <a:gd name="T13" fmla="*/ 0 h 3962"/>
                <a:gd name="T14" fmla="*/ 0 w 3312"/>
                <a:gd name="T15" fmla="*/ 0 h 3962"/>
                <a:gd name="T16" fmla="*/ 0 w 3312"/>
                <a:gd name="T17" fmla="*/ 0 h 3962"/>
                <a:gd name="T18" fmla="*/ 0 w 3312"/>
                <a:gd name="T19" fmla="*/ 0 h 3962"/>
                <a:gd name="T20" fmla="*/ 0 w 3312"/>
                <a:gd name="T21" fmla="*/ 0 h 3962"/>
                <a:gd name="T22" fmla="*/ 0 w 3312"/>
                <a:gd name="T23" fmla="*/ 0 h 3962"/>
                <a:gd name="T24" fmla="*/ 0 w 3312"/>
                <a:gd name="T25" fmla="*/ 0 h 3962"/>
                <a:gd name="T26" fmla="*/ 0 w 3312"/>
                <a:gd name="T27" fmla="*/ 0 h 3962"/>
                <a:gd name="T28" fmla="*/ 0 w 3312"/>
                <a:gd name="T29" fmla="*/ 0 h 3962"/>
                <a:gd name="T30" fmla="*/ 0 w 3312"/>
                <a:gd name="T31" fmla="*/ 0 h 3962"/>
                <a:gd name="T32" fmla="*/ 0 w 3312"/>
                <a:gd name="T33" fmla="*/ 0 h 3962"/>
                <a:gd name="T34" fmla="*/ 0 w 3312"/>
                <a:gd name="T35" fmla="*/ 0 h 3962"/>
                <a:gd name="T36" fmla="*/ 0 w 3312"/>
                <a:gd name="T37" fmla="*/ 0 h 3962"/>
                <a:gd name="T38" fmla="*/ 0 w 3312"/>
                <a:gd name="T39" fmla="*/ 0 h 3962"/>
                <a:gd name="T40" fmla="*/ 0 w 3312"/>
                <a:gd name="T41" fmla="*/ 0 h 3962"/>
                <a:gd name="T42" fmla="*/ 0 w 3312"/>
                <a:gd name="T43" fmla="*/ 0 h 3962"/>
                <a:gd name="T44" fmla="*/ 0 w 3312"/>
                <a:gd name="T45" fmla="*/ 0 h 3962"/>
                <a:gd name="T46" fmla="*/ 0 w 3312"/>
                <a:gd name="T47" fmla="*/ 0 h 396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312"/>
                <a:gd name="T73" fmla="*/ 0 h 3962"/>
                <a:gd name="T74" fmla="*/ 3312 w 3312"/>
                <a:gd name="T75" fmla="*/ 3962 h 396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312" h="3962">
                  <a:moveTo>
                    <a:pt x="1376" y="696"/>
                  </a:moveTo>
                  <a:cubicBezTo>
                    <a:pt x="1401" y="795"/>
                    <a:pt x="1489" y="920"/>
                    <a:pt x="1639" y="920"/>
                  </a:cubicBezTo>
                  <a:cubicBezTo>
                    <a:pt x="1801" y="920"/>
                    <a:pt x="1876" y="795"/>
                    <a:pt x="1926" y="708"/>
                  </a:cubicBezTo>
                  <a:lnTo>
                    <a:pt x="2940" y="66"/>
                  </a:lnTo>
                  <a:cubicBezTo>
                    <a:pt x="3042" y="0"/>
                    <a:pt x="3142" y="16"/>
                    <a:pt x="3204" y="78"/>
                  </a:cubicBezTo>
                  <a:cubicBezTo>
                    <a:pt x="3267" y="140"/>
                    <a:pt x="3312" y="264"/>
                    <a:pt x="3072" y="444"/>
                  </a:cubicBezTo>
                  <a:lnTo>
                    <a:pt x="2139" y="1081"/>
                  </a:lnTo>
                  <a:lnTo>
                    <a:pt x="2476" y="2372"/>
                  </a:lnTo>
                  <a:lnTo>
                    <a:pt x="2251" y="2435"/>
                  </a:lnTo>
                  <a:lnTo>
                    <a:pt x="2614" y="3589"/>
                  </a:lnTo>
                  <a:cubicBezTo>
                    <a:pt x="2651" y="3751"/>
                    <a:pt x="2639" y="3863"/>
                    <a:pt x="2539" y="3925"/>
                  </a:cubicBezTo>
                  <a:cubicBezTo>
                    <a:pt x="2401" y="3962"/>
                    <a:pt x="2289" y="3863"/>
                    <a:pt x="2226" y="3689"/>
                  </a:cubicBezTo>
                  <a:cubicBezTo>
                    <a:pt x="2101" y="3453"/>
                    <a:pt x="1876" y="2720"/>
                    <a:pt x="1789" y="2534"/>
                  </a:cubicBezTo>
                  <a:lnTo>
                    <a:pt x="1414" y="2534"/>
                  </a:lnTo>
                  <a:cubicBezTo>
                    <a:pt x="1339" y="2770"/>
                    <a:pt x="1151" y="3465"/>
                    <a:pt x="1051" y="3689"/>
                  </a:cubicBezTo>
                  <a:cubicBezTo>
                    <a:pt x="1001" y="3838"/>
                    <a:pt x="914" y="3950"/>
                    <a:pt x="789" y="3925"/>
                  </a:cubicBezTo>
                  <a:cubicBezTo>
                    <a:pt x="714" y="3875"/>
                    <a:pt x="614" y="3838"/>
                    <a:pt x="676" y="3577"/>
                  </a:cubicBezTo>
                  <a:lnTo>
                    <a:pt x="1001" y="2459"/>
                  </a:lnTo>
                  <a:lnTo>
                    <a:pt x="751" y="2397"/>
                  </a:lnTo>
                  <a:lnTo>
                    <a:pt x="1126" y="1081"/>
                  </a:lnTo>
                  <a:lnTo>
                    <a:pt x="139" y="497"/>
                  </a:lnTo>
                  <a:cubicBezTo>
                    <a:pt x="54" y="402"/>
                    <a:pt x="0" y="342"/>
                    <a:pt x="60" y="180"/>
                  </a:cubicBezTo>
                  <a:cubicBezTo>
                    <a:pt x="186" y="102"/>
                    <a:pt x="214" y="112"/>
                    <a:pt x="389" y="162"/>
                  </a:cubicBezTo>
                  <a:lnTo>
                    <a:pt x="1376" y="696"/>
                  </a:lnTo>
                  <a:close/>
                </a:path>
              </a:pathLst>
            </a:custGeom>
            <a:solidFill>
              <a:srgbClr val="FEE3A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9" lon="1500000" rev="0"/>
              </a:camera>
              <a:lightRig rig="legacyFlat2" dir="t"/>
            </a:scene3d>
            <a:sp3d extrusionH="87300" prstMaterial="legacyMetal">
              <a:bevelT w="13500" h="13500" prst="angle"/>
              <a:bevelB w="13500" h="13500" prst="angle"/>
              <a:extrusionClr>
                <a:srgbClr val="FFB219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 rot="291726">
            <a:off x="3803650" y="1782763"/>
            <a:ext cx="714375" cy="882650"/>
            <a:chOff x="1971" y="2318"/>
            <a:chExt cx="482" cy="596"/>
          </a:xfrm>
        </p:grpSpPr>
        <p:sp>
          <p:nvSpPr>
            <p:cNvPr id="34" name="Oval 33"/>
            <p:cNvSpPr>
              <a:spLocks noChangeArrowheads="1"/>
            </p:cNvSpPr>
            <p:nvPr/>
          </p:nvSpPr>
          <p:spPr bwMode="gray">
            <a:xfrm>
              <a:off x="2149" y="2318"/>
              <a:ext cx="126" cy="123"/>
            </a:xfrm>
            <a:prstGeom prst="ellipse">
              <a:avLst/>
            </a:prstGeom>
            <a:solidFill>
              <a:srgbClr val="FFCC00"/>
            </a:solidFill>
            <a:ln w="9525">
              <a:round/>
              <a:headEnd/>
              <a:tailEnd/>
            </a:ln>
            <a:scene3d>
              <a:camera prst="legacyPerspectiveFront">
                <a:rot lat="20099989" lon="1500000" rev="0"/>
              </a:camera>
              <a:lightRig rig="legacyFlat2" dir="t"/>
            </a:scene3d>
            <a:sp3d extrusionH="36500" prstMaterial="legacyMatte">
              <a:bevelT w="13500" h="13500" prst="angle"/>
              <a:bevelB w="13500" h="13500" prst="angle"/>
              <a:extrusionClr>
                <a:srgbClr val="FFB219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gray">
            <a:xfrm>
              <a:off x="1971" y="2336"/>
              <a:ext cx="482" cy="578"/>
            </a:xfrm>
            <a:custGeom>
              <a:avLst/>
              <a:gdLst>
                <a:gd name="T0" fmla="*/ 0 w 3312"/>
                <a:gd name="T1" fmla="*/ 0 h 3962"/>
                <a:gd name="T2" fmla="*/ 0 w 3312"/>
                <a:gd name="T3" fmla="*/ 0 h 3962"/>
                <a:gd name="T4" fmla="*/ 0 w 3312"/>
                <a:gd name="T5" fmla="*/ 0 h 3962"/>
                <a:gd name="T6" fmla="*/ 0 w 3312"/>
                <a:gd name="T7" fmla="*/ 0 h 3962"/>
                <a:gd name="T8" fmla="*/ 0 w 3312"/>
                <a:gd name="T9" fmla="*/ 0 h 3962"/>
                <a:gd name="T10" fmla="*/ 0 w 3312"/>
                <a:gd name="T11" fmla="*/ 0 h 3962"/>
                <a:gd name="T12" fmla="*/ 0 w 3312"/>
                <a:gd name="T13" fmla="*/ 0 h 3962"/>
                <a:gd name="T14" fmla="*/ 0 w 3312"/>
                <a:gd name="T15" fmla="*/ 0 h 3962"/>
                <a:gd name="T16" fmla="*/ 0 w 3312"/>
                <a:gd name="T17" fmla="*/ 0 h 3962"/>
                <a:gd name="T18" fmla="*/ 0 w 3312"/>
                <a:gd name="T19" fmla="*/ 0 h 3962"/>
                <a:gd name="T20" fmla="*/ 0 w 3312"/>
                <a:gd name="T21" fmla="*/ 0 h 3962"/>
                <a:gd name="T22" fmla="*/ 0 w 3312"/>
                <a:gd name="T23" fmla="*/ 0 h 3962"/>
                <a:gd name="T24" fmla="*/ 0 w 3312"/>
                <a:gd name="T25" fmla="*/ 0 h 3962"/>
                <a:gd name="T26" fmla="*/ 0 w 3312"/>
                <a:gd name="T27" fmla="*/ 0 h 3962"/>
                <a:gd name="T28" fmla="*/ 0 w 3312"/>
                <a:gd name="T29" fmla="*/ 0 h 3962"/>
                <a:gd name="T30" fmla="*/ 0 w 3312"/>
                <a:gd name="T31" fmla="*/ 0 h 3962"/>
                <a:gd name="T32" fmla="*/ 0 w 3312"/>
                <a:gd name="T33" fmla="*/ 0 h 3962"/>
                <a:gd name="T34" fmla="*/ 0 w 3312"/>
                <a:gd name="T35" fmla="*/ 0 h 3962"/>
                <a:gd name="T36" fmla="*/ 0 w 3312"/>
                <a:gd name="T37" fmla="*/ 0 h 3962"/>
                <a:gd name="T38" fmla="*/ 0 w 3312"/>
                <a:gd name="T39" fmla="*/ 0 h 3962"/>
                <a:gd name="T40" fmla="*/ 0 w 3312"/>
                <a:gd name="T41" fmla="*/ 0 h 3962"/>
                <a:gd name="T42" fmla="*/ 0 w 3312"/>
                <a:gd name="T43" fmla="*/ 0 h 3962"/>
                <a:gd name="T44" fmla="*/ 0 w 3312"/>
                <a:gd name="T45" fmla="*/ 0 h 3962"/>
                <a:gd name="T46" fmla="*/ 0 w 3312"/>
                <a:gd name="T47" fmla="*/ 0 h 396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312"/>
                <a:gd name="T73" fmla="*/ 0 h 3962"/>
                <a:gd name="T74" fmla="*/ 3312 w 3312"/>
                <a:gd name="T75" fmla="*/ 3962 h 396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312" h="3962">
                  <a:moveTo>
                    <a:pt x="1376" y="696"/>
                  </a:moveTo>
                  <a:cubicBezTo>
                    <a:pt x="1401" y="795"/>
                    <a:pt x="1489" y="920"/>
                    <a:pt x="1639" y="920"/>
                  </a:cubicBezTo>
                  <a:cubicBezTo>
                    <a:pt x="1801" y="920"/>
                    <a:pt x="1876" y="795"/>
                    <a:pt x="1926" y="708"/>
                  </a:cubicBezTo>
                  <a:lnTo>
                    <a:pt x="2940" y="66"/>
                  </a:lnTo>
                  <a:cubicBezTo>
                    <a:pt x="3042" y="0"/>
                    <a:pt x="3142" y="16"/>
                    <a:pt x="3204" y="78"/>
                  </a:cubicBezTo>
                  <a:cubicBezTo>
                    <a:pt x="3267" y="140"/>
                    <a:pt x="3312" y="264"/>
                    <a:pt x="3072" y="444"/>
                  </a:cubicBezTo>
                  <a:lnTo>
                    <a:pt x="2139" y="1081"/>
                  </a:lnTo>
                  <a:lnTo>
                    <a:pt x="2476" y="2372"/>
                  </a:lnTo>
                  <a:lnTo>
                    <a:pt x="2251" y="2435"/>
                  </a:lnTo>
                  <a:lnTo>
                    <a:pt x="2614" y="3589"/>
                  </a:lnTo>
                  <a:cubicBezTo>
                    <a:pt x="2651" y="3751"/>
                    <a:pt x="2639" y="3863"/>
                    <a:pt x="2539" y="3925"/>
                  </a:cubicBezTo>
                  <a:cubicBezTo>
                    <a:pt x="2401" y="3962"/>
                    <a:pt x="2289" y="3863"/>
                    <a:pt x="2226" y="3689"/>
                  </a:cubicBezTo>
                  <a:cubicBezTo>
                    <a:pt x="2101" y="3453"/>
                    <a:pt x="1876" y="2720"/>
                    <a:pt x="1789" y="2534"/>
                  </a:cubicBezTo>
                  <a:lnTo>
                    <a:pt x="1414" y="2534"/>
                  </a:lnTo>
                  <a:cubicBezTo>
                    <a:pt x="1339" y="2770"/>
                    <a:pt x="1151" y="3465"/>
                    <a:pt x="1051" y="3689"/>
                  </a:cubicBezTo>
                  <a:cubicBezTo>
                    <a:pt x="1001" y="3838"/>
                    <a:pt x="914" y="3950"/>
                    <a:pt x="789" y="3925"/>
                  </a:cubicBezTo>
                  <a:cubicBezTo>
                    <a:pt x="714" y="3875"/>
                    <a:pt x="614" y="3838"/>
                    <a:pt x="676" y="3577"/>
                  </a:cubicBezTo>
                  <a:lnTo>
                    <a:pt x="1001" y="2459"/>
                  </a:lnTo>
                  <a:lnTo>
                    <a:pt x="751" y="2397"/>
                  </a:lnTo>
                  <a:lnTo>
                    <a:pt x="1126" y="1081"/>
                  </a:lnTo>
                  <a:lnTo>
                    <a:pt x="139" y="497"/>
                  </a:lnTo>
                  <a:cubicBezTo>
                    <a:pt x="54" y="402"/>
                    <a:pt x="0" y="342"/>
                    <a:pt x="60" y="180"/>
                  </a:cubicBezTo>
                  <a:cubicBezTo>
                    <a:pt x="186" y="102"/>
                    <a:pt x="214" y="112"/>
                    <a:pt x="389" y="162"/>
                  </a:cubicBezTo>
                  <a:lnTo>
                    <a:pt x="1376" y="696"/>
                  </a:lnTo>
                  <a:close/>
                </a:path>
              </a:pathLst>
            </a:custGeom>
            <a:solidFill>
              <a:srgbClr val="FFCC00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9" lon="1500000" rev="0"/>
              </a:camera>
              <a:lightRig rig="legacyFlat2" dir="t"/>
            </a:scene3d>
            <a:sp3d extrusionH="36500" prstMaterial="legacyMatte">
              <a:bevelT w="13500" h="13500" prst="angle"/>
              <a:bevelB w="13500" h="13500" prst="angle"/>
              <a:extrusionClr>
                <a:srgbClr val="FFB219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</p:grpSp>
      <p:sp>
        <p:nvSpPr>
          <p:cNvPr id="36" name="AutoShape 35"/>
          <p:cNvSpPr>
            <a:spLocks noChangeArrowheads="1"/>
          </p:cNvSpPr>
          <p:nvPr/>
        </p:nvSpPr>
        <p:spPr bwMode="gray">
          <a:xfrm>
            <a:off x="996950" y="4154488"/>
            <a:ext cx="828675" cy="596900"/>
          </a:xfrm>
          <a:prstGeom prst="curvedRightArrow">
            <a:avLst>
              <a:gd name="adj1" fmla="val 16542"/>
              <a:gd name="adj2" fmla="val 38977"/>
              <a:gd name="adj3" fmla="val 39419"/>
            </a:avLst>
          </a:prstGeom>
          <a:gradFill rotWithShape="1">
            <a:gsLst>
              <a:gs pos="0">
                <a:srgbClr val="FFBE93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" name="Group 36"/>
          <p:cNvGrpSpPr>
            <a:grpSpLocks/>
          </p:cNvGrpSpPr>
          <p:nvPr/>
        </p:nvGrpSpPr>
        <p:grpSpPr bwMode="auto">
          <a:xfrm rot="363836">
            <a:off x="6642100" y="1487488"/>
            <a:ext cx="368300" cy="454025"/>
            <a:chOff x="1971" y="2318"/>
            <a:chExt cx="482" cy="596"/>
          </a:xfrm>
        </p:grpSpPr>
        <p:sp>
          <p:nvSpPr>
            <p:cNvPr id="38" name="Oval 37"/>
            <p:cNvSpPr>
              <a:spLocks noChangeArrowheads="1"/>
            </p:cNvSpPr>
            <p:nvPr/>
          </p:nvSpPr>
          <p:spPr bwMode="gray">
            <a:xfrm>
              <a:off x="2149" y="2318"/>
              <a:ext cx="126" cy="123"/>
            </a:xfrm>
            <a:prstGeom prst="ellipse">
              <a:avLst/>
            </a:prstGeom>
            <a:solidFill>
              <a:srgbClr val="CC9900"/>
            </a:solidFill>
            <a:ln w="9525">
              <a:round/>
              <a:headEnd/>
              <a:tailEnd/>
            </a:ln>
            <a:scene3d>
              <a:camera prst="legacyPerspectiveFront">
                <a:rot lat="20099989" lon="1500000" rev="0"/>
              </a:camera>
              <a:lightRig rig="legacyNormal2" dir="t"/>
            </a:scene3d>
            <a:sp3d extrusionH="11100" prstMaterial="legacyMatte">
              <a:bevelT w="13500" h="13500" prst="angle"/>
              <a:bevelB w="13500" h="13500" prst="angle"/>
              <a:extrusionClr>
                <a:srgbClr val="FFB219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gray">
            <a:xfrm>
              <a:off x="1971" y="2336"/>
              <a:ext cx="482" cy="578"/>
            </a:xfrm>
            <a:custGeom>
              <a:avLst/>
              <a:gdLst>
                <a:gd name="T0" fmla="*/ 0 w 3312"/>
                <a:gd name="T1" fmla="*/ 0 h 3962"/>
                <a:gd name="T2" fmla="*/ 0 w 3312"/>
                <a:gd name="T3" fmla="*/ 0 h 3962"/>
                <a:gd name="T4" fmla="*/ 0 w 3312"/>
                <a:gd name="T5" fmla="*/ 0 h 3962"/>
                <a:gd name="T6" fmla="*/ 0 w 3312"/>
                <a:gd name="T7" fmla="*/ 0 h 3962"/>
                <a:gd name="T8" fmla="*/ 0 w 3312"/>
                <a:gd name="T9" fmla="*/ 0 h 3962"/>
                <a:gd name="T10" fmla="*/ 0 w 3312"/>
                <a:gd name="T11" fmla="*/ 0 h 3962"/>
                <a:gd name="T12" fmla="*/ 0 w 3312"/>
                <a:gd name="T13" fmla="*/ 0 h 3962"/>
                <a:gd name="T14" fmla="*/ 0 w 3312"/>
                <a:gd name="T15" fmla="*/ 0 h 3962"/>
                <a:gd name="T16" fmla="*/ 0 w 3312"/>
                <a:gd name="T17" fmla="*/ 0 h 3962"/>
                <a:gd name="T18" fmla="*/ 0 w 3312"/>
                <a:gd name="T19" fmla="*/ 0 h 3962"/>
                <a:gd name="T20" fmla="*/ 0 w 3312"/>
                <a:gd name="T21" fmla="*/ 0 h 3962"/>
                <a:gd name="T22" fmla="*/ 0 w 3312"/>
                <a:gd name="T23" fmla="*/ 0 h 3962"/>
                <a:gd name="T24" fmla="*/ 0 w 3312"/>
                <a:gd name="T25" fmla="*/ 0 h 3962"/>
                <a:gd name="T26" fmla="*/ 0 w 3312"/>
                <a:gd name="T27" fmla="*/ 0 h 3962"/>
                <a:gd name="T28" fmla="*/ 0 w 3312"/>
                <a:gd name="T29" fmla="*/ 0 h 3962"/>
                <a:gd name="T30" fmla="*/ 0 w 3312"/>
                <a:gd name="T31" fmla="*/ 0 h 3962"/>
                <a:gd name="T32" fmla="*/ 0 w 3312"/>
                <a:gd name="T33" fmla="*/ 0 h 3962"/>
                <a:gd name="T34" fmla="*/ 0 w 3312"/>
                <a:gd name="T35" fmla="*/ 0 h 3962"/>
                <a:gd name="T36" fmla="*/ 0 w 3312"/>
                <a:gd name="T37" fmla="*/ 0 h 3962"/>
                <a:gd name="T38" fmla="*/ 0 w 3312"/>
                <a:gd name="T39" fmla="*/ 0 h 3962"/>
                <a:gd name="T40" fmla="*/ 0 w 3312"/>
                <a:gd name="T41" fmla="*/ 0 h 3962"/>
                <a:gd name="T42" fmla="*/ 0 w 3312"/>
                <a:gd name="T43" fmla="*/ 0 h 3962"/>
                <a:gd name="T44" fmla="*/ 0 w 3312"/>
                <a:gd name="T45" fmla="*/ 0 h 3962"/>
                <a:gd name="T46" fmla="*/ 0 w 3312"/>
                <a:gd name="T47" fmla="*/ 0 h 396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312"/>
                <a:gd name="T73" fmla="*/ 0 h 3962"/>
                <a:gd name="T74" fmla="*/ 3312 w 3312"/>
                <a:gd name="T75" fmla="*/ 3962 h 396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312" h="3962">
                  <a:moveTo>
                    <a:pt x="1376" y="696"/>
                  </a:moveTo>
                  <a:cubicBezTo>
                    <a:pt x="1401" y="795"/>
                    <a:pt x="1489" y="920"/>
                    <a:pt x="1639" y="920"/>
                  </a:cubicBezTo>
                  <a:cubicBezTo>
                    <a:pt x="1801" y="920"/>
                    <a:pt x="1876" y="795"/>
                    <a:pt x="1926" y="708"/>
                  </a:cubicBezTo>
                  <a:lnTo>
                    <a:pt x="2940" y="66"/>
                  </a:lnTo>
                  <a:cubicBezTo>
                    <a:pt x="3042" y="0"/>
                    <a:pt x="3142" y="16"/>
                    <a:pt x="3204" y="78"/>
                  </a:cubicBezTo>
                  <a:cubicBezTo>
                    <a:pt x="3267" y="140"/>
                    <a:pt x="3312" y="264"/>
                    <a:pt x="3072" y="444"/>
                  </a:cubicBezTo>
                  <a:lnTo>
                    <a:pt x="2139" y="1081"/>
                  </a:lnTo>
                  <a:lnTo>
                    <a:pt x="2476" y="2372"/>
                  </a:lnTo>
                  <a:lnTo>
                    <a:pt x="2251" y="2435"/>
                  </a:lnTo>
                  <a:lnTo>
                    <a:pt x="2614" y="3589"/>
                  </a:lnTo>
                  <a:cubicBezTo>
                    <a:pt x="2651" y="3751"/>
                    <a:pt x="2639" y="3863"/>
                    <a:pt x="2539" y="3925"/>
                  </a:cubicBezTo>
                  <a:cubicBezTo>
                    <a:pt x="2401" y="3962"/>
                    <a:pt x="2289" y="3863"/>
                    <a:pt x="2226" y="3689"/>
                  </a:cubicBezTo>
                  <a:cubicBezTo>
                    <a:pt x="2101" y="3453"/>
                    <a:pt x="1876" y="2720"/>
                    <a:pt x="1789" y="2534"/>
                  </a:cubicBezTo>
                  <a:lnTo>
                    <a:pt x="1414" y="2534"/>
                  </a:lnTo>
                  <a:cubicBezTo>
                    <a:pt x="1339" y="2770"/>
                    <a:pt x="1151" y="3465"/>
                    <a:pt x="1051" y="3689"/>
                  </a:cubicBezTo>
                  <a:cubicBezTo>
                    <a:pt x="1001" y="3838"/>
                    <a:pt x="914" y="3950"/>
                    <a:pt x="789" y="3925"/>
                  </a:cubicBezTo>
                  <a:cubicBezTo>
                    <a:pt x="714" y="3875"/>
                    <a:pt x="614" y="3838"/>
                    <a:pt x="676" y="3577"/>
                  </a:cubicBezTo>
                  <a:lnTo>
                    <a:pt x="1001" y="2459"/>
                  </a:lnTo>
                  <a:lnTo>
                    <a:pt x="751" y="2397"/>
                  </a:lnTo>
                  <a:lnTo>
                    <a:pt x="1126" y="1081"/>
                  </a:lnTo>
                  <a:lnTo>
                    <a:pt x="139" y="497"/>
                  </a:lnTo>
                  <a:cubicBezTo>
                    <a:pt x="54" y="402"/>
                    <a:pt x="0" y="342"/>
                    <a:pt x="60" y="180"/>
                  </a:cubicBezTo>
                  <a:cubicBezTo>
                    <a:pt x="186" y="102"/>
                    <a:pt x="214" y="112"/>
                    <a:pt x="389" y="162"/>
                  </a:cubicBezTo>
                  <a:lnTo>
                    <a:pt x="1376" y="696"/>
                  </a:lnTo>
                  <a:close/>
                </a:path>
              </a:pathLst>
            </a:custGeom>
            <a:solidFill>
              <a:srgbClr val="CC9900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9" lon="1500000" rev="0"/>
              </a:camera>
              <a:lightRig rig="legacyNormal2" dir="t"/>
            </a:scene3d>
            <a:sp3d extrusionH="11100" prstMaterial="legacyMatte">
              <a:bevelT w="13500" h="13500" prst="angle"/>
              <a:bevelB w="13500" h="13500" prst="angle"/>
              <a:extrusionClr>
                <a:srgbClr val="FFB219"/>
              </a:extrusion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3436938" y="2097088"/>
            <a:ext cx="1463675" cy="379412"/>
            <a:chOff x="724" y="2704"/>
            <a:chExt cx="1390" cy="350"/>
          </a:xfrm>
        </p:grpSpPr>
        <p:sp>
          <p:nvSpPr>
            <p:cNvPr id="41" name="AutoShape 40"/>
            <p:cNvSpPr>
              <a:spLocks noChangeArrowheads="1"/>
            </p:cNvSpPr>
            <p:nvPr/>
          </p:nvSpPr>
          <p:spPr bwMode="gray">
            <a:xfrm flipH="1">
              <a:off x="1592" y="2704"/>
              <a:ext cx="522" cy="341"/>
            </a:xfrm>
            <a:prstGeom prst="curvedRightArrow">
              <a:avLst>
                <a:gd name="adj1" fmla="val 19583"/>
                <a:gd name="adj2" fmla="val 44676"/>
                <a:gd name="adj3" fmla="val 43217"/>
              </a:avLst>
            </a:prstGeom>
            <a:gradFill rotWithShape="1">
              <a:gsLst>
                <a:gs pos="0">
                  <a:srgbClr val="FFBE93"/>
                </a:gs>
                <a:gs pos="100000">
                  <a:srgbClr val="FF66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AutoShape 41"/>
            <p:cNvSpPr>
              <a:spLocks noChangeArrowheads="1"/>
            </p:cNvSpPr>
            <p:nvPr/>
          </p:nvSpPr>
          <p:spPr bwMode="gray">
            <a:xfrm>
              <a:off x="724" y="2713"/>
              <a:ext cx="522" cy="341"/>
            </a:xfrm>
            <a:prstGeom prst="curvedRightArrow">
              <a:avLst>
                <a:gd name="adj1" fmla="val 16542"/>
                <a:gd name="adj2" fmla="val 38977"/>
                <a:gd name="adj3" fmla="val 43465"/>
              </a:avLst>
            </a:prstGeom>
            <a:gradFill rotWithShape="1">
              <a:gsLst>
                <a:gs pos="0">
                  <a:srgbClr val="FFBE93"/>
                </a:gs>
                <a:gs pos="100000">
                  <a:srgbClr val="FF66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6343650" y="1641475"/>
            <a:ext cx="979488" cy="204788"/>
            <a:chOff x="724" y="2704"/>
            <a:chExt cx="1390" cy="350"/>
          </a:xfrm>
        </p:grpSpPr>
        <p:sp>
          <p:nvSpPr>
            <p:cNvPr id="44" name="AutoShape 43"/>
            <p:cNvSpPr>
              <a:spLocks noChangeArrowheads="1"/>
            </p:cNvSpPr>
            <p:nvPr/>
          </p:nvSpPr>
          <p:spPr bwMode="gray">
            <a:xfrm flipH="1">
              <a:off x="1592" y="2704"/>
              <a:ext cx="522" cy="341"/>
            </a:xfrm>
            <a:prstGeom prst="curvedRightArrow">
              <a:avLst>
                <a:gd name="adj1" fmla="val 19583"/>
                <a:gd name="adj2" fmla="val 44676"/>
                <a:gd name="adj3" fmla="val 43217"/>
              </a:avLst>
            </a:prstGeom>
            <a:gradFill rotWithShape="1">
              <a:gsLst>
                <a:gs pos="0">
                  <a:srgbClr val="FFBE93"/>
                </a:gs>
                <a:gs pos="100000">
                  <a:srgbClr val="FF66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AutoShape 44"/>
            <p:cNvSpPr>
              <a:spLocks noChangeArrowheads="1"/>
            </p:cNvSpPr>
            <p:nvPr/>
          </p:nvSpPr>
          <p:spPr bwMode="gray">
            <a:xfrm>
              <a:off x="724" y="2713"/>
              <a:ext cx="522" cy="341"/>
            </a:xfrm>
            <a:prstGeom prst="curvedRightArrow">
              <a:avLst>
                <a:gd name="adj1" fmla="val 16542"/>
                <a:gd name="adj2" fmla="val 38977"/>
                <a:gd name="adj3" fmla="val 43465"/>
              </a:avLst>
            </a:prstGeom>
            <a:gradFill rotWithShape="1">
              <a:gsLst>
                <a:gs pos="0">
                  <a:srgbClr val="FFBE93"/>
                </a:gs>
                <a:gs pos="100000">
                  <a:srgbClr val="FF66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2254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4" grpId="0"/>
      <p:bldP spid="16" grpId="0" animBg="1"/>
      <p:bldP spid="17" grpId="0" animBg="1"/>
      <p:bldP spid="21" grpId="0"/>
      <p:bldP spid="22" grpId="0" animBg="1"/>
      <p:bldP spid="24" grpId="0"/>
      <p:bldP spid="25" grpId="0" animBg="1"/>
      <p:bldP spid="27" grpId="0"/>
      <p:bldP spid="28" grpId="0" animBg="1"/>
      <p:bldP spid="29" grpId="0"/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1" descr="Z:\newtek\_backgrounds_1.02\Tim\powerpoint templates\81-100\everything_geeky\elements\cir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4633913"/>
            <a:ext cx="1905000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4718050"/>
            <a:ext cx="202882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图片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963" y="158750"/>
            <a:ext cx="2900362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图片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00" y="3041650"/>
            <a:ext cx="2792413" cy="2790825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rgbClr val="000000">
                <a:alpha val="64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图片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223838"/>
            <a:ext cx="1892300" cy="1989137"/>
          </a:xfrm>
          <a:prstGeom prst="rect">
            <a:avLst/>
          </a:prstGeom>
          <a:noFill/>
          <a:ln>
            <a:noFill/>
          </a:ln>
          <a:effectLst>
            <a:outerShdw dist="139700" dir="2700000" algn="ctr" rotWithShape="0">
              <a:srgbClr val="333333">
                <a:alpha val="5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图片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2427288"/>
            <a:ext cx="2592388" cy="2370137"/>
          </a:xfrm>
          <a:prstGeom prst="rect">
            <a:avLst/>
          </a:prstGeom>
          <a:noFill/>
          <a:ln>
            <a:noFill/>
          </a:ln>
          <a:effectLst>
            <a:outerShdw dist="139700" dir="2700000" algn="ctr" rotWithShape="0">
              <a:srgbClr val="333333">
                <a:alpha val="5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图片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363" y="42863"/>
            <a:ext cx="2514601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094706" y="2852936"/>
            <a:ext cx="5849937" cy="1035050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5400" b="1" dirty="0">
                <a:solidFill>
                  <a:srgbClr val="FF0066"/>
                </a:solidFill>
                <a:latin typeface="Gungsuh" pitchFamily="18" charset="-127"/>
                <a:ea typeface="Gungsuh" pitchFamily="18" charset="-127"/>
              </a:rPr>
              <a:t>Thanks！！～～</a:t>
            </a:r>
          </a:p>
        </p:txBody>
      </p:sp>
      <p:pic>
        <p:nvPicPr>
          <p:cNvPr id="17418" name="图片 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25" y="4414838"/>
            <a:ext cx="2459038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 dir="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60475" y="333375"/>
            <a:ext cx="7848600" cy="609600"/>
          </a:xfrm>
        </p:spPr>
        <p:txBody>
          <a:bodyPr/>
          <a:lstStyle/>
          <a:p>
            <a:r>
              <a:rPr lang="zh-CN" altLang="en-US" sz="3200" dirty="0" smtClean="0">
                <a:latin typeface="方正大标宋简体" pitchFamily="65" charset="-122"/>
                <a:ea typeface="方正大标宋简体" pitchFamily="65" charset="-122"/>
              </a:rPr>
              <a:t>我问你答</a:t>
            </a:r>
            <a:endParaRPr lang="zh-CN" altLang="en-US" sz="3200" dirty="0">
              <a:latin typeface="方正大标宋简体" pitchFamily="65" charset="-122"/>
              <a:ea typeface="方正大标宋简体" pitchFamily="65" charset="-122"/>
            </a:endParaRP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941888"/>
            <a:ext cx="1471612" cy="154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04119" y="1988840"/>
            <a:ext cx="6248201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楷体" pitchFamily="2" charset="-122"/>
                <a:ea typeface="华文楷体" pitchFamily="2" charset="-122"/>
              </a:rPr>
              <a:t>你有手机么？</a:t>
            </a:r>
            <a:endParaRPr lang="en-US" altLang="zh-CN" sz="36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600" dirty="0">
                <a:latin typeface="华文楷体" pitchFamily="2" charset="-122"/>
                <a:ea typeface="华文楷体" pitchFamily="2" charset="-122"/>
              </a:rPr>
              <a:t>你用</a:t>
            </a:r>
            <a:r>
              <a:rPr lang="zh-CN" altLang="en-US" sz="3600" dirty="0" smtClean="0">
                <a:latin typeface="华文楷体" pitchFamily="2" charset="-122"/>
                <a:ea typeface="华文楷体" pitchFamily="2" charset="-122"/>
              </a:rPr>
              <a:t>手机干什么？</a:t>
            </a:r>
            <a:endParaRPr lang="en-US" altLang="zh-CN" sz="3600" dirty="0" smtClean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579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60475" y="333375"/>
            <a:ext cx="7848600" cy="609600"/>
          </a:xfrm>
        </p:spPr>
        <p:txBody>
          <a:bodyPr/>
          <a:lstStyle/>
          <a:p>
            <a:r>
              <a:rPr lang="zh-CN" altLang="en-US" sz="3200" dirty="0" smtClean="0">
                <a:latin typeface="方正大标宋简体" pitchFamily="65" charset="-122"/>
                <a:ea typeface="方正大标宋简体" pitchFamily="65" charset="-122"/>
              </a:rPr>
              <a:t>爱之初体验</a:t>
            </a:r>
            <a:endParaRPr lang="zh-CN" altLang="en-US" sz="3200" dirty="0">
              <a:latin typeface="方正大标宋简体" pitchFamily="65" charset="-122"/>
              <a:ea typeface="方正大标宋简体" pitchFamily="65" charset="-122"/>
            </a:endParaRP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941888"/>
            <a:ext cx="1471612" cy="154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31640" y="1916832"/>
            <a:ext cx="6912768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边走边学是</a:t>
            </a:r>
            <a:r>
              <a:rPr lang="en-US" altLang="zh-CN" dirty="0" smtClean="0"/>
              <a:t>Timer</a:t>
            </a:r>
            <a:r>
              <a:rPr lang="zh-CN" altLang="en-US" dirty="0" smtClean="0"/>
              <a:t>团队基于</a:t>
            </a:r>
            <a:r>
              <a:rPr lang="en-US" altLang="zh-CN" dirty="0"/>
              <a:t>Android</a:t>
            </a:r>
            <a:r>
              <a:rPr lang="zh-CN" altLang="en-US" dirty="0"/>
              <a:t>平台开发的功能强大的在线</a:t>
            </a:r>
            <a:r>
              <a:rPr lang="zh-CN" altLang="en-US" dirty="0" smtClean="0"/>
              <a:t>翻译和英语学习软件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具有中英互译、英语学习等功能，具有极强的扩充性。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935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60475" y="333375"/>
            <a:ext cx="7848600" cy="609600"/>
          </a:xfrm>
        </p:spPr>
        <p:txBody>
          <a:bodyPr/>
          <a:lstStyle/>
          <a:p>
            <a:r>
              <a:rPr lang="zh-CN" altLang="en-US" sz="3200" dirty="0">
                <a:latin typeface="方正大标宋简体" pitchFamily="65" charset="-122"/>
                <a:ea typeface="方正大标宋简体" pitchFamily="65" charset="-122"/>
              </a:rPr>
              <a:t>背景：</a:t>
            </a:r>
          </a:p>
        </p:txBody>
      </p:sp>
      <p:pic>
        <p:nvPicPr>
          <p:cNvPr id="6147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4486275"/>
            <a:ext cx="2347912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03350" y="1412875"/>
            <a:ext cx="7308850" cy="506888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>
                <a:solidFill>
                  <a:srgbClr val="6600FF"/>
                </a:solidFill>
              </a:rPr>
              <a:t>	</a:t>
            </a:r>
            <a:r>
              <a:rPr lang="zh-CN" altLang="en-US" b="1">
                <a:solidFill>
                  <a:srgbClr val="6600FF"/>
                </a:solidFill>
              </a:rPr>
              <a:t>英语的重要性是显而易见的：</a:t>
            </a:r>
            <a:r>
              <a:rPr lang="zh-CN" altLang="en-US" b="1">
                <a:solidFill>
                  <a:srgbClr val="6600FF"/>
                </a:solidFill>
                <a:latin typeface="華康寶風體"/>
              </a:rPr>
              <a:t>“</a:t>
            </a:r>
            <a:r>
              <a:rPr lang="zh-CN" altLang="en-US" b="1">
                <a:solidFill>
                  <a:srgbClr val="6600FF"/>
                </a:solidFill>
              </a:rPr>
              <a:t>互联网</a:t>
            </a:r>
            <a:r>
              <a:rPr lang="zh-CN" altLang="en-US" b="1">
                <a:solidFill>
                  <a:srgbClr val="6600FF"/>
                </a:solidFill>
                <a:latin typeface="華康寶風體"/>
              </a:rPr>
              <a:t>”</a:t>
            </a:r>
            <a:r>
              <a:rPr lang="zh-CN" altLang="en-US" b="1">
                <a:solidFill>
                  <a:srgbClr val="6600FF"/>
                </a:solidFill>
              </a:rPr>
              <a:t>信息的近 80% 是由英语承载，许多技术性质和科学性质文献资料都是采用英文书写，这使以英语为母语的人群具有相当大的优势，他们不需特别的学习就可以阅读大量的资料，从而在各个学科，各个领域取得先机。</a:t>
            </a:r>
          </a:p>
          <a:p>
            <a:pPr marL="0" indent="0">
              <a:buFontTx/>
              <a:buNone/>
            </a:pPr>
            <a:r>
              <a:rPr lang="zh-CN" altLang="en-US" b="1">
                <a:solidFill>
                  <a:srgbClr val="6600FF"/>
                </a:solidFill>
              </a:rPr>
              <a:t>	而且，随着近年来国际经济的不断融合，越来越多的外资企业、合资企业来到中国。英语学习也随着变得更加重要。</a:t>
            </a:r>
          </a:p>
          <a:p>
            <a:pPr marL="0" indent="0">
              <a:buFontTx/>
              <a:buNone/>
            </a:pPr>
            <a:r>
              <a:rPr lang="zh-CN" altLang="en-US" b="1">
                <a:solidFill>
                  <a:srgbClr val="6600FF"/>
                </a:solidFill>
              </a:rPr>
              <a:t>	</a:t>
            </a:r>
          </a:p>
          <a:p>
            <a:pPr marL="0" indent="0">
              <a:buFontTx/>
              <a:buNone/>
            </a:pPr>
            <a:r>
              <a:rPr lang="zh-CN" altLang="en-US" b="1">
                <a:solidFill>
                  <a:srgbClr val="6600FF"/>
                </a:solidFill>
              </a:rPr>
              <a:t>	在电脑上，我们大可以打开谷歌翻译，有道词典等软件进行翻译、学习。</a:t>
            </a:r>
          </a:p>
          <a:p>
            <a:pPr marL="0" indent="0">
              <a:buFontTx/>
              <a:buNone/>
            </a:pPr>
            <a:r>
              <a:rPr lang="zh-CN" altLang="en-US" b="1">
                <a:solidFill>
                  <a:srgbClr val="6600FF"/>
                </a:solidFill>
              </a:rPr>
              <a:t>	可是在手机上，英语的学习就不是那么方便了。</a:t>
            </a:r>
          </a:p>
          <a:p>
            <a:pPr marL="0" indent="0">
              <a:buFontTx/>
              <a:buNone/>
            </a:pPr>
            <a:r>
              <a:rPr lang="zh-CN" altLang="en-US" b="1">
                <a:solidFill>
                  <a:srgbClr val="6600FF"/>
                </a:solidFill>
              </a:rPr>
              <a:t>	如何方便、快捷、实用地移动学习英语，就是我们要解决的问题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 descr="Z:\newtek\_backgrounds_1.02\Tim\powerpoint templates\81-100\everything_geeky\elements\cir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02000"/>
            <a:ext cx="2362200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68313" y="620713"/>
            <a:ext cx="7559675" cy="911225"/>
          </a:xfrm>
        </p:spPr>
        <p:txBody>
          <a:bodyPr/>
          <a:lstStyle/>
          <a:p>
            <a:r>
              <a:rPr lang="zh-CN" altLang="en-US" sz="3200" dirty="0" smtClean="0">
                <a:latin typeface="方正大标宋简体" pitchFamily="65" charset="-122"/>
                <a:ea typeface="方正大标宋简体" pitchFamily="65" charset="-122"/>
              </a:rPr>
              <a:t>操作流程图：</a:t>
            </a:r>
            <a:endParaRPr lang="zh-CN" altLang="en-US" sz="3200" dirty="0">
              <a:latin typeface="方正大标宋简体" pitchFamily="65" charset="-122"/>
              <a:ea typeface="方正大标宋简体" pitchFamily="65" charset="-122"/>
            </a:endParaRPr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3432175"/>
            <a:ext cx="20415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4627563"/>
            <a:ext cx="2327275" cy="223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2700338" y="476250"/>
            <a:ext cx="6142037" cy="5683250"/>
            <a:chOff x="0" y="0"/>
            <a:chExt cx="9674" cy="8948"/>
          </a:xfrm>
        </p:grpSpPr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3309" y="0"/>
              <a:ext cx="2037" cy="860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zh-CN" altLang="en-US" sz="24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主界面</a:t>
              </a:r>
              <a:endPara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0" y="6197"/>
              <a:ext cx="2035" cy="859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zh-CN" altLang="en-US" sz="20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中英互译</a:t>
              </a:r>
              <a:endPara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2157" y="6178"/>
              <a:ext cx="2034" cy="859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zh-CN" altLang="en-US" sz="20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佳句赏析</a:t>
              </a:r>
              <a:endPara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7178" name="AutoShape 10"/>
            <p:cNvSpPr>
              <a:spLocks noChangeArrowheads="1"/>
            </p:cNvSpPr>
            <p:nvPr/>
          </p:nvSpPr>
          <p:spPr bwMode="auto">
            <a:xfrm>
              <a:off x="1909" y="1548"/>
              <a:ext cx="4837" cy="1550"/>
            </a:xfrm>
            <a:prstGeom prst="diamond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zh-CN" altLang="en-US" sz="18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根据</a:t>
              </a:r>
              <a:r>
                <a:rPr lang="zh-CN" altLang="en-US" sz="18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选择</a:t>
              </a:r>
              <a:r>
                <a:rPr lang="zh-CN" altLang="en-US" sz="18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的</a:t>
              </a:r>
              <a:r>
                <a:rPr lang="zh-CN" altLang="en-US" sz="18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功能判断？</a:t>
              </a:r>
              <a:endPara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cxnSp>
          <p:nvCxnSpPr>
            <p:cNvPr id="7179" name="AutoShape 11"/>
            <p:cNvCxnSpPr>
              <a:cxnSpLocks noChangeShapeType="1"/>
              <a:stCxn id="7175" idx="2"/>
              <a:endCxn id="7178" idx="0"/>
            </p:cNvCxnSpPr>
            <p:nvPr/>
          </p:nvCxnSpPr>
          <p:spPr bwMode="auto">
            <a:xfrm>
              <a:off x="4328" y="860"/>
              <a:ext cx="1" cy="688"/>
            </a:xfrm>
            <a:prstGeom prst="straightConnector1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80" name="AutoShape 12"/>
            <p:cNvCxnSpPr>
              <a:cxnSpLocks noChangeShapeType="1"/>
            </p:cNvCxnSpPr>
            <p:nvPr/>
          </p:nvCxnSpPr>
          <p:spPr bwMode="auto">
            <a:xfrm rot="5400000">
              <a:off x="3894" y="3526"/>
              <a:ext cx="860" cy="2"/>
            </a:xfrm>
            <a:prstGeom prst="straightConnector1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181" name="Rectangle 13"/>
            <p:cNvSpPr>
              <a:spLocks noChangeArrowheads="1"/>
            </p:cNvSpPr>
            <p:nvPr/>
          </p:nvSpPr>
          <p:spPr bwMode="auto">
            <a:xfrm>
              <a:off x="4320" y="6209"/>
              <a:ext cx="2033" cy="876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zh-CN" altLang="en-US" sz="20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美文诵读</a:t>
              </a:r>
              <a:endPara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cxnSp>
          <p:nvCxnSpPr>
            <p:cNvPr id="7182" name="AutoShape 14"/>
            <p:cNvCxnSpPr>
              <a:cxnSpLocks noChangeShapeType="1"/>
            </p:cNvCxnSpPr>
            <p:nvPr/>
          </p:nvCxnSpPr>
          <p:spPr bwMode="auto">
            <a:xfrm rot="5400000">
              <a:off x="4997" y="5850"/>
              <a:ext cx="688" cy="2"/>
            </a:xfrm>
            <a:prstGeom prst="bentConnector3">
              <a:avLst>
                <a:gd name="adj1" fmla="val 50000"/>
              </a:avLst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183" name="Rectangle 15"/>
            <p:cNvSpPr>
              <a:spLocks noChangeArrowheads="1"/>
            </p:cNvSpPr>
            <p:nvPr/>
          </p:nvSpPr>
          <p:spPr bwMode="auto">
            <a:xfrm>
              <a:off x="6452" y="6197"/>
              <a:ext cx="2034" cy="859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zh-CN" altLang="en-US" sz="20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软件框架</a:t>
              </a:r>
              <a:endPara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7184" name="Rectangle 16"/>
            <p:cNvSpPr>
              <a:spLocks noChangeArrowheads="1"/>
            </p:cNvSpPr>
            <p:nvPr/>
          </p:nvSpPr>
          <p:spPr bwMode="auto">
            <a:xfrm>
              <a:off x="3178" y="3911"/>
              <a:ext cx="2494" cy="861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zh-CN" altLang="en-US" sz="18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生成相应链接</a:t>
              </a:r>
              <a:endPara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cxnSp>
          <p:nvCxnSpPr>
            <p:cNvPr id="7185" name="AutoShape 17"/>
            <p:cNvCxnSpPr>
              <a:cxnSpLocks noChangeShapeType="1"/>
            </p:cNvCxnSpPr>
            <p:nvPr/>
          </p:nvCxnSpPr>
          <p:spPr bwMode="auto">
            <a:xfrm rot="5400000">
              <a:off x="1896" y="3770"/>
              <a:ext cx="1425" cy="3407"/>
            </a:xfrm>
            <a:prstGeom prst="bentConnector3">
              <a:avLst>
                <a:gd name="adj1" fmla="val 50037"/>
              </a:avLst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86" name="AutoShape 18"/>
            <p:cNvCxnSpPr>
              <a:cxnSpLocks noChangeShapeType="1"/>
            </p:cNvCxnSpPr>
            <p:nvPr/>
          </p:nvCxnSpPr>
          <p:spPr bwMode="auto">
            <a:xfrm rot="16200000" flipH="1">
              <a:off x="5288" y="3852"/>
              <a:ext cx="1377" cy="3308"/>
            </a:xfrm>
            <a:prstGeom prst="bentConnector3">
              <a:avLst>
                <a:gd name="adj1" fmla="val 50000"/>
              </a:avLst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87" name="AutoShape 19"/>
            <p:cNvCxnSpPr>
              <a:cxnSpLocks noChangeShapeType="1"/>
            </p:cNvCxnSpPr>
            <p:nvPr/>
          </p:nvCxnSpPr>
          <p:spPr bwMode="auto">
            <a:xfrm flipH="1">
              <a:off x="2927" y="5508"/>
              <a:ext cx="1" cy="689"/>
            </a:xfrm>
            <a:prstGeom prst="straightConnector1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88" name="AutoShape 20"/>
            <p:cNvCxnSpPr>
              <a:cxnSpLocks noChangeShapeType="1"/>
              <a:stCxn id="7176" idx="2"/>
            </p:cNvCxnSpPr>
            <p:nvPr/>
          </p:nvCxnSpPr>
          <p:spPr bwMode="auto">
            <a:xfrm>
              <a:off x="1018" y="7056"/>
              <a:ext cx="0" cy="815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89" name="AutoShape 21"/>
            <p:cNvCxnSpPr>
              <a:cxnSpLocks noChangeShapeType="1"/>
            </p:cNvCxnSpPr>
            <p:nvPr/>
          </p:nvCxnSpPr>
          <p:spPr bwMode="auto">
            <a:xfrm>
              <a:off x="3031" y="7056"/>
              <a:ext cx="1" cy="815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90" name="AutoShape 22"/>
            <p:cNvCxnSpPr>
              <a:cxnSpLocks noChangeShapeType="1"/>
              <a:stCxn id="7181" idx="2"/>
            </p:cNvCxnSpPr>
            <p:nvPr/>
          </p:nvCxnSpPr>
          <p:spPr bwMode="auto">
            <a:xfrm>
              <a:off x="5336" y="7085"/>
              <a:ext cx="2" cy="839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91" name="AutoShape 23"/>
            <p:cNvCxnSpPr>
              <a:cxnSpLocks noChangeShapeType="1"/>
              <a:stCxn id="7183" idx="2"/>
            </p:cNvCxnSpPr>
            <p:nvPr/>
          </p:nvCxnSpPr>
          <p:spPr bwMode="auto">
            <a:xfrm>
              <a:off x="7469" y="7056"/>
              <a:ext cx="1" cy="815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92" name="AutoShape 24"/>
            <p:cNvCxnSpPr>
              <a:cxnSpLocks noChangeShapeType="1"/>
            </p:cNvCxnSpPr>
            <p:nvPr/>
          </p:nvCxnSpPr>
          <p:spPr bwMode="auto">
            <a:xfrm>
              <a:off x="1018" y="7871"/>
              <a:ext cx="6451" cy="0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93" name="AutoShape 25"/>
            <p:cNvCxnSpPr>
              <a:cxnSpLocks noChangeShapeType="1"/>
            </p:cNvCxnSpPr>
            <p:nvPr/>
          </p:nvCxnSpPr>
          <p:spPr bwMode="auto">
            <a:xfrm>
              <a:off x="4179" y="7871"/>
              <a:ext cx="0" cy="1077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94" name="AutoShape 26"/>
            <p:cNvCxnSpPr>
              <a:cxnSpLocks noChangeShapeType="1"/>
            </p:cNvCxnSpPr>
            <p:nvPr/>
          </p:nvCxnSpPr>
          <p:spPr bwMode="auto">
            <a:xfrm>
              <a:off x="4179" y="8948"/>
              <a:ext cx="5495" cy="0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95" name="AutoShape 27"/>
            <p:cNvCxnSpPr>
              <a:cxnSpLocks noChangeShapeType="1"/>
            </p:cNvCxnSpPr>
            <p:nvPr/>
          </p:nvCxnSpPr>
          <p:spPr bwMode="auto">
            <a:xfrm flipV="1">
              <a:off x="9674" y="490"/>
              <a:ext cx="1" cy="8458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96" name="AutoShape 28"/>
            <p:cNvCxnSpPr>
              <a:cxnSpLocks noChangeShapeType="1"/>
            </p:cNvCxnSpPr>
            <p:nvPr/>
          </p:nvCxnSpPr>
          <p:spPr bwMode="auto">
            <a:xfrm flipH="1" flipV="1">
              <a:off x="5344" y="430"/>
              <a:ext cx="4328" cy="60"/>
            </a:xfrm>
            <a:prstGeom prst="straightConnector1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3">
                                          <p:stCondLst>
                                            <p:cond delay="812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07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07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3">
                                          <p:stCondLst>
                                            <p:cond delay="2052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07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07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60475" y="333375"/>
            <a:ext cx="7848600" cy="609600"/>
          </a:xfrm>
        </p:spPr>
        <p:txBody>
          <a:bodyPr/>
          <a:lstStyle/>
          <a:p>
            <a:r>
              <a:rPr lang="zh-CN" altLang="en-US" sz="3200" dirty="0">
                <a:latin typeface="方正大标宋简体" pitchFamily="65" charset="-122"/>
                <a:ea typeface="方正大标宋简体" pitchFamily="65" charset="-122"/>
              </a:rPr>
              <a:t>截图：图标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76375" y="1484313"/>
            <a:ext cx="3600450" cy="331283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E代表English。</a:t>
            </a:r>
          </a:p>
          <a:p>
            <a:pPr marL="0" indent="0"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橙色象征活力、热情</a:t>
            </a:r>
          </a:p>
          <a:p>
            <a:pPr marL="0" indent="0">
              <a:buFontTx/>
              <a:buNone/>
            </a:pPr>
            <a:endParaRPr lang="zh-CN" altLang="en-US" sz="2800" dirty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图标寓意 热情的英语学习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941888"/>
            <a:ext cx="1471612" cy="154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F:\Users\summer\Desktop\pi\2011-11-04-19-57-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908720"/>
            <a:ext cx="3208536" cy="427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60475" y="333375"/>
            <a:ext cx="7848600" cy="609600"/>
          </a:xfrm>
        </p:spPr>
        <p:txBody>
          <a:bodyPr/>
          <a:lstStyle/>
          <a:p>
            <a:r>
              <a:rPr lang="zh-CN" altLang="en-US" sz="3200" dirty="0">
                <a:latin typeface="方正大标宋简体" pitchFamily="65" charset="-122"/>
                <a:ea typeface="方正大标宋简体" pitchFamily="65" charset="-122"/>
              </a:rPr>
              <a:t>截图：主界面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76375" y="1484313"/>
            <a:ext cx="3600450" cy="309681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主界面，简单干净。</a:t>
            </a:r>
          </a:p>
          <a:p>
            <a:pPr marL="0" indent="0">
              <a:buFontTx/>
              <a:buNone/>
            </a:pPr>
            <a:endParaRPr lang="zh-CN" altLang="en-US" sz="2800" dirty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功能明确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941888"/>
            <a:ext cx="1471612" cy="154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F:\Users\summer\Desktop\pi\2011-11-04-19-57-1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5" y="908720"/>
            <a:ext cx="3240361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60475" y="333375"/>
            <a:ext cx="7848600" cy="609600"/>
          </a:xfrm>
        </p:spPr>
        <p:txBody>
          <a:bodyPr/>
          <a:lstStyle/>
          <a:p>
            <a:r>
              <a:rPr lang="zh-CN" altLang="en-US" sz="3200" dirty="0">
                <a:latin typeface="方正大标宋简体" pitchFamily="65" charset="-122"/>
                <a:ea typeface="方正大标宋简体" pitchFamily="65" charset="-122"/>
              </a:rPr>
              <a:t>截图：在线翻译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76375" y="1484313"/>
            <a:ext cx="3743325" cy="367287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此模块调用了谷歌翻译的API</a:t>
            </a:r>
          </a:p>
          <a:p>
            <a:pPr marL="0" indent="0"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此版本只实现了中英和英中互译。</a:t>
            </a:r>
          </a:p>
          <a:p>
            <a:pPr marL="0" indent="0"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如果有需要，也可扩展日韩等其他语言模块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941888"/>
            <a:ext cx="1471612" cy="154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F:\Users\summer\Desktop\pi\2011-11-04-19-57-2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836712"/>
            <a:ext cx="324036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everything_geeky">
  <a:themeElements>
    <a:clrScheme name="1_everything_geeky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everything_geeky">
      <a:majorFont>
        <a:latin typeface="华康海报体W12(P)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everything_geeky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verything_geeky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verything_geeky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verything_geeky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verything_geek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verything_geek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verything_geek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everything_geeky">
  <a:themeElements>
    <a:clrScheme name="2_everything_geeky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everything_geeky">
      <a:majorFont>
        <a:latin typeface="华康海报体W12(P)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everything_geeky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verything_geeky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verything_geeky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verything_geeky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verything_geek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verything_geek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verything_geek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everything_geeky_2">
  <a:themeElements>
    <a:clrScheme name="2_everything_geeky_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everything_geeky_2">
      <a:majorFont>
        <a:latin typeface="华康海报体W12(P)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everything_geeky_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verything_geeky_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verything_geeky_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verything_geeky_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verything_geeky_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verything_geeky_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verything_geeky_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Pages>0</Pages>
  <Words>433</Words>
  <Characters>0</Characters>
  <Application>Microsoft Office PowerPoint</Application>
  <DocSecurity>0</DocSecurity>
  <PresentationFormat>全屏显示(4:3)</PresentationFormat>
  <Lines>0</Lines>
  <Paragraphs>92</Paragraphs>
  <Slides>22</Slides>
  <Notes>1</Notes>
  <HiddenSlides>2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25" baseType="lpstr">
      <vt:lpstr>1_everything_geeky</vt:lpstr>
      <vt:lpstr>2_everything_geeky</vt:lpstr>
      <vt:lpstr>2_everything_geeky_2</vt:lpstr>
      <vt:lpstr>第九届齐鲁软件设计大赛</vt:lpstr>
      <vt:lpstr>指导老师及成员</vt:lpstr>
      <vt:lpstr>我问你答</vt:lpstr>
      <vt:lpstr>爱之初体验</vt:lpstr>
      <vt:lpstr>背景：</vt:lpstr>
      <vt:lpstr>操作流程图：</vt:lpstr>
      <vt:lpstr>截图：图标</vt:lpstr>
      <vt:lpstr>截图：主界面</vt:lpstr>
      <vt:lpstr>截图：在线翻译</vt:lpstr>
      <vt:lpstr>截图：情景例句</vt:lpstr>
      <vt:lpstr>PowerPoint 演示文稿</vt:lpstr>
      <vt:lpstr>截图：例句</vt:lpstr>
      <vt:lpstr>截图：美文赏析</vt:lpstr>
      <vt:lpstr>截图：美文赏析</vt:lpstr>
      <vt:lpstr>PowerPoint 演示文稿</vt:lpstr>
      <vt:lpstr>截图：关于</vt:lpstr>
      <vt:lpstr>真机展示</vt:lpstr>
      <vt:lpstr>后期版本展望</vt:lpstr>
      <vt:lpstr>发布方式</vt:lpstr>
      <vt:lpstr>团队介绍</vt:lpstr>
      <vt:lpstr>联系方式</vt:lpstr>
      <vt:lpstr>Thanks！！～～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第九届齐鲁软件设计大赛</dc:title>
  <dc:creator>summer</dc:creator>
  <cp:lastModifiedBy>李守俊</cp:lastModifiedBy>
  <cp:revision>28</cp:revision>
  <cp:lastPrinted>1899-12-30T00:00:00Z</cp:lastPrinted>
  <dcterms:created xsi:type="dcterms:W3CDTF">2011-05-26T21:14:47Z</dcterms:created>
  <dcterms:modified xsi:type="dcterms:W3CDTF">2011-11-04T15:08:54Z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2052-8.1.0.2954</vt:lpwstr>
  </property>
</Properties>
</file>