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18"/>
  </p:notesMasterIdLst>
  <p:sldIdLst>
    <p:sldId id="975" r:id="rId3"/>
    <p:sldId id="976" r:id="rId4"/>
    <p:sldId id="989" r:id="rId5"/>
    <p:sldId id="977" r:id="rId6"/>
    <p:sldId id="981" r:id="rId7"/>
    <p:sldId id="982" r:id="rId8"/>
    <p:sldId id="983" r:id="rId9"/>
    <p:sldId id="979" r:id="rId10"/>
    <p:sldId id="978" r:id="rId11"/>
    <p:sldId id="984" r:id="rId12"/>
    <p:sldId id="988" r:id="rId13"/>
    <p:sldId id="986" r:id="rId14"/>
    <p:sldId id="987" r:id="rId15"/>
    <p:sldId id="980" r:id="rId16"/>
    <p:sldId id="876" r:id="rId17"/>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Arial" charset="0"/>
        <a:ea typeface="黑体" charset="0"/>
        <a:cs typeface="黑体" charset="0"/>
      </a:defRPr>
    </a:lvl1pPr>
    <a:lvl2pPr marL="457200" algn="ctr" rtl="0" fontAlgn="base">
      <a:spcBef>
        <a:spcPct val="0"/>
      </a:spcBef>
      <a:spcAft>
        <a:spcPct val="0"/>
      </a:spcAft>
      <a:defRPr sz="2400" kern="1200">
        <a:solidFill>
          <a:schemeClr val="tx1"/>
        </a:solidFill>
        <a:latin typeface="Arial" charset="0"/>
        <a:ea typeface="黑体" charset="0"/>
        <a:cs typeface="黑体" charset="0"/>
      </a:defRPr>
    </a:lvl2pPr>
    <a:lvl3pPr marL="914400" algn="ctr" rtl="0" fontAlgn="base">
      <a:spcBef>
        <a:spcPct val="0"/>
      </a:spcBef>
      <a:spcAft>
        <a:spcPct val="0"/>
      </a:spcAft>
      <a:defRPr sz="2400" kern="1200">
        <a:solidFill>
          <a:schemeClr val="tx1"/>
        </a:solidFill>
        <a:latin typeface="Arial" charset="0"/>
        <a:ea typeface="黑体" charset="0"/>
        <a:cs typeface="黑体" charset="0"/>
      </a:defRPr>
    </a:lvl3pPr>
    <a:lvl4pPr marL="1371600" algn="ctr" rtl="0" fontAlgn="base">
      <a:spcBef>
        <a:spcPct val="0"/>
      </a:spcBef>
      <a:spcAft>
        <a:spcPct val="0"/>
      </a:spcAft>
      <a:defRPr sz="2400" kern="1200">
        <a:solidFill>
          <a:schemeClr val="tx1"/>
        </a:solidFill>
        <a:latin typeface="Arial" charset="0"/>
        <a:ea typeface="黑体" charset="0"/>
        <a:cs typeface="黑体" charset="0"/>
      </a:defRPr>
    </a:lvl4pPr>
    <a:lvl5pPr marL="1828800" algn="ctr" rtl="0" fontAlgn="base">
      <a:spcBef>
        <a:spcPct val="0"/>
      </a:spcBef>
      <a:spcAft>
        <a:spcPct val="0"/>
      </a:spcAft>
      <a:defRPr sz="2400" kern="1200">
        <a:solidFill>
          <a:schemeClr val="tx1"/>
        </a:solidFill>
        <a:latin typeface="Arial" charset="0"/>
        <a:ea typeface="黑体" charset="0"/>
        <a:cs typeface="黑体" charset="0"/>
      </a:defRPr>
    </a:lvl5pPr>
    <a:lvl6pPr marL="2286000" algn="l" defTabSz="457200" rtl="0" eaLnBrk="1" latinLnBrk="0" hangingPunct="1">
      <a:defRPr sz="2400" kern="1200">
        <a:solidFill>
          <a:schemeClr val="tx1"/>
        </a:solidFill>
        <a:latin typeface="Arial" charset="0"/>
        <a:ea typeface="黑体" charset="0"/>
        <a:cs typeface="黑体" charset="0"/>
      </a:defRPr>
    </a:lvl6pPr>
    <a:lvl7pPr marL="2743200" algn="l" defTabSz="457200" rtl="0" eaLnBrk="1" latinLnBrk="0" hangingPunct="1">
      <a:defRPr sz="2400" kern="1200">
        <a:solidFill>
          <a:schemeClr val="tx1"/>
        </a:solidFill>
        <a:latin typeface="Arial" charset="0"/>
        <a:ea typeface="黑体" charset="0"/>
        <a:cs typeface="黑体" charset="0"/>
      </a:defRPr>
    </a:lvl7pPr>
    <a:lvl8pPr marL="3200400" algn="l" defTabSz="457200" rtl="0" eaLnBrk="1" latinLnBrk="0" hangingPunct="1">
      <a:defRPr sz="2400" kern="1200">
        <a:solidFill>
          <a:schemeClr val="tx1"/>
        </a:solidFill>
        <a:latin typeface="Arial" charset="0"/>
        <a:ea typeface="黑体" charset="0"/>
        <a:cs typeface="黑体" charset="0"/>
      </a:defRPr>
    </a:lvl8pPr>
    <a:lvl9pPr marL="3657600" algn="l" defTabSz="457200" rtl="0" eaLnBrk="1" latinLnBrk="0" hangingPunct="1">
      <a:defRPr sz="2400" kern="1200">
        <a:solidFill>
          <a:schemeClr val="tx1"/>
        </a:solidFill>
        <a:latin typeface="Arial" charset="0"/>
        <a:ea typeface="黑体" charset="0"/>
        <a:cs typeface="黑体" charset="0"/>
      </a:defRPr>
    </a:lvl9pPr>
  </p:defaultTextStyle>
  <p:extLst>
    <p:ext uri="{EFAFB233-063F-42B5-8137-9DF3F51BA10A}">
      <p15:sldGuideLst xmlns:p15="http://schemas.microsoft.com/office/powerpoint/2012/main">
        <p15:guide id="1" orient="horz" pos="2324">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a:srgbClr val="12357C"/>
    <a:srgbClr val="DDDDDD"/>
    <a:srgbClr val="132584"/>
    <a:srgbClr val="FE340C"/>
    <a:srgbClr val="950341"/>
    <a:srgbClr val="9305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39"/>
    <p:restoredTop sz="82187" autoAdjust="0"/>
  </p:normalViewPr>
  <p:slideViewPr>
    <p:cSldViewPr snapToObjects="1">
      <p:cViewPr varScale="1">
        <p:scale>
          <a:sx n="121" d="100"/>
          <a:sy n="121" d="100"/>
        </p:scale>
        <p:origin x="2320" y="176"/>
      </p:cViewPr>
      <p:guideLst>
        <p:guide orient="horz" pos="2324"/>
        <p:guide pos="28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ea typeface="宋体" charset="0"/>
                <a:cs typeface="宋体" charset="0"/>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2857500" y="514350"/>
            <a:ext cx="3429000" cy="257175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61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ea typeface="宋体" charset="0"/>
                <a:cs typeface="宋体" charset="0"/>
              </a:defRPr>
            </a:lvl1pPr>
          </a:lstStyle>
          <a:p>
            <a:pPr>
              <a:defRPr/>
            </a:pPr>
            <a:fld id="{1B49A2F8-CCFC-5D4C-A1C4-C56321058C50}" type="slidenum">
              <a:rPr lang="en-US" altLang="zh-CN"/>
              <a:pPr>
                <a:defRPr/>
              </a:pPr>
              <a:t>‹#›</a:t>
            </a:fld>
            <a:endParaRPr lang="en-US" altLang="zh-CN"/>
          </a:p>
        </p:txBody>
      </p:sp>
    </p:spTree>
    <p:extLst>
      <p:ext uri="{BB962C8B-B14F-4D97-AF65-F5344CB8AC3E}">
        <p14:creationId xmlns:p14="http://schemas.microsoft.com/office/powerpoint/2010/main" val="3520186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start a new course.</a:t>
            </a:r>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1</a:t>
            </a:fld>
            <a:endParaRPr lang="en-US" altLang="zh-CN"/>
          </a:p>
        </p:txBody>
      </p:sp>
    </p:spTree>
    <p:extLst>
      <p:ext uri="{BB962C8B-B14F-4D97-AF65-F5344CB8AC3E}">
        <p14:creationId xmlns:p14="http://schemas.microsoft.com/office/powerpoint/2010/main" val="3315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Break</a:t>
            </a:r>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15</a:t>
            </a:fld>
            <a:endParaRPr lang="en-US" altLang="zh-CN"/>
          </a:p>
        </p:txBody>
      </p:sp>
    </p:spTree>
    <p:extLst>
      <p:ext uri="{BB962C8B-B14F-4D97-AF65-F5344CB8AC3E}">
        <p14:creationId xmlns:p14="http://schemas.microsoft.com/office/powerpoint/2010/main" val="327618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kern="1200" baseline="0" dirty="0">
                <a:solidFill>
                  <a:schemeClr val="tx1"/>
                </a:solidFill>
                <a:latin typeface="Arial" pitchFamily="34" charset="0"/>
                <a:ea typeface="宋体" pitchFamily="2" charset="-122"/>
                <a:cs typeface="宋体" charset="0"/>
              </a:rPr>
              <a:t>1. Y</a:t>
            </a:r>
            <a:r>
              <a:rPr lang="en-US" altLang="zh-CN" sz="1800" kern="1200" baseline="0" dirty="0">
                <a:solidFill>
                  <a:schemeClr val="tx1"/>
                </a:solidFill>
                <a:latin typeface="Arial" pitchFamily="34" charset="0"/>
                <a:ea typeface="宋体" pitchFamily="2" charset="-122"/>
                <a:cs typeface="宋体" charset="0"/>
              </a:rPr>
              <a:t>ou should know programming. But it is far from enough. You should know how to develop a complex and relative large software.</a:t>
            </a:r>
          </a:p>
          <a:p>
            <a:r>
              <a:rPr lang="en-US" sz="1800" kern="1200" dirty="0">
                <a:solidFill>
                  <a:schemeClr val="tx1"/>
                </a:solidFill>
                <a:latin typeface="Arial" pitchFamily="34" charset="0"/>
                <a:ea typeface="宋体" pitchFamily="2" charset="-122"/>
                <a:cs typeface="宋体" charset="0"/>
              </a:rPr>
              <a:t>2.</a:t>
            </a:r>
            <a:r>
              <a:rPr lang="en-US" sz="1800" kern="1200" baseline="0" dirty="0">
                <a:solidFill>
                  <a:schemeClr val="tx1"/>
                </a:solidFill>
                <a:latin typeface="Arial" pitchFamily="34" charset="0"/>
                <a:ea typeface="宋体" pitchFamily="2" charset="-122"/>
                <a:cs typeface="宋体" charset="0"/>
              </a:rPr>
              <a:t> </a:t>
            </a:r>
            <a:r>
              <a:rPr lang="en-US" sz="1800" kern="1200" dirty="0">
                <a:solidFill>
                  <a:schemeClr val="tx1"/>
                </a:solidFill>
                <a:latin typeface="Arial" pitchFamily="34" charset="0"/>
                <a:ea typeface="宋体" pitchFamily="2" charset="-122"/>
                <a:cs typeface="宋体" charset="0"/>
              </a:rPr>
              <a:t>The strong performance of Software Engineer this year can be attributed to two emerging industries: web applications and cloud computing. A proliferation of companies making applications for smartphones and tablets, along with the push to develop "cloud" software hosted entirely online, has made the job market for Software Engineers broader and more diverse.</a:t>
            </a:r>
          </a:p>
          <a:p>
            <a:r>
              <a:rPr lang="en-US" sz="1800" dirty="0"/>
              <a:t>Analyst </a:t>
            </a:r>
            <a:r>
              <a:rPr lang="da-DK" sz="1600" kern="1200" dirty="0">
                <a:solidFill>
                  <a:schemeClr val="tx1"/>
                </a:solidFill>
                <a:latin typeface="Arial" pitchFamily="34" charset="0"/>
                <a:ea typeface="宋体" pitchFamily="2" charset="-122"/>
                <a:cs typeface="宋体" charset="0"/>
              </a:rPr>
              <a:t>[ˈ</a:t>
            </a:r>
            <a:r>
              <a:rPr lang="da-DK" sz="1600" kern="1200" dirty="0" err="1">
                <a:solidFill>
                  <a:schemeClr val="tx1"/>
                </a:solidFill>
                <a:latin typeface="Arial" pitchFamily="34" charset="0"/>
                <a:ea typeface="宋体" pitchFamily="2" charset="-122"/>
                <a:cs typeface="宋体" charset="0"/>
              </a:rPr>
              <a:t>ænəlɪst</a:t>
            </a:r>
            <a:r>
              <a:rPr lang="da-DK" sz="1600" kern="1200" dirty="0">
                <a:solidFill>
                  <a:schemeClr val="tx1"/>
                </a:solidFill>
                <a:latin typeface="Arial" pitchFamily="34" charset="0"/>
                <a:ea typeface="宋体" pitchFamily="2" charset="-122"/>
                <a:cs typeface="宋体" charset="0"/>
              </a:rPr>
              <a:t>]</a:t>
            </a:r>
            <a:endParaRPr lang="en-US" sz="1800"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2</a:t>
            </a:fld>
            <a:endParaRPr lang="en-US" altLang="zh-CN"/>
          </a:p>
        </p:txBody>
      </p:sp>
    </p:spTree>
    <p:extLst>
      <p:ext uri="{BB962C8B-B14F-4D97-AF65-F5344CB8AC3E}">
        <p14:creationId xmlns:p14="http://schemas.microsoft.com/office/powerpoint/2010/main" val="206649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4</a:t>
            </a:fld>
            <a:endParaRPr lang="en-US" altLang="zh-CN"/>
          </a:p>
        </p:txBody>
      </p:sp>
    </p:spTree>
    <p:extLst>
      <p:ext uri="{BB962C8B-B14F-4D97-AF65-F5344CB8AC3E}">
        <p14:creationId xmlns:p14="http://schemas.microsoft.com/office/powerpoint/2010/main" val="2893997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IEEE, is the largest organizations for technical professional</a:t>
            </a:r>
            <a:r>
              <a:rPr lang="en-US" baseline="0" dirty="0"/>
              <a:t>s.</a:t>
            </a:r>
          </a:p>
          <a:p>
            <a:r>
              <a:rPr lang="en-US" baseline="0" dirty="0"/>
              <a:t>T</a:t>
            </a:r>
            <a:r>
              <a:rPr lang="en-US" altLang="zh-CN" baseline="0" dirty="0"/>
              <a:t>hey organized a group of experts to summarize the knowledge included in SE.</a:t>
            </a:r>
            <a:endParaRPr lang="en-US" baseline="0" dirty="0"/>
          </a:p>
          <a:p>
            <a:r>
              <a:rPr lang="en-US" dirty="0"/>
              <a:t>SWEBOK</a:t>
            </a:r>
            <a:r>
              <a:rPr lang="en-US" baseline="0" dirty="0"/>
              <a:t> represents guide to the software engineering Body of Knowledge</a:t>
            </a:r>
          </a:p>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5</a:t>
            </a:fld>
            <a:endParaRPr lang="en-US" altLang="zh-CN"/>
          </a:p>
        </p:txBody>
      </p:sp>
    </p:spTree>
    <p:extLst>
      <p:ext uri="{BB962C8B-B14F-4D97-AF65-F5344CB8AC3E}">
        <p14:creationId xmlns:p14="http://schemas.microsoft.com/office/powerpoint/2010/main" val="347478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altLang="zh-CN" dirty="0"/>
              <a:t>his difference leads to that computer scientists and software engineers are two kinds of peoples</a:t>
            </a:r>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6</a:t>
            </a:fld>
            <a:endParaRPr lang="en-US" altLang="zh-CN"/>
          </a:p>
        </p:txBody>
      </p:sp>
    </p:spTree>
    <p:extLst>
      <p:ext uri="{BB962C8B-B14F-4D97-AF65-F5344CB8AC3E}">
        <p14:creationId xmlns:p14="http://schemas.microsoft.com/office/powerpoint/2010/main" val="75811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latin typeface="Arial" pitchFamily="34" charset="0"/>
                <a:ea typeface="宋体" pitchFamily="2" charset="-122"/>
                <a:cs typeface="宋体" charset="0"/>
              </a:rPr>
              <a:t>Theorem  /</a:t>
            </a:r>
            <a:r>
              <a:rPr lang="el-GR" sz="1200" kern="1200" dirty="0">
                <a:solidFill>
                  <a:schemeClr val="tx1"/>
                </a:solidFill>
                <a:latin typeface="Arial" pitchFamily="34" charset="0"/>
                <a:ea typeface="宋体" pitchFamily="2" charset="-122"/>
                <a:cs typeface="宋体" charset="0"/>
              </a:rPr>
              <a:t>ˈθɪərəm</a:t>
            </a:r>
            <a:r>
              <a:rPr lang="en-US" sz="1200" kern="1200" dirty="0">
                <a:solidFill>
                  <a:schemeClr val="tx1"/>
                </a:solidFill>
                <a:latin typeface="Arial" pitchFamily="34" charset="0"/>
                <a:ea typeface="宋体" pitchFamily="2" charset="-122"/>
                <a:cs typeface="宋体" charset="0"/>
              </a:rPr>
              <a:t>/</a:t>
            </a:r>
          </a:p>
          <a:p>
            <a:r>
              <a:rPr lang="en-US" altLang="zh-CN" dirty="0"/>
              <a:t>Finite </a:t>
            </a:r>
            <a:r>
              <a:rPr lang="en-US" sz="1200" kern="1200" dirty="0">
                <a:solidFill>
                  <a:schemeClr val="tx1"/>
                </a:solidFill>
                <a:latin typeface="Arial" pitchFamily="34" charset="0"/>
                <a:ea typeface="宋体" pitchFamily="2" charset="-122"/>
                <a:cs typeface="宋体" charset="0"/>
              </a:rPr>
              <a:t>[ˈ</a:t>
            </a:r>
            <a:r>
              <a:rPr lang="en-US" sz="1200" kern="1200" dirty="0" err="1">
                <a:solidFill>
                  <a:schemeClr val="tx1"/>
                </a:solidFill>
                <a:latin typeface="Arial" pitchFamily="34" charset="0"/>
                <a:ea typeface="宋体" pitchFamily="2" charset="-122"/>
                <a:cs typeface="宋体" charset="0"/>
              </a:rPr>
              <a:t>faɪnaɪt</a:t>
            </a:r>
            <a:r>
              <a:rPr lang="en-US" sz="1200" kern="1200" dirty="0">
                <a:solidFill>
                  <a:schemeClr val="tx1"/>
                </a:solidFill>
                <a:latin typeface="Arial" pitchFamily="34" charset="0"/>
                <a:ea typeface="宋体" pitchFamily="2" charset="-122"/>
                <a:cs typeface="宋体" charset="0"/>
              </a:rPr>
              <a:t>]</a:t>
            </a:r>
          </a:p>
          <a:p>
            <a:endParaRPr lang="en-US" dirty="0"/>
          </a:p>
          <a:p>
            <a:r>
              <a:rPr lang="en-US" dirty="0"/>
              <a:t>A computer scientist assumes that techniques, methodologies and tools are to be developed. They investigate in designs for each of these weapons, and prove theorems that specify they do what they are intended to do. They also design languages that allow us to express techniques. To do all this, a computer scientist has available an infinite amount of time.</a:t>
            </a:r>
          </a:p>
          <a:p>
            <a:r>
              <a:rPr lang="en-US" dirty="0"/>
              <a:t>A software engineering views these issues as solved. The only question for the software engineer is how these tools, techniques and methodologies can be used to solve the problem at hand. What they have to worry about is how to do it under the time pressure of a deadline. In addition they have to worry about a budget that might constrain the solution, and often</a:t>
            </a:r>
            <a:r>
              <a:rPr lang="en-US" baseline="0" dirty="0"/>
              <a:t> </a:t>
            </a:r>
            <a:r>
              <a:rPr lang="en-US" dirty="0"/>
              <a:t>the use of tools. Good software engineering tools can cost up to a couple of $10,000 Dollars (Galaxy, Oracle 7, </a:t>
            </a:r>
            <a:r>
              <a:rPr lang="en-US" dirty="0" err="1"/>
              <a:t>StP</a:t>
            </a:r>
            <a:r>
              <a:rPr lang="en-US" dirty="0"/>
              <a:t>/OMT)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7</a:t>
            </a:fld>
            <a:endParaRPr lang="en-US" altLang="zh-CN"/>
          </a:p>
        </p:txBody>
      </p:sp>
    </p:spTree>
    <p:extLst>
      <p:ext uri="{BB962C8B-B14F-4D97-AF65-F5344CB8AC3E}">
        <p14:creationId xmlns:p14="http://schemas.microsoft.com/office/powerpoint/2010/main" val="41220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course focus on modern software engineering, i.e., object-oriented software engineering.</a:t>
            </a:r>
          </a:p>
          <a:p>
            <a:r>
              <a:rPr lang="en-US" baseline="0" dirty="0"/>
              <a:t>Although traditional software engineering concepts like dataflow diagram, functional module decomposition are still used, object –oriented software engineering plays the main roles now. </a:t>
            </a:r>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8</a:t>
            </a:fld>
            <a:endParaRPr lang="en-US" altLang="zh-CN"/>
          </a:p>
        </p:txBody>
      </p:sp>
    </p:spTree>
    <p:extLst>
      <p:ext uri="{BB962C8B-B14F-4D97-AF65-F5344CB8AC3E}">
        <p14:creationId xmlns:p14="http://schemas.microsoft.com/office/powerpoint/2010/main" val="802712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r>
              <a:rPr lang="en-US" altLang="zh-CN" dirty="0"/>
              <a:t>ead software written by other peoples</a:t>
            </a:r>
          </a:p>
          <a:p>
            <a:r>
              <a:rPr lang="en-US" altLang="zh-CN" dirty="0"/>
              <a:t>Attention, don’t copy</a:t>
            </a:r>
            <a:r>
              <a:rPr lang="en-US" altLang="zh-CN" baseline="0" dirty="0"/>
              <a:t> from others </a:t>
            </a:r>
          </a:p>
          <a:p>
            <a:r>
              <a:rPr lang="en-US" altLang="zh-CN" baseline="0" dirty="0"/>
              <a:t>By reading, we should learn how they apply software development to solve the domain problems.</a:t>
            </a:r>
          </a:p>
          <a:p>
            <a:r>
              <a:rPr lang="en-US" altLang="zh-CN" baseline="0" dirty="0"/>
              <a:t>Copying means you steal others </a:t>
            </a:r>
            <a:r>
              <a:rPr lang="zh-CN" altLang="en-US" baseline="0" dirty="0"/>
              <a:t>i</a:t>
            </a:r>
            <a:r>
              <a:rPr lang="en-US" altLang="zh-CN" baseline="0" dirty="0" err="1"/>
              <a:t>ntellectual</a:t>
            </a:r>
            <a:r>
              <a:rPr lang="en-US" altLang="zh-CN" baseline="0" dirty="0"/>
              <a:t> property. </a:t>
            </a:r>
          </a:p>
          <a:p>
            <a:endParaRPr lang="en-US" altLang="zh-CN" dirty="0"/>
          </a:p>
          <a:p>
            <a:r>
              <a:rPr lang="en-US" dirty="0"/>
              <a:t>D</a:t>
            </a:r>
            <a:r>
              <a:rPr lang="en-US" altLang="zh-CN" dirty="0"/>
              <a:t>evelop</a:t>
            </a:r>
            <a:r>
              <a:rPr lang="en-US" altLang="zh-CN" baseline="0" dirty="0"/>
              <a:t> software using the knowledge learned from this course.</a:t>
            </a:r>
          </a:p>
          <a:p>
            <a:r>
              <a:rPr lang="en-US" altLang="zh-CN" baseline="0" dirty="0"/>
              <a:t>We will have some assignments. More importantly, </a:t>
            </a:r>
            <a:r>
              <a:rPr lang="en-US" dirty="0"/>
              <a:t>We have another </a:t>
            </a:r>
            <a:r>
              <a:rPr lang="en-US" altLang="zh-CN" dirty="0"/>
              <a:t>practical course. </a:t>
            </a:r>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9</a:t>
            </a:fld>
            <a:endParaRPr lang="en-US" altLang="zh-CN"/>
          </a:p>
        </p:txBody>
      </p:sp>
    </p:spTree>
    <p:extLst>
      <p:ext uri="{BB962C8B-B14F-4D97-AF65-F5344CB8AC3E}">
        <p14:creationId xmlns:p14="http://schemas.microsoft.com/office/powerpoint/2010/main" val="3837799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think you already have this book with you.</a:t>
            </a:r>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14</a:t>
            </a:fld>
            <a:endParaRPr lang="en-US" altLang="zh-CN"/>
          </a:p>
        </p:txBody>
      </p:sp>
    </p:spTree>
    <p:extLst>
      <p:ext uri="{BB962C8B-B14F-4D97-AF65-F5344CB8AC3E}">
        <p14:creationId xmlns:p14="http://schemas.microsoft.com/office/powerpoint/2010/main" val="169901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88170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141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815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222250"/>
            <a:ext cx="8153400" cy="704850"/>
          </a:xfrm>
        </p:spPr>
        <p:txBody>
          <a:bodyPr/>
          <a:lstStyle/>
          <a:p>
            <a:r>
              <a:rPr lang="en-US"/>
              <a:t>Click to edit Master title style</a:t>
            </a:r>
          </a:p>
        </p:txBody>
      </p:sp>
      <p:sp>
        <p:nvSpPr>
          <p:cNvPr id="3" name="Text Placeholder 2"/>
          <p:cNvSpPr>
            <a:spLocks noGrp="1"/>
          </p:cNvSpPr>
          <p:nvPr>
            <p:ph type="body" sz="half" idx="1"/>
          </p:nvPr>
        </p:nvSpPr>
        <p:spPr>
          <a:xfrm>
            <a:off x="355600" y="1295400"/>
            <a:ext cx="4051300" cy="4921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59300" y="1295400"/>
            <a:ext cx="4051300" cy="4921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79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7252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35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1295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6142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7632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24921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44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92123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331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87098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7791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538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1909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919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4016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9102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7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925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2423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18" Type="http://schemas.openxmlformats.org/officeDocument/2006/relationships/image" Target="../media/image8.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7.jpeg"/><Relationship Id="rId2" Type="http://schemas.openxmlformats.org/officeDocument/2006/relationships/slideLayout" Target="../slideLayouts/slideLayout14.xml"/><Relationship Id="rId16" Type="http://schemas.openxmlformats.org/officeDocument/2006/relationships/image" Target="../media/image6.jpeg"/><Relationship Id="rId20"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jpeg"/><Relationship Id="rId10" Type="http://schemas.openxmlformats.org/officeDocument/2006/relationships/slideLayout" Target="../slideLayouts/slideLayout22.xml"/><Relationship Id="rId19" Type="http://schemas.openxmlformats.org/officeDocument/2006/relationships/image" Target="../media/image9.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11" descr="ppt底板白-英文大写40"/>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9"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1030"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
        <p:nvSpPr>
          <p:cNvPr id="1031" name="TextBox 1"/>
          <p:cNvSpPr txBox="1">
            <a:spLocks noChangeArrowheads="1"/>
          </p:cNvSpPr>
          <p:nvPr userDrawn="1"/>
        </p:nvSpPr>
        <p:spPr bwMode="auto">
          <a:xfrm>
            <a:off x="5849937" y="6477000"/>
            <a:ext cx="32940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黑体" charset="0"/>
                <a:cs typeface="黑体" charset="0"/>
              </a:defRPr>
            </a:lvl1pPr>
            <a:lvl2pPr marL="742950" indent="-285750" eaLnBrk="0" hangingPunct="0">
              <a:defRPr sz="2400">
                <a:solidFill>
                  <a:schemeClr val="tx1"/>
                </a:solidFill>
                <a:latin typeface="Arial" charset="0"/>
                <a:ea typeface="黑体" charset="0"/>
                <a:cs typeface="黑体" charset="0"/>
              </a:defRPr>
            </a:lvl2pPr>
            <a:lvl3pPr marL="1143000" indent="-228600" eaLnBrk="0" hangingPunct="0">
              <a:defRPr sz="2400">
                <a:solidFill>
                  <a:schemeClr val="tx1"/>
                </a:solidFill>
                <a:latin typeface="Arial" charset="0"/>
                <a:ea typeface="黑体" charset="0"/>
                <a:cs typeface="黑体" charset="0"/>
              </a:defRPr>
            </a:lvl3pPr>
            <a:lvl4pPr marL="1600200" indent="-228600" eaLnBrk="0" hangingPunct="0">
              <a:defRPr sz="2400">
                <a:solidFill>
                  <a:schemeClr val="tx1"/>
                </a:solidFill>
                <a:latin typeface="Arial" charset="0"/>
                <a:ea typeface="黑体" charset="0"/>
                <a:cs typeface="黑体" charset="0"/>
              </a:defRPr>
            </a:lvl4pPr>
            <a:lvl5pPr marL="2057400" indent="-228600" eaLnBrk="0" hangingPunct="0">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eaLnBrk="1" hangingPunct="1"/>
            <a:r>
              <a:rPr lang="en-US" sz="2000" dirty="0"/>
              <a:t>S</a:t>
            </a:r>
            <a:r>
              <a:rPr lang="en-US" altLang="zh-CN" sz="2000" dirty="0"/>
              <a:t>oftware Engineering</a:t>
            </a:r>
            <a:endParaRPr lang="en-US" sz="2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4" r:id="rId12"/>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29" descr="1-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1" name="Picture 22" descr="图片5"/>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2" name="Picture 23" descr="图片2"/>
          <p:cNvPicPr>
            <a:picLocks noChangeAspect="1" noChangeArrowheads="1"/>
          </p:cNvPicPr>
          <p:nvPr userDrawn="1"/>
        </p:nvPicPr>
        <p:blipFill>
          <a:blip r:embed="rId16" cstate="email">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3" name="Picture 24" descr="图片1"/>
          <p:cNvPicPr>
            <a:picLocks noChangeAspect="1" noChangeArrowheads="1"/>
          </p:cNvPicPr>
          <p:nvPr userDrawn="1"/>
        </p:nvPicPr>
        <p:blipFill>
          <a:blip r:embed="rId17" cstate="email">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4" name="Picture 25" descr="图片3"/>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5" name="Picture 26" descr="图片4"/>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6"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2057"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0"/>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c.sjtu.edu.c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mailto:cao-jian@cs.sjtu.edu.c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ctrTitle" idx="4294967295"/>
          </p:nvPr>
        </p:nvSpPr>
        <p:spPr>
          <a:xfrm>
            <a:off x="152400" y="1501775"/>
            <a:ext cx="8839200" cy="1927225"/>
          </a:xfrm>
        </p:spPr>
        <p:txBody>
          <a:bodyPr anchor="ctr"/>
          <a:lstStyle/>
          <a:p>
            <a:pPr eaLnBrk="1" hangingPunct="1"/>
            <a:r>
              <a:rPr lang="en-US" altLang="zh-CN" sz="4000" dirty="0">
                <a:solidFill>
                  <a:schemeClr val="bg1"/>
                </a:solidFill>
                <a:latin typeface="Arial" charset="0"/>
                <a:ea typeface="华文新魏" charset="0"/>
              </a:rPr>
              <a:t>Software Engineering</a:t>
            </a:r>
          </a:p>
        </p:txBody>
      </p:sp>
      <p:sp>
        <p:nvSpPr>
          <p:cNvPr id="4098" name="Rectangle 3"/>
          <p:cNvSpPr>
            <a:spLocks noGrp="1" noChangeArrowheads="1"/>
          </p:cNvSpPr>
          <p:nvPr>
            <p:ph type="subTitle" idx="4294967295"/>
          </p:nvPr>
        </p:nvSpPr>
        <p:spPr>
          <a:xfrm>
            <a:off x="1066800" y="3429000"/>
            <a:ext cx="7467600" cy="1905000"/>
          </a:xfrm>
        </p:spPr>
        <p:txBody>
          <a:bodyPr anchor="ctr" anchorCtr="1"/>
          <a:lstStyle/>
          <a:p>
            <a:pPr marL="0" indent="0" algn="ctr" eaLnBrk="1" hangingPunct="1">
              <a:buFontTx/>
              <a:buNone/>
            </a:pPr>
            <a:r>
              <a:rPr lang="en-US" altLang="zh-CN" b="1">
                <a:solidFill>
                  <a:schemeClr val="bg1"/>
                </a:solidFill>
                <a:latin typeface="Arial" charset="0"/>
                <a:ea typeface="华文新魏" charset="0"/>
                <a:cs typeface="华文新魏" charset="0"/>
              </a:rPr>
              <a:t>Jian Cao</a:t>
            </a:r>
          </a:p>
          <a:p>
            <a:pPr marL="0" indent="0" algn="ctr" eaLnBrk="1" hangingPunct="1">
              <a:buFontTx/>
              <a:buNone/>
            </a:pPr>
            <a:r>
              <a:rPr lang="en-US" altLang="zh-CN" b="1">
                <a:solidFill>
                  <a:schemeClr val="bg1"/>
                </a:solidFill>
                <a:latin typeface="Arial" charset="0"/>
                <a:ea typeface="华文新魏" charset="0"/>
                <a:cs typeface="华文新魏" charset="0"/>
              </a:rPr>
              <a:t>Shanghai Jiaotong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Case Studies</a:t>
            </a:r>
          </a:p>
        </p:txBody>
      </p:sp>
      <p:sp>
        <p:nvSpPr>
          <p:cNvPr id="3" name="Content Placeholder 2"/>
          <p:cNvSpPr>
            <a:spLocks noGrp="1"/>
          </p:cNvSpPr>
          <p:nvPr>
            <p:ph idx="1"/>
          </p:nvPr>
        </p:nvSpPr>
        <p:spPr>
          <a:xfrm>
            <a:off x="431800" y="990664"/>
            <a:ext cx="8229600" cy="5065712"/>
          </a:xfrm>
        </p:spPr>
        <p:txBody>
          <a:bodyPr/>
          <a:lstStyle/>
          <a:p>
            <a:r>
              <a:rPr lang="en-US" dirty="0"/>
              <a:t>Online Game Platform: ARENA</a:t>
            </a:r>
          </a:p>
          <a:p>
            <a:r>
              <a:rPr lang="en-US" sz="2000" dirty="0"/>
              <a:t>Provide a generic infrastructure for operating an arena to </a:t>
            </a:r>
          </a:p>
          <a:p>
            <a:pPr lvl="1"/>
            <a:r>
              <a:rPr lang="en-US" sz="1800" dirty="0"/>
              <a:t>Support virtual game communities.</a:t>
            </a:r>
          </a:p>
          <a:p>
            <a:pPr lvl="1"/>
            <a:r>
              <a:rPr lang="en-US" sz="1800" dirty="0"/>
              <a:t>Register new games </a:t>
            </a:r>
          </a:p>
          <a:p>
            <a:pPr lvl="1"/>
            <a:r>
              <a:rPr lang="en-US" sz="1800" dirty="0"/>
              <a:t>Register new players</a:t>
            </a:r>
          </a:p>
          <a:p>
            <a:pPr lvl="1"/>
            <a:r>
              <a:rPr lang="en-US" sz="1800" dirty="0"/>
              <a:t>Organize tournaments</a:t>
            </a:r>
          </a:p>
          <a:p>
            <a:pPr lvl="1"/>
            <a:r>
              <a:rPr lang="en-US" sz="1800" dirty="0"/>
              <a:t>Keeping track of the players scores.</a:t>
            </a:r>
          </a:p>
          <a:p>
            <a:r>
              <a:rPr lang="en-US" sz="2000" dirty="0"/>
              <a:t>Provide a framework for tournament organizers </a:t>
            </a:r>
          </a:p>
          <a:p>
            <a:pPr lvl="1"/>
            <a:r>
              <a:rPr lang="en-US" sz="1800" dirty="0"/>
              <a:t>to customize the number and sequence of matchers and the accumulation of expert rating points.</a:t>
            </a:r>
          </a:p>
          <a:p>
            <a:r>
              <a:rPr lang="en-US" sz="2000" dirty="0"/>
              <a:t>Provide a framework for game developers </a:t>
            </a:r>
          </a:p>
          <a:p>
            <a:pPr lvl="1"/>
            <a:r>
              <a:rPr lang="en-US" sz="1800" dirty="0"/>
              <a:t>for developing new games, or for adapting existing games into the ARENA framework.</a:t>
            </a:r>
          </a:p>
          <a:p>
            <a:r>
              <a:rPr lang="en-US" sz="2000" dirty="0"/>
              <a:t>Provide an infrastructure for advertisers.</a:t>
            </a:r>
          </a:p>
          <a:p>
            <a:pPr marL="0" indent="0">
              <a:buNone/>
            </a:pPr>
            <a:endParaRPr lang="en-US" dirty="0"/>
          </a:p>
        </p:txBody>
      </p:sp>
    </p:spTree>
    <p:extLst>
      <p:ext uri="{BB962C8B-B14F-4D97-AF65-F5344CB8AC3E}">
        <p14:creationId xmlns:p14="http://schemas.microsoft.com/office/powerpoint/2010/main" val="344117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Accident</a:t>
            </a:r>
            <a:r>
              <a:rPr lang="zh-CN" altLang="en-US" dirty="0"/>
              <a:t> </a:t>
            </a:r>
            <a:r>
              <a:rPr lang="en-US" altLang="zh-CN" dirty="0"/>
              <a:t>Management</a:t>
            </a:r>
            <a:r>
              <a:rPr lang="zh-CN" altLang="en-US" dirty="0"/>
              <a:t> </a:t>
            </a:r>
            <a:r>
              <a:rPr lang="en-US" altLang="zh-CN" dirty="0"/>
              <a:t>System</a:t>
            </a:r>
          </a:p>
          <a:p>
            <a:pPr lvl="1"/>
            <a:r>
              <a:rPr lang="en-US" dirty="0" err="1"/>
              <a:t>ReportEmergency</a:t>
            </a:r>
            <a:endParaRPr lang="en-US" dirty="0"/>
          </a:p>
          <a:p>
            <a:pPr lvl="1"/>
            <a:r>
              <a:rPr lang="en-US" dirty="0" err="1"/>
              <a:t>OpenIncident</a:t>
            </a:r>
            <a:endParaRPr lang="en-US" dirty="0"/>
          </a:p>
          <a:p>
            <a:pPr lvl="1"/>
            <a:r>
              <a:rPr lang="en-US" dirty="0" err="1"/>
              <a:t>AllocateResources</a:t>
            </a:r>
            <a:endParaRPr lang="en-US" dirty="0"/>
          </a:p>
        </p:txBody>
      </p:sp>
      <p:pic>
        <p:nvPicPr>
          <p:cNvPr id="4" name="Picture 3"/>
          <p:cNvPicPr>
            <a:picLocks noChangeAspect="1"/>
          </p:cNvPicPr>
          <p:nvPr/>
        </p:nvPicPr>
        <p:blipFill>
          <a:blip r:embed="rId2"/>
          <a:stretch>
            <a:fillRect/>
          </a:stretch>
        </p:blipFill>
        <p:spPr>
          <a:xfrm>
            <a:off x="5181584" y="1905040"/>
            <a:ext cx="3683000" cy="2540000"/>
          </a:xfrm>
          <a:prstGeom prst="rect">
            <a:avLst/>
          </a:prstGeom>
        </p:spPr>
      </p:pic>
    </p:spTree>
    <p:extLst>
      <p:ext uri="{BB962C8B-B14F-4D97-AF65-F5344CB8AC3E}">
        <p14:creationId xmlns:p14="http://schemas.microsoft.com/office/powerpoint/2010/main" val="20177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3" descr="Rectangle: Click to edit Master text styles&#10;Second level&#10;Third level&#10;Fourth level&#10;Fifth level"/>
          <p:cNvSpPr>
            <a:spLocks noGrp="1" noChangeArrowheads="1"/>
          </p:cNvSpPr>
          <p:nvPr>
            <p:ph type="body" idx="1"/>
          </p:nvPr>
        </p:nvSpPr>
        <p:spPr>
          <a:ln/>
        </p:spPr>
        <p:txBody>
          <a:bodyPr/>
          <a:lstStyle/>
          <a:p>
            <a:r>
              <a:rPr lang="en-US" altLang="zh-CN"/>
              <a:t>NextGen point-of-sale (POS) system</a:t>
            </a:r>
          </a:p>
          <a:p>
            <a:r>
              <a:rPr lang="en-US" altLang="zh-CN"/>
              <a:t>A POS system is a computerized application used (in part) to record sales and handle payments; it is typically used in a retail store</a:t>
            </a:r>
          </a:p>
        </p:txBody>
      </p:sp>
      <p:pic>
        <p:nvPicPr>
          <p:cNvPr id="403460" name="Picture 4" descr="E:\User\Caojian\Document\Tutorial\Object Oriented Methodology and Technology\diagrams1\Case Study Intro\bar code scanner.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67000" y="4038600"/>
            <a:ext cx="1246188" cy="1524000"/>
          </a:xfrm>
          <a:prstGeom prst="rect">
            <a:avLst/>
          </a:prstGeom>
          <a:noFill/>
          <a:extLst>
            <a:ext uri="{909E8E84-426E-40dd-AFC4-6F175D3DCCD1}">
              <a14:hiddenFill xmlns:a14="http://schemas.microsoft.com/office/drawing/2010/main" xmlns="">
                <a:solidFill>
                  <a:srgbClr val="FFFFFF"/>
                </a:solidFill>
              </a14:hiddenFill>
            </a:ext>
          </a:extLst>
        </p:spPr>
      </p:pic>
      <p:pic>
        <p:nvPicPr>
          <p:cNvPr id="403461" name="Picture 5" descr="E:\User\Caojian\Document\Tutorial\Object Oriented Methodology and Technology\diagrams1\Case Study Intro\POST Pic.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3810000"/>
            <a:ext cx="2667000" cy="183356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3991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descr="Rectangle: Click to edit Master text styles&#10;Second level&#10;Third level&#10;Fourth level&#10;Fifth level"/>
          <p:cNvSpPr>
            <a:spLocks noGrp="1" noChangeArrowheads="1"/>
          </p:cNvSpPr>
          <p:nvPr>
            <p:ph type="body" idx="1"/>
          </p:nvPr>
        </p:nvSpPr>
        <p:spPr>
          <a:ln/>
        </p:spPr>
        <p:txBody>
          <a:bodyPr/>
          <a:lstStyle/>
          <a:p>
            <a:endParaRPr lang="en-US"/>
          </a:p>
        </p:txBody>
      </p:sp>
      <p:grpSp>
        <p:nvGrpSpPr>
          <p:cNvPr id="404685" name="Group 205"/>
          <p:cNvGrpSpPr>
            <a:grpSpLocks/>
          </p:cNvGrpSpPr>
          <p:nvPr/>
        </p:nvGrpSpPr>
        <p:grpSpPr bwMode="auto">
          <a:xfrm>
            <a:off x="1092200" y="2462213"/>
            <a:ext cx="5137150" cy="3094037"/>
            <a:chOff x="688" y="1551"/>
            <a:chExt cx="3236" cy="1949"/>
          </a:xfrm>
        </p:grpSpPr>
        <p:sp>
          <p:nvSpPr>
            <p:cNvPr id="404485" name="Line 5"/>
            <p:cNvSpPr>
              <a:spLocks noChangeShapeType="1"/>
            </p:cNvSpPr>
            <p:nvPr/>
          </p:nvSpPr>
          <p:spPr bwMode="auto">
            <a:xfrm>
              <a:off x="1336"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86" name="Line 6"/>
            <p:cNvSpPr>
              <a:spLocks noChangeShapeType="1"/>
            </p:cNvSpPr>
            <p:nvPr/>
          </p:nvSpPr>
          <p:spPr bwMode="auto">
            <a:xfrm>
              <a:off x="1416"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87" name="Line 7"/>
            <p:cNvSpPr>
              <a:spLocks noChangeShapeType="1"/>
            </p:cNvSpPr>
            <p:nvPr/>
          </p:nvSpPr>
          <p:spPr bwMode="auto">
            <a:xfrm>
              <a:off x="1497"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88" name="Line 8"/>
            <p:cNvSpPr>
              <a:spLocks noChangeShapeType="1"/>
            </p:cNvSpPr>
            <p:nvPr/>
          </p:nvSpPr>
          <p:spPr bwMode="auto">
            <a:xfrm>
              <a:off x="1577"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89" name="Line 9"/>
            <p:cNvSpPr>
              <a:spLocks noChangeShapeType="1"/>
            </p:cNvSpPr>
            <p:nvPr/>
          </p:nvSpPr>
          <p:spPr bwMode="auto">
            <a:xfrm>
              <a:off x="1658"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0" name="Line 10"/>
            <p:cNvSpPr>
              <a:spLocks noChangeShapeType="1"/>
            </p:cNvSpPr>
            <p:nvPr/>
          </p:nvSpPr>
          <p:spPr bwMode="auto">
            <a:xfrm>
              <a:off x="1738"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1" name="Line 11"/>
            <p:cNvSpPr>
              <a:spLocks noChangeShapeType="1"/>
            </p:cNvSpPr>
            <p:nvPr/>
          </p:nvSpPr>
          <p:spPr bwMode="auto">
            <a:xfrm>
              <a:off x="1819"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2" name="Line 12"/>
            <p:cNvSpPr>
              <a:spLocks noChangeShapeType="1"/>
            </p:cNvSpPr>
            <p:nvPr/>
          </p:nvSpPr>
          <p:spPr bwMode="auto">
            <a:xfrm>
              <a:off x="1899"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3" name="Line 13"/>
            <p:cNvSpPr>
              <a:spLocks noChangeShapeType="1"/>
            </p:cNvSpPr>
            <p:nvPr/>
          </p:nvSpPr>
          <p:spPr bwMode="auto">
            <a:xfrm>
              <a:off x="1980"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4" name="Line 14"/>
            <p:cNvSpPr>
              <a:spLocks noChangeShapeType="1"/>
            </p:cNvSpPr>
            <p:nvPr/>
          </p:nvSpPr>
          <p:spPr bwMode="auto">
            <a:xfrm>
              <a:off x="2060"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5" name="Line 15"/>
            <p:cNvSpPr>
              <a:spLocks noChangeShapeType="1"/>
            </p:cNvSpPr>
            <p:nvPr/>
          </p:nvSpPr>
          <p:spPr bwMode="auto">
            <a:xfrm>
              <a:off x="2141"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6" name="Line 16"/>
            <p:cNvSpPr>
              <a:spLocks noChangeShapeType="1"/>
            </p:cNvSpPr>
            <p:nvPr/>
          </p:nvSpPr>
          <p:spPr bwMode="auto">
            <a:xfrm>
              <a:off x="2221"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7" name="Line 17"/>
            <p:cNvSpPr>
              <a:spLocks noChangeShapeType="1"/>
            </p:cNvSpPr>
            <p:nvPr/>
          </p:nvSpPr>
          <p:spPr bwMode="auto">
            <a:xfrm>
              <a:off x="2301"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8" name="Line 18"/>
            <p:cNvSpPr>
              <a:spLocks noChangeShapeType="1"/>
            </p:cNvSpPr>
            <p:nvPr/>
          </p:nvSpPr>
          <p:spPr bwMode="auto">
            <a:xfrm>
              <a:off x="2382"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499" name="Line 19"/>
            <p:cNvSpPr>
              <a:spLocks noChangeShapeType="1"/>
            </p:cNvSpPr>
            <p:nvPr/>
          </p:nvSpPr>
          <p:spPr bwMode="auto">
            <a:xfrm>
              <a:off x="2462"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0" name="Line 20"/>
            <p:cNvSpPr>
              <a:spLocks noChangeShapeType="1"/>
            </p:cNvSpPr>
            <p:nvPr/>
          </p:nvSpPr>
          <p:spPr bwMode="auto">
            <a:xfrm>
              <a:off x="2543"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1" name="Line 21"/>
            <p:cNvSpPr>
              <a:spLocks noChangeShapeType="1"/>
            </p:cNvSpPr>
            <p:nvPr/>
          </p:nvSpPr>
          <p:spPr bwMode="auto">
            <a:xfrm>
              <a:off x="2623"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2" name="Line 22"/>
            <p:cNvSpPr>
              <a:spLocks noChangeShapeType="1"/>
            </p:cNvSpPr>
            <p:nvPr/>
          </p:nvSpPr>
          <p:spPr bwMode="auto">
            <a:xfrm>
              <a:off x="2704"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3" name="Line 23"/>
            <p:cNvSpPr>
              <a:spLocks noChangeShapeType="1"/>
            </p:cNvSpPr>
            <p:nvPr/>
          </p:nvSpPr>
          <p:spPr bwMode="auto">
            <a:xfrm>
              <a:off x="2784"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4" name="Line 24"/>
            <p:cNvSpPr>
              <a:spLocks noChangeShapeType="1"/>
            </p:cNvSpPr>
            <p:nvPr/>
          </p:nvSpPr>
          <p:spPr bwMode="auto">
            <a:xfrm>
              <a:off x="2865"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5" name="Line 25"/>
            <p:cNvSpPr>
              <a:spLocks noChangeShapeType="1"/>
            </p:cNvSpPr>
            <p:nvPr/>
          </p:nvSpPr>
          <p:spPr bwMode="auto">
            <a:xfrm>
              <a:off x="2945"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6" name="Line 26"/>
            <p:cNvSpPr>
              <a:spLocks noChangeShapeType="1"/>
            </p:cNvSpPr>
            <p:nvPr/>
          </p:nvSpPr>
          <p:spPr bwMode="auto">
            <a:xfrm>
              <a:off x="3025"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7" name="Line 27"/>
            <p:cNvSpPr>
              <a:spLocks noChangeShapeType="1"/>
            </p:cNvSpPr>
            <p:nvPr/>
          </p:nvSpPr>
          <p:spPr bwMode="auto">
            <a:xfrm>
              <a:off x="3106"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8" name="Line 28"/>
            <p:cNvSpPr>
              <a:spLocks noChangeShapeType="1"/>
            </p:cNvSpPr>
            <p:nvPr/>
          </p:nvSpPr>
          <p:spPr bwMode="auto">
            <a:xfrm>
              <a:off x="3186"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09" name="Line 29"/>
            <p:cNvSpPr>
              <a:spLocks noChangeShapeType="1"/>
            </p:cNvSpPr>
            <p:nvPr/>
          </p:nvSpPr>
          <p:spPr bwMode="auto">
            <a:xfrm>
              <a:off x="3267"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10" name="Line 30"/>
            <p:cNvSpPr>
              <a:spLocks noChangeShapeType="1"/>
            </p:cNvSpPr>
            <p:nvPr/>
          </p:nvSpPr>
          <p:spPr bwMode="auto">
            <a:xfrm>
              <a:off x="3347"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11" name="Line 31"/>
            <p:cNvSpPr>
              <a:spLocks noChangeShapeType="1"/>
            </p:cNvSpPr>
            <p:nvPr/>
          </p:nvSpPr>
          <p:spPr bwMode="auto">
            <a:xfrm>
              <a:off x="3428"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12" name="Line 32"/>
            <p:cNvSpPr>
              <a:spLocks noChangeShapeType="1"/>
            </p:cNvSpPr>
            <p:nvPr/>
          </p:nvSpPr>
          <p:spPr bwMode="auto">
            <a:xfrm>
              <a:off x="3508"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13" name="Line 33"/>
            <p:cNvSpPr>
              <a:spLocks noChangeShapeType="1"/>
            </p:cNvSpPr>
            <p:nvPr/>
          </p:nvSpPr>
          <p:spPr bwMode="auto">
            <a:xfrm>
              <a:off x="3589"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14" name="Line 34"/>
            <p:cNvSpPr>
              <a:spLocks noChangeShapeType="1"/>
            </p:cNvSpPr>
            <p:nvPr/>
          </p:nvSpPr>
          <p:spPr bwMode="auto">
            <a:xfrm>
              <a:off x="3669"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15" name="Line 35"/>
            <p:cNvSpPr>
              <a:spLocks noChangeShapeType="1"/>
            </p:cNvSpPr>
            <p:nvPr/>
          </p:nvSpPr>
          <p:spPr bwMode="auto">
            <a:xfrm>
              <a:off x="3750"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16" name="Line 36"/>
            <p:cNvSpPr>
              <a:spLocks noChangeShapeType="1"/>
            </p:cNvSpPr>
            <p:nvPr/>
          </p:nvSpPr>
          <p:spPr bwMode="auto">
            <a:xfrm>
              <a:off x="3830" y="2184"/>
              <a:ext cx="13"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17" name="Line 37"/>
            <p:cNvSpPr>
              <a:spLocks noChangeShapeType="1"/>
            </p:cNvSpPr>
            <p:nvPr/>
          </p:nvSpPr>
          <p:spPr bwMode="auto">
            <a:xfrm>
              <a:off x="3910" y="2184"/>
              <a:ext cx="14"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18" name="Rectangle 38"/>
            <p:cNvSpPr>
              <a:spLocks noChangeArrowheads="1"/>
            </p:cNvSpPr>
            <p:nvPr/>
          </p:nvSpPr>
          <p:spPr bwMode="auto">
            <a:xfrm>
              <a:off x="688" y="1551"/>
              <a:ext cx="484"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300" b="1">
                  <a:solidFill>
                    <a:srgbClr val="000000"/>
                  </a:solidFill>
                  <a:latin typeface="Helvetica" charset="0"/>
                </a:rPr>
                <a:t>Interface</a:t>
              </a:r>
              <a:endParaRPr lang="en-US" altLang="zh-CN"/>
            </a:p>
          </p:txBody>
        </p:sp>
        <p:sp>
          <p:nvSpPr>
            <p:cNvPr id="404519" name="Rectangle 39"/>
            <p:cNvSpPr>
              <a:spLocks noChangeArrowheads="1"/>
            </p:cNvSpPr>
            <p:nvPr/>
          </p:nvSpPr>
          <p:spPr bwMode="auto">
            <a:xfrm>
              <a:off x="1738" y="2472"/>
              <a:ext cx="805" cy="253"/>
            </a:xfrm>
            <a:prstGeom prst="rect">
              <a:avLst/>
            </a:prstGeom>
            <a:solidFill>
              <a:srgbClr val="FFFFFF"/>
            </a:solidFill>
            <a:ln w="4763">
              <a:solidFill>
                <a:srgbClr val="000000"/>
              </a:solidFill>
              <a:miter lim="800000"/>
              <a:headEnd/>
              <a:tailEnd/>
            </a:ln>
          </p:spPr>
          <p:txBody>
            <a:bodyPr/>
            <a:lstStyle/>
            <a:p>
              <a:endParaRPr lang="en-US"/>
            </a:p>
          </p:txBody>
        </p:sp>
        <p:sp>
          <p:nvSpPr>
            <p:cNvPr id="404520" name="Rectangle 40"/>
            <p:cNvSpPr>
              <a:spLocks noChangeArrowheads="1"/>
            </p:cNvSpPr>
            <p:nvPr/>
          </p:nvSpPr>
          <p:spPr bwMode="auto">
            <a:xfrm>
              <a:off x="2051" y="2545"/>
              <a:ext cx="236"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Helvetica" charset="0"/>
                </a:rPr>
                <a:t>Sale</a:t>
              </a:r>
              <a:endParaRPr lang="en-US" altLang="zh-CN"/>
            </a:p>
          </p:txBody>
        </p:sp>
        <p:sp>
          <p:nvSpPr>
            <p:cNvPr id="404521" name="Rectangle 41"/>
            <p:cNvSpPr>
              <a:spLocks noChangeArrowheads="1"/>
            </p:cNvSpPr>
            <p:nvPr/>
          </p:nvSpPr>
          <p:spPr bwMode="auto">
            <a:xfrm>
              <a:off x="2744" y="2472"/>
              <a:ext cx="804" cy="253"/>
            </a:xfrm>
            <a:prstGeom prst="rect">
              <a:avLst/>
            </a:prstGeom>
            <a:solidFill>
              <a:srgbClr val="FFFFFF"/>
            </a:solidFill>
            <a:ln w="4763">
              <a:solidFill>
                <a:srgbClr val="000000"/>
              </a:solidFill>
              <a:miter lim="800000"/>
              <a:headEnd/>
              <a:tailEnd/>
            </a:ln>
          </p:spPr>
          <p:txBody>
            <a:bodyPr/>
            <a:lstStyle/>
            <a:p>
              <a:endParaRPr lang="en-US"/>
            </a:p>
          </p:txBody>
        </p:sp>
        <p:sp>
          <p:nvSpPr>
            <p:cNvPr id="404522" name="Rectangle 42"/>
            <p:cNvSpPr>
              <a:spLocks noChangeArrowheads="1"/>
            </p:cNvSpPr>
            <p:nvPr/>
          </p:nvSpPr>
          <p:spPr bwMode="auto">
            <a:xfrm>
              <a:off x="2968" y="2545"/>
              <a:ext cx="421"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Helvetica" charset="0"/>
                </a:rPr>
                <a:t>Payment</a:t>
              </a:r>
              <a:endParaRPr lang="en-US" altLang="zh-CN"/>
            </a:p>
          </p:txBody>
        </p:sp>
        <p:sp>
          <p:nvSpPr>
            <p:cNvPr id="404523" name="Rectangle 43"/>
            <p:cNvSpPr>
              <a:spLocks noChangeArrowheads="1"/>
            </p:cNvSpPr>
            <p:nvPr/>
          </p:nvSpPr>
          <p:spPr bwMode="auto">
            <a:xfrm>
              <a:off x="1738" y="3240"/>
              <a:ext cx="805" cy="252"/>
            </a:xfrm>
            <a:prstGeom prst="rect">
              <a:avLst/>
            </a:prstGeom>
            <a:solidFill>
              <a:srgbClr val="FFFFFF"/>
            </a:solidFill>
            <a:ln w="4763">
              <a:solidFill>
                <a:srgbClr val="000000"/>
              </a:solidFill>
              <a:miter lim="800000"/>
              <a:headEnd/>
              <a:tailEnd/>
            </a:ln>
          </p:spPr>
          <p:txBody>
            <a:bodyPr/>
            <a:lstStyle/>
            <a:p>
              <a:endParaRPr lang="en-US"/>
            </a:p>
          </p:txBody>
        </p:sp>
        <p:sp>
          <p:nvSpPr>
            <p:cNvPr id="404524" name="Rectangle 44"/>
            <p:cNvSpPr>
              <a:spLocks noChangeArrowheads="1"/>
            </p:cNvSpPr>
            <p:nvPr/>
          </p:nvSpPr>
          <p:spPr bwMode="auto">
            <a:xfrm>
              <a:off x="2065" y="3313"/>
              <a:ext cx="204" cy="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Helvetica" charset="0"/>
                </a:rPr>
                <a:t>Log</a:t>
              </a:r>
              <a:endParaRPr lang="en-US" altLang="zh-CN"/>
            </a:p>
          </p:txBody>
        </p:sp>
        <p:sp>
          <p:nvSpPr>
            <p:cNvPr id="404525" name="Rectangle 45"/>
            <p:cNvSpPr>
              <a:spLocks noChangeArrowheads="1"/>
            </p:cNvSpPr>
            <p:nvPr/>
          </p:nvSpPr>
          <p:spPr bwMode="auto">
            <a:xfrm>
              <a:off x="2744" y="3240"/>
              <a:ext cx="914" cy="252"/>
            </a:xfrm>
            <a:prstGeom prst="rect">
              <a:avLst/>
            </a:prstGeom>
            <a:solidFill>
              <a:srgbClr val="FFFFFF"/>
            </a:solidFill>
            <a:ln w="4763">
              <a:solidFill>
                <a:srgbClr val="000000"/>
              </a:solidFill>
              <a:miter lim="800000"/>
              <a:headEnd/>
              <a:tailEnd/>
            </a:ln>
          </p:spPr>
          <p:txBody>
            <a:bodyPr/>
            <a:lstStyle/>
            <a:p>
              <a:endParaRPr lang="en-US"/>
            </a:p>
          </p:txBody>
        </p:sp>
        <p:sp>
          <p:nvSpPr>
            <p:cNvPr id="404526" name="Rectangle 46"/>
            <p:cNvSpPr>
              <a:spLocks noChangeArrowheads="1"/>
            </p:cNvSpPr>
            <p:nvPr/>
          </p:nvSpPr>
          <p:spPr bwMode="auto">
            <a:xfrm>
              <a:off x="2815" y="3313"/>
              <a:ext cx="64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Helvetica" charset="0"/>
                </a:rPr>
                <a:t>PersistenceFacade</a:t>
              </a:r>
              <a:endParaRPr lang="en-US" altLang="zh-CN"/>
            </a:p>
          </p:txBody>
        </p:sp>
        <p:sp>
          <p:nvSpPr>
            <p:cNvPr id="404527" name="Rectangle 47"/>
            <p:cNvSpPr>
              <a:spLocks noChangeArrowheads="1"/>
            </p:cNvSpPr>
            <p:nvPr/>
          </p:nvSpPr>
          <p:spPr bwMode="auto">
            <a:xfrm>
              <a:off x="688" y="2405"/>
              <a:ext cx="603"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300" b="1">
                  <a:solidFill>
                    <a:srgbClr val="000000"/>
                  </a:solidFill>
                  <a:latin typeface="Helvetica" charset="0"/>
                </a:rPr>
                <a:t>application</a:t>
              </a:r>
              <a:endParaRPr lang="en-US" altLang="zh-CN"/>
            </a:p>
          </p:txBody>
        </p:sp>
        <p:sp>
          <p:nvSpPr>
            <p:cNvPr id="404528" name="Rectangle 48"/>
            <p:cNvSpPr>
              <a:spLocks noChangeArrowheads="1"/>
            </p:cNvSpPr>
            <p:nvPr/>
          </p:nvSpPr>
          <p:spPr bwMode="auto">
            <a:xfrm>
              <a:off x="688" y="2526"/>
              <a:ext cx="511"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300" b="1">
                  <a:solidFill>
                    <a:srgbClr val="000000"/>
                  </a:solidFill>
                  <a:latin typeface="Helvetica" charset="0"/>
                </a:rPr>
                <a:t>logic and</a:t>
              </a:r>
              <a:endParaRPr lang="en-US" altLang="zh-CN"/>
            </a:p>
          </p:txBody>
        </p:sp>
        <p:sp>
          <p:nvSpPr>
            <p:cNvPr id="404529" name="Rectangle 49"/>
            <p:cNvSpPr>
              <a:spLocks noChangeArrowheads="1"/>
            </p:cNvSpPr>
            <p:nvPr/>
          </p:nvSpPr>
          <p:spPr bwMode="auto">
            <a:xfrm>
              <a:off x="688" y="2647"/>
              <a:ext cx="759"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300" b="1">
                  <a:solidFill>
                    <a:srgbClr val="000000"/>
                  </a:solidFill>
                  <a:latin typeface="Helvetica" charset="0"/>
                </a:rPr>
                <a:t>domain object</a:t>
              </a:r>
              <a:endParaRPr lang="en-US" altLang="zh-CN"/>
            </a:p>
          </p:txBody>
        </p:sp>
        <p:sp>
          <p:nvSpPr>
            <p:cNvPr id="404530" name="Rectangle 50"/>
            <p:cNvSpPr>
              <a:spLocks noChangeArrowheads="1"/>
            </p:cNvSpPr>
            <p:nvPr/>
          </p:nvSpPr>
          <p:spPr bwMode="auto">
            <a:xfrm>
              <a:off x="688" y="2767"/>
              <a:ext cx="291"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300" b="1">
                  <a:solidFill>
                    <a:srgbClr val="000000"/>
                  </a:solidFill>
                  <a:latin typeface="Helvetica" charset="0"/>
                </a:rPr>
                <a:t>layer</a:t>
              </a:r>
              <a:endParaRPr lang="en-US" altLang="zh-CN"/>
            </a:p>
          </p:txBody>
        </p:sp>
        <p:sp>
          <p:nvSpPr>
            <p:cNvPr id="404531" name="Rectangle 51"/>
            <p:cNvSpPr>
              <a:spLocks noChangeArrowheads="1"/>
            </p:cNvSpPr>
            <p:nvPr/>
          </p:nvSpPr>
          <p:spPr bwMode="auto">
            <a:xfrm>
              <a:off x="688" y="3233"/>
              <a:ext cx="503"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300" b="1">
                  <a:solidFill>
                    <a:srgbClr val="000000"/>
                  </a:solidFill>
                  <a:latin typeface="Helvetica" charset="0"/>
                </a:rPr>
                <a:t>technical</a:t>
              </a:r>
              <a:endParaRPr lang="en-US" altLang="zh-CN"/>
            </a:p>
          </p:txBody>
        </p:sp>
        <p:sp>
          <p:nvSpPr>
            <p:cNvPr id="404532" name="Rectangle 52"/>
            <p:cNvSpPr>
              <a:spLocks noChangeArrowheads="1"/>
            </p:cNvSpPr>
            <p:nvPr/>
          </p:nvSpPr>
          <p:spPr bwMode="auto">
            <a:xfrm>
              <a:off x="688" y="3354"/>
              <a:ext cx="733"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300" b="1">
                  <a:solidFill>
                    <a:srgbClr val="000000"/>
                  </a:solidFill>
                  <a:latin typeface="Helvetica" charset="0"/>
                </a:rPr>
                <a:t>services layer</a:t>
              </a:r>
              <a:endParaRPr lang="en-US" altLang="zh-CN"/>
            </a:p>
          </p:txBody>
        </p:sp>
        <p:sp>
          <p:nvSpPr>
            <p:cNvPr id="404533" name="Line 53"/>
            <p:cNvSpPr>
              <a:spLocks noChangeShapeType="1"/>
            </p:cNvSpPr>
            <p:nvPr/>
          </p:nvSpPr>
          <p:spPr bwMode="auto">
            <a:xfrm>
              <a:off x="133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34" name="Line 54"/>
            <p:cNvSpPr>
              <a:spLocks noChangeShapeType="1"/>
            </p:cNvSpPr>
            <p:nvPr/>
          </p:nvSpPr>
          <p:spPr bwMode="auto">
            <a:xfrm>
              <a:off x="135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35" name="Line 55"/>
            <p:cNvSpPr>
              <a:spLocks noChangeShapeType="1"/>
            </p:cNvSpPr>
            <p:nvPr/>
          </p:nvSpPr>
          <p:spPr bwMode="auto">
            <a:xfrm>
              <a:off x="136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36" name="Line 56"/>
            <p:cNvSpPr>
              <a:spLocks noChangeShapeType="1"/>
            </p:cNvSpPr>
            <p:nvPr/>
          </p:nvSpPr>
          <p:spPr bwMode="auto">
            <a:xfrm>
              <a:off x="138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37" name="Line 57"/>
            <p:cNvSpPr>
              <a:spLocks noChangeShapeType="1"/>
            </p:cNvSpPr>
            <p:nvPr/>
          </p:nvSpPr>
          <p:spPr bwMode="auto">
            <a:xfrm>
              <a:off x="140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38" name="Line 58"/>
            <p:cNvSpPr>
              <a:spLocks noChangeShapeType="1"/>
            </p:cNvSpPr>
            <p:nvPr/>
          </p:nvSpPr>
          <p:spPr bwMode="auto">
            <a:xfrm>
              <a:off x="141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39" name="Line 59"/>
            <p:cNvSpPr>
              <a:spLocks noChangeShapeType="1"/>
            </p:cNvSpPr>
            <p:nvPr/>
          </p:nvSpPr>
          <p:spPr bwMode="auto">
            <a:xfrm>
              <a:off x="1433"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0" name="Line 60"/>
            <p:cNvSpPr>
              <a:spLocks noChangeShapeType="1"/>
            </p:cNvSpPr>
            <p:nvPr/>
          </p:nvSpPr>
          <p:spPr bwMode="auto">
            <a:xfrm>
              <a:off x="1449"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1" name="Line 61"/>
            <p:cNvSpPr>
              <a:spLocks noChangeShapeType="1"/>
            </p:cNvSpPr>
            <p:nvPr/>
          </p:nvSpPr>
          <p:spPr bwMode="auto">
            <a:xfrm>
              <a:off x="1465"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2" name="Line 62"/>
            <p:cNvSpPr>
              <a:spLocks noChangeShapeType="1"/>
            </p:cNvSpPr>
            <p:nvPr/>
          </p:nvSpPr>
          <p:spPr bwMode="auto">
            <a:xfrm>
              <a:off x="1481"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3" name="Line 63"/>
            <p:cNvSpPr>
              <a:spLocks noChangeShapeType="1"/>
            </p:cNvSpPr>
            <p:nvPr/>
          </p:nvSpPr>
          <p:spPr bwMode="auto">
            <a:xfrm>
              <a:off x="149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4" name="Line 64"/>
            <p:cNvSpPr>
              <a:spLocks noChangeShapeType="1"/>
            </p:cNvSpPr>
            <p:nvPr/>
          </p:nvSpPr>
          <p:spPr bwMode="auto">
            <a:xfrm>
              <a:off x="151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5" name="Line 65"/>
            <p:cNvSpPr>
              <a:spLocks noChangeShapeType="1"/>
            </p:cNvSpPr>
            <p:nvPr/>
          </p:nvSpPr>
          <p:spPr bwMode="auto">
            <a:xfrm>
              <a:off x="152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6" name="Line 66"/>
            <p:cNvSpPr>
              <a:spLocks noChangeShapeType="1"/>
            </p:cNvSpPr>
            <p:nvPr/>
          </p:nvSpPr>
          <p:spPr bwMode="auto">
            <a:xfrm>
              <a:off x="154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7" name="Line 67"/>
            <p:cNvSpPr>
              <a:spLocks noChangeShapeType="1"/>
            </p:cNvSpPr>
            <p:nvPr/>
          </p:nvSpPr>
          <p:spPr bwMode="auto">
            <a:xfrm>
              <a:off x="156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8" name="Line 68"/>
            <p:cNvSpPr>
              <a:spLocks noChangeShapeType="1"/>
            </p:cNvSpPr>
            <p:nvPr/>
          </p:nvSpPr>
          <p:spPr bwMode="auto">
            <a:xfrm>
              <a:off x="157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49" name="Line 69"/>
            <p:cNvSpPr>
              <a:spLocks noChangeShapeType="1"/>
            </p:cNvSpPr>
            <p:nvPr/>
          </p:nvSpPr>
          <p:spPr bwMode="auto">
            <a:xfrm>
              <a:off x="159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0" name="Line 70"/>
            <p:cNvSpPr>
              <a:spLocks noChangeShapeType="1"/>
            </p:cNvSpPr>
            <p:nvPr/>
          </p:nvSpPr>
          <p:spPr bwMode="auto">
            <a:xfrm>
              <a:off x="1610"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1" name="Line 71"/>
            <p:cNvSpPr>
              <a:spLocks noChangeShapeType="1"/>
            </p:cNvSpPr>
            <p:nvPr/>
          </p:nvSpPr>
          <p:spPr bwMode="auto">
            <a:xfrm>
              <a:off x="1626"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2" name="Line 72"/>
            <p:cNvSpPr>
              <a:spLocks noChangeShapeType="1"/>
            </p:cNvSpPr>
            <p:nvPr/>
          </p:nvSpPr>
          <p:spPr bwMode="auto">
            <a:xfrm>
              <a:off x="1642"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3" name="Line 73"/>
            <p:cNvSpPr>
              <a:spLocks noChangeShapeType="1"/>
            </p:cNvSpPr>
            <p:nvPr/>
          </p:nvSpPr>
          <p:spPr bwMode="auto">
            <a:xfrm>
              <a:off x="1658"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4" name="Line 74"/>
            <p:cNvSpPr>
              <a:spLocks noChangeShapeType="1"/>
            </p:cNvSpPr>
            <p:nvPr/>
          </p:nvSpPr>
          <p:spPr bwMode="auto">
            <a:xfrm>
              <a:off x="167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5" name="Line 75"/>
            <p:cNvSpPr>
              <a:spLocks noChangeShapeType="1"/>
            </p:cNvSpPr>
            <p:nvPr/>
          </p:nvSpPr>
          <p:spPr bwMode="auto">
            <a:xfrm>
              <a:off x="169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6" name="Line 76"/>
            <p:cNvSpPr>
              <a:spLocks noChangeShapeType="1"/>
            </p:cNvSpPr>
            <p:nvPr/>
          </p:nvSpPr>
          <p:spPr bwMode="auto">
            <a:xfrm>
              <a:off x="170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7" name="Line 77"/>
            <p:cNvSpPr>
              <a:spLocks noChangeShapeType="1"/>
            </p:cNvSpPr>
            <p:nvPr/>
          </p:nvSpPr>
          <p:spPr bwMode="auto">
            <a:xfrm>
              <a:off x="172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8" name="Line 78"/>
            <p:cNvSpPr>
              <a:spLocks noChangeShapeType="1"/>
            </p:cNvSpPr>
            <p:nvPr/>
          </p:nvSpPr>
          <p:spPr bwMode="auto">
            <a:xfrm>
              <a:off x="173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59" name="Line 79"/>
            <p:cNvSpPr>
              <a:spLocks noChangeShapeType="1"/>
            </p:cNvSpPr>
            <p:nvPr/>
          </p:nvSpPr>
          <p:spPr bwMode="auto">
            <a:xfrm>
              <a:off x="175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0" name="Line 80"/>
            <p:cNvSpPr>
              <a:spLocks noChangeShapeType="1"/>
            </p:cNvSpPr>
            <p:nvPr/>
          </p:nvSpPr>
          <p:spPr bwMode="auto">
            <a:xfrm>
              <a:off x="177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1" name="Line 81"/>
            <p:cNvSpPr>
              <a:spLocks noChangeShapeType="1"/>
            </p:cNvSpPr>
            <p:nvPr/>
          </p:nvSpPr>
          <p:spPr bwMode="auto">
            <a:xfrm>
              <a:off x="1787"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2" name="Line 82"/>
            <p:cNvSpPr>
              <a:spLocks noChangeShapeType="1"/>
            </p:cNvSpPr>
            <p:nvPr/>
          </p:nvSpPr>
          <p:spPr bwMode="auto">
            <a:xfrm>
              <a:off x="1803"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3" name="Line 83"/>
            <p:cNvSpPr>
              <a:spLocks noChangeShapeType="1"/>
            </p:cNvSpPr>
            <p:nvPr/>
          </p:nvSpPr>
          <p:spPr bwMode="auto">
            <a:xfrm>
              <a:off x="1819"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4" name="Line 84"/>
            <p:cNvSpPr>
              <a:spLocks noChangeShapeType="1"/>
            </p:cNvSpPr>
            <p:nvPr/>
          </p:nvSpPr>
          <p:spPr bwMode="auto">
            <a:xfrm>
              <a:off x="1835"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5" name="Line 85"/>
            <p:cNvSpPr>
              <a:spLocks noChangeShapeType="1"/>
            </p:cNvSpPr>
            <p:nvPr/>
          </p:nvSpPr>
          <p:spPr bwMode="auto">
            <a:xfrm>
              <a:off x="185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6" name="Line 86"/>
            <p:cNvSpPr>
              <a:spLocks noChangeShapeType="1"/>
            </p:cNvSpPr>
            <p:nvPr/>
          </p:nvSpPr>
          <p:spPr bwMode="auto">
            <a:xfrm>
              <a:off x="186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7" name="Line 87"/>
            <p:cNvSpPr>
              <a:spLocks noChangeShapeType="1"/>
            </p:cNvSpPr>
            <p:nvPr/>
          </p:nvSpPr>
          <p:spPr bwMode="auto">
            <a:xfrm>
              <a:off x="188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8" name="Line 88"/>
            <p:cNvSpPr>
              <a:spLocks noChangeShapeType="1"/>
            </p:cNvSpPr>
            <p:nvPr/>
          </p:nvSpPr>
          <p:spPr bwMode="auto">
            <a:xfrm>
              <a:off x="189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69" name="Line 89"/>
            <p:cNvSpPr>
              <a:spLocks noChangeShapeType="1"/>
            </p:cNvSpPr>
            <p:nvPr/>
          </p:nvSpPr>
          <p:spPr bwMode="auto">
            <a:xfrm>
              <a:off x="191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0" name="Line 90"/>
            <p:cNvSpPr>
              <a:spLocks noChangeShapeType="1"/>
            </p:cNvSpPr>
            <p:nvPr/>
          </p:nvSpPr>
          <p:spPr bwMode="auto">
            <a:xfrm>
              <a:off x="193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1" name="Line 91"/>
            <p:cNvSpPr>
              <a:spLocks noChangeShapeType="1"/>
            </p:cNvSpPr>
            <p:nvPr/>
          </p:nvSpPr>
          <p:spPr bwMode="auto">
            <a:xfrm>
              <a:off x="194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2" name="Line 92"/>
            <p:cNvSpPr>
              <a:spLocks noChangeShapeType="1"/>
            </p:cNvSpPr>
            <p:nvPr/>
          </p:nvSpPr>
          <p:spPr bwMode="auto">
            <a:xfrm>
              <a:off x="1964"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3" name="Line 93"/>
            <p:cNvSpPr>
              <a:spLocks noChangeShapeType="1"/>
            </p:cNvSpPr>
            <p:nvPr/>
          </p:nvSpPr>
          <p:spPr bwMode="auto">
            <a:xfrm>
              <a:off x="1980"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4" name="Line 94"/>
            <p:cNvSpPr>
              <a:spLocks noChangeShapeType="1"/>
            </p:cNvSpPr>
            <p:nvPr/>
          </p:nvSpPr>
          <p:spPr bwMode="auto">
            <a:xfrm>
              <a:off x="1996"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5" name="Line 95"/>
            <p:cNvSpPr>
              <a:spLocks noChangeShapeType="1"/>
            </p:cNvSpPr>
            <p:nvPr/>
          </p:nvSpPr>
          <p:spPr bwMode="auto">
            <a:xfrm>
              <a:off x="2012"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6" name="Line 96"/>
            <p:cNvSpPr>
              <a:spLocks noChangeShapeType="1"/>
            </p:cNvSpPr>
            <p:nvPr/>
          </p:nvSpPr>
          <p:spPr bwMode="auto">
            <a:xfrm>
              <a:off x="202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7" name="Line 97"/>
            <p:cNvSpPr>
              <a:spLocks noChangeShapeType="1"/>
            </p:cNvSpPr>
            <p:nvPr/>
          </p:nvSpPr>
          <p:spPr bwMode="auto">
            <a:xfrm>
              <a:off x="204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8" name="Line 98"/>
            <p:cNvSpPr>
              <a:spLocks noChangeShapeType="1"/>
            </p:cNvSpPr>
            <p:nvPr/>
          </p:nvSpPr>
          <p:spPr bwMode="auto">
            <a:xfrm>
              <a:off x="206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79" name="Line 99"/>
            <p:cNvSpPr>
              <a:spLocks noChangeShapeType="1"/>
            </p:cNvSpPr>
            <p:nvPr/>
          </p:nvSpPr>
          <p:spPr bwMode="auto">
            <a:xfrm>
              <a:off x="207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0" name="Line 100"/>
            <p:cNvSpPr>
              <a:spLocks noChangeShapeType="1"/>
            </p:cNvSpPr>
            <p:nvPr/>
          </p:nvSpPr>
          <p:spPr bwMode="auto">
            <a:xfrm>
              <a:off x="209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1" name="Line 101"/>
            <p:cNvSpPr>
              <a:spLocks noChangeShapeType="1"/>
            </p:cNvSpPr>
            <p:nvPr/>
          </p:nvSpPr>
          <p:spPr bwMode="auto">
            <a:xfrm>
              <a:off x="210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2" name="Line 102"/>
            <p:cNvSpPr>
              <a:spLocks noChangeShapeType="1"/>
            </p:cNvSpPr>
            <p:nvPr/>
          </p:nvSpPr>
          <p:spPr bwMode="auto">
            <a:xfrm>
              <a:off x="212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3" name="Line 103"/>
            <p:cNvSpPr>
              <a:spLocks noChangeShapeType="1"/>
            </p:cNvSpPr>
            <p:nvPr/>
          </p:nvSpPr>
          <p:spPr bwMode="auto">
            <a:xfrm>
              <a:off x="2141"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4" name="Line 104"/>
            <p:cNvSpPr>
              <a:spLocks noChangeShapeType="1"/>
            </p:cNvSpPr>
            <p:nvPr/>
          </p:nvSpPr>
          <p:spPr bwMode="auto">
            <a:xfrm>
              <a:off x="2157"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5" name="Line 105"/>
            <p:cNvSpPr>
              <a:spLocks noChangeShapeType="1"/>
            </p:cNvSpPr>
            <p:nvPr/>
          </p:nvSpPr>
          <p:spPr bwMode="auto">
            <a:xfrm>
              <a:off x="2173"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6" name="Line 106"/>
            <p:cNvSpPr>
              <a:spLocks noChangeShapeType="1"/>
            </p:cNvSpPr>
            <p:nvPr/>
          </p:nvSpPr>
          <p:spPr bwMode="auto">
            <a:xfrm>
              <a:off x="2189"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7" name="Line 107"/>
            <p:cNvSpPr>
              <a:spLocks noChangeShapeType="1"/>
            </p:cNvSpPr>
            <p:nvPr/>
          </p:nvSpPr>
          <p:spPr bwMode="auto">
            <a:xfrm>
              <a:off x="220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8" name="Line 108"/>
            <p:cNvSpPr>
              <a:spLocks noChangeShapeType="1"/>
            </p:cNvSpPr>
            <p:nvPr/>
          </p:nvSpPr>
          <p:spPr bwMode="auto">
            <a:xfrm>
              <a:off x="222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89" name="Line 109"/>
            <p:cNvSpPr>
              <a:spLocks noChangeShapeType="1"/>
            </p:cNvSpPr>
            <p:nvPr/>
          </p:nvSpPr>
          <p:spPr bwMode="auto">
            <a:xfrm>
              <a:off x="223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0" name="Line 110"/>
            <p:cNvSpPr>
              <a:spLocks noChangeShapeType="1"/>
            </p:cNvSpPr>
            <p:nvPr/>
          </p:nvSpPr>
          <p:spPr bwMode="auto">
            <a:xfrm>
              <a:off x="225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1" name="Line 111"/>
            <p:cNvSpPr>
              <a:spLocks noChangeShapeType="1"/>
            </p:cNvSpPr>
            <p:nvPr/>
          </p:nvSpPr>
          <p:spPr bwMode="auto">
            <a:xfrm>
              <a:off x="226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2" name="Line 112"/>
            <p:cNvSpPr>
              <a:spLocks noChangeShapeType="1"/>
            </p:cNvSpPr>
            <p:nvPr/>
          </p:nvSpPr>
          <p:spPr bwMode="auto">
            <a:xfrm>
              <a:off x="228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3" name="Line 113"/>
            <p:cNvSpPr>
              <a:spLocks noChangeShapeType="1"/>
            </p:cNvSpPr>
            <p:nvPr/>
          </p:nvSpPr>
          <p:spPr bwMode="auto">
            <a:xfrm>
              <a:off x="230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4" name="Line 114"/>
            <p:cNvSpPr>
              <a:spLocks noChangeShapeType="1"/>
            </p:cNvSpPr>
            <p:nvPr/>
          </p:nvSpPr>
          <p:spPr bwMode="auto">
            <a:xfrm>
              <a:off x="2318"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5" name="Line 115"/>
            <p:cNvSpPr>
              <a:spLocks noChangeShapeType="1"/>
            </p:cNvSpPr>
            <p:nvPr/>
          </p:nvSpPr>
          <p:spPr bwMode="auto">
            <a:xfrm>
              <a:off x="2334"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6" name="Line 116"/>
            <p:cNvSpPr>
              <a:spLocks noChangeShapeType="1"/>
            </p:cNvSpPr>
            <p:nvPr/>
          </p:nvSpPr>
          <p:spPr bwMode="auto">
            <a:xfrm>
              <a:off x="2350"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7" name="Line 117"/>
            <p:cNvSpPr>
              <a:spLocks noChangeShapeType="1"/>
            </p:cNvSpPr>
            <p:nvPr/>
          </p:nvSpPr>
          <p:spPr bwMode="auto">
            <a:xfrm>
              <a:off x="2366"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8" name="Line 118"/>
            <p:cNvSpPr>
              <a:spLocks noChangeShapeType="1"/>
            </p:cNvSpPr>
            <p:nvPr/>
          </p:nvSpPr>
          <p:spPr bwMode="auto">
            <a:xfrm>
              <a:off x="238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599" name="Line 119"/>
            <p:cNvSpPr>
              <a:spLocks noChangeShapeType="1"/>
            </p:cNvSpPr>
            <p:nvPr/>
          </p:nvSpPr>
          <p:spPr bwMode="auto">
            <a:xfrm>
              <a:off x="239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0" name="Line 120"/>
            <p:cNvSpPr>
              <a:spLocks noChangeShapeType="1"/>
            </p:cNvSpPr>
            <p:nvPr/>
          </p:nvSpPr>
          <p:spPr bwMode="auto">
            <a:xfrm>
              <a:off x="241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1" name="Line 121"/>
            <p:cNvSpPr>
              <a:spLocks noChangeShapeType="1"/>
            </p:cNvSpPr>
            <p:nvPr/>
          </p:nvSpPr>
          <p:spPr bwMode="auto">
            <a:xfrm>
              <a:off x="243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2" name="Line 122"/>
            <p:cNvSpPr>
              <a:spLocks noChangeShapeType="1"/>
            </p:cNvSpPr>
            <p:nvPr/>
          </p:nvSpPr>
          <p:spPr bwMode="auto">
            <a:xfrm>
              <a:off x="244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3" name="Line 123"/>
            <p:cNvSpPr>
              <a:spLocks noChangeShapeType="1"/>
            </p:cNvSpPr>
            <p:nvPr/>
          </p:nvSpPr>
          <p:spPr bwMode="auto">
            <a:xfrm>
              <a:off x="246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4" name="Line 124"/>
            <p:cNvSpPr>
              <a:spLocks noChangeShapeType="1"/>
            </p:cNvSpPr>
            <p:nvPr/>
          </p:nvSpPr>
          <p:spPr bwMode="auto">
            <a:xfrm>
              <a:off x="247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5" name="Line 125"/>
            <p:cNvSpPr>
              <a:spLocks noChangeShapeType="1"/>
            </p:cNvSpPr>
            <p:nvPr/>
          </p:nvSpPr>
          <p:spPr bwMode="auto">
            <a:xfrm>
              <a:off x="249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6" name="Line 126"/>
            <p:cNvSpPr>
              <a:spLocks noChangeShapeType="1"/>
            </p:cNvSpPr>
            <p:nvPr/>
          </p:nvSpPr>
          <p:spPr bwMode="auto">
            <a:xfrm>
              <a:off x="2511"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7" name="Line 127"/>
            <p:cNvSpPr>
              <a:spLocks noChangeShapeType="1"/>
            </p:cNvSpPr>
            <p:nvPr/>
          </p:nvSpPr>
          <p:spPr bwMode="auto">
            <a:xfrm>
              <a:off x="2527"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8" name="Line 128"/>
            <p:cNvSpPr>
              <a:spLocks noChangeShapeType="1"/>
            </p:cNvSpPr>
            <p:nvPr/>
          </p:nvSpPr>
          <p:spPr bwMode="auto">
            <a:xfrm>
              <a:off x="2543"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09" name="Line 129"/>
            <p:cNvSpPr>
              <a:spLocks noChangeShapeType="1"/>
            </p:cNvSpPr>
            <p:nvPr/>
          </p:nvSpPr>
          <p:spPr bwMode="auto">
            <a:xfrm>
              <a:off x="255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0" name="Line 130"/>
            <p:cNvSpPr>
              <a:spLocks noChangeShapeType="1"/>
            </p:cNvSpPr>
            <p:nvPr/>
          </p:nvSpPr>
          <p:spPr bwMode="auto">
            <a:xfrm>
              <a:off x="257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1" name="Line 131"/>
            <p:cNvSpPr>
              <a:spLocks noChangeShapeType="1"/>
            </p:cNvSpPr>
            <p:nvPr/>
          </p:nvSpPr>
          <p:spPr bwMode="auto">
            <a:xfrm>
              <a:off x="259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2" name="Line 132"/>
            <p:cNvSpPr>
              <a:spLocks noChangeShapeType="1"/>
            </p:cNvSpPr>
            <p:nvPr/>
          </p:nvSpPr>
          <p:spPr bwMode="auto">
            <a:xfrm>
              <a:off x="260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3" name="Line 133"/>
            <p:cNvSpPr>
              <a:spLocks noChangeShapeType="1"/>
            </p:cNvSpPr>
            <p:nvPr/>
          </p:nvSpPr>
          <p:spPr bwMode="auto">
            <a:xfrm>
              <a:off x="262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4" name="Line 134"/>
            <p:cNvSpPr>
              <a:spLocks noChangeShapeType="1"/>
            </p:cNvSpPr>
            <p:nvPr/>
          </p:nvSpPr>
          <p:spPr bwMode="auto">
            <a:xfrm>
              <a:off x="263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5" name="Line 135"/>
            <p:cNvSpPr>
              <a:spLocks noChangeShapeType="1"/>
            </p:cNvSpPr>
            <p:nvPr/>
          </p:nvSpPr>
          <p:spPr bwMode="auto">
            <a:xfrm>
              <a:off x="265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6" name="Line 136"/>
            <p:cNvSpPr>
              <a:spLocks noChangeShapeType="1"/>
            </p:cNvSpPr>
            <p:nvPr/>
          </p:nvSpPr>
          <p:spPr bwMode="auto">
            <a:xfrm>
              <a:off x="267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7" name="Line 137"/>
            <p:cNvSpPr>
              <a:spLocks noChangeShapeType="1"/>
            </p:cNvSpPr>
            <p:nvPr/>
          </p:nvSpPr>
          <p:spPr bwMode="auto">
            <a:xfrm>
              <a:off x="2688"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8" name="Line 138"/>
            <p:cNvSpPr>
              <a:spLocks noChangeShapeType="1"/>
            </p:cNvSpPr>
            <p:nvPr/>
          </p:nvSpPr>
          <p:spPr bwMode="auto">
            <a:xfrm>
              <a:off x="2704"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19" name="Line 139"/>
            <p:cNvSpPr>
              <a:spLocks noChangeShapeType="1"/>
            </p:cNvSpPr>
            <p:nvPr/>
          </p:nvSpPr>
          <p:spPr bwMode="auto">
            <a:xfrm>
              <a:off x="2720"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0" name="Line 140"/>
            <p:cNvSpPr>
              <a:spLocks noChangeShapeType="1"/>
            </p:cNvSpPr>
            <p:nvPr/>
          </p:nvSpPr>
          <p:spPr bwMode="auto">
            <a:xfrm>
              <a:off x="273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1" name="Line 141"/>
            <p:cNvSpPr>
              <a:spLocks noChangeShapeType="1"/>
            </p:cNvSpPr>
            <p:nvPr/>
          </p:nvSpPr>
          <p:spPr bwMode="auto">
            <a:xfrm>
              <a:off x="275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2" name="Line 142"/>
            <p:cNvSpPr>
              <a:spLocks noChangeShapeType="1"/>
            </p:cNvSpPr>
            <p:nvPr/>
          </p:nvSpPr>
          <p:spPr bwMode="auto">
            <a:xfrm>
              <a:off x="276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3" name="Line 143"/>
            <p:cNvSpPr>
              <a:spLocks noChangeShapeType="1"/>
            </p:cNvSpPr>
            <p:nvPr/>
          </p:nvSpPr>
          <p:spPr bwMode="auto">
            <a:xfrm>
              <a:off x="278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4" name="Line 144"/>
            <p:cNvSpPr>
              <a:spLocks noChangeShapeType="1"/>
            </p:cNvSpPr>
            <p:nvPr/>
          </p:nvSpPr>
          <p:spPr bwMode="auto">
            <a:xfrm>
              <a:off x="280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5" name="Line 145"/>
            <p:cNvSpPr>
              <a:spLocks noChangeShapeType="1"/>
            </p:cNvSpPr>
            <p:nvPr/>
          </p:nvSpPr>
          <p:spPr bwMode="auto">
            <a:xfrm>
              <a:off x="281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6" name="Line 146"/>
            <p:cNvSpPr>
              <a:spLocks noChangeShapeType="1"/>
            </p:cNvSpPr>
            <p:nvPr/>
          </p:nvSpPr>
          <p:spPr bwMode="auto">
            <a:xfrm>
              <a:off x="283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7" name="Line 147"/>
            <p:cNvSpPr>
              <a:spLocks noChangeShapeType="1"/>
            </p:cNvSpPr>
            <p:nvPr/>
          </p:nvSpPr>
          <p:spPr bwMode="auto">
            <a:xfrm>
              <a:off x="284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8" name="Line 148"/>
            <p:cNvSpPr>
              <a:spLocks noChangeShapeType="1"/>
            </p:cNvSpPr>
            <p:nvPr/>
          </p:nvSpPr>
          <p:spPr bwMode="auto">
            <a:xfrm>
              <a:off x="2865"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29" name="Line 149"/>
            <p:cNvSpPr>
              <a:spLocks noChangeShapeType="1"/>
            </p:cNvSpPr>
            <p:nvPr/>
          </p:nvSpPr>
          <p:spPr bwMode="auto">
            <a:xfrm>
              <a:off x="2881"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0" name="Line 150"/>
            <p:cNvSpPr>
              <a:spLocks noChangeShapeType="1"/>
            </p:cNvSpPr>
            <p:nvPr/>
          </p:nvSpPr>
          <p:spPr bwMode="auto">
            <a:xfrm>
              <a:off x="2897"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1" name="Line 151"/>
            <p:cNvSpPr>
              <a:spLocks noChangeShapeType="1"/>
            </p:cNvSpPr>
            <p:nvPr/>
          </p:nvSpPr>
          <p:spPr bwMode="auto">
            <a:xfrm>
              <a:off x="291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2" name="Line 152"/>
            <p:cNvSpPr>
              <a:spLocks noChangeShapeType="1"/>
            </p:cNvSpPr>
            <p:nvPr/>
          </p:nvSpPr>
          <p:spPr bwMode="auto">
            <a:xfrm>
              <a:off x="292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3" name="Line 153"/>
            <p:cNvSpPr>
              <a:spLocks noChangeShapeType="1"/>
            </p:cNvSpPr>
            <p:nvPr/>
          </p:nvSpPr>
          <p:spPr bwMode="auto">
            <a:xfrm>
              <a:off x="294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4" name="Line 154"/>
            <p:cNvSpPr>
              <a:spLocks noChangeShapeType="1"/>
            </p:cNvSpPr>
            <p:nvPr/>
          </p:nvSpPr>
          <p:spPr bwMode="auto">
            <a:xfrm>
              <a:off x="296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5" name="Line 155"/>
            <p:cNvSpPr>
              <a:spLocks noChangeShapeType="1"/>
            </p:cNvSpPr>
            <p:nvPr/>
          </p:nvSpPr>
          <p:spPr bwMode="auto">
            <a:xfrm>
              <a:off x="297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6" name="Line 156"/>
            <p:cNvSpPr>
              <a:spLocks noChangeShapeType="1"/>
            </p:cNvSpPr>
            <p:nvPr/>
          </p:nvSpPr>
          <p:spPr bwMode="auto">
            <a:xfrm>
              <a:off x="299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7" name="Line 157"/>
            <p:cNvSpPr>
              <a:spLocks noChangeShapeType="1"/>
            </p:cNvSpPr>
            <p:nvPr/>
          </p:nvSpPr>
          <p:spPr bwMode="auto">
            <a:xfrm>
              <a:off x="300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8" name="Line 158"/>
            <p:cNvSpPr>
              <a:spLocks noChangeShapeType="1"/>
            </p:cNvSpPr>
            <p:nvPr/>
          </p:nvSpPr>
          <p:spPr bwMode="auto">
            <a:xfrm>
              <a:off x="302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39" name="Line 159"/>
            <p:cNvSpPr>
              <a:spLocks noChangeShapeType="1"/>
            </p:cNvSpPr>
            <p:nvPr/>
          </p:nvSpPr>
          <p:spPr bwMode="auto">
            <a:xfrm>
              <a:off x="3042"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0" name="Line 160"/>
            <p:cNvSpPr>
              <a:spLocks noChangeShapeType="1"/>
            </p:cNvSpPr>
            <p:nvPr/>
          </p:nvSpPr>
          <p:spPr bwMode="auto">
            <a:xfrm>
              <a:off x="3058"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1" name="Line 161"/>
            <p:cNvSpPr>
              <a:spLocks noChangeShapeType="1"/>
            </p:cNvSpPr>
            <p:nvPr/>
          </p:nvSpPr>
          <p:spPr bwMode="auto">
            <a:xfrm>
              <a:off x="3074"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2" name="Line 162"/>
            <p:cNvSpPr>
              <a:spLocks noChangeShapeType="1"/>
            </p:cNvSpPr>
            <p:nvPr/>
          </p:nvSpPr>
          <p:spPr bwMode="auto">
            <a:xfrm>
              <a:off x="309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3" name="Line 163"/>
            <p:cNvSpPr>
              <a:spLocks noChangeShapeType="1"/>
            </p:cNvSpPr>
            <p:nvPr/>
          </p:nvSpPr>
          <p:spPr bwMode="auto">
            <a:xfrm>
              <a:off x="310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4" name="Line 164"/>
            <p:cNvSpPr>
              <a:spLocks noChangeShapeType="1"/>
            </p:cNvSpPr>
            <p:nvPr/>
          </p:nvSpPr>
          <p:spPr bwMode="auto">
            <a:xfrm>
              <a:off x="312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5" name="Line 165"/>
            <p:cNvSpPr>
              <a:spLocks noChangeShapeType="1"/>
            </p:cNvSpPr>
            <p:nvPr/>
          </p:nvSpPr>
          <p:spPr bwMode="auto">
            <a:xfrm>
              <a:off x="313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6" name="Line 166"/>
            <p:cNvSpPr>
              <a:spLocks noChangeShapeType="1"/>
            </p:cNvSpPr>
            <p:nvPr/>
          </p:nvSpPr>
          <p:spPr bwMode="auto">
            <a:xfrm>
              <a:off x="315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7" name="Line 167"/>
            <p:cNvSpPr>
              <a:spLocks noChangeShapeType="1"/>
            </p:cNvSpPr>
            <p:nvPr/>
          </p:nvSpPr>
          <p:spPr bwMode="auto">
            <a:xfrm>
              <a:off x="317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8" name="Line 168"/>
            <p:cNvSpPr>
              <a:spLocks noChangeShapeType="1"/>
            </p:cNvSpPr>
            <p:nvPr/>
          </p:nvSpPr>
          <p:spPr bwMode="auto">
            <a:xfrm>
              <a:off x="318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49" name="Line 169"/>
            <p:cNvSpPr>
              <a:spLocks noChangeShapeType="1"/>
            </p:cNvSpPr>
            <p:nvPr/>
          </p:nvSpPr>
          <p:spPr bwMode="auto">
            <a:xfrm>
              <a:off x="320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0" name="Line 170"/>
            <p:cNvSpPr>
              <a:spLocks noChangeShapeType="1"/>
            </p:cNvSpPr>
            <p:nvPr/>
          </p:nvSpPr>
          <p:spPr bwMode="auto">
            <a:xfrm>
              <a:off x="3219"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1" name="Line 171"/>
            <p:cNvSpPr>
              <a:spLocks noChangeShapeType="1"/>
            </p:cNvSpPr>
            <p:nvPr/>
          </p:nvSpPr>
          <p:spPr bwMode="auto">
            <a:xfrm>
              <a:off x="3235"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2" name="Line 172"/>
            <p:cNvSpPr>
              <a:spLocks noChangeShapeType="1"/>
            </p:cNvSpPr>
            <p:nvPr/>
          </p:nvSpPr>
          <p:spPr bwMode="auto">
            <a:xfrm>
              <a:off x="3251"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3" name="Line 173"/>
            <p:cNvSpPr>
              <a:spLocks noChangeShapeType="1"/>
            </p:cNvSpPr>
            <p:nvPr/>
          </p:nvSpPr>
          <p:spPr bwMode="auto">
            <a:xfrm>
              <a:off x="326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4" name="Line 174"/>
            <p:cNvSpPr>
              <a:spLocks noChangeShapeType="1"/>
            </p:cNvSpPr>
            <p:nvPr/>
          </p:nvSpPr>
          <p:spPr bwMode="auto">
            <a:xfrm>
              <a:off x="328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5" name="Line 175"/>
            <p:cNvSpPr>
              <a:spLocks noChangeShapeType="1"/>
            </p:cNvSpPr>
            <p:nvPr/>
          </p:nvSpPr>
          <p:spPr bwMode="auto">
            <a:xfrm>
              <a:off x="329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6" name="Line 176"/>
            <p:cNvSpPr>
              <a:spLocks noChangeShapeType="1"/>
            </p:cNvSpPr>
            <p:nvPr/>
          </p:nvSpPr>
          <p:spPr bwMode="auto">
            <a:xfrm>
              <a:off x="331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7" name="Line 177"/>
            <p:cNvSpPr>
              <a:spLocks noChangeShapeType="1"/>
            </p:cNvSpPr>
            <p:nvPr/>
          </p:nvSpPr>
          <p:spPr bwMode="auto">
            <a:xfrm>
              <a:off x="333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8" name="Line 178"/>
            <p:cNvSpPr>
              <a:spLocks noChangeShapeType="1"/>
            </p:cNvSpPr>
            <p:nvPr/>
          </p:nvSpPr>
          <p:spPr bwMode="auto">
            <a:xfrm>
              <a:off x="334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59" name="Line 179"/>
            <p:cNvSpPr>
              <a:spLocks noChangeShapeType="1"/>
            </p:cNvSpPr>
            <p:nvPr/>
          </p:nvSpPr>
          <p:spPr bwMode="auto">
            <a:xfrm>
              <a:off x="336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0" name="Line 180"/>
            <p:cNvSpPr>
              <a:spLocks noChangeShapeType="1"/>
            </p:cNvSpPr>
            <p:nvPr/>
          </p:nvSpPr>
          <p:spPr bwMode="auto">
            <a:xfrm>
              <a:off x="337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1" name="Line 181"/>
            <p:cNvSpPr>
              <a:spLocks noChangeShapeType="1"/>
            </p:cNvSpPr>
            <p:nvPr/>
          </p:nvSpPr>
          <p:spPr bwMode="auto">
            <a:xfrm>
              <a:off x="3396"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2" name="Line 182"/>
            <p:cNvSpPr>
              <a:spLocks noChangeShapeType="1"/>
            </p:cNvSpPr>
            <p:nvPr/>
          </p:nvSpPr>
          <p:spPr bwMode="auto">
            <a:xfrm>
              <a:off x="3412"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3" name="Line 183"/>
            <p:cNvSpPr>
              <a:spLocks noChangeShapeType="1"/>
            </p:cNvSpPr>
            <p:nvPr/>
          </p:nvSpPr>
          <p:spPr bwMode="auto">
            <a:xfrm>
              <a:off x="3428"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4" name="Line 184"/>
            <p:cNvSpPr>
              <a:spLocks noChangeShapeType="1"/>
            </p:cNvSpPr>
            <p:nvPr/>
          </p:nvSpPr>
          <p:spPr bwMode="auto">
            <a:xfrm>
              <a:off x="344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5" name="Line 185"/>
            <p:cNvSpPr>
              <a:spLocks noChangeShapeType="1"/>
            </p:cNvSpPr>
            <p:nvPr/>
          </p:nvSpPr>
          <p:spPr bwMode="auto">
            <a:xfrm>
              <a:off x="346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6" name="Line 186"/>
            <p:cNvSpPr>
              <a:spLocks noChangeShapeType="1"/>
            </p:cNvSpPr>
            <p:nvPr/>
          </p:nvSpPr>
          <p:spPr bwMode="auto">
            <a:xfrm>
              <a:off x="347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7" name="Line 187"/>
            <p:cNvSpPr>
              <a:spLocks noChangeShapeType="1"/>
            </p:cNvSpPr>
            <p:nvPr/>
          </p:nvSpPr>
          <p:spPr bwMode="auto">
            <a:xfrm>
              <a:off x="3492"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8" name="Line 188"/>
            <p:cNvSpPr>
              <a:spLocks noChangeShapeType="1"/>
            </p:cNvSpPr>
            <p:nvPr/>
          </p:nvSpPr>
          <p:spPr bwMode="auto">
            <a:xfrm>
              <a:off x="3508"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69" name="Line 189"/>
            <p:cNvSpPr>
              <a:spLocks noChangeShapeType="1"/>
            </p:cNvSpPr>
            <p:nvPr/>
          </p:nvSpPr>
          <p:spPr bwMode="auto">
            <a:xfrm>
              <a:off x="3524"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0" name="Line 190"/>
            <p:cNvSpPr>
              <a:spLocks noChangeShapeType="1"/>
            </p:cNvSpPr>
            <p:nvPr/>
          </p:nvSpPr>
          <p:spPr bwMode="auto">
            <a:xfrm>
              <a:off x="3540"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1" name="Line 191"/>
            <p:cNvSpPr>
              <a:spLocks noChangeShapeType="1"/>
            </p:cNvSpPr>
            <p:nvPr/>
          </p:nvSpPr>
          <p:spPr bwMode="auto">
            <a:xfrm>
              <a:off x="3556"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2" name="Line 192"/>
            <p:cNvSpPr>
              <a:spLocks noChangeShapeType="1"/>
            </p:cNvSpPr>
            <p:nvPr/>
          </p:nvSpPr>
          <p:spPr bwMode="auto">
            <a:xfrm>
              <a:off x="3573"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3" name="Line 193"/>
            <p:cNvSpPr>
              <a:spLocks noChangeShapeType="1"/>
            </p:cNvSpPr>
            <p:nvPr/>
          </p:nvSpPr>
          <p:spPr bwMode="auto">
            <a:xfrm>
              <a:off x="3589"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4" name="Line 194"/>
            <p:cNvSpPr>
              <a:spLocks noChangeShapeType="1"/>
            </p:cNvSpPr>
            <p:nvPr/>
          </p:nvSpPr>
          <p:spPr bwMode="auto">
            <a:xfrm>
              <a:off x="3605"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5" name="Line 195"/>
            <p:cNvSpPr>
              <a:spLocks noChangeShapeType="1"/>
            </p:cNvSpPr>
            <p:nvPr/>
          </p:nvSpPr>
          <p:spPr bwMode="auto">
            <a:xfrm>
              <a:off x="3621"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6" name="Line 196"/>
            <p:cNvSpPr>
              <a:spLocks noChangeShapeType="1"/>
            </p:cNvSpPr>
            <p:nvPr/>
          </p:nvSpPr>
          <p:spPr bwMode="auto">
            <a:xfrm>
              <a:off x="363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7" name="Line 197"/>
            <p:cNvSpPr>
              <a:spLocks noChangeShapeType="1"/>
            </p:cNvSpPr>
            <p:nvPr/>
          </p:nvSpPr>
          <p:spPr bwMode="auto">
            <a:xfrm>
              <a:off x="365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8" name="Line 198"/>
            <p:cNvSpPr>
              <a:spLocks noChangeShapeType="1"/>
            </p:cNvSpPr>
            <p:nvPr/>
          </p:nvSpPr>
          <p:spPr bwMode="auto">
            <a:xfrm>
              <a:off x="3669"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79" name="Line 199"/>
            <p:cNvSpPr>
              <a:spLocks noChangeShapeType="1"/>
            </p:cNvSpPr>
            <p:nvPr/>
          </p:nvSpPr>
          <p:spPr bwMode="auto">
            <a:xfrm>
              <a:off x="3685"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80" name="Line 200"/>
            <p:cNvSpPr>
              <a:spLocks noChangeShapeType="1"/>
            </p:cNvSpPr>
            <p:nvPr/>
          </p:nvSpPr>
          <p:spPr bwMode="auto">
            <a:xfrm>
              <a:off x="3701"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81" name="Line 201"/>
            <p:cNvSpPr>
              <a:spLocks noChangeShapeType="1"/>
            </p:cNvSpPr>
            <p:nvPr/>
          </p:nvSpPr>
          <p:spPr bwMode="auto">
            <a:xfrm>
              <a:off x="3717"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82" name="Line 202"/>
            <p:cNvSpPr>
              <a:spLocks noChangeShapeType="1"/>
            </p:cNvSpPr>
            <p:nvPr/>
          </p:nvSpPr>
          <p:spPr bwMode="auto">
            <a:xfrm>
              <a:off x="3733" y="2989"/>
              <a:ext cx="3"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83" name="Line 203"/>
            <p:cNvSpPr>
              <a:spLocks noChangeShapeType="1"/>
            </p:cNvSpPr>
            <p:nvPr/>
          </p:nvSpPr>
          <p:spPr bwMode="auto">
            <a:xfrm>
              <a:off x="3750"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84" name="Line 204"/>
            <p:cNvSpPr>
              <a:spLocks noChangeShapeType="1"/>
            </p:cNvSpPr>
            <p:nvPr/>
          </p:nvSpPr>
          <p:spPr bwMode="auto">
            <a:xfrm>
              <a:off x="3766" y="2989"/>
              <a:ext cx="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404686" name="Line 206"/>
          <p:cNvSpPr>
            <a:spLocks noChangeShapeType="1"/>
          </p:cNvSpPr>
          <p:nvPr/>
        </p:nvSpPr>
        <p:spPr bwMode="auto">
          <a:xfrm>
            <a:off x="6003925" y="4745038"/>
            <a:ext cx="3175"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87" name="Line 207"/>
          <p:cNvSpPr>
            <a:spLocks noChangeShapeType="1"/>
          </p:cNvSpPr>
          <p:nvPr/>
        </p:nvSpPr>
        <p:spPr bwMode="auto">
          <a:xfrm>
            <a:off x="6029325" y="4745038"/>
            <a:ext cx="3175"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88" name="Line 208"/>
          <p:cNvSpPr>
            <a:spLocks noChangeShapeType="1"/>
          </p:cNvSpPr>
          <p:nvPr/>
        </p:nvSpPr>
        <p:spPr bwMode="auto">
          <a:xfrm>
            <a:off x="6054725" y="4745038"/>
            <a:ext cx="4763"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89" name="Line 209"/>
          <p:cNvSpPr>
            <a:spLocks noChangeShapeType="1"/>
          </p:cNvSpPr>
          <p:nvPr/>
        </p:nvSpPr>
        <p:spPr bwMode="auto">
          <a:xfrm>
            <a:off x="6080125" y="4745038"/>
            <a:ext cx="4763"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90" name="Line 210"/>
          <p:cNvSpPr>
            <a:spLocks noChangeShapeType="1"/>
          </p:cNvSpPr>
          <p:nvPr/>
        </p:nvSpPr>
        <p:spPr bwMode="auto">
          <a:xfrm>
            <a:off x="6105525" y="4745038"/>
            <a:ext cx="4763"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91" name="Line 211"/>
          <p:cNvSpPr>
            <a:spLocks noChangeShapeType="1"/>
          </p:cNvSpPr>
          <p:nvPr/>
        </p:nvSpPr>
        <p:spPr bwMode="auto">
          <a:xfrm>
            <a:off x="6130925" y="4745038"/>
            <a:ext cx="4763"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92" name="Line 212"/>
          <p:cNvSpPr>
            <a:spLocks noChangeShapeType="1"/>
          </p:cNvSpPr>
          <p:nvPr/>
        </p:nvSpPr>
        <p:spPr bwMode="auto">
          <a:xfrm>
            <a:off x="6156325" y="4745038"/>
            <a:ext cx="4763"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93" name="Line 213"/>
          <p:cNvSpPr>
            <a:spLocks noChangeShapeType="1"/>
          </p:cNvSpPr>
          <p:nvPr/>
        </p:nvSpPr>
        <p:spPr bwMode="auto">
          <a:xfrm>
            <a:off x="6181725" y="4745038"/>
            <a:ext cx="4763"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94" name="Line 214"/>
          <p:cNvSpPr>
            <a:spLocks noChangeShapeType="1"/>
          </p:cNvSpPr>
          <p:nvPr/>
        </p:nvSpPr>
        <p:spPr bwMode="auto">
          <a:xfrm>
            <a:off x="6207125" y="4745038"/>
            <a:ext cx="4763"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95" name="Line 215"/>
          <p:cNvSpPr>
            <a:spLocks noChangeShapeType="1"/>
          </p:cNvSpPr>
          <p:nvPr/>
        </p:nvSpPr>
        <p:spPr bwMode="auto">
          <a:xfrm>
            <a:off x="6234113" y="4745038"/>
            <a:ext cx="3175"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96" name="Line 216"/>
          <p:cNvSpPr>
            <a:spLocks noChangeShapeType="1"/>
          </p:cNvSpPr>
          <p:nvPr/>
        </p:nvSpPr>
        <p:spPr bwMode="auto">
          <a:xfrm>
            <a:off x="6259513" y="4745038"/>
            <a:ext cx="3175"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697" name="Freeform 217"/>
          <p:cNvSpPr>
            <a:spLocks/>
          </p:cNvSpPr>
          <p:nvPr/>
        </p:nvSpPr>
        <p:spPr bwMode="auto">
          <a:xfrm>
            <a:off x="5953125" y="1709738"/>
            <a:ext cx="477838" cy="1665287"/>
          </a:xfrm>
          <a:custGeom>
            <a:avLst/>
            <a:gdLst>
              <a:gd name="T0" fmla="*/ 0 w 301"/>
              <a:gd name="T1" fmla="*/ 0 h 1049"/>
              <a:gd name="T2" fmla="*/ 100 w 301"/>
              <a:gd name="T3" fmla="*/ 0 h 1049"/>
              <a:gd name="T4" fmla="*/ 123 w 301"/>
              <a:gd name="T5" fmla="*/ 2 h 1049"/>
              <a:gd name="T6" fmla="*/ 143 w 301"/>
              <a:gd name="T7" fmla="*/ 10 h 1049"/>
              <a:gd name="T8" fmla="*/ 163 w 301"/>
              <a:gd name="T9" fmla="*/ 22 h 1049"/>
              <a:gd name="T10" fmla="*/ 179 w 301"/>
              <a:gd name="T11" fmla="*/ 38 h 1049"/>
              <a:gd name="T12" fmla="*/ 191 w 301"/>
              <a:gd name="T13" fmla="*/ 57 h 1049"/>
              <a:gd name="T14" fmla="*/ 198 w 301"/>
              <a:gd name="T15" fmla="*/ 78 h 1049"/>
              <a:gd name="T16" fmla="*/ 201 w 301"/>
              <a:gd name="T17" fmla="*/ 101 h 1049"/>
              <a:gd name="T18" fmla="*/ 201 w 301"/>
              <a:gd name="T19" fmla="*/ 424 h 1049"/>
              <a:gd name="T20" fmla="*/ 203 w 301"/>
              <a:gd name="T21" fmla="*/ 447 h 1049"/>
              <a:gd name="T22" fmla="*/ 210 w 301"/>
              <a:gd name="T23" fmla="*/ 469 h 1049"/>
              <a:gd name="T24" fmla="*/ 222 w 301"/>
              <a:gd name="T25" fmla="*/ 487 h 1049"/>
              <a:gd name="T26" fmla="*/ 238 w 301"/>
              <a:gd name="T27" fmla="*/ 503 h 1049"/>
              <a:gd name="T28" fmla="*/ 257 w 301"/>
              <a:gd name="T29" fmla="*/ 516 h 1049"/>
              <a:gd name="T30" fmla="*/ 278 w 301"/>
              <a:gd name="T31" fmla="*/ 522 h 1049"/>
              <a:gd name="T32" fmla="*/ 301 w 301"/>
              <a:gd name="T33" fmla="*/ 525 h 1049"/>
              <a:gd name="T34" fmla="*/ 278 w 301"/>
              <a:gd name="T35" fmla="*/ 528 h 1049"/>
              <a:gd name="T36" fmla="*/ 257 w 301"/>
              <a:gd name="T37" fmla="*/ 534 h 1049"/>
              <a:gd name="T38" fmla="*/ 238 w 301"/>
              <a:gd name="T39" fmla="*/ 546 h 1049"/>
              <a:gd name="T40" fmla="*/ 222 w 301"/>
              <a:gd name="T41" fmla="*/ 562 h 1049"/>
              <a:gd name="T42" fmla="*/ 210 w 301"/>
              <a:gd name="T43" fmla="*/ 581 h 1049"/>
              <a:gd name="T44" fmla="*/ 203 w 301"/>
              <a:gd name="T45" fmla="*/ 603 h 1049"/>
              <a:gd name="T46" fmla="*/ 201 w 301"/>
              <a:gd name="T47" fmla="*/ 626 h 1049"/>
              <a:gd name="T48" fmla="*/ 201 w 301"/>
              <a:gd name="T49" fmla="*/ 949 h 1049"/>
              <a:gd name="T50" fmla="*/ 198 w 301"/>
              <a:gd name="T51" fmla="*/ 972 h 1049"/>
              <a:gd name="T52" fmla="*/ 191 w 301"/>
              <a:gd name="T53" fmla="*/ 993 h 1049"/>
              <a:gd name="T54" fmla="*/ 179 w 301"/>
              <a:gd name="T55" fmla="*/ 1012 h 1049"/>
              <a:gd name="T56" fmla="*/ 163 w 301"/>
              <a:gd name="T57" fmla="*/ 1028 h 1049"/>
              <a:gd name="T58" fmla="*/ 143 w 301"/>
              <a:gd name="T59" fmla="*/ 1040 h 1049"/>
              <a:gd name="T60" fmla="*/ 123 w 301"/>
              <a:gd name="T61" fmla="*/ 1048 h 1049"/>
              <a:gd name="T62" fmla="*/ 100 w 301"/>
              <a:gd name="T63" fmla="*/ 1049 h 1049"/>
              <a:gd name="T64" fmla="*/ 0 w 301"/>
              <a:gd name="T65" fmla="*/ 1049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1" h="1049">
                <a:moveTo>
                  <a:pt x="0" y="0"/>
                </a:moveTo>
                <a:lnTo>
                  <a:pt x="100" y="0"/>
                </a:lnTo>
                <a:lnTo>
                  <a:pt x="123" y="2"/>
                </a:lnTo>
                <a:lnTo>
                  <a:pt x="143" y="10"/>
                </a:lnTo>
                <a:lnTo>
                  <a:pt x="163" y="22"/>
                </a:lnTo>
                <a:lnTo>
                  <a:pt x="179" y="38"/>
                </a:lnTo>
                <a:lnTo>
                  <a:pt x="191" y="57"/>
                </a:lnTo>
                <a:lnTo>
                  <a:pt x="198" y="78"/>
                </a:lnTo>
                <a:lnTo>
                  <a:pt x="201" y="101"/>
                </a:lnTo>
                <a:lnTo>
                  <a:pt x="201" y="424"/>
                </a:lnTo>
                <a:lnTo>
                  <a:pt x="203" y="447"/>
                </a:lnTo>
                <a:lnTo>
                  <a:pt x="210" y="469"/>
                </a:lnTo>
                <a:lnTo>
                  <a:pt x="222" y="487"/>
                </a:lnTo>
                <a:lnTo>
                  <a:pt x="238" y="503"/>
                </a:lnTo>
                <a:lnTo>
                  <a:pt x="257" y="516"/>
                </a:lnTo>
                <a:lnTo>
                  <a:pt x="278" y="522"/>
                </a:lnTo>
                <a:lnTo>
                  <a:pt x="301" y="525"/>
                </a:lnTo>
                <a:lnTo>
                  <a:pt x="278" y="528"/>
                </a:lnTo>
                <a:lnTo>
                  <a:pt x="257" y="534"/>
                </a:lnTo>
                <a:lnTo>
                  <a:pt x="238" y="546"/>
                </a:lnTo>
                <a:lnTo>
                  <a:pt x="222" y="562"/>
                </a:lnTo>
                <a:lnTo>
                  <a:pt x="210" y="581"/>
                </a:lnTo>
                <a:lnTo>
                  <a:pt x="203" y="603"/>
                </a:lnTo>
                <a:lnTo>
                  <a:pt x="201" y="626"/>
                </a:lnTo>
                <a:lnTo>
                  <a:pt x="201" y="949"/>
                </a:lnTo>
                <a:lnTo>
                  <a:pt x="198" y="972"/>
                </a:lnTo>
                <a:lnTo>
                  <a:pt x="191" y="993"/>
                </a:lnTo>
                <a:lnTo>
                  <a:pt x="179" y="1012"/>
                </a:lnTo>
                <a:lnTo>
                  <a:pt x="163" y="1028"/>
                </a:lnTo>
                <a:lnTo>
                  <a:pt x="143" y="1040"/>
                </a:lnTo>
                <a:lnTo>
                  <a:pt x="123" y="1048"/>
                </a:lnTo>
                <a:lnTo>
                  <a:pt x="100" y="1049"/>
                </a:lnTo>
                <a:lnTo>
                  <a:pt x="0" y="1049"/>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698" name="Rectangle 218"/>
          <p:cNvSpPr>
            <a:spLocks noChangeArrowheads="1"/>
          </p:cNvSpPr>
          <p:nvPr/>
        </p:nvSpPr>
        <p:spPr bwMode="auto">
          <a:xfrm>
            <a:off x="6661150" y="2303463"/>
            <a:ext cx="668338"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minor focus</a:t>
            </a:r>
            <a:endParaRPr lang="en-US" altLang="zh-CN"/>
          </a:p>
        </p:txBody>
      </p:sp>
      <p:sp>
        <p:nvSpPr>
          <p:cNvPr id="404699" name="Rectangle 219"/>
          <p:cNvSpPr>
            <a:spLocks noChangeArrowheads="1"/>
          </p:cNvSpPr>
          <p:nvPr/>
        </p:nvSpPr>
        <p:spPr bwMode="auto">
          <a:xfrm>
            <a:off x="6661150" y="2643188"/>
            <a:ext cx="18097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Helvetica" charset="0"/>
              </a:rPr>
              <a:t>explore how to connect to</a:t>
            </a:r>
            <a:endParaRPr lang="en-US" altLang="zh-CN"/>
          </a:p>
        </p:txBody>
      </p:sp>
      <p:sp>
        <p:nvSpPr>
          <p:cNvPr id="404700" name="Rectangle 220"/>
          <p:cNvSpPr>
            <a:spLocks noChangeArrowheads="1"/>
          </p:cNvSpPr>
          <p:nvPr/>
        </p:nvSpPr>
        <p:spPr bwMode="auto">
          <a:xfrm>
            <a:off x="6661150" y="2814638"/>
            <a:ext cx="6524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other layers</a:t>
            </a:r>
            <a:endParaRPr lang="en-US" altLang="zh-CN"/>
          </a:p>
        </p:txBody>
      </p:sp>
      <p:sp>
        <p:nvSpPr>
          <p:cNvPr id="404701" name="Freeform 221"/>
          <p:cNvSpPr>
            <a:spLocks/>
          </p:cNvSpPr>
          <p:nvPr/>
        </p:nvSpPr>
        <p:spPr bwMode="auto">
          <a:xfrm>
            <a:off x="5953125" y="3676650"/>
            <a:ext cx="477838" cy="908050"/>
          </a:xfrm>
          <a:custGeom>
            <a:avLst/>
            <a:gdLst>
              <a:gd name="T0" fmla="*/ 0 w 301"/>
              <a:gd name="T1" fmla="*/ 0 h 572"/>
              <a:gd name="T2" fmla="*/ 100 w 301"/>
              <a:gd name="T3" fmla="*/ 0 h 572"/>
              <a:gd name="T4" fmla="*/ 123 w 301"/>
              <a:gd name="T5" fmla="*/ 2 h 572"/>
              <a:gd name="T6" fmla="*/ 143 w 301"/>
              <a:gd name="T7" fmla="*/ 10 h 572"/>
              <a:gd name="T8" fmla="*/ 163 w 301"/>
              <a:gd name="T9" fmla="*/ 21 h 572"/>
              <a:gd name="T10" fmla="*/ 179 w 301"/>
              <a:gd name="T11" fmla="*/ 37 h 572"/>
              <a:gd name="T12" fmla="*/ 191 w 301"/>
              <a:gd name="T13" fmla="*/ 57 h 572"/>
              <a:gd name="T14" fmla="*/ 198 w 301"/>
              <a:gd name="T15" fmla="*/ 77 h 572"/>
              <a:gd name="T16" fmla="*/ 201 w 301"/>
              <a:gd name="T17" fmla="*/ 100 h 572"/>
              <a:gd name="T18" fmla="*/ 201 w 301"/>
              <a:gd name="T19" fmla="*/ 185 h 572"/>
              <a:gd name="T20" fmla="*/ 203 w 301"/>
              <a:gd name="T21" fmla="*/ 207 h 572"/>
              <a:gd name="T22" fmla="*/ 210 w 301"/>
              <a:gd name="T23" fmla="*/ 229 h 572"/>
              <a:gd name="T24" fmla="*/ 222 w 301"/>
              <a:gd name="T25" fmla="*/ 248 h 572"/>
              <a:gd name="T26" fmla="*/ 238 w 301"/>
              <a:gd name="T27" fmla="*/ 264 h 572"/>
              <a:gd name="T28" fmla="*/ 257 w 301"/>
              <a:gd name="T29" fmla="*/ 276 h 572"/>
              <a:gd name="T30" fmla="*/ 278 w 301"/>
              <a:gd name="T31" fmla="*/ 284 h 572"/>
              <a:gd name="T32" fmla="*/ 301 w 301"/>
              <a:gd name="T33" fmla="*/ 285 h 572"/>
              <a:gd name="T34" fmla="*/ 278 w 301"/>
              <a:gd name="T35" fmla="*/ 288 h 572"/>
              <a:gd name="T36" fmla="*/ 257 w 301"/>
              <a:gd name="T37" fmla="*/ 296 h 572"/>
              <a:gd name="T38" fmla="*/ 238 w 301"/>
              <a:gd name="T39" fmla="*/ 308 h 572"/>
              <a:gd name="T40" fmla="*/ 222 w 301"/>
              <a:gd name="T41" fmla="*/ 324 h 572"/>
              <a:gd name="T42" fmla="*/ 210 w 301"/>
              <a:gd name="T43" fmla="*/ 343 h 572"/>
              <a:gd name="T44" fmla="*/ 203 w 301"/>
              <a:gd name="T45" fmla="*/ 364 h 572"/>
              <a:gd name="T46" fmla="*/ 201 w 301"/>
              <a:gd name="T47" fmla="*/ 386 h 572"/>
              <a:gd name="T48" fmla="*/ 201 w 301"/>
              <a:gd name="T49" fmla="*/ 472 h 572"/>
              <a:gd name="T50" fmla="*/ 198 w 301"/>
              <a:gd name="T51" fmla="*/ 493 h 572"/>
              <a:gd name="T52" fmla="*/ 191 w 301"/>
              <a:gd name="T53" fmla="*/ 515 h 572"/>
              <a:gd name="T54" fmla="*/ 179 w 301"/>
              <a:gd name="T55" fmla="*/ 535 h 572"/>
              <a:gd name="T56" fmla="*/ 163 w 301"/>
              <a:gd name="T57" fmla="*/ 549 h 572"/>
              <a:gd name="T58" fmla="*/ 143 w 301"/>
              <a:gd name="T59" fmla="*/ 562 h 572"/>
              <a:gd name="T60" fmla="*/ 123 w 301"/>
              <a:gd name="T61" fmla="*/ 570 h 572"/>
              <a:gd name="T62" fmla="*/ 100 w 301"/>
              <a:gd name="T63" fmla="*/ 572 h 572"/>
              <a:gd name="T64" fmla="*/ 0 w 301"/>
              <a:gd name="T65"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1" h="572">
                <a:moveTo>
                  <a:pt x="0" y="0"/>
                </a:moveTo>
                <a:lnTo>
                  <a:pt x="100" y="0"/>
                </a:lnTo>
                <a:lnTo>
                  <a:pt x="123" y="2"/>
                </a:lnTo>
                <a:lnTo>
                  <a:pt x="143" y="10"/>
                </a:lnTo>
                <a:lnTo>
                  <a:pt x="163" y="21"/>
                </a:lnTo>
                <a:lnTo>
                  <a:pt x="179" y="37"/>
                </a:lnTo>
                <a:lnTo>
                  <a:pt x="191" y="57"/>
                </a:lnTo>
                <a:lnTo>
                  <a:pt x="198" y="77"/>
                </a:lnTo>
                <a:lnTo>
                  <a:pt x="201" y="100"/>
                </a:lnTo>
                <a:lnTo>
                  <a:pt x="201" y="185"/>
                </a:lnTo>
                <a:lnTo>
                  <a:pt x="203" y="207"/>
                </a:lnTo>
                <a:lnTo>
                  <a:pt x="210" y="229"/>
                </a:lnTo>
                <a:lnTo>
                  <a:pt x="222" y="248"/>
                </a:lnTo>
                <a:lnTo>
                  <a:pt x="238" y="264"/>
                </a:lnTo>
                <a:lnTo>
                  <a:pt x="257" y="276"/>
                </a:lnTo>
                <a:lnTo>
                  <a:pt x="278" y="284"/>
                </a:lnTo>
                <a:lnTo>
                  <a:pt x="301" y="285"/>
                </a:lnTo>
                <a:lnTo>
                  <a:pt x="278" y="288"/>
                </a:lnTo>
                <a:lnTo>
                  <a:pt x="257" y="296"/>
                </a:lnTo>
                <a:lnTo>
                  <a:pt x="238" y="308"/>
                </a:lnTo>
                <a:lnTo>
                  <a:pt x="222" y="324"/>
                </a:lnTo>
                <a:lnTo>
                  <a:pt x="210" y="343"/>
                </a:lnTo>
                <a:lnTo>
                  <a:pt x="203" y="364"/>
                </a:lnTo>
                <a:lnTo>
                  <a:pt x="201" y="386"/>
                </a:lnTo>
                <a:lnTo>
                  <a:pt x="201" y="472"/>
                </a:lnTo>
                <a:lnTo>
                  <a:pt x="198" y="493"/>
                </a:lnTo>
                <a:lnTo>
                  <a:pt x="191" y="515"/>
                </a:lnTo>
                <a:lnTo>
                  <a:pt x="179" y="535"/>
                </a:lnTo>
                <a:lnTo>
                  <a:pt x="163" y="549"/>
                </a:lnTo>
                <a:lnTo>
                  <a:pt x="143" y="562"/>
                </a:lnTo>
                <a:lnTo>
                  <a:pt x="123" y="570"/>
                </a:lnTo>
                <a:lnTo>
                  <a:pt x="100" y="572"/>
                </a:lnTo>
                <a:lnTo>
                  <a:pt x="0" y="572"/>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02" name="Rectangle 222"/>
          <p:cNvSpPr>
            <a:spLocks noChangeArrowheads="1"/>
          </p:cNvSpPr>
          <p:nvPr/>
        </p:nvSpPr>
        <p:spPr bwMode="auto">
          <a:xfrm>
            <a:off x="6661150" y="3733800"/>
            <a:ext cx="9271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primary focus of</a:t>
            </a:r>
            <a:endParaRPr lang="en-US" altLang="zh-CN"/>
          </a:p>
        </p:txBody>
      </p:sp>
      <p:sp>
        <p:nvSpPr>
          <p:cNvPr id="404703" name="Rectangle 223"/>
          <p:cNvSpPr>
            <a:spLocks noChangeArrowheads="1"/>
          </p:cNvSpPr>
          <p:nvPr/>
        </p:nvSpPr>
        <p:spPr bwMode="auto">
          <a:xfrm>
            <a:off x="6661150" y="3905250"/>
            <a:ext cx="5762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case study</a:t>
            </a:r>
            <a:endParaRPr lang="en-US" altLang="zh-CN"/>
          </a:p>
        </p:txBody>
      </p:sp>
      <p:sp>
        <p:nvSpPr>
          <p:cNvPr id="404704" name="Rectangle 224"/>
          <p:cNvSpPr>
            <a:spLocks noChangeArrowheads="1"/>
          </p:cNvSpPr>
          <p:nvPr/>
        </p:nvSpPr>
        <p:spPr bwMode="auto">
          <a:xfrm>
            <a:off x="6661150" y="4246563"/>
            <a:ext cx="83661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explore how to</a:t>
            </a:r>
            <a:endParaRPr lang="en-US" altLang="zh-CN"/>
          </a:p>
        </p:txBody>
      </p:sp>
      <p:sp>
        <p:nvSpPr>
          <p:cNvPr id="404705" name="Rectangle 225"/>
          <p:cNvSpPr>
            <a:spLocks noChangeArrowheads="1"/>
          </p:cNvSpPr>
          <p:nvPr/>
        </p:nvSpPr>
        <p:spPr bwMode="auto">
          <a:xfrm>
            <a:off x="6661150" y="4418013"/>
            <a:ext cx="7921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design objects</a:t>
            </a:r>
            <a:endParaRPr lang="en-US" altLang="zh-CN"/>
          </a:p>
        </p:txBody>
      </p:sp>
      <p:sp>
        <p:nvSpPr>
          <p:cNvPr id="404706" name="Freeform 226"/>
          <p:cNvSpPr>
            <a:spLocks/>
          </p:cNvSpPr>
          <p:nvPr/>
        </p:nvSpPr>
        <p:spPr bwMode="auto">
          <a:xfrm>
            <a:off x="5953125" y="4930775"/>
            <a:ext cx="477838" cy="752475"/>
          </a:xfrm>
          <a:custGeom>
            <a:avLst/>
            <a:gdLst>
              <a:gd name="T0" fmla="*/ 0 w 301"/>
              <a:gd name="T1" fmla="*/ 0 h 474"/>
              <a:gd name="T2" fmla="*/ 100 w 301"/>
              <a:gd name="T3" fmla="*/ 0 h 474"/>
              <a:gd name="T4" fmla="*/ 123 w 301"/>
              <a:gd name="T5" fmla="*/ 1 h 474"/>
              <a:gd name="T6" fmla="*/ 143 w 301"/>
              <a:gd name="T7" fmla="*/ 9 h 474"/>
              <a:gd name="T8" fmla="*/ 163 w 301"/>
              <a:gd name="T9" fmla="*/ 21 h 474"/>
              <a:gd name="T10" fmla="*/ 179 w 301"/>
              <a:gd name="T11" fmla="*/ 37 h 474"/>
              <a:gd name="T12" fmla="*/ 191 w 301"/>
              <a:gd name="T13" fmla="*/ 56 h 474"/>
              <a:gd name="T14" fmla="*/ 198 w 301"/>
              <a:gd name="T15" fmla="*/ 77 h 474"/>
              <a:gd name="T16" fmla="*/ 201 w 301"/>
              <a:gd name="T17" fmla="*/ 100 h 474"/>
              <a:gd name="T18" fmla="*/ 201 w 301"/>
              <a:gd name="T19" fmla="*/ 136 h 474"/>
              <a:gd name="T20" fmla="*/ 203 w 301"/>
              <a:gd name="T21" fmla="*/ 158 h 474"/>
              <a:gd name="T22" fmla="*/ 210 w 301"/>
              <a:gd name="T23" fmla="*/ 179 h 474"/>
              <a:gd name="T24" fmla="*/ 222 w 301"/>
              <a:gd name="T25" fmla="*/ 198 h 474"/>
              <a:gd name="T26" fmla="*/ 238 w 301"/>
              <a:gd name="T27" fmla="*/ 214 h 474"/>
              <a:gd name="T28" fmla="*/ 257 w 301"/>
              <a:gd name="T29" fmla="*/ 226 h 474"/>
              <a:gd name="T30" fmla="*/ 278 w 301"/>
              <a:gd name="T31" fmla="*/ 234 h 474"/>
              <a:gd name="T32" fmla="*/ 301 w 301"/>
              <a:gd name="T33" fmla="*/ 237 h 474"/>
              <a:gd name="T34" fmla="*/ 278 w 301"/>
              <a:gd name="T35" fmla="*/ 238 h 474"/>
              <a:gd name="T36" fmla="*/ 257 w 301"/>
              <a:gd name="T37" fmla="*/ 246 h 474"/>
              <a:gd name="T38" fmla="*/ 238 w 301"/>
              <a:gd name="T39" fmla="*/ 258 h 474"/>
              <a:gd name="T40" fmla="*/ 222 w 301"/>
              <a:gd name="T41" fmla="*/ 275 h 474"/>
              <a:gd name="T42" fmla="*/ 210 w 301"/>
              <a:gd name="T43" fmla="*/ 293 h 474"/>
              <a:gd name="T44" fmla="*/ 203 w 301"/>
              <a:gd name="T45" fmla="*/ 315 h 474"/>
              <a:gd name="T46" fmla="*/ 201 w 301"/>
              <a:gd name="T47" fmla="*/ 338 h 474"/>
              <a:gd name="T48" fmla="*/ 201 w 301"/>
              <a:gd name="T49" fmla="*/ 374 h 474"/>
              <a:gd name="T50" fmla="*/ 198 w 301"/>
              <a:gd name="T51" fmla="*/ 395 h 474"/>
              <a:gd name="T52" fmla="*/ 191 w 301"/>
              <a:gd name="T53" fmla="*/ 417 h 474"/>
              <a:gd name="T54" fmla="*/ 179 w 301"/>
              <a:gd name="T55" fmla="*/ 435 h 474"/>
              <a:gd name="T56" fmla="*/ 163 w 301"/>
              <a:gd name="T57" fmla="*/ 452 h 474"/>
              <a:gd name="T58" fmla="*/ 143 w 301"/>
              <a:gd name="T59" fmla="*/ 464 h 474"/>
              <a:gd name="T60" fmla="*/ 123 w 301"/>
              <a:gd name="T61" fmla="*/ 472 h 474"/>
              <a:gd name="T62" fmla="*/ 100 w 301"/>
              <a:gd name="T63" fmla="*/ 474 h 474"/>
              <a:gd name="T64" fmla="*/ 0 w 301"/>
              <a:gd name="T65"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1" h="474">
                <a:moveTo>
                  <a:pt x="0" y="0"/>
                </a:moveTo>
                <a:lnTo>
                  <a:pt x="100" y="0"/>
                </a:lnTo>
                <a:lnTo>
                  <a:pt x="123" y="1"/>
                </a:lnTo>
                <a:lnTo>
                  <a:pt x="143" y="9"/>
                </a:lnTo>
                <a:lnTo>
                  <a:pt x="163" y="21"/>
                </a:lnTo>
                <a:lnTo>
                  <a:pt x="179" y="37"/>
                </a:lnTo>
                <a:lnTo>
                  <a:pt x="191" y="56"/>
                </a:lnTo>
                <a:lnTo>
                  <a:pt x="198" y="77"/>
                </a:lnTo>
                <a:lnTo>
                  <a:pt x="201" y="100"/>
                </a:lnTo>
                <a:lnTo>
                  <a:pt x="201" y="136"/>
                </a:lnTo>
                <a:lnTo>
                  <a:pt x="203" y="158"/>
                </a:lnTo>
                <a:lnTo>
                  <a:pt x="210" y="179"/>
                </a:lnTo>
                <a:lnTo>
                  <a:pt x="222" y="198"/>
                </a:lnTo>
                <a:lnTo>
                  <a:pt x="238" y="214"/>
                </a:lnTo>
                <a:lnTo>
                  <a:pt x="257" y="226"/>
                </a:lnTo>
                <a:lnTo>
                  <a:pt x="278" y="234"/>
                </a:lnTo>
                <a:lnTo>
                  <a:pt x="301" y="237"/>
                </a:lnTo>
                <a:lnTo>
                  <a:pt x="278" y="238"/>
                </a:lnTo>
                <a:lnTo>
                  <a:pt x="257" y="246"/>
                </a:lnTo>
                <a:lnTo>
                  <a:pt x="238" y="258"/>
                </a:lnTo>
                <a:lnTo>
                  <a:pt x="222" y="275"/>
                </a:lnTo>
                <a:lnTo>
                  <a:pt x="210" y="293"/>
                </a:lnTo>
                <a:lnTo>
                  <a:pt x="203" y="315"/>
                </a:lnTo>
                <a:lnTo>
                  <a:pt x="201" y="338"/>
                </a:lnTo>
                <a:lnTo>
                  <a:pt x="201" y="374"/>
                </a:lnTo>
                <a:lnTo>
                  <a:pt x="198" y="395"/>
                </a:lnTo>
                <a:lnTo>
                  <a:pt x="191" y="417"/>
                </a:lnTo>
                <a:lnTo>
                  <a:pt x="179" y="435"/>
                </a:lnTo>
                <a:lnTo>
                  <a:pt x="163" y="452"/>
                </a:lnTo>
                <a:lnTo>
                  <a:pt x="143" y="464"/>
                </a:lnTo>
                <a:lnTo>
                  <a:pt x="123" y="472"/>
                </a:lnTo>
                <a:lnTo>
                  <a:pt x="100" y="474"/>
                </a:lnTo>
                <a:lnTo>
                  <a:pt x="0" y="474"/>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07" name="Rectangle 227"/>
          <p:cNvSpPr>
            <a:spLocks noChangeArrowheads="1"/>
          </p:cNvSpPr>
          <p:nvPr/>
        </p:nvSpPr>
        <p:spPr bwMode="auto">
          <a:xfrm>
            <a:off x="6762750" y="4819650"/>
            <a:ext cx="5651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secondary</a:t>
            </a:r>
            <a:endParaRPr lang="en-US" altLang="zh-CN"/>
          </a:p>
        </p:txBody>
      </p:sp>
      <p:sp>
        <p:nvSpPr>
          <p:cNvPr id="404708" name="Rectangle 228"/>
          <p:cNvSpPr>
            <a:spLocks noChangeArrowheads="1"/>
          </p:cNvSpPr>
          <p:nvPr/>
        </p:nvSpPr>
        <p:spPr bwMode="auto">
          <a:xfrm>
            <a:off x="6762750" y="4991100"/>
            <a:ext cx="3016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focus</a:t>
            </a:r>
            <a:endParaRPr lang="en-US" altLang="zh-CN"/>
          </a:p>
        </p:txBody>
      </p:sp>
      <p:sp>
        <p:nvSpPr>
          <p:cNvPr id="404709" name="Rectangle 229"/>
          <p:cNvSpPr>
            <a:spLocks noChangeArrowheads="1"/>
          </p:cNvSpPr>
          <p:nvPr/>
        </p:nvSpPr>
        <p:spPr bwMode="auto">
          <a:xfrm>
            <a:off x="6762750" y="5330825"/>
            <a:ext cx="693738"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explore how</a:t>
            </a:r>
            <a:endParaRPr lang="en-US" altLang="zh-CN"/>
          </a:p>
        </p:txBody>
      </p:sp>
      <p:sp>
        <p:nvSpPr>
          <p:cNvPr id="404710" name="Rectangle 230"/>
          <p:cNvSpPr>
            <a:spLocks noChangeArrowheads="1"/>
          </p:cNvSpPr>
          <p:nvPr/>
        </p:nvSpPr>
        <p:spPr bwMode="auto">
          <a:xfrm>
            <a:off x="6762750" y="5502275"/>
            <a:ext cx="50641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to design</a:t>
            </a:r>
            <a:endParaRPr lang="en-US" altLang="zh-CN"/>
          </a:p>
        </p:txBody>
      </p:sp>
      <p:sp>
        <p:nvSpPr>
          <p:cNvPr id="404711" name="Rectangle 231"/>
          <p:cNvSpPr>
            <a:spLocks noChangeArrowheads="1"/>
          </p:cNvSpPr>
          <p:nvPr/>
        </p:nvSpPr>
        <p:spPr bwMode="auto">
          <a:xfrm>
            <a:off x="6762750" y="5672138"/>
            <a:ext cx="3937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100">
                <a:solidFill>
                  <a:srgbClr val="000000"/>
                </a:solidFill>
              </a:rPr>
              <a:t>objects</a:t>
            </a:r>
            <a:endParaRPr lang="en-US" altLang="zh-CN"/>
          </a:p>
        </p:txBody>
      </p:sp>
      <p:sp>
        <p:nvSpPr>
          <p:cNvPr id="404712" name="Freeform 232"/>
          <p:cNvSpPr>
            <a:spLocks/>
          </p:cNvSpPr>
          <p:nvPr/>
        </p:nvSpPr>
        <p:spPr bwMode="auto">
          <a:xfrm>
            <a:off x="2500313" y="4044950"/>
            <a:ext cx="14287" cy="65088"/>
          </a:xfrm>
          <a:custGeom>
            <a:avLst/>
            <a:gdLst>
              <a:gd name="T0" fmla="*/ 0 w 7"/>
              <a:gd name="T1" fmla="*/ 31 h 31"/>
              <a:gd name="T2" fmla="*/ 2 w 7"/>
              <a:gd name="T3" fmla="*/ 13 h 31"/>
              <a:gd name="T4" fmla="*/ 7 w 7"/>
              <a:gd name="T5" fmla="*/ 0 h 31"/>
            </a:gdLst>
            <a:ahLst/>
            <a:cxnLst>
              <a:cxn ang="0">
                <a:pos x="T0" y="T1"/>
              </a:cxn>
              <a:cxn ang="0">
                <a:pos x="T2" y="T3"/>
              </a:cxn>
              <a:cxn ang="0">
                <a:pos x="T4" y="T5"/>
              </a:cxn>
            </a:cxnLst>
            <a:rect l="0" t="0" r="r" b="b"/>
            <a:pathLst>
              <a:path w="7" h="31">
                <a:moveTo>
                  <a:pt x="0" y="31"/>
                </a:moveTo>
                <a:lnTo>
                  <a:pt x="2" y="13"/>
                </a:lnTo>
                <a:lnTo>
                  <a:pt x="7"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13" name="Freeform 233"/>
          <p:cNvSpPr>
            <a:spLocks/>
          </p:cNvSpPr>
          <p:nvPr/>
        </p:nvSpPr>
        <p:spPr bwMode="auto">
          <a:xfrm>
            <a:off x="2528888" y="3957638"/>
            <a:ext cx="41275" cy="52387"/>
          </a:xfrm>
          <a:custGeom>
            <a:avLst/>
            <a:gdLst>
              <a:gd name="T0" fmla="*/ 0 w 19"/>
              <a:gd name="T1" fmla="*/ 25 h 25"/>
              <a:gd name="T2" fmla="*/ 3 w 19"/>
              <a:gd name="T3" fmla="*/ 19 h 25"/>
              <a:gd name="T4" fmla="*/ 17 w 19"/>
              <a:gd name="T5" fmla="*/ 2 h 25"/>
              <a:gd name="T6" fmla="*/ 19 w 19"/>
              <a:gd name="T7" fmla="*/ 0 h 25"/>
            </a:gdLst>
            <a:ahLst/>
            <a:cxnLst>
              <a:cxn ang="0">
                <a:pos x="T0" y="T1"/>
              </a:cxn>
              <a:cxn ang="0">
                <a:pos x="T2" y="T3"/>
              </a:cxn>
              <a:cxn ang="0">
                <a:pos x="T4" y="T5"/>
              </a:cxn>
              <a:cxn ang="0">
                <a:pos x="T6" y="T7"/>
              </a:cxn>
            </a:cxnLst>
            <a:rect l="0" t="0" r="r" b="b"/>
            <a:pathLst>
              <a:path w="19" h="25">
                <a:moveTo>
                  <a:pt x="0" y="25"/>
                </a:moveTo>
                <a:lnTo>
                  <a:pt x="3" y="19"/>
                </a:lnTo>
                <a:lnTo>
                  <a:pt x="17" y="2"/>
                </a:lnTo>
                <a:lnTo>
                  <a:pt x="19"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14" name="Freeform 234"/>
          <p:cNvSpPr>
            <a:spLocks/>
          </p:cNvSpPr>
          <p:nvPr/>
        </p:nvSpPr>
        <p:spPr bwMode="auto">
          <a:xfrm>
            <a:off x="2597150" y="3889375"/>
            <a:ext cx="53975" cy="41275"/>
          </a:xfrm>
          <a:custGeom>
            <a:avLst/>
            <a:gdLst>
              <a:gd name="T0" fmla="*/ 0 w 25"/>
              <a:gd name="T1" fmla="*/ 20 h 20"/>
              <a:gd name="T2" fmla="*/ 3 w 25"/>
              <a:gd name="T3" fmla="*/ 17 h 20"/>
              <a:gd name="T4" fmla="*/ 24 w 25"/>
              <a:gd name="T5" fmla="*/ 0 h 20"/>
              <a:gd name="T6" fmla="*/ 25 w 25"/>
              <a:gd name="T7" fmla="*/ 0 h 20"/>
            </a:gdLst>
            <a:ahLst/>
            <a:cxnLst>
              <a:cxn ang="0">
                <a:pos x="T0" y="T1"/>
              </a:cxn>
              <a:cxn ang="0">
                <a:pos x="T2" y="T3"/>
              </a:cxn>
              <a:cxn ang="0">
                <a:pos x="T4" y="T5"/>
              </a:cxn>
              <a:cxn ang="0">
                <a:pos x="T6" y="T7"/>
              </a:cxn>
            </a:cxnLst>
            <a:rect l="0" t="0" r="r" b="b"/>
            <a:pathLst>
              <a:path w="25" h="20">
                <a:moveTo>
                  <a:pt x="0" y="20"/>
                </a:moveTo>
                <a:lnTo>
                  <a:pt x="3" y="17"/>
                </a:lnTo>
                <a:lnTo>
                  <a:pt x="24" y="0"/>
                </a:lnTo>
                <a:lnTo>
                  <a:pt x="25"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15" name="Freeform 235"/>
          <p:cNvSpPr>
            <a:spLocks/>
          </p:cNvSpPr>
          <p:nvPr/>
        </p:nvSpPr>
        <p:spPr bwMode="auto">
          <a:xfrm>
            <a:off x="2682875" y="3833813"/>
            <a:ext cx="60325" cy="33337"/>
          </a:xfrm>
          <a:custGeom>
            <a:avLst/>
            <a:gdLst>
              <a:gd name="T0" fmla="*/ 0 w 28"/>
              <a:gd name="T1" fmla="*/ 16 h 16"/>
              <a:gd name="T2" fmla="*/ 9 w 28"/>
              <a:gd name="T3" fmla="*/ 10 h 16"/>
              <a:gd name="T4" fmla="*/ 28 w 28"/>
              <a:gd name="T5" fmla="*/ 0 h 16"/>
            </a:gdLst>
            <a:ahLst/>
            <a:cxnLst>
              <a:cxn ang="0">
                <a:pos x="T0" y="T1"/>
              </a:cxn>
              <a:cxn ang="0">
                <a:pos x="T2" y="T3"/>
              </a:cxn>
              <a:cxn ang="0">
                <a:pos x="T4" y="T5"/>
              </a:cxn>
            </a:cxnLst>
            <a:rect l="0" t="0" r="r" b="b"/>
            <a:pathLst>
              <a:path w="28" h="16">
                <a:moveTo>
                  <a:pt x="0" y="16"/>
                </a:moveTo>
                <a:lnTo>
                  <a:pt x="9" y="10"/>
                </a:lnTo>
                <a:lnTo>
                  <a:pt x="28"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16" name="Freeform 236"/>
          <p:cNvSpPr>
            <a:spLocks/>
          </p:cNvSpPr>
          <p:nvPr/>
        </p:nvSpPr>
        <p:spPr bwMode="auto">
          <a:xfrm>
            <a:off x="2776538" y="3786188"/>
            <a:ext cx="61912" cy="30162"/>
          </a:xfrm>
          <a:custGeom>
            <a:avLst/>
            <a:gdLst>
              <a:gd name="T0" fmla="*/ 0 w 29"/>
              <a:gd name="T1" fmla="*/ 14 h 14"/>
              <a:gd name="T2" fmla="*/ 25 w 29"/>
              <a:gd name="T3" fmla="*/ 2 h 14"/>
              <a:gd name="T4" fmla="*/ 29 w 29"/>
              <a:gd name="T5" fmla="*/ 0 h 14"/>
            </a:gdLst>
            <a:ahLst/>
            <a:cxnLst>
              <a:cxn ang="0">
                <a:pos x="T0" y="T1"/>
              </a:cxn>
              <a:cxn ang="0">
                <a:pos x="T2" y="T3"/>
              </a:cxn>
              <a:cxn ang="0">
                <a:pos x="T4" y="T5"/>
              </a:cxn>
            </a:cxnLst>
            <a:rect l="0" t="0" r="r" b="b"/>
            <a:pathLst>
              <a:path w="29" h="14">
                <a:moveTo>
                  <a:pt x="0" y="14"/>
                </a:moveTo>
                <a:lnTo>
                  <a:pt x="25" y="2"/>
                </a:lnTo>
                <a:lnTo>
                  <a:pt x="29"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17" name="Freeform 237"/>
          <p:cNvSpPr>
            <a:spLocks/>
          </p:cNvSpPr>
          <p:nvPr/>
        </p:nvSpPr>
        <p:spPr bwMode="auto">
          <a:xfrm>
            <a:off x="2874963" y="3748088"/>
            <a:ext cx="63500" cy="25400"/>
          </a:xfrm>
          <a:custGeom>
            <a:avLst/>
            <a:gdLst>
              <a:gd name="T0" fmla="*/ 0 w 30"/>
              <a:gd name="T1" fmla="*/ 12 h 12"/>
              <a:gd name="T2" fmla="*/ 14 w 30"/>
              <a:gd name="T3" fmla="*/ 6 h 12"/>
              <a:gd name="T4" fmla="*/ 30 w 30"/>
              <a:gd name="T5" fmla="*/ 0 h 12"/>
            </a:gdLst>
            <a:ahLst/>
            <a:cxnLst>
              <a:cxn ang="0">
                <a:pos x="T0" y="T1"/>
              </a:cxn>
              <a:cxn ang="0">
                <a:pos x="T2" y="T3"/>
              </a:cxn>
              <a:cxn ang="0">
                <a:pos x="T4" y="T5"/>
              </a:cxn>
            </a:cxnLst>
            <a:rect l="0" t="0" r="r" b="b"/>
            <a:pathLst>
              <a:path w="30" h="12">
                <a:moveTo>
                  <a:pt x="0" y="12"/>
                </a:moveTo>
                <a:lnTo>
                  <a:pt x="14" y="6"/>
                </a:lnTo>
                <a:lnTo>
                  <a:pt x="3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18" name="Freeform 238"/>
          <p:cNvSpPr>
            <a:spLocks/>
          </p:cNvSpPr>
          <p:nvPr/>
        </p:nvSpPr>
        <p:spPr bwMode="auto">
          <a:xfrm>
            <a:off x="2974975" y="3716338"/>
            <a:ext cx="65088" cy="19050"/>
          </a:xfrm>
          <a:custGeom>
            <a:avLst/>
            <a:gdLst>
              <a:gd name="T0" fmla="*/ 0 w 31"/>
              <a:gd name="T1" fmla="*/ 9 h 9"/>
              <a:gd name="T2" fmla="*/ 4 w 31"/>
              <a:gd name="T3" fmla="*/ 8 h 9"/>
              <a:gd name="T4" fmla="*/ 31 w 31"/>
              <a:gd name="T5" fmla="*/ 0 h 9"/>
            </a:gdLst>
            <a:ahLst/>
            <a:cxnLst>
              <a:cxn ang="0">
                <a:pos x="T0" y="T1"/>
              </a:cxn>
              <a:cxn ang="0">
                <a:pos x="T2" y="T3"/>
              </a:cxn>
              <a:cxn ang="0">
                <a:pos x="T4" y="T5"/>
              </a:cxn>
            </a:cxnLst>
            <a:rect l="0" t="0" r="r" b="b"/>
            <a:pathLst>
              <a:path w="31" h="9">
                <a:moveTo>
                  <a:pt x="0" y="9"/>
                </a:moveTo>
                <a:lnTo>
                  <a:pt x="4" y="8"/>
                </a:lnTo>
                <a:lnTo>
                  <a:pt x="31"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19" name="Line 239"/>
          <p:cNvSpPr>
            <a:spLocks noChangeShapeType="1"/>
          </p:cNvSpPr>
          <p:nvPr/>
        </p:nvSpPr>
        <p:spPr bwMode="auto">
          <a:xfrm flipV="1">
            <a:off x="3076575" y="3686175"/>
            <a:ext cx="66675" cy="17463"/>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20" name="Line 240"/>
          <p:cNvSpPr>
            <a:spLocks noChangeShapeType="1"/>
          </p:cNvSpPr>
          <p:nvPr/>
        </p:nvSpPr>
        <p:spPr bwMode="auto">
          <a:xfrm flipV="1">
            <a:off x="3181350" y="3660775"/>
            <a:ext cx="65088" cy="17463"/>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21" name="Line 241"/>
          <p:cNvSpPr>
            <a:spLocks noChangeShapeType="1"/>
          </p:cNvSpPr>
          <p:nvPr/>
        </p:nvSpPr>
        <p:spPr bwMode="auto">
          <a:xfrm flipV="1">
            <a:off x="3284538" y="3641725"/>
            <a:ext cx="66675" cy="1270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22" name="Line 242"/>
          <p:cNvSpPr>
            <a:spLocks noChangeShapeType="1"/>
          </p:cNvSpPr>
          <p:nvPr/>
        </p:nvSpPr>
        <p:spPr bwMode="auto">
          <a:xfrm flipV="1">
            <a:off x="3389313" y="3622675"/>
            <a:ext cx="66675" cy="1270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23" name="Line 243"/>
          <p:cNvSpPr>
            <a:spLocks noChangeShapeType="1"/>
          </p:cNvSpPr>
          <p:nvPr/>
        </p:nvSpPr>
        <p:spPr bwMode="auto">
          <a:xfrm flipV="1">
            <a:off x="3494088" y="3608388"/>
            <a:ext cx="68262" cy="793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24" name="Line 244"/>
          <p:cNvSpPr>
            <a:spLocks noChangeShapeType="1"/>
          </p:cNvSpPr>
          <p:nvPr/>
        </p:nvSpPr>
        <p:spPr bwMode="auto">
          <a:xfrm flipV="1">
            <a:off x="3600450" y="3595688"/>
            <a:ext cx="68263" cy="793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25" name="Line 245"/>
          <p:cNvSpPr>
            <a:spLocks noChangeShapeType="1"/>
          </p:cNvSpPr>
          <p:nvPr/>
        </p:nvSpPr>
        <p:spPr bwMode="auto">
          <a:xfrm flipV="1">
            <a:off x="3706813" y="3584575"/>
            <a:ext cx="68262" cy="635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26" name="Line 246"/>
          <p:cNvSpPr>
            <a:spLocks noChangeShapeType="1"/>
          </p:cNvSpPr>
          <p:nvPr/>
        </p:nvSpPr>
        <p:spPr bwMode="auto">
          <a:xfrm flipV="1">
            <a:off x="3813175" y="3578225"/>
            <a:ext cx="68263" cy="3175"/>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27" name="Freeform 247"/>
          <p:cNvSpPr>
            <a:spLocks/>
          </p:cNvSpPr>
          <p:nvPr/>
        </p:nvSpPr>
        <p:spPr bwMode="auto">
          <a:xfrm>
            <a:off x="3919538" y="3571875"/>
            <a:ext cx="68262" cy="1588"/>
          </a:xfrm>
          <a:custGeom>
            <a:avLst/>
            <a:gdLst>
              <a:gd name="T0" fmla="*/ 0 w 32"/>
              <a:gd name="T1" fmla="*/ 1 h 1"/>
              <a:gd name="T2" fmla="*/ 3 w 32"/>
              <a:gd name="T3" fmla="*/ 1 h 1"/>
              <a:gd name="T4" fmla="*/ 32 w 32"/>
              <a:gd name="T5" fmla="*/ 0 h 1"/>
            </a:gdLst>
            <a:ahLst/>
            <a:cxnLst>
              <a:cxn ang="0">
                <a:pos x="T0" y="T1"/>
              </a:cxn>
              <a:cxn ang="0">
                <a:pos x="T2" y="T3"/>
              </a:cxn>
              <a:cxn ang="0">
                <a:pos x="T4" y="T5"/>
              </a:cxn>
            </a:cxnLst>
            <a:rect l="0" t="0" r="r" b="b"/>
            <a:pathLst>
              <a:path w="32" h="1">
                <a:moveTo>
                  <a:pt x="0" y="1"/>
                </a:moveTo>
                <a:lnTo>
                  <a:pt x="3" y="1"/>
                </a:lnTo>
                <a:lnTo>
                  <a:pt x="32"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28" name="Freeform 248"/>
          <p:cNvSpPr>
            <a:spLocks/>
          </p:cNvSpPr>
          <p:nvPr/>
        </p:nvSpPr>
        <p:spPr bwMode="auto">
          <a:xfrm>
            <a:off x="4025900" y="3568700"/>
            <a:ext cx="68263" cy="1588"/>
          </a:xfrm>
          <a:custGeom>
            <a:avLst/>
            <a:gdLst>
              <a:gd name="T0" fmla="*/ 0 w 32"/>
              <a:gd name="T1" fmla="*/ 9 w 32"/>
              <a:gd name="T2" fmla="*/ 32 w 32"/>
            </a:gdLst>
            <a:ahLst/>
            <a:cxnLst>
              <a:cxn ang="0">
                <a:pos x="T0" y="0"/>
              </a:cxn>
              <a:cxn ang="0">
                <a:pos x="T1" y="0"/>
              </a:cxn>
              <a:cxn ang="0">
                <a:pos x="T2" y="0"/>
              </a:cxn>
            </a:cxnLst>
            <a:rect l="0" t="0" r="r" b="b"/>
            <a:pathLst>
              <a:path w="32">
                <a:moveTo>
                  <a:pt x="0" y="0"/>
                </a:moveTo>
                <a:lnTo>
                  <a:pt x="9" y="0"/>
                </a:lnTo>
                <a:lnTo>
                  <a:pt x="32"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29" name="Freeform 249"/>
          <p:cNvSpPr>
            <a:spLocks/>
          </p:cNvSpPr>
          <p:nvPr/>
        </p:nvSpPr>
        <p:spPr bwMode="auto">
          <a:xfrm>
            <a:off x="4132263" y="3567113"/>
            <a:ext cx="68262" cy="1587"/>
          </a:xfrm>
          <a:custGeom>
            <a:avLst/>
            <a:gdLst>
              <a:gd name="T0" fmla="*/ 0 w 32"/>
              <a:gd name="T1" fmla="*/ 16 w 32"/>
              <a:gd name="T2" fmla="*/ 32 w 32"/>
            </a:gdLst>
            <a:ahLst/>
            <a:cxnLst>
              <a:cxn ang="0">
                <a:pos x="T0" y="0"/>
              </a:cxn>
              <a:cxn ang="0">
                <a:pos x="T1" y="0"/>
              </a:cxn>
              <a:cxn ang="0">
                <a:pos x="T2" y="0"/>
              </a:cxn>
            </a:cxnLst>
            <a:rect l="0" t="0" r="r" b="b"/>
            <a:pathLst>
              <a:path w="32">
                <a:moveTo>
                  <a:pt x="0" y="0"/>
                </a:moveTo>
                <a:lnTo>
                  <a:pt x="16" y="0"/>
                </a:lnTo>
                <a:lnTo>
                  <a:pt x="32"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30" name="Freeform 250"/>
          <p:cNvSpPr>
            <a:spLocks/>
          </p:cNvSpPr>
          <p:nvPr/>
        </p:nvSpPr>
        <p:spPr bwMode="auto">
          <a:xfrm>
            <a:off x="4238625" y="3567113"/>
            <a:ext cx="68263" cy="1587"/>
          </a:xfrm>
          <a:custGeom>
            <a:avLst/>
            <a:gdLst>
              <a:gd name="T0" fmla="*/ 0 w 32"/>
              <a:gd name="T1" fmla="*/ 22 w 32"/>
              <a:gd name="T2" fmla="*/ 32 w 32"/>
            </a:gdLst>
            <a:ahLst/>
            <a:cxnLst>
              <a:cxn ang="0">
                <a:pos x="T0" y="0"/>
              </a:cxn>
              <a:cxn ang="0">
                <a:pos x="T1" y="0"/>
              </a:cxn>
              <a:cxn ang="0">
                <a:pos x="T2" y="0"/>
              </a:cxn>
            </a:cxnLst>
            <a:rect l="0" t="0" r="r" b="b"/>
            <a:pathLst>
              <a:path w="32">
                <a:moveTo>
                  <a:pt x="0" y="0"/>
                </a:moveTo>
                <a:lnTo>
                  <a:pt x="22" y="0"/>
                </a:lnTo>
                <a:lnTo>
                  <a:pt x="32"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31" name="Freeform 251"/>
          <p:cNvSpPr>
            <a:spLocks/>
          </p:cNvSpPr>
          <p:nvPr/>
        </p:nvSpPr>
        <p:spPr bwMode="auto">
          <a:xfrm>
            <a:off x="4344988" y="3567113"/>
            <a:ext cx="68262" cy="1587"/>
          </a:xfrm>
          <a:custGeom>
            <a:avLst/>
            <a:gdLst>
              <a:gd name="T0" fmla="*/ 0 w 32"/>
              <a:gd name="T1" fmla="*/ 0 h 1"/>
              <a:gd name="T2" fmla="*/ 29 w 32"/>
              <a:gd name="T3" fmla="*/ 1 h 1"/>
              <a:gd name="T4" fmla="*/ 32 w 32"/>
              <a:gd name="T5" fmla="*/ 1 h 1"/>
            </a:gdLst>
            <a:ahLst/>
            <a:cxnLst>
              <a:cxn ang="0">
                <a:pos x="T0" y="T1"/>
              </a:cxn>
              <a:cxn ang="0">
                <a:pos x="T2" y="T3"/>
              </a:cxn>
              <a:cxn ang="0">
                <a:pos x="T4" y="T5"/>
              </a:cxn>
            </a:cxnLst>
            <a:rect l="0" t="0" r="r" b="b"/>
            <a:pathLst>
              <a:path w="32" h="1">
                <a:moveTo>
                  <a:pt x="0" y="0"/>
                </a:moveTo>
                <a:lnTo>
                  <a:pt x="29" y="1"/>
                </a:lnTo>
                <a:lnTo>
                  <a:pt x="32" y="1"/>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32" name="Line 252"/>
          <p:cNvSpPr>
            <a:spLocks noChangeShapeType="1"/>
          </p:cNvSpPr>
          <p:nvPr/>
        </p:nvSpPr>
        <p:spPr bwMode="auto">
          <a:xfrm>
            <a:off x="4451350" y="3571875"/>
            <a:ext cx="68263" cy="1588"/>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33" name="Line 253"/>
          <p:cNvSpPr>
            <a:spLocks noChangeShapeType="1"/>
          </p:cNvSpPr>
          <p:nvPr/>
        </p:nvSpPr>
        <p:spPr bwMode="auto">
          <a:xfrm>
            <a:off x="4557713" y="3575050"/>
            <a:ext cx="68262" cy="4763"/>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34" name="Line 254"/>
          <p:cNvSpPr>
            <a:spLocks noChangeShapeType="1"/>
          </p:cNvSpPr>
          <p:nvPr/>
        </p:nvSpPr>
        <p:spPr bwMode="auto">
          <a:xfrm>
            <a:off x="4664075" y="3584575"/>
            <a:ext cx="68263" cy="635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35" name="Line 255"/>
          <p:cNvSpPr>
            <a:spLocks noChangeShapeType="1"/>
          </p:cNvSpPr>
          <p:nvPr/>
        </p:nvSpPr>
        <p:spPr bwMode="auto">
          <a:xfrm>
            <a:off x="4770438" y="3595688"/>
            <a:ext cx="68262" cy="635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36" name="Line 256"/>
          <p:cNvSpPr>
            <a:spLocks noChangeShapeType="1"/>
          </p:cNvSpPr>
          <p:nvPr/>
        </p:nvSpPr>
        <p:spPr bwMode="auto">
          <a:xfrm>
            <a:off x="4876800" y="3605213"/>
            <a:ext cx="68263" cy="11112"/>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37" name="Line 257"/>
          <p:cNvSpPr>
            <a:spLocks noChangeShapeType="1"/>
          </p:cNvSpPr>
          <p:nvPr/>
        </p:nvSpPr>
        <p:spPr bwMode="auto">
          <a:xfrm>
            <a:off x="4983163" y="3621088"/>
            <a:ext cx="66675" cy="1270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38" name="Line 258"/>
          <p:cNvSpPr>
            <a:spLocks noChangeShapeType="1"/>
          </p:cNvSpPr>
          <p:nvPr/>
        </p:nvSpPr>
        <p:spPr bwMode="auto">
          <a:xfrm>
            <a:off x="5087938" y="3640138"/>
            <a:ext cx="66675" cy="1270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39" name="Line 259"/>
          <p:cNvSpPr>
            <a:spLocks noChangeShapeType="1"/>
          </p:cNvSpPr>
          <p:nvPr/>
        </p:nvSpPr>
        <p:spPr bwMode="auto">
          <a:xfrm>
            <a:off x="5192713" y="3659188"/>
            <a:ext cx="65087" cy="17462"/>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40" name="Line 260"/>
          <p:cNvSpPr>
            <a:spLocks noChangeShapeType="1"/>
          </p:cNvSpPr>
          <p:nvPr/>
        </p:nvSpPr>
        <p:spPr bwMode="auto">
          <a:xfrm>
            <a:off x="5297488" y="3684588"/>
            <a:ext cx="65087" cy="17462"/>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41" name="Line 261"/>
          <p:cNvSpPr>
            <a:spLocks noChangeShapeType="1"/>
          </p:cNvSpPr>
          <p:nvPr/>
        </p:nvSpPr>
        <p:spPr bwMode="auto">
          <a:xfrm>
            <a:off x="5399088" y="3711575"/>
            <a:ext cx="65087" cy="22225"/>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42" name="Freeform 262"/>
          <p:cNvSpPr>
            <a:spLocks/>
          </p:cNvSpPr>
          <p:nvPr/>
        </p:nvSpPr>
        <p:spPr bwMode="auto">
          <a:xfrm>
            <a:off x="5500688" y="3746500"/>
            <a:ext cx="65087" cy="20638"/>
          </a:xfrm>
          <a:custGeom>
            <a:avLst/>
            <a:gdLst>
              <a:gd name="T0" fmla="*/ 0 w 30"/>
              <a:gd name="T1" fmla="*/ 0 h 10"/>
              <a:gd name="T2" fmla="*/ 22 w 30"/>
              <a:gd name="T3" fmla="*/ 7 h 10"/>
              <a:gd name="T4" fmla="*/ 30 w 30"/>
              <a:gd name="T5" fmla="*/ 10 h 10"/>
            </a:gdLst>
            <a:ahLst/>
            <a:cxnLst>
              <a:cxn ang="0">
                <a:pos x="T0" y="T1"/>
              </a:cxn>
              <a:cxn ang="0">
                <a:pos x="T2" y="T3"/>
              </a:cxn>
              <a:cxn ang="0">
                <a:pos x="T4" y="T5"/>
              </a:cxn>
            </a:cxnLst>
            <a:rect l="0" t="0" r="r" b="b"/>
            <a:pathLst>
              <a:path w="30" h="10">
                <a:moveTo>
                  <a:pt x="0" y="0"/>
                </a:moveTo>
                <a:lnTo>
                  <a:pt x="22" y="7"/>
                </a:lnTo>
                <a:lnTo>
                  <a:pt x="30" y="1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43" name="Freeform 263"/>
          <p:cNvSpPr>
            <a:spLocks/>
          </p:cNvSpPr>
          <p:nvPr/>
        </p:nvSpPr>
        <p:spPr bwMode="auto">
          <a:xfrm>
            <a:off x="5600700" y="3783013"/>
            <a:ext cx="61913" cy="26987"/>
          </a:xfrm>
          <a:custGeom>
            <a:avLst/>
            <a:gdLst>
              <a:gd name="T0" fmla="*/ 0 w 29"/>
              <a:gd name="T1" fmla="*/ 0 h 13"/>
              <a:gd name="T2" fmla="*/ 10 w 29"/>
              <a:gd name="T3" fmla="*/ 4 h 13"/>
              <a:gd name="T4" fmla="*/ 29 w 29"/>
              <a:gd name="T5" fmla="*/ 13 h 13"/>
            </a:gdLst>
            <a:ahLst/>
            <a:cxnLst>
              <a:cxn ang="0">
                <a:pos x="T0" y="T1"/>
              </a:cxn>
              <a:cxn ang="0">
                <a:pos x="T2" y="T3"/>
              </a:cxn>
              <a:cxn ang="0">
                <a:pos x="T4" y="T5"/>
              </a:cxn>
            </a:cxnLst>
            <a:rect l="0" t="0" r="r" b="b"/>
            <a:pathLst>
              <a:path w="29" h="13">
                <a:moveTo>
                  <a:pt x="0" y="0"/>
                </a:moveTo>
                <a:lnTo>
                  <a:pt x="10" y="4"/>
                </a:lnTo>
                <a:lnTo>
                  <a:pt x="29" y="13"/>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44" name="Freeform 264"/>
          <p:cNvSpPr>
            <a:spLocks/>
          </p:cNvSpPr>
          <p:nvPr/>
        </p:nvSpPr>
        <p:spPr bwMode="auto">
          <a:xfrm>
            <a:off x="5697538" y="3827463"/>
            <a:ext cx="58737" cy="31750"/>
          </a:xfrm>
          <a:custGeom>
            <a:avLst/>
            <a:gdLst>
              <a:gd name="T0" fmla="*/ 0 w 28"/>
              <a:gd name="T1" fmla="*/ 0 h 15"/>
              <a:gd name="T2" fmla="*/ 25 w 28"/>
              <a:gd name="T3" fmla="*/ 13 h 15"/>
              <a:gd name="T4" fmla="*/ 28 w 28"/>
              <a:gd name="T5" fmla="*/ 15 h 15"/>
            </a:gdLst>
            <a:ahLst/>
            <a:cxnLst>
              <a:cxn ang="0">
                <a:pos x="T0" y="T1"/>
              </a:cxn>
              <a:cxn ang="0">
                <a:pos x="T2" y="T3"/>
              </a:cxn>
              <a:cxn ang="0">
                <a:pos x="T4" y="T5"/>
              </a:cxn>
            </a:cxnLst>
            <a:rect l="0" t="0" r="r" b="b"/>
            <a:pathLst>
              <a:path w="28" h="15">
                <a:moveTo>
                  <a:pt x="0" y="0"/>
                </a:moveTo>
                <a:lnTo>
                  <a:pt x="25" y="13"/>
                </a:lnTo>
                <a:lnTo>
                  <a:pt x="28" y="15"/>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45" name="Freeform 265"/>
          <p:cNvSpPr>
            <a:spLocks/>
          </p:cNvSpPr>
          <p:nvPr/>
        </p:nvSpPr>
        <p:spPr bwMode="auto">
          <a:xfrm>
            <a:off x="5788025" y="3879850"/>
            <a:ext cx="55563" cy="41275"/>
          </a:xfrm>
          <a:custGeom>
            <a:avLst/>
            <a:gdLst>
              <a:gd name="T0" fmla="*/ 0 w 26"/>
              <a:gd name="T1" fmla="*/ 0 h 19"/>
              <a:gd name="T2" fmla="*/ 7 w 26"/>
              <a:gd name="T3" fmla="*/ 4 h 19"/>
              <a:gd name="T4" fmla="*/ 26 w 26"/>
              <a:gd name="T5" fmla="*/ 19 h 19"/>
            </a:gdLst>
            <a:ahLst/>
            <a:cxnLst>
              <a:cxn ang="0">
                <a:pos x="T0" y="T1"/>
              </a:cxn>
              <a:cxn ang="0">
                <a:pos x="T2" y="T3"/>
              </a:cxn>
              <a:cxn ang="0">
                <a:pos x="T4" y="T5"/>
              </a:cxn>
            </a:cxnLst>
            <a:rect l="0" t="0" r="r" b="b"/>
            <a:pathLst>
              <a:path w="26" h="19">
                <a:moveTo>
                  <a:pt x="0" y="0"/>
                </a:moveTo>
                <a:lnTo>
                  <a:pt x="7" y="4"/>
                </a:lnTo>
                <a:lnTo>
                  <a:pt x="26" y="19"/>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46" name="Freeform 266"/>
          <p:cNvSpPr>
            <a:spLocks/>
          </p:cNvSpPr>
          <p:nvPr/>
        </p:nvSpPr>
        <p:spPr bwMode="auto">
          <a:xfrm>
            <a:off x="5872163" y="3948113"/>
            <a:ext cx="44450" cy="50800"/>
          </a:xfrm>
          <a:custGeom>
            <a:avLst/>
            <a:gdLst>
              <a:gd name="T0" fmla="*/ 0 w 21"/>
              <a:gd name="T1" fmla="*/ 0 h 24"/>
              <a:gd name="T2" fmla="*/ 6 w 21"/>
              <a:gd name="T3" fmla="*/ 6 h 24"/>
              <a:gd name="T4" fmla="*/ 20 w 21"/>
              <a:gd name="T5" fmla="*/ 23 h 24"/>
              <a:gd name="T6" fmla="*/ 21 w 21"/>
              <a:gd name="T7" fmla="*/ 24 h 24"/>
            </a:gdLst>
            <a:ahLst/>
            <a:cxnLst>
              <a:cxn ang="0">
                <a:pos x="T0" y="T1"/>
              </a:cxn>
              <a:cxn ang="0">
                <a:pos x="T2" y="T3"/>
              </a:cxn>
              <a:cxn ang="0">
                <a:pos x="T4" y="T5"/>
              </a:cxn>
              <a:cxn ang="0">
                <a:pos x="T6" y="T7"/>
              </a:cxn>
            </a:cxnLst>
            <a:rect l="0" t="0" r="r" b="b"/>
            <a:pathLst>
              <a:path w="21" h="24">
                <a:moveTo>
                  <a:pt x="0" y="0"/>
                </a:moveTo>
                <a:lnTo>
                  <a:pt x="6" y="6"/>
                </a:lnTo>
                <a:lnTo>
                  <a:pt x="20" y="23"/>
                </a:lnTo>
                <a:lnTo>
                  <a:pt x="21" y="24"/>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47" name="Freeform 267"/>
          <p:cNvSpPr>
            <a:spLocks/>
          </p:cNvSpPr>
          <p:nvPr/>
        </p:nvSpPr>
        <p:spPr bwMode="auto">
          <a:xfrm>
            <a:off x="5932488" y="4033838"/>
            <a:ext cx="17462" cy="63500"/>
          </a:xfrm>
          <a:custGeom>
            <a:avLst/>
            <a:gdLst>
              <a:gd name="T0" fmla="*/ 0 w 8"/>
              <a:gd name="T1" fmla="*/ 0 h 30"/>
              <a:gd name="T2" fmla="*/ 1 w 8"/>
              <a:gd name="T3" fmla="*/ 1 h 30"/>
              <a:gd name="T4" fmla="*/ 7 w 8"/>
              <a:gd name="T5" fmla="*/ 18 h 30"/>
              <a:gd name="T6" fmla="*/ 8 w 8"/>
              <a:gd name="T7" fmla="*/ 30 h 30"/>
            </a:gdLst>
            <a:ahLst/>
            <a:cxnLst>
              <a:cxn ang="0">
                <a:pos x="T0" y="T1"/>
              </a:cxn>
              <a:cxn ang="0">
                <a:pos x="T2" y="T3"/>
              </a:cxn>
              <a:cxn ang="0">
                <a:pos x="T4" y="T5"/>
              </a:cxn>
              <a:cxn ang="0">
                <a:pos x="T6" y="T7"/>
              </a:cxn>
            </a:cxnLst>
            <a:rect l="0" t="0" r="r" b="b"/>
            <a:pathLst>
              <a:path w="8" h="30">
                <a:moveTo>
                  <a:pt x="0" y="0"/>
                </a:moveTo>
                <a:lnTo>
                  <a:pt x="1" y="1"/>
                </a:lnTo>
                <a:lnTo>
                  <a:pt x="7" y="18"/>
                </a:lnTo>
                <a:lnTo>
                  <a:pt x="8" y="3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48" name="Freeform 268"/>
          <p:cNvSpPr>
            <a:spLocks/>
          </p:cNvSpPr>
          <p:nvPr/>
        </p:nvSpPr>
        <p:spPr bwMode="auto">
          <a:xfrm>
            <a:off x="5926138" y="4135438"/>
            <a:ext cx="23812" cy="63500"/>
          </a:xfrm>
          <a:custGeom>
            <a:avLst/>
            <a:gdLst>
              <a:gd name="T0" fmla="*/ 11 w 11"/>
              <a:gd name="T1" fmla="*/ 0 h 30"/>
              <a:gd name="T2" fmla="*/ 10 w 11"/>
              <a:gd name="T3" fmla="*/ 6 h 30"/>
              <a:gd name="T4" fmla="*/ 4 w 11"/>
              <a:gd name="T5" fmla="*/ 24 h 30"/>
              <a:gd name="T6" fmla="*/ 0 w 11"/>
              <a:gd name="T7" fmla="*/ 30 h 30"/>
            </a:gdLst>
            <a:ahLst/>
            <a:cxnLst>
              <a:cxn ang="0">
                <a:pos x="T0" y="T1"/>
              </a:cxn>
              <a:cxn ang="0">
                <a:pos x="T2" y="T3"/>
              </a:cxn>
              <a:cxn ang="0">
                <a:pos x="T4" y="T5"/>
              </a:cxn>
              <a:cxn ang="0">
                <a:pos x="T6" y="T7"/>
              </a:cxn>
            </a:cxnLst>
            <a:rect l="0" t="0" r="r" b="b"/>
            <a:pathLst>
              <a:path w="11" h="30">
                <a:moveTo>
                  <a:pt x="11" y="0"/>
                </a:moveTo>
                <a:lnTo>
                  <a:pt x="10" y="6"/>
                </a:lnTo>
                <a:lnTo>
                  <a:pt x="4" y="24"/>
                </a:lnTo>
                <a:lnTo>
                  <a:pt x="0" y="3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49" name="Freeform 269"/>
          <p:cNvSpPr>
            <a:spLocks/>
          </p:cNvSpPr>
          <p:nvPr/>
        </p:nvSpPr>
        <p:spPr bwMode="auto">
          <a:xfrm>
            <a:off x="5861050" y="4232275"/>
            <a:ext cx="46038" cy="50800"/>
          </a:xfrm>
          <a:custGeom>
            <a:avLst/>
            <a:gdLst>
              <a:gd name="T0" fmla="*/ 22 w 22"/>
              <a:gd name="T1" fmla="*/ 0 h 24"/>
              <a:gd name="T2" fmla="*/ 11 w 22"/>
              <a:gd name="T3" fmla="*/ 13 h 24"/>
              <a:gd name="T4" fmla="*/ 0 w 22"/>
              <a:gd name="T5" fmla="*/ 24 h 24"/>
            </a:gdLst>
            <a:ahLst/>
            <a:cxnLst>
              <a:cxn ang="0">
                <a:pos x="T0" y="T1"/>
              </a:cxn>
              <a:cxn ang="0">
                <a:pos x="T2" y="T3"/>
              </a:cxn>
              <a:cxn ang="0">
                <a:pos x="T4" y="T5"/>
              </a:cxn>
            </a:cxnLst>
            <a:rect l="0" t="0" r="r" b="b"/>
            <a:pathLst>
              <a:path w="22" h="24">
                <a:moveTo>
                  <a:pt x="22" y="0"/>
                </a:moveTo>
                <a:lnTo>
                  <a:pt x="11" y="13"/>
                </a:lnTo>
                <a:lnTo>
                  <a:pt x="0" y="24"/>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50" name="Freeform 270"/>
          <p:cNvSpPr>
            <a:spLocks/>
          </p:cNvSpPr>
          <p:nvPr/>
        </p:nvSpPr>
        <p:spPr bwMode="auto">
          <a:xfrm>
            <a:off x="5778500" y="4308475"/>
            <a:ext cx="53975" cy="39688"/>
          </a:xfrm>
          <a:custGeom>
            <a:avLst/>
            <a:gdLst>
              <a:gd name="T0" fmla="*/ 26 w 26"/>
              <a:gd name="T1" fmla="*/ 0 h 19"/>
              <a:gd name="T2" fmla="*/ 12 w 26"/>
              <a:gd name="T3" fmla="*/ 11 h 19"/>
              <a:gd name="T4" fmla="*/ 0 w 26"/>
              <a:gd name="T5" fmla="*/ 19 h 19"/>
            </a:gdLst>
            <a:ahLst/>
            <a:cxnLst>
              <a:cxn ang="0">
                <a:pos x="T0" y="T1"/>
              </a:cxn>
              <a:cxn ang="0">
                <a:pos x="T2" y="T3"/>
              </a:cxn>
              <a:cxn ang="0">
                <a:pos x="T4" y="T5"/>
              </a:cxn>
            </a:cxnLst>
            <a:rect l="0" t="0" r="r" b="b"/>
            <a:pathLst>
              <a:path w="26" h="19">
                <a:moveTo>
                  <a:pt x="26" y="0"/>
                </a:moveTo>
                <a:lnTo>
                  <a:pt x="12" y="11"/>
                </a:lnTo>
                <a:lnTo>
                  <a:pt x="0" y="19"/>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51" name="Freeform 271"/>
          <p:cNvSpPr>
            <a:spLocks/>
          </p:cNvSpPr>
          <p:nvPr/>
        </p:nvSpPr>
        <p:spPr bwMode="auto">
          <a:xfrm>
            <a:off x="5686425" y="4367213"/>
            <a:ext cx="58738" cy="33337"/>
          </a:xfrm>
          <a:custGeom>
            <a:avLst/>
            <a:gdLst>
              <a:gd name="T0" fmla="*/ 28 w 28"/>
              <a:gd name="T1" fmla="*/ 0 h 15"/>
              <a:gd name="T2" fmla="*/ 2 w 28"/>
              <a:gd name="T3" fmla="*/ 14 h 15"/>
              <a:gd name="T4" fmla="*/ 0 w 28"/>
              <a:gd name="T5" fmla="*/ 15 h 15"/>
            </a:gdLst>
            <a:ahLst/>
            <a:cxnLst>
              <a:cxn ang="0">
                <a:pos x="T0" y="T1"/>
              </a:cxn>
              <a:cxn ang="0">
                <a:pos x="T2" y="T3"/>
              </a:cxn>
              <a:cxn ang="0">
                <a:pos x="T4" y="T5"/>
              </a:cxn>
            </a:cxnLst>
            <a:rect l="0" t="0" r="r" b="b"/>
            <a:pathLst>
              <a:path w="28" h="15">
                <a:moveTo>
                  <a:pt x="28" y="0"/>
                </a:moveTo>
                <a:lnTo>
                  <a:pt x="2" y="14"/>
                </a:lnTo>
                <a:lnTo>
                  <a:pt x="0" y="15"/>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52" name="Freeform 272"/>
          <p:cNvSpPr>
            <a:spLocks/>
          </p:cNvSpPr>
          <p:nvPr/>
        </p:nvSpPr>
        <p:spPr bwMode="auto">
          <a:xfrm>
            <a:off x="5588000" y="4416425"/>
            <a:ext cx="63500" cy="25400"/>
          </a:xfrm>
          <a:custGeom>
            <a:avLst/>
            <a:gdLst>
              <a:gd name="T0" fmla="*/ 30 w 30"/>
              <a:gd name="T1" fmla="*/ 0 h 12"/>
              <a:gd name="T2" fmla="*/ 16 w 30"/>
              <a:gd name="T3" fmla="*/ 6 h 12"/>
              <a:gd name="T4" fmla="*/ 0 w 30"/>
              <a:gd name="T5" fmla="*/ 12 h 12"/>
            </a:gdLst>
            <a:ahLst/>
            <a:cxnLst>
              <a:cxn ang="0">
                <a:pos x="T0" y="T1"/>
              </a:cxn>
              <a:cxn ang="0">
                <a:pos x="T2" y="T3"/>
              </a:cxn>
              <a:cxn ang="0">
                <a:pos x="T4" y="T5"/>
              </a:cxn>
            </a:cxnLst>
            <a:rect l="0" t="0" r="r" b="b"/>
            <a:pathLst>
              <a:path w="30" h="12">
                <a:moveTo>
                  <a:pt x="30" y="0"/>
                </a:moveTo>
                <a:lnTo>
                  <a:pt x="16" y="6"/>
                </a:lnTo>
                <a:lnTo>
                  <a:pt x="0" y="12"/>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53" name="Freeform 273"/>
          <p:cNvSpPr>
            <a:spLocks/>
          </p:cNvSpPr>
          <p:nvPr/>
        </p:nvSpPr>
        <p:spPr bwMode="auto">
          <a:xfrm>
            <a:off x="5487988" y="4457700"/>
            <a:ext cx="63500" cy="23813"/>
          </a:xfrm>
          <a:custGeom>
            <a:avLst/>
            <a:gdLst>
              <a:gd name="T0" fmla="*/ 30 w 30"/>
              <a:gd name="T1" fmla="*/ 0 h 11"/>
              <a:gd name="T2" fmla="*/ 28 w 30"/>
              <a:gd name="T3" fmla="*/ 1 h 11"/>
              <a:gd name="T4" fmla="*/ 0 w 30"/>
              <a:gd name="T5" fmla="*/ 11 h 11"/>
            </a:gdLst>
            <a:ahLst/>
            <a:cxnLst>
              <a:cxn ang="0">
                <a:pos x="T0" y="T1"/>
              </a:cxn>
              <a:cxn ang="0">
                <a:pos x="T2" y="T3"/>
              </a:cxn>
              <a:cxn ang="0">
                <a:pos x="T4" y="T5"/>
              </a:cxn>
            </a:cxnLst>
            <a:rect l="0" t="0" r="r" b="b"/>
            <a:pathLst>
              <a:path w="30" h="11">
                <a:moveTo>
                  <a:pt x="30" y="0"/>
                </a:moveTo>
                <a:lnTo>
                  <a:pt x="28" y="1"/>
                </a:lnTo>
                <a:lnTo>
                  <a:pt x="0" y="11"/>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54" name="Line 274"/>
          <p:cNvSpPr>
            <a:spLocks noChangeShapeType="1"/>
          </p:cNvSpPr>
          <p:nvPr/>
        </p:nvSpPr>
        <p:spPr bwMode="auto">
          <a:xfrm flipH="1">
            <a:off x="5386388" y="4494213"/>
            <a:ext cx="65087" cy="1905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55" name="Freeform 275"/>
          <p:cNvSpPr>
            <a:spLocks/>
          </p:cNvSpPr>
          <p:nvPr/>
        </p:nvSpPr>
        <p:spPr bwMode="auto">
          <a:xfrm>
            <a:off x="5284788" y="4522788"/>
            <a:ext cx="65087" cy="17462"/>
          </a:xfrm>
          <a:custGeom>
            <a:avLst/>
            <a:gdLst>
              <a:gd name="T0" fmla="*/ 31 w 31"/>
              <a:gd name="T1" fmla="*/ 0 h 8"/>
              <a:gd name="T2" fmla="*/ 2 w 31"/>
              <a:gd name="T3" fmla="*/ 7 h 8"/>
              <a:gd name="T4" fmla="*/ 0 w 31"/>
              <a:gd name="T5" fmla="*/ 8 h 8"/>
            </a:gdLst>
            <a:ahLst/>
            <a:cxnLst>
              <a:cxn ang="0">
                <a:pos x="T0" y="T1"/>
              </a:cxn>
              <a:cxn ang="0">
                <a:pos x="T2" y="T3"/>
              </a:cxn>
              <a:cxn ang="0">
                <a:pos x="T4" y="T5"/>
              </a:cxn>
            </a:cxnLst>
            <a:rect l="0" t="0" r="r" b="b"/>
            <a:pathLst>
              <a:path w="31" h="8">
                <a:moveTo>
                  <a:pt x="31" y="0"/>
                </a:moveTo>
                <a:lnTo>
                  <a:pt x="2" y="7"/>
                </a:lnTo>
                <a:lnTo>
                  <a:pt x="0" y="8"/>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56" name="Freeform 276"/>
          <p:cNvSpPr>
            <a:spLocks/>
          </p:cNvSpPr>
          <p:nvPr/>
        </p:nvSpPr>
        <p:spPr bwMode="auto">
          <a:xfrm>
            <a:off x="5180013" y="4548188"/>
            <a:ext cx="65087" cy="15875"/>
          </a:xfrm>
          <a:custGeom>
            <a:avLst/>
            <a:gdLst>
              <a:gd name="T0" fmla="*/ 31 w 31"/>
              <a:gd name="T1" fmla="*/ 0 h 7"/>
              <a:gd name="T2" fmla="*/ 5 w 31"/>
              <a:gd name="T3" fmla="*/ 6 h 7"/>
              <a:gd name="T4" fmla="*/ 0 w 31"/>
              <a:gd name="T5" fmla="*/ 7 h 7"/>
            </a:gdLst>
            <a:ahLst/>
            <a:cxnLst>
              <a:cxn ang="0">
                <a:pos x="T0" y="T1"/>
              </a:cxn>
              <a:cxn ang="0">
                <a:pos x="T2" y="T3"/>
              </a:cxn>
              <a:cxn ang="0">
                <a:pos x="T4" y="T5"/>
              </a:cxn>
            </a:cxnLst>
            <a:rect l="0" t="0" r="r" b="b"/>
            <a:pathLst>
              <a:path w="31" h="7">
                <a:moveTo>
                  <a:pt x="31" y="0"/>
                </a:moveTo>
                <a:lnTo>
                  <a:pt x="5" y="6"/>
                </a:lnTo>
                <a:lnTo>
                  <a:pt x="0" y="7"/>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57" name="Freeform 277"/>
          <p:cNvSpPr>
            <a:spLocks/>
          </p:cNvSpPr>
          <p:nvPr/>
        </p:nvSpPr>
        <p:spPr bwMode="auto">
          <a:xfrm>
            <a:off x="5075238" y="4570413"/>
            <a:ext cx="66675" cy="12700"/>
          </a:xfrm>
          <a:custGeom>
            <a:avLst/>
            <a:gdLst>
              <a:gd name="T0" fmla="*/ 31 w 31"/>
              <a:gd name="T1" fmla="*/ 0 h 6"/>
              <a:gd name="T2" fmla="*/ 6 w 31"/>
              <a:gd name="T3" fmla="*/ 5 h 6"/>
              <a:gd name="T4" fmla="*/ 0 w 31"/>
              <a:gd name="T5" fmla="*/ 6 h 6"/>
            </a:gdLst>
            <a:ahLst/>
            <a:cxnLst>
              <a:cxn ang="0">
                <a:pos x="T0" y="T1"/>
              </a:cxn>
              <a:cxn ang="0">
                <a:pos x="T2" y="T3"/>
              </a:cxn>
              <a:cxn ang="0">
                <a:pos x="T4" y="T5"/>
              </a:cxn>
            </a:cxnLst>
            <a:rect l="0" t="0" r="r" b="b"/>
            <a:pathLst>
              <a:path w="31" h="6">
                <a:moveTo>
                  <a:pt x="31" y="0"/>
                </a:moveTo>
                <a:lnTo>
                  <a:pt x="6" y="5"/>
                </a:lnTo>
                <a:lnTo>
                  <a:pt x="0" y="6"/>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58" name="Freeform 278"/>
          <p:cNvSpPr>
            <a:spLocks/>
          </p:cNvSpPr>
          <p:nvPr/>
        </p:nvSpPr>
        <p:spPr bwMode="auto">
          <a:xfrm>
            <a:off x="4970463" y="4589463"/>
            <a:ext cx="66675" cy="12700"/>
          </a:xfrm>
          <a:custGeom>
            <a:avLst/>
            <a:gdLst>
              <a:gd name="T0" fmla="*/ 31 w 31"/>
              <a:gd name="T1" fmla="*/ 0 h 6"/>
              <a:gd name="T2" fmla="*/ 5 w 31"/>
              <a:gd name="T3" fmla="*/ 5 h 6"/>
              <a:gd name="T4" fmla="*/ 0 w 31"/>
              <a:gd name="T5" fmla="*/ 6 h 6"/>
            </a:gdLst>
            <a:ahLst/>
            <a:cxnLst>
              <a:cxn ang="0">
                <a:pos x="T0" y="T1"/>
              </a:cxn>
              <a:cxn ang="0">
                <a:pos x="T2" y="T3"/>
              </a:cxn>
              <a:cxn ang="0">
                <a:pos x="T4" y="T5"/>
              </a:cxn>
            </a:cxnLst>
            <a:rect l="0" t="0" r="r" b="b"/>
            <a:pathLst>
              <a:path w="31" h="6">
                <a:moveTo>
                  <a:pt x="31" y="0"/>
                </a:moveTo>
                <a:lnTo>
                  <a:pt x="5" y="5"/>
                </a:lnTo>
                <a:lnTo>
                  <a:pt x="0" y="6"/>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59" name="Freeform 279"/>
          <p:cNvSpPr>
            <a:spLocks/>
          </p:cNvSpPr>
          <p:nvPr/>
        </p:nvSpPr>
        <p:spPr bwMode="auto">
          <a:xfrm>
            <a:off x="4864100" y="4606925"/>
            <a:ext cx="68263" cy="7938"/>
          </a:xfrm>
          <a:custGeom>
            <a:avLst/>
            <a:gdLst>
              <a:gd name="T0" fmla="*/ 32 w 32"/>
              <a:gd name="T1" fmla="*/ 0 h 4"/>
              <a:gd name="T2" fmla="*/ 4 w 32"/>
              <a:gd name="T3" fmla="*/ 4 h 4"/>
              <a:gd name="T4" fmla="*/ 0 w 32"/>
              <a:gd name="T5" fmla="*/ 4 h 4"/>
            </a:gdLst>
            <a:ahLst/>
            <a:cxnLst>
              <a:cxn ang="0">
                <a:pos x="T0" y="T1"/>
              </a:cxn>
              <a:cxn ang="0">
                <a:pos x="T2" y="T3"/>
              </a:cxn>
              <a:cxn ang="0">
                <a:pos x="T4" y="T5"/>
              </a:cxn>
            </a:cxnLst>
            <a:rect l="0" t="0" r="r" b="b"/>
            <a:pathLst>
              <a:path w="32" h="4">
                <a:moveTo>
                  <a:pt x="32" y="0"/>
                </a:moveTo>
                <a:lnTo>
                  <a:pt x="4" y="4"/>
                </a:lnTo>
                <a:lnTo>
                  <a:pt x="0" y="4"/>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60" name="Line 280"/>
          <p:cNvSpPr>
            <a:spLocks noChangeShapeType="1"/>
          </p:cNvSpPr>
          <p:nvPr/>
        </p:nvSpPr>
        <p:spPr bwMode="auto">
          <a:xfrm flipH="1">
            <a:off x="4757738" y="4619625"/>
            <a:ext cx="68262" cy="7938"/>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61" name="Line 281"/>
          <p:cNvSpPr>
            <a:spLocks noChangeShapeType="1"/>
          </p:cNvSpPr>
          <p:nvPr/>
        </p:nvSpPr>
        <p:spPr bwMode="auto">
          <a:xfrm flipH="1">
            <a:off x="4757738" y="4619625"/>
            <a:ext cx="68262" cy="7938"/>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62" name="Line 282"/>
          <p:cNvSpPr>
            <a:spLocks noChangeShapeType="1"/>
          </p:cNvSpPr>
          <p:nvPr/>
        </p:nvSpPr>
        <p:spPr bwMode="auto">
          <a:xfrm flipH="1">
            <a:off x="4651375" y="4632325"/>
            <a:ext cx="68263" cy="635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63" name="Line 283"/>
          <p:cNvSpPr>
            <a:spLocks noChangeShapeType="1"/>
          </p:cNvSpPr>
          <p:nvPr/>
        </p:nvSpPr>
        <p:spPr bwMode="auto">
          <a:xfrm flipH="1">
            <a:off x="4545013" y="4640263"/>
            <a:ext cx="68262" cy="4762"/>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64" name="Line 284"/>
          <p:cNvSpPr>
            <a:spLocks noChangeShapeType="1"/>
          </p:cNvSpPr>
          <p:nvPr/>
        </p:nvSpPr>
        <p:spPr bwMode="auto">
          <a:xfrm flipH="1">
            <a:off x="4438650" y="4646613"/>
            <a:ext cx="68263" cy="158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65" name="Line 285"/>
          <p:cNvSpPr>
            <a:spLocks noChangeShapeType="1"/>
          </p:cNvSpPr>
          <p:nvPr/>
        </p:nvSpPr>
        <p:spPr bwMode="auto">
          <a:xfrm flipH="1">
            <a:off x="4332288" y="4651375"/>
            <a:ext cx="68262" cy="1588"/>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66" name="Freeform 286"/>
          <p:cNvSpPr>
            <a:spLocks/>
          </p:cNvSpPr>
          <p:nvPr/>
        </p:nvSpPr>
        <p:spPr bwMode="auto">
          <a:xfrm>
            <a:off x="4225925" y="4652963"/>
            <a:ext cx="68263" cy="1587"/>
          </a:xfrm>
          <a:custGeom>
            <a:avLst/>
            <a:gdLst>
              <a:gd name="T0" fmla="*/ 32 w 32"/>
              <a:gd name="T1" fmla="*/ 28 w 32"/>
              <a:gd name="T2" fmla="*/ 0 w 32"/>
            </a:gdLst>
            <a:ahLst/>
            <a:cxnLst>
              <a:cxn ang="0">
                <a:pos x="T0" y="0"/>
              </a:cxn>
              <a:cxn ang="0">
                <a:pos x="T1" y="0"/>
              </a:cxn>
              <a:cxn ang="0">
                <a:pos x="T2" y="0"/>
              </a:cxn>
            </a:cxnLst>
            <a:rect l="0" t="0" r="r" b="b"/>
            <a:pathLst>
              <a:path w="32">
                <a:moveTo>
                  <a:pt x="32" y="0"/>
                </a:moveTo>
                <a:lnTo>
                  <a:pt x="28" y="0"/>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67" name="Freeform 287"/>
          <p:cNvSpPr>
            <a:spLocks/>
          </p:cNvSpPr>
          <p:nvPr/>
        </p:nvSpPr>
        <p:spPr bwMode="auto">
          <a:xfrm>
            <a:off x="4119563" y="4652963"/>
            <a:ext cx="68262" cy="1587"/>
          </a:xfrm>
          <a:custGeom>
            <a:avLst/>
            <a:gdLst>
              <a:gd name="T0" fmla="*/ 32 w 32"/>
              <a:gd name="T1" fmla="*/ 22 w 32"/>
              <a:gd name="T2" fmla="*/ 0 w 32"/>
            </a:gdLst>
            <a:ahLst/>
            <a:cxnLst>
              <a:cxn ang="0">
                <a:pos x="T0" y="0"/>
              </a:cxn>
              <a:cxn ang="0">
                <a:pos x="T1" y="0"/>
              </a:cxn>
              <a:cxn ang="0">
                <a:pos x="T2" y="0"/>
              </a:cxn>
            </a:cxnLst>
            <a:rect l="0" t="0" r="r" b="b"/>
            <a:pathLst>
              <a:path w="32">
                <a:moveTo>
                  <a:pt x="32" y="0"/>
                </a:moveTo>
                <a:lnTo>
                  <a:pt x="22" y="0"/>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68" name="Freeform 288"/>
          <p:cNvSpPr>
            <a:spLocks/>
          </p:cNvSpPr>
          <p:nvPr/>
        </p:nvSpPr>
        <p:spPr bwMode="auto">
          <a:xfrm>
            <a:off x="4013200" y="4648200"/>
            <a:ext cx="68263" cy="3175"/>
          </a:xfrm>
          <a:custGeom>
            <a:avLst/>
            <a:gdLst>
              <a:gd name="T0" fmla="*/ 32 w 32"/>
              <a:gd name="T1" fmla="*/ 1 h 1"/>
              <a:gd name="T2" fmla="*/ 15 w 32"/>
              <a:gd name="T3" fmla="*/ 1 h 1"/>
              <a:gd name="T4" fmla="*/ 0 w 32"/>
              <a:gd name="T5" fmla="*/ 0 h 1"/>
            </a:gdLst>
            <a:ahLst/>
            <a:cxnLst>
              <a:cxn ang="0">
                <a:pos x="T0" y="T1"/>
              </a:cxn>
              <a:cxn ang="0">
                <a:pos x="T2" y="T3"/>
              </a:cxn>
              <a:cxn ang="0">
                <a:pos x="T4" y="T5"/>
              </a:cxn>
            </a:cxnLst>
            <a:rect l="0" t="0" r="r" b="b"/>
            <a:pathLst>
              <a:path w="32" h="1">
                <a:moveTo>
                  <a:pt x="32" y="1"/>
                </a:moveTo>
                <a:lnTo>
                  <a:pt x="15" y="1"/>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69" name="Freeform 289"/>
          <p:cNvSpPr>
            <a:spLocks/>
          </p:cNvSpPr>
          <p:nvPr/>
        </p:nvSpPr>
        <p:spPr bwMode="auto">
          <a:xfrm>
            <a:off x="3906838" y="4645025"/>
            <a:ext cx="68262" cy="3175"/>
          </a:xfrm>
          <a:custGeom>
            <a:avLst/>
            <a:gdLst>
              <a:gd name="T0" fmla="*/ 32 w 32"/>
              <a:gd name="T1" fmla="*/ 2 h 2"/>
              <a:gd name="T2" fmla="*/ 9 w 32"/>
              <a:gd name="T3" fmla="*/ 1 h 2"/>
              <a:gd name="T4" fmla="*/ 0 w 32"/>
              <a:gd name="T5" fmla="*/ 0 h 2"/>
            </a:gdLst>
            <a:ahLst/>
            <a:cxnLst>
              <a:cxn ang="0">
                <a:pos x="T0" y="T1"/>
              </a:cxn>
              <a:cxn ang="0">
                <a:pos x="T2" y="T3"/>
              </a:cxn>
              <a:cxn ang="0">
                <a:pos x="T4" y="T5"/>
              </a:cxn>
            </a:cxnLst>
            <a:rect l="0" t="0" r="r" b="b"/>
            <a:pathLst>
              <a:path w="32" h="2">
                <a:moveTo>
                  <a:pt x="32" y="2"/>
                </a:moveTo>
                <a:lnTo>
                  <a:pt x="9" y="1"/>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70" name="Freeform 290"/>
          <p:cNvSpPr>
            <a:spLocks/>
          </p:cNvSpPr>
          <p:nvPr/>
        </p:nvSpPr>
        <p:spPr bwMode="auto">
          <a:xfrm>
            <a:off x="3800475" y="4638675"/>
            <a:ext cx="68263" cy="3175"/>
          </a:xfrm>
          <a:custGeom>
            <a:avLst/>
            <a:gdLst>
              <a:gd name="T0" fmla="*/ 32 w 32"/>
              <a:gd name="T1" fmla="*/ 2 h 2"/>
              <a:gd name="T2" fmla="*/ 4 w 32"/>
              <a:gd name="T3" fmla="*/ 0 h 2"/>
              <a:gd name="T4" fmla="*/ 0 w 32"/>
              <a:gd name="T5" fmla="*/ 0 h 2"/>
            </a:gdLst>
            <a:ahLst/>
            <a:cxnLst>
              <a:cxn ang="0">
                <a:pos x="T0" y="T1"/>
              </a:cxn>
              <a:cxn ang="0">
                <a:pos x="T2" y="T3"/>
              </a:cxn>
              <a:cxn ang="0">
                <a:pos x="T4" y="T5"/>
              </a:cxn>
            </a:cxnLst>
            <a:rect l="0" t="0" r="r" b="b"/>
            <a:pathLst>
              <a:path w="32" h="2">
                <a:moveTo>
                  <a:pt x="32" y="2"/>
                </a:moveTo>
                <a:lnTo>
                  <a:pt x="4" y="0"/>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71" name="Line 291"/>
          <p:cNvSpPr>
            <a:spLocks noChangeShapeType="1"/>
          </p:cNvSpPr>
          <p:nvPr/>
        </p:nvSpPr>
        <p:spPr bwMode="auto">
          <a:xfrm flipH="1" flipV="1">
            <a:off x="3694113" y="4627563"/>
            <a:ext cx="68262" cy="635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72" name="Line 292"/>
          <p:cNvSpPr>
            <a:spLocks noChangeShapeType="1"/>
          </p:cNvSpPr>
          <p:nvPr/>
        </p:nvSpPr>
        <p:spPr bwMode="auto">
          <a:xfrm flipH="1" flipV="1">
            <a:off x="3587750" y="4614863"/>
            <a:ext cx="68263" cy="793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73" name="Line 293"/>
          <p:cNvSpPr>
            <a:spLocks noChangeShapeType="1"/>
          </p:cNvSpPr>
          <p:nvPr/>
        </p:nvSpPr>
        <p:spPr bwMode="auto">
          <a:xfrm flipH="1" flipV="1">
            <a:off x="3481388" y="4602163"/>
            <a:ext cx="68262" cy="7937"/>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74" name="Line 294"/>
          <p:cNvSpPr>
            <a:spLocks noChangeShapeType="1"/>
          </p:cNvSpPr>
          <p:nvPr/>
        </p:nvSpPr>
        <p:spPr bwMode="auto">
          <a:xfrm flipH="1" flipV="1">
            <a:off x="3376613" y="4583113"/>
            <a:ext cx="66675" cy="1270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75" name="Line 295"/>
          <p:cNvSpPr>
            <a:spLocks noChangeShapeType="1"/>
          </p:cNvSpPr>
          <p:nvPr/>
        </p:nvSpPr>
        <p:spPr bwMode="auto">
          <a:xfrm flipH="1" flipV="1">
            <a:off x="3271838" y="4564063"/>
            <a:ext cx="66675" cy="12700"/>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76" name="Line 296"/>
          <p:cNvSpPr>
            <a:spLocks noChangeShapeType="1"/>
          </p:cNvSpPr>
          <p:nvPr/>
        </p:nvSpPr>
        <p:spPr bwMode="auto">
          <a:xfrm flipH="1" flipV="1">
            <a:off x="3168650" y="4540250"/>
            <a:ext cx="65088" cy="14288"/>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77" name="Freeform 297"/>
          <p:cNvSpPr>
            <a:spLocks/>
          </p:cNvSpPr>
          <p:nvPr/>
        </p:nvSpPr>
        <p:spPr bwMode="auto">
          <a:xfrm>
            <a:off x="3065463" y="4513263"/>
            <a:ext cx="66675" cy="15875"/>
          </a:xfrm>
          <a:custGeom>
            <a:avLst/>
            <a:gdLst>
              <a:gd name="T0" fmla="*/ 31 w 31"/>
              <a:gd name="T1" fmla="*/ 8 h 8"/>
              <a:gd name="T2" fmla="*/ 2 w 31"/>
              <a:gd name="T3" fmla="*/ 1 h 8"/>
              <a:gd name="T4" fmla="*/ 0 w 31"/>
              <a:gd name="T5" fmla="*/ 0 h 8"/>
            </a:gdLst>
            <a:ahLst/>
            <a:cxnLst>
              <a:cxn ang="0">
                <a:pos x="T0" y="T1"/>
              </a:cxn>
              <a:cxn ang="0">
                <a:pos x="T2" y="T3"/>
              </a:cxn>
              <a:cxn ang="0">
                <a:pos x="T4" y="T5"/>
              </a:cxn>
            </a:cxnLst>
            <a:rect l="0" t="0" r="r" b="b"/>
            <a:pathLst>
              <a:path w="31" h="8">
                <a:moveTo>
                  <a:pt x="31" y="8"/>
                </a:moveTo>
                <a:lnTo>
                  <a:pt x="2" y="1"/>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78" name="Freeform 298"/>
          <p:cNvSpPr>
            <a:spLocks/>
          </p:cNvSpPr>
          <p:nvPr/>
        </p:nvSpPr>
        <p:spPr bwMode="auto">
          <a:xfrm>
            <a:off x="2963863" y="4483100"/>
            <a:ext cx="66675" cy="19050"/>
          </a:xfrm>
          <a:custGeom>
            <a:avLst/>
            <a:gdLst>
              <a:gd name="T0" fmla="*/ 31 w 31"/>
              <a:gd name="T1" fmla="*/ 9 h 9"/>
              <a:gd name="T2" fmla="*/ 9 w 31"/>
              <a:gd name="T3" fmla="*/ 3 h 9"/>
              <a:gd name="T4" fmla="*/ 0 w 31"/>
              <a:gd name="T5" fmla="*/ 0 h 9"/>
            </a:gdLst>
            <a:ahLst/>
            <a:cxnLst>
              <a:cxn ang="0">
                <a:pos x="T0" y="T1"/>
              </a:cxn>
              <a:cxn ang="0">
                <a:pos x="T2" y="T3"/>
              </a:cxn>
              <a:cxn ang="0">
                <a:pos x="T4" y="T5"/>
              </a:cxn>
            </a:cxnLst>
            <a:rect l="0" t="0" r="r" b="b"/>
            <a:pathLst>
              <a:path w="31" h="9">
                <a:moveTo>
                  <a:pt x="31" y="9"/>
                </a:moveTo>
                <a:lnTo>
                  <a:pt x="9" y="3"/>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79" name="Freeform 299"/>
          <p:cNvSpPr>
            <a:spLocks/>
          </p:cNvSpPr>
          <p:nvPr/>
        </p:nvSpPr>
        <p:spPr bwMode="auto">
          <a:xfrm>
            <a:off x="2863850" y="4441825"/>
            <a:ext cx="63500" cy="25400"/>
          </a:xfrm>
          <a:custGeom>
            <a:avLst/>
            <a:gdLst>
              <a:gd name="T0" fmla="*/ 30 w 30"/>
              <a:gd name="T1" fmla="*/ 12 h 12"/>
              <a:gd name="T2" fmla="*/ 19 w 30"/>
              <a:gd name="T3" fmla="*/ 8 h 12"/>
              <a:gd name="T4" fmla="*/ 0 w 30"/>
              <a:gd name="T5" fmla="*/ 0 h 12"/>
            </a:gdLst>
            <a:ahLst/>
            <a:cxnLst>
              <a:cxn ang="0">
                <a:pos x="T0" y="T1"/>
              </a:cxn>
              <a:cxn ang="0">
                <a:pos x="T2" y="T3"/>
              </a:cxn>
              <a:cxn ang="0">
                <a:pos x="T4" y="T5"/>
              </a:cxn>
            </a:cxnLst>
            <a:rect l="0" t="0" r="r" b="b"/>
            <a:pathLst>
              <a:path w="30" h="12">
                <a:moveTo>
                  <a:pt x="30" y="12"/>
                </a:moveTo>
                <a:lnTo>
                  <a:pt x="19" y="8"/>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80" name="Line 300"/>
          <p:cNvSpPr>
            <a:spLocks noChangeShapeType="1"/>
          </p:cNvSpPr>
          <p:nvPr/>
        </p:nvSpPr>
        <p:spPr bwMode="auto">
          <a:xfrm flipH="1" flipV="1">
            <a:off x="2765425" y="4400550"/>
            <a:ext cx="61913" cy="28575"/>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781" name="Freeform 301"/>
          <p:cNvSpPr>
            <a:spLocks/>
          </p:cNvSpPr>
          <p:nvPr/>
        </p:nvSpPr>
        <p:spPr bwMode="auto">
          <a:xfrm>
            <a:off x="2674938" y="4346575"/>
            <a:ext cx="57150" cy="36513"/>
          </a:xfrm>
          <a:custGeom>
            <a:avLst/>
            <a:gdLst>
              <a:gd name="T0" fmla="*/ 27 w 27"/>
              <a:gd name="T1" fmla="*/ 17 h 17"/>
              <a:gd name="T2" fmla="*/ 13 w 27"/>
              <a:gd name="T3" fmla="*/ 9 h 17"/>
              <a:gd name="T4" fmla="*/ 0 w 27"/>
              <a:gd name="T5" fmla="*/ 0 h 17"/>
            </a:gdLst>
            <a:ahLst/>
            <a:cxnLst>
              <a:cxn ang="0">
                <a:pos x="T0" y="T1"/>
              </a:cxn>
              <a:cxn ang="0">
                <a:pos x="T2" y="T3"/>
              </a:cxn>
              <a:cxn ang="0">
                <a:pos x="T4" y="T5"/>
              </a:cxn>
            </a:cxnLst>
            <a:rect l="0" t="0" r="r" b="b"/>
            <a:pathLst>
              <a:path w="27" h="17">
                <a:moveTo>
                  <a:pt x="27" y="17"/>
                </a:moveTo>
                <a:lnTo>
                  <a:pt x="13" y="9"/>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82" name="Freeform 302"/>
          <p:cNvSpPr>
            <a:spLocks/>
          </p:cNvSpPr>
          <p:nvPr/>
        </p:nvSpPr>
        <p:spPr bwMode="auto">
          <a:xfrm>
            <a:off x="2589213" y="4283075"/>
            <a:ext cx="53975" cy="42863"/>
          </a:xfrm>
          <a:custGeom>
            <a:avLst/>
            <a:gdLst>
              <a:gd name="T0" fmla="*/ 25 w 25"/>
              <a:gd name="T1" fmla="*/ 20 h 20"/>
              <a:gd name="T2" fmla="*/ 7 w 25"/>
              <a:gd name="T3" fmla="*/ 6 h 20"/>
              <a:gd name="T4" fmla="*/ 0 w 25"/>
              <a:gd name="T5" fmla="*/ 0 h 20"/>
            </a:gdLst>
            <a:ahLst/>
            <a:cxnLst>
              <a:cxn ang="0">
                <a:pos x="T0" y="T1"/>
              </a:cxn>
              <a:cxn ang="0">
                <a:pos x="T2" y="T3"/>
              </a:cxn>
              <a:cxn ang="0">
                <a:pos x="T4" y="T5"/>
              </a:cxn>
            </a:cxnLst>
            <a:rect l="0" t="0" r="r" b="b"/>
            <a:pathLst>
              <a:path w="25" h="20">
                <a:moveTo>
                  <a:pt x="25" y="20"/>
                </a:moveTo>
                <a:lnTo>
                  <a:pt x="7" y="6"/>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83" name="Freeform 303"/>
          <p:cNvSpPr>
            <a:spLocks/>
          </p:cNvSpPr>
          <p:nvPr/>
        </p:nvSpPr>
        <p:spPr bwMode="auto">
          <a:xfrm>
            <a:off x="2522538" y="4198938"/>
            <a:ext cx="39687" cy="55562"/>
          </a:xfrm>
          <a:custGeom>
            <a:avLst/>
            <a:gdLst>
              <a:gd name="T0" fmla="*/ 18 w 18"/>
              <a:gd name="T1" fmla="*/ 26 h 26"/>
              <a:gd name="T2" fmla="*/ 6 w 18"/>
              <a:gd name="T3" fmla="*/ 11 h 26"/>
              <a:gd name="T4" fmla="*/ 0 w 18"/>
              <a:gd name="T5" fmla="*/ 0 h 26"/>
            </a:gdLst>
            <a:ahLst/>
            <a:cxnLst>
              <a:cxn ang="0">
                <a:pos x="T0" y="T1"/>
              </a:cxn>
              <a:cxn ang="0">
                <a:pos x="T2" y="T3"/>
              </a:cxn>
              <a:cxn ang="0">
                <a:pos x="T4" y="T5"/>
              </a:cxn>
            </a:cxnLst>
            <a:rect l="0" t="0" r="r" b="b"/>
            <a:pathLst>
              <a:path w="18" h="26">
                <a:moveTo>
                  <a:pt x="18" y="26"/>
                </a:moveTo>
                <a:lnTo>
                  <a:pt x="6" y="11"/>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4784" name="Freeform 304"/>
          <p:cNvSpPr>
            <a:spLocks/>
          </p:cNvSpPr>
          <p:nvPr/>
        </p:nvSpPr>
        <p:spPr bwMode="auto">
          <a:xfrm>
            <a:off x="2500313" y="4110038"/>
            <a:ext cx="7937" cy="53975"/>
          </a:xfrm>
          <a:custGeom>
            <a:avLst/>
            <a:gdLst>
              <a:gd name="T0" fmla="*/ 4 w 4"/>
              <a:gd name="T1" fmla="*/ 25 h 25"/>
              <a:gd name="T2" fmla="*/ 2 w 4"/>
              <a:gd name="T3" fmla="*/ 18 h 25"/>
              <a:gd name="T4" fmla="*/ 0 w 4"/>
              <a:gd name="T5" fmla="*/ 0 h 25"/>
            </a:gdLst>
            <a:ahLst/>
            <a:cxnLst>
              <a:cxn ang="0">
                <a:pos x="T0" y="T1"/>
              </a:cxn>
              <a:cxn ang="0">
                <a:pos x="T2" y="T3"/>
              </a:cxn>
              <a:cxn ang="0">
                <a:pos x="T4" y="T5"/>
              </a:cxn>
            </a:cxnLst>
            <a:rect l="0" t="0" r="r" b="b"/>
            <a:pathLst>
              <a:path w="4" h="25">
                <a:moveTo>
                  <a:pt x="4" y="25"/>
                </a:moveTo>
                <a:lnTo>
                  <a:pt x="2" y="18"/>
                </a:lnTo>
                <a:lnTo>
                  <a:pt x="0" y="0"/>
                </a:lnTo>
              </a:path>
            </a:pathLst>
          </a:custGeom>
          <a:noFill/>
          <a:ln w="47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pic>
        <p:nvPicPr>
          <p:cNvPr id="404785" name="Picture 30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14638" y="1709738"/>
            <a:ext cx="2817812" cy="159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08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31800" y="1268413"/>
            <a:ext cx="5054576" cy="5065712"/>
          </a:xfrm>
        </p:spPr>
        <p:txBody>
          <a:bodyPr/>
          <a:lstStyle/>
          <a:p>
            <a:r>
              <a:rPr lang="en-US" dirty="0"/>
              <a:t>Course Website: </a:t>
            </a:r>
            <a:r>
              <a:rPr lang="en-US" dirty="0">
                <a:hlinkClick r:id="rId3"/>
              </a:rPr>
              <a:t>http://</a:t>
            </a:r>
            <a:r>
              <a:rPr lang="en-US" altLang="zh-CN" dirty="0">
                <a:hlinkClick r:id="rId3"/>
              </a:rPr>
              <a:t>cc</a:t>
            </a:r>
            <a:r>
              <a:rPr lang="en-US" dirty="0">
                <a:hlinkClick r:id="rId3"/>
              </a:rPr>
              <a:t>.sjtu.edu.cn</a:t>
            </a:r>
            <a:endParaRPr lang="en-US" dirty="0"/>
          </a:p>
          <a:p>
            <a:pPr lvl="1"/>
            <a:r>
              <a:rPr lang="zh-CN" altLang="en-US" dirty="0"/>
              <a:t>面向对象软件工程</a:t>
            </a:r>
            <a:endParaRPr lang="en-US" dirty="0"/>
          </a:p>
          <a:p>
            <a:r>
              <a:rPr lang="en-US" dirty="0"/>
              <a:t>About Myself:</a:t>
            </a:r>
          </a:p>
          <a:p>
            <a:pPr lvl="1"/>
            <a:r>
              <a:rPr lang="en-US" dirty="0"/>
              <a:t>Jian Cao, Prof., </a:t>
            </a:r>
            <a:r>
              <a:rPr lang="en-US" dirty="0" err="1"/>
              <a:t>Ph.D</a:t>
            </a:r>
            <a:endParaRPr lang="en-US" dirty="0"/>
          </a:p>
          <a:p>
            <a:pPr lvl="1"/>
            <a:r>
              <a:rPr lang="en-US" dirty="0"/>
              <a:t>Office Room: 3-413</a:t>
            </a:r>
          </a:p>
          <a:p>
            <a:pPr lvl="1"/>
            <a:r>
              <a:rPr lang="en-US" dirty="0"/>
              <a:t>Phone: 021-34204426, 13651963843</a:t>
            </a:r>
          </a:p>
          <a:p>
            <a:pPr lvl="1"/>
            <a:r>
              <a:rPr lang="en-US" dirty="0"/>
              <a:t>E-Mail: </a:t>
            </a:r>
            <a:r>
              <a:rPr lang="en-US" dirty="0">
                <a:hlinkClick r:id="rId4"/>
              </a:rPr>
              <a:t>cao-jian@sjtu.edu.cn</a:t>
            </a:r>
            <a:endParaRPr lang="en-US" dirty="0"/>
          </a:p>
          <a:p>
            <a:r>
              <a:rPr lang="en-US" altLang="zh-CN" dirty="0"/>
              <a:t>Text </a:t>
            </a:r>
            <a:r>
              <a:rPr lang="en-US" dirty="0"/>
              <a:t>Book</a:t>
            </a:r>
          </a:p>
        </p:txBody>
      </p:sp>
      <p:pic>
        <p:nvPicPr>
          <p:cNvPr id="5" name="图片 4"/>
          <p:cNvPicPr>
            <a:picLocks noChangeAspect="1"/>
          </p:cNvPicPr>
          <p:nvPr/>
        </p:nvPicPr>
        <p:blipFill>
          <a:blip r:embed="rId5"/>
          <a:stretch>
            <a:fillRect/>
          </a:stretch>
        </p:blipFill>
        <p:spPr>
          <a:xfrm>
            <a:off x="6781782" y="3581396"/>
            <a:ext cx="2362138" cy="2956063"/>
          </a:xfrm>
          <a:prstGeom prst="rect">
            <a:avLst/>
          </a:prstGeom>
        </p:spPr>
      </p:pic>
      <p:pic>
        <p:nvPicPr>
          <p:cNvPr id="4" name="Picture 3"/>
          <p:cNvPicPr>
            <a:picLocks noChangeAspect="1"/>
          </p:cNvPicPr>
          <p:nvPr/>
        </p:nvPicPr>
        <p:blipFill>
          <a:blip r:embed="rId6"/>
          <a:stretch>
            <a:fillRect/>
          </a:stretch>
        </p:blipFill>
        <p:spPr>
          <a:xfrm>
            <a:off x="4877717" y="1447852"/>
            <a:ext cx="2064842" cy="2693973"/>
          </a:xfrm>
          <a:prstGeom prst="rect">
            <a:avLst/>
          </a:prstGeom>
        </p:spPr>
      </p:pic>
    </p:spTree>
    <p:extLst>
      <p:ext uri="{BB962C8B-B14F-4D97-AF65-F5344CB8AC3E}">
        <p14:creationId xmlns:p14="http://schemas.microsoft.com/office/powerpoint/2010/main" val="102872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idx="4294967295"/>
          </p:nvPr>
        </p:nvSpPr>
        <p:spPr>
          <a:xfrm>
            <a:off x="685800" y="2514600"/>
            <a:ext cx="7772400" cy="1470025"/>
          </a:xfrm>
        </p:spPr>
        <p:txBody>
          <a:bodyPr anchor="ctr"/>
          <a:lstStyle/>
          <a:p>
            <a:pPr eaLnBrk="1" hangingPunct="1"/>
            <a:r>
              <a:rPr lang="en-US" altLang="zh-CN" sz="4300" dirty="0">
                <a:solidFill>
                  <a:schemeClr val="bg1"/>
                </a:solidFill>
                <a:latin typeface="Arial" charset="0"/>
                <a:ea typeface="华文新魏" charset="0"/>
              </a:rPr>
              <a:t>Thanks</a:t>
            </a:r>
            <a:br>
              <a:rPr lang="en-US" altLang="zh-CN" sz="4300" dirty="0">
                <a:solidFill>
                  <a:schemeClr val="bg1"/>
                </a:solidFill>
                <a:latin typeface="Arial" charset="0"/>
                <a:ea typeface="华文新魏" charset="0"/>
              </a:rPr>
            </a:br>
            <a:br>
              <a:rPr lang="en-US" altLang="zh-CN" sz="4300" dirty="0">
                <a:solidFill>
                  <a:schemeClr val="bg1"/>
                </a:solidFill>
                <a:latin typeface="Arial" charset="0"/>
                <a:ea typeface="华文新魏" charset="0"/>
              </a:rPr>
            </a:br>
            <a:r>
              <a:rPr lang="en-US" altLang="zh-CN" dirty="0" err="1">
                <a:solidFill>
                  <a:schemeClr val="bg1"/>
                </a:solidFill>
                <a:latin typeface="Arial" charset="0"/>
                <a:ea typeface="华文新魏" charset="0"/>
              </a:rPr>
              <a:t>cao-jian@sjtu.edu.cn</a:t>
            </a:r>
            <a:endParaRPr lang="en-US" altLang="zh-CN" dirty="0">
              <a:solidFill>
                <a:schemeClr val="bg1"/>
              </a:solidFill>
              <a:latin typeface="Arial" charset="0"/>
              <a:ea typeface="华文新魏"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Why should we learn SE?</a:t>
            </a:r>
          </a:p>
          <a:p>
            <a:pPr lvl="1"/>
            <a:r>
              <a:rPr lang="en-US" dirty="0"/>
              <a:t>Because you are from Computer Science</a:t>
            </a:r>
          </a:p>
          <a:p>
            <a:pPr lvl="1"/>
            <a:r>
              <a:rPr lang="en-US" dirty="0"/>
              <a:t>SE is the </a:t>
            </a:r>
            <a:r>
              <a:rPr lang="en-US" altLang="zh-CN" dirty="0"/>
              <a:t>second</a:t>
            </a:r>
            <a:r>
              <a:rPr lang="zh-CN" altLang="en-US" dirty="0"/>
              <a:t> </a:t>
            </a:r>
            <a:r>
              <a:rPr lang="en-US" dirty="0"/>
              <a:t>best </a:t>
            </a:r>
            <a:r>
              <a:rPr lang="en-US" altLang="zh-CN" dirty="0"/>
              <a:t>technology</a:t>
            </a:r>
            <a:r>
              <a:rPr lang="zh-CN" altLang="en-US" dirty="0"/>
              <a:t> </a:t>
            </a:r>
            <a:r>
              <a:rPr lang="en-US" dirty="0"/>
              <a:t>job </a:t>
            </a:r>
          </a:p>
          <a:p>
            <a:pPr marL="1093788" lvl="2" indent="0">
              <a:buNone/>
            </a:pPr>
            <a:endParaRPr lang="en-US" dirty="0"/>
          </a:p>
        </p:txBody>
      </p:sp>
      <p:pic>
        <p:nvPicPr>
          <p:cNvPr id="4" name="Picture 3"/>
          <p:cNvPicPr>
            <a:picLocks noChangeAspect="1"/>
          </p:cNvPicPr>
          <p:nvPr/>
        </p:nvPicPr>
        <p:blipFill>
          <a:blip r:embed="rId3"/>
          <a:stretch>
            <a:fillRect/>
          </a:stretch>
        </p:blipFill>
        <p:spPr>
          <a:xfrm>
            <a:off x="5969000" y="3984625"/>
            <a:ext cx="2806700" cy="2349500"/>
          </a:xfrm>
          <a:prstGeom prst="rect">
            <a:avLst/>
          </a:prstGeom>
        </p:spPr>
      </p:pic>
      <p:sp>
        <p:nvSpPr>
          <p:cNvPr id="6" name="Rectangle 5"/>
          <p:cNvSpPr/>
          <p:nvPr/>
        </p:nvSpPr>
        <p:spPr>
          <a:xfrm>
            <a:off x="248117" y="6091836"/>
            <a:ext cx="5333980" cy="307777"/>
          </a:xfrm>
          <a:prstGeom prst="rect">
            <a:avLst/>
          </a:prstGeom>
        </p:spPr>
        <p:txBody>
          <a:bodyPr wrap="square">
            <a:spAutoFit/>
          </a:bodyPr>
          <a:lstStyle/>
          <a:p>
            <a:pPr algn="l"/>
            <a:r>
              <a:rPr lang="en-US" sz="1400" i="1" dirty="0"/>
              <a:t>http://</a:t>
            </a:r>
            <a:r>
              <a:rPr lang="en-US" sz="1400" i="1" dirty="0" err="1"/>
              <a:t>money.usnews.com</a:t>
            </a:r>
            <a:r>
              <a:rPr lang="en-US" sz="1400" i="1" dirty="0"/>
              <a:t>/careers/best-jobs/software-developer</a:t>
            </a:r>
            <a:endParaRPr lang="en-US" sz="1400" dirty="0"/>
          </a:p>
        </p:txBody>
      </p:sp>
      <p:pic>
        <p:nvPicPr>
          <p:cNvPr id="7" name="图片 6">
            <a:extLst>
              <a:ext uri="{FF2B5EF4-FFF2-40B4-BE49-F238E27FC236}">
                <a16:creationId xmlns:a16="http://schemas.microsoft.com/office/drawing/2014/main" id="{F4133955-5DD8-C640-803D-E8E02783977B}"/>
              </a:ext>
            </a:extLst>
          </p:cNvPr>
          <p:cNvPicPr>
            <a:picLocks noChangeAspect="1"/>
          </p:cNvPicPr>
          <p:nvPr/>
        </p:nvPicPr>
        <p:blipFill>
          <a:blip r:embed="rId4"/>
          <a:stretch>
            <a:fillRect/>
          </a:stretch>
        </p:blipFill>
        <p:spPr>
          <a:xfrm>
            <a:off x="609704" y="3049265"/>
            <a:ext cx="4724276" cy="2669322"/>
          </a:xfrm>
          <a:prstGeom prst="rect">
            <a:avLst/>
          </a:prstGeom>
        </p:spPr>
      </p:pic>
    </p:spTree>
    <p:extLst>
      <p:ext uri="{BB962C8B-B14F-4D97-AF65-F5344CB8AC3E}">
        <p14:creationId xmlns:p14="http://schemas.microsoft.com/office/powerpoint/2010/main" val="250213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4D0AD4B-776A-E74F-824F-14A4F9FC08FC}"/>
              </a:ext>
            </a:extLst>
          </p:cNvPr>
          <p:cNvPicPr>
            <a:picLocks noChangeAspect="1"/>
          </p:cNvPicPr>
          <p:nvPr/>
        </p:nvPicPr>
        <p:blipFill>
          <a:blip r:embed="rId2"/>
          <a:stretch>
            <a:fillRect/>
          </a:stretch>
        </p:blipFill>
        <p:spPr>
          <a:xfrm>
            <a:off x="228750" y="1433953"/>
            <a:ext cx="5714970" cy="1897151"/>
          </a:xfrm>
          <a:prstGeom prst="rect">
            <a:avLst/>
          </a:prstGeom>
        </p:spPr>
      </p:pic>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228714" y="1048541"/>
            <a:ext cx="8229600" cy="5065712"/>
          </a:xfrm>
        </p:spPr>
        <p:txBody>
          <a:bodyPr/>
          <a:lstStyle/>
          <a:p>
            <a:r>
              <a:rPr kumimoji="1" lang="en-US" altLang="zh-CN" dirty="0"/>
              <a:t>Which</a:t>
            </a:r>
            <a:r>
              <a:rPr kumimoji="1" lang="zh-CN" altLang="en-US" dirty="0"/>
              <a:t> </a:t>
            </a:r>
            <a:r>
              <a:rPr kumimoji="1" lang="en-US" altLang="zh-CN" dirty="0"/>
              <a:t>job</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in</a:t>
            </a:r>
            <a:r>
              <a:rPr kumimoji="1" lang="zh-CN" altLang="en-US" dirty="0"/>
              <a:t> </a:t>
            </a:r>
            <a:r>
              <a:rPr kumimoji="1" lang="en-US" altLang="zh-CN" dirty="0"/>
              <a:t>2019?</a:t>
            </a:r>
            <a:endParaRPr kumimoji="1" lang="zh-CN" altLang="en-US" dirty="0"/>
          </a:p>
        </p:txBody>
      </p:sp>
      <p:pic>
        <p:nvPicPr>
          <p:cNvPr id="5" name="图片 4">
            <a:extLst>
              <a:ext uri="{FF2B5EF4-FFF2-40B4-BE49-F238E27FC236}">
                <a16:creationId xmlns:a16="http://schemas.microsoft.com/office/drawing/2014/main" id="{B1AFC491-AD50-AB4D-BF0F-A92C797408FE}"/>
              </a:ext>
            </a:extLst>
          </p:cNvPr>
          <p:cNvPicPr>
            <a:picLocks noChangeAspect="1"/>
          </p:cNvPicPr>
          <p:nvPr/>
        </p:nvPicPr>
        <p:blipFill>
          <a:blip r:embed="rId3"/>
          <a:stretch>
            <a:fillRect/>
          </a:stretch>
        </p:blipFill>
        <p:spPr>
          <a:xfrm>
            <a:off x="990802" y="2955760"/>
            <a:ext cx="5867138" cy="1901401"/>
          </a:xfrm>
          <a:prstGeom prst="rect">
            <a:avLst/>
          </a:prstGeom>
        </p:spPr>
      </p:pic>
      <p:pic>
        <p:nvPicPr>
          <p:cNvPr id="10" name="图片 9">
            <a:extLst>
              <a:ext uri="{FF2B5EF4-FFF2-40B4-BE49-F238E27FC236}">
                <a16:creationId xmlns:a16="http://schemas.microsoft.com/office/drawing/2014/main" id="{B9D66C6B-96A8-6848-8133-EDF08A4D25CE}"/>
              </a:ext>
            </a:extLst>
          </p:cNvPr>
          <p:cNvPicPr>
            <a:picLocks noChangeAspect="1"/>
          </p:cNvPicPr>
          <p:nvPr/>
        </p:nvPicPr>
        <p:blipFill>
          <a:blip r:embed="rId4"/>
          <a:stretch>
            <a:fillRect/>
          </a:stretch>
        </p:blipFill>
        <p:spPr>
          <a:xfrm>
            <a:off x="2493361" y="4593811"/>
            <a:ext cx="6345727" cy="1767853"/>
          </a:xfrm>
          <a:prstGeom prst="rect">
            <a:avLst/>
          </a:prstGeom>
        </p:spPr>
      </p:pic>
      <p:pic>
        <p:nvPicPr>
          <p:cNvPr id="13" name="图片 12">
            <a:extLst>
              <a:ext uri="{FF2B5EF4-FFF2-40B4-BE49-F238E27FC236}">
                <a16:creationId xmlns:a16="http://schemas.microsoft.com/office/drawing/2014/main" id="{70FC8249-A43B-B243-94EB-91D2287F937F}"/>
              </a:ext>
            </a:extLst>
          </p:cNvPr>
          <p:cNvPicPr>
            <a:picLocks noChangeAspect="1"/>
          </p:cNvPicPr>
          <p:nvPr/>
        </p:nvPicPr>
        <p:blipFill>
          <a:blip r:embed="rId5"/>
          <a:stretch>
            <a:fillRect/>
          </a:stretch>
        </p:blipFill>
        <p:spPr>
          <a:xfrm>
            <a:off x="6900867" y="1155317"/>
            <a:ext cx="2022172" cy="1800443"/>
          </a:xfrm>
          <a:prstGeom prst="rect">
            <a:avLst/>
          </a:prstGeom>
        </p:spPr>
      </p:pic>
    </p:spTree>
    <p:extLst>
      <p:ext uri="{BB962C8B-B14F-4D97-AF65-F5344CB8AC3E}">
        <p14:creationId xmlns:p14="http://schemas.microsoft.com/office/powerpoint/2010/main" val="101767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矩形 3"/>
          <p:cNvSpPr/>
          <p:nvPr/>
        </p:nvSpPr>
        <p:spPr>
          <a:xfrm>
            <a:off x="2047932" y="5899776"/>
            <a:ext cx="4572000" cy="461665"/>
          </a:xfrm>
          <a:prstGeom prst="rect">
            <a:avLst/>
          </a:prstGeom>
        </p:spPr>
        <p:txBody>
          <a:bodyPr>
            <a:spAutoFit/>
          </a:bodyPr>
          <a:lstStyle/>
          <a:p>
            <a:r>
              <a:rPr lang="zh-CN" altLang="en-US" sz="1200" dirty="0"/>
              <a:t>https://www.daxx.com/article/it-salaries-software-developer-trends-201</a:t>
            </a:r>
            <a:r>
              <a:rPr lang="en-US" altLang="zh-CN" sz="1200" dirty="0"/>
              <a:t>8</a:t>
            </a:r>
            <a:endParaRPr lang="zh-CN" altLang="en-US" sz="1200" dirty="0"/>
          </a:p>
        </p:txBody>
      </p:sp>
      <p:pic>
        <p:nvPicPr>
          <p:cNvPr id="5" name="图片 4">
            <a:extLst>
              <a:ext uri="{FF2B5EF4-FFF2-40B4-BE49-F238E27FC236}">
                <a16:creationId xmlns:a16="http://schemas.microsoft.com/office/drawing/2014/main" id="{835750A7-788C-404A-A3B9-E3AC3F9964D1}"/>
              </a:ext>
            </a:extLst>
          </p:cNvPr>
          <p:cNvPicPr>
            <a:picLocks noChangeAspect="1"/>
          </p:cNvPicPr>
          <p:nvPr/>
        </p:nvPicPr>
        <p:blipFill>
          <a:blip r:embed="rId3"/>
          <a:stretch>
            <a:fillRect/>
          </a:stretch>
        </p:blipFill>
        <p:spPr>
          <a:xfrm>
            <a:off x="1066892" y="1714545"/>
            <a:ext cx="7230363" cy="3428910"/>
          </a:xfrm>
          <a:prstGeom prst="rect">
            <a:avLst/>
          </a:prstGeom>
        </p:spPr>
      </p:pic>
    </p:spTree>
    <p:extLst>
      <p:ext uri="{BB962C8B-B14F-4D97-AF65-F5344CB8AC3E}">
        <p14:creationId xmlns:p14="http://schemas.microsoft.com/office/powerpoint/2010/main" val="155824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3" y="179388"/>
            <a:ext cx="9134237" cy="688975"/>
          </a:xfrm>
        </p:spPr>
        <p:txBody>
          <a:bodyPr/>
          <a:lstStyle/>
          <a:p>
            <a:r>
              <a:rPr lang="en-US" sz="3600" dirty="0"/>
              <a:t>What?</a:t>
            </a:r>
          </a:p>
        </p:txBody>
      </p:sp>
      <p:pic>
        <p:nvPicPr>
          <p:cNvPr id="6" name="Content Placeholder 5"/>
          <p:cNvPicPr>
            <a:picLocks noGrp="1" noChangeAspect="1"/>
          </p:cNvPicPr>
          <p:nvPr>
            <p:ph idx="1"/>
          </p:nvPr>
        </p:nvPicPr>
        <p:blipFill>
          <a:blip r:embed="rId3"/>
          <a:srcRect t="10052" b="10052"/>
          <a:stretch>
            <a:fillRect/>
          </a:stretch>
        </p:blipFill>
        <p:spPr>
          <a:xfrm>
            <a:off x="9763" y="3124208"/>
            <a:ext cx="1895307" cy="1166652"/>
          </a:xfrm>
        </p:spPr>
      </p:pic>
      <p:sp>
        <p:nvSpPr>
          <p:cNvPr id="4" name="Rectangle 3"/>
          <p:cNvSpPr/>
          <p:nvPr/>
        </p:nvSpPr>
        <p:spPr>
          <a:xfrm>
            <a:off x="1905070" y="1752644"/>
            <a:ext cx="5867246" cy="4154984"/>
          </a:xfrm>
          <a:prstGeom prst="rect">
            <a:avLst/>
          </a:prstGeom>
          <a:solidFill>
            <a:schemeClr val="accent2">
              <a:lumMod val="40000"/>
              <a:lumOff val="60000"/>
            </a:schemeClr>
          </a:solidFill>
          <a:ln>
            <a:solidFill>
              <a:schemeClr val="tx1"/>
            </a:solidFill>
          </a:ln>
        </p:spPr>
        <p:txBody>
          <a:bodyPr wrap="square">
            <a:spAutoFit/>
          </a:bodyPr>
          <a:lstStyle/>
          <a:p>
            <a:r>
              <a:rPr lang="en-US" sz="2000" dirty="0"/>
              <a:t>The SWEBOK Knowledge Areas (KAs)</a:t>
            </a:r>
          </a:p>
          <a:p>
            <a:r>
              <a:rPr lang="en-US" sz="2000" dirty="0"/>
              <a:t> </a:t>
            </a:r>
          </a:p>
          <a:p>
            <a:r>
              <a:rPr lang="en-US" sz="2000" dirty="0"/>
              <a:t>  Software requirements</a:t>
            </a:r>
          </a:p>
          <a:p>
            <a:r>
              <a:rPr lang="de-DE" sz="2000" dirty="0"/>
              <a:t>  Software design</a:t>
            </a:r>
          </a:p>
          <a:p>
            <a:r>
              <a:rPr lang="en-US" sz="2000" dirty="0"/>
              <a:t>  Software construction</a:t>
            </a:r>
          </a:p>
          <a:p>
            <a:r>
              <a:rPr lang="pl-PL" sz="2000" dirty="0"/>
              <a:t>  Software </a:t>
            </a:r>
            <a:r>
              <a:rPr lang="pl-PL" sz="2000" dirty="0" err="1"/>
              <a:t>testing</a:t>
            </a:r>
            <a:endParaRPr lang="pl-PL" sz="2000" dirty="0"/>
          </a:p>
          <a:p>
            <a:r>
              <a:rPr lang="en-US" sz="2000" dirty="0"/>
              <a:t>  Software maintenance</a:t>
            </a:r>
          </a:p>
          <a:p>
            <a:r>
              <a:rPr lang="en-US" sz="2000" dirty="0"/>
              <a:t>  Software configuration management</a:t>
            </a:r>
          </a:p>
          <a:p>
            <a:r>
              <a:rPr lang="nl-NL" sz="2000" dirty="0"/>
              <a:t>  Software engineering management</a:t>
            </a:r>
          </a:p>
          <a:p>
            <a:r>
              <a:rPr lang="nl-NL" sz="2000" dirty="0"/>
              <a:t>  Software engineering </a:t>
            </a:r>
            <a:r>
              <a:rPr lang="nl-NL" sz="2000" dirty="0" err="1"/>
              <a:t>process</a:t>
            </a:r>
            <a:endParaRPr lang="nl-NL" sz="2000" dirty="0"/>
          </a:p>
          <a:p>
            <a:r>
              <a:rPr lang="en-US" sz="2000" dirty="0"/>
              <a:t>  Software engineering models and methods</a:t>
            </a:r>
          </a:p>
          <a:p>
            <a:r>
              <a:rPr lang="en-US" sz="2000" dirty="0"/>
              <a:t>  Software quality</a:t>
            </a:r>
          </a:p>
          <a:p>
            <a:r>
              <a:rPr lang="en-US" sz="2000" dirty="0"/>
              <a:t>Software engineering </a:t>
            </a:r>
            <a:r>
              <a:rPr lang="en-US" sz="2000" dirty="0" err="1"/>
              <a:t>profressional</a:t>
            </a:r>
            <a:r>
              <a:rPr lang="en-US" sz="2000" dirty="0"/>
              <a:t> practice</a:t>
            </a:r>
            <a:r>
              <a:rPr lang="en-US" dirty="0"/>
              <a:t>	</a:t>
            </a:r>
          </a:p>
        </p:txBody>
      </p:sp>
      <p:sp>
        <p:nvSpPr>
          <p:cNvPr id="5" name="Rectangle 4"/>
          <p:cNvSpPr/>
          <p:nvPr/>
        </p:nvSpPr>
        <p:spPr>
          <a:xfrm>
            <a:off x="2286060" y="5878729"/>
            <a:ext cx="4572000" cy="646331"/>
          </a:xfrm>
          <a:prstGeom prst="rect">
            <a:avLst/>
          </a:prstGeom>
        </p:spPr>
        <p:txBody>
          <a:bodyPr>
            <a:spAutoFit/>
          </a:bodyPr>
          <a:lstStyle/>
          <a:p>
            <a:r>
              <a:rPr lang="pl-PL" sz="1800" dirty="0" err="1"/>
              <a:t>https</a:t>
            </a:r>
            <a:r>
              <a:rPr lang="pl-PL" sz="1800" dirty="0"/>
              <a:t>://</a:t>
            </a:r>
            <a:r>
              <a:rPr lang="pl-PL" sz="1800" dirty="0" err="1"/>
              <a:t>www.sebokwiki.org</a:t>
            </a:r>
            <a:r>
              <a:rPr lang="pl-PL" sz="1800" dirty="0"/>
              <a:t>/</a:t>
            </a:r>
            <a:r>
              <a:rPr lang="pl-PL" sz="1800" dirty="0" err="1"/>
              <a:t>wiki</a:t>
            </a:r>
            <a:r>
              <a:rPr lang="pl-PL" sz="1800" dirty="0"/>
              <a:t>/</a:t>
            </a:r>
            <a:r>
              <a:rPr lang="pl-PL" sz="1800" dirty="0" err="1"/>
              <a:t>An_Overview_of_the_SWEBOK_Guide</a:t>
            </a:r>
            <a:endParaRPr lang="en-US" sz="1800" dirty="0"/>
          </a:p>
        </p:txBody>
      </p:sp>
    </p:spTree>
    <p:extLst>
      <p:ext uri="{BB962C8B-B14F-4D97-AF65-F5344CB8AC3E}">
        <p14:creationId xmlns:p14="http://schemas.microsoft.com/office/powerpoint/2010/main" val="44305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a:t>
            </a:r>
            <a:r>
              <a:rPr lang="en-US" altLang="zh-CN" dirty="0"/>
              <a:t>oftware Engineering vs. Computer Science</a:t>
            </a:r>
            <a:endParaRPr lang="en-GB" dirty="0"/>
          </a:p>
          <a:p>
            <a:pPr lvl="1"/>
            <a:r>
              <a:rPr lang="en-GB" dirty="0"/>
              <a:t>Computer science is concerned with </a:t>
            </a:r>
            <a:r>
              <a:rPr lang="en-GB" dirty="0">
                <a:solidFill>
                  <a:srgbClr val="FF0000"/>
                </a:solidFill>
              </a:rPr>
              <a:t>theory</a:t>
            </a:r>
            <a:r>
              <a:rPr lang="en-GB" dirty="0"/>
              <a:t> and </a:t>
            </a:r>
            <a:r>
              <a:rPr lang="en-GB" dirty="0">
                <a:solidFill>
                  <a:srgbClr val="FF0000"/>
                </a:solidFill>
              </a:rPr>
              <a:t>fundamentals</a:t>
            </a:r>
            <a:r>
              <a:rPr lang="en-GB" dirty="0"/>
              <a:t>; software engineering is concerned with the practicalities of developing and delivering </a:t>
            </a:r>
            <a:r>
              <a:rPr lang="en-GB" dirty="0">
                <a:solidFill>
                  <a:srgbClr val="FF0000"/>
                </a:solidFill>
              </a:rPr>
              <a:t>useful software</a:t>
            </a:r>
          </a:p>
          <a:p>
            <a:pPr lvl="1"/>
            <a:r>
              <a:rPr lang="en-GB" dirty="0"/>
              <a:t>Computer science theories are currently insufficient to act as a complete underpinning for software engineering</a:t>
            </a:r>
          </a:p>
          <a:p>
            <a:endParaRPr lang="en-US" dirty="0"/>
          </a:p>
        </p:txBody>
      </p:sp>
    </p:spTree>
    <p:extLst>
      <p:ext uri="{BB962C8B-B14F-4D97-AF65-F5344CB8AC3E}">
        <p14:creationId xmlns:p14="http://schemas.microsoft.com/office/powerpoint/2010/main" val="304810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9999" y="1066862"/>
            <a:ext cx="8229600" cy="5065712"/>
          </a:xfrm>
        </p:spPr>
        <p:txBody>
          <a:bodyPr/>
          <a:lstStyle/>
          <a:p>
            <a:r>
              <a:rPr lang="en-US" sz="2000" dirty="0"/>
              <a:t>Computer Scientist</a:t>
            </a:r>
          </a:p>
          <a:p>
            <a:pPr lvl="1"/>
            <a:r>
              <a:rPr lang="en-US" sz="1800" dirty="0"/>
              <a:t>Proves theorems about algorithms, designs languages, defines knowledge representation schemes</a:t>
            </a:r>
          </a:p>
          <a:p>
            <a:pPr lvl="1"/>
            <a:r>
              <a:rPr lang="en-US" sz="1800" dirty="0"/>
              <a:t>Has infinite time…</a:t>
            </a:r>
          </a:p>
          <a:p>
            <a:r>
              <a:rPr lang="en-US" sz="2000" dirty="0"/>
              <a:t>Engineer</a:t>
            </a:r>
          </a:p>
          <a:p>
            <a:pPr lvl="1"/>
            <a:r>
              <a:rPr lang="en-US" sz="1800" dirty="0"/>
              <a:t>Develops a solution for an application-specific problem for a client</a:t>
            </a:r>
          </a:p>
          <a:p>
            <a:pPr lvl="1"/>
            <a:r>
              <a:rPr lang="en-US" sz="1800" dirty="0"/>
              <a:t>Uses computers &amp; languages, tools, techniques and methods</a:t>
            </a:r>
          </a:p>
          <a:p>
            <a:pPr lvl="1"/>
            <a:r>
              <a:rPr lang="en-US" sz="1800" dirty="0"/>
              <a:t>Has finite (usually </a:t>
            </a:r>
            <a:r>
              <a:rPr lang="en-US" altLang="zh-CN" sz="1800" dirty="0"/>
              <a:t>not </a:t>
            </a:r>
            <a:r>
              <a:rPr lang="en-US" sz="1800" i="1" dirty="0"/>
              <a:t>enough</a:t>
            </a:r>
            <a:r>
              <a:rPr lang="en-US" sz="1800" dirty="0"/>
              <a:t>) time… </a:t>
            </a:r>
          </a:p>
          <a:p>
            <a:r>
              <a:rPr lang="en-US" sz="2000" dirty="0"/>
              <a:t>Software Engineer</a:t>
            </a:r>
          </a:p>
          <a:p>
            <a:pPr lvl="1"/>
            <a:r>
              <a:rPr lang="en-US" sz="1800" dirty="0"/>
              <a:t>Works in multiple application domains</a:t>
            </a:r>
          </a:p>
          <a:p>
            <a:pPr lvl="1"/>
            <a:r>
              <a:rPr lang="en-US" sz="1800" dirty="0"/>
              <a:t>Has only 3 months...</a:t>
            </a:r>
          </a:p>
          <a:p>
            <a:pPr lvl="1"/>
            <a:r>
              <a:rPr lang="en-US" sz="1800" dirty="0"/>
              <a:t>…while changes occurs in requirements and available technology</a:t>
            </a:r>
          </a:p>
          <a:p>
            <a:endParaRPr lang="en-US" sz="2000" dirty="0"/>
          </a:p>
        </p:txBody>
      </p:sp>
      <p:pic>
        <p:nvPicPr>
          <p:cNvPr id="4" name="Picture 3"/>
          <p:cNvPicPr>
            <a:picLocks noChangeAspect="1"/>
          </p:cNvPicPr>
          <p:nvPr/>
        </p:nvPicPr>
        <p:blipFill>
          <a:blip r:embed="rId3"/>
          <a:stretch>
            <a:fillRect/>
          </a:stretch>
        </p:blipFill>
        <p:spPr>
          <a:xfrm>
            <a:off x="7851529" y="1083557"/>
            <a:ext cx="1271493" cy="1371564"/>
          </a:xfrm>
          <a:prstGeom prst="rect">
            <a:avLst/>
          </a:prstGeom>
        </p:spPr>
      </p:pic>
      <p:pic>
        <p:nvPicPr>
          <p:cNvPr id="5" name="Picture 4"/>
          <p:cNvPicPr>
            <a:picLocks noChangeAspect="1"/>
          </p:cNvPicPr>
          <p:nvPr/>
        </p:nvPicPr>
        <p:blipFill>
          <a:blip r:embed="rId4"/>
          <a:stretch>
            <a:fillRect/>
          </a:stretch>
        </p:blipFill>
        <p:spPr>
          <a:xfrm>
            <a:off x="7179290" y="3733792"/>
            <a:ext cx="1947039" cy="1324273"/>
          </a:xfrm>
          <a:prstGeom prst="rect">
            <a:avLst/>
          </a:prstGeom>
        </p:spPr>
      </p:pic>
    </p:spTree>
    <p:extLst>
      <p:ext uri="{BB962C8B-B14F-4D97-AF65-F5344CB8AC3E}">
        <p14:creationId xmlns:p14="http://schemas.microsoft.com/office/powerpoint/2010/main" val="167784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course</a:t>
            </a:r>
          </a:p>
        </p:txBody>
      </p:sp>
      <p:sp>
        <p:nvSpPr>
          <p:cNvPr id="3" name="Content Placeholder 2"/>
          <p:cNvSpPr>
            <a:spLocks noGrp="1"/>
          </p:cNvSpPr>
          <p:nvPr>
            <p:ph idx="1"/>
          </p:nvPr>
        </p:nvSpPr>
        <p:spPr/>
        <p:txBody>
          <a:bodyPr/>
          <a:lstStyle/>
          <a:p>
            <a:r>
              <a:rPr lang="en-US" sz="2400" dirty="0"/>
              <a:t>SE Concept</a:t>
            </a:r>
          </a:p>
          <a:p>
            <a:r>
              <a:rPr lang="en-US" sz="2400" dirty="0"/>
              <a:t>UML</a:t>
            </a:r>
          </a:p>
          <a:p>
            <a:r>
              <a:rPr lang="en-US" sz="2400" dirty="0"/>
              <a:t>Project Organization and Management</a:t>
            </a:r>
          </a:p>
          <a:p>
            <a:r>
              <a:rPr lang="en-US" sz="2400" dirty="0"/>
              <a:t>Requirement Elicitation</a:t>
            </a:r>
          </a:p>
          <a:p>
            <a:r>
              <a:rPr lang="en-US" sz="2400" dirty="0"/>
              <a:t>Analysis</a:t>
            </a:r>
          </a:p>
          <a:p>
            <a:r>
              <a:rPr lang="en-US" sz="2400" dirty="0"/>
              <a:t>System Design</a:t>
            </a:r>
          </a:p>
          <a:p>
            <a:r>
              <a:rPr lang="en-US" sz="2400" dirty="0"/>
              <a:t>Object Design</a:t>
            </a:r>
          </a:p>
          <a:p>
            <a:r>
              <a:rPr lang="en-US" sz="2400" dirty="0"/>
              <a:t>Mapping Models to Code</a:t>
            </a:r>
          </a:p>
          <a:p>
            <a:r>
              <a:rPr lang="en-US" sz="2400" dirty="0"/>
              <a:t>Testing</a:t>
            </a:r>
          </a:p>
          <a:p>
            <a:r>
              <a:rPr lang="en-US" sz="2400" dirty="0"/>
              <a:t>Manage Change</a:t>
            </a:r>
          </a:p>
          <a:p>
            <a:pPr>
              <a:buFont typeface="Arial"/>
              <a:buChar char="•"/>
            </a:pPr>
            <a:endParaRPr lang="en-US" dirty="0"/>
          </a:p>
        </p:txBody>
      </p:sp>
    </p:spTree>
    <p:extLst>
      <p:ext uri="{BB962C8B-B14F-4D97-AF65-F5344CB8AC3E}">
        <p14:creationId xmlns:p14="http://schemas.microsoft.com/office/powerpoint/2010/main" val="16903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a:t>
            </a:r>
          </a:p>
        </p:txBody>
      </p:sp>
      <p:sp>
        <p:nvSpPr>
          <p:cNvPr id="3" name="Content Placeholder 2"/>
          <p:cNvSpPr>
            <a:spLocks noGrp="1"/>
          </p:cNvSpPr>
          <p:nvPr>
            <p:ph idx="1"/>
          </p:nvPr>
        </p:nvSpPr>
        <p:spPr/>
        <p:txBody>
          <a:bodyPr/>
          <a:lstStyle/>
          <a:p>
            <a:r>
              <a:rPr lang="en-US" dirty="0"/>
              <a:t>Reading</a:t>
            </a:r>
          </a:p>
          <a:p>
            <a:r>
              <a:rPr lang="en-US" dirty="0"/>
              <a:t>Practice</a:t>
            </a:r>
          </a:p>
          <a:p>
            <a:endParaRPr lang="en-US" dirty="0"/>
          </a:p>
        </p:txBody>
      </p:sp>
    </p:spTree>
    <p:extLst>
      <p:ext uri="{BB962C8B-B14F-4D97-AF65-F5344CB8AC3E}">
        <p14:creationId xmlns:p14="http://schemas.microsoft.com/office/powerpoint/2010/main" val="3239109677"/>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33550</TotalTime>
  <Pages>0</Pages>
  <Words>902</Words>
  <Characters>0</Characters>
  <Application>Microsoft Macintosh PowerPoint</Application>
  <DocSecurity>0</DocSecurity>
  <PresentationFormat>全屏显示(4:3)</PresentationFormat>
  <Lines>0</Lines>
  <Paragraphs>138</Paragraphs>
  <Slides>15</Slides>
  <Notes>10</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15</vt:i4>
      </vt:variant>
    </vt:vector>
  </HeadingPairs>
  <TitlesOfParts>
    <vt:vector size="19" baseType="lpstr">
      <vt:lpstr>Arial</vt:lpstr>
      <vt:lpstr>Helvetica</vt:lpstr>
      <vt:lpstr>1_自定义设计方案</vt:lpstr>
      <vt:lpstr>2_自定义设计方案</vt:lpstr>
      <vt:lpstr>Software Engineering</vt:lpstr>
      <vt:lpstr>Why?</vt:lpstr>
      <vt:lpstr>PowerPoint 演示文稿</vt:lpstr>
      <vt:lpstr>PowerPoint 演示文稿</vt:lpstr>
      <vt:lpstr>What?</vt:lpstr>
      <vt:lpstr>PowerPoint 演示文稿</vt:lpstr>
      <vt:lpstr>PowerPoint 演示文稿</vt:lpstr>
      <vt:lpstr>This course</vt:lpstr>
      <vt:lpstr>How?</vt:lpstr>
      <vt:lpstr>Main Case Studies</vt:lpstr>
      <vt:lpstr>PowerPoint 演示文稿</vt:lpstr>
      <vt:lpstr>PowerPoint 演示文稿</vt:lpstr>
      <vt:lpstr>PowerPoint 演示文稿</vt:lpstr>
      <vt:lpstr>PowerPoint 演示文稿</vt:lpstr>
      <vt:lpstr>Thanks  cao-jian@sjtu.edu.cn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Qianni</dc:creator>
  <cp:lastModifiedBy>Microsoft Office 用户</cp:lastModifiedBy>
  <cp:revision>2660</cp:revision>
  <cp:lastPrinted>1601-01-01T00:00:00Z</cp:lastPrinted>
  <dcterms:created xsi:type="dcterms:W3CDTF">1601-01-01T00:00:00Z</dcterms:created>
  <dcterms:modified xsi:type="dcterms:W3CDTF">2019-02-18T01:41:02Z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