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mp" ContentType="image/bmp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68"/>
  </p:notesMasterIdLst>
  <p:sldIdLst>
    <p:sldId id="975" r:id="rId3"/>
    <p:sldId id="976" r:id="rId4"/>
    <p:sldId id="977" r:id="rId5"/>
    <p:sldId id="978" r:id="rId6"/>
    <p:sldId id="1046" r:id="rId7"/>
    <p:sldId id="979" r:id="rId8"/>
    <p:sldId id="980" r:id="rId9"/>
    <p:sldId id="981" r:id="rId10"/>
    <p:sldId id="982" r:id="rId11"/>
    <p:sldId id="983" r:id="rId12"/>
    <p:sldId id="984" r:id="rId13"/>
    <p:sldId id="1047" r:id="rId14"/>
    <p:sldId id="985" r:id="rId15"/>
    <p:sldId id="1048" r:id="rId16"/>
    <p:sldId id="1049" r:id="rId17"/>
    <p:sldId id="1050" r:id="rId18"/>
    <p:sldId id="1051" r:id="rId19"/>
    <p:sldId id="1052" r:id="rId20"/>
    <p:sldId id="1053" r:id="rId21"/>
    <p:sldId id="1054" r:id="rId22"/>
    <p:sldId id="1055" r:id="rId23"/>
    <p:sldId id="988" r:id="rId24"/>
    <p:sldId id="989" r:id="rId25"/>
    <p:sldId id="990" r:id="rId26"/>
    <p:sldId id="991" r:id="rId27"/>
    <p:sldId id="992" r:id="rId28"/>
    <p:sldId id="993" r:id="rId29"/>
    <p:sldId id="994" r:id="rId30"/>
    <p:sldId id="995" r:id="rId31"/>
    <p:sldId id="996" r:id="rId32"/>
    <p:sldId id="997" r:id="rId33"/>
    <p:sldId id="998" r:id="rId34"/>
    <p:sldId id="999" r:id="rId35"/>
    <p:sldId id="1000" r:id="rId36"/>
    <p:sldId id="1001" r:id="rId37"/>
    <p:sldId id="1002" r:id="rId38"/>
    <p:sldId id="1003" r:id="rId39"/>
    <p:sldId id="1004" r:id="rId40"/>
    <p:sldId id="1005" r:id="rId41"/>
    <p:sldId id="1006" r:id="rId42"/>
    <p:sldId id="1007" r:id="rId43"/>
    <p:sldId id="1008" r:id="rId44"/>
    <p:sldId id="1009" r:id="rId45"/>
    <p:sldId id="1010" r:id="rId46"/>
    <p:sldId id="1011" r:id="rId47"/>
    <p:sldId id="1012" r:id="rId48"/>
    <p:sldId id="1013" r:id="rId49"/>
    <p:sldId id="1014" r:id="rId50"/>
    <p:sldId id="1015" r:id="rId51"/>
    <p:sldId id="1016" r:id="rId52"/>
    <p:sldId id="1045" r:id="rId53"/>
    <p:sldId id="1020" r:id="rId54"/>
    <p:sldId id="1021" r:id="rId55"/>
    <p:sldId id="1022" r:id="rId56"/>
    <p:sldId id="1023" r:id="rId57"/>
    <p:sldId id="1024" r:id="rId58"/>
    <p:sldId id="1025" r:id="rId59"/>
    <p:sldId id="1026" r:id="rId60"/>
    <p:sldId id="1027" r:id="rId61"/>
    <p:sldId id="1028" r:id="rId62"/>
    <p:sldId id="1029" r:id="rId63"/>
    <p:sldId id="1030" r:id="rId64"/>
    <p:sldId id="1031" r:id="rId65"/>
    <p:sldId id="1056" r:id="rId66"/>
    <p:sldId id="876" r:id="rId6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4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12357C"/>
    <a:srgbClr val="DDDDDD"/>
    <a:srgbClr val="132584"/>
    <a:srgbClr val="FE340C"/>
    <a:srgbClr val="950341"/>
    <a:srgbClr val="930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05"/>
    <p:restoredTop sz="71474" autoAdjust="0"/>
  </p:normalViewPr>
  <p:slideViewPr>
    <p:cSldViewPr snapToObjects="1">
      <p:cViewPr>
        <p:scale>
          <a:sx n="72" d="100"/>
          <a:sy n="72" d="100"/>
        </p:scale>
        <p:origin x="1128" y="256"/>
      </p:cViewPr>
      <p:guideLst>
        <p:guide orient="horz" pos="2324"/>
        <p:guide pos="28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56.xml"/><Relationship Id="rId12" Type="http://schemas.openxmlformats.org/officeDocument/2006/relationships/slide" Target="slides/slide64.xml"/><Relationship Id="rId1" Type="http://schemas.openxmlformats.org/officeDocument/2006/relationships/slide" Target="slides/slide3.xml"/><Relationship Id="rId2" Type="http://schemas.openxmlformats.org/officeDocument/2006/relationships/slide" Target="slides/slide4.xml"/><Relationship Id="rId3" Type="http://schemas.openxmlformats.org/officeDocument/2006/relationships/slide" Target="slides/slide6.xml"/><Relationship Id="rId4" Type="http://schemas.openxmlformats.org/officeDocument/2006/relationships/slide" Target="slides/slide9.xml"/><Relationship Id="rId5" Type="http://schemas.openxmlformats.org/officeDocument/2006/relationships/slide" Target="slides/slide10.xml"/><Relationship Id="rId6" Type="http://schemas.openxmlformats.org/officeDocument/2006/relationships/slide" Target="slides/slide11.xml"/><Relationship Id="rId7" Type="http://schemas.openxmlformats.org/officeDocument/2006/relationships/slide" Target="slides/slide25.xml"/><Relationship Id="rId8" Type="http://schemas.openxmlformats.org/officeDocument/2006/relationships/slide" Target="slides/slide28.xml"/><Relationship Id="rId9" Type="http://schemas.openxmlformats.org/officeDocument/2006/relationships/slide" Target="slides/slide32.xml"/><Relationship Id="rId10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1B49A2F8-CCFC-5D4C-A1C4-C56321058C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1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13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294063"/>
            <a:ext cx="5986463" cy="5240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/>
              <a:t>Not covered in Fall 91 class</a:t>
            </a:r>
          </a:p>
          <a:p>
            <a:endParaRPr lang="en-US"/>
          </a:p>
        </p:txBody>
      </p:sp>
      <p:sp>
        <p:nvSpPr>
          <p:cNvPr id="31027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2225" y="31750"/>
            <a:ext cx="4162425" cy="31226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691635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77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8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2225" y="31750"/>
            <a:ext cx="4162425" cy="31226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294063"/>
            <a:ext cx="5986463" cy="5240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294063"/>
            <a:ext cx="5986463" cy="5240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/>
              <a:t>Not covered in Fall 91 class</a:t>
            </a:r>
          </a:p>
          <a:p>
            <a:endParaRPr lang="en-US"/>
          </a:p>
        </p:txBody>
      </p:sp>
      <p:sp>
        <p:nvSpPr>
          <p:cNvPr id="31949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2225" y="31750"/>
            <a:ext cx="4162425" cy="31226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87877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294063"/>
            <a:ext cx="5986463" cy="5240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/>
              <a:t>Not covered in Fall 91 class</a:t>
            </a:r>
          </a:p>
          <a:p>
            <a:endParaRPr lang="en-US"/>
          </a:p>
        </p:txBody>
      </p:sp>
      <p:sp>
        <p:nvSpPr>
          <p:cNvPr id="32153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2225" y="31750"/>
            <a:ext cx="4162425" cy="31226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0403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altLang="zh-CN" dirty="0" smtClean="0"/>
              <a:t>he Advertiser calls the operations of the Account object that tracks all the charges accrued from displaying </a:t>
            </a:r>
            <a:r>
              <a:rPr lang="en-US" altLang="zh-CN" dirty="0" err="1" smtClean="0"/>
              <a:t>AdvertisementBanners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24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altLang="zh-CN" dirty="0" smtClean="0"/>
              <a:t>utual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62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of exception handling in Java. TournamentForm catches exceptions raised by Tournament and TournamentControl and logs them into an error console for display to the user.</a:t>
            </a:r>
          </a:p>
        </p:txBody>
      </p:sp>
    </p:spTree>
    <p:extLst>
      <p:ext uri="{BB962C8B-B14F-4D97-AF65-F5344CB8AC3E}">
        <p14:creationId xmlns:p14="http://schemas.microsoft.com/office/powerpoint/2010/main" val="113766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8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0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1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5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2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295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42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32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21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44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123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31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7098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91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8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909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9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6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2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4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25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42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4.jpeg"/><Relationship Id="rId15" Type="http://schemas.openxmlformats.org/officeDocument/2006/relationships/image" Target="../media/image5.jpeg"/><Relationship Id="rId16" Type="http://schemas.openxmlformats.org/officeDocument/2006/relationships/image" Target="../media/image6.jpeg"/><Relationship Id="rId17" Type="http://schemas.openxmlformats.org/officeDocument/2006/relationships/image" Target="../media/image7.jpeg"/><Relationship Id="rId18" Type="http://schemas.openxmlformats.org/officeDocument/2006/relationships/image" Target="../media/image8.jpeg"/><Relationship Id="rId19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</p:txBody>
      </p:sp>
      <p:sp>
        <p:nvSpPr>
          <p:cNvPr id="1031" name="TextBox 1"/>
          <p:cNvSpPr txBox="1">
            <a:spLocks noChangeArrowheads="1"/>
          </p:cNvSpPr>
          <p:nvPr userDrawn="1"/>
        </p:nvSpPr>
        <p:spPr bwMode="auto">
          <a:xfrm>
            <a:off x="5849937" y="6477000"/>
            <a:ext cx="329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en-US" sz="2000" dirty="0"/>
              <a:t>S</a:t>
            </a:r>
            <a:r>
              <a:rPr lang="en-US" altLang="zh-CN" sz="2000" dirty="0"/>
              <a:t>oftware Engineering</a:t>
            </a:r>
            <a:endParaRPr 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黑体" charset="0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  <a:cs typeface="黑体" charset="0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9" descr="1-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2" descr="图片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23" descr="图片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4" descr="图片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25" descr="图片3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26" descr="图片4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20"/>
        </a:buBlip>
        <a:defRPr sz="2800">
          <a:solidFill>
            <a:srgbClr val="133984"/>
          </a:solidFill>
          <a:latin typeface="+mn-lt"/>
          <a:ea typeface="+mn-ea"/>
          <a:cs typeface="黑体" charset="0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  <a:cs typeface="黑体" charset="0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b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b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b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b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b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b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b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bm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b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bm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bm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bm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bmp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bm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bmp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bmp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bmp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bmp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b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501775"/>
            <a:ext cx="8839200" cy="1927225"/>
          </a:xfrm>
        </p:spPr>
        <p:txBody>
          <a:bodyPr anchor="ctr"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  <a:t>10. Mapping Models to Code</a:t>
            </a:r>
            <a:endParaRPr lang="en-US" altLang="zh-CN" sz="4000" dirty="0">
              <a:solidFill>
                <a:schemeClr val="bg1"/>
              </a:solidFill>
              <a:latin typeface="Arial" charset="0"/>
              <a:ea typeface="华文新魏" charset="0"/>
            </a:endParaRPr>
          </a:p>
        </p:txBody>
      </p:sp>
      <p:pic>
        <p:nvPicPr>
          <p:cNvPr id="2" name="Picture 1" descr="AA02005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24208"/>
            <a:ext cx="4146422" cy="3486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62" y="133418"/>
            <a:ext cx="6362638" cy="704850"/>
          </a:xfrm>
        </p:spPr>
        <p:txBody>
          <a:bodyPr/>
          <a:lstStyle/>
          <a:p>
            <a:r>
              <a:rPr lang="en-US" sz="2400" dirty="0"/>
              <a:t>Refactoring Example: Pull Up Constructor Body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4000" y="990600"/>
            <a:ext cx="4230688" cy="5599113"/>
          </a:xfrm>
        </p:spPr>
        <p:txBody>
          <a:bodyPr/>
          <a:lstStyle/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public class</a:t>
            </a:r>
            <a:r>
              <a:rPr lang="en-US" sz="1600" dirty="0">
                <a:latin typeface="Lucida Sans Typewriter" charset="0"/>
              </a:rPr>
              <a:t> User {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private</a:t>
            </a:r>
            <a:r>
              <a:rPr lang="en-US" sz="1600" dirty="0">
                <a:latin typeface="Lucida Sans Typewriter" charset="0"/>
              </a:rPr>
              <a:t> String email;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}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endParaRPr lang="en-US" sz="1600" b="1" dirty="0">
              <a:latin typeface="Lucida Sans Typewriter" charset="0"/>
            </a:endParaRPr>
          </a:p>
          <a:p>
            <a:pPr>
              <a:lnSpc>
                <a:spcPct val="60000"/>
              </a:lnSpc>
              <a:buFont typeface="Symbol" charset="0"/>
              <a:buNone/>
            </a:pPr>
            <a:endParaRPr lang="en-US" sz="1600" b="1" dirty="0">
              <a:latin typeface="Lucida Sans Typewriter" charset="0"/>
            </a:endParaRP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public class</a:t>
            </a:r>
            <a:r>
              <a:rPr lang="en-US" sz="1600" dirty="0">
                <a:latin typeface="Lucida Sans Typewriter" charset="0"/>
              </a:rPr>
              <a:t> Player </a:t>
            </a:r>
            <a:r>
              <a:rPr lang="en-US" sz="1600" b="1" dirty="0">
                <a:latin typeface="Lucida Sans Typewriter" charset="0"/>
              </a:rPr>
              <a:t>extends</a:t>
            </a:r>
            <a:r>
              <a:rPr lang="en-US" sz="1600" dirty="0">
                <a:latin typeface="Lucida Sans Typewriter" charset="0"/>
              </a:rPr>
              <a:t> User {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</a:t>
            </a:r>
            <a:r>
              <a:rPr lang="en-US" sz="1600" dirty="0">
                <a:latin typeface="Lucida Sans Typewriter" charset="0"/>
              </a:rPr>
              <a:t> Player(String email) {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</a:t>
            </a:r>
            <a:r>
              <a:rPr lang="en-US" sz="1600" dirty="0" err="1">
                <a:latin typeface="Lucida Sans Typewriter" charset="0"/>
              </a:rPr>
              <a:t>this.email</a:t>
            </a:r>
            <a:r>
              <a:rPr lang="en-US" sz="1600" dirty="0">
                <a:latin typeface="Lucida Sans Typewriter" charset="0"/>
              </a:rPr>
              <a:t> = email;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}</a:t>
            </a:r>
          </a:p>
          <a:p>
            <a:pPr>
              <a:lnSpc>
                <a:spcPct val="0"/>
              </a:lnSpc>
              <a:buFont typeface="Symbol" charset="0"/>
              <a:buNone/>
            </a:pPr>
            <a:endParaRPr lang="en-US" sz="1600" b="1" dirty="0">
              <a:latin typeface="Lucida Sans Typewriter" charset="0"/>
            </a:endParaRP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public class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LeagueOwner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b="1" dirty="0">
                <a:latin typeface="Lucida Sans Typewriter" charset="0"/>
              </a:rPr>
              <a:t>extends</a:t>
            </a:r>
            <a:r>
              <a:rPr lang="en-US" sz="1600" dirty="0">
                <a:latin typeface="Lucida Sans Typewriter" charset="0"/>
              </a:rPr>
              <a:t> User{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LeagueOwner</a:t>
            </a:r>
            <a:r>
              <a:rPr lang="en-US" sz="1600" dirty="0">
                <a:latin typeface="Lucida Sans Typewriter" charset="0"/>
              </a:rPr>
              <a:t>(String email) {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</a:t>
            </a:r>
            <a:r>
              <a:rPr lang="en-US" sz="1600" dirty="0" err="1">
                <a:latin typeface="Lucida Sans Typewriter" charset="0"/>
              </a:rPr>
              <a:t>this.email</a:t>
            </a:r>
            <a:r>
              <a:rPr lang="en-US" sz="1600" dirty="0">
                <a:latin typeface="Lucida Sans Typewriter" charset="0"/>
              </a:rPr>
              <a:t> = email;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}</a:t>
            </a:r>
            <a:br>
              <a:rPr lang="en-US" sz="1600" dirty="0">
                <a:latin typeface="Lucida Sans Typewriter" charset="0"/>
              </a:rPr>
            </a:br>
            <a:endParaRPr lang="en-US" sz="1600" dirty="0">
              <a:latin typeface="Lucida Sans Typewriter" charset="0"/>
            </a:endParaRP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public class</a:t>
            </a:r>
            <a:r>
              <a:rPr lang="en-US" sz="1600" dirty="0">
                <a:latin typeface="Lucida Sans Typewriter" charset="0"/>
              </a:rPr>
              <a:t> Advertiser </a:t>
            </a:r>
            <a:r>
              <a:rPr lang="en-US" sz="1600" dirty="0" err="1">
                <a:latin typeface="Lucida Sans Typewriter" charset="0"/>
              </a:rPr>
              <a:t>extendsUser</a:t>
            </a:r>
            <a:r>
              <a:rPr lang="en-US" sz="1600" dirty="0">
                <a:latin typeface="Lucida Sans Typewriter" charset="0"/>
              </a:rPr>
              <a:t>{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</a:t>
            </a:r>
            <a:r>
              <a:rPr lang="en-US" sz="1600" dirty="0">
                <a:latin typeface="Lucida Sans Typewriter" charset="0"/>
              </a:rPr>
              <a:t> Advertiser(String email) {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</a:t>
            </a:r>
            <a:r>
              <a:rPr lang="en-US" sz="1600" dirty="0" err="1">
                <a:latin typeface="Lucida Sans Typewriter" charset="0"/>
              </a:rPr>
              <a:t>this.email</a:t>
            </a:r>
            <a:r>
              <a:rPr lang="en-US" sz="1600" dirty="0">
                <a:latin typeface="Lucida Sans Typewriter" charset="0"/>
              </a:rPr>
              <a:t> = email;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}</a:t>
            </a:r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977900"/>
            <a:ext cx="4356100" cy="5599113"/>
          </a:xfrm>
        </p:spPr>
        <p:txBody>
          <a:bodyPr/>
          <a:lstStyle/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public class</a:t>
            </a:r>
            <a:r>
              <a:rPr lang="en-US" sz="1600" dirty="0">
                <a:latin typeface="Lucida Sans Typewriter" charset="0"/>
              </a:rPr>
              <a:t> User {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</a:t>
            </a:r>
            <a:r>
              <a:rPr lang="en-US" sz="1600" dirty="0">
                <a:latin typeface="Lucida Sans Typewriter" charset="0"/>
              </a:rPr>
              <a:t> User(String email) {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</a:t>
            </a:r>
            <a:r>
              <a:rPr lang="en-US" sz="1600" dirty="0" err="1">
                <a:latin typeface="Lucida Sans Typewriter" charset="0"/>
              </a:rPr>
              <a:t>this.email</a:t>
            </a:r>
            <a:r>
              <a:rPr lang="en-US" sz="1600" dirty="0">
                <a:latin typeface="Lucida Sans Typewriter" charset="0"/>
              </a:rPr>
              <a:t> = email;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}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public class</a:t>
            </a:r>
            <a:r>
              <a:rPr lang="en-US" sz="1600" dirty="0">
                <a:latin typeface="Lucida Sans Typewriter" charset="0"/>
              </a:rPr>
              <a:t> Player </a:t>
            </a:r>
            <a:r>
              <a:rPr lang="en-US" sz="1600" b="1" dirty="0">
                <a:latin typeface="Lucida Sans Typewriter" charset="0"/>
              </a:rPr>
              <a:t>extends</a:t>
            </a:r>
            <a:r>
              <a:rPr lang="en-US" sz="1600" dirty="0">
                <a:latin typeface="Lucida Sans Typewriter" charset="0"/>
              </a:rPr>
              <a:t> User {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</a:t>
            </a:r>
            <a:r>
              <a:rPr lang="en-US" sz="1600" dirty="0">
                <a:latin typeface="Lucida Sans Typewriter" charset="0"/>
              </a:rPr>
              <a:t> Player(String email) {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super(email);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}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endParaRPr lang="en-US" sz="1600" dirty="0">
              <a:latin typeface="Lucida Sans Typewriter" charset="0"/>
            </a:endParaRP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public class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LeagueOwner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b="1" dirty="0">
                <a:latin typeface="Lucida Sans Typewriter" charset="0"/>
              </a:rPr>
              <a:t>extends</a:t>
            </a:r>
            <a:r>
              <a:rPr lang="en-US" sz="1600" dirty="0">
                <a:latin typeface="Lucida Sans Typewriter" charset="0"/>
              </a:rPr>
              <a:t> User {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LeagueOwner</a:t>
            </a:r>
            <a:r>
              <a:rPr lang="en-US" sz="1600" dirty="0">
                <a:latin typeface="Lucida Sans Typewriter" charset="0"/>
              </a:rPr>
              <a:t>(String email) {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super(email);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}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endParaRPr lang="en-US" sz="1600" dirty="0">
              <a:latin typeface="Lucida Sans Typewriter" charset="0"/>
            </a:endParaRP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public class</a:t>
            </a:r>
            <a:r>
              <a:rPr lang="en-US" sz="1600" dirty="0">
                <a:latin typeface="Lucida Sans Typewriter" charset="0"/>
              </a:rPr>
              <a:t> Advertiser extends User {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</a:t>
            </a:r>
            <a:r>
              <a:rPr lang="en-US" sz="1600" dirty="0">
                <a:latin typeface="Lucida Sans Typewriter" charset="0"/>
              </a:rPr>
              <a:t> Advertiser(String email) {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super(email);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078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Forward Engineering Example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2979738"/>
            <a:ext cx="4351338" cy="3173412"/>
          </a:xfrm>
        </p:spPr>
        <p:txBody>
          <a:bodyPr/>
          <a:lstStyle/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 b="1">
                <a:latin typeface="Lucida Sans Typewriter" charset="0"/>
              </a:rPr>
              <a:t>public class</a:t>
            </a:r>
            <a:r>
              <a:rPr lang="en-US" sz="1400">
                <a:latin typeface="Lucida Sans Typewriter" charset="0"/>
              </a:rPr>
              <a:t> User {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>
                <a:latin typeface="Lucida Sans Typewriter" charset="0"/>
              </a:rPr>
              <a:t>	</a:t>
            </a:r>
            <a:r>
              <a:rPr lang="en-US" sz="1400" b="1">
                <a:latin typeface="Lucida Sans Typewriter" charset="0"/>
              </a:rPr>
              <a:t>private</a:t>
            </a:r>
            <a:r>
              <a:rPr lang="en-US" sz="1400">
                <a:latin typeface="Lucida Sans Typewriter" charset="0"/>
              </a:rPr>
              <a:t> String email;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>
                <a:latin typeface="Lucida Sans Typewriter" charset="0"/>
              </a:rPr>
              <a:t>	</a:t>
            </a:r>
            <a:r>
              <a:rPr lang="en-US" sz="1400" b="1">
                <a:latin typeface="Lucida Sans Typewriter" charset="0"/>
              </a:rPr>
              <a:t>public</a:t>
            </a:r>
            <a:r>
              <a:rPr lang="en-US" sz="1400">
                <a:latin typeface="Lucida Sans Typewriter" charset="0"/>
              </a:rPr>
              <a:t> String getEmail() {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>
                <a:latin typeface="Lucida Sans Typewriter" charset="0"/>
              </a:rPr>
              <a:t>		</a:t>
            </a:r>
            <a:r>
              <a:rPr lang="en-US" sz="1400" b="1">
                <a:latin typeface="Lucida Sans Typewriter" charset="0"/>
              </a:rPr>
              <a:t>return</a:t>
            </a:r>
            <a:r>
              <a:rPr lang="en-US" sz="1400">
                <a:latin typeface="Lucida Sans Typewriter" charset="0"/>
              </a:rPr>
              <a:t> email;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>
                <a:latin typeface="Lucida Sans Typewriter" charset="0"/>
              </a:rPr>
              <a:t>	}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>
                <a:latin typeface="Lucida Sans Typewriter" charset="0"/>
              </a:rPr>
              <a:t>	</a:t>
            </a:r>
            <a:r>
              <a:rPr lang="en-US" sz="1400" b="1">
                <a:latin typeface="Lucida Sans Typewriter" charset="0"/>
              </a:rPr>
              <a:t>public void</a:t>
            </a:r>
            <a:r>
              <a:rPr lang="en-US" sz="1400">
                <a:latin typeface="Lucida Sans Typewriter" charset="0"/>
              </a:rPr>
              <a:t> setEmail(String value){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>
                <a:latin typeface="Lucida Sans Typewriter" charset="0"/>
              </a:rPr>
              <a:t>		email = value;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>
                <a:latin typeface="Lucida Sans Typewriter" charset="0"/>
              </a:rPr>
              <a:t>	}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>
                <a:latin typeface="Lucida Sans Typewriter" charset="0"/>
              </a:rPr>
              <a:t>	</a:t>
            </a:r>
            <a:r>
              <a:rPr lang="en-US" sz="1400" b="1">
                <a:latin typeface="Lucida Sans Typewriter" charset="0"/>
              </a:rPr>
              <a:t>public</a:t>
            </a:r>
            <a:r>
              <a:rPr lang="en-US" sz="1400">
                <a:latin typeface="Lucida Sans Typewriter" charset="0"/>
              </a:rPr>
              <a:t> </a:t>
            </a:r>
            <a:r>
              <a:rPr lang="en-US" sz="1400" b="1">
                <a:latin typeface="Lucida Sans Typewriter" charset="0"/>
              </a:rPr>
              <a:t>void</a:t>
            </a:r>
            <a:r>
              <a:rPr lang="en-US" sz="1400">
                <a:latin typeface="Lucida Sans Typewriter" charset="0"/>
              </a:rPr>
              <a:t> notify(String msg) {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>
                <a:latin typeface="Lucida Sans Typewriter" charset="0"/>
              </a:rPr>
              <a:t>		// ....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>
                <a:latin typeface="Lucida Sans Typewriter" charset="0"/>
              </a:rPr>
              <a:t>	}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>
                <a:latin typeface="Lucida Sans Typewriter" charset="0"/>
              </a:rPr>
              <a:t>	/* Other methods omitted */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>
                <a:latin typeface="Lucida Sans Typewriter" charset="0"/>
              </a:rPr>
              <a:t>}</a:t>
            </a:r>
            <a:endParaRPr lang="en-US" sz="1400"/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2438426"/>
            <a:ext cx="4440238" cy="3173412"/>
          </a:xfrm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public class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LeagueOwner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b="1" dirty="0">
                <a:latin typeface="Lucida Sans Typewriter" charset="0"/>
              </a:rPr>
              <a:t>extends</a:t>
            </a:r>
            <a:r>
              <a:rPr lang="en-US" sz="1600" dirty="0">
                <a:latin typeface="Lucida Sans Typewriter" charset="0"/>
              </a:rPr>
              <a:t> User {</a:t>
            </a:r>
          </a:p>
          <a:p>
            <a:pPr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private </a:t>
            </a:r>
            <a:r>
              <a:rPr lang="en-US" sz="1600" b="1" dirty="0" err="1">
                <a:latin typeface="Lucida Sans Typewriter" charset="0"/>
              </a:rPr>
              <a:t>int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maxNumLeagues</a:t>
            </a:r>
            <a:r>
              <a:rPr lang="en-US" sz="1600" dirty="0">
                <a:latin typeface="Lucida Sans Typewriter" charset="0"/>
              </a:rPr>
              <a:t>;</a:t>
            </a:r>
          </a:p>
          <a:p>
            <a:pPr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 </a:t>
            </a:r>
            <a:r>
              <a:rPr lang="en-US" sz="1600" b="1" dirty="0" err="1">
                <a:latin typeface="Lucida Sans Typewriter" charset="0"/>
              </a:rPr>
              <a:t>int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getMaxNumLeagues</a:t>
            </a:r>
            <a:r>
              <a:rPr lang="en-US" sz="1600" dirty="0">
                <a:latin typeface="Lucida Sans Typewriter" charset="0"/>
              </a:rPr>
              <a:t>() {</a:t>
            </a:r>
          </a:p>
          <a:p>
            <a:pPr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</a:t>
            </a:r>
            <a:r>
              <a:rPr lang="en-US" sz="1600" b="1" dirty="0">
                <a:latin typeface="Lucida Sans Typewriter" charset="0"/>
              </a:rPr>
              <a:t>return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maxNumLeagues</a:t>
            </a:r>
            <a:r>
              <a:rPr lang="en-US" sz="1600" dirty="0">
                <a:latin typeface="Lucida Sans Typewriter" charset="0"/>
              </a:rPr>
              <a:t>;</a:t>
            </a:r>
          </a:p>
          <a:p>
            <a:pPr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 void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setMaxNumLeagues</a:t>
            </a:r>
            <a:endParaRPr lang="en-US" sz="1600" dirty="0">
              <a:latin typeface="Lucida Sans Typewriter" charset="0"/>
            </a:endParaRPr>
          </a:p>
          <a:p>
            <a:pPr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	(</a:t>
            </a:r>
            <a:r>
              <a:rPr lang="en-US" sz="1600" b="1" dirty="0" err="1">
                <a:latin typeface="Lucida Sans Typewriter" charset="0"/>
              </a:rPr>
              <a:t>int</a:t>
            </a:r>
            <a:r>
              <a:rPr lang="en-US" sz="1600" dirty="0">
                <a:latin typeface="Lucida Sans Typewriter" charset="0"/>
              </a:rPr>
              <a:t> value) {</a:t>
            </a:r>
          </a:p>
          <a:p>
            <a:pPr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</a:t>
            </a:r>
            <a:r>
              <a:rPr lang="en-US" sz="1600" dirty="0" err="1">
                <a:latin typeface="Lucida Sans Typewriter" charset="0"/>
              </a:rPr>
              <a:t>maxNumLeagues</a:t>
            </a:r>
            <a:r>
              <a:rPr lang="en-US" sz="1600" dirty="0">
                <a:latin typeface="Lucida Sans Typewriter" charset="0"/>
              </a:rPr>
              <a:t> = value;</a:t>
            </a:r>
          </a:p>
          <a:p>
            <a:pPr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/* Other methods omitted */</a:t>
            </a:r>
          </a:p>
          <a:p>
            <a:pPr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}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873125" y="1254125"/>
            <a:ext cx="2608263" cy="42703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987840" y="1400175"/>
            <a:ext cx="3708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User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873125" y="1681163"/>
            <a:ext cx="2608263" cy="2032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873125" y="1884363"/>
            <a:ext cx="2608263" cy="223837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5978525" y="1254125"/>
            <a:ext cx="2609850" cy="42703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6817919" y="1362075"/>
            <a:ext cx="101996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LeagueOwner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49867" name="Rectangle 11"/>
          <p:cNvSpPr>
            <a:spLocks noChangeArrowheads="1"/>
          </p:cNvSpPr>
          <p:nvPr/>
        </p:nvSpPr>
        <p:spPr bwMode="auto">
          <a:xfrm>
            <a:off x="5978525" y="1681163"/>
            <a:ext cx="2609850" cy="2032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49868" name="Rectangle 12"/>
          <p:cNvSpPr>
            <a:spLocks noChangeArrowheads="1"/>
          </p:cNvSpPr>
          <p:nvPr/>
        </p:nvSpPr>
        <p:spPr bwMode="auto">
          <a:xfrm>
            <a:off x="6232242" y="1641475"/>
            <a:ext cx="166902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+maxNumLeagues:int</a:t>
            </a:r>
            <a:endParaRPr lang="en-US" sz="1200">
              <a:latin typeface="Lucida Sans Typewriter" charset="0"/>
            </a:endParaRPr>
          </a:p>
        </p:txBody>
      </p:sp>
      <p:grpSp>
        <p:nvGrpSpPr>
          <p:cNvPr id="249869" name="Group 13"/>
          <p:cNvGrpSpPr>
            <a:grpSpLocks/>
          </p:cNvGrpSpPr>
          <p:nvPr/>
        </p:nvGrpSpPr>
        <p:grpSpPr bwMode="auto">
          <a:xfrm>
            <a:off x="4359275" y="2103438"/>
            <a:ext cx="179388" cy="809625"/>
            <a:chOff x="2874" y="1253"/>
            <a:chExt cx="113" cy="510"/>
          </a:xfrm>
        </p:grpSpPr>
        <p:sp>
          <p:nvSpPr>
            <p:cNvPr id="249870" name="Oval 14"/>
            <p:cNvSpPr>
              <a:spLocks noChangeArrowheads="1"/>
            </p:cNvSpPr>
            <p:nvPr/>
          </p:nvSpPr>
          <p:spPr bwMode="auto">
            <a:xfrm>
              <a:off x="2916" y="1536"/>
              <a:ext cx="28" cy="29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71" name="Line 15"/>
            <p:cNvSpPr>
              <a:spLocks noChangeShapeType="1"/>
            </p:cNvSpPr>
            <p:nvPr/>
          </p:nvSpPr>
          <p:spPr bwMode="auto">
            <a:xfrm>
              <a:off x="2930" y="1550"/>
              <a:ext cx="57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72" name="Freeform 16"/>
            <p:cNvSpPr>
              <a:spLocks/>
            </p:cNvSpPr>
            <p:nvPr/>
          </p:nvSpPr>
          <p:spPr bwMode="auto">
            <a:xfrm>
              <a:off x="2874" y="1550"/>
              <a:ext cx="113" cy="213"/>
            </a:xfrm>
            <a:custGeom>
              <a:avLst/>
              <a:gdLst>
                <a:gd name="T0" fmla="*/ 113 w 113"/>
                <a:gd name="T1" fmla="*/ 0 h 213"/>
                <a:gd name="T2" fmla="*/ 56 w 113"/>
                <a:gd name="T3" fmla="*/ 213 h 213"/>
                <a:gd name="T4" fmla="*/ 0 w 113"/>
                <a:gd name="T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213">
                  <a:moveTo>
                    <a:pt x="113" y="0"/>
                  </a:moveTo>
                  <a:lnTo>
                    <a:pt x="56" y="213"/>
                  </a:lnTo>
                  <a:lnTo>
                    <a:pt x="0" y="0"/>
                  </a:lnTo>
                </a:path>
              </a:pathLst>
            </a:cu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73" name="Line 17"/>
            <p:cNvSpPr>
              <a:spLocks noChangeShapeType="1"/>
            </p:cNvSpPr>
            <p:nvPr/>
          </p:nvSpPr>
          <p:spPr bwMode="auto">
            <a:xfrm>
              <a:off x="2874" y="1550"/>
              <a:ext cx="56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74" name="Freeform 18"/>
            <p:cNvSpPr>
              <a:spLocks/>
            </p:cNvSpPr>
            <p:nvPr/>
          </p:nvSpPr>
          <p:spPr bwMode="auto">
            <a:xfrm>
              <a:off x="2874" y="1550"/>
              <a:ext cx="113" cy="213"/>
            </a:xfrm>
            <a:custGeom>
              <a:avLst/>
              <a:gdLst>
                <a:gd name="T0" fmla="*/ 56 w 113"/>
                <a:gd name="T1" fmla="*/ 0 h 213"/>
                <a:gd name="T2" fmla="*/ 113 w 113"/>
                <a:gd name="T3" fmla="*/ 0 h 213"/>
                <a:gd name="T4" fmla="*/ 56 w 113"/>
                <a:gd name="T5" fmla="*/ 213 h 213"/>
                <a:gd name="T6" fmla="*/ 0 w 113"/>
                <a:gd name="T7" fmla="*/ 0 h 213"/>
                <a:gd name="T8" fmla="*/ 56 w 113"/>
                <a:gd name="T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13">
                  <a:moveTo>
                    <a:pt x="56" y="0"/>
                  </a:moveTo>
                  <a:lnTo>
                    <a:pt x="113" y="0"/>
                  </a:lnTo>
                  <a:lnTo>
                    <a:pt x="56" y="213"/>
                  </a:lnTo>
                  <a:lnTo>
                    <a:pt x="0" y="0"/>
                  </a:lnTo>
                  <a:lnTo>
                    <a:pt x="5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75" name="Rectangle 19"/>
            <p:cNvSpPr>
              <a:spLocks noChangeArrowheads="1"/>
            </p:cNvSpPr>
            <p:nvPr/>
          </p:nvSpPr>
          <p:spPr bwMode="auto">
            <a:xfrm>
              <a:off x="2916" y="1343"/>
              <a:ext cx="28" cy="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76" name="Rectangle 20"/>
            <p:cNvSpPr>
              <a:spLocks noChangeArrowheads="1"/>
            </p:cNvSpPr>
            <p:nvPr/>
          </p:nvSpPr>
          <p:spPr bwMode="auto">
            <a:xfrm>
              <a:off x="2916" y="1536"/>
              <a:ext cx="28" cy="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77" name="Rectangle 21"/>
            <p:cNvSpPr>
              <a:spLocks noChangeArrowheads="1"/>
            </p:cNvSpPr>
            <p:nvPr/>
          </p:nvSpPr>
          <p:spPr bwMode="auto">
            <a:xfrm>
              <a:off x="2916" y="1253"/>
              <a:ext cx="28" cy="28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9878" name="Rectangle 22"/>
          <p:cNvSpPr>
            <a:spLocks noChangeArrowheads="1"/>
          </p:cNvSpPr>
          <p:nvPr/>
        </p:nvSpPr>
        <p:spPr bwMode="auto">
          <a:xfrm>
            <a:off x="241300" y="817563"/>
            <a:ext cx="4684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Object design model before transformation</a:t>
            </a:r>
            <a:endParaRPr lang="en-US" sz="2000" b="1"/>
          </a:p>
        </p:txBody>
      </p:sp>
      <p:sp>
        <p:nvSpPr>
          <p:cNvPr id="249879" name="Rectangle 23"/>
          <p:cNvSpPr>
            <a:spLocks noChangeArrowheads="1"/>
          </p:cNvSpPr>
          <p:nvPr/>
        </p:nvSpPr>
        <p:spPr bwMode="auto">
          <a:xfrm>
            <a:off x="241300" y="2497138"/>
            <a:ext cx="3603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Source code after transformation</a:t>
            </a:r>
            <a:endParaRPr lang="en-US" sz="2800" b="1"/>
          </a:p>
        </p:txBody>
      </p:sp>
      <p:sp>
        <p:nvSpPr>
          <p:cNvPr id="249880" name="Rectangle 24"/>
          <p:cNvSpPr>
            <a:spLocks noChangeArrowheads="1"/>
          </p:cNvSpPr>
          <p:nvPr/>
        </p:nvSpPr>
        <p:spPr bwMode="auto">
          <a:xfrm>
            <a:off x="928440" y="1670050"/>
            <a:ext cx="12054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+email:String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49881" name="Freeform 25"/>
          <p:cNvSpPr>
            <a:spLocks/>
          </p:cNvSpPr>
          <p:nvPr/>
        </p:nvSpPr>
        <p:spPr bwMode="auto">
          <a:xfrm>
            <a:off x="3459163" y="1300163"/>
            <a:ext cx="269875" cy="292100"/>
          </a:xfrm>
          <a:custGeom>
            <a:avLst/>
            <a:gdLst>
              <a:gd name="T0" fmla="*/ 170 w 170"/>
              <a:gd name="T1" fmla="*/ 99 h 184"/>
              <a:gd name="T2" fmla="*/ 170 w 170"/>
              <a:gd name="T3" fmla="*/ 184 h 184"/>
              <a:gd name="T4" fmla="*/ 0 w 170"/>
              <a:gd name="T5" fmla="*/ 99 h 184"/>
              <a:gd name="T6" fmla="*/ 170 w 170"/>
              <a:gd name="T7" fmla="*/ 0 h 184"/>
              <a:gd name="T8" fmla="*/ 170 w 170"/>
              <a:gd name="T9" fmla="*/ 99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84">
                <a:moveTo>
                  <a:pt x="170" y="99"/>
                </a:moveTo>
                <a:lnTo>
                  <a:pt x="170" y="184"/>
                </a:lnTo>
                <a:lnTo>
                  <a:pt x="0" y="99"/>
                </a:lnTo>
                <a:lnTo>
                  <a:pt x="170" y="0"/>
                </a:lnTo>
                <a:lnTo>
                  <a:pt x="170" y="99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49882" name="Line 26"/>
          <p:cNvSpPr>
            <a:spLocks noChangeShapeType="1"/>
          </p:cNvSpPr>
          <p:nvPr/>
        </p:nvSpPr>
        <p:spPr bwMode="auto">
          <a:xfrm flipH="1">
            <a:off x="3729038" y="1457325"/>
            <a:ext cx="2249487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49883" name="Rectangle 27"/>
          <p:cNvSpPr>
            <a:spLocks noChangeArrowheads="1"/>
          </p:cNvSpPr>
          <p:nvPr/>
        </p:nvSpPr>
        <p:spPr bwMode="auto">
          <a:xfrm>
            <a:off x="5978525" y="1884363"/>
            <a:ext cx="2609850" cy="223837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49884" name="Rectangle 28"/>
          <p:cNvSpPr>
            <a:spLocks noChangeArrowheads="1"/>
          </p:cNvSpPr>
          <p:nvPr/>
        </p:nvSpPr>
        <p:spPr bwMode="auto">
          <a:xfrm>
            <a:off x="909825" y="1871663"/>
            <a:ext cx="176175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+notify(msg:String)</a:t>
            </a:r>
            <a:endParaRPr lang="en-US" sz="1200"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3. M</a:t>
            </a:r>
            <a:r>
              <a:rPr lang="en-US" altLang="zh-CN" sz="3200" dirty="0" smtClean="0"/>
              <a:t>apping Activities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Mapping Activities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Optimizing the Object Design Model</a:t>
            </a:r>
          </a:p>
          <a:p>
            <a:r>
              <a:rPr lang="en-US" dirty="0"/>
              <a:t>Mapping </a:t>
            </a:r>
            <a:r>
              <a:rPr lang="en-US" dirty="0">
                <a:solidFill>
                  <a:srgbClr val="FF0000"/>
                </a:solidFill>
              </a:rPr>
              <a:t>Associations</a:t>
            </a:r>
          </a:p>
          <a:p>
            <a:r>
              <a:rPr lang="en-US" dirty="0"/>
              <a:t>Mapping </a:t>
            </a:r>
            <a:r>
              <a:rPr lang="en-US" dirty="0">
                <a:solidFill>
                  <a:srgbClr val="FF0000"/>
                </a:solidFill>
              </a:rPr>
              <a:t>Contracts</a:t>
            </a:r>
            <a:r>
              <a:rPr lang="en-US" dirty="0"/>
              <a:t> to Exceptions</a:t>
            </a:r>
          </a:p>
          <a:p>
            <a:r>
              <a:rPr lang="en-US" dirty="0"/>
              <a:t>Mapping </a:t>
            </a:r>
            <a:r>
              <a:rPr lang="en-US" dirty="0">
                <a:solidFill>
                  <a:srgbClr val="FF0000"/>
                </a:solidFill>
              </a:rPr>
              <a:t>Object Models </a:t>
            </a:r>
            <a:r>
              <a:rPr lang="en-US" dirty="0"/>
              <a:t>to Tables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Design Optimizations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868363"/>
            <a:ext cx="8229600" cy="5065712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Design optimizations </a:t>
            </a:r>
            <a:r>
              <a:rPr lang="en-US" sz="2400" dirty="0"/>
              <a:t>are an important part of the object design phase: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The requirements analysis model is semantically correct but often too inefficient if directly implemented.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Optimization activities during object design:</a:t>
            </a:r>
          </a:p>
          <a:p>
            <a:pPr lvl="1">
              <a:lnSpc>
                <a:spcPct val="120000"/>
              </a:lnSpc>
              <a:buFont typeface="Wingdings" charset="0"/>
              <a:buNone/>
            </a:pPr>
            <a:r>
              <a:rPr lang="en-US" sz="2000" dirty="0"/>
              <a:t>1. </a:t>
            </a:r>
            <a:r>
              <a:rPr lang="en-US" sz="2000" dirty="0">
                <a:solidFill>
                  <a:srgbClr val="FF0000"/>
                </a:solidFill>
              </a:rPr>
              <a:t>Add redundant associations </a:t>
            </a:r>
            <a:r>
              <a:rPr lang="en-US" sz="2000" dirty="0"/>
              <a:t>to minimize access cost</a:t>
            </a:r>
          </a:p>
          <a:p>
            <a:pPr lvl="1">
              <a:lnSpc>
                <a:spcPct val="120000"/>
              </a:lnSpc>
              <a:buFont typeface="Wingdings" charset="0"/>
              <a:buNone/>
            </a:pPr>
            <a:r>
              <a:rPr lang="en-US" sz="2000" dirty="0"/>
              <a:t>2. </a:t>
            </a:r>
            <a:r>
              <a:rPr lang="en-US" sz="2000" dirty="0">
                <a:solidFill>
                  <a:srgbClr val="FF0000"/>
                </a:solidFill>
              </a:rPr>
              <a:t>Rearrange computations </a:t>
            </a:r>
            <a:r>
              <a:rPr lang="en-US" sz="2000" dirty="0"/>
              <a:t>for greater efficiency</a:t>
            </a:r>
          </a:p>
          <a:p>
            <a:pPr lvl="1">
              <a:lnSpc>
                <a:spcPct val="120000"/>
              </a:lnSpc>
              <a:buFont typeface="Wingdings" charset="0"/>
              <a:buNone/>
            </a:pPr>
            <a:r>
              <a:rPr lang="en-US" sz="2000" dirty="0"/>
              <a:t>3. </a:t>
            </a:r>
            <a:r>
              <a:rPr lang="en-US" sz="2000" dirty="0">
                <a:solidFill>
                  <a:srgbClr val="FF0000"/>
                </a:solidFill>
              </a:rPr>
              <a:t>Store derived attributes </a:t>
            </a:r>
            <a:r>
              <a:rPr lang="en-US" sz="2000" dirty="0"/>
              <a:t>to save computation time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As an object designer you must strike a balance between efficiency and clarity.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Optimizations will make your models more obscure</a:t>
            </a:r>
          </a:p>
        </p:txBody>
      </p:sp>
    </p:spTree>
    <p:extLst>
      <p:ext uri="{BB962C8B-B14F-4D97-AF65-F5344CB8AC3E}">
        <p14:creationId xmlns:p14="http://schemas.microsoft.com/office/powerpoint/2010/main" val="819006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79388"/>
            <a:ext cx="8813800" cy="688975"/>
          </a:xfrm>
          <a:noFill/>
          <a:ln/>
        </p:spPr>
        <p:txBody>
          <a:bodyPr/>
          <a:lstStyle/>
          <a:p>
            <a:r>
              <a:rPr lang="en-US" dirty="0"/>
              <a:t>Design Optimization Activities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035050"/>
            <a:ext cx="8255000" cy="4800600"/>
          </a:xfrm>
          <a:noFill/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400" dirty="0"/>
              <a:t>1. Add redundant associations:</a:t>
            </a:r>
          </a:p>
          <a:p>
            <a:pPr lvl="1"/>
            <a:r>
              <a:rPr lang="en-US" sz="2000" dirty="0"/>
              <a:t>What are the most frequent operations? ( Sensor data lookup?)</a:t>
            </a:r>
          </a:p>
          <a:p>
            <a:pPr lvl="1"/>
            <a:r>
              <a:rPr lang="en-US" sz="2000" dirty="0"/>
              <a:t>How often is the operation called? (30 times a month, every 50 milliseconds)</a:t>
            </a:r>
          </a:p>
          <a:p>
            <a:pPr>
              <a:buFont typeface="Symbol" charset="0"/>
              <a:buNone/>
            </a:pPr>
            <a:r>
              <a:rPr lang="en-US" sz="2400" dirty="0"/>
              <a:t>2. Rearrange execution order</a:t>
            </a:r>
          </a:p>
          <a:p>
            <a:pPr lvl="1"/>
            <a:r>
              <a:rPr lang="en-US" sz="2000" dirty="0"/>
              <a:t>Eliminate dead paths as early as possible (Use knowledge of distributions, frequency of path traversals)</a:t>
            </a:r>
          </a:p>
          <a:p>
            <a:pPr lvl="1"/>
            <a:r>
              <a:rPr lang="en-US" sz="2000" dirty="0"/>
              <a:t>Narrow search as soon as possible</a:t>
            </a:r>
          </a:p>
          <a:p>
            <a:pPr lvl="1"/>
            <a:r>
              <a:rPr lang="en-US" sz="2000" dirty="0"/>
              <a:t>Check if execution order of loop should be reversed</a:t>
            </a:r>
          </a:p>
          <a:p>
            <a:pPr>
              <a:buFont typeface="Symbol" charset="0"/>
              <a:buNone/>
            </a:pPr>
            <a:r>
              <a:rPr lang="en-US" sz="2400" dirty="0"/>
              <a:t>3. Turn classes into attributes</a:t>
            </a:r>
          </a:p>
        </p:txBody>
      </p:sp>
    </p:spTree>
    <p:extLst>
      <p:ext uri="{BB962C8B-B14F-4D97-AF65-F5344CB8AC3E}">
        <p14:creationId xmlns:p14="http://schemas.microsoft.com/office/powerpoint/2010/main" val="1002513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98" y="179388"/>
            <a:ext cx="8305702" cy="688975"/>
          </a:xfrm>
          <a:noFill/>
          <a:ln/>
        </p:spPr>
        <p:txBody>
          <a:bodyPr/>
          <a:lstStyle/>
          <a:p>
            <a:r>
              <a:rPr lang="en-US" sz="2400" dirty="0"/>
              <a:t>Implement Application domain classes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992188"/>
            <a:ext cx="8064500" cy="5713326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To collapse or not collapse: Attribute or association?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Object design choices: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Implement entity as embedded attribute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Implement entity as separate class with associations to other classes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Associations are more flexible than attributes but often introduce unnecessary indirection. </a:t>
            </a:r>
          </a:p>
        </p:txBody>
      </p:sp>
    </p:spTree>
    <p:extLst>
      <p:ext uri="{BB962C8B-B14F-4D97-AF65-F5344CB8AC3E}">
        <p14:creationId xmlns:p14="http://schemas.microsoft.com/office/powerpoint/2010/main" val="2152018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179388"/>
            <a:ext cx="7667625" cy="688975"/>
          </a:xfrm>
        </p:spPr>
        <p:txBody>
          <a:bodyPr/>
          <a:lstStyle/>
          <a:p>
            <a:r>
              <a:rPr lang="en-US" sz="2400" dirty="0"/>
              <a:t>Optimization Activities: Collapsing Objects</a:t>
            </a:r>
          </a:p>
        </p:txBody>
      </p:sp>
      <p:grpSp>
        <p:nvGrpSpPr>
          <p:cNvPr id="323587" name="Group 3"/>
          <p:cNvGrpSpPr>
            <a:grpSpLocks/>
          </p:cNvGrpSpPr>
          <p:nvPr/>
        </p:nvGrpSpPr>
        <p:grpSpPr bwMode="auto">
          <a:xfrm>
            <a:off x="1476375" y="2290693"/>
            <a:ext cx="6888163" cy="3805237"/>
            <a:chOff x="1056" y="915"/>
            <a:chExt cx="4339" cy="2397"/>
          </a:xfrm>
        </p:grpSpPr>
        <p:sp>
          <p:nvSpPr>
            <p:cNvPr id="323588" name="Rectangle 4"/>
            <p:cNvSpPr>
              <a:spLocks noChangeArrowheads="1"/>
            </p:cNvSpPr>
            <p:nvPr/>
          </p:nvSpPr>
          <p:spPr bwMode="auto">
            <a:xfrm>
              <a:off x="3907" y="1246"/>
              <a:ext cx="147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589" name="Rectangle 5"/>
            <p:cNvSpPr>
              <a:spLocks noChangeArrowheads="1"/>
            </p:cNvSpPr>
            <p:nvPr/>
          </p:nvSpPr>
          <p:spPr bwMode="auto">
            <a:xfrm>
              <a:off x="3907" y="1246"/>
              <a:ext cx="1488" cy="20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590" name="Rectangle 6"/>
            <p:cNvSpPr>
              <a:spLocks noChangeArrowheads="1"/>
            </p:cNvSpPr>
            <p:nvPr/>
          </p:nvSpPr>
          <p:spPr bwMode="auto">
            <a:xfrm>
              <a:off x="1056" y="1108"/>
              <a:ext cx="1474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591" name="Rectangle 7"/>
            <p:cNvSpPr>
              <a:spLocks noChangeArrowheads="1"/>
            </p:cNvSpPr>
            <p:nvPr/>
          </p:nvSpPr>
          <p:spPr bwMode="auto">
            <a:xfrm>
              <a:off x="1056" y="1108"/>
              <a:ext cx="1488" cy="344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592" name="Rectangle 8"/>
            <p:cNvSpPr>
              <a:spLocks noChangeArrowheads="1"/>
            </p:cNvSpPr>
            <p:nvPr/>
          </p:nvSpPr>
          <p:spPr bwMode="auto">
            <a:xfrm>
              <a:off x="1611" y="1211"/>
              <a:ext cx="4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Student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323593" name="Rectangle 9"/>
            <p:cNvSpPr>
              <a:spLocks noChangeArrowheads="1"/>
            </p:cNvSpPr>
            <p:nvPr/>
          </p:nvSpPr>
          <p:spPr bwMode="auto">
            <a:xfrm>
              <a:off x="3907" y="915"/>
              <a:ext cx="1474" cy="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594" name="Rectangle 10"/>
            <p:cNvSpPr>
              <a:spLocks noChangeArrowheads="1"/>
            </p:cNvSpPr>
            <p:nvPr/>
          </p:nvSpPr>
          <p:spPr bwMode="auto">
            <a:xfrm>
              <a:off x="3907" y="915"/>
              <a:ext cx="1488" cy="344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595" name="Rectangle 11"/>
            <p:cNvSpPr>
              <a:spLocks noChangeArrowheads="1"/>
            </p:cNvSpPr>
            <p:nvPr/>
          </p:nvSpPr>
          <p:spPr bwMode="auto">
            <a:xfrm>
              <a:off x="4197" y="1018"/>
              <a:ext cx="95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Matrikelnumber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323596" name="Rectangle 12"/>
            <p:cNvSpPr>
              <a:spLocks noChangeArrowheads="1"/>
            </p:cNvSpPr>
            <p:nvPr/>
          </p:nvSpPr>
          <p:spPr bwMode="auto">
            <a:xfrm>
              <a:off x="4068" y="1266"/>
              <a:ext cx="6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ID:String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323597" name="Rectangle 13"/>
            <p:cNvSpPr>
              <a:spLocks noChangeArrowheads="1"/>
            </p:cNvSpPr>
            <p:nvPr/>
          </p:nvSpPr>
          <p:spPr bwMode="auto">
            <a:xfrm>
              <a:off x="3907" y="1438"/>
              <a:ext cx="1474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598" name="Rectangle 14"/>
            <p:cNvSpPr>
              <a:spLocks noChangeArrowheads="1"/>
            </p:cNvSpPr>
            <p:nvPr/>
          </p:nvSpPr>
          <p:spPr bwMode="auto">
            <a:xfrm>
              <a:off x="3907" y="1438"/>
              <a:ext cx="1488" cy="20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599" name="Rectangle 15"/>
            <p:cNvSpPr>
              <a:spLocks noChangeArrowheads="1"/>
            </p:cNvSpPr>
            <p:nvPr/>
          </p:nvSpPr>
          <p:spPr bwMode="auto">
            <a:xfrm>
              <a:off x="2447" y="2912"/>
              <a:ext cx="1474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600" name="Rectangle 16"/>
            <p:cNvSpPr>
              <a:spLocks noChangeArrowheads="1"/>
            </p:cNvSpPr>
            <p:nvPr/>
          </p:nvSpPr>
          <p:spPr bwMode="auto">
            <a:xfrm>
              <a:off x="2447" y="2912"/>
              <a:ext cx="1488" cy="20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601" name="Rectangle 17"/>
            <p:cNvSpPr>
              <a:spLocks noChangeArrowheads="1"/>
            </p:cNvSpPr>
            <p:nvPr/>
          </p:nvSpPr>
          <p:spPr bwMode="auto">
            <a:xfrm>
              <a:off x="2447" y="2582"/>
              <a:ext cx="1474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602" name="Rectangle 18"/>
            <p:cNvSpPr>
              <a:spLocks noChangeArrowheads="1"/>
            </p:cNvSpPr>
            <p:nvPr/>
          </p:nvSpPr>
          <p:spPr bwMode="auto">
            <a:xfrm>
              <a:off x="2447" y="2582"/>
              <a:ext cx="1488" cy="344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603" name="Rectangle 19"/>
            <p:cNvSpPr>
              <a:spLocks noChangeArrowheads="1"/>
            </p:cNvSpPr>
            <p:nvPr/>
          </p:nvSpPr>
          <p:spPr bwMode="auto">
            <a:xfrm>
              <a:off x="3002" y="2685"/>
              <a:ext cx="4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Student</a:t>
              </a:r>
              <a:endParaRPr lang="en-US" sz="1400">
                <a:latin typeface="Lucida Sans Typewriter" charset="0"/>
              </a:endParaRPr>
            </a:p>
          </p:txBody>
        </p:sp>
        <p:sp>
          <p:nvSpPr>
            <p:cNvPr id="323604" name="Rectangle 20"/>
            <p:cNvSpPr>
              <a:spLocks noChangeArrowheads="1"/>
            </p:cNvSpPr>
            <p:nvPr/>
          </p:nvSpPr>
          <p:spPr bwMode="auto">
            <a:xfrm>
              <a:off x="2478" y="2933"/>
              <a:ext cx="14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Lucida Sans Typewriter" charset="0"/>
                </a:rPr>
                <a:t>Matrikelnumber:String</a:t>
              </a:r>
              <a:endParaRPr lang="en-US" sz="1400" dirty="0">
                <a:latin typeface="Lucida Sans Typewriter" charset="0"/>
              </a:endParaRPr>
            </a:p>
          </p:txBody>
        </p:sp>
        <p:sp>
          <p:nvSpPr>
            <p:cNvPr id="323605" name="Rectangle 21"/>
            <p:cNvSpPr>
              <a:spLocks noChangeArrowheads="1"/>
            </p:cNvSpPr>
            <p:nvPr/>
          </p:nvSpPr>
          <p:spPr bwMode="auto">
            <a:xfrm>
              <a:off x="2447" y="3105"/>
              <a:ext cx="1474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606" name="Rectangle 22"/>
            <p:cNvSpPr>
              <a:spLocks noChangeArrowheads="1"/>
            </p:cNvSpPr>
            <p:nvPr/>
          </p:nvSpPr>
          <p:spPr bwMode="auto">
            <a:xfrm>
              <a:off x="2447" y="3105"/>
              <a:ext cx="1488" cy="20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607" name="Line 23"/>
            <p:cNvSpPr>
              <a:spLocks noChangeShapeType="1"/>
            </p:cNvSpPr>
            <p:nvPr/>
          </p:nvSpPr>
          <p:spPr bwMode="auto">
            <a:xfrm>
              <a:off x="2530" y="1273"/>
              <a:ext cx="136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608" name="Oval 24"/>
            <p:cNvSpPr>
              <a:spLocks noChangeArrowheads="1"/>
            </p:cNvSpPr>
            <p:nvPr/>
          </p:nvSpPr>
          <p:spPr bwMode="auto">
            <a:xfrm>
              <a:off x="3164" y="1976"/>
              <a:ext cx="27" cy="27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609" name="Line 25"/>
            <p:cNvSpPr>
              <a:spLocks noChangeShapeType="1"/>
            </p:cNvSpPr>
            <p:nvPr/>
          </p:nvSpPr>
          <p:spPr bwMode="auto">
            <a:xfrm>
              <a:off x="3177" y="1990"/>
              <a:ext cx="56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610" name="Freeform 26"/>
            <p:cNvSpPr>
              <a:spLocks/>
            </p:cNvSpPr>
            <p:nvPr/>
          </p:nvSpPr>
          <p:spPr bwMode="auto">
            <a:xfrm>
              <a:off x="3122" y="1990"/>
              <a:ext cx="111" cy="206"/>
            </a:xfrm>
            <a:custGeom>
              <a:avLst/>
              <a:gdLst>
                <a:gd name="T0" fmla="*/ 111 w 111"/>
                <a:gd name="T1" fmla="*/ 0 h 206"/>
                <a:gd name="T2" fmla="*/ 55 w 111"/>
                <a:gd name="T3" fmla="*/ 206 h 206"/>
                <a:gd name="T4" fmla="*/ 0 w 111"/>
                <a:gd name="T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" h="206">
                  <a:moveTo>
                    <a:pt x="111" y="0"/>
                  </a:moveTo>
                  <a:lnTo>
                    <a:pt x="55" y="206"/>
                  </a:lnTo>
                  <a:lnTo>
                    <a:pt x="0" y="0"/>
                  </a:lnTo>
                </a:path>
              </a:pathLst>
            </a:cu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611" name="Line 27"/>
            <p:cNvSpPr>
              <a:spLocks noChangeShapeType="1"/>
            </p:cNvSpPr>
            <p:nvPr/>
          </p:nvSpPr>
          <p:spPr bwMode="auto">
            <a:xfrm>
              <a:off x="3122" y="1990"/>
              <a:ext cx="55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612" name="Freeform 28"/>
            <p:cNvSpPr>
              <a:spLocks/>
            </p:cNvSpPr>
            <p:nvPr/>
          </p:nvSpPr>
          <p:spPr bwMode="auto">
            <a:xfrm>
              <a:off x="3122" y="1990"/>
              <a:ext cx="111" cy="206"/>
            </a:xfrm>
            <a:custGeom>
              <a:avLst/>
              <a:gdLst>
                <a:gd name="T0" fmla="*/ 55 w 111"/>
                <a:gd name="T1" fmla="*/ 0 h 206"/>
                <a:gd name="T2" fmla="*/ 111 w 111"/>
                <a:gd name="T3" fmla="*/ 0 h 206"/>
                <a:gd name="T4" fmla="*/ 55 w 111"/>
                <a:gd name="T5" fmla="*/ 206 h 206"/>
                <a:gd name="T6" fmla="*/ 0 w 111"/>
                <a:gd name="T7" fmla="*/ 0 h 206"/>
                <a:gd name="T8" fmla="*/ 55 w 111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06">
                  <a:moveTo>
                    <a:pt x="55" y="0"/>
                  </a:moveTo>
                  <a:lnTo>
                    <a:pt x="111" y="0"/>
                  </a:lnTo>
                  <a:lnTo>
                    <a:pt x="55" y="206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613" name="Rectangle 29"/>
            <p:cNvSpPr>
              <a:spLocks noChangeArrowheads="1"/>
            </p:cNvSpPr>
            <p:nvPr/>
          </p:nvSpPr>
          <p:spPr bwMode="auto">
            <a:xfrm>
              <a:off x="3164" y="1562"/>
              <a:ext cx="27" cy="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614" name="Rectangle 30"/>
            <p:cNvSpPr>
              <a:spLocks noChangeArrowheads="1"/>
            </p:cNvSpPr>
            <p:nvPr/>
          </p:nvSpPr>
          <p:spPr bwMode="auto">
            <a:xfrm>
              <a:off x="3164" y="1990"/>
              <a:ext cx="27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3615" name="Rectangle 31"/>
            <p:cNvSpPr>
              <a:spLocks noChangeArrowheads="1"/>
            </p:cNvSpPr>
            <p:nvPr/>
          </p:nvSpPr>
          <p:spPr bwMode="auto">
            <a:xfrm>
              <a:off x="3164" y="1576"/>
              <a:ext cx="27" cy="4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28676" y="1054141"/>
            <a:ext cx="7858016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Every student receives a number at the first day in in the university. </a:t>
            </a:r>
          </a:p>
        </p:txBody>
      </p:sp>
    </p:spTree>
    <p:extLst>
      <p:ext uri="{BB962C8B-B14F-4D97-AF65-F5344CB8AC3E}">
        <p14:creationId xmlns:p14="http://schemas.microsoft.com/office/powerpoint/2010/main" val="13079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To Collapse or not to Collapse?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66862"/>
            <a:ext cx="8229600" cy="5065712"/>
          </a:xfrm>
        </p:spPr>
        <p:txBody>
          <a:bodyPr/>
          <a:lstStyle/>
          <a:p>
            <a:r>
              <a:rPr lang="en-US" dirty="0"/>
              <a:t>Collapse a class into an attribute if the only operations defined on the attributes  are Set() and Get().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2400"/>
              <a:t>Design Optimizations (continued) 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242" y="901895"/>
            <a:ext cx="8404845" cy="5065712"/>
          </a:xfrm>
          <a:noFill/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400" dirty="0"/>
              <a:t>Store derived attributes</a:t>
            </a:r>
          </a:p>
          <a:p>
            <a:pPr lvl="1"/>
            <a:r>
              <a:rPr lang="en-US" sz="2000" dirty="0"/>
              <a:t>Example: Define new classes to store information locally (database cache)</a:t>
            </a:r>
          </a:p>
          <a:p>
            <a:r>
              <a:rPr lang="en-US" sz="2400" dirty="0"/>
              <a:t>Problem with derived attributes:</a:t>
            </a:r>
          </a:p>
          <a:p>
            <a:pPr lvl="1"/>
            <a:r>
              <a:rPr lang="en-US" sz="2000" dirty="0"/>
              <a:t>Derived attributes must be updated when base values change.</a:t>
            </a:r>
          </a:p>
          <a:p>
            <a:pPr lvl="1"/>
            <a:r>
              <a:rPr lang="en-US" sz="2000" dirty="0"/>
              <a:t>There are 3  ways to deal with the update problem:</a:t>
            </a:r>
          </a:p>
          <a:p>
            <a:pPr lvl="2"/>
            <a:r>
              <a:rPr lang="en-US" sz="2000" u="sng" dirty="0"/>
              <a:t>Explicit code: </a:t>
            </a:r>
            <a:r>
              <a:rPr lang="en-US" sz="2000" dirty="0" err="1"/>
              <a:t>Implementor</a:t>
            </a:r>
            <a:r>
              <a:rPr lang="en-US" sz="2000" dirty="0"/>
              <a:t> determines affected derived attributes (push)</a:t>
            </a:r>
          </a:p>
          <a:p>
            <a:pPr lvl="2"/>
            <a:r>
              <a:rPr lang="en-US" sz="2000" u="sng" dirty="0"/>
              <a:t>Periodic computation: </a:t>
            </a:r>
            <a:r>
              <a:rPr lang="en-US" sz="2000" dirty="0" err="1"/>
              <a:t>Recompute</a:t>
            </a:r>
            <a:r>
              <a:rPr lang="en-US" sz="2000" dirty="0"/>
              <a:t> derived attribute occasionally (pull)</a:t>
            </a:r>
          </a:p>
          <a:p>
            <a:pPr lvl="2"/>
            <a:r>
              <a:rPr lang="en-US" sz="2000" u="sng" dirty="0"/>
              <a:t>Active value: </a:t>
            </a:r>
            <a:r>
              <a:rPr lang="en-US" sz="2000" dirty="0"/>
              <a:t>An attribute can designate set of dependent values which are automatically updated when active value is changed (notification, data trigger)</a:t>
            </a:r>
          </a:p>
        </p:txBody>
      </p:sp>
    </p:spTree>
    <p:extLst>
      <p:ext uri="{BB962C8B-B14F-4D97-AF65-F5344CB8AC3E}">
        <p14:creationId xmlns:p14="http://schemas.microsoft.com/office/powerpoint/2010/main" val="918999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Mapping Concepts</a:t>
            </a:r>
          </a:p>
          <a:p>
            <a:r>
              <a:rPr lang="en-US" dirty="0" smtClean="0"/>
              <a:t>Mapping Activities</a:t>
            </a:r>
          </a:p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5347" y="0"/>
            <a:ext cx="7162732" cy="688975"/>
          </a:xfrm>
        </p:spPr>
        <p:txBody>
          <a:bodyPr/>
          <a:lstStyle/>
          <a:p>
            <a:r>
              <a:rPr lang="en-US" sz="2400" dirty="0"/>
              <a:t>Optimization Activities: Delaying Complex Computations</a:t>
            </a:r>
          </a:p>
        </p:txBody>
      </p:sp>
      <p:grpSp>
        <p:nvGrpSpPr>
          <p:cNvPr id="326659" name="Group 3"/>
          <p:cNvGrpSpPr>
            <a:grpSpLocks/>
          </p:cNvGrpSpPr>
          <p:nvPr/>
        </p:nvGrpSpPr>
        <p:grpSpPr bwMode="auto">
          <a:xfrm>
            <a:off x="2406650" y="1020684"/>
            <a:ext cx="5441950" cy="5380038"/>
            <a:chOff x="1516" y="816"/>
            <a:chExt cx="3428" cy="3389"/>
          </a:xfrm>
        </p:grpSpPr>
        <p:sp>
          <p:nvSpPr>
            <p:cNvPr id="326660" name="Rectangle 4"/>
            <p:cNvSpPr>
              <a:spLocks noChangeArrowheads="1"/>
            </p:cNvSpPr>
            <p:nvPr/>
          </p:nvSpPr>
          <p:spPr bwMode="auto">
            <a:xfrm>
              <a:off x="2694" y="1050"/>
              <a:ext cx="1042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61" name="Rectangle 5"/>
            <p:cNvSpPr>
              <a:spLocks noChangeArrowheads="1"/>
            </p:cNvSpPr>
            <p:nvPr/>
          </p:nvSpPr>
          <p:spPr bwMode="auto">
            <a:xfrm>
              <a:off x="2694" y="1050"/>
              <a:ext cx="1052" cy="23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62" name="Rectangle 6"/>
            <p:cNvSpPr>
              <a:spLocks noChangeArrowheads="1"/>
            </p:cNvSpPr>
            <p:nvPr/>
          </p:nvSpPr>
          <p:spPr bwMode="auto">
            <a:xfrm>
              <a:off x="2694" y="816"/>
              <a:ext cx="1042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63" name="Rectangle 7"/>
            <p:cNvSpPr>
              <a:spLocks noChangeArrowheads="1"/>
            </p:cNvSpPr>
            <p:nvPr/>
          </p:nvSpPr>
          <p:spPr bwMode="auto">
            <a:xfrm>
              <a:off x="2694" y="816"/>
              <a:ext cx="1052" cy="24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64" name="Rectangle 8"/>
            <p:cNvSpPr>
              <a:spLocks noChangeArrowheads="1"/>
            </p:cNvSpPr>
            <p:nvPr/>
          </p:nvSpPr>
          <p:spPr bwMode="auto">
            <a:xfrm>
              <a:off x="3069" y="888"/>
              <a:ext cx="31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Image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65" name="Rectangle 9"/>
            <p:cNvSpPr>
              <a:spLocks noChangeArrowheads="1"/>
            </p:cNvSpPr>
            <p:nvPr/>
          </p:nvSpPr>
          <p:spPr bwMode="auto">
            <a:xfrm>
              <a:off x="2738" y="1064"/>
              <a:ext cx="9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filename:String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66" name="Rectangle 10"/>
            <p:cNvSpPr>
              <a:spLocks noChangeArrowheads="1"/>
            </p:cNvSpPr>
            <p:nvPr/>
          </p:nvSpPr>
          <p:spPr bwMode="auto">
            <a:xfrm>
              <a:off x="2694" y="1274"/>
              <a:ext cx="1042" cy="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67" name="Rectangle 11"/>
            <p:cNvSpPr>
              <a:spLocks noChangeArrowheads="1"/>
            </p:cNvSpPr>
            <p:nvPr/>
          </p:nvSpPr>
          <p:spPr bwMode="auto">
            <a:xfrm>
              <a:off x="2694" y="1274"/>
              <a:ext cx="1052" cy="34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68" name="Rectangle 12"/>
            <p:cNvSpPr>
              <a:spLocks noChangeArrowheads="1"/>
            </p:cNvSpPr>
            <p:nvPr/>
          </p:nvSpPr>
          <p:spPr bwMode="auto">
            <a:xfrm>
              <a:off x="2738" y="1288"/>
              <a:ext cx="44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width()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69" name="Rectangle 13"/>
            <p:cNvSpPr>
              <a:spLocks noChangeArrowheads="1"/>
            </p:cNvSpPr>
            <p:nvPr/>
          </p:nvSpPr>
          <p:spPr bwMode="auto">
            <a:xfrm>
              <a:off x="2738" y="1385"/>
              <a:ext cx="50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height()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70" name="Rectangle 14"/>
            <p:cNvSpPr>
              <a:spLocks noChangeArrowheads="1"/>
            </p:cNvSpPr>
            <p:nvPr/>
          </p:nvSpPr>
          <p:spPr bwMode="auto">
            <a:xfrm>
              <a:off x="2738" y="1482"/>
              <a:ext cx="44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paint()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71" name="Rectangle 15"/>
            <p:cNvSpPr>
              <a:spLocks noChangeArrowheads="1"/>
            </p:cNvSpPr>
            <p:nvPr/>
          </p:nvSpPr>
          <p:spPr bwMode="auto">
            <a:xfrm>
              <a:off x="2694" y="2627"/>
              <a:ext cx="1042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72" name="Rectangle 16"/>
            <p:cNvSpPr>
              <a:spLocks noChangeArrowheads="1"/>
            </p:cNvSpPr>
            <p:nvPr/>
          </p:nvSpPr>
          <p:spPr bwMode="auto">
            <a:xfrm>
              <a:off x="2694" y="2627"/>
              <a:ext cx="1052" cy="147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73" name="Rectangle 17"/>
            <p:cNvSpPr>
              <a:spLocks noChangeArrowheads="1"/>
            </p:cNvSpPr>
            <p:nvPr/>
          </p:nvSpPr>
          <p:spPr bwMode="auto">
            <a:xfrm>
              <a:off x="2694" y="2394"/>
              <a:ext cx="1042" cy="2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74" name="Rectangle 18"/>
            <p:cNvSpPr>
              <a:spLocks noChangeArrowheads="1"/>
            </p:cNvSpPr>
            <p:nvPr/>
          </p:nvSpPr>
          <p:spPr bwMode="auto">
            <a:xfrm>
              <a:off x="2694" y="2394"/>
              <a:ext cx="1052" cy="24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75" name="Rectangle 19"/>
            <p:cNvSpPr>
              <a:spLocks noChangeArrowheads="1"/>
            </p:cNvSpPr>
            <p:nvPr/>
          </p:nvSpPr>
          <p:spPr bwMode="auto">
            <a:xfrm>
              <a:off x="3069" y="2466"/>
              <a:ext cx="31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Lucida Sans Typewriter" charset="0"/>
                </a:rPr>
                <a:t>Image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76" name="Rectangle 20"/>
            <p:cNvSpPr>
              <a:spLocks noChangeArrowheads="1"/>
            </p:cNvSpPr>
            <p:nvPr/>
          </p:nvSpPr>
          <p:spPr bwMode="auto">
            <a:xfrm>
              <a:off x="2738" y="2641"/>
              <a:ext cx="9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Lucida Sans Typewriter" charset="0"/>
                </a:rPr>
                <a:t>filename:String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77" name="Rectangle 21"/>
            <p:cNvSpPr>
              <a:spLocks noChangeArrowheads="1"/>
            </p:cNvSpPr>
            <p:nvPr/>
          </p:nvSpPr>
          <p:spPr bwMode="auto">
            <a:xfrm>
              <a:off x="2694" y="2764"/>
              <a:ext cx="1042" cy="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78" name="Rectangle 22"/>
            <p:cNvSpPr>
              <a:spLocks noChangeArrowheads="1"/>
            </p:cNvSpPr>
            <p:nvPr/>
          </p:nvSpPr>
          <p:spPr bwMode="auto">
            <a:xfrm>
              <a:off x="2694" y="2764"/>
              <a:ext cx="1052" cy="34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79" name="Rectangle 23"/>
            <p:cNvSpPr>
              <a:spLocks noChangeArrowheads="1"/>
            </p:cNvSpPr>
            <p:nvPr/>
          </p:nvSpPr>
          <p:spPr bwMode="auto">
            <a:xfrm>
              <a:off x="2738" y="2778"/>
              <a:ext cx="44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Lucida Sans Typewriter" charset="0"/>
                </a:rPr>
                <a:t>width()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80" name="Rectangle 24"/>
            <p:cNvSpPr>
              <a:spLocks noChangeArrowheads="1"/>
            </p:cNvSpPr>
            <p:nvPr/>
          </p:nvSpPr>
          <p:spPr bwMode="auto">
            <a:xfrm>
              <a:off x="2738" y="2875"/>
              <a:ext cx="50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Lucida Sans Typewriter" charset="0"/>
                </a:rPr>
                <a:t>height()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81" name="Rectangle 25"/>
            <p:cNvSpPr>
              <a:spLocks noChangeArrowheads="1"/>
            </p:cNvSpPr>
            <p:nvPr/>
          </p:nvSpPr>
          <p:spPr bwMode="auto">
            <a:xfrm>
              <a:off x="2738" y="2972"/>
              <a:ext cx="44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Lucida Sans Typewriter" charset="0"/>
                </a:rPr>
                <a:t>paint()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82" name="Rectangle 26"/>
            <p:cNvSpPr>
              <a:spLocks noChangeArrowheads="1"/>
            </p:cNvSpPr>
            <p:nvPr/>
          </p:nvSpPr>
          <p:spPr bwMode="auto">
            <a:xfrm>
              <a:off x="3892" y="3718"/>
              <a:ext cx="1042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83" name="Rectangle 27"/>
            <p:cNvSpPr>
              <a:spLocks noChangeArrowheads="1"/>
            </p:cNvSpPr>
            <p:nvPr/>
          </p:nvSpPr>
          <p:spPr bwMode="auto">
            <a:xfrm>
              <a:off x="3892" y="3718"/>
              <a:ext cx="1052" cy="146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84" name="Rectangle 28"/>
            <p:cNvSpPr>
              <a:spLocks noChangeArrowheads="1"/>
            </p:cNvSpPr>
            <p:nvPr/>
          </p:nvSpPr>
          <p:spPr bwMode="auto">
            <a:xfrm>
              <a:off x="3892" y="3484"/>
              <a:ext cx="1042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85" name="Rectangle 29"/>
            <p:cNvSpPr>
              <a:spLocks noChangeArrowheads="1"/>
            </p:cNvSpPr>
            <p:nvPr/>
          </p:nvSpPr>
          <p:spPr bwMode="auto">
            <a:xfrm>
              <a:off x="3892" y="3484"/>
              <a:ext cx="1052" cy="24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86" name="Rectangle 30"/>
            <p:cNvSpPr>
              <a:spLocks noChangeArrowheads="1"/>
            </p:cNvSpPr>
            <p:nvPr/>
          </p:nvSpPr>
          <p:spPr bwMode="auto">
            <a:xfrm>
              <a:off x="4150" y="3557"/>
              <a:ext cx="56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RealImage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87" name="Rectangle 31"/>
            <p:cNvSpPr>
              <a:spLocks noChangeArrowheads="1"/>
            </p:cNvSpPr>
            <p:nvPr/>
          </p:nvSpPr>
          <p:spPr bwMode="auto">
            <a:xfrm>
              <a:off x="3892" y="3854"/>
              <a:ext cx="1042" cy="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88" name="Rectangle 32"/>
            <p:cNvSpPr>
              <a:spLocks noChangeArrowheads="1"/>
            </p:cNvSpPr>
            <p:nvPr/>
          </p:nvSpPr>
          <p:spPr bwMode="auto">
            <a:xfrm>
              <a:off x="3892" y="3854"/>
              <a:ext cx="1052" cy="34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89" name="Rectangle 33"/>
            <p:cNvSpPr>
              <a:spLocks noChangeArrowheads="1"/>
            </p:cNvSpPr>
            <p:nvPr/>
          </p:nvSpPr>
          <p:spPr bwMode="auto">
            <a:xfrm>
              <a:off x="3935" y="3868"/>
              <a:ext cx="44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width()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90" name="Rectangle 34"/>
            <p:cNvSpPr>
              <a:spLocks noChangeArrowheads="1"/>
            </p:cNvSpPr>
            <p:nvPr/>
          </p:nvSpPr>
          <p:spPr bwMode="auto">
            <a:xfrm>
              <a:off x="3935" y="3966"/>
              <a:ext cx="50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height()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91" name="Rectangle 35"/>
            <p:cNvSpPr>
              <a:spLocks noChangeArrowheads="1"/>
            </p:cNvSpPr>
            <p:nvPr/>
          </p:nvSpPr>
          <p:spPr bwMode="auto">
            <a:xfrm>
              <a:off x="3935" y="4063"/>
              <a:ext cx="44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paint()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92" name="Rectangle 36"/>
            <p:cNvSpPr>
              <a:spLocks noChangeArrowheads="1"/>
            </p:cNvSpPr>
            <p:nvPr/>
          </p:nvSpPr>
          <p:spPr bwMode="auto">
            <a:xfrm>
              <a:off x="2738" y="1161"/>
              <a:ext cx="6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data:byte[]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93" name="Rectangle 37"/>
            <p:cNvSpPr>
              <a:spLocks noChangeArrowheads="1"/>
            </p:cNvSpPr>
            <p:nvPr/>
          </p:nvSpPr>
          <p:spPr bwMode="auto">
            <a:xfrm>
              <a:off x="3935" y="3742"/>
              <a:ext cx="6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data:byte[]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94" name="Rectangle 38"/>
            <p:cNvSpPr>
              <a:spLocks noChangeArrowheads="1"/>
            </p:cNvSpPr>
            <p:nvPr/>
          </p:nvSpPr>
          <p:spPr bwMode="auto">
            <a:xfrm>
              <a:off x="1516" y="3728"/>
              <a:ext cx="1042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95" name="Rectangle 39"/>
            <p:cNvSpPr>
              <a:spLocks noChangeArrowheads="1"/>
            </p:cNvSpPr>
            <p:nvPr/>
          </p:nvSpPr>
          <p:spPr bwMode="auto">
            <a:xfrm>
              <a:off x="1516" y="3728"/>
              <a:ext cx="1052" cy="146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96" name="Rectangle 40"/>
            <p:cNvSpPr>
              <a:spLocks noChangeArrowheads="1"/>
            </p:cNvSpPr>
            <p:nvPr/>
          </p:nvSpPr>
          <p:spPr bwMode="auto">
            <a:xfrm>
              <a:off x="1516" y="3494"/>
              <a:ext cx="1042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97" name="Rectangle 41"/>
            <p:cNvSpPr>
              <a:spLocks noChangeArrowheads="1"/>
            </p:cNvSpPr>
            <p:nvPr/>
          </p:nvSpPr>
          <p:spPr bwMode="auto">
            <a:xfrm>
              <a:off x="1516" y="3494"/>
              <a:ext cx="1052" cy="24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98" name="Rectangle 42"/>
            <p:cNvSpPr>
              <a:spLocks noChangeArrowheads="1"/>
            </p:cNvSpPr>
            <p:nvPr/>
          </p:nvSpPr>
          <p:spPr bwMode="auto">
            <a:xfrm>
              <a:off x="1744" y="3566"/>
              <a:ext cx="63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ImageProxy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699" name="Rectangle 43"/>
            <p:cNvSpPr>
              <a:spLocks noChangeArrowheads="1"/>
            </p:cNvSpPr>
            <p:nvPr/>
          </p:nvSpPr>
          <p:spPr bwMode="auto">
            <a:xfrm>
              <a:off x="1559" y="3742"/>
              <a:ext cx="9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filename:String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700" name="Rectangle 44"/>
            <p:cNvSpPr>
              <a:spLocks noChangeArrowheads="1"/>
            </p:cNvSpPr>
            <p:nvPr/>
          </p:nvSpPr>
          <p:spPr bwMode="auto">
            <a:xfrm>
              <a:off x="1516" y="3864"/>
              <a:ext cx="1042" cy="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01" name="Rectangle 45"/>
            <p:cNvSpPr>
              <a:spLocks noChangeArrowheads="1"/>
            </p:cNvSpPr>
            <p:nvPr/>
          </p:nvSpPr>
          <p:spPr bwMode="auto">
            <a:xfrm>
              <a:off x="1516" y="3864"/>
              <a:ext cx="1052" cy="34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02" name="Rectangle 46"/>
            <p:cNvSpPr>
              <a:spLocks noChangeArrowheads="1"/>
            </p:cNvSpPr>
            <p:nvPr/>
          </p:nvSpPr>
          <p:spPr bwMode="auto">
            <a:xfrm>
              <a:off x="1559" y="3878"/>
              <a:ext cx="44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width()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703" name="Rectangle 47"/>
            <p:cNvSpPr>
              <a:spLocks noChangeArrowheads="1"/>
            </p:cNvSpPr>
            <p:nvPr/>
          </p:nvSpPr>
          <p:spPr bwMode="auto">
            <a:xfrm>
              <a:off x="1559" y="3975"/>
              <a:ext cx="50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height()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704" name="Rectangle 48"/>
            <p:cNvSpPr>
              <a:spLocks noChangeArrowheads="1"/>
            </p:cNvSpPr>
            <p:nvPr/>
          </p:nvSpPr>
          <p:spPr bwMode="auto">
            <a:xfrm>
              <a:off x="1559" y="4073"/>
              <a:ext cx="44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paint()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705" name="Line 49"/>
            <p:cNvSpPr>
              <a:spLocks noChangeShapeType="1"/>
            </p:cNvSpPr>
            <p:nvPr/>
          </p:nvSpPr>
          <p:spPr bwMode="auto">
            <a:xfrm>
              <a:off x="2558" y="3611"/>
              <a:ext cx="132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06" name="Rectangle 50"/>
            <p:cNvSpPr>
              <a:spLocks noChangeArrowheads="1"/>
            </p:cNvSpPr>
            <p:nvPr/>
          </p:nvSpPr>
          <p:spPr bwMode="auto">
            <a:xfrm>
              <a:off x="2669" y="3469"/>
              <a:ext cx="31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image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707" name="Rectangle 51"/>
            <p:cNvSpPr>
              <a:spLocks noChangeArrowheads="1"/>
            </p:cNvSpPr>
            <p:nvPr/>
          </p:nvSpPr>
          <p:spPr bwMode="auto">
            <a:xfrm>
              <a:off x="2630" y="3625"/>
              <a:ext cx="6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1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708" name="Rectangle 52"/>
            <p:cNvSpPr>
              <a:spLocks noChangeArrowheads="1"/>
            </p:cNvSpPr>
            <p:nvPr/>
          </p:nvSpPr>
          <p:spPr bwMode="auto">
            <a:xfrm>
              <a:off x="3634" y="3625"/>
              <a:ext cx="2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Lucida Sans Typewriter" charset="0"/>
                </a:rPr>
                <a:t>0..1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26709" name="Freeform 53"/>
            <p:cNvSpPr>
              <a:spLocks/>
            </p:cNvSpPr>
            <p:nvPr/>
          </p:nvSpPr>
          <p:spPr bwMode="auto">
            <a:xfrm>
              <a:off x="3142" y="3105"/>
              <a:ext cx="137" cy="116"/>
            </a:xfrm>
            <a:custGeom>
              <a:avLst/>
              <a:gdLst>
                <a:gd name="T0" fmla="*/ 68 w 137"/>
                <a:gd name="T1" fmla="*/ 116 h 116"/>
                <a:gd name="T2" fmla="*/ 0 w 137"/>
                <a:gd name="T3" fmla="*/ 116 h 116"/>
                <a:gd name="T4" fmla="*/ 68 w 137"/>
                <a:gd name="T5" fmla="*/ 0 h 116"/>
                <a:gd name="T6" fmla="*/ 137 w 137"/>
                <a:gd name="T7" fmla="*/ 116 h 116"/>
                <a:gd name="T8" fmla="*/ 68 w 137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16">
                  <a:moveTo>
                    <a:pt x="68" y="116"/>
                  </a:moveTo>
                  <a:lnTo>
                    <a:pt x="0" y="116"/>
                  </a:lnTo>
                  <a:lnTo>
                    <a:pt x="68" y="0"/>
                  </a:lnTo>
                  <a:lnTo>
                    <a:pt x="137" y="116"/>
                  </a:lnTo>
                  <a:lnTo>
                    <a:pt x="68" y="116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0" name="Freeform 54"/>
            <p:cNvSpPr>
              <a:spLocks/>
            </p:cNvSpPr>
            <p:nvPr/>
          </p:nvSpPr>
          <p:spPr bwMode="auto">
            <a:xfrm>
              <a:off x="2032" y="3338"/>
              <a:ext cx="2396" cy="146"/>
            </a:xfrm>
            <a:custGeom>
              <a:avLst/>
              <a:gdLst>
                <a:gd name="T0" fmla="*/ 0 w 2396"/>
                <a:gd name="T1" fmla="*/ 146 h 146"/>
                <a:gd name="T2" fmla="*/ 0 w 2396"/>
                <a:gd name="T3" fmla="*/ 0 h 146"/>
                <a:gd name="T4" fmla="*/ 2396 w 2396"/>
                <a:gd name="T5" fmla="*/ 0 h 146"/>
                <a:gd name="T6" fmla="*/ 2396 w 2396"/>
                <a:gd name="T7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6" h="146">
                  <a:moveTo>
                    <a:pt x="0" y="146"/>
                  </a:moveTo>
                  <a:lnTo>
                    <a:pt x="0" y="0"/>
                  </a:lnTo>
                  <a:lnTo>
                    <a:pt x="2396" y="0"/>
                  </a:lnTo>
                  <a:lnTo>
                    <a:pt x="2396" y="13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1" name="Line 55"/>
            <p:cNvSpPr>
              <a:spLocks noChangeShapeType="1"/>
            </p:cNvSpPr>
            <p:nvPr/>
          </p:nvSpPr>
          <p:spPr bwMode="auto">
            <a:xfrm flipV="1">
              <a:off x="3210" y="3221"/>
              <a:ext cx="1" cy="1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2" name="Oval 56"/>
            <p:cNvSpPr>
              <a:spLocks noChangeArrowheads="1"/>
            </p:cNvSpPr>
            <p:nvPr/>
          </p:nvSpPr>
          <p:spPr bwMode="auto">
            <a:xfrm>
              <a:off x="3191" y="2033"/>
              <a:ext cx="19" cy="2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3" name="Line 57"/>
            <p:cNvSpPr>
              <a:spLocks noChangeShapeType="1"/>
            </p:cNvSpPr>
            <p:nvPr/>
          </p:nvSpPr>
          <p:spPr bwMode="auto">
            <a:xfrm>
              <a:off x="3201" y="2053"/>
              <a:ext cx="39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4" name="Freeform 58"/>
            <p:cNvSpPr>
              <a:spLocks/>
            </p:cNvSpPr>
            <p:nvPr/>
          </p:nvSpPr>
          <p:spPr bwMode="auto">
            <a:xfrm>
              <a:off x="3162" y="2053"/>
              <a:ext cx="78" cy="146"/>
            </a:xfrm>
            <a:custGeom>
              <a:avLst/>
              <a:gdLst>
                <a:gd name="T0" fmla="*/ 78 w 78"/>
                <a:gd name="T1" fmla="*/ 0 h 146"/>
                <a:gd name="T2" fmla="*/ 39 w 78"/>
                <a:gd name="T3" fmla="*/ 146 h 146"/>
                <a:gd name="T4" fmla="*/ 0 w 78"/>
                <a:gd name="T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146">
                  <a:moveTo>
                    <a:pt x="78" y="0"/>
                  </a:moveTo>
                  <a:lnTo>
                    <a:pt x="39" y="146"/>
                  </a:lnTo>
                  <a:lnTo>
                    <a:pt x="0" y="0"/>
                  </a:lnTo>
                </a:path>
              </a:pathLst>
            </a:cu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5" name="Line 59"/>
            <p:cNvSpPr>
              <a:spLocks noChangeShapeType="1"/>
            </p:cNvSpPr>
            <p:nvPr/>
          </p:nvSpPr>
          <p:spPr bwMode="auto">
            <a:xfrm>
              <a:off x="3162" y="2053"/>
              <a:ext cx="39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6" name="Freeform 60"/>
            <p:cNvSpPr>
              <a:spLocks/>
            </p:cNvSpPr>
            <p:nvPr/>
          </p:nvSpPr>
          <p:spPr bwMode="auto">
            <a:xfrm>
              <a:off x="3162" y="2053"/>
              <a:ext cx="78" cy="146"/>
            </a:xfrm>
            <a:custGeom>
              <a:avLst/>
              <a:gdLst>
                <a:gd name="T0" fmla="*/ 39 w 78"/>
                <a:gd name="T1" fmla="*/ 0 h 146"/>
                <a:gd name="T2" fmla="*/ 78 w 78"/>
                <a:gd name="T3" fmla="*/ 0 h 146"/>
                <a:gd name="T4" fmla="*/ 39 w 78"/>
                <a:gd name="T5" fmla="*/ 146 h 146"/>
                <a:gd name="T6" fmla="*/ 0 w 78"/>
                <a:gd name="T7" fmla="*/ 0 h 146"/>
                <a:gd name="T8" fmla="*/ 39 w 78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46">
                  <a:moveTo>
                    <a:pt x="39" y="0"/>
                  </a:moveTo>
                  <a:lnTo>
                    <a:pt x="78" y="0"/>
                  </a:lnTo>
                  <a:lnTo>
                    <a:pt x="39" y="146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7" name="Rectangle 61"/>
            <p:cNvSpPr>
              <a:spLocks noChangeArrowheads="1"/>
            </p:cNvSpPr>
            <p:nvPr/>
          </p:nvSpPr>
          <p:spPr bwMode="auto">
            <a:xfrm>
              <a:off x="3191" y="1741"/>
              <a:ext cx="19" cy="1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8" name="Rectangle 62"/>
            <p:cNvSpPr>
              <a:spLocks noChangeArrowheads="1"/>
            </p:cNvSpPr>
            <p:nvPr/>
          </p:nvSpPr>
          <p:spPr bwMode="auto">
            <a:xfrm>
              <a:off x="3191" y="2043"/>
              <a:ext cx="19" cy="1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9" name="Rectangle 63"/>
            <p:cNvSpPr>
              <a:spLocks noChangeArrowheads="1"/>
            </p:cNvSpPr>
            <p:nvPr/>
          </p:nvSpPr>
          <p:spPr bwMode="auto">
            <a:xfrm>
              <a:off x="3191" y="1751"/>
              <a:ext cx="19" cy="2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1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Increase Inheritance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01895"/>
            <a:ext cx="8229600" cy="5065712"/>
          </a:xfrm>
          <a:noFill/>
          <a:ln/>
        </p:spPr>
        <p:txBody>
          <a:bodyPr/>
          <a:lstStyle/>
          <a:p>
            <a:r>
              <a:rPr lang="en-US" sz="2400" dirty="0"/>
              <a:t>Rearrange and adjust classes and operations to prepare for inheritance</a:t>
            </a:r>
          </a:p>
          <a:p>
            <a:pPr lvl="1"/>
            <a:r>
              <a:rPr lang="en-US" sz="2000" dirty="0"/>
              <a:t>Generalization: Finding the base class first, then the sub classes.</a:t>
            </a:r>
          </a:p>
          <a:p>
            <a:pPr lvl="1"/>
            <a:r>
              <a:rPr lang="en-US" sz="2000" dirty="0"/>
              <a:t>Specialization: Finding the the sub classes first, then the base class</a:t>
            </a:r>
          </a:p>
          <a:p>
            <a:r>
              <a:rPr lang="en-US" sz="2400" dirty="0"/>
              <a:t>Generalization is a common modeling activity. It allows to abstract common behavior out of a group of classes</a:t>
            </a:r>
          </a:p>
          <a:p>
            <a:pPr lvl="1"/>
            <a:r>
              <a:rPr lang="en-US" sz="2000" dirty="0"/>
              <a:t>If a set of operations or attributes are repeated in 2 classes the classes might be special instances of a more general class.</a:t>
            </a:r>
          </a:p>
          <a:p>
            <a:r>
              <a:rPr lang="en-US" sz="2400" dirty="0"/>
              <a:t>Always check if it is possible to change a subsystem (collection of classes) into a superclass in an inheritance hierarchy.</a:t>
            </a:r>
          </a:p>
        </p:txBody>
      </p:sp>
    </p:spTree>
    <p:extLst>
      <p:ext uri="{BB962C8B-B14F-4D97-AF65-F5344CB8AC3E}">
        <p14:creationId xmlns:p14="http://schemas.microsoft.com/office/powerpoint/2010/main" val="1205795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Mapping Activities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ü"/>
            </a:pPr>
            <a:r>
              <a:rPr lang="en-US" dirty="0">
                <a:solidFill>
                  <a:srgbClr val="FF0000"/>
                </a:solidFill>
              </a:rPr>
              <a:t>Optimizing the Object Design Model</a:t>
            </a:r>
          </a:p>
          <a:p>
            <a:pPr>
              <a:buFont typeface="Wingdings" charset="0"/>
              <a:buChar char="Ø"/>
            </a:pPr>
            <a:r>
              <a:rPr lang="en-US" dirty="0"/>
              <a:t>Mapping Associations</a:t>
            </a:r>
          </a:p>
          <a:p>
            <a:r>
              <a:rPr lang="en-US" dirty="0"/>
              <a:t>Mapping Contracts to Exceptions</a:t>
            </a:r>
          </a:p>
          <a:p>
            <a:r>
              <a:rPr lang="en-US" dirty="0"/>
              <a:t>Mapping Object Models to Tables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33664" y="76288"/>
            <a:ext cx="7010336" cy="688975"/>
          </a:xfrm>
        </p:spPr>
        <p:txBody>
          <a:bodyPr/>
          <a:lstStyle/>
          <a:p>
            <a:r>
              <a:rPr lang="en-US" sz="2400" dirty="0"/>
              <a:t>Realization of a unidirectional, one-to-one association</a:t>
            </a:r>
          </a:p>
        </p:txBody>
      </p:sp>
      <p:sp>
        <p:nvSpPr>
          <p:cNvPr id="252932" name="Rectangle 1028"/>
          <p:cNvSpPr>
            <a:spLocks noChangeArrowheads="1"/>
          </p:cNvSpPr>
          <p:nvPr/>
        </p:nvSpPr>
        <p:spPr bwMode="auto">
          <a:xfrm>
            <a:off x="5889625" y="1625600"/>
            <a:ext cx="2697163" cy="441325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2933" name="Rectangle 1029"/>
          <p:cNvSpPr>
            <a:spLocks noChangeArrowheads="1"/>
          </p:cNvSpPr>
          <p:nvPr/>
        </p:nvSpPr>
        <p:spPr bwMode="auto">
          <a:xfrm>
            <a:off x="6734739" y="1719263"/>
            <a:ext cx="9735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Account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52934" name="Rectangle 1030"/>
          <p:cNvSpPr>
            <a:spLocks noChangeArrowheads="1"/>
          </p:cNvSpPr>
          <p:nvPr/>
        </p:nvSpPr>
        <p:spPr bwMode="auto">
          <a:xfrm>
            <a:off x="1039813" y="1614488"/>
            <a:ext cx="2674937" cy="441325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2935" name="Rectangle 1031"/>
          <p:cNvSpPr>
            <a:spLocks noChangeArrowheads="1"/>
          </p:cNvSpPr>
          <p:nvPr/>
        </p:nvSpPr>
        <p:spPr bwMode="auto">
          <a:xfrm>
            <a:off x="1604861" y="1719263"/>
            <a:ext cx="13908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Advertiser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52936" name="Line 1032"/>
          <p:cNvSpPr>
            <a:spLocks noChangeShapeType="1"/>
          </p:cNvSpPr>
          <p:nvPr/>
        </p:nvSpPr>
        <p:spPr bwMode="auto">
          <a:xfrm flipH="1">
            <a:off x="3703638" y="1835150"/>
            <a:ext cx="2185987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2937" name="Rectangle 1033"/>
          <p:cNvSpPr>
            <a:spLocks noChangeArrowheads="1"/>
          </p:cNvSpPr>
          <p:nvPr/>
        </p:nvSpPr>
        <p:spPr bwMode="auto">
          <a:xfrm>
            <a:off x="5686732" y="1579563"/>
            <a:ext cx="1390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52938" name="Rectangle 1034"/>
          <p:cNvSpPr>
            <a:spLocks noChangeArrowheads="1"/>
          </p:cNvSpPr>
          <p:nvPr/>
        </p:nvSpPr>
        <p:spPr bwMode="auto">
          <a:xfrm>
            <a:off x="3734107" y="1579563"/>
            <a:ext cx="1390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1800">
              <a:latin typeface="Lucida Sans Typewriter" charset="0"/>
            </a:endParaRPr>
          </a:p>
        </p:txBody>
      </p:sp>
      <p:grpSp>
        <p:nvGrpSpPr>
          <p:cNvPr id="252949" name="Group 1045"/>
          <p:cNvGrpSpPr>
            <a:grpSpLocks/>
          </p:cNvGrpSpPr>
          <p:nvPr/>
        </p:nvGrpSpPr>
        <p:grpSpPr bwMode="auto">
          <a:xfrm>
            <a:off x="4681538" y="2041525"/>
            <a:ext cx="207962" cy="647700"/>
            <a:chOff x="2949" y="1302"/>
            <a:chExt cx="131" cy="408"/>
          </a:xfrm>
        </p:grpSpPr>
        <p:sp>
          <p:nvSpPr>
            <p:cNvPr id="252939" name="Oval 1035"/>
            <p:cNvSpPr>
              <a:spLocks noChangeArrowheads="1"/>
            </p:cNvSpPr>
            <p:nvPr/>
          </p:nvSpPr>
          <p:spPr bwMode="auto">
            <a:xfrm>
              <a:off x="3007" y="1507"/>
              <a:ext cx="29" cy="29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2940" name="Line 1036"/>
            <p:cNvSpPr>
              <a:spLocks noChangeShapeType="1"/>
            </p:cNvSpPr>
            <p:nvPr/>
          </p:nvSpPr>
          <p:spPr bwMode="auto">
            <a:xfrm>
              <a:off x="3022" y="1522"/>
              <a:ext cx="58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2941" name="Freeform 1037"/>
            <p:cNvSpPr>
              <a:spLocks/>
            </p:cNvSpPr>
            <p:nvPr/>
          </p:nvSpPr>
          <p:spPr bwMode="auto">
            <a:xfrm>
              <a:off x="2949" y="1490"/>
              <a:ext cx="131" cy="220"/>
            </a:xfrm>
            <a:custGeom>
              <a:avLst/>
              <a:gdLst>
                <a:gd name="T0" fmla="*/ 131 w 131"/>
                <a:gd name="T1" fmla="*/ 0 h 220"/>
                <a:gd name="T2" fmla="*/ 73 w 131"/>
                <a:gd name="T3" fmla="*/ 220 h 220"/>
                <a:gd name="T4" fmla="*/ 0 w 131"/>
                <a:gd name="T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220">
                  <a:moveTo>
                    <a:pt x="131" y="0"/>
                  </a:moveTo>
                  <a:lnTo>
                    <a:pt x="73" y="220"/>
                  </a:lnTo>
                  <a:lnTo>
                    <a:pt x="0" y="0"/>
                  </a:lnTo>
                </a:path>
              </a:pathLst>
            </a:cu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2942" name="Line 1038"/>
            <p:cNvSpPr>
              <a:spLocks noChangeShapeType="1"/>
            </p:cNvSpPr>
            <p:nvPr/>
          </p:nvSpPr>
          <p:spPr bwMode="auto">
            <a:xfrm>
              <a:off x="2949" y="1522"/>
              <a:ext cx="73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2943" name="Freeform 1039"/>
            <p:cNvSpPr>
              <a:spLocks/>
            </p:cNvSpPr>
            <p:nvPr/>
          </p:nvSpPr>
          <p:spPr bwMode="auto">
            <a:xfrm>
              <a:off x="2949" y="1490"/>
              <a:ext cx="131" cy="220"/>
            </a:xfrm>
            <a:custGeom>
              <a:avLst/>
              <a:gdLst>
                <a:gd name="T0" fmla="*/ 73 w 131"/>
                <a:gd name="T1" fmla="*/ 0 h 220"/>
                <a:gd name="T2" fmla="*/ 131 w 131"/>
                <a:gd name="T3" fmla="*/ 0 h 220"/>
                <a:gd name="T4" fmla="*/ 73 w 131"/>
                <a:gd name="T5" fmla="*/ 220 h 220"/>
                <a:gd name="T6" fmla="*/ 0 w 131"/>
                <a:gd name="T7" fmla="*/ 0 h 220"/>
                <a:gd name="T8" fmla="*/ 73 w 131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0">
                  <a:moveTo>
                    <a:pt x="73" y="0"/>
                  </a:moveTo>
                  <a:lnTo>
                    <a:pt x="131" y="0"/>
                  </a:lnTo>
                  <a:lnTo>
                    <a:pt x="73" y="220"/>
                  </a:lnTo>
                  <a:lnTo>
                    <a:pt x="0" y="0"/>
                  </a:lnTo>
                  <a:lnTo>
                    <a:pt x="73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2944" name="Rectangle 1040"/>
            <p:cNvSpPr>
              <a:spLocks noChangeArrowheads="1"/>
            </p:cNvSpPr>
            <p:nvPr/>
          </p:nvSpPr>
          <p:spPr bwMode="auto">
            <a:xfrm>
              <a:off x="2992" y="1302"/>
              <a:ext cx="30" cy="1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2945" name="Rectangle 1041"/>
            <p:cNvSpPr>
              <a:spLocks noChangeArrowheads="1"/>
            </p:cNvSpPr>
            <p:nvPr/>
          </p:nvSpPr>
          <p:spPr bwMode="auto">
            <a:xfrm>
              <a:off x="2992" y="1522"/>
              <a:ext cx="30" cy="1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2946" name="Rectangle 1042"/>
            <p:cNvSpPr>
              <a:spLocks noChangeArrowheads="1"/>
            </p:cNvSpPr>
            <p:nvPr/>
          </p:nvSpPr>
          <p:spPr bwMode="auto">
            <a:xfrm>
              <a:off x="2992" y="1317"/>
              <a:ext cx="30" cy="20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52947" name="Rectangle 1043"/>
          <p:cNvSpPr>
            <a:spLocks noChangeArrowheads="1"/>
          </p:cNvSpPr>
          <p:nvPr/>
        </p:nvSpPr>
        <p:spPr bwMode="auto">
          <a:xfrm>
            <a:off x="379413" y="1073150"/>
            <a:ext cx="49180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Times New Roman" charset="0"/>
              </a:rPr>
              <a:t>Object design model before transformation</a:t>
            </a:r>
            <a:endParaRPr lang="en-US" sz="2800" b="1"/>
          </a:p>
        </p:txBody>
      </p:sp>
      <p:sp>
        <p:nvSpPr>
          <p:cNvPr id="252948" name="Rectangle 1044"/>
          <p:cNvSpPr>
            <a:spLocks noChangeArrowheads="1"/>
          </p:cNvSpPr>
          <p:nvPr/>
        </p:nvSpPr>
        <p:spPr bwMode="auto">
          <a:xfrm>
            <a:off x="379413" y="2689225"/>
            <a:ext cx="3784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Times New Roman" charset="0"/>
              </a:rPr>
              <a:t>Source code after transformation</a:t>
            </a:r>
            <a:endParaRPr lang="en-US" sz="2800" b="1"/>
          </a:p>
        </p:txBody>
      </p:sp>
      <p:sp>
        <p:nvSpPr>
          <p:cNvPr id="252952" name="Rectangle 1048"/>
          <p:cNvSpPr>
            <a:spLocks noChangeArrowheads="1"/>
          </p:cNvSpPr>
          <p:nvPr/>
        </p:nvSpPr>
        <p:spPr bwMode="auto">
          <a:xfrm>
            <a:off x="1828800" y="3181350"/>
            <a:ext cx="6781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2000" b="1" dirty="0">
                <a:latin typeface="Lucida Sans Typewriter" charset="0"/>
              </a:rPr>
              <a:t>public class</a:t>
            </a:r>
            <a:r>
              <a:rPr lang="en-US" sz="2000" dirty="0">
                <a:latin typeface="Lucida Sans Typewriter" charset="0"/>
              </a:rPr>
              <a:t> Advertiser {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2000" dirty="0">
                <a:latin typeface="Lucida Sans Typewriter" charset="0"/>
              </a:rPr>
              <a:t>	</a:t>
            </a:r>
            <a:r>
              <a:rPr lang="en-US" sz="2000" b="1" dirty="0">
                <a:latin typeface="Lucida Sans Typewriter" charset="0"/>
              </a:rPr>
              <a:t>private</a:t>
            </a:r>
            <a:r>
              <a:rPr lang="en-US" sz="2000" dirty="0">
                <a:latin typeface="Lucida Sans Typewriter" charset="0"/>
              </a:rPr>
              <a:t> Account account;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2000" dirty="0">
                <a:latin typeface="Lucida Sans Typewriter" charset="0"/>
              </a:rPr>
              <a:t>	</a:t>
            </a:r>
            <a:r>
              <a:rPr lang="en-US" sz="2000" b="1" dirty="0">
                <a:latin typeface="Lucida Sans Typewriter" charset="0"/>
              </a:rPr>
              <a:t>public</a:t>
            </a:r>
            <a:r>
              <a:rPr lang="en-US" sz="2000" dirty="0">
                <a:latin typeface="Lucida Sans Typewriter" charset="0"/>
              </a:rPr>
              <a:t> Advertiser() {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2000" dirty="0">
                <a:latin typeface="Lucida Sans Typewriter" charset="0"/>
              </a:rPr>
              <a:t>		account = new Account();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2000" dirty="0">
                <a:latin typeface="Lucida Sans Typewriter" charset="0"/>
              </a:rPr>
              <a:t>	}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2000" dirty="0">
                <a:latin typeface="Lucida Sans Typewriter" charset="0"/>
              </a:rPr>
              <a:t>	</a:t>
            </a:r>
            <a:r>
              <a:rPr lang="en-US" sz="2000" b="1" dirty="0">
                <a:latin typeface="Lucida Sans Typewriter" charset="0"/>
              </a:rPr>
              <a:t>public</a:t>
            </a:r>
            <a:r>
              <a:rPr lang="en-US" sz="2000" dirty="0">
                <a:latin typeface="Lucida Sans Typewriter" charset="0"/>
              </a:rPr>
              <a:t> Account </a:t>
            </a:r>
            <a:r>
              <a:rPr lang="en-US" sz="2000" dirty="0" err="1">
                <a:latin typeface="Lucida Sans Typewriter" charset="0"/>
              </a:rPr>
              <a:t>getAccount</a:t>
            </a:r>
            <a:r>
              <a:rPr lang="en-US" sz="2000" dirty="0">
                <a:latin typeface="Lucida Sans Typewriter" charset="0"/>
              </a:rPr>
              <a:t>() {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2000" dirty="0">
                <a:latin typeface="Lucida Sans Typewriter" charset="0"/>
              </a:rPr>
              <a:t>		</a:t>
            </a:r>
            <a:r>
              <a:rPr lang="en-US" sz="2000" b="1" dirty="0">
                <a:latin typeface="Lucida Sans Typewriter" charset="0"/>
              </a:rPr>
              <a:t>return</a:t>
            </a:r>
            <a:r>
              <a:rPr lang="en-US" sz="2000" dirty="0">
                <a:latin typeface="Lucida Sans Typewriter" charset="0"/>
              </a:rPr>
              <a:t> account;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2000" dirty="0">
                <a:latin typeface="Lucida Sans Typewriter" charset="0"/>
              </a:rPr>
              <a:t>	}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None/>
            </a:pPr>
            <a:r>
              <a:rPr lang="en-US" sz="2000" dirty="0">
                <a:latin typeface="Lucida Sans Typewriter" charset="0"/>
              </a:rPr>
              <a:t>}</a:t>
            </a:r>
          </a:p>
        </p:txBody>
      </p:sp>
      <p:sp>
        <p:nvSpPr>
          <p:cNvPr id="252953" name="Text Box 1049"/>
          <p:cNvSpPr txBox="1">
            <a:spLocks noChangeArrowheads="1"/>
          </p:cNvSpPr>
          <p:nvPr/>
        </p:nvSpPr>
        <p:spPr bwMode="auto">
          <a:xfrm>
            <a:off x="4129088" y="24669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9680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52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252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48" grpId="0" build="p" autoUpdateAnimBg="0"/>
      <p:bldP spid="252952" grpId="0" build="p" autoUpdateAnimBg="0"/>
      <p:bldP spid="252953" grpId="0" build="p" autoUpdateAnimBg="0" advAuto="0"/>
      <p:bldP spid="252953" grpId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79388"/>
            <a:ext cx="8191500" cy="688975"/>
          </a:xfrm>
        </p:spPr>
        <p:txBody>
          <a:bodyPr/>
          <a:lstStyle/>
          <a:p>
            <a:r>
              <a:rPr lang="en-US" sz="2400" dirty="0"/>
              <a:t>Bidirectional one-to-one association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2857500"/>
            <a:ext cx="4311650" cy="3359150"/>
          </a:xfrm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1400" b="1" dirty="0">
                <a:latin typeface="Lucida Sans Typewriter" charset="0"/>
              </a:rPr>
              <a:t>public class</a:t>
            </a:r>
            <a:r>
              <a:rPr lang="en-US" sz="1400" dirty="0">
                <a:latin typeface="Lucida Sans Typewriter" charset="0"/>
              </a:rPr>
              <a:t> Advertiser {</a:t>
            </a:r>
          </a:p>
          <a:p>
            <a:pPr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/* The account field is initialized</a:t>
            </a:r>
          </a:p>
          <a:p>
            <a:pPr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 * in the constructor and never</a:t>
            </a:r>
          </a:p>
          <a:p>
            <a:pPr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 * modified. */</a:t>
            </a:r>
          </a:p>
          <a:p>
            <a:pPr>
              <a:buFont typeface="Symbol" charset="0"/>
              <a:buNone/>
            </a:pPr>
            <a:r>
              <a:rPr lang="en-US" sz="1400" dirty="0">
                <a:solidFill>
                  <a:srgbClr val="FF0000"/>
                </a:solidFill>
                <a:latin typeface="Lucida Sans Typewriter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Lucida Sans Typewriter" charset="0"/>
              </a:rPr>
              <a:t>private</a:t>
            </a:r>
            <a:r>
              <a:rPr lang="en-US" sz="1400" dirty="0">
                <a:solidFill>
                  <a:srgbClr val="FF0000"/>
                </a:solidFill>
                <a:latin typeface="Lucida Sans Typewriter" charset="0"/>
              </a:rPr>
              <a:t> Account account;</a:t>
            </a:r>
          </a:p>
          <a:p>
            <a:pPr>
              <a:buFont typeface="Symbol" charset="0"/>
              <a:buNone/>
            </a:pPr>
            <a:endParaRPr lang="en-US" sz="1400" dirty="0">
              <a:latin typeface="Lucida Sans Typewriter" charset="0"/>
            </a:endParaRPr>
          </a:p>
          <a:p>
            <a:pPr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</a:t>
            </a:r>
            <a:r>
              <a:rPr lang="en-US" sz="1400" b="1" dirty="0">
                <a:latin typeface="Lucida Sans Typewriter" charset="0"/>
              </a:rPr>
              <a:t>public</a:t>
            </a:r>
            <a:r>
              <a:rPr lang="en-US" sz="1400" dirty="0">
                <a:latin typeface="Lucida Sans Typewriter" charset="0"/>
              </a:rPr>
              <a:t> Advertiser() {</a:t>
            </a:r>
          </a:p>
          <a:p>
            <a:pPr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	account = new Account(this);</a:t>
            </a:r>
          </a:p>
          <a:p>
            <a:pPr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}</a:t>
            </a:r>
          </a:p>
          <a:p>
            <a:pPr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</a:t>
            </a:r>
            <a:r>
              <a:rPr lang="en-US" sz="1400" b="1" dirty="0">
                <a:latin typeface="Lucida Sans Typewriter" charset="0"/>
              </a:rPr>
              <a:t>public</a:t>
            </a:r>
            <a:r>
              <a:rPr lang="en-US" sz="1400" dirty="0">
                <a:latin typeface="Lucida Sans Typewriter" charset="0"/>
              </a:rPr>
              <a:t> Account </a:t>
            </a:r>
            <a:r>
              <a:rPr lang="en-US" sz="1400" dirty="0" err="1">
                <a:latin typeface="Lucida Sans Typewriter" charset="0"/>
              </a:rPr>
              <a:t>getAccount</a:t>
            </a:r>
            <a:r>
              <a:rPr lang="en-US" sz="1400" dirty="0">
                <a:latin typeface="Lucida Sans Typewriter" charset="0"/>
              </a:rPr>
              <a:t>() {</a:t>
            </a:r>
          </a:p>
          <a:p>
            <a:pPr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	</a:t>
            </a:r>
            <a:r>
              <a:rPr lang="en-US" sz="1400" b="1" dirty="0">
                <a:latin typeface="Lucida Sans Typewriter" charset="0"/>
              </a:rPr>
              <a:t>return</a:t>
            </a:r>
            <a:r>
              <a:rPr lang="en-US" sz="1400" dirty="0">
                <a:latin typeface="Lucida Sans Typewriter" charset="0"/>
              </a:rPr>
              <a:t> account;</a:t>
            </a:r>
          </a:p>
          <a:p>
            <a:pPr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}</a:t>
            </a:r>
          </a:p>
          <a:p>
            <a:pPr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}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5797550" y="1582738"/>
            <a:ext cx="2789238" cy="414337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6729976" y="1682750"/>
            <a:ext cx="9735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Account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952500" y="1582738"/>
            <a:ext cx="2674938" cy="414337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1573111" y="1670050"/>
            <a:ext cx="13908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Advertiser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53960" name="Line 8"/>
          <p:cNvSpPr>
            <a:spLocks noChangeShapeType="1"/>
          </p:cNvSpPr>
          <p:nvPr/>
        </p:nvSpPr>
        <p:spPr bwMode="auto">
          <a:xfrm flipH="1">
            <a:off x="3643313" y="1828800"/>
            <a:ext cx="2166937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3961" name="Rectangle 9"/>
          <p:cNvSpPr>
            <a:spLocks noChangeArrowheads="1"/>
          </p:cNvSpPr>
          <p:nvPr/>
        </p:nvSpPr>
        <p:spPr bwMode="auto">
          <a:xfrm>
            <a:off x="5634345" y="1557338"/>
            <a:ext cx="1390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3697595" y="1557338"/>
            <a:ext cx="1390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392113" y="1174750"/>
            <a:ext cx="4684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Object design model before transformation</a:t>
            </a:r>
            <a:endParaRPr lang="en-US" sz="2000" b="1"/>
          </a:p>
        </p:txBody>
      </p: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392113" y="2395538"/>
            <a:ext cx="3603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Source code after transformation</a:t>
            </a:r>
            <a:endParaRPr lang="en-US" sz="2000" b="1"/>
          </a:p>
        </p:txBody>
      </p:sp>
      <p:grpSp>
        <p:nvGrpSpPr>
          <p:cNvPr id="253975" name="Group 23"/>
          <p:cNvGrpSpPr>
            <a:grpSpLocks/>
          </p:cNvGrpSpPr>
          <p:nvPr/>
        </p:nvGrpSpPr>
        <p:grpSpPr bwMode="auto">
          <a:xfrm>
            <a:off x="4667250" y="1938338"/>
            <a:ext cx="184150" cy="763587"/>
            <a:chOff x="2940" y="1221"/>
            <a:chExt cx="116" cy="481"/>
          </a:xfrm>
        </p:grpSpPr>
        <p:sp>
          <p:nvSpPr>
            <p:cNvPr id="253965" name="Oval 13"/>
            <p:cNvSpPr>
              <a:spLocks noChangeArrowheads="1"/>
            </p:cNvSpPr>
            <p:nvPr/>
          </p:nvSpPr>
          <p:spPr bwMode="auto">
            <a:xfrm>
              <a:off x="2984" y="1470"/>
              <a:ext cx="29" cy="29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66" name="Line 14"/>
            <p:cNvSpPr>
              <a:spLocks noChangeShapeType="1"/>
            </p:cNvSpPr>
            <p:nvPr/>
          </p:nvSpPr>
          <p:spPr bwMode="auto">
            <a:xfrm>
              <a:off x="2998" y="1484"/>
              <a:ext cx="58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67" name="Freeform 15"/>
            <p:cNvSpPr>
              <a:spLocks/>
            </p:cNvSpPr>
            <p:nvPr/>
          </p:nvSpPr>
          <p:spPr bwMode="auto">
            <a:xfrm>
              <a:off x="2940" y="1484"/>
              <a:ext cx="116" cy="218"/>
            </a:xfrm>
            <a:custGeom>
              <a:avLst/>
              <a:gdLst>
                <a:gd name="T0" fmla="*/ 116 w 116"/>
                <a:gd name="T1" fmla="*/ 0 h 218"/>
                <a:gd name="T2" fmla="*/ 58 w 116"/>
                <a:gd name="T3" fmla="*/ 218 h 218"/>
                <a:gd name="T4" fmla="*/ 0 w 116"/>
                <a:gd name="T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218">
                  <a:moveTo>
                    <a:pt x="116" y="0"/>
                  </a:moveTo>
                  <a:lnTo>
                    <a:pt x="58" y="218"/>
                  </a:lnTo>
                  <a:lnTo>
                    <a:pt x="0" y="0"/>
                  </a:lnTo>
                </a:path>
              </a:pathLst>
            </a:cu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68" name="Line 16"/>
            <p:cNvSpPr>
              <a:spLocks noChangeShapeType="1"/>
            </p:cNvSpPr>
            <p:nvPr/>
          </p:nvSpPr>
          <p:spPr bwMode="auto">
            <a:xfrm>
              <a:off x="2940" y="1484"/>
              <a:ext cx="58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69" name="Freeform 17"/>
            <p:cNvSpPr>
              <a:spLocks/>
            </p:cNvSpPr>
            <p:nvPr/>
          </p:nvSpPr>
          <p:spPr bwMode="auto">
            <a:xfrm>
              <a:off x="2940" y="1484"/>
              <a:ext cx="116" cy="218"/>
            </a:xfrm>
            <a:custGeom>
              <a:avLst/>
              <a:gdLst>
                <a:gd name="T0" fmla="*/ 58 w 116"/>
                <a:gd name="T1" fmla="*/ 0 h 218"/>
                <a:gd name="T2" fmla="*/ 116 w 116"/>
                <a:gd name="T3" fmla="*/ 0 h 218"/>
                <a:gd name="T4" fmla="*/ 58 w 116"/>
                <a:gd name="T5" fmla="*/ 218 h 218"/>
                <a:gd name="T6" fmla="*/ 0 w 116"/>
                <a:gd name="T7" fmla="*/ 0 h 218"/>
                <a:gd name="T8" fmla="*/ 58 w 116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18">
                  <a:moveTo>
                    <a:pt x="58" y="0"/>
                  </a:moveTo>
                  <a:lnTo>
                    <a:pt x="116" y="0"/>
                  </a:lnTo>
                  <a:lnTo>
                    <a:pt x="58" y="218"/>
                  </a:lnTo>
                  <a:lnTo>
                    <a:pt x="0" y="0"/>
                  </a:lnTo>
                  <a:lnTo>
                    <a:pt x="58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70" name="Rectangle 18"/>
            <p:cNvSpPr>
              <a:spLocks noChangeArrowheads="1"/>
            </p:cNvSpPr>
            <p:nvPr/>
          </p:nvSpPr>
          <p:spPr bwMode="auto">
            <a:xfrm>
              <a:off x="2992" y="1221"/>
              <a:ext cx="29" cy="1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71" name="Rectangle 19"/>
            <p:cNvSpPr>
              <a:spLocks noChangeArrowheads="1"/>
            </p:cNvSpPr>
            <p:nvPr/>
          </p:nvSpPr>
          <p:spPr bwMode="auto">
            <a:xfrm>
              <a:off x="2984" y="1470"/>
              <a:ext cx="29" cy="1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972" name="Rectangle 20"/>
            <p:cNvSpPr>
              <a:spLocks noChangeArrowheads="1"/>
            </p:cNvSpPr>
            <p:nvPr/>
          </p:nvSpPr>
          <p:spPr bwMode="auto">
            <a:xfrm>
              <a:off x="2984" y="1252"/>
              <a:ext cx="29" cy="21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3973" name="Rectangle 21"/>
          <p:cNvSpPr>
            <a:spLocks noGrp="1" noChangeArrowheads="1"/>
          </p:cNvSpPr>
          <p:nvPr>
            <p:ph type="body" sz="half" idx="2"/>
          </p:nvPr>
        </p:nvSpPr>
        <p:spPr>
          <a:xfrm>
            <a:off x="4864100" y="2844800"/>
            <a:ext cx="4051300" cy="3359150"/>
          </a:xfrm>
        </p:spPr>
        <p:txBody>
          <a:bodyPr/>
          <a:lstStyle/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 b="1" dirty="0">
                <a:latin typeface="Lucida Sans Typewriter" charset="0"/>
              </a:rPr>
              <a:t>public</a:t>
            </a:r>
            <a:r>
              <a:rPr lang="en-US" sz="1400" dirty="0">
                <a:latin typeface="Lucida Sans Typewriter" charset="0"/>
              </a:rPr>
              <a:t> </a:t>
            </a:r>
            <a:r>
              <a:rPr lang="en-US" sz="1400" b="1" dirty="0">
                <a:latin typeface="Lucida Sans Typewriter" charset="0"/>
              </a:rPr>
              <a:t>class</a:t>
            </a:r>
            <a:r>
              <a:rPr lang="en-US" sz="1400" dirty="0">
                <a:latin typeface="Lucida Sans Typewriter" charset="0"/>
              </a:rPr>
              <a:t> Account {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/* The owner field is initialized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 * during the constructor and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 * never modified. */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Lucida Sans Typewriter" charset="0"/>
              </a:rPr>
              <a:t>private</a:t>
            </a:r>
            <a:r>
              <a:rPr lang="en-US" sz="1400" dirty="0">
                <a:solidFill>
                  <a:srgbClr val="FF0000"/>
                </a:solidFill>
                <a:latin typeface="Lucida Sans Typewriter" charset="0"/>
              </a:rPr>
              <a:t> Advertiser owner;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endParaRPr lang="en-US" sz="1400" dirty="0">
              <a:latin typeface="Lucida Sans Typewriter" charset="0"/>
            </a:endParaRP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</a:t>
            </a:r>
            <a:r>
              <a:rPr lang="en-US" sz="1400" b="1" dirty="0">
                <a:latin typeface="Lucida Sans Typewriter" charset="0"/>
              </a:rPr>
              <a:t>public</a:t>
            </a:r>
            <a:r>
              <a:rPr lang="en-US" sz="1400" dirty="0">
                <a:latin typeface="Lucida Sans Typewriter" charset="0"/>
              </a:rPr>
              <a:t> Account(</a:t>
            </a:r>
            <a:r>
              <a:rPr lang="en-US" sz="1400" dirty="0" err="1">
                <a:latin typeface="Lucida Sans Typewriter" charset="0"/>
              </a:rPr>
              <a:t>owner:Advertiser</a:t>
            </a:r>
            <a:r>
              <a:rPr lang="en-US" sz="1400" dirty="0">
                <a:latin typeface="Lucida Sans Typewriter" charset="0"/>
              </a:rPr>
              <a:t>) {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	</a:t>
            </a:r>
            <a:r>
              <a:rPr lang="en-US" sz="1400" b="1" dirty="0" err="1">
                <a:latin typeface="Lucida Sans Typewriter" charset="0"/>
              </a:rPr>
              <a:t>this</a:t>
            </a:r>
            <a:r>
              <a:rPr lang="en-US" sz="1400" dirty="0" err="1">
                <a:latin typeface="Lucida Sans Typewriter" charset="0"/>
              </a:rPr>
              <a:t>.owner</a:t>
            </a:r>
            <a:r>
              <a:rPr lang="en-US" sz="1400" dirty="0">
                <a:latin typeface="Lucida Sans Typewriter" charset="0"/>
              </a:rPr>
              <a:t> = owner;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}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</a:t>
            </a:r>
            <a:r>
              <a:rPr lang="en-US" sz="1400" b="1" dirty="0">
                <a:latin typeface="Lucida Sans Typewriter" charset="0"/>
              </a:rPr>
              <a:t>public</a:t>
            </a:r>
            <a:r>
              <a:rPr lang="en-US" sz="1400" dirty="0">
                <a:latin typeface="Lucida Sans Typewriter" charset="0"/>
              </a:rPr>
              <a:t> Advertiser </a:t>
            </a:r>
            <a:r>
              <a:rPr lang="en-US" sz="1400" dirty="0" err="1">
                <a:latin typeface="Lucida Sans Typewriter" charset="0"/>
              </a:rPr>
              <a:t>getOwner</a:t>
            </a:r>
            <a:r>
              <a:rPr lang="en-US" sz="1400" dirty="0">
                <a:latin typeface="Lucida Sans Typewriter" charset="0"/>
              </a:rPr>
              <a:t>() {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	</a:t>
            </a:r>
            <a:r>
              <a:rPr lang="en-US" sz="1400" b="1" dirty="0">
                <a:latin typeface="Lucida Sans Typewriter" charset="0"/>
              </a:rPr>
              <a:t>return</a:t>
            </a:r>
            <a:r>
              <a:rPr lang="en-US" sz="1400" dirty="0">
                <a:latin typeface="Lucida Sans Typewriter" charset="0"/>
              </a:rPr>
              <a:t> owner;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	}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400" dirty="0">
                <a:latin typeface="Lucida Sans Typewrit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60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 autoUpdateAnimBg="0"/>
      <p:bldP spid="253964" grpId="0" build="p" autoUpdateAnimBg="0"/>
      <p:bldP spid="25397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6474" y="179388"/>
            <a:ext cx="8137525" cy="688975"/>
          </a:xfrm>
        </p:spPr>
        <p:txBody>
          <a:bodyPr/>
          <a:lstStyle/>
          <a:p>
            <a:r>
              <a:rPr lang="en-US" sz="2400" dirty="0"/>
              <a:t>Bidirectional, one-to-many association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2693988"/>
            <a:ext cx="4051300" cy="3289300"/>
          </a:xfrm>
        </p:spPr>
        <p:txBody>
          <a:bodyPr/>
          <a:lstStyle/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public class</a:t>
            </a:r>
            <a:r>
              <a:rPr lang="en-US" sz="1600" dirty="0">
                <a:latin typeface="Lucida Sans Typewriter" charset="0"/>
              </a:rPr>
              <a:t> Advertiser {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solidFill>
                  <a:srgbClr val="FF0000"/>
                </a:solidFill>
                <a:latin typeface="Lucida Sans Typewriter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Lucida Sans Typewriter" charset="0"/>
              </a:rPr>
              <a:t>private</a:t>
            </a:r>
            <a:r>
              <a:rPr lang="en-US" sz="1600" dirty="0">
                <a:solidFill>
                  <a:srgbClr val="FF0000"/>
                </a:solidFill>
                <a:latin typeface="Lucida Sans Typewriter" charset="0"/>
              </a:rPr>
              <a:t> Set accounts;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</a:t>
            </a:r>
            <a:r>
              <a:rPr lang="en-US" sz="1600" dirty="0">
                <a:latin typeface="Lucida Sans Typewriter" charset="0"/>
              </a:rPr>
              <a:t> Advertiser() {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accounts = new </a:t>
            </a:r>
            <a:r>
              <a:rPr lang="en-US" sz="1600" dirty="0" err="1">
                <a:latin typeface="Lucida Sans Typewriter" charset="0"/>
              </a:rPr>
              <a:t>HashSet</a:t>
            </a:r>
            <a:r>
              <a:rPr lang="en-US" sz="1600" dirty="0">
                <a:latin typeface="Lucida Sans Typewriter" charset="0"/>
              </a:rPr>
              <a:t>();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 void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addAccount</a:t>
            </a:r>
            <a:r>
              <a:rPr lang="en-US" sz="1600" dirty="0">
                <a:latin typeface="Lucida Sans Typewriter" charset="0"/>
              </a:rPr>
              <a:t>(Account a) {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</a:t>
            </a:r>
            <a:r>
              <a:rPr lang="en-US" sz="1600" dirty="0" err="1">
                <a:latin typeface="Lucida Sans Typewriter" charset="0"/>
              </a:rPr>
              <a:t>accounts.add</a:t>
            </a:r>
            <a:r>
              <a:rPr lang="en-US" sz="1600" dirty="0">
                <a:latin typeface="Lucida Sans Typewriter" charset="0"/>
              </a:rPr>
              <a:t>(a);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</a:t>
            </a:r>
            <a:r>
              <a:rPr lang="en-US" sz="1600" dirty="0" err="1">
                <a:latin typeface="Lucida Sans Typewriter" charset="0"/>
              </a:rPr>
              <a:t>a.setOwner</a:t>
            </a:r>
            <a:r>
              <a:rPr lang="en-US" sz="1600" dirty="0">
                <a:latin typeface="Lucida Sans Typewriter" charset="0"/>
              </a:rPr>
              <a:t>(</a:t>
            </a:r>
            <a:r>
              <a:rPr lang="en-US" sz="1600" b="1" dirty="0">
                <a:latin typeface="Lucida Sans Typewriter" charset="0"/>
              </a:rPr>
              <a:t>this</a:t>
            </a:r>
            <a:r>
              <a:rPr lang="en-US" sz="1600" dirty="0">
                <a:latin typeface="Lucida Sans Typewriter" charset="0"/>
              </a:rPr>
              <a:t>);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 void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removeAccount</a:t>
            </a:r>
            <a:r>
              <a:rPr lang="en-US" sz="1600" dirty="0">
                <a:latin typeface="Lucida Sans Typewriter" charset="0"/>
              </a:rPr>
              <a:t>(Account a) {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</a:t>
            </a:r>
            <a:r>
              <a:rPr lang="en-US" sz="1600" dirty="0" err="1">
                <a:latin typeface="Lucida Sans Typewriter" charset="0"/>
              </a:rPr>
              <a:t>accounts.remove</a:t>
            </a:r>
            <a:r>
              <a:rPr lang="en-US" sz="1600" dirty="0">
                <a:latin typeface="Lucida Sans Typewriter" charset="0"/>
              </a:rPr>
              <a:t>(a);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</a:t>
            </a:r>
            <a:r>
              <a:rPr lang="en-US" sz="1600" dirty="0" err="1">
                <a:latin typeface="Lucida Sans Typewriter" charset="0"/>
              </a:rPr>
              <a:t>a.setOwner</a:t>
            </a:r>
            <a:r>
              <a:rPr lang="en-US" sz="1600" dirty="0">
                <a:latin typeface="Lucida Sans Typewriter" charset="0"/>
              </a:rPr>
              <a:t>(</a:t>
            </a:r>
            <a:r>
              <a:rPr lang="en-US" sz="1600" b="1" dirty="0">
                <a:latin typeface="Lucida Sans Typewriter" charset="0"/>
              </a:rPr>
              <a:t>null</a:t>
            </a:r>
            <a:r>
              <a:rPr lang="en-US" sz="1600" dirty="0">
                <a:latin typeface="Lucida Sans Typewriter" charset="0"/>
              </a:rPr>
              <a:t>);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}</a:t>
            </a: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03725" y="2673350"/>
            <a:ext cx="4551363" cy="3289300"/>
          </a:xfrm>
        </p:spPr>
        <p:txBody>
          <a:bodyPr/>
          <a:lstStyle/>
          <a:p>
            <a:pPr defTabSz="569913">
              <a:lnSpc>
                <a:spcPct val="80000"/>
              </a:lnSpc>
              <a:buFont typeface="Symbol" charset="0"/>
              <a:buNone/>
            </a:pPr>
            <a:r>
              <a:rPr lang="en-US" sz="1600" b="1">
                <a:latin typeface="Lucida Sans Typewriter" charset="0"/>
              </a:rPr>
              <a:t>public class</a:t>
            </a:r>
            <a:r>
              <a:rPr lang="en-US" sz="1600">
                <a:latin typeface="Lucida Sans Typewriter" charset="0"/>
              </a:rPr>
              <a:t> Account {</a:t>
            </a:r>
          </a:p>
          <a:p>
            <a:pPr defTabSz="569913">
              <a:lnSpc>
                <a:spcPct val="80000"/>
              </a:lnSpc>
              <a:buFont typeface="Symbol" charset="0"/>
              <a:buNone/>
            </a:pPr>
            <a:r>
              <a:rPr lang="en-US" sz="1600">
                <a:latin typeface="Lucida Sans Typewriter" charset="0"/>
              </a:rPr>
              <a:t>	</a:t>
            </a:r>
            <a:r>
              <a:rPr lang="en-US" sz="1600" b="1">
                <a:latin typeface="Lucida Sans Typewriter" charset="0"/>
              </a:rPr>
              <a:t>private</a:t>
            </a:r>
            <a:r>
              <a:rPr lang="en-US" sz="1600">
                <a:latin typeface="Lucida Sans Typewriter" charset="0"/>
              </a:rPr>
              <a:t> Advertiser owner;</a:t>
            </a:r>
          </a:p>
          <a:p>
            <a:pPr defTabSz="569913">
              <a:lnSpc>
                <a:spcPct val="80000"/>
              </a:lnSpc>
              <a:buFont typeface="Symbol" charset="0"/>
              <a:buNone/>
            </a:pPr>
            <a:r>
              <a:rPr lang="en-US" sz="1600">
                <a:latin typeface="Lucida Sans Typewriter" charset="0"/>
              </a:rPr>
              <a:t>	</a:t>
            </a:r>
            <a:r>
              <a:rPr lang="en-US" sz="1600" b="1">
                <a:latin typeface="Lucida Sans Typewriter" charset="0"/>
              </a:rPr>
              <a:t>public void</a:t>
            </a:r>
            <a:r>
              <a:rPr lang="en-US" sz="1600">
                <a:latin typeface="Lucida Sans Typewriter" charset="0"/>
              </a:rPr>
              <a:t> setOwner(Advertiser newOwner) {</a:t>
            </a:r>
          </a:p>
          <a:p>
            <a:pPr defTabSz="569913">
              <a:lnSpc>
                <a:spcPct val="80000"/>
              </a:lnSpc>
              <a:buFont typeface="Symbol" charset="0"/>
              <a:buNone/>
            </a:pPr>
            <a:r>
              <a:rPr lang="en-US" sz="1600">
                <a:latin typeface="Lucida Sans Typewriter" charset="0"/>
              </a:rPr>
              <a:t>		</a:t>
            </a:r>
            <a:r>
              <a:rPr lang="en-US" sz="1600" b="1">
                <a:latin typeface="Lucida Sans Typewriter" charset="0"/>
              </a:rPr>
              <a:t>if</a:t>
            </a:r>
            <a:r>
              <a:rPr lang="en-US" sz="1600">
                <a:latin typeface="Lucida Sans Typewriter" charset="0"/>
              </a:rPr>
              <a:t> (owner != newOwner) {</a:t>
            </a:r>
          </a:p>
          <a:p>
            <a:pPr defTabSz="569913">
              <a:lnSpc>
                <a:spcPct val="80000"/>
              </a:lnSpc>
              <a:buFont typeface="Symbol" charset="0"/>
              <a:buNone/>
            </a:pPr>
            <a:r>
              <a:rPr lang="en-US" sz="1600">
                <a:latin typeface="Lucida Sans Typewriter" charset="0"/>
              </a:rPr>
              <a:t>			Advertiser old = owner;</a:t>
            </a:r>
          </a:p>
          <a:p>
            <a:pPr defTabSz="569913">
              <a:lnSpc>
                <a:spcPct val="80000"/>
              </a:lnSpc>
              <a:buFont typeface="Symbol" charset="0"/>
              <a:buNone/>
            </a:pPr>
            <a:r>
              <a:rPr lang="en-US" sz="1600">
                <a:latin typeface="Lucida Sans Typewriter" charset="0"/>
              </a:rPr>
              <a:t>			owner = newOwner;</a:t>
            </a:r>
          </a:p>
          <a:p>
            <a:pPr defTabSz="569913">
              <a:lnSpc>
                <a:spcPct val="80000"/>
              </a:lnSpc>
              <a:buFont typeface="Symbol" charset="0"/>
              <a:buNone/>
            </a:pPr>
            <a:r>
              <a:rPr lang="en-US" sz="1600">
                <a:latin typeface="Lucida Sans Typewriter" charset="0"/>
              </a:rPr>
              <a:t>			</a:t>
            </a:r>
            <a:r>
              <a:rPr lang="en-US" sz="1600" b="1">
                <a:latin typeface="Lucida Sans Typewriter" charset="0"/>
              </a:rPr>
              <a:t>if</a:t>
            </a:r>
            <a:r>
              <a:rPr lang="en-US" sz="1600">
                <a:latin typeface="Lucida Sans Typewriter" charset="0"/>
              </a:rPr>
              <a:t> (newOwner != null)</a:t>
            </a:r>
          </a:p>
          <a:p>
            <a:pPr defTabSz="569913">
              <a:lnSpc>
                <a:spcPct val="80000"/>
              </a:lnSpc>
              <a:buFont typeface="Symbol" charset="0"/>
              <a:buNone/>
            </a:pPr>
            <a:r>
              <a:rPr lang="en-US" sz="1600">
                <a:latin typeface="Lucida Sans Typewriter" charset="0"/>
              </a:rPr>
              <a:t>				newOwner.addAccount(</a:t>
            </a:r>
            <a:r>
              <a:rPr lang="en-US" sz="1600" b="1">
                <a:latin typeface="Lucida Sans Typewriter" charset="0"/>
              </a:rPr>
              <a:t>this</a:t>
            </a:r>
            <a:r>
              <a:rPr lang="en-US" sz="1600">
                <a:latin typeface="Lucida Sans Typewriter" charset="0"/>
              </a:rPr>
              <a:t>);</a:t>
            </a:r>
          </a:p>
          <a:p>
            <a:pPr defTabSz="569913">
              <a:lnSpc>
                <a:spcPct val="80000"/>
              </a:lnSpc>
              <a:buFont typeface="Symbol" charset="0"/>
              <a:buNone/>
            </a:pPr>
            <a:r>
              <a:rPr lang="en-US" sz="1600">
                <a:latin typeface="Lucida Sans Typewriter" charset="0"/>
              </a:rPr>
              <a:t>			</a:t>
            </a:r>
            <a:r>
              <a:rPr lang="en-US" sz="1600" b="1">
                <a:latin typeface="Lucida Sans Typewriter" charset="0"/>
              </a:rPr>
              <a:t>if</a:t>
            </a:r>
            <a:r>
              <a:rPr lang="en-US" sz="1600">
                <a:latin typeface="Lucida Sans Typewriter" charset="0"/>
              </a:rPr>
              <a:t> (oldOwner != null)</a:t>
            </a:r>
          </a:p>
          <a:p>
            <a:pPr defTabSz="569913">
              <a:lnSpc>
                <a:spcPct val="80000"/>
              </a:lnSpc>
              <a:buFont typeface="Symbol" charset="0"/>
              <a:buNone/>
            </a:pPr>
            <a:r>
              <a:rPr lang="en-US" sz="1600">
                <a:latin typeface="Lucida Sans Typewriter" charset="0"/>
              </a:rPr>
              <a:t>				old.removeAccount(</a:t>
            </a:r>
            <a:r>
              <a:rPr lang="en-US" sz="1600" b="1">
                <a:latin typeface="Lucida Sans Typewriter" charset="0"/>
              </a:rPr>
              <a:t>this</a:t>
            </a:r>
            <a:r>
              <a:rPr lang="en-US" sz="1600">
                <a:latin typeface="Lucida Sans Typewriter" charset="0"/>
              </a:rPr>
              <a:t>);</a:t>
            </a:r>
          </a:p>
          <a:p>
            <a:pPr defTabSz="569913">
              <a:lnSpc>
                <a:spcPct val="80000"/>
              </a:lnSpc>
              <a:buFont typeface="Symbol" charset="0"/>
              <a:buNone/>
            </a:pPr>
            <a:r>
              <a:rPr lang="en-US" sz="1600">
                <a:latin typeface="Lucida Sans Typewriter" charset="0"/>
              </a:rPr>
              <a:t>		}</a:t>
            </a:r>
          </a:p>
          <a:p>
            <a:pPr defTabSz="569913">
              <a:lnSpc>
                <a:spcPct val="80000"/>
              </a:lnSpc>
              <a:buFont typeface="Symbol" charset="0"/>
              <a:buNone/>
            </a:pPr>
            <a:r>
              <a:rPr lang="en-US" sz="1600">
                <a:latin typeface="Lucida Sans Typewriter" charset="0"/>
              </a:rPr>
              <a:t>	}</a:t>
            </a:r>
          </a:p>
          <a:p>
            <a:pPr defTabSz="569913">
              <a:lnSpc>
                <a:spcPct val="80000"/>
              </a:lnSpc>
              <a:buFont typeface="Symbol" charset="0"/>
              <a:buNone/>
            </a:pPr>
            <a:r>
              <a:rPr lang="en-US" sz="1600">
                <a:latin typeface="Lucida Sans Typewriter" charset="0"/>
              </a:rPr>
              <a:t>}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1006475" y="1512888"/>
            <a:ext cx="2962275" cy="44291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1766786" y="1573213"/>
            <a:ext cx="13908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Advertiser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5881688" y="1473200"/>
            <a:ext cx="2705100" cy="442913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6777601" y="1573213"/>
            <a:ext cx="9735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Account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54985" name="Line 9"/>
          <p:cNvSpPr>
            <a:spLocks noChangeShapeType="1"/>
          </p:cNvSpPr>
          <p:nvPr/>
        </p:nvSpPr>
        <p:spPr bwMode="auto">
          <a:xfrm>
            <a:off x="3970338" y="1682750"/>
            <a:ext cx="1911350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4075420" y="1419225"/>
            <a:ext cx="1390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5707370" y="1460500"/>
            <a:ext cx="1390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800">
              <a:latin typeface="Lucida Sans Typewriter" charset="0"/>
            </a:endParaRPr>
          </a:p>
        </p:txBody>
      </p:sp>
      <p:grpSp>
        <p:nvGrpSpPr>
          <p:cNvPr id="254999" name="Group 23"/>
          <p:cNvGrpSpPr>
            <a:grpSpLocks/>
          </p:cNvGrpSpPr>
          <p:nvPr/>
        </p:nvGrpSpPr>
        <p:grpSpPr bwMode="auto">
          <a:xfrm>
            <a:off x="4692650" y="1846263"/>
            <a:ext cx="209550" cy="676275"/>
            <a:chOff x="2956" y="1163"/>
            <a:chExt cx="132" cy="426"/>
          </a:xfrm>
        </p:grpSpPr>
        <p:sp>
          <p:nvSpPr>
            <p:cNvPr id="254988" name="Oval 12"/>
            <p:cNvSpPr>
              <a:spLocks noChangeArrowheads="1"/>
            </p:cNvSpPr>
            <p:nvPr/>
          </p:nvSpPr>
          <p:spPr bwMode="auto">
            <a:xfrm>
              <a:off x="3000" y="1354"/>
              <a:ext cx="30" cy="29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89" name="Line 13"/>
            <p:cNvSpPr>
              <a:spLocks noChangeShapeType="1"/>
            </p:cNvSpPr>
            <p:nvPr/>
          </p:nvSpPr>
          <p:spPr bwMode="auto">
            <a:xfrm>
              <a:off x="3015" y="1369"/>
              <a:ext cx="73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0" name="Freeform 14"/>
            <p:cNvSpPr>
              <a:spLocks/>
            </p:cNvSpPr>
            <p:nvPr/>
          </p:nvSpPr>
          <p:spPr bwMode="auto">
            <a:xfrm>
              <a:off x="2956" y="1369"/>
              <a:ext cx="132" cy="220"/>
            </a:xfrm>
            <a:custGeom>
              <a:avLst/>
              <a:gdLst>
                <a:gd name="T0" fmla="*/ 132 w 132"/>
                <a:gd name="T1" fmla="*/ 0 h 220"/>
                <a:gd name="T2" fmla="*/ 59 w 132"/>
                <a:gd name="T3" fmla="*/ 220 h 220"/>
                <a:gd name="T4" fmla="*/ 0 w 132"/>
                <a:gd name="T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220">
                  <a:moveTo>
                    <a:pt x="132" y="0"/>
                  </a:moveTo>
                  <a:lnTo>
                    <a:pt x="59" y="220"/>
                  </a:lnTo>
                  <a:lnTo>
                    <a:pt x="0" y="0"/>
                  </a:lnTo>
                </a:path>
              </a:pathLst>
            </a:cu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1" name="Line 15"/>
            <p:cNvSpPr>
              <a:spLocks noChangeShapeType="1"/>
            </p:cNvSpPr>
            <p:nvPr/>
          </p:nvSpPr>
          <p:spPr bwMode="auto">
            <a:xfrm>
              <a:off x="2956" y="1369"/>
              <a:ext cx="59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2" name="Freeform 16"/>
            <p:cNvSpPr>
              <a:spLocks/>
            </p:cNvSpPr>
            <p:nvPr/>
          </p:nvSpPr>
          <p:spPr bwMode="auto">
            <a:xfrm>
              <a:off x="2956" y="1369"/>
              <a:ext cx="132" cy="220"/>
            </a:xfrm>
            <a:custGeom>
              <a:avLst/>
              <a:gdLst>
                <a:gd name="T0" fmla="*/ 59 w 132"/>
                <a:gd name="T1" fmla="*/ 0 h 220"/>
                <a:gd name="T2" fmla="*/ 132 w 132"/>
                <a:gd name="T3" fmla="*/ 0 h 220"/>
                <a:gd name="T4" fmla="*/ 59 w 132"/>
                <a:gd name="T5" fmla="*/ 220 h 220"/>
                <a:gd name="T6" fmla="*/ 0 w 132"/>
                <a:gd name="T7" fmla="*/ 0 h 220"/>
                <a:gd name="T8" fmla="*/ 59 w 132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20">
                  <a:moveTo>
                    <a:pt x="59" y="0"/>
                  </a:moveTo>
                  <a:lnTo>
                    <a:pt x="132" y="0"/>
                  </a:lnTo>
                  <a:lnTo>
                    <a:pt x="59" y="22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3" name="Rectangle 17"/>
            <p:cNvSpPr>
              <a:spLocks noChangeArrowheads="1"/>
            </p:cNvSpPr>
            <p:nvPr/>
          </p:nvSpPr>
          <p:spPr bwMode="auto">
            <a:xfrm>
              <a:off x="3000" y="1163"/>
              <a:ext cx="30" cy="1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3000" y="1369"/>
              <a:ext cx="30" cy="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5" name="Rectangle 19"/>
            <p:cNvSpPr>
              <a:spLocks noChangeArrowheads="1"/>
            </p:cNvSpPr>
            <p:nvPr/>
          </p:nvSpPr>
          <p:spPr bwMode="auto">
            <a:xfrm>
              <a:off x="3000" y="1178"/>
              <a:ext cx="30" cy="19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4996" name="Rectangle 20"/>
          <p:cNvSpPr>
            <a:spLocks noChangeArrowheads="1"/>
          </p:cNvSpPr>
          <p:nvPr/>
        </p:nvSpPr>
        <p:spPr bwMode="auto">
          <a:xfrm>
            <a:off x="382588" y="1047750"/>
            <a:ext cx="4684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Object design model before transformation</a:t>
            </a:r>
            <a:endParaRPr lang="en-US" sz="2000" b="1"/>
          </a:p>
        </p:txBody>
      </p:sp>
      <p:sp>
        <p:nvSpPr>
          <p:cNvPr id="254997" name="Rectangle 21"/>
          <p:cNvSpPr>
            <a:spLocks noChangeArrowheads="1"/>
          </p:cNvSpPr>
          <p:nvPr/>
        </p:nvSpPr>
        <p:spPr bwMode="auto">
          <a:xfrm>
            <a:off x="382588" y="2286000"/>
            <a:ext cx="3603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Source code after transformation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510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 autoUpdateAnimBg="0"/>
      <p:bldP spid="254980" grpId="0" build="p" autoUpdateAnimBg="0"/>
      <p:bldP spid="25499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80" y="179388"/>
            <a:ext cx="7619920" cy="688975"/>
          </a:xfrm>
        </p:spPr>
        <p:txBody>
          <a:bodyPr/>
          <a:lstStyle/>
          <a:p>
            <a:r>
              <a:rPr lang="en-US" sz="2400" dirty="0"/>
              <a:t>Bidirectional, many-to-many association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1138" y="2822575"/>
            <a:ext cx="4454525" cy="3381375"/>
          </a:xfrm>
        </p:spPr>
        <p:txBody>
          <a:bodyPr/>
          <a:lstStyle/>
          <a:p>
            <a:pPr defTabSz="744538">
              <a:lnSpc>
                <a:spcPct val="80000"/>
              </a:lnSpc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public class</a:t>
            </a:r>
            <a:r>
              <a:rPr lang="en-US" sz="1600" dirty="0">
                <a:latin typeface="Lucida Sans Typewriter" charset="0"/>
              </a:rPr>
              <a:t> Tournament {</a:t>
            </a:r>
          </a:p>
          <a:p>
            <a:pPr defTabSz="744538"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private</a:t>
            </a:r>
            <a:r>
              <a:rPr lang="en-US" sz="1600" dirty="0">
                <a:latin typeface="Lucida Sans Typewriter" charset="0"/>
              </a:rPr>
              <a:t> List players;</a:t>
            </a:r>
          </a:p>
          <a:p>
            <a:pPr defTabSz="744538"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</a:t>
            </a:r>
            <a:r>
              <a:rPr lang="en-US" sz="1600" dirty="0">
                <a:latin typeface="Lucida Sans Typewriter" charset="0"/>
              </a:rPr>
              <a:t> Tournament() {</a:t>
            </a:r>
          </a:p>
          <a:p>
            <a:pPr defTabSz="744538"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players = </a:t>
            </a:r>
            <a:r>
              <a:rPr lang="en-US" sz="1600" b="1" dirty="0">
                <a:latin typeface="Lucida Sans Typewriter" charset="0"/>
              </a:rPr>
              <a:t>new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ArrayList</a:t>
            </a:r>
            <a:r>
              <a:rPr lang="en-US" sz="1600" dirty="0">
                <a:latin typeface="Lucida Sans Typewriter" charset="0"/>
              </a:rPr>
              <a:t>();</a:t>
            </a:r>
          </a:p>
          <a:p>
            <a:pPr defTabSz="744538"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 defTabSz="744538"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b="1" dirty="0">
                <a:latin typeface="Lucida Sans Typewriter" charset="0"/>
              </a:rPr>
              <a:t>void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addPlayer</a:t>
            </a:r>
            <a:r>
              <a:rPr lang="en-US" sz="1600" dirty="0">
                <a:latin typeface="Lucida Sans Typewriter" charset="0"/>
              </a:rPr>
              <a:t>(Player p) {</a:t>
            </a:r>
          </a:p>
          <a:p>
            <a:pPr defTabSz="744538"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</a:t>
            </a:r>
            <a:r>
              <a:rPr lang="en-US" sz="1600" b="1" dirty="0">
                <a:latin typeface="Lucida Sans Typewriter" charset="0"/>
              </a:rPr>
              <a:t>if</a:t>
            </a:r>
            <a:r>
              <a:rPr lang="en-US" sz="1600" dirty="0">
                <a:latin typeface="Lucida Sans Typewriter" charset="0"/>
              </a:rPr>
              <a:t> (!</a:t>
            </a:r>
            <a:r>
              <a:rPr lang="en-US" sz="1600" dirty="0" err="1">
                <a:latin typeface="Lucida Sans Typewriter" charset="0"/>
              </a:rPr>
              <a:t>players.contains</a:t>
            </a:r>
            <a:r>
              <a:rPr lang="en-US" sz="1600" dirty="0">
                <a:latin typeface="Lucida Sans Typewriter" charset="0"/>
              </a:rPr>
              <a:t>(p)) {</a:t>
            </a:r>
          </a:p>
          <a:p>
            <a:pPr defTabSz="744538"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	</a:t>
            </a:r>
            <a:r>
              <a:rPr lang="en-US" sz="1600" dirty="0" err="1">
                <a:latin typeface="Lucida Sans Typewriter" charset="0"/>
              </a:rPr>
              <a:t>players.add</a:t>
            </a:r>
            <a:r>
              <a:rPr lang="en-US" sz="1600" dirty="0">
                <a:latin typeface="Lucida Sans Typewriter" charset="0"/>
              </a:rPr>
              <a:t>(p);</a:t>
            </a:r>
          </a:p>
          <a:p>
            <a:pPr defTabSz="744538"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	</a:t>
            </a:r>
            <a:r>
              <a:rPr lang="en-US" sz="1600" dirty="0" err="1">
                <a:latin typeface="Lucida Sans Typewriter" charset="0"/>
              </a:rPr>
              <a:t>p.addTournament</a:t>
            </a:r>
            <a:r>
              <a:rPr lang="en-US" sz="1600" dirty="0">
                <a:latin typeface="Lucida Sans Typewriter" charset="0"/>
              </a:rPr>
              <a:t>(</a:t>
            </a:r>
            <a:r>
              <a:rPr lang="en-US" sz="1600" b="1" dirty="0">
                <a:latin typeface="Lucida Sans Typewriter" charset="0"/>
              </a:rPr>
              <a:t>this</a:t>
            </a:r>
            <a:r>
              <a:rPr lang="en-US" sz="1600" dirty="0">
                <a:latin typeface="Lucida Sans Typewriter" charset="0"/>
              </a:rPr>
              <a:t>);</a:t>
            </a:r>
          </a:p>
          <a:p>
            <a:pPr defTabSz="744538"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}</a:t>
            </a:r>
          </a:p>
          <a:p>
            <a:pPr defTabSz="744538"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 defTabSz="744538">
              <a:lnSpc>
                <a:spcPct val="80000"/>
              </a:lnSpc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}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37038" y="2822575"/>
            <a:ext cx="4906962" cy="3381375"/>
          </a:xfrm>
        </p:spPr>
        <p:txBody>
          <a:bodyPr/>
          <a:lstStyle/>
          <a:p>
            <a:pPr>
              <a:lnSpc>
                <a:spcPct val="80000"/>
              </a:lnSpc>
              <a:buFont typeface="Symbol" charset="0"/>
              <a:buNone/>
              <a:tabLst>
                <a:tab pos="798513" algn="l"/>
              </a:tabLst>
            </a:pPr>
            <a:r>
              <a:rPr lang="en-US" sz="1600" b="1" dirty="0">
                <a:latin typeface="Lucida Sans Typewriter" charset="0"/>
              </a:rPr>
              <a:t>public class</a:t>
            </a:r>
            <a:r>
              <a:rPr lang="en-US" sz="1600" dirty="0">
                <a:latin typeface="Lucida Sans Typewriter" charset="0"/>
              </a:rPr>
              <a:t> Player {</a:t>
            </a:r>
          </a:p>
          <a:p>
            <a:pPr>
              <a:lnSpc>
                <a:spcPct val="80000"/>
              </a:lnSpc>
              <a:buFont typeface="Symbol" charset="0"/>
              <a:buNone/>
              <a:tabLst>
                <a:tab pos="798513" algn="l"/>
              </a:tabLst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private</a:t>
            </a:r>
            <a:r>
              <a:rPr lang="en-US" sz="1600" dirty="0">
                <a:latin typeface="Lucida Sans Typewriter" charset="0"/>
              </a:rPr>
              <a:t> List tournaments;</a:t>
            </a:r>
          </a:p>
          <a:p>
            <a:pPr>
              <a:lnSpc>
                <a:spcPct val="80000"/>
              </a:lnSpc>
              <a:buFont typeface="Symbol" charset="0"/>
              <a:buNone/>
              <a:tabLst>
                <a:tab pos="798513" algn="l"/>
              </a:tabLst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</a:t>
            </a:r>
            <a:r>
              <a:rPr lang="en-US" sz="1600" dirty="0">
                <a:latin typeface="Lucida Sans Typewriter" charset="0"/>
              </a:rPr>
              <a:t> Player() {</a:t>
            </a:r>
          </a:p>
          <a:p>
            <a:pPr>
              <a:lnSpc>
                <a:spcPct val="80000"/>
              </a:lnSpc>
              <a:buFont typeface="Symbol" charset="0"/>
              <a:buNone/>
              <a:tabLst>
                <a:tab pos="798513" algn="l"/>
              </a:tabLst>
            </a:pPr>
            <a:r>
              <a:rPr lang="en-US" sz="1600" dirty="0">
                <a:latin typeface="Lucida Sans Typewriter" charset="0"/>
              </a:rPr>
              <a:t>		tournaments = </a:t>
            </a:r>
            <a:r>
              <a:rPr lang="en-US" sz="1600" b="1" dirty="0">
                <a:latin typeface="Lucida Sans Typewriter" charset="0"/>
              </a:rPr>
              <a:t>new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ArrayList</a:t>
            </a:r>
            <a:r>
              <a:rPr lang="en-US" sz="1600" dirty="0">
                <a:latin typeface="Lucida Sans Typewriter" charset="0"/>
              </a:rPr>
              <a:t>();</a:t>
            </a:r>
          </a:p>
          <a:p>
            <a:pPr>
              <a:lnSpc>
                <a:spcPct val="80000"/>
              </a:lnSpc>
              <a:buFont typeface="Symbol" charset="0"/>
              <a:buNone/>
              <a:tabLst>
                <a:tab pos="798513" algn="l"/>
              </a:tabLst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>
              <a:lnSpc>
                <a:spcPct val="80000"/>
              </a:lnSpc>
              <a:buFont typeface="Symbol" charset="0"/>
              <a:buNone/>
              <a:tabLst>
                <a:tab pos="798513" algn="l"/>
              </a:tabLst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 void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addTournament</a:t>
            </a:r>
            <a:r>
              <a:rPr lang="en-US" sz="1600" dirty="0">
                <a:latin typeface="Lucida Sans Typewriter" charset="0"/>
              </a:rPr>
              <a:t>(Tournament t) {</a:t>
            </a:r>
          </a:p>
          <a:p>
            <a:pPr>
              <a:lnSpc>
                <a:spcPct val="80000"/>
              </a:lnSpc>
              <a:buFont typeface="Symbol" charset="0"/>
              <a:buNone/>
              <a:tabLst>
                <a:tab pos="798513" algn="l"/>
              </a:tabLst>
            </a:pPr>
            <a:r>
              <a:rPr lang="en-US" sz="1600" dirty="0">
                <a:latin typeface="Lucida Sans Typewriter" charset="0"/>
              </a:rPr>
              <a:t>		</a:t>
            </a:r>
            <a:r>
              <a:rPr lang="en-US" sz="1600" b="1" dirty="0">
                <a:latin typeface="Lucida Sans Typewriter" charset="0"/>
              </a:rPr>
              <a:t>if</a:t>
            </a:r>
            <a:r>
              <a:rPr lang="en-US" sz="1600" dirty="0">
                <a:latin typeface="Lucida Sans Typewriter" charset="0"/>
              </a:rPr>
              <a:t> (!</a:t>
            </a:r>
            <a:r>
              <a:rPr lang="en-US" sz="1600" dirty="0" err="1">
                <a:latin typeface="Lucida Sans Typewriter" charset="0"/>
              </a:rPr>
              <a:t>tournaments.contains</a:t>
            </a:r>
            <a:r>
              <a:rPr lang="en-US" sz="1600" dirty="0">
                <a:latin typeface="Lucida Sans Typewriter" charset="0"/>
              </a:rPr>
              <a:t>(t)) {</a:t>
            </a:r>
          </a:p>
          <a:p>
            <a:pPr>
              <a:lnSpc>
                <a:spcPct val="80000"/>
              </a:lnSpc>
              <a:buFont typeface="Symbol" charset="0"/>
              <a:buNone/>
              <a:tabLst>
                <a:tab pos="798513" algn="l"/>
              </a:tabLst>
            </a:pPr>
            <a:r>
              <a:rPr lang="en-US" sz="1600" dirty="0">
                <a:latin typeface="Lucida Sans Typewriter" charset="0"/>
              </a:rPr>
              <a:t>			</a:t>
            </a:r>
            <a:r>
              <a:rPr lang="en-US" sz="1600" dirty="0" err="1">
                <a:latin typeface="Lucida Sans Typewriter" charset="0"/>
              </a:rPr>
              <a:t>tournaments.add</a:t>
            </a:r>
            <a:r>
              <a:rPr lang="en-US" sz="1600" dirty="0">
                <a:latin typeface="Lucida Sans Typewriter" charset="0"/>
              </a:rPr>
              <a:t>(t);</a:t>
            </a:r>
          </a:p>
          <a:p>
            <a:pPr>
              <a:lnSpc>
                <a:spcPct val="80000"/>
              </a:lnSpc>
              <a:buFont typeface="Symbol" charset="0"/>
              <a:buNone/>
              <a:tabLst>
                <a:tab pos="798513" algn="l"/>
              </a:tabLst>
            </a:pPr>
            <a:r>
              <a:rPr lang="en-US" sz="1600" dirty="0">
                <a:latin typeface="Lucida Sans Typewriter" charset="0"/>
              </a:rPr>
              <a:t>			</a:t>
            </a:r>
            <a:r>
              <a:rPr lang="en-US" sz="1600" dirty="0" err="1">
                <a:latin typeface="Lucida Sans Typewriter" charset="0"/>
              </a:rPr>
              <a:t>t.addPlayer</a:t>
            </a:r>
            <a:r>
              <a:rPr lang="en-US" sz="1600" dirty="0">
                <a:latin typeface="Lucida Sans Typewriter" charset="0"/>
              </a:rPr>
              <a:t>(</a:t>
            </a:r>
            <a:r>
              <a:rPr lang="en-US" sz="1600" b="1" dirty="0">
                <a:latin typeface="Lucida Sans Typewriter" charset="0"/>
              </a:rPr>
              <a:t>this</a:t>
            </a:r>
            <a:r>
              <a:rPr lang="en-US" sz="1600" dirty="0">
                <a:latin typeface="Lucida Sans Typewriter" charset="0"/>
              </a:rPr>
              <a:t>);</a:t>
            </a:r>
          </a:p>
          <a:p>
            <a:pPr>
              <a:lnSpc>
                <a:spcPct val="80000"/>
              </a:lnSpc>
              <a:buFont typeface="Symbol" charset="0"/>
              <a:buNone/>
              <a:tabLst>
                <a:tab pos="798513" algn="l"/>
              </a:tabLst>
            </a:pPr>
            <a:r>
              <a:rPr lang="en-US" sz="1600" dirty="0">
                <a:latin typeface="Lucida Sans Typewriter" charset="0"/>
              </a:rPr>
              <a:t>		}</a:t>
            </a:r>
          </a:p>
          <a:p>
            <a:pPr>
              <a:lnSpc>
                <a:spcPct val="80000"/>
              </a:lnSpc>
              <a:buFont typeface="Symbol" charset="0"/>
              <a:buNone/>
              <a:tabLst>
                <a:tab pos="798513" algn="l"/>
              </a:tabLst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>
              <a:lnSpc>
                <a:spcPct val="80000"/>
              </a:lnSpc>
              <a:buFont typeface="Symbol" charset="0"/>
              <a:buNone/>
              <a:tabLst>
                <a:tab pos="798513" algn="l"/>
              </a:tabLst>
            </a:pPr>
            <a:r>
              <a:rPr lang="en-US" sz="1600" dirty="0">
                <a:latin typeface="Lucida Sans Typewriter" charset="0"/>
              </a:rPr>
              <a:t>}</a:t>
            </a:r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1031875" y="1644650"/>
            <a:ext cx="2705100" cy="4445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1812305" y="1757363"/>
            <a:ext cx="12363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Tournament</a:t>
            </a:r>
            <a:endParaRPr lang="en-US" sz="1600">
              <a:latin typeface="Lucida Sans Typewriter" charset="0"/>
            </a:endParaRPr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5881688" y="1644650"/>
            <a:ext cx="2705100" cy="4445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6860168" y="1757363"/>
            <a:ext cx="7417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Player</a:t>
            </a:r>
            <a:endParaRPr lang="en-US" sz="1600">
              <a:latin typeface="Lucida Sans Typewriter" charset="0"/>
            </a:endParaRPr>
          </a:p>
        </p:txBody>
      </p:sp>
      <p:sp>
        <p:nvSpPr>
          <p:cNvPr id="256009" name="Line 9"/>
          <p:cNvSpPr>
            <a:spLocks noChangeShapeType="1"/>
          </p:cNvSpPr>
          <p:nvPr/>
        </p:nvSpPr>
        <p:spPr bwMode="auto">
          <a:xfrm>
            <a:off x="3713163" y="1881188"/>
            <a:ext cx="216852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56010" name="Rectangle 10"/>
          <p:cNvSpPr>
            <a:spLocks noChangeArrowheads="1"/>
          </p:cNvSpPr>
          <p:nvPr/>
        </p:nvSpPr>
        <p:spPr bwMode="auto">
          <a:xfrm>
            <a:off x="3756122" y="1641475"/>
            <a:ext cx="1236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600">
              <a:latin typeface="Lucida Sans Typewriter" charset="0"/>
            </a:endParaRPr>
          </a:p>
        </p:txBody>
      </p:sp>
      <p:sp>
        <p:nvSpPr>
          <p:cNvPr id="256011" name="Rectangle 11"/>
          <p:cNvSpPr>
            <a:spLocks noChangeArrowheads="1"/>
          </p:cNvSpPr>
          <p:nvPr/>
        </p:nvSpPr>
        <p:spPr bwMode="auto">
          <a:xfrm>
            <a:off x="5715097" y="1641475"/>
            <a:ext cx="1236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600">
              <a:latin typeface="Lucida Sans Typewriter" charset="0"/>
            </a:endParaRPr>
          </a:p>
        </p:txBody>
      </p:sp>
      <p:grpSp>
        <p:nvGrpSpPr>
          <p:cNvPr id="256023" name="Group 23"/>
          <p:cNvGrpSpPr>
            <a:grpSpLocks/>
          </p:cNvGrpSpPr>
          <p:nvPr/>
        </p:nvGrpSpPr>
        <p:grpSpPr bwMode="auto">
          <a:xfrm>
            <a:off x="4692650" y="1979613"/>
            <a:ext cx="209550" cy="762000"/>
            <a:chOff x="2956" y="1247"/>
            <a:chExt cx="132" cy="480"/>
          </a:xfrm>
        </p:grpSpPr>
        <p:sp>
          <p:nvSpPr>
            <p:cNvPr id="256012" name="Oval 12"/>
            <p:cNvSpPr>
              <a:spLocks noChangeArrowheads="1"/>
            </p:cNvSpPr>
            <p:nvPr/>
          </p:nvSpPr>
          <p:spPr bwMode="auto">
            <a:xfrm>
              <a:off x="3000" y="1477"/>
              <a:ext cx="30" cy="3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3" name="Line 13"/>
            <p:cNvSpPr>
              <a:spLocks noChangeShapeType="1"/>
            </p:cNvSpPr>
            <p:nvPr/>
          </p:nvSpPr>
          <p:spPr bwMode="auto">
            <a:xfrm>
              <a:off x="3015" y="1507"/>
              <a:ext cx="73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4" name="Freeform 14"/>
            <p:cNvSpPr>
              <a:spLocks/>
            </p:cNvSpPr>
            <p:nvPr/>
          </p:nvSpPr>
          <p:spPr bwMode="auto">
            <a:xfrm>
              <a:off x="2956" y="1507"/>
              <a:ext cx="132" cy="220"/>
            </a:xfrm>
            <a:custGeom>
              <a:avLst/>
              <a:gdLst>
                <a:gd name="T0" fmla="*/ 132 w 132"/>
                <a:gd name="T1" fmla="*/ 0 h 220"/>
                <a:gd name="T2" fmla="*/ 59 w 132"/>
                <a:gd name="T3" fmla="*/ 220 h 220"/>
                <a:gd name="T4" fmla="*/ 0 w 132"/>
                <a:gd name="T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220">
                  <a:moveTo>
                    <a:pt x="132" y="0"/>
                  </a:moveTo>
                  <a:lnTo>
                    <a:pt x="59" y="220"/>
                  </a:lnTo>
                  <a:lnTo>
                    <a:pt x="0" y="0"/>
                  </a:lnTo>
                </a:path>
              </a:pathLst>
            </a:cu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5" name="Line 15"/>
            <p:cNvSpPr>
              <a:spLocks noChangeShapeType="1"/>
            </p:cNvSpPr>
            <p:nvPr/>
          </p:nvSpPr>
          <p:spPr bwMode="auto">
            <a:xfrm>
              <a:off x="2956" y="1507"/>
              <a:ext cx="59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6" name="Freeform 16"/>
            <p:cNvSpPr>
              <a:spLocks/>
            </p:cNvSpPr>
            <p:nvPr/>
          </p:nvSpPr>
          <p:spPr bwMode="auto">
            <a:xfrm>
              <a:off x="2956" y="1507"/>
              <a:ext cx="132" cy="220"/>
            </a:xfrm>
            <a:custGeom>
              <a:avLst/>
              <a:gdLst>
                <a:gd name="T0" fmla="*/ 59 w 132"/>
                <a:gd name="T1" fmla="*/ 0 h 220"/>
                <a:gd name="T2" fmla="*/ 132 w 132"/>
                <a:gd name="T3" fmla="*/ 0 h 220"/>
                <a:gd name="T4" fmla="*/ 59 w 132"/>
                <a:gd name="T5" fmla="*/ 220 h 220"/>
                <a:gd name="T6" fmla="*/ 0 w 132"/>
                <a:gd name="T7" fmla="*/ 0 h 220"/>
                <a:gd name="T8" fmla="*/ 59 w 132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20">
                  <a:moveTo>
                    <a:pt x="59" y="0"/>
                  </a:moveTo>
                  <a:lnTo>
                    <a:pt x="132" y="0"/>
                  </a:lnTo>
                  <a:lnTo>
                    <a:pt x="59" y="22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7" name="Rectangle 17"/>
            <p:cNvSpPr>
              <a:spLocks noChangeArrowheads="1"/>
            </p:cNvSpPr>
            <p:nvPr/>
          </p:nvSpPr>
          <p:spPr bwMode="auto">
            <a:xfrm>
              <a:off x="3000" y="1247"/>
              <a:ext cx="30" cy="1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8" name="Rectangle 18"/>
            <p:cNvSpPr>
              <a:spLocks noChangeArrowheads="1"/>
            </p:cNvSpPr>
            <p:nvPr/>
          </p:nvSpPr>
          <p:spPr bwMode="auto">
            <a:xfrm>
              <a:off x="3000" y="1492"/>
              <a:ext cx="30" cy="1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19" name="Rectangle 19"/>
            <p:cNvSpPr>
              <a:spLocks noChangeArrowheads="1"/>
            </p:cNvSpPr>
            <p:nvPr/>
          </p:nvSpPr>
          <p:spPr bwMode="auto">
            <a:xfrm>
              <a:off x="3000" y="1286"/>
              <a:ext cx="30" cy="20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20" name="Rectangle 20"/>
          <p:cNvSpPr>
            <a:spLocks noChangeArrowheads="1"/>
          </p:cNvSpPr>
          <p:nvPr/>
        </p:nvSpPr>
        <p:spPr bwMode="auto">
          <a:xfrm>
            <a:off x="306388" y="2298700"/>
            <a:ext cx="4325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Times New Roman" charset="0"/>
              </a:rPr>
              <a:t>Source code after transformation</a:t>
            </a:r>
            <a:endParaRPr lang="en-US" sz="2400" b="1"/>
          </a:p>
        </p:txBody>
      </p:sp>
      <p:sp>
        <p:nvSpPr>
          <p:cNvPr id="256021" name="Rectangle 21"/>
          <p:cNvSpPr>
            <a:spLocks noChangeArrowheads="1"/>
          </p:cNvSpPr>
          <p:nvPr/>
        </p:nvSpPr>
        <p:spPr bwMode="auto">
          <a:xfrm>
            <a:off x="3883102" y="1593850"/>
            <a:ext cx="11126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{ordered}</a:t>
            </a:r>
            <a:endParaRPr lang="en-US" sz="1600">
              <a:latin typeface="Lucida Sans Typewriter" charset="0"/>
            </a:endParaRPr>
          </a:p>
        </p:txBody>
      </p:sp>
      <p:sp>
        <p:nvSpPr>
          <p:cNvPr id="256022" name="Rectangle 22"/>
          <p:cNvSpPr>
            <a:spLocks noChangeArrowheads="1"/>
          </p:cNvSpPr>
          <p:nvPr/>
        </p:nvSpPr>
        <p:spPr bwMode="auto">
          <a:xfrm>
            <a:off x="306388" y="1109663"/>
            <a:ext cx="56213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Times New Roman" charset="0"/>
              </a:rPr>
              <a:t>Object design model before transformation</a:t>
            </a:r>
            <a:endParaRPr lang="en-US" sz="2400" b="1"/>
          </a:p>
        </p:txBody>
      </p:sp>
      <p:grpSp>
        <p:nvGrpSpPr>
          <p:cNvPr id="256039" name="Group 39"/>
          <p:cNvGrpSpPr>
            <a:grpSpLocks/>
          </p:cNvGrpSpPr>
          <p:nvPr/>
        </p:nvGrpSpPr>
        <p:grpSpPr bwMode="auto">
          <a:xfrm>
            <a:off x="3862388" y="1779588"/>
            <a:ext cx="4024313" cy="1649412"/>
            <a:chOff x="2433" y="1121"/>
            <a:chExt cx="2535" cy="1039"/>
          </a:xfrm>
        </p:grpSpPr>
        <p:sp>
          <p:nvSpPr>
            <p:cNvPr id="256028" name="Oval 28"/>
            <p:cNvSpPr>
              <a:spLocks noChangeArrowheads="1"/>
            </p:cNvSpPr>
            <p:nvPr/>
          </p:nvSpPr>
          <p:spPr bwMode="auto">
            <a:xfrm>
              <a:off x="2918" y="1920"/>
              <a:ext cx="205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029" name="AutoShape 29"/>
            <p:cNvCxnSpPr>
              <a:cxnSpLocks noChangeShapeType="1"/>
              <a:endCxn id="256028" idx="2"/>
            </p:cNvCxnSpPr>
            <p:nvPr/>
          </p:nvCxnSpPr>
          <p:spPr bwMode="auto">
            <a:xfrm>
              <a:off x="2433" y="1121"/>
              <a:ext cx="485" cy="919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56033" name="Group 33"/>
          <p:cNvGrpSpPr>
            <a:grpSpLocks/>
          </p:cNvGrpSpPr>
          <p:nvPr/>
        </p:nvGrpSpPr>
        <p:grpSpPr bwMode="auto">
          <a:xfrm>
            <a:off x="4876802" y="1717677"/>
            <a:ext cx="2890838" cy="3568701"/>
            <a:chOff x="3072" y="1082"/>
            <a:chExt cx="1821" cy="2248"/>
          </a:xfrm>
        </p:grpSpPr>
        <p:sp>
          <p:nvSpPr>
            <p:cNvPr id="256031" name="Oval 31"/>
            <p:cNvSpPr>
              <a:spLocks noChangeArrowheads="1"/>
            </p:cNvSpPr>
            <p:nvPr/>
          </p:nvSpPr>
          <p:spPr bwMode="auto">
            <a:xfrm>
              <a:off x="3072" y="2928"/>
              <a:ext cx="1821" cy="40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032" name="AutoShape 32"/>
            <p:cNvCxnSpPr>
              <a:cxnSpLocks noChangeShapeType="1"/>
              <a:stCxn id="256021" idx="3"/>
            </p:cNvCxnSpPr>
            <p:nvPr/>
          </p:nvCxnSpPr>
          <p:spPr bwMode="auto">
            <a:xfrm>
              <a:off x="3147" y="1082"/>
              <a:ext cx="1746" cy="203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56038" name="Group 38"/>
          <p:cNvGrpSpPr>
            <a:grpSpLocks/>
          </p:cNvGrpSpPr>
          <p:nvPr/>
        </p:nvGrpSpPr>
        <p:grpSpPr bwMode="auto">
          <a:xfrm>
            <a:off x="533400" y="1800225"/>
            <a:ext cx="5199063" cy="1628775"/>
            <a:chOff x="336" y="1134"/>
            <a:chExt cx="3275" cy="1026"/>
          </a:xfrm>
        </p:grpSpPr>
        <p:sp>
          <p:nvSpPr>
            <p:cNvPr id="256034" name="Oval 34"/>
            <p:cNvSpPr>
              <a:spLocks noChangeArrowheads="1"/>
            </p:cNvSpPr>
            <p:nvPr/>
          </p:nvSpPr>
          <p:spPr bwMode="auto">
            <a:xfrm>
              <a:off x="336" y="1920"/>
              <a:ext cx="1872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035" name="AutoShape 35"/>
            <p:cNvCxnSpPr>
              <a:cxnSpLocks noChangeShapeType="1"/>
              <a:stCxn id="256034" idx="6"/>
            </p:cNvCxnSpPr>
            <p:nvPr/>
          </p:nvCxnSpPr>
          <p:spPr bwMode="auto">
            <a:xfrm flipV="1">
              <a:off x="2208" y="1134"/>
              <a:ext cx="1403" cy="906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0372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autoUpdateAnimBg="0"/>
      <p:bldP spid="256004" grpId="0" autoUpdateAnimBg="0"/>
      <p:bldP spid="25602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Bidirectional qualified association </a:t>
            </a:r>
          </a:p>
        </p:txBody>
      </p:sp>
      <p:sp>
        <p:nvSpPr>
          <p:cNvPr id="257034" name="Rectangle 10"/>
          <p:cNvSpPr>
            <a:spLocks noChangeArrowheads="1"/>
          </p:cNvSpPr>
          <p:nvPr/>
        </p:nvSpPr>
        <p:spPr bwMode="auto">
          <a:xfrm>
            <a:off x="377825" y="3492500"/>
            <a:ext cx="52562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Object design model before forward engineering</a:t>
            </a:r>
            <a:endParaRPr lang="en-US" sz="2000" b="1"/>
          </a:p>
          <a:p>
            <a:endParaRPr lang="en-US" sz="2000" b="1"/>
          </a:p>
        </p:txBody>
      </p:sp>
      <p:grpSp>
        <p:nvGrpSpPr>
          <p:cNvPr id="257063" name="Group 39"/>
          <p:cNvGrpSpPr>
            <a:grpSpLocks/>
          </p:cNvGrpSpPr>
          <p:nvPr/>
        </p:nvGrpSpPr>
        <p:grpSpPr bwMode="auto">
          <a:xfrm>
            <a:off x="804863" y="3952875"/>
            <a:ext cx="7783512" cy="481013"/>
            <a:chOff x="507" y="2490"/>
            <a:chExt cx="4903" cy="303"/>
          </a:xfrm>
        </p:grpSpPr>
        <p:sp>
          <p:nvSpPr>
            <p:cNvPr id="257027" name="Rectangle 3"/>
            <p:cNvSpPr>
              <a:spLocks noChangeArrowheads="1"/>
            </p:cNvSpPr>
            <p:nvPr/>
          </p:nvSpPr>
          <p:spPr bwMode="auto">
            <a:xfrm>
              <a:off x="3766" y="2523"/>
              <a:ext cx="1644" cy="25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57028" name="Rectangle 4"/>
            <p:cNvSpPr>
              <a:spLocks noChangeArrowheads="1"/>
            </p:cNvSpPr>
            <p:nvPr/>
          </p:nvSpPr>
          <p:spPr bwMode="auto">
            <a:xfrm>
              <a:off x="4300" y="2583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Lucida Sans Typewriter" charset="0"/>
                </a:rPr>
                <a:t>Player</a:t>
              </a:r>
              <a:endParaRPr lang="en-US" sz="2000">
                <a:latin typeface="Lucida Sans Typewriter" charset="0"/>
              </a:endParaRPr>
            </a:p>
          </p:txBody>
        </p:sp>
        <p:sp>
          <p:nvSpPr>
            <p:cNvPr id="257029" name="Line 5"/>
            <p:cNvSpPr>
              <a:spLocks noChangeShapeType="1"/>
            </p:cNvSpPr>
            <p:nvPr/>
          </p:nvSpPr>
          <p:spPr bwMode="auto">
            <a:xfrm>
              <a:off x="3185" y="2651"/>
              <a:ext cx="58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57030" name="Rectangle 6"/>
            <p:cNvSpPr>
              <a:spLocks noChangeArrowheads="1"/>
            </p:cNvSpPr>
            <p:nvPr/>
          </p:nvSpPr>
          <p:spPr bwMode="auto">
            <a:xfrm>
              <a:off x="2324" y="2583"/>
              <a:ext cx="7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Lucida Sans Typewriter" charset="0"/>
                </a:rPr>
                <a:t>nickName</a:t>
              </a:r>
              <a:endParaRPr lang="en-US" sz="2000">
                <a:latin typeface="Lucida Sans Typewriter" charset="0"/>
              </a:endParaRPr>
            </a:p>
          </p:txBody>
        </p:sp>
        <p:sp>
          <p:nvSpPr>
            <p:cNvPr id="257031" name="Rectangle 7"/>
            <p:cNvSpPr>
              <a:spLocks noChangeArrowheads="1"/>
            </p:cNvSpPr>
            <p:nvPr/>
          </p:nvSpPr>
          <p:spPr bwMode="auto">
            <a:xfrm>
              <a:off x="2151" y="2580"/>
              <a:ext cx="1048" cy="17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57032" name="Rectangle 8"/>
            <p:cNvSpPr>
              <a:spLocks noChangeArrowheads="1"/>
            </p:cNvSpPr>
            <p:nvPr/>
          </p:nvSpPr>
          <p:spPr bwMode="auto">
            <a:xfrm>
              <a:off x="3403" y="2490"/>
              <a:ext cx="3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Lucida Sans Typewriter" charset="0"/>
                </a:rPr>
                <a:t>0..1</a:t>
              </a:r>
              <a:endParaRPr lang="en-US" sz="2000">
                <a:latin typeface="Lucida Sans Typewriter" charset="0"/>
              </a:endParaRPr>
            </a:p>
          </p:txBody>
        </p:sp>
        <p:sp>
          <p:nvSpPr>
            <p:cNvPr id="257033" name="Rectangle 9"/>
            <p:cNvSpPr>
              <a:spLocks noChangeArrowheads="1"/>
            </p:cNvSpPr>
            <p:nvPr/>
          </p:nvSpPr>
          <p:spPr bwMode="auto">
            <a:xfrm>
              <a:off x="3217" y="251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sz="2000">
                <a:latin typeface="Lucida Sans Typewriter" charset="0"/>
              </a:endParaRPr>
            </a:p>
          </p:txBody>
        </p:sp>
        <p:sp>
          <p:nvSpPr>
            <p:cNvPr id="257035" name="Rectangle 11"/>
            <p:cNvSpPr>
              <a:spLocks noChangeArrowheads="1"/>
            </p:cNvSpPr>
            <p:nvPr/>
          </p:nvSpPr>
          <p:spPr bwMode="auto">
            <a:xfrm>
              <a:off x="507" y="2538"/>
              <a:ext cx="1644" cy="25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57036" name="Rectangle 12"/>
            <p:cNvSpPr>
              <a:spLocks noChangeArrowheads="1"/>
            </p:cNvSpPr>
            <p:nvPr/>
          </p:nvSpPr>
          <p:spPr bwMode="auto">
            <a:xfrm>
              <a:off x="1067" y="2583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Lucida Sans Typewriter" charset="0"/>
                </a:rPr>
                <a:t>League</a:t>
              </a:r>
              <a:endParaRPr lang="en-US" sz="2000">
                <a:latin typeface="Lucida Sans Typewriter" charset="0"/>
              </a:endParaRPr>
            </a:p>
          </p:txBody>
        </p:sp>
      </p:grpSp>
      <p:grpSp>
        <p:nvGrpSpPr>
          <p:cNvPr id="257062" name="Group 38"/>
          <p:cNvGrpSpPr>
            <a:grpSpLocks/>
          </p:cNvGrpSpPr>
          <p:nvPr/>
        </p:nvGrpSpPr>
        <p:grpSpPr bwMode="auto">
          <a:xfrm>
            <a:off x="4516438" y="4632325"/>
            <a:ext cx="180975" cy="674688"/>
            <a:chOff x="2845" y="2933"/>
            <a:chExt cx="114" cy="425"/>
          </a:xfrm>
        </p:grpSpPr>
        <p:sp>
          <p:nvSpPr>
            <p:cNvPr id="257037" name="Oval 13"/>
            <p:cNvSpPr>
              <a:spLocks noChangeArrowheads="1"/>
            </p:cNvSpPr>
            <p:nvPr/>
          </p:nvSpPr>
          <p:spPr bwMode="auto">
            <a:xfrm>
              <a:off x="2888" y="3117"/>
              <a:ext cx="28" cy="2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38" name="Line 14"/>
            <p:cNvSpPr>
              <a:spLocks noChangeShapeType="1"/>
            </p:cNvSpPr>
            <p:nvPr/>
          </p:nvSpPr>
          <p:spPr bwMode="auto">
            <a:xfrm>
              <a:off x="2902" y="3145"/>
              <a:ext cx="57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39" name="Freeform 15"/>
            <p:cNvSpPr>
              <a:spLocks/>
            </p:cNvSpPr>
            <p:nvPr/>
          </p:nvSpPr>
          <p:spPr bwMode="auto">
            <a:xfrm>
              <a:off x="2845" y="3145"/>
              <a:ext cx="114" cy="213"/>
            </a:xfrm>
            <a:custGeom>
              <a:avLst/>
              <a:gdLst>
                <a:gd name="T0" fmla="*/ 114 w 114"/>
                <a:gd name="T1" fmla="*/ 0 h 213"/>
                <a:gd name="T2" fmla="*/ 57 w 114"/>
                <a:gd name="T3" fmla="*/ 213 h 213"/>
                <a:gd name="T4" fmla="*/ 0 w 114"/>
                <a:gd name="T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213">
                  <a:moveTo>
                    <a:pt x="114" y="0"/>
                  </a:moveTo>
                  <a:lnTo>
                    <a:pt x="57" y="213"/>
                  </a:lnTo>
                  <a:lnTo>
                    <a:pt x="0" y="0"/>
                  </a:lnTo>
                </a:path>
              </a:pathLst>
            </a:cu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40" name="Line 16"/>
            <p:cNvSpPr>
              <a:spLocks noChangeShapeType="1"/>
            </p:cNvSpPr>
            <p:nvPr/>
          </p:nvSpPr>
          <p:spPr bwMode="auto">
            <a:xfrm>
              <a:off x="2845" y="3145"/>
              <a:ext cx="57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41" name="Freeform 17"/>
            <p:cNvSpPr>
              <a:spLocks/>
            </p:cNvSpPr>
            <p:nvPr/>
          </p:nvSpPr>
          <p:spPr bwMode="auto">
            <a:xfrm>
              <a:off x="2845" y="3145"/>
              <a:ext cx="114" cy="213"/>
            </a:xfrm>
            <a:custGeom>
              <a:avLst/>
              <a:gdLst>
                <a:gd name="T0" fmla="*/ 57 w 114"/>
                <a:gd name="T1" fmla="*/ 0 h 213"/>
                <a:gd name="T2" fmla="*/ 114 w 114"/>
                <a:gd name="T3" fmla="*/ 0 h 213"/>
                <a:gd name="T4" fmla="*/ 57 w 114"/>
                <a:gd name="T5" fmla="*/ 213 h 213"/>
                <a:gd name="T6" fmla="*/ 0 w 114"/>
                <a:gd name="T7" fmla="*/ 0 h 213"/>
                <a:gd name="T8" fmla="*/ 57 w 114"/>
                <a:gd name="T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3">
                  <a:moveTo>
                    <a:pt x="57" y="0"/>
                  </a:moveTo>
                  <a:lnTo>
                    <a:pt x="114" y="0"/>
                  </a:lnTo>
                  <a:lnTo>
                    <a:pt x="57" y="213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42" name="Rectangle 18"/>
            <p:cNvSpPr>
              <a:spLocks noChangeArrowheads="1"/>
            </p:cNvSpPr>
            <p:nvPr/>
          </p:nvSpPr>
          <p:spPr bwMode="auto">
            <a:xfrm>
              <a:off x="2888" y="2933"/>
              <a:ext cx="28" cy="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43" name="Rectangle 19"/>
            <p:cNvSpPr>
              <a:spLocks noChangeArrowheads="1"/>
            </p:cNvSpPr>
            <p:nvPr/>
          </p:nvSpPr>
          <p:spPr bwMode="auto">
            <a:xfrm>
              <a:off x="2888" y="3131"/>
              <a:ext cx="28" cy="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44" name="Rectangle 20"/>
            <p:cNvSpPr>
              <a:spLocks noChangeArrowheads="1"/>
            </p:cNvSpPr>
            <p:nvPr/>
          </p:nvSpPr>
          <p:spPr bwMode="auto">
            <a:xfrm>
              <a:off x="2888" y="2947"/>
              <a:ext cx="28" cy="18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7045" name="Rectangle 21"/>
          <p:cNvSpPr>
            <a:spLocks noChangeArrowheads="1"/>
          </p:cNvSpPr>
          <p:nvPr/>
        </p:nvSpPr>
        <p:spPr bwMode="auto">
          <a:xfrm>
            <a:off x="5978525" y="1801813"/>
            <a:ext cx="2609850" cy="427037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7046" name="Rectangle 22"/>
          <p:cNvSpPr>
            <a:spLocks noChangeArrowheads="1"/>
          </p:cNvSpPr>
          <p:nvPr/>
        </p:nvSpPr>
        <p:spPr bwMode="auto">
          <a:xfrm>
            <a:off x="6872544" y="1946275"/>
            <a:ext cx="83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Player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>
            <a:off x="3392488" y="2003425"/>
            <a:ext cx="2586037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5820082" y="1811338"/>
            <a:ext cx="1390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57049" name="Rectangle 25"/>
          <p:cNvSpPr>
            <a:spLocks noChangeArrowheads="1"/>
          </p:cNvSpPr>
          <p:nvPr/>
        </p:nvSpPr>
        <p:spPr bwMode="auto">
          <a:xfrm>
            <a:off x="3511857" y="1789113"/>
            <a:ext cx="1390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57050" name="Rectangle 26"/>
          <p:cNvSpPr>
            <a:spLocks noChangeArrowheads="1"/>
          </p:cNvSpPr>
          <p:nvPr/>
        </p:nvSpPr>
        <p:spPr bwMode="auto">
          <a:xfrm>
            <a:off x="377825" y="1290638"/>
            <a:ext cx="46847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Object design model before transformation</a:t>
            </a:r>
            <a:endParaRPr lang="en-US" sz="2000" b="1"/>
          </a:p>
          <a:p>
            <a:endParaRPr lang="en-US" sz="2000" b="1"/>
          </a:p>
        </p:txBody>
      </p:sp>
      <p:sp>
        <p:nvSpPr>
          <p:cNvPr id="257051" name="Rectangle 27"/>
          <p:cNvSpPr>
            <a:spLocks noChangeArrowheads="1"/>
          </p:cNvSpPr>
          <p:nvPr/>
        </p:nvSpPr>
        <p:spPr bwMode="auto">
          <a:xfrm>
            <a:off x="804863" y="1824038"/>
            <a:ext cx="2609850" cy="427037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7052" name="Rectangle 28"/>
          <p:cNvSpPr>
            <a:spLocks noChangeArrowheads="1"/>
          </p:cNvSpPr>
          <p:nvPr/>
        </p:nvSpPr>
        <p:spPr bwMode="auto">
          <a:xfrm>
            <a:off x="1740950" y="1917700"/>
            <a:ext cx="83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League</a:t>
            </a:r>
            <a:endParaRPr lang="en-US" sz="1800">
              <a:latin typeface="Lucida Sans Typewriter" charset="0"/>
            </a:endParaRPr>
          </a:p>
        </p:txBody>
      </p:sp>
      <p:grpSp>
        <p:nvGrpSpPr>
          <p:cNvPr id="257061" name="Group 37"/>
          <p:cNvGrpSpPr>
            <a:grpSpLocks/>
          </p:cNvGrpSpPr>
          <p:nvPr/>
        </p:nvGrpSpPr>
        <p:grpSpPr bwMode="auto">
          <a:xfrm>
            <a:off x="4516438" y="2251075"/>
            <a:ext cx="180975" cy="674688"/>
            <a:chOff x="2845" y="1418"/>
            <a:chExt cx="114" cy="425"/>
          </a:xfrm>
        </p:grpSpPr>
        <p:sp>
          <p:nvSpPr>
            <p:cNvPr id="257053" name="Oval 29"/>
            <p:cNvSpPr>
              <a:spLocks noChangeArrowheads="1"/>
            </p:cNvSpPr>
            <p:nvPr/>
          </p:nvSpPr>
          <p:spPr bwMode="auto">
            <a:xfrm>
              <a:off x="2888" y="1616"/>
              <a:ext cx="28" cy="29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7054" name="Line 30"/>
            <p:cNvSpPr>
              <a:spLocks noChangeShapeType="1"/>
            </p:cNvSpPr>
            <p:nvPr/>
          </p:nvSpPr>
          <p:spPr bwMode="auto">
            <a:xfrm>
              <a:off x="2902" y="1630"/>
              <a:ext cx="57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7055" name="Freeform 31"/>
            <p:cNvSpPr>
              <a:spLocks/>
            </p:cNvSpPr>
            <p:nvPr/>
          </p:nvSpPr>
          <p:spPr bwMode="auto">
            <a:xfrm>
              <a:off x="2845" y="1630"/>
              <a:ext cx="114" cy="213"/>
            </a:xfrm>
            <a:custGeom>
              <a:avLst/>
              <a:gdLst>
                <a:gd name="T0" fmla="*/ 114 w 114"/>
                <a:gd name="T1" fmla="*/ 0 h 213"/>
                <a:gd name="T2" fmla="*/ 57 w 114"/>
                <a:gd name="T3" fmla="*/ 213 h 213"/>
                <a:gd name="T4" fmla="*/ 0 w 114"/>
                <a:gd name="T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213">
                  <a:moveTo>
                    <a:pt x="114" y="0"/>
                  </a:moveTo>
                  <a:lnTo>
                    <a:pt x="57" y="213"/>
                  </a:lnTo>
                  <a:lnTo>
                    <a:pt x="0" y="0"/>
                  </a:lnTo>
                </a:path>
              </a:pathLst>
            </a:cu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7056" name="Line 32"/>
            <p:cNvSpPr>
              <a:spLocks noChangeShapeType="1"/>
            </p:cNvSpPr>
            <p:nvPr/>
          </p:nvSpPr>
          <p:spPr bwMode="auto">
            <a:xfrm>
              <a:off x="2845" y="1630"/>
              <a:ext cx="57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7057" name="Freeform 33"/>
            <p:cNvSpPr>
              <a:spLocks/>
            </p:cNvSpPr>
            <p:nvPr/>
          </p:nvSpPr>
          <p:spPr bwMode="auto">
            <a:xfrm>
              <a:off x="2845" y="1630"/>
              <a:ext cx="114" cy="213"/>
            </a:xfrm>
            <a:custGeom>
              <a:avLst/>
              <a:gdLst>
                <a:gd name="T0" fmla="*/ 57 w 114"/>
                <a:gd name="T1" fmla="*/ 0 h 213"/>
                <a:gd name="T2" fmla="*/ 114 w 114"/>
                <a:gd name="T3" fmla="*/ 0 h 213"/>
                <a:gd name="T4" fmla="*/ 57 w 114"/>
                <a:gd name="T5" fmla="*/ 213 h 213"/>
                <a:gd name="T6" fmla="*/ 0 w 114"/>
                <a:gd name="T7" fmla="*/ 0 h 213"/>
                <a:gd name="T8" fmla="*/ 57 w 114"/>
                <a:gd name="T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3">
                  <a:moveTo>
                    <a:pt x="57" y="0"/>
                  </a:moveTo>
                  <a:lnTo>
                    <a:pt x="114" y="0"/>
                  </a:lnTo>
                  <a:lnTo>
                    <a:pt x="57" y="213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7058" name="Rectangle 34"/>
            <p:cNvSpPr>
              <a:spLocks noChangeArrowheads="1"/>
            </p:cNvSpPr>
            <p:nvPr/>
          </p:nvSpPr>
          <p:spPr bwMode="auto">
            <a:xfrm>
              <a:off x="2888" y="1418"/>
              <a:ext cx="28" cy="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7059" name="Rectangle 35"/>
            <p:cNvSpPr>
              <a:spLocks noChangeArrowheads="1"/>
            </p:cNvSpPr>
            <p:nvPr/>
          </p:nvSpPr>
          <p:spPr bwMode="auto">
            <a:xfrm>
              <a:off x="2888" y="1616"/>
              <a:ext cx="28" cy="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7060" name="Rectangle 36"/>
            <p:cNvSpPr>
              <a:spLocks noChangeArrowheads="1"/>
            </p:cNvSpPr>
            <p:nvPr/>
          </p:nvSpPr>
          <p:spPr bwMode="auto">
            <a:xfrm>
              <a:off x="2888" y="1432"/>
              <a:ext cx="28" cy="18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57064" name="Rectangle 40"/>
          <p:cNvSpPr>
            <a:spLocks noChangeArrowheads="1"/>
          </p:cNvSpPr>
          <p:nvPr/>
        </p:nvSpPr>
        <p:spPr bwMode="auto">
          <a:xfrm>
            <a:off x="5978525" y="2192338"/>
            <a:ext cx="2609850" cy="3730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dirty="0" err="1"/>
              <a:t>nickName</a:t>
            </a:r>
            <a:endParaRPr lang="en-US" sz="1800" b="1" dirty="0"/>
          </a:p>
        </p:txBody>
      </p:sp>
      <p:grpSp>
        <p:nvGrpSpPr>
          <p:cNvPr id="257071" name="Group 47"/>
          <p:cNvGrpSpPr>
            <a:grpSpLocks/>
          </p:cNvGrpSpPr>
          <p:nvPr/>
        </p:nvGrpSpPr>
        <p:grpSpPr bwMode="auto">
          <a:xfrm>
            <a:off x="3549650" y="2171700"/>
            <a:ext cx="5065713" cy="2300288"/>
            <a:chOff x="2236" y="1342"/>
            <a:chExt cx="3191" cy="1449"/>
          </a:xfrm>
        </p:grpSpPr>
        <p:sp>
          <p:nvSpPr>
            <p:cNvPr id="257068" name="Oval 44"/>
            <p:cNvSpPr>
              <a:spLocks noChangeArrowheads="1"/>
            </p:cNvSpPr>
            <p:nvPr/>
          </p:nvSpPr>
          <p:spPr bwMode="auto">
            <a:xfrm>
              <a:off x="3648" y="1342"/>
              <a:ext cx="1779" cy="29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69" name="Oval 45"/>
            <p:cNvSpPr>
              <a:spLocks noChangeArrowheads="1"/>
            </p:cNvSpPr>
            <p:nvPr/>
          </p:nvSpPr>
          <p:spPr bwMode="auto">
            <a:xfrm>
              <a:off x="2236" y="2526"/>
              <a:ext cx="1058" cy="2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7070" name="AutoShape 46"/>
            <p:cNvCxnSpPr>
              <a:cxnSpLocks noChangeShapeType="1"/>
              <a:stCxn id="257068" idx="4"/>
              <a:endCxn id="257069" idx="0"/>
            </p:cNvCxnSpPr>
            <p:nvPr/>
          </p:nvCxnSpPr>
          <p:spPr bwMode="auto">
            <a:xfrm flipH="1">
              <a:off x="2765" y="1633"/>
              <a:ext cx="1772" cy="89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57076" name="Group 52"/>
          <p:cNvGrpSpPr>
            <a:grpSpLocks/>
          </p:cNvGrpSpPr>
          <p:nvPr/>
        </p:nvGrpSpPr>
        <p:grpSpPr bwMode="auto">
          <a:xfrm>
            <a:off x="5373688" y="1646238"/>
            <a:ext cx="749300" cy="2825750"/>
            <a:chOff x="3385" y="1037"/>
            <a:chExt cx="472" cy="1780"/>
          </a:xfrm>
        </p:grpSpPr>
        <p:sp>
          <p:nvSpPr>
            <p:cNvPr id="257073" name="Oval 49"/>
            <p:cNvSpPr>
              <a:spLocks noChangeArrowheads="1"/>
            </p:cNvSpPr>
            <p:nvPr/>
          </p:nvSpPr>
          <p:spPr bwMode="auto">
            <a:xfrm>
              <a:off x="3554" y="1037"/>
              <a:ext cx="277" cy="331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74" name="Oval 50"/>
            <p:cNvSpPr>
              <a:spLocks noChangeArrowheads="1"/>
            </p:cNvSpPr>
            <p:nvPr/>
          </p:nvSpPr>
          <p:spPr bwMode="auto">
            <a:xfrm>
              <a:off x="3385" y="2425"/>
              <a:ext cx="472" cy="392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7075" name="AutoShape 51"/>
            <p:cNvCxnSpPr>
              <a:cxnSpLocks noChangeShapeType="1"/>
              <a:stCxn id="257073" idx="4"/>
              <a:endCxn id="257074" idx="0"/>
            </p:cNvCxnSpPr>
            <p:nvPr/>
          </p:nvCxnSpPr>
          <p:spPr bwMode="auto">
            <a:xfrm flipH="1">
              <a:off x="3621" y="1386"/>
              <a:ext cx="72" cy="1021"/>
            </a:xfrm>
            <a:prstGeom prst="straightConnector1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57077" name="Rectangle 53"/>
          <p:cNvSpPr>
            <a:spLocks noChangeArrowheads="1"/>
          </p:cNvSpPr>
          <p:nvPr/>
        </p:nvSpPr>
        <p:spPr bwMode="auto">
          <a:xfrm>
            <a:off x="460375" y="5426075"/>
            <a:ext cx="4175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Source code after forward engineering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6165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4" grpId="0" build="p" autoUpdateAnimBg="0"/>
      <p:bldP spid="25707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0975" y="1970088"/>
            <a:ext cx="4659313" cy="4246562"/>
          </a:xfrm>
        </p:spPr>
        <p:txBody>
          <a:bodyPr/>
          <a:lstStyle/>
          <a:p>
            <a:pPr defTabSz="569913"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public class</a:t>
            </a:r>
            <a:r>
              <a:rPr lang="en-US" sz="1600" dirty="0">
                <a:latin typeface="Lucida Sans Typewriter" charset="0"/>
              </a:rPr>
              <a:t> League {</a:t>
            </a:r>
          </a:p>
          <a:p>
            <a:pPr defTabSz="569913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  </a:t>
            </a:r>
            <a:r>
              <a:rPr lang="en-US" sz="1600" b="1" dirty="0">
                <a:latin typeface="Lucida Sans Typewriter" charset="0"/>
              </a:rPr>
              <a:t>private</a:t>
            </a:r>
            <a:r>
              <a:rPr lang="en-US" sz="1600" dirty="0">
                <a:latin typeface="Lucida Sans Typewriter" charset="0"/>
              </a:rPr>
              <a:t> Map players;</a:t>
            </a:r>
          </a:p>
          <a:p>
            <a:pPr defTabSz="569913">
              <a:buFont typeface="Symbol" charset="0"/>
              <a:buNone/>
            </a:pPr>
            <a:endParaRPr lang="en-US" sz="1600" dirty="0">
              <a:latin typeface="Lucida Sans Typewriter" charset="0"/>
            </a:endParaRPr>
          </a:p>
          <a:p>
            <a:pPr defTabSz="569913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  </a:t>
            </a:r>
            <a:r>
              <a:rPr lang="en-US" sz="1600" b="1" dirty="0">
                <a:latin typeface="Lucida Sans Typewriter" charset="0"/>
              </a:rPr>
              <a:t>public void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addPlayer</a:t>
            </a:r>
            <a:r>
              <a:rPr lang="en-US" sz="1600" dirty="0">
                <a:latin typeface="Lucida Sans Typewriter" charset="0"/>
              </a:rPr>
              <a:t/>
            </a:r>
            <a:br>
              <a:rPr lang="en-US" sz="1600" dirty="0">
                <a:latin typeface="Lucida Sans Typewriter" charset="0"/>
              </a:rPr>
            </a:br>
            <a:r>
              <a:rPr lang="en-US" sz="1600" dirty="0">
                <a:latin typeface="Lucida Sans Typewriter" charset="0"/>
              </a:rPr>
              <a:t>	(String </a:t>
            </a:r>
            <a:r>
              <a:rPr lang="en-US" sz="1600" dirty="0" err="1">
                <a:latin typeface="Lucida Sans Typewriter" charset="0"/>
              </a:rPr>
              <a:t>nickName</a:t>
            </a:r>
            <a:r>
              <a:rPr lang="en-US" sz="1600" dirty="0">
                <a:latin typeface="Lucida Sans Typewriter" charset="0"/>
              </a:rPr>
              <a:t>, Player p) {</a:t>
            </a:r>
          </a:p>
          <a:p>
            <a:pPr defTabSz="569913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if</a:t>
            </a:r>
            <a:r>
              <a:rPr lang="en-US" sz="1600" dirty="0">
                <a:latin typeface="Lucida Sans Typewriter" charset="0"/>
              </a:rPr>
              <a:t> (!</a:t>
            </a:r>
            <a:r>
              <a:rPr lang="en-US" sz="1600" dirty="0" err="1">
                <a:latin typeface="Lucida Sans Typewriter" charset="0"/>
              </a:rPr>
              <a:t>players.containsKey</a:t>
            </a:r>
            <a:r>
              <a:rPr lang="en-US" sz="1600" dirty="0">
                <a:latin typeface="Lucida Sans Typewriter" charset="0"/>
              </a:rPr>
              <a:t>(</a:t>
            </a:r>
            <a:r>
              <a:rPr lang="en-US" sz="1600" dirty="0" err="1">
                <a:latin typeface="Lucida Sans Typewriter" charset="0"/>
              </a:rPr>
              <a:t>nickName</a:t>
            </a:r>
            <a:r>
              <a:rPr lang="en-US" sz="1600" dirty="0">
                <a:latin typeface="Lucida Sans Typewriter" charset="0"/>
              </a:rPr>
              <a:t>)) {</a:t>
            </a:r>
          </a:p>
          <a:p>
            <a:pPr defTabSz="569913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	</a:t>
            </a:r>
            <a:r>
              <a:rPr lang="en-US" sz="1600" dirty="0" err="1">
                <a:latin typeface="Lucida Sans Typewriter" charset="0"/>
              </a:rPr>
              <a:t>players.put</a:t>
            </a:r>
            <a:r>
              <a:rPr lang="en-US" sz="1600" dirty="0">
                <a:latin typeface="Lucida Sans Typewriter" charset="0"/>
              </a:rPr>
              <a:t>(</a:t>
            </a:r>
            <a:r>
              <a:rPr lang="en-US" sz="1600" dirty="0" err="1">
                <a:latin typeface="Lucida Sans Typewriter" charset="0"/>
              </a:rPr>
              <a:t>nickName</a:t>
            </a:r>
            <a:r>
              <a:rPr lang="en-US" sz="1600" dirty="0">
                <a:latin typeface="Lucida Sans Typewriter" charset="0"/>
              </a:rPr>
              <a:t>, p);</a:t>
            </a:r>
          </a:p>
          <a:p>
            <a:pPr defTabSz="569913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	</a:t>
            </a:r>
            <a:r>
              <a:rPr lang="en-US" sz="1600" dirty="0" err="1">
                <a:latin typeface="Lucida Sans Typewriter" charset="0"/>
              </a:rPr>
              <a:t>p.addLeague</a:t>
            </a:r>
            <a:r>
              <a:rPr lang="en-US" sz="1600" dirty="0">
                <a:latin typeface="Lucida Sans Typewriter" charset="0"/>
              </a:rPr>
              <a:t>(</a:t>
            </a:r>
            <a:r>
              <a:rPr lang="en-US" sz="1600" dirty="0" err="1">
                <a:latin typeface="Lucida Sans Typewriter" charset="0"/>
              </a:rPr>
              <a:t>nickName</a:t>
            </a:r>
            <a:r>
              <a:rPr lang="en-US" sz="1600" dirty="0">
                <a:latin typeface="Lucida Sans Typewriter" charset="0"/>
              </a:rPr>
              <a:t>, </a:t>
            </a:r>
            <a:r>
              <a:rPr lang="en-US" sz="1600" b="1" dirty="0">
                <a:latin typeface="Lucida Sans Typewriter" charset="0"/>
              </a:rPr>
              <a:t>this</a:t>
            </a:r>
            <a:r>
              <a:rPr lang="en-US" sz="1600" dirty="0">
                <a:latin typeface="Lucida Sans Typewriter" charset="0"/>
              </a:rPr>
              <a:t>);</a:t>
            </a:r>
          </a:p>
          <a:p>
            <a:pPr defTabSz="569913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     	}</a:t>
            </a:r>
          </a:p>
          <a:p>
            <a:pPr defTabSz="569913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 defTabSz="569913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}</a:t>
            </a:r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0100" y="1970088"/>
            <a:ext cx="4533900" cy="4246562"/>
          </a:xfrm>
        </p:spPr>
        <p:txBody>
          <a:bodyPr/>
          <a:lstStyle/>
          <a:p>
            <a:pPr defTabSz="688975">
              <a:buFont typeface="Symbol" charset="0"/>
              <a:buNone/>
            </a:pPr>
            <a:r>
              <a:rPr lang="en-US" sz="1600" b="1" dirty="0">
                <a:latin typeface="Lucida Sans Typewriter" charset="0"/>
              </a:rPr>
              <a:t>public class</a:t>
            </a:r>
            <a:r>
              <a:rPr lang="en-US" sz="1600" dirty="0">
                <a:latin typeface="Lucida Sans Typewriter" charset="0"/>
              </a:rPr>
              <a:t> Player {</a:t>
            </a:r>
          </a:p>
          <a:p>
            <a:pPr defTabSz="688975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private</a:t>
            </a:r>
            <a:r>
              <a:rPr lang="en-US" sz="1600" dirty="0">
                <a:latin typeface="Lucida Sans Typewriter" charset="0"/>
              </a:rPr>
              <a:t> Map leagues;</a:t>
            </a:r>
          </a:p>
          <a:p>
            <a:pPr defTabSz="688975">
              <a:buFont typeface="Symbol" charset="0"/>
              <a:buNone/>
            </a:pPr>
            <a:endParaRPr lang="en-US" sz="1600" dirty="0">
              <a:latin typeface="Lucida Sans Typewriter" charset="0"/>
            </a:endParaRPr>
          </a:p>
          <a:p>
            <a:pPr defTabSz="688975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</a:t>
            </a:r>
            <a:r>
              <a:rPr lang="en-US" sz="1600" b="1" dirty="0">
                <a:latin typeface="Lucida Sans Typewriter" charset="0"/>
              </a:rPr>
              <a:t>public void</a:t>
            </a:r>
            <a:r>
              <a:rPr lang="en-US" sz="1600" dirty="0">
                <a:latin typeface="Lucida Sans Typewriter" charset="0"/>
              </a:rPr>
              <a:t> </a:t>
            </a:r>
            <a:r>
              <a:rPr lang="en-US" sz="1600" dirty="0" err="1">
                <a:latin typeface="Lucida Sans Typewriter" charset="0"/>
              </a:rPr>
              <a:t>addLeague</a:t>
            </a:r>
            <a:r>
              <a:rPr lang="en-US" sz="1600" dirty="0">
                <a:latin typeface="Lucida Sans Typewriter" charset="0"/>
              </a:rPr>
              <a:t> </a:t>
            </a:r>
          </a:p>
          <a:p>
            <a:pPr defTabSz="688975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(String </a:t>
            </a:r>
            <a:r>
              <a:rPr lang="en-US" sz="1600" dirty="0" err="1">
                <a:latin typeface="Lucida Sans Typewriter" charset="0"/>
              </a:rPr>
              <a:t>nickName</a:t>
            </a:r>
            <a:r>
              <a:rPr lang="en-US" sz="1600" dirty="0">
                <a:latin typeface="Lucida Sans Typewriter" charset="0"/>
              </a:rPr>
              <a:t>, League l) {</a:t>
            </a:r>
          </a:p>
          <a:p>
            <a:pPr defTabSz="688975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</a:t>
            </a:r>
            <a:r>
              <a:rPr lang="en-US" sz="1600" b="1" dirty="0">
                <a:latin typeface="Lucida Sans Typewriter" charset="0"/>
              </a:rPr>
              <a:t>if</a:t>
            </a:r>
            <a:r>
              <a:rPr lang="en-US" sz="1600" dirty="0">
                <a:latin typeface="Lucida Sans Typewriter" charset="0"/>
              </a:rPr>
              <a:t> (!</a:t>
            </a:r>
            <a:r>
              <a:rPr lang="en-US" sz="1600" dirty="0" err="1">
                <a:latin typeface="Lucida Sans Typewriter" charset="0"/>
              </a:rPr>
              <a:t>leagues.containsKey</a:t>
            </a:r>
            <a:r>
              <a:rPr lang="en-US" sz="1600" dirty="0">
                <a:latin typeface="Lucida Sans Typewriter" charset="0"/>
              </a:rPr>
              <a:t>(l)) {</a:t>
            </a:r>
          </a:p>
          <a:p>
            <a:pPr defTabSz="688975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	</a:t>
            </a:r>
            <a:r>
              <a:rPr lang="en-US" sz="1600" dirty="0" err="1">
                <a:latin typeface="Lucida Sans Typewriter" charset="0"/>
              </a:rPr>
              <a:t>leagues.put</a:t>
            </a:r>
            <a:r>
              <a:rPr lang="en-US" sz="1600" dirty="0">
                <a:latin typeface="Lucida Sans Typewriter" charset="0"/>
              </a:rPr>
              <a:t>(l, </a:t>
            </a:r>
            <a:r>
              <a:rPr lang="en-US" sz="1600" dirty="0" err="1">
                <a:latin typeface="Lucida Sans Typewriter" charset="0"/>
              </a:rPr>
              <a:t>nickName</a:t>
            </a:r>
            <a:r>
              <a:rPr lang="en-US" sz="1600" dirty="0">
                <a:latin typeface="Lucida Sans Typewriter" charset="0"/>
              </a:rPr>
              <a:t>);</a:t>
            </a:r>
          </a:p>
          <a:p>
            <a:pPr defTabSz="688975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	</a:t>
            </a:r>
            <a:r>
              <a:rPr lang="en-US" sz="1600" dirty="0" err="1">
                <a:latin typeface="Lucida Sans Typewriter" charset="0"/>
              </a:rPr>
              <a:t>l.addPlayer</a:t>
            </a:r>
            <a:r>
              <a:rPr lang="en-US" sz="1600" dirty="0">
                <a:latin typeface="Lucida Sans Typewriter" charset="0"/>
              </a:rPr>
              <a:t>(</a:t>
            </a:r>
            <a:r>
              <a:rPr lang="en-US" sz="1600" dirty="0" err="1">
                <a:latin typeface="Lucida Sans Typewriter" charset="0"/>
              </a:rPr>
              <a:t>nickName</a:t>
            </a:r>
            <a:r>
              <a:rPr lang="en-US" sz="1600" dirty="0">
                <a:latin typeface="Lucida Sans Typewriter" charset="0"/>
              </a:rPr>
              <a:t>, </a:t>
            </a:r>
            <a:r>
              <a:rPr lang="en-US" sz="1600" b="1" dirty="0">
                <a:latin typeface="Lucida Sans Typewriter" charset="0"/>
              </a:rPr>
              <a:t>this</a:t>
            </a:r>
            <a:r>
              <a:rPr lang="en-US" sz="1600" dirty="0">
                <a:latin typeface="Lucida Sans Typewriter" charset="0"/>
              </a:rPr>
              <a:t>);</a:t>
            </a:r>
          </a:p>
          <a:p>
            <a:pPr defTabSz="688975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	}</a:t>
            </a:r>
          </a:p>
          <a:p>
            <a:pPr defTabSz="688975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	}</a:t>
            </a:r>
          </a:p>
          <a:p>
            <a:pPr defTabSz="688975">
              <a:buFont typeface="Symbol" charset="0"/>
              <a:buNone/>
            </a:pPr>
            <a:r>
              <a:rPr lang="en-US" sz="1600" dirty="0">
                <a:latin typeface="Lucida Sans Typewriter" charset="0"/>
              </a:rPr>
              <a:t>}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377825" y="1236663"/>
            <a:ext cx="4175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Source code after forward engineering</a:t>
            </a:r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98" y="179388"/>
            <a:ext cx="8305702" cy="688975"/>
          </a:xfrm>
        </p:spPr>
        <p:txBody>
          <a:bodyPr/>
          <a:lstStyle/>
          <a:p>
            <a:r>
              <a:rPr lang="en-US" sz="2400" dirty="0"/>
              <a:t>Transformation of an association class</a:t>
            </a:r>
          </a:p>
        </p:txBody>
      </p:sp>
      <p:sp>
        <p:nvSpPr>
          <p:cNvPr id="259081" name="Rectangle 1033"/>
          <p:cNvSpPr>
            <a:spLocks noChangeArrowheads="1"/>
          </p:cNvSpPr>
          <p:nvPr/>
        </p:nvSpPr>
        <p:spPr bwMode="auto">
          <a:xfrm>
            <a:off x="1663700" y="2970213"/>
            <a:ext cx="2398713" cy="3937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9082" name="Rectangle 1034"/>
          <p:cNvSpPr>
            <a:spLocks noChangeArrowheads="1"/>
          </p:cNvSpPr>
          <p:nvPr/>
        </p:nvSpPr>
        <p:spPr bwMode="auto">
          <a:xfrm>
            <a:off x="2479607" y="3065463"/>
            <a:ext cx="9272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Tournament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59083" name="Rectangle 1035"/>
          <p:cNvSpPr>
            <a:spLocks noChangeArrowheads="1"/>
          </p:cNvSpPr>
          <p:nvPr/>
        </p:nvSpPr>
        <p:spPr bwMode="auto">
          <a:xfrm>
            <a:off x="6002338" y="2970213"/>
            <a:ext cx="2398712" cy="3937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9084" name="Rectangle 1036"/>
          <p:cNvSpPr>
            <a:spLocks noChangeArrowheads="1"/>
          </p:cNvSpPr>
          <p:nvPr/>
        </p:nvSpPr>
        <p:spPr bwMode="auto">
          <a:xfrm>
            <a:off x="6921936" y="3065463"/>
            <a:ext cx="5563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Player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59085" name="Line 1037"/>
          <p:cNvSpPr>
            <a:spLocks noChangeShapeType="1"/>
          </p:cNvSpPr>
          <p:nvPr/>
        </p:nvSpPr>
        <p:spPr bwMode="auto">
          <a:xfrm>
            <a:off x="4079875" y="3155950"/>
            <a:ext cx="19224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9086" name="Rectangle 1038"/>
          <p:cNvSpPr>
            <a:spLocks noChangeArrowheads="1"/>
          </p:cNvSpPr>
          <p:nvPr/>
        </p:nvSpPr>
        <p:spPr bwMode="auto">
          <a:xfrm>
            <a:off x="4132263" y="3249613"/>
            <a:ext cx="79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600">
              <a:latin typeface="Lucida Sans Typewriter" charset="0"/>
            </a:endParaRPr>
          </a:p>
        </p:txBody>
      </p:sp>
      <p:sp>
        <p:nvSpPr>
          <p:cNvPr id="259087" name="Rectangle 1039"/>
          <p:cNvSpPr>
            <a:spLocks noChangeArrowheads="1"/>
          </p:cNvSpPr>
          <p:nvPr/>
        </p:nvSpPr>
        <p:spPr bwMode="auto">
          <a:xfrm>
            <a:off x="5770563" y="3249613"/>
            <a:ext cx="79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600">
              <a:latin typeface="Lucida Sans Typewriter" charset="0"/>
            </a:endParaRPr>
          </a:p>
        </p:txBody>
      </p:sp>
      <p:grpSp>
        <p:nvGrpSpPr>
          <p:cNvPr id="259127" name="Group 1079"/>
          <p:cNvGrpSpPr>
            <a:grpSpLocks/>
          </p:cNvGrpSpPr>
          <p:nvPr/>
        </p:nvGrpSpPr>
        <p:grpSpPr bwMode="auto">
          <a:xfrm>
            <a:off x="4948238" y="3425825"/>
            <a:ext cx="185737" cy="744538"/>
            <a:chOff x="3117" y="2158"/>
            <a:chExt cx="117" cy="469"/>
          </a:xfrm>
        </p:grpSpPr>
        <p:sp>
          <p:nvSpPr>
            <p:cNvPr id="259088" name="Oval 1040"/>
            <p:cNvSpPr>
              <a:spLocks noChangeArrowheads="1"/>
            </p:cNvSpPr>
            <p:nvPr/>
          </p:nvSpPr>
          <p:spPr bwMode="auto">
            <a:xfrm>
              <a:off x="3156" y="2405"/>
              <a:ext cx="26" cy="26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089" name="Line 1041"/>
            <p:cNvSpPr>
              <a:spLocks noChangeShapeType="1"/>
            </p:cNvSpPr>
            <p:nvPr/>
          </p:nvSpPr>
          <p:spPr bwMode="auto">
            <a:xfrm>
              <a:off x="3169" y="2431"/>
              <a:ext cx="65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090" name="Freeform 1042"/>
            <p:cNvSpPr>
              <a:spLocks/>
            </p:cNvSpPr>
            <p:nvPr/>
          </p:nvSpPr>
          <p:spPr bwMode="auto">
            <a:xfrm>
              <a:off x="3117" y="2431"/>
              <a:ext cx="117" cy="196"/>
            </a:xfrm>
            <a:custGeom>
              <a:avLst/>
              <a:gdLst>
                <a:gd name="T0" fmla="*/ 117 w 117"/>
                <a:gd name="T1" fmla="*/ 0 h 196"/>
                <a:gd name="T2" fmla="*/ 52 w 117"/>
                <a:gd name="T3" fmla="*/ 196 h 196"/>
                <a:gd name="T4" fmla="*/ 0 w 117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196">
                  <a:moveTo>
                    <a:pt x="117" y="0"/>
                  </a:moveTo>
                  <a:lnTo>
                    <a:pt x="52" y="196"/>
                  </a:lnTo>
                  <a:lnTo>
                    <a:pt x="0" y="0"/>
                  </a:lnTo>
                </a:path>
              </a:pathLst>
            </a:cu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091" name="Line 1043"/>
            <p:cNvSpPr>
              <a:spLocks noChangeShapeType="1"/>
            </p:cNvSpPr>
            <p:nvPr/>
          </p:nvSpPr>
          <p:spPr bwMode="auto">
            <a:xfrm>
              <a:off x="3117" y="2431"/>
              <a:ext cx="52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092" name="Freeform 1044"/>
            <p:cNvSpPr>
              <a:spLocks/>
            </p:cNvSpPr>
            <p:nvPr/>
          </p:nvSpPr>
          <p:spPr bwMode="auto">
            <a:xfrm>
              <a:off x="3117" y="2431"/>
              <a:ext cx="117" cy="196"/>
            </a:xfrm>
            <a:custGeom>
              <a:avLst/>
              <a:gdLst>
                <a:gd name="T0" fmla="*/ 52 w 117"/>
                <a:gd name="T1" fmla="*/ 0 h 196"/>
                <a:gd name="T2" fmla="*/ 117 w 117"/>
                <a:gd name="T3" fmla="*/ 0 h 196"/>
                <a:gd name="T4" fmla="*/ 52 w 117"/>
                <a:gd name="T5" fmla="*/ 196 h 196"/>
                <a:gd name="T6" fmla="*/ 0 w 117"/>
                <a:gd name="T7" fmla="*/ 0 h 196"/>
                <a:gd name="T8" fmla="*/ 52 w 117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96">
                  <a:moveTo>
                    <a:pt x="52" y="0"/>
                  </a:moveTo>
                  <a:lnTo>
                    <a:pt x="117" y="0"/>
                  </a:lnTo>
                  <a:lnTo>
                    <a:pt x="52" y="196"/>
                  </a:lnTo>
                  <a:lnTo>
                    <a:pt x="0" y="0"/>
                  </a:lnTo>
                  <a:lnTo>
                    <a:pt x="52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093" name="Rectangle 1045"/>
            <p:cNvSpPr>
              <a:spLocks noChangeArrowheads="1"/>
            </p:cNvSpPr>
            <p:nvPr/>
          </p:nvSpPr>
          <p:spPr bwMode="auto">
            <a:xfrm>
              <a:off x="3156" y="2158"/>
              <a:ext cx="26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094" name="Rectangle 1046"/>
            <p:cNvSpPr>
              <a:spLocks noChangeArrowheads="1"/>
            </p:cNvSpPr>
            <p:nvPr/>
          </p:nvSpPr>
          <p:spPr bwMode="auto">
            <a:xfrm>
              <a:off x="3156" y="2418"/>
              <a:ext cx="26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095" name="Rectangle 1047"/>
            <p:cNvSpPr>
              <a:spLocks noChangeArrowheads="1"/>
            </p:cNvSpPr>
            <p:nvPr/>
          </p:nvSpPr>
          <p:spPr bwMode="auto">
            <a:xfrm>
              <a:off x="3156" y="2171"/>
              <a:ext cx="26" cy="24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096" name="Rectangle 1048"/>
          <p:cNvSpPr>
            <a:spLocks noChangeArrowheads="1"/>
          </p:cNvSpPr>
          <p:nvPr/>
        </p:nvSpPr>
        <p:spPr bwMode="auto">
          <a:xfrm>
            <a:off x="223838" y="1130300"/>
            <a:ext cx="4684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Object design model before transformation</a:t>
            </a:r>
            <a:endParaRPr lang="en-US" sz="2000" b="1"/>
          </a:p>
        </p:txBody>
      </p:sp>
      <p:sp>
        <p:nvSpPr>
          <p:cNvPr id="259097" name="Rectangle 1049"/>
          <p:cNvSpPr>
            <a:spLocks noChangeArrowheads="1"/>
          </p:cNvSpPr>
          <p:nvPr/>
        </p:nvSpPr>
        <p:spPr bwMode="auto">
          <a:xfrm>
            <a:off x="223838" y="3860800"/>
            <a:ext cx="8423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Object design model after transformation: 1 class and two binary associations</a:t>
            </a:r>
            <a:endParaRPr lang="en-US" sz="2000" b="1"/>
          </a:p>
        </p:txBody>
      </p:sp>
      <p:sp>
        <p:nvSpPr>
          <p:cNvPr id="259098" name="Rectangle 1050"/>
          <p:cNvSpPr>
            <a:spLocks noChangeArrowheads="1"/>
          </p:cNvSpPr>
          <p:nvPr/>
        </p:nvSpPr>
        <p:spPr bwMode="auto">
          <a:xfrm>
            <a:off x="3892550" y="1490663"/>
            <a:ext cx="2398713" cy="3937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9099" name="Rectangle 1051"/>
          <p:cNvSpPr>
            <a:spLocks noChangeArrowheads="1"/>
          </p:cNvSpPr>
          <p:nvPr/>
        </p:nvSpPr>
        <p:spPr bwMode="auto">
          <a:xfrm>
            <a:off x="4538595" y="1587500"/>
            <a:ext cx="9272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Statistics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59100" name="Rectangle 1052"/>
          <p:cNvSpPr>
            <a:spLocks noChangeArrowheads="1"/>
          </p:cNvSpPr>
          <p:nvPr/>
        </p:nvSpPr>
        <p:spPr bwMode="auto">
          <a:xfrm>
            <a:off x="3892550" y="1873250"/>
            <a:ext cx="2398713" cy="185738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9101" name="Rectangle 1053"/>
          <p:cNvSpPr>
            <a:spLocks noChangeArrowheads="1"/>
          </p:cNvSpPr>
          <p:nvPr/>
        </p:nvSpPr>
        <p:spPr bwMode="auto">
          <a:xfrm>
            <a:off x="3892550" y="2060575"/>
            <a:ext cx="2398713" cy="701675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9102" name="Line 1054"/>
          <p:cNvSpPr>
            <a:spLocks noChangeShapeType="1"/>
          </p:cNvSpPr>
          <p:nvPr/>
        </p:nvSpPr>
        <p:spPr bwMode="auto">
          <a:xfrm flipV="1">
            <a:off x="5072063" y="3135313"/>
            <a:ext cx="1587" cy="2063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9103" name="Line 1055"/>
          <p:cNvSpPr>
            <a:spLocks noChangeShapeType="1"/>
          </p:cNvSpPr>
          <p:nvPr/>
        </p:nvSpPr>
        <p:spPr bwMode="auto">
          <a:xfrm flipV="1">
            <a:off x="5072063" y="3032125"/>
            <a:ext cx="1587" cy="2063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9104" name="Line 1056"/>
          <p:cNvSpPr>
            <a:spLocks noChangeShapeType="1"/>
          </p:cNvSpPr>
          <p:nvPr/>
        </p:nvSpPr>
        <p:spPr bwMode="auto">
          <a:xfrm flipV="1">
            <a:off x="5072063" y="2814638"/>
            <a:ext cx="1587" cy="2063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9105" name="Line 1057"/>
          <p:cNvSpPr>
            <a:spLocks noChangeShapeType="1"/>
          </p:cNvSpPr>
          <p:nvPr/>
        </p:nvSpPr>
        <p:spPr bwMode="auto">
          <a:xfrm flipV="1">
            <a:off x="5072063" y="2711450"/>
            <a:ext cx="1587" cy="2063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9106" name="Line 1058"/>
          <p:cNvSpPr>
            <a:spLocks noChangeShapeType="1"/>
          </p:cNvSpPr>
          <p:nvPr/>
        </p:nvSpPr>
        <p:spPr bwMode="auto">
          <a:xfrm flipV="1">
            <a:off x="5072063" y="2608263"/>
            <a:ext cx="1587" cy="2063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9111" name="Rectangle 1063"/>
          <p:cNvSpPr>
            <a:spLocks noChangeArrowheads="1"/>
          </p:cNvSpPr>
          <p:nvPr/>
        </p:nvSpPr>
        <p:spPr bwMode="auto">
          <a:xfrm>
            <a:off x="4013669" y="2049463"/>
            <a:ext cx="927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+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59112" name="Rectangle 1064"/>
          <p:cNvSpPr>
            <a:spLocks noChangeArrowheads="1"/>
          </p:cNvSpPr>
          <p:nvPr/>
        </p:nvSpPr>
        <p:spPr bwMode="auto">
          <a:xfrm>
            <a:off x="4193244" y="2049463"/>
            <a:ext cx="18544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getAverageStat(name)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59113" name="Rectangle 1065"/>
          <p:cNvSpPr>
            <a:spLocks noChangeArrowheads="1"/>
          </p:cNvSpPr>
          <p:nvPr/>
        </p:nvSpPr>
        <p:spPr bwMode="auto">
          <a:xfrm>
            <a:off x="4013669" y="2266950"/>
            <a:ext cx="927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+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59114" name="Rectangle 1066"/>
          <p:cNvSpPr>
            <a:spLocks noChangeArrowheads="1"/>
          </p:cNvSpPr>
          <p:nvPr/>
        </p:nvSpPr>
        <p:spPr bwMode="auto">
          <a:xfrm>
            <a:off x="4133568" y="2266950"/>
            <a:ext cx="166902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getTotalStat(name)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59115" name="Rectangle 1067"/>
          <p:cNvSpPr>
            <a:spLocks noChangeArrowheads="1"/>
          </p:cNvSpPr>
          <p:nvPr/>
        </p:nvSpPr>
        <p:spPr bwMode="auto">
          <a:xfrm>
            <a:off x="4013669" y="2457450"/>
            <a:ext cx="927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+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59116" name="Rectangle 1068"/>
          <p:cNvSpPr>
            <a:spLocks noChangeArrowheads="1"/>
          </p:cNvSpPr>
          <p:nvPr/>
        </p:nvSpPr>
        <p:spPr bwMode="auto">
          <a:xfrm>
            <a:off x="4151030" y="2457450"/>
            <a:ext cx="166902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updateStats(match)</a:t>
            </a:r>
            <a:endParaRPr lang="en-US" sz="1200">
              <a:latin typeface="Lucida Sans Typewriter" charset="0"/>
            </a:endParaRPr>
          </a:p>
        </p:txBody>
      </p:sp>
      <p:grpSp>
        <p:nvGrpSpPr>
          <p:cNvPr id="259128" name="Group 1080"/>
          <p:cNvGrpSpPr>
            <a:grpSpLocks/>
          </p:cNvGrpSpPr>
          <p:nvPr/>
        </p:nvGrpSpPr>
        <p:grpSpPr bwMode="auto">
          <a:xfrm>
            <a:off x="1701800" y="4356100"/>
            <a:ext cx="6699250" cy="1847850"/>
            <a:chOff x="1072" y="2744"/>
            <a:chExt cx="4220" cy="1164"/>
          </a:xfrm>
        </p:grpSpPr>
        <p:sp>
          <p:nvSpPr>
            <p:cNvPr id="259075" name="Rectangle 1027"/>
            <p:cNvSpPr>
              <a:spLocks noChangeArrowheads="1"/>
            </p:cNvSpPr>
            <p:nvPr/>
          </p:nvSpPr>
          <p:spPr bwMode="auto">
            <a:xfrm>
              <a:off x="1072" y="3616"/>
              <a:ext cx="1511" cy="248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9076" name="Rectangle 1028"/>
            <p:cNvSpPr>
              <a:spLocks noChangeArrowheads="1"/>
            </p:cNvSpPr>
            <p:nvPr/>
          </p:nvSpPr>
          <p:spPr bwMode="auto">
            <a:xfrm>
              <a:off x="1561" y="3677"/>
              <a:ext cx="58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Tournament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259077" name="Rectangle 1029"/>
            <p:cNvSpPr>
              <a:spLocks noChangeArrowheads="1"/>
            </p:cNvSpPr>
            <p:nvPr/>
          </p:nvSpPr>
          <p:spPr bwMode="auto">
            <a:xfrm>
              <a:off x="3781" y="3616"/>
              <a:ext cx="1511" cy="248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9078" name="Rectangle 1030"/>
            <p:cNvSpPr>
              <a:spLocks noChangeArrowheads="1"/>
            </p:cNvSpPr>
            <p:nvPr/>
          </p:nvSpPr>
          <p:spPr bwMode="auto">
            <a:xfrm>
              <a:off x="4360" y="3677"/>
              <a:ext cx="35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Player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259079" name="Rectangle 1031"/>
            <p:cNvSpPr>
              <a:spLocks noChangeArrowheads="1"/>
            </p:cNvSpPr>
            <p:nvPr/>
          </p:nvSpPr>
          <p:spPr bwMode="auto">
            <a:xfrm>
              <a:off x="2613" y="3792"/>
              <a:ext cx="5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charset="0"/>
                </a:rPr>
                <a:t>*</a:t>
              </a:r>
              <a:endParaRPr lang="en-US" sz="1200" b="1"/>
            </a:p>
          </p:txBody>
        </p:sp>
        <p:sp>
          <p:nvSpPr>
            <p:cNvPr id="259080" name="Rectangle 1032"/>
            <p:cNvSpPr>
              <a:spLocks noChangeArrowheads="1"/>
            </p:cNvSpPr>
            <p:nvPr/>
          </p:nvSpPr>
          <p:spPr bwMode="auto">
            <a:xfrm>
              <a:off x="3645" y="3792"/>
              <a:ext cx="5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charset="0"/>
                </a:rPr>
                <a:t>*</a:t>
              </a:r>
              <a:endParaRPr lang="en-US" sz="1200" b="1"/>
            </a:p>
          </p:txBody>
        </p:sp>
        <p:sp>
          <p:nvSpPr>
            <p:cNvPr id="259107" name="Freeform 1059"/>
            <p:cNvSpPr>
              <a:spLocks/>
            </p:cNvSpPr>
            <p:nvPr/>
          </p:nvSpPr>
          <p:spPr bwMode="auto">
            <a:xfrm>
              <a:off x="2570" y="3500"/>
              <a:ext cx="351" cy="274"/>
            </a:xfrm>
            <a:custGeom>
              <a:avLst/>
              <a:gdLst>
                <a:gd name="T0" fmla="*/ 0 w 351"/>
                <a:gd name="T1" fmla="*/ 274 h 274"/>
                <a:gd name="T2" fmla="*/ 351 w 351"/>
                <a:gd name="T3" fmla="*/ 274 h 274"/>
                <a:gd name="T4" fmla="*/ 351 w 351"/>
                <a:gd name="T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1" h="274">
                  <a:moveTo>
                    <a:pt x="0" y="274"/>
                  </a:moveTo>
                  <a:lnTo>
                    <a:pt x="351" y="274"/>
                  </a:lnTo>
                  <a:lnTo>
                    <a:pt x="351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9108" name="Freeform 1060"/>
            <p:cNvSpPr>
              <a:spLocks/>
            </p:cNvSpPr>
            <p:nvPr/>
          </p:nvSpPr>
          <p:spPr bwMode="auto">
            <a:xfrm>
              <a:off x="3429" y="3492"/>
              <a:ext cx="352" cy="274"/>
            </a:xfrm>
            <a:custGeom>
              <a:avLst/>
              <a:gdLst>
                <a:gd name="T0" fmla="*/ 352 w 352"/>
                <a:gd name="T1" fmla="*/ 274 h 274"/>
                <a:gd name="T2" fmla="*/ 0 w 352"/>
                <a:gd name="T3" fmla="*/ 274 h 274"/>
                <a:gd name="T4" fmla="*/ 0 w 352"/>
                <a:gd name="T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2" h="274">
                  <a:moveTo>
                    <a:pt x="352" y="274"/>
                  </a:moveTo>
                  <a:lnTo>
                    <a:pt x="0" y="274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9109" name="Rectangle 1061"/>
            <p:cNvSpPr>
              <a:spLocks noChangeArrowheads="1"/>
            </p:cNvSpPr>
            <p:nvPr/>
          </p:nvSpPr>
          <p:spPr bwMode="auto">
            <a:xfrm>
              <a:off x="2995" y="3505"/>
              <a:ext cx="5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1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259110" name="Rectangle 1062"/>
            <p:cNvSpPr>
              <a:spLocks noChangeArrowheads="1"/>
            </p:cNvSpPr>
            <p:nvPr/>
          </p:nvSpPr>
          <p:spPr bwMode="auto">
            <a:xfrm>
              <a:off x="3484" y="3505"/>
              <a:ext cx="5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1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259117" name="Rectangle 1069"/>
            <p:cNvSpPr>
              <a:spLocks noChangeArrowheads="1"/>
            </p:cNvSpPr>
            <p:nvPr/>
          </p:nvSpPr>
          <p:spPr bwMode="auto">
            <a:xfrm>
              <a:off x="2452" y="2744"/>
              <a:ext cx="1511" cy="247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9118" name="Rectangle 1070"/>
            <p:cNvSpPr>
              <a:spLocks noChangeArrowheads="1"/>
            </p:cNvSpPr>
            <p:nvPr/>
          </p:nvSpPr>
          <p:spPr bwMode="auto">
            <a:xfrm>
              <a:off x="2858" y="2804"/>
              <a:ext cx="58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Statistics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259119" name="Rectangle 1071"/>
            <p:cNvSpPr>
              <a:spLocks noChangeArrowheads="1"/>
            </p:cNvSpPr>
            <p:nvPr/>
          </p:nvSpPr>
          <p:spPr bwMode="auto">
            <a:xfrm>
              <a:off x="2452" y="2992"/>
              <a:ext cx="1511" cy="117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9120" name="Rectangle 1072"/>
            <p:cNvSpPr>
              <a:spLocks noChangeArrowheads="1"/>
            </p:cNvSpPr>
            <p:nvPr/>
          </p:nvSpPr>
          <p:spPr bwMode="auto">
            <a:xfrm>
              <a:off x="2452" y="3110"/>
              <a:ext cx="1511" cy="402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9121" name="Rectangle 1073"/>
            <p:cNvSpPr>
              <a:spLocks noChangeArrowheads="1"/>
            </p:cNvSpPr>
            <p:nvPr/>
          </p:nvSpPr>
          <p:spPr bwMode="auto">
            <a:xfrm>
              <a:off x="2528" y="3096"/>
              <a:ext cx="5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+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259122" name="Rectangle 1074"/>
            <p:cNvSpPr>
              <a:spLocks noChangeArrowheads="1"/>
            </p:cNvSpPr>
            <p:nvPr/>
          </p:nvSpPr>
          <p:spPr bwMode="auto">
            <a:xfrm>
              <a:off x="2641" y="3096"/>
              <a:ext cx="116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getAverageStat(name)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259123" name="Rectangle 1075"/>
            <p:cNvSpPr>
              <a:spLocks noChangeArrowheads="1"/>
            </p:cNvSpPr>
            <p:nvPr/>
          </p:nvSpPr>
          <p:spPr bwMode="auto">
            <a:xfrm>
              <a:off x="2528" y="3232"/>
              <a:ext cx="5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+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259124" name="Rectangle 1076"/>
            <p:cNvSpPr>
              <a:spLocks noChangeArrowheads="1"/>
            </p:cNvSpPr>
            <p:nvPr/>
          </p:nvSpPr>
          <p:spPr bwMode="auto">
            <a:xfrm>
              <a:off x="2604" y="3232"/>
              <a:ext cx="10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getTotalStat(name)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259125" name="Rectangle 1077"/>
            <p:cNvSpPr>
              <a:spLocks noChangeArrowheads="1"/>
            </p:cNvSpPr>
            <p:nvPr/>
          </p:nvSpPr>
          <p:spPr bwMode="auto">
            <a:xfrm>
              <a:off x="2528" y="3336"/>
              <a:ext cx="5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+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259126" name="Rectangle 1078"/>
            <p:cNvSpPr>
              <a:spLocks noChangeArrowheads="1"/>
            </p:cNvSpPr>
            <p:nvPr/>
          </p:nvSpPr>
          <p:spPr bwMode="auto">
            <a:xfrm>
              <a:off x="2623" y="3352"/>
              <a:ext cx="10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updateStats(match)</a:t>
              </a:r>
              <a:endParaRPr lang="en-US" sz="1200">
                <a:latin typeface="Lucida Sans Typewrite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89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9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Overview</a:t>
            </a:r>
            <a:endParaRPr lang="en-US" dirty="0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092" y="838268"/>
            <a:ext cx="8229600" cy="5065712"/>
          </a:xfrm>
        </p:spPr>
        <p:txBody>
          <a:bodyPr/>
          <a:lstStyle/>
          <a:p>
            <a:pPr marL="457200" indent="-457200"/>
            <a:r>
              <a:rPr lang="en-US" sz="2400" dirty="0"/>
              <a:t>Object design is situated between </a:t>
            </a:r>
            <a:r>
              <a:rPr lang="en-US" sz="2400" dirty="0">
                <a:solidFill>
                  <a:srgbClr val="FF0000"/>
                </a:solidFill>
              </a:rPr>
              <a:t>system design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implementation</a:t>
            </a:r>
            <a:r>
              <a:rPr lang="en-US" sz="2400" dirty="0"/>
              <a:t>.  Object design is not very well understood and if not well done,  leads to a bad system implementation. </a:t>
            </a:r>
          </a:p>
          <a:p>
            <a:pPr marL="457200" indent="-457200"/>
            <a:r>
              <a:rPr lang="en-US" sz="2400" dirty="0"/>
              <a:t>In this lecture, we describe a selection of transformations to illustrate </a:t>
            </a:r>
            <a:r>
              <a:rPr lang="en-US" sz="2400" dirty="0">
                <a:solidFill>
                  <a:srgbClr val="FF0000"/>
                </a:solidFill>
              </a:rPr>
              <a:t>a disciplined approach </a:t>
            </a:r>
            <a:r>
              <a:rPr lang="en-US" sz="2400" dirty="0"/>
              <a:t>to implementation to avoid system degradation. </a:t>
            </a:r>
          </a:p>
          <a:p>
            <a:pPr marL="838200" lvl="1" indent="-381000">
              <a:buFont typeface="Times" charset="0"/>
              <a:buAutoNum type="arabicPeriod"/>
            </a:pPr>
            <a:r>
              <a:rPr lang="en-US" sz="2000" dirty="0" smtClean="0"/>
              <a:t>Operations </a:t>
            </a:r>
            <a:r>
              <a:rPr lang="en-US" sz="2000" dirty="0"/>
              <a:t>on the object model: </a:t>
            </a:r>
          </a:p>
          <a:p>
            <a:pPr marL="1257300" lvl="2" indent="-342900"/>
            <a:r>
              <a:rPr lang="en-US" sz="2000" dirty="0"/>
              <a:t>Optimizations to address performance requirements</a:t>
            </a:r>
          </a:p>
          <a:p>
            <a:pPr marL="838200" lvl="1" indent="-381000">
              <a:buFont typeface="Times" charset="0"/>
              <a:buAutoNum type="arabicPeriod"/>
            </a:pPr>
            <a:r>
              <a:rPr lang="en-US" sz="2000" dirty="0"/>
              <a:t>Implementation of class model components: </a:t>
            </a:r>
          </a:p>
          <a:p>
            <a:pPr marL="1257300" lvl="2" indent="-342900"/>
            <a:r>
              <a:rPr lang="en-US" sz="2000" dirty="0"/>
              <a:t>Realization of associations</a:t>
            </a:r>
          </a:p>
          <a:p>
            <a:pPr marL="1257300" lvl="2" indent="-342900"/>
            <a:r>
              <a:rPr lang="en-US" sz="2000" dirty="0"/>
              <a:t>Realization of  operation contracts</a:t>
            </a:r>
          </a:p>
          <a:p>
            <a:pPr marL="838200" lvl="1" indent="-381000">
              <a:buFont typeface="Times" charset="0"/>
              <a:buAutoNum type="arabicPeriod"/>
            </a:pPr>
            <a:r>
              <a:rPr lang="en-US" sz="2000" dirty="0"/>
              <a:t>Realizing entity objects based on selected storage strategy</a:t>
            </a:r>
          </a:p>
          <a:p>
            <a:pPr marL="1257300" lvl="2" indent="-342900"/>
            <a:r>
              <a:rPr lang="en-US" sz="2000" dirty="0"/>
              <a:t>Mapping the class model to a storage schema</a:t>
            </a:r>
          </a:p>
        </p:txBody>
      </p:sp>
    </p:spTree>
    <p:extLst>
      <p:ext uri="{BB962C8B-B14F-4D97-AF65-F5344CB8AC3E}">
        <p14:creationId xmlns:p14="http://schemas.microsoft.com/office/powerpoint/2010/main" val="32825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Mapping Activities</a:t>
            </a:r>
          </a:p>
        </p:txBody>
      </p:sp>
      <p:sp>
        <p:nvSpPr>
          <p:cNvPr id="286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ü"/>
            </a:pPr>
            <a:r>
              <a:rPr lang="en-US" dirty="0">
                <a:solidFill>
                  <a:srgbClr val="FF0000"/>
                </a:solidFill>
              </a:rPr>
              <a:t>Optimizing the Object Design Model</a:t>
            </a:r>
          </a:p>
          <a:p>
            <a:pPr>
              <a:buFont typeface="Wingdings" charset="0"/>
              <a:buChar char="ü"/>
            </a:pPr>
            <a:r>
              <a:rPr lang="en-US" dirty="0">
                <a:solidFill>
                  <a:srgbClr val="FF0000"/>
                </a:solidFill>
              </a:rPr>
              <a:t>Mapping Associations</a:t>
            </a:r>
          </a:p>
          <a:p>
            <a:pPr>
              <a:buFont typeface="Wingdings" charset="0"/>
              <a:buChar char="Ø"/>
            </a:pPr>
            <a:r>
              <a:rPr lang="en-US" dirty="0"/>
              <a:t>Mapping Contracts to Exceptions</a:t>
            </a:r>
          </a:p>
          <a:p>
            <a:r>
              <a:rPr lang="en-US" dirty="0"/>
              <a:t>Mapping Object Models to Tables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6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872" y="76288"/>
            <a:ext cx="7315128" cy="688975"/>
          </a:xfrm>
        </p:spPr>
        <p:txBody>
          <a:bodyPr/>
          <a:lstStyle/>
          <a:p>
            <a:r>
              <a:rPr lang="en-US" sz="2400" dirty="0"/>
              <a:t>Exceptions as building blocks for contract violations</a:t>
            </a:r>
          </a:p>
        </p:txBody>
      </p:sp>
      <p:sp>
        <p:nvSpPr>
          <p:cNvPr id="288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31800" y="914466"/>
            <a:ext cx="8229600" cy="5065712"/>
          </a:xfrm>
        </p:spPr>
        <p:txBody>
          <a:bodyPr/>
          <a:lstStyle/>
          <a:p>
            <a:r>
              <a:rPr lang="en-US" sz="2400" dirty="0"/>
              <a:t>Many object-oriented languages, including Java </a:t>
            </a:r>
            <a:r>
              <a:rPr lang="en-US" sz="2400" dirty="0">
                <a:solidFill>
                  <a:srgbClr val="FF0000"/>
                </a:solidFill>
              </a:rPr>
              <a:t>do not </a:t>
            </a:r>
            <a:r>
              <a:rPr lang="en-US" sz="2400" dirty="0"/>
              <a:t>include built-in support for contracts. </a:t>
            </a:r>
          </a:p>
          <a:p>
            <a:r>
              <a:rPr lang="en-US" sz="2400" dirty="0"/>
              <a:t>However, we can use their exception mechanisms as building blocks for signaling and handling </a:t>
            </a:r>
            <a:r>
              <a:rPr lang="en-US" sz="2400" dirty="0">
                <a:solidFill>
                  <a:srgbClr val="FF0000"/>
                </a:solidFill>
              </a:rPr>
              <a:t>contract violations</a:t>
            </a:r>
          </a:p>
          <a:p>
            <a:r>
              <a:rPr lang="en-US" sz="2400" dirty="0"/>
              <a:t>In Java we use the try-throw-catch mechanism</a:t>
            </a:r>
          </a:p>
          <a:p>
            <a:r>
              <a:rPr lang="en-US" sz="2400" dirty="0"/>
              <a:t>Example: </a:t>
            </a:r>
          </a:p>
          <a:p>
            <a:pPr lvl="1"/>
            <a:r>
              <a:rPr lang="en-US" sz="2000" dirty="0"/>
              <a:t>Let us assume the </a:t>
            </a:r>
            <a:r>
              <a:rPr lang="en-US" sz="2000" dirty="0" err="1"/>
              <a:t>acceptPlayer</a:t>
            </a:r>
            <a:r>
              <a:rPr lang="en-US" sz="2000" dirty="0"/>
              <a:t>() operation of </a:t>
            </a:r>
            <a:r>
              <a:rPr lang="en-US" sz="2000" dirty="0" err="1"/>
              <a:t>TournamentControl</a:t>
            </a:r>
            <a:r>
              <a:rPr lang="en-US" sz="2000" dirty="0"/>
              <a:t> is invoked with a player who is already part of the Tournament.</a:t>
            </a:r>
          </a:p>
          <a:p>
            <a:pPr lvl="1"/>
            <a:r>
              <a:rPr lang="en-US" sz="2000" dirty="0"/>
              <a:t>In this case </a:t>
            </a:r>
            <a:r>
              <a:rPr lang="en-US" sz="2000" dirty="0" err="1"/>
              <a:t>acceptPlayer</a:t>
            </a:r>
            <a:r>
              <a:rPr lang="en-US" sz="2000" dirty="0"/>
              <a:t>() should throw an exception of type </a:t>
            </a:r>
            <a:r>
              <a:rPr lang="en-US" sz="2000" dirty="0" err="1"/>
              <a:t>KnownPlayer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See source code on next slide </a:t>
            </a:r>
          </a:p>
        </p:txBody>
      </p:sp>
    </p:spTree>
    <p:extLst>
      <p:ext uri="{BB962C8B-B14F-4D97-AF65-F5344CB8AC3E}">
        <p14:creationId xmlns:p14="http://schemas.microsoft.com/office/powerpoint/2010/main" val="34292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850" y="179388"/>
            <a:ext cx="7931150" cy="688975"/>
          </a:xfrm>
        </p:spPr>
        <p:txBody>
          <a:bodyPr/>
          <a:lstStyle/>
          <a:p>
            <a:r>
              <a:rPr lang="en-US" sz="2400" dirty="0"/>
              <a:t>The try-throw-catch Mechanism in Java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008063"/>
            <a:ext cx="8255000" cy="4921250"/>
          </a:xfrm>
        </p:spPr>
        <p:txBody>
          <a:bodyPr/>
          <a:lstStyle/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800" b="1" dirty="0">
                <a:latin typeface="Lucida Sans Typewriter" charset="0"/>
              </a:rPr>
              <a:t>public class</a:t>
            </a:r>
            <a:r>
              <a:rPr lang="en-US" sz="1800" dirty="0">
                <a:latin typeface="Lucida Sans Typewriter" charset="0"/>
              </a:rPr>
              <a:t> </a:t>
            </a:r>
            <a:r>
              <a:rPr lang="en-US" sz="1800" dirty="0" err="1">
                <a:latin typeface="Lucida Sans Typewriter" charset="0"/>
              </a:rPr>
              <a:t>TournamentControl</a:t>
            </a:r>
            <a:r>
              <a:rPr lang="en-US" sz="1800" dirty="0">
                <a:latin typeface="Lucida Sans Typewriter" charset="0"/>
              </a:rPr>
              <a:t> {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</a:t>
            </a:r>
            <a:r>
              <a:rPr lang="en-US" sz="1800" b="1" dirty="0">
                <a:latin typeface="Lucida Sans Typewriter" charset="0"/>
              </a:rPr>
              <a:t>private</a:t>
            </a:r>
            <a:r>
              <a:rPr lang="en-US" sz="1800" dirty="0">
                <a:latin typeface="Lucida Sans Typewriter" charset="0"/>
              </a:rPr>
              <a:t> Tournament tournament;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</a:t>
            </a:r>
            <a:r>
              <a:rPr lang="en-US" sz="1800" b="1" dirty="0">
                <a:latin typeface="Lucida Sans Typewriter" charset="0"/>
              </a:rPr>
              <a:t>public void</a:t>
            </a:r>
            <a:r>
              <a:rPr lang="en-US" sz="1800" dirty="0">
                <a:latin typeface="Lucida Sans Typewriter" charset="0"/>
              </a:rPr>
              <a:t> </a:t>
            </a:r>
            <a:r>
              <a:rPr lang="en-US" sz="1800" dirty="0" err="1">
                <a:latin typeface="Lucida Sans Typewriter" charset="0"/>
              </a:rPr>
              <a:t>addPlayer</a:t>
            </a:r>
            <a:r>
              <a:rPr lang="en-US" sz="1800" dirty="0">
                <a:latin typeface="Lucida Sans Typewriter" charset="0"/>
              </a:rPr>
              <a:t>(Player p) </a:t>
            </a:r>
            <a:r>
              <a:rPr lang="en-US" sz="1800" b="1" dirty="0">
                <a:latin typeface="Lucida Sans Typewriter" charset="0"/>
              </a:rPr>
              <a:t>throws</a:t>
            </a:r>
            <a:r>
              <a:rPr lang="en-US" sz="1800" dirty="0">
                <a:latin typeface="Lucida Sans Typewriter" charset="0"/>
              </a:rPr>
              <a:t> </a:t>
            </a:r>
            <a:r>
              <a:rPr lang="en-US" sz="1800" dirty="0" err="1">
                <a:latin typeface="Lucida Sans Typewriter" charset="0"/>
              </a:rPr>
              <a:t>KnownPlayerException</a:t>
            </a:r>
            <a:r>
              <a:rPr lang="en-US" sz="1800" dirty="0">
                <a:latin typeface="Lucida Sans Typewriter" charset="0"/>
              </a:rPr>
              <a:t> {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	</a:t>
            </a:r>
            <a:r>
              <a:rPr lang="en-US" sz="1800" b="1" dirty="0">
                <a:latin typeface="Lucida Sans Typewriter" charset="0"/>
              </a:rPr>
              <a:t>if</a:t>
            </a:r>
            <a:r>
              <a:rPr lang="en-US" sz="1800" dirty="0">
                <a:latin typeface="Lucida Sans Typewriter" charset="0"/>
              </a:rPr>
              <a:t> (</a:t>
            </a:r>
            <a:r>
              <a:rPr lang="en-US" sz="1800" dirty="0" err="1">
                <a:latin typeface="Lucida Sans Typewriter" charset="0"/>
              </a:rPr>
              <a:t>tournament.isPlayerAccepted</a:t>
            </a:r>
            <a:r>
              <a:rPr lang="en-US" sz="1800" dirty="0">
                <a:latin typeface="Lucida Sans Typewriter" charset="0"/>
              </a:rPr>
              <a:t>(p)) {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		</a:t>
            </a:r>
            <a:r>
              <a:rPr lang="en-US" sz="1800" b="1" dirty="0">
                <a:latin typeface="Lucida Sans Typewriter" charset="0"/>
              </a:rPr>
              <a:t>throw new</a:t>
            </a:r>
            <a:r>
              <a:rPr lang="en-US" sz="1800" dirty="0">
                <a:latin typeface="Lucida Sans Typewriter" charset="0"/>
              </a:rPr>
              <a:t> </a:t>
            </a:r>
            <a:r>
              <a:rPr lang="en-US" sz="1800" dirty="0" err="1">
                <a:latin typeface="Lucida Sans Typewriter" charset="0"/>
              </a:rPr>
              <a:t>KnownPlayerException</a:t>
            </a:r>
            <a:r>
              <a:rPr lang="en-US" sz="1800" dirty="0">
                <a:latin typeface="Lucida Sans Typewriter" charset="0"/>
              </a:rPr>
              <a:t>(p);</a:t>
            </a:r>
          </a:p>
          <a:p>
            <a:pPr>
              <a:lnSpc>
                <a:spcPct val="5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	}</a:t>
            </a:r>
          </a:p>
          <a:p>
            <a:pPr>
              <a:lnSpc>
                <a:spcPct val="5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	//... Normal </a:t>
            </a:r>
            <a:r>
              <a:rPr lang="en-US" sz="1800" dirty="0" err="1">
                <a:latin typeface="Lucida Sans Typewriter" charset="0"/>
              </a:rPr>
              <a:t>addPlayer</a:t>
            </a:r>
            <a:r>
              <a:rPr lang="en-US" sz="1800" dirty="0">
                <a:latin typeface="Lucida Sans Typewriter" charset="0"/>
              </a:rPr>
              <a:t> behavior</a:t>
            </a:r>
          </a:p>
          <a:p>
            <a:pPr>
              <a:lnSpc>
                <a:spcPct val="5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}</a:t>
            </a:r>
          </a:p>
          <a:p>
            <a:pPr>
              <a:lnSpc>
                <a:spcPct val="5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}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800" b="1" dirty="0">
                <a:latin typeface="Lucida Sans Typewriter" charset="0"/>
              </a:rPr>
              <a:t>public class</a:t>
            </a:r>
            <a:r>
              <a:rPr lang="en-US" sz="1800" dirty="0">
                <a:latin typeface="Lucida Sans Typewriter" charset="0"/>
              </a:rPr>
              <a:t> </a:t>
            </a:r>
            <a:r>
              <a:rPr lang="en-US" sz="1800" dirty="0" err="1">
                <a:latin typeface="Lucida Sans Typewriter" charset="0"/>
              </a:rPr>
              <a:t>TournamentForm</a:t>
            </a:r>
            <a:r>
              <a:rPr lang="en-US" sz="1800" dirty="0">
                <a:latin typeface="Lucida Sans Typewriter" charset="0"/>
              </a:rPr>
              <a:t> {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</a:t>
            </a:r>
            <a:r>
              <a:rPr lang="en-US" sz="1800" b="1" dirty="0">
                <a:latin typeface="Lucida Sans Typewriter" charset="0"/>
              </a:rPr>
              <a:t>private</a:t>
            </a:r>
            <a:r>
              <a:rPr lang="en-US" sz="1800" dirty="0">
                <a:latin typeface="Lucida Sans Typewriter" charset="0"/>
              </a:rPr>
              <a:t> </a:t>
            </a:r>
            <a:r>
              <a:rPr lang="en-US" sz="1800" dirty="0" err="1">
                <a:latin typeface="Lucida Sans Typewriter" charset="0"/>
              </a:rPr>
              <a:t>TournamentControl</a:t>
            </a:r>
            <a:r>
              <a:rPr lang="en-US" sz="1800" dirty="0">
                <a:latin typeface="Lucida Sans Typewriter" charset="0"/>
              </a:rPr>
              <a:t> control;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</a:t>
            </a:r>
            <a:r>
              <a:rPr lang="en-US" sz="1800" b="1" dirty="0">
                <a:latin typeface="Lucida Sans Typewriter" charset="0"/>
              </a:rPr>
              <a:t>private</a:t>
            </a:r>
            <a:r>
              <a:rPr lang="en-US" sz="1800" dirty="0">
                <a:latin typeface="Lucida Sans Typewriter" charset="0"/>
              </a:rPr>
              <a:t> </a:t>
            </a:r>
            <a:r>
              <a:rPr lang="en-US" sz="1800" dirty="0" err="1">
                <a:latin typeface="Lucida Sans Typewriter" charset="0"/>
              </a:rPr>
              <a:t>ArrayList</a:t>
            </a:r>
            <a:r>
              <a:rPr lang="en-US" sz="1800" dirty="0">
                <a:latin typeface="Lucida Sans Typewriter" charset="0"/>
              </a:rPr>
              <a:t> players;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</a:t>
            </a:r>
            <a:r>
              <a:rPr lang="en-US" sz="1800" b="1" dirty="0">
                <a:latin typeface="Lucida Sans Typewriter" charset="0"/>
              </a:rPr>
              <a:t>public void</a:t>
            </a:r>
            <a:r>
              <a:rPr lang="en-US" sz="1800" dirty="0">
                <a:latin typeface="Lucida Sans Typewriter" charset="0"/>
              </a:rPr>
              <a:t> </a:t>
            </a:r>
            <a:r>
              <a:rPr lang="en-US" sz="1800" dirty="0" err="1">
                <a:latin typeface="Lucida Sans Typewriter" charset="0"/>
              </a:rPr>
              <a:t>processPlayerApplications</a:t>
            </a:r>
            <a:r>
              <a:rPr lang="en-US" sz="1800" dirty="0">
                <a:latin typeface="Lucida Sans Typewriter" charset="0"/>
              </a:rPr>
              <a:t>() { // Go through all the players 		</a:t>
            </a:r>
            <a:r>
              <a:rPr lang="en-US" sz="1800" b="1" dirty="0">
                <a:latin typeface="Lucida Sans Typewriter" charset="0"/>
              </a:rPr>
              <a:t>for</a:t>
            </a:r>
            <a:r>
              <a:rPr lang="en-US" sz="1800" dirty="0">
                <a:latin typeface="Lucida Sans Typewriter" charset="0"/>
              </a:rPr>
              <a:t> (Iteration </a:t>
            </a:r>
            <a:r>
              <a:rPr lang="en-US" sz="1800" dirty="0" err="1">
                <a:latin typeface="Lucida Sans Typewriter" charset="0"/>
              </a:rPr>
              <a:t>i</a:t>
            </a:r>
            <a:r>
              <a:rPr lang="en-US" sz="1800" dirty="0">
                <a:latin typeface="Lucida Sans Typewriter" charset="0"/>
              </a:rPr>
              <a:t> = </a:t>
            </a:r>
            <a:r>
              <a:rPr lang="en-US" sz="1800" dirty="0" err="1">
                <a:latin typeface="Lucida Sans Typewriter" charset="0"/>
              </a:rPr>
              <a:t>players.iterator</a:t>
            </a:r>
            <a:r>
              <a:rPr lang="en-US" sz="1800" dirty="0">
                <a:latin typeface="Lucida Sans Typewriter" charset="0"/>
              </a:rPr>
              <a:t>(); </a:t>
            </a:r>
            <a:r>
              <a:rPr lang="en-US" sz="1800" dirty="0" err="1">
                <a:latin typeface="Lucida Sans Typewriter" charset="0"/>
              </a:rPr>
              <a:t>i.hasNext</a:t>
            </a:r>
            <a:r>
              <a:rPr lang="en-US" sz="1800" dirty="0">
                <a:latin typeface="Lucida Sans Typewriter" charset="0"/>
              </a:rPr>
              <a:t>();) {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		</a:t>
            </a:r>
            <a:r>
              <a:rPr lang="en-US" sz="1800" b="1" dirty="0">
                <a:latin typeface="Lucida Sans Typewriter" charset="0"/>
              </a:rPr>
              <a:t>try</a:t>
            </a:r>
            <a:r>
              <a:rPr lang="en-US" sz="1800" dirty="0">
                <a:latin typeface="Lucida Sans Typewriter" charset="0"/>
              </a:rPr>
              <a:t> {         // Delegate to the control object.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			</a:t>
            </a:r>
            <a:r>
              <a:rPr lang="en-US" sz="1800" dirty="0" err="1">
                <a:latin typeface="Lucida Sans Typewriter" charset="0"/>
              </a:rPr>
              <a:t>control.acceptPlayer</a:t>
            </a:r>
            <a:r>
              <a:rPr lang="en-US" sz="1800" dirty="0">
                <a:latin typeface="Lucida Sans Typewriter" charset="0"/>
              </a:rPr>
              <a:t>((Player)</a:t>
            </a:r>
            <a:r>
              <a:rPr lang="en-US" sz="1800" dirty="0" err="1">
                <a:latin typeface="Lucida Sans Typewriter" charset="0"/>
              </a:rPr>
              <a:t>i.next</a:t>
            </a:r>
            <a:r>
              <a:rPr lang="en-US" sz="1800" dirty="0">
                <a:latin typeface="Lucida Sans Typewriter" charset="0"/>
              </a:rPr>
              <a:t>());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		} </a:t>
            </a:r>
            <a:r>
              <a:rPr lang="en-US" sz="1800" b="1" dirty="0">
                <a:latin typeface="Lucida Sans Typewriter" charset="0"/>
              </a:rPr>
              <a:t>catch</a:t>
            </a:r>
            <a:r>
              <a:rPr lang="en-US" sz="1800" dirty="0">
                <a:latin typeface="Lucida Sans Typewriter" charset="0"/>
              </a:rPr>
              <a:t> (</a:t>
            </a:r>
            <a:r>
              <a:rPr lang="en-US" sz="1800" dirty="0" err="1">
                <a:latin typeface="Lucida Sans Typewriter" charset="0"/>
              </a:rPr>
              <a:t>KnownPlayerException</a:t>
            </a:r>
            <a:r>
              <a:rPr lang="en-US" sz="1800" dirty="0">
                <a:latin typeface="Lucida Sans Typewriter" charset="0"/>
              </a:rPr>
              <a:t> e) {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			// If an exception was caught, log it to the console</a:t>
            </a:r>
          </a:p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			</a:t>
            </a:r>
            <a:r>
              <a:rPr lang="en-US" sz="1800" dirty="0" err="1">
                <a:latin typeface="Lucida Sans Typewriter" charset="0"/>
              </a:rPr>
              <a:t>ErrorConsole.log</a:t>
            </a:r>
            <a:r>
              <a:rPr lang="en-US" sz="1800" dirty="0">
                <a:latin typeface="Lucida Sans Typewriter" charset="0"/>
              </a:rPr>
              <a:t>(</a:t>
            </a:r>
            <a:r>
              <a:rPr lang="en-US" sz="1800" dirty="0" err="1">
                <a:latin typeface="Lucida Sans Typewriter" charset="0"/>
              </a:rPr>
              <a:t>e.getMessage</a:t>
            </a:r>
            <a:r>
              <a:rPr lang="en-US" sz="1800" dirty="0">
                <a:latin typeface="Lucida Sans Typewriter" charset="0"/>
              </a:rPr>
              <a:t>());</a:t>
            </a:r>
          </a:p>
          <a:p>
            <a:pPr>
              <a:lnSpc>
                <a:spcPct val="3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		}</a:t>
            </a:r>
          </a:p>
          <a:p>
            <a:pPr>
              <a:lnSpc>
                <a:spcPct val="3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	}</a:t>
            </a:r>
          </a:p>
          <a:p>
            <a:pPr>
              <a:lnSpc>
                <a:spcPct val="3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}</a:t>
            </a:r>
          </a:p>
          <a:p>
            <a:pPr>
              <a:lnSpc>
                <a:spcPct val="3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}</a:t>
            </a:r>
          </a:p>
        </p:txBody>
      </p:sp>
      <p:sp>
        <p:nvSpPr>
          <p:cNvPr id="260100" name="Oval 4"/>
          <p:cNvSpPr>
            <a:spLocks noChangeArrowheads="1"/>
          </p:cNvSpPr>
          <p:nvPr/>
        </p:nvSpPr>
        <p:spPr bwMode="auto">
          <a:xfrm>
            <a:off x="1762125" y="4486275"/>
            <a:ext cx="5653088" cy="6556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1" name="Oval 5"/>
          <p:cNvSpPr>
            <a:spLocks noChangeArrowheads="1"/>
          </p:cNvSpPr>
          <p:nvPr/>
        </p:nvSpPr>
        <p:spPr bwMode="auto">
          <a:xfrm>
            <a:off x="1212850" y="1739900"/>
            <a:ext cx="5653088" cy="6350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2" name="Oval 6"/>
          <p:cNvSpPr>
            <a:spLocks noChangeArrowheads="1"/>
          </p:cNvSpPr>
          <p:nvPr/>
        </p:nvSpPr>
        <p:spPr bwMode="auto">
          <a:xfrm>
            <a:off x="1914525" y="5080000"/>
            <a:ext cx="5653088" cy="879475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0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0" grpId="0" animBg="1"/>
      <p:bldP spid="260101" grpId="0" animBg="1"/>
      <p:bldP spid="26010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contract</a:t>
            </a:r>
          </a:p>
        </p:txBody>
      </p:sp>
      <p:sp>
        <p:nvSpPr>
          <p:cNvPr id="289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31800" y="990664"/>
            <a:ext cx="8229600" cy="5065712"/>
          </a:xfrm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400" dirty="0"/>
              <a:t>For each operation in the contract, do the following</a:t>
            </a:r>
          </a:p>
          <a:p>
            <a:r>
              <a:rPr lang="en-US" sz="2400" b="1" dirty="0"/>
              <a:t>Check precondition</a:t>
            </a:r>
            <a:r>
              <a:rPr lang="en-US" sz="2400" dirty="0"/>
              <a:t>: Check the precondition before the beginning of the method with a test that raises an exception if the precondition is false. </a:t>
            </a:r>
          </a:p>
          <a:p>
            <a:r>
              <a:rPr lang="en-US" sz="2400" b="1" dirty="0"/>
              <a:t>Check </a:t>
            </a:r>
            <a:r>
              <a:rPr lang="en-US" sz="2400" b="1" dirty="0" err="1"/>
              <a:t>postcondition</a:t>
            </a:r>
            <a:r>
              <a:rPr lang="en-US" sz="2400" b="1" dirty="0"/>
              <a:t>: </a:t>
            </a:r>
            <a:r>
              <a:rPr lang="en-US" sz="2400" dirty="0"/>
              <a:t>Check the </a:t>
            </a:r>
            <a:r>
              <a:rPr lang="en-US" sz="2400" dirty="0" err="1"/>
              <a:t>postcondition</a:t>
            </a:r>
            <a:r>
              <a:rPr lang="en-US" sz="2400" dirty="0"/>
              <a:t> at the end of the method and raise an exception if the contract is </a:t>
            </a:r>
            <a:r>
              <a:rPr lang="en-US" sz="2400" dirty="0" err="1"/>
              <a:t>violoated</a:t>
            </a:r>
            <a:r>
              <a:rPr lang="en-US" sz="2400" dirty="0"/>
              <a:t>. If more than one </a:t>
            </a:r>
            <a:r>
              <a:rPr lang="en-US" sz="2400" dirty="0" err="1"/>
              <a:t>postcondition</a:t>
            </a:r>
            <a:r>
              <a:rPr lang="en-US" sz="2400" dirty="0"/>
              <a:t> is not satisfied, raise an exception only for the first violation. </a:t>
            </a:r>
          </a:p>
          <a:p>
            <a:r>
              <a:rPr lang="en-US" sz="2400" b="1" dirty="0"/>
              <a:t>Check invariant: </a:t>
            </a:r>
            <a:r>
              <a:rPr lang="en-US" sz="2400" dirty="0"/>
              <a:t>Check invariants at the same time as </a:t>
            </a:r>
            <a:r>
              <a:rPr lang="en-US" sz="2400" dirty="0" err="1"/>
              <a:t>postconditions</a:t>
            </a:r>
            <a:r>
              <a:rPr lang="en-US" sz="2400" dirty="0"/>
              <a:t>. </a:t>
            </a:r>
            <a:endParaRPr lang="en-US" sz="2400" b="1" dirty="0"/>
          </a:p>
          <a:p>
            <a:r>
              <a:rPr lang="en-US" sz="2400" b="1" dirty="0"/>
              <a:t>Deal with inheritance: </a:t>
            </a:r>
            <a:r>
              <a:rPr lang="en-US" sz="2400" dirty="0"/>
              <a:t>Encapsulate the checking code for preconditions and </a:t>
            </a:r>
            <a:r>
              <a:rPr lang="en-US" sz="2400" dirty="0" err="1"/>
              <a:t>postconditions</a:t>
            </a:r>
            <a:r>
              <a:rPr lang="en-US" sz="2400" dirty="0"/>
              <a:t> into separate methods that can be called from subclasses. </a:t>
            </a:r>
          </a:p>
        </p:txBody>
      </p:sp>
    </p:spTree>
    <p:extLst>
      <p:ext uri="{BB962C8B-B14F-4D97-AF65-F5344CB8AC3E}">
        <p14:creationId xmlns:p14="http://schemas.microsoft.com/office/powerpoint/2010/main" val="20150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056" y="55900"/>
            <a:ext cx="6743636" cy="688975"/>
          </a:xfrm>
        </p:spPr>
        <p:txBody>
          <a:bodyPr/>
          <a:lstStyle/>
          <a:p>
            <a:r>
              <a:rPr lang="en-US" sz="2400" dirty="0"/>
              <a:t>A complete implementation of the </a:t>
            </a:r>
            <a:r>
              <a:rPr lang="en-US" sz="2400" dirty="0" err="1"/>
              <a:t>Tournament.addPlayer</a:t>
            </a:r>
            <a:r>
              <a:rPr lang="en-US" sz="2400" dirty="0"/>
              <a:t>() contract</a:t>
            </a:r>
          </a:p>
        </p:txBody>
      </p:sp>
      <p:sp>
        <p:nvSpPr>
          <p:cNvPr id="261135" name="Rectangle 15"/>
          <p:cNvSpPr>
            <a:spLocks noChangeArrowheads="1"/>
          </p:cNvSpPr>
          <p:nvPr/>
        </p:nvSpPr>
        <p:spPr bwMode="auto">
          <a:xfrm>
            <a:off x="709613" y="4021138"/>
            <a:ext cx="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600" b="1"/>
          </a:p>
        </p:txBody>
      </p:sp>
      <p:sp>
        <p:nvSpPr>
          <p:cNvPr id="261137" name="Rectangle 17"/>
          <p:cNvSpPr>
            <a:spLocks noChangeArrowheads="1"/>
          </p:cNvSpPr>
          <p:nvPr/>
        </p:nvSpPr>
        <p:spPr bwMode="auto">
          <a:xfrm>
            <a:off x="1895475" y="4021138"/>
            <a:ext cx="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endParaRPr lang="en-US" sz="1000" b="1"/>
          </a:p>
        </p:txBody>
      </p:sp>
      <p:sp>
        <p:nvSpPr>
          <p:cNvPr id="261146" name="Rectangle 26"/>
          <p:cNvSpPr>
            <a:spLocks noChangeArrowheads="1"/>
          </p:cNvSpPr>
          <p:nvPr/>
        </p:nvSpPr>
        <p:spPr bwMode="auto">
          <a:xfrm>
            <a:off x="1344613" y="5241925"/>
            <a:ext cx="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6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61147" name="Rectangle 27"/>
          <p:cNvSpPr>
            <a:spLocks noChangeArrowheads="1"/>
          </p:cNvSpPr>
          <p:nvPr/>
        </p:nvSpPr>
        <p:spPr bwMode="auto">
          <a:xfrm>
            <a:off x="2413000" y="5241925"/>
            <a:ext cx="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600" b="1"/>
          </a:p>
        </p:txBody>
      </p:sp>
      <p:sp>
        <p:nvSpPr>
          <p:cNvPr id="261149" name="Rectangle 29"/>
          <p:cNvSpPr>
            <a:spLocks noChangeArrowheads="1"/>
          </p:cNvSpPr>
          <p:nvPr/>
        </p:nvSpPr>
        <p:spPr bwMode="auto">
          <a:xfrm>
            <a:off x="808038" y="5710238"/>
            <a:ext cx="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600" b="1"/>
          </a:p>
        </p:txBody>
      </p:sp>
      <p:grpSp>
        <p:nvGrpSpPr>
          <p:cNvPr id="261163" name="Group 43"/>
          <p:cNvGrpSpPr>
            <a:grpSpLocks/>
          </p:cNvGrpSpPr>
          <p:nvPr/>
        </p:nvGrpSpPr>
        <p:grpSpPr bwMode="auto">
          <a:xfrm>
            <a:off x="165100" y="3016250"/>
            <a:ext cx="2498725" cy="609600"/>
            <a:chOff x="0" y="2194"/>
            <a:chExt cx="1574" cy="384"/>
          </a:xfrm>
        </p:grpSpPr>
        <p:grpSp>
          <p:nvGrpSpPr>
            <p:cNvPr id="261132" name="Group 12"/>
            <p:cNvGrpSpPr>
              <a:grpSpLocks/>
            </p:cNvGrpSpPr>
            <p:nvPr/>
          </p:nvGrpSpPr>
          <p:grpSpPr bwMode="auto">
            <a:xfrm>
              <a:off x="0" y="2204"/>
              <a:ext cx="1574" cy="372"/>
              <a:chOff x="124" y="2492"/>
              <a:chExt cx="1447" cy="302"/>
            </a:xfrm>
          </p:grpSpPr>
          <p:sp>
            <p:nvSpPr>
              <p:cNvPr id="261133" name="Freeform 13"/>
              <p:cNvSpPr>
                <a:spLocks/>
              </p:cNvSpPr>
              <p:nvPr/>
            </p:nvSpPr>
            <p:spPr bwMode="auto">
              <a:xfrm>
                <a:off x="124" y="2492"/>
                <a:ext cx="1447" cy="302"/>
              </a:xfrm>
              <a:custGeom>
                <a:avLst/>
                <a:gdLst>
                  <a:gd name="T0" fmla="*/ 1202 w 1202"/>
                  <a:gd name="T1" fmla="*/ 98 h 251"/>
                  <a:gd name="T2" fmla="*/ 1202 w 1202"/>
                  <a:gd name="T3" fmla="*/ 251 h 251"/>
                  <a:gd name="T4" fmla="*/ 0 w 1202"/>
                  <a:gd name="T5" fmla="*/ 251 h 251"/>
                  <a:gd name="T6" fmla="*/ 0 w 1202"/>
                  <a:gd name="T7" fmla="*/ 0 h 251"/>
                  <a:gd name="T8" fmla="*/ 1118 w 1202"/>
                  <a:gd name="T9" fmla="*/ 0 h 251"/>
                  <a:gd name="T10" fmla="*/ 1202 w 1202"/>
                  <a:gd name="T11" fmla="*/ 98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2" h="251">
                    <a:moveTo>
                      <a:pt x="1202" y="98"/>
                    </a:moveTo>
                    <a:lnTo>
                      <a:pt x="1202" y="251"/>
                    </a:lnTo>
                    <a:lnTo>
                      <a:pt x="0" y="251"/>
                    </a:lnTo>
                    <a:lnTo>
                      <a:pt x="0" y="0"/>
                    </a:lnTo>
                    <a:lnTo>
                      <a:pt x="1118" y="0"/>
                    </a:lnTo>
                    <a:lnTo>
                      <a:pt x="1202" y="98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34" name="Freeform 14"/>
              <p:cNvSpPr>
                <a:spLocks/>
              </p:cNvSpPr>
              <p:nvPr/>
            </p:nvSpPr>
            <p:spPr bwMode="auto">
              <a:xfrm>
                <a:off x="1470" y="2492"/>
                <a:ext cx="101" cy="118"/>
              </a:xfrm>
              <a:custGeom>
                <a:avLst/>
                <a:gdLst>
                  <a:gd name="T0" fmla="*/ 0 w 84"/>
                  <a:gd name="T1" fmla="*/ 0 h 98"/>
                  <a:gd name="T2" fmla="*/ 0 w 84"/>
                  <a:gd name="T3" fmla="*/ 98 h 98"/>
                  <a:gd name="T4" fmla="*/ 84 w 84"/>
                  <a:gd name="T5" fmla="*/ 98 h 98"/>
                  <a:gd name="T6" fmla="*/ 0 w 84"/>
                  <a:gd name="T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98">
                    <a:moveTo>
                      <a:pt x="0" y="0"/>
                    </a:moveTo>
                    <a:lnTo>
                      <a:pt x="0" y="98"/>
                    </a:lnTo>
                    <a:lnTo>
                      <a:pt x="84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1136" name="Rectangle 16"/>
            <p:cNvSpPr>
              <a:spLocks noChangeArrowheads="1"/>
            </p:cNvSpPr>
            <p:nvPr/>
          </p:nvSpPr>
          <p:spPr bwMode="auto">
            <a:xfrm>
              <a:off x="64" y="2194"/>
              <a:ext cx="13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«precondition»</a:t>
              </a:r>
            </a:p>
            <a:p>
              <a:pPr algn="ctr"/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!isPlayerAccepted(p)</a:t>
              </a:r>
            </a:p>
          </p:txBody>
        </p:sp>
      </p:grpSp>
      <p:grpSp>
        <p:nvGrpSpPr>
          <p:cNvPr id="261138" name="Group 18"/>
          <p:cNvGrpSpPr>
            <a:grpSpLocks/>
          </p:cNvGrpSpPr>
          <p:nvPr/>
        </p:nvGrpSpPr>
        <p:grpSpPr bwMode="auto">
          <a:xfrm>
            <a:off x="3346450" y="1220788"/>
            <a:ext cx="2840038" cy="693737"/>
            <a:chOff x="2502" y="1471"/>
            <a:chExt cx="1203" cy="260"/>
          </a:xfrm>
        </p:grpSpPr>
        <p:sp>
          <p:nvSpPr>
            <p:cNvPr id="261139" name="Freeform 19"/>
            <p:cNvSpPr>
              <a:spLocks/>
            </p:cNvSpPr>
            <p:nvPr/>
          </p:nvSpPr>
          <p:spPr bwMode="auto">
            <a:xfrm>
              <a:off x="2502" y="1471"/>
              <a:ext cx="1203" cy="251"/>
            </a:xfrm>
            <a:custGeom>
              <a:avLst/>
              <a:gdLst>
                <a:gd name="T0" fmla="*/ 1203 w 1203"/>
                <a:gd name="T1" fmla="*/ 98 h 251"/>
                <a:gd name="T2" fmla="*/ 1203 w 1203"/>
                <a:gd name="T3" fmla="*/ 251 h 251"/>
                <a:gd name="T4" fmla="*/ 0 w 1203"/>
                <a:gd name="T5" fmla="*/ 251 h 251"/>
                <a:gd name="T6" fmla="*/ 0 w 1203"/>
                <a:gd name="T7" fmla="*/ 0 h 251"/>
                <a:gd name="T8" fmla="*/ 1119 w 1203"/>
                <a:gd name="T9" fmla="*/ 0 h 251"/>
                <a:gd name="T10" fmla="*/ 1203 w 1203"/>
                <a:gd name="T11" fmla="*/ 9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3" h="251">
                  <a:moveTo>
                    <a:pt x="1203" y="98"/>
                  </a:moveTo>
                  <a:lnTo>
                    <a:pt x="1203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1119" y="0"/>
                  </a:lnTo>
                  <a:lnTo>
                    <a:pt x="1203" y="9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140" name="Freeform 20"/>
            <p:cNvSpPr>
              <a:spLocks/>
            </p:cNvSpPr>
            <p:nvPr/>
          </p:nvSpPr>
          <p:spPr bwMode="auto">
            <a:xfrm>
              <a:off x="3621" y="1471"/>
              <a:ext cx="84" cy="98"/>
            </a:xfrm>
            <a:custGeom>
              <a:avLst/>
              <a:gdLst>
                <a:gd name="T0" fmla="*/ 0 w 84"/>
                <a:gd name="T1" fmla="*/ 0 h 98"/>
                <a:gd name="T2" fmla="*/ 0 w 84"/>
                <a:gd name="T3" fmla="*/ 98 h 98"/>
                <a:gd name="T4" fmla="*/ 84 w 84"/>
                <a:gd name="T5" fmla="*/ 98 h 98"/>
                <a:gd name="T6" fmla="*/ 0 w 84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98">
                  <a:moveTo>
                    <a:pt x="0" y="0"/>
                  </a:moveTo>
                  <a:lnTo>
                    <a:pt x="0" y="98"/>
                  </a:lnTo>
                  <a:lnTo>
                    <a:pt x="84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141" name="Rectangle 21"/>
            <p:cNvSpPr>
              <a:spLocks noChangeArrowheads="1"/>
            </p:cNvSpPr>
            <p:nvPr/>
          </p:nvSpPr>
          <p:spPr bwMode="auto">
            <a:xfrm>
              <a:off x="2851" y="1505"/>
              <a:ext cx="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2000" b="1">
                <a:latin typeface="Times New Roman" charset="0"/>
              </a:endParaRPr>
            </a:p>
          </p:txBody>
        </p:sp>
        <p:sp>
          <p:nvSpPr>
            <p:cNvPr id="261142" name="Rectangle 22"/>
            <p:cNvSpPr>
              <a:spLocks noChangeArrowheads="1"/>
            </p:cNvSpPr>
            <p:nvPr/>
          </p:nvSpPr>
          <p:spPr bwMode="auto">
            <a:xfrm>
              <a:off x="2938" y="1505"/>
              <a:ext cx="49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«invariant»</a:t>
              </a:r>
            </a:p>
          </p:txBody>
        </p:sp>
        <p:sp>
          <p:nvSpPr>
            <p:cNvPr id="261143" name="Rectangle 23"/>
            <p:cNvSpPr>
              <a:spLocks noChangeArrowheads="1"/>
            </p:cNvSpPr>
            <p:nvPr/>
          </p:nvSpPr>
          <p:spPr bwMode="auto">
            <a:xfrm>
              <a:off x="2534" y="1617"/>
              <a:ext cx="110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getMaxNumPlayers() &gt; 0</a:t>
              </a:r>
              <a:endParaRPr lang="en-US" sz="2000" b="1">
                <a:latin typeface="Times New Roman" charset="0"/>
              </a:endParaRPr>
            </a:p>
          </p:txBody>
        </p:sp>
      </p:grpSp>
      <p:grpSp>
        <p:nvGrpSpPr>
          <p:cNvPr id="261161" name="Group 41"/>
          <p:cNvGrpSpPr>
            <a:grpSpLocks/>
          </p:cNvGrpSpPr>
          <p:nvPr/>
        </p:nvGrpSpPr>
        <p:grpSpPr bwMode="auto">
          <a:xfrm>
            <a:off x="909638" y="5184775"/>
            <a:ext cx="2736850" cy="939800"/>
            <a:chOff x="245" y="3146"/>
            <a:chExt cx="1724" cy="592"/>
          </a:xfrm>
        </p:grpSpPr>
        <p:sp>
          <p:nvSpPr>
            <p:cNvPr id="261144" name="Freeform 24"/>
            <p:cNvSpPr>
              <a:spLocks/>
            </p:cNvSpPr>
            <p:nvPr/>
          </p:nvSpPr>
          <p:spPr bwMode="auto">
            <a:xfrm>
              <a:off x="245" y="3146"/>
              <a:ext cx="1724" cy="589"/>
            </a:xfrm>
            <a:custGeom>
              <a:avLst/>
              <a:gdLst>
                <a:gd name="T0" fmla="*/ 1202 w 1202"/>
                <a:gd name="T1" fmla="*/ 126 h 363"/>
                <a:gd name="T2" fmla="*/ 1202 w 1202"/>
                <a:gd name="T3" fmla="*/ 363 h 363"/>
                <a:gd name="T4" fmla="*/ 0 w 1202"/>
                <a:gd name="T5" fmla="*/ 363 h 363"/>
                <a:gd name="T6" fmla="*/ 0 w 1202"/>
                <a:gd name="T7" fmla="*/ 0 h 363"/>
                <a:gd name="T8" fmla="*/ 1118 w 1202"/>
                <a:gd name="T9" fmla="*/ 0 h 363"/>
                <a:gd name="T10" fmla="*/ 1202 w 1202"/>
                <a:gd name="T11" fmla="*/ 12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2" h="363">
                  <a:moveTo>
                    <a:pt x="1202" y="126"/>
                  </a:moveTo>
                  <a:lnTo>
                    <a:pt x="1202" y="363"/>
                  </a:lnTo>
                  <a:lnTo>
                    <a:pt x="0" y="363"/>
                  </a:lnTo>
                  <a:lnTo>
                    <a:pt x="0" y="0"/>
                  </a:lnTo>
                  <a:lnTo>
                    <a:pt x="1118" y="0"/>
                  </a:lnTo>
                  <a:lnTo>
                    <a:pt x="1202" y="126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145" name="Freeform 25"/>
            <p:cNvSpPr>
              <a:spLocks/>
            </p:cNvSpPr>
            <p:nvPr/>
          </p:nvSpPr>
          <p:spPr bwMode="auto">
            <a:xfrm>
              <a:off x="1849" y="3146"/>
              <a:ext cx="120" cy="137"/>
            </a:xfrm>
            <a:custGeom>
              <a:avLst/>
              <a:gdLst>
                <a:gd name="T0" fmla="*/ 0 w 84"/>
                <a:gd name="T1" fmla="*/ 0 h 84"/>
                <a:gd name="T2" fmla="*/ 0 w 84"/>
                <a:gd name="T3" fmla="*/ 84 h 84"/>
                <a:gd name="T4" fmla="*/ 84 w 84"/>
                <a:gd name="T5" fmla="*/ 84 h 84"/>
                <a:gd name="T6" fmla="*/ 0 w 84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4">
                  <a:moveTo>
                    <a:pt x="0" y="0"/>
                  </a:moveTo>
                  <a:lnTo>
                    <a:pt x="0" y="84"/>
                  </a:lnTo>
                  <a:lnTo>
                    <a:pt x="84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148" name="Rectangle 28"/>
            <p:cNvSpPr>
              <a:spLocks noChangeArrowheads="1"/>
            </p:cNvSpPr>
            <p:nvPr/>
          </p:nvSpPr>
          <p:spPr bwMode="auto">
            <a:xfrm>
              <a:off x="412" y="3162"/>
              <a:ext cx="1387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«precondition»</a:t>
              </a:r>
              <a:br>
                <a:rPr lang="en-US" sz="20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getNumPlayers() &lt;</a:t>
              </a:r>
              <a:br>
                <a:rPr lang="en-US" sz="20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getMaxNumPlayers()</a:t>
              </a:r>
              <a:endParaRPr lang="en-US" sz="2000" b="1"/>
            </a:p>
          </p:txBody>
        </p:sp>
      </p:grpSp>
      <p:grpSp>
        <p:nvGrpSpPr>
          <p:cNvPr id="261162" name="Group 42"/>
          <p:cNvGrpSpPr>
            <a:grpSpLocks/>
          </p:cNvGrpSpPr>
          <p:nvPr/>
        </p:nvGrpSpPr>
        <p:grpSpPr bwMode="auto">
          <a:xfrm>
            <a:off x="2963863" y="2643188"/>
            <a:ext cx="4273550" cy="1858962"/>
            <a:chOff x="1691" y="1721"/>
            <a:chExt cx="2692" cy="1171"/>
          </a:xfrm>
        </p:grpSpPr>
        <p:sp>
          <p:nvSpPr>
            <p:cNvPr id="261123" name="Rectangle 3"/>
            <p:cNvSpPr>
              <a:spLocks noChangeArrowheads="1"/>
            </p:cNvSpPr>
            <p:nvPr/>
          </p:nvSpPr>
          <p:spPr bwMode="auto">
            <a:xfrm>
              <a:off x="1691" y="1721"/>
              <a:ext cx="2677" cy="3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sz="1200"/>
            </a:p>
          </p:txBody>
        </p:sp>
        <p:sp>
          <p:nvSpPr>
            <p:cNvPr id="261124" name="Rectangle 4"/>
            <p:cNvSpPr>
              <a:spLocks noChangeArrowheads="1"/>
            </p:cNvSpPr>
            <p:nvPr/>
          </p:nvSpPr>
          <p:spPr bwMode="auto">
            <a:xfrm>
              <a:off x="1691" y="1721"/>
              <a:ext cx="2692" cy="34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1200"/>
            </a:p>
          </p:txBody>
        </p:sp>
        <p:sp>
          <p:nvSpPr>
            <p:cNvPr id="261125" name="Rectangle 5"/>
            <p:cNvSpPr>
              <a:spLocks noChangeArrowheads="1"/>
            </p:cNvSpPr>
            <p:nvPr/>
          </p:nvSpPr>
          <p:spPr bwMode="auto">
            <a:xfrm>
              <a:off x="2716" y="1833"/>
              <a:ext cx="58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Tournament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261126" name="Rectangle 6"/>
            <p:cNvSpPr>
              <a:spLocks noChangeArrowheads="1"/>
            </p:cNvSpPr>
            <p:nvPr/>
          </p:nvSpPr>
          <p:spPr bwMode="auto">
            <a:xfrm>
              <a:off x="1691" y="2066"/>
              <a:ext cx="2692" cy="224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1200"/>
            </a:p>
          </p:txBody>
        </p:sp>
        <p:sp>
          <p:nvSpPr>
            <p:cNvPr id="261127" name="Rectangle 7"/>
            <p:cNvSpPr>
              <a:spLocks noChangeArrowheads="1"/>
            </p:cNvSpPr>
            <p:nvPr/>
          </p:nvSpPr>
          <p:spPr bwMode="auto">
            <a:xfrm>
              <a:off x="1691" y="2290"/>
              <a:ext cx="2692" cy="60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1200"/>
            </a:p>
          </p:txBody>
        </p:sp>
        <p:sp>
          <p:nvSpPr>
            <p:cNvPr id="261128" name="Rectangle 8"/>
            <p:cNvSpPr>
              <a:spLocks noChangeArrowheads="1"/>
            </p:cNvSpPr>
            <p:nvPr/>
          </p:nvSpPr>
          <p:spPr bwMode="auto">
            <a:xfrm>
              <a:off x="1733" y="2573"/>
              <a:ext cx="204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+isPlayerAccepted(p:Player):boolean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261129" name="Rectangle 9"/>
            <p:cNvSpPr>
              <a:spLocks noChangeArrowheads="1"/>
            </p:cNvSpPr>
            <p:nvPr/>
          </p:nvSpPr>
          <p:spPr bwMode="auto">
            <a:xfrm>
              <a:off x="1736" y="2711"/>
              <a:ext cx="116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+addPlayer(p:Player)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261130" name="Rectangle 10"/>
            <p:cNvSpPr>
              <a:spLocks noChangeArrowheads="1"/>
            </p:cNvSpPr>
            <p:nvPr/>
          </p:nvSpPr>
          <p:spPr bwMode="auto">
            <a:xfrm>
              <a:off x="1771" y="2436"/>
              <a:ext cx="134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+getMaxNumPlayers():int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261131" name="Rectangle 11"/>
            <p:cNvSpPr>
              <a:spLocks noChangeArrowheads="1"/>
            </p:cNvSpPr>
            <p:nvPr/>
          </p:nvSpPr>
          <p:spPr bwMode="auto">
            <a:xfrm>
              <a:off x="1762" y="2108"/>
              <a:ext cx="111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-maxNumPlayers: int</a:t>
              </a:r>
              <a:endParaRPr lang="en-US" sz="1200">
                <a:latin typeface="Lucida Sans Typewriter" charset="0"/>
              </a:endParaRPr>
            </a:p>
          </p:txBody>
        </p:sp>
        <p:sp>
          <p:nvSpPr>
            <p:cNvPr id="261150" name="Rectangle 30"/>
            <p:cNvSpPr>
              <a:spLocks noChangeArrowheads="1"/>
            </p:cNvSpPr>
            <p:nvPr/>
          </p:nvSpPr>
          <p:spPr bwMode="auto">
            <a:xfrm>
              <a:off x="1736" y="2298"/>
              <a:ext cx="116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solidFill>
                    <a:srgbClr val="000000"/>
                  </a:solidFill>
                  <a:latin typeface="Lucida Sans Typewriter" charset="0"/>
                </a:rPr>
                <a:t>+getNumPlayers():int</a:t>
              </a:r>
              <a:endParaRPr lang="en-US" sz="1200">
                <a:latin typeface="Lucida Sans Typewriter" charset="0"/>
              </a:endParaRPr>
            </a:p>
          </p:txBody>
        </p:sp>
      </p:grpSp>
      <p:sp>
        <p:nvSpPr>
          <p:cNvPr id="261151" name="Line 31"/>
          <p:cNvSpPr>
            <a:spLocks noChangeShapeType="1"/>
          </p:cNvSpPr>
          <p:nvPr/>
        </p:nvSpPr>
        <p:spPr bwMode="auto">
          <a:xfrm>
            <a:off x="1747838" y="3635375"/>
            <a:ext cx="1168400" cy="203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1200"/>
          </a:p>
        </p:txBody>
      </p:sp>
      <p:sp>
        <p:nvSpPr>
          <p:cNvPr id="261152" name="Line 32"/>
          <p:cNvSpPr>
            <a:spLocks noChangeShapeType="1"/>
          </p:cNvSpPr>
          <p:nvPr/>
        </p:nvSpPr>
        <p:spPr bwMode="auto">
          <a:xfrm flipH="1">
            <a:off x="4960938" y="1905000"/>
            <a:ext cx="115887" cy="7381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53" name="Line 33"/>
          <p:cNvSpPr>
            <a:spLocks noChangeShapeType="1"/>
          </p:cNvSpPr>
          <p:nvPr/>
        </p:nvSpPr>
        <p:spPr bwMode="auto">
          <a:xfrm flipH="1">
            <a:off x="2305050" y="4511675"/>
            <a:ext cx="917575" cy="647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1200"/>
          </a:p>
        </p:txBody>
      </p:sp>
      <p:grpSp>
        <p:nvGrpSpPr>
          <p:cNvPr id="261160" name="Group 40"/>
          <p:cNvGrpSpPr>
            <a:grpSpLocks/>
          </p:cNvGrpSpPr>
          <p:nvPr/>
        </p:nvGrpSpPr>
        <p:grpSpPr bwMode="auto">
          <a:xfrm>
            <a:off x="6186488" y="5321300"/>
            <a:ext cx="2498725" cy="609600"/>
            <a:chOff x="4292" y="3352"/>
            <a:chExt cx="1574" cy="384"/>
          </a:xfrm>
        </p:grpSpPr>
        <p:grpSp>
          <p:nvGrpSpPr>
            <p:cNvPr id="261154" name="Group 34"/>
            <p:cNvGrpSpPr>
              <a:grpSpLocks/>
            </p:cNvGrpSpPr>
            <p:nvPr/>
          </p:nvGrpSpPr>
          <p:grpSpPr bwMode="auto">
            <a:xfrm>
              <a:off x="4292" y="3359"/>
              <a:ext cx="1574" cy="372"/>
              <a:chOff x="124" y="2492"/>
              <a:chExt cx="1447" cy="302"/>
            </a:xfrm>
          </p:grpSpPr>
          <p:sp>
            <p:nvSpPr>
              <p:cNvPr id="261155" name="Freeform 35"/>
              <p:cNvSpPr>
                <a:spLocks/>
              </p:cNvSpPr>
              <p:nvPr/>
            </p:nvSpPr>
            <p:spPr bwMode="auto">
              <a:xfrm>
                <a:off x="124" y="2492"/>
                <a:ext cx="1447" cy="302"/>
              </a:xfrm>
              <a:custGeom>
                <a:avLst/>
                <a:gdLst>
                  <a:gd name="T0" fmla="*/ 1202 w 1202"/>
                  <a:gd name="T1" fmla="*/ 98 h 251"/>
                  <a:gd name="T2" fmla="*/ 1202 w 1202"/>
                  <a:gd name="T3" fmla="*/ 251 h 251"/>
                  <a:gd name="T4" fmla="*/ 0 w 1202"/>
                  <a:gd name="T5" fmla="*/ 251 h 251"/>
                  <a:gd name="T6" fmla="*/ 0 w 1202"/>
                  <a:gd name="T7" fmla="*/ 0 h 251"/>
                  <a:gd name="T8" fmla="*/ 1118 w 1202"/>
                  <a:gd name="T9" fmla="*/ 0 h 251"/>
                  <a:gd name="T10" fmla="*/ 1202 w 1202"/>
                  <a:gd name="T11" fmla="*/ 98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2" h="251">
                    <a:moveTo>
                      <a:pt x="1202" y="98"/>
                    </a:moveTo>
                    <a:lnTo>
                      <a:pt x="1202" y="251"/>
                    </a:lnTo>
                    <a:lnTo>
                      <a:pt x="0" y="251"/>
                    </a:lnTo>
                    <a:lnTo>
                      <a:pt x="0" y="0"/>
                    </a:lnTo>
                    <a:lnTo>
                      <a:pt x="1118" y="0"/>
                    </a:lnTo>
                    <a:lnTo>
                      <a:pt x="1202" y="98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56" name="Freeform 36"/>
              <p:cNvSpPr>
                <a:spLocks/>
              </p:cNvSpPr>
              <p:nvPr/>
            </p:nvSpPr>
            <p:spPr bwMode="auto">
              <a:xfrm>
                <a:off x="1470" y="2492"/>
                <a:ext cx="101" cy="118"/>
              </a:xfrm>
              <a:custGeom>
                <a:avLst/>
                <a:gdLst>
                  <a:gd name="T0" fmla="*/ 0 w 84"/>
                  <a:gd name="T1" fmla="*/ 0 h 98"/>
                  <a:gd name="T2" fmla="*/ 0 w 84"/>
                  <a:gd name="T3" fmla="*/ 98 h 98"/>
                  <a:gd name="T4" fmla="*/ 84 w 84"/>
                  <a:gd name="T5" fmla="*/ 98 h 98"/>
                  <a:gd name="T6" fmla="*/ 0 w 84"/>
                  <a:gd name="T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98">
                    <a:moveTo>
                      <a:pt x="0" y="0"/>
                    </a:moveTo>
                    <a:lnTo>
                      <a:pt x="0" y="98"/>
                    </a:lnTo>
                    <a:lnTo>
                      <a:pt x="84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1157" name="Rectangle 37"/>
            <p:cNvSpPr>
              <a:spLocks noChangeArrowheads="1"/>
            </p:cNvSpPr>
            <p:nvPr/>
          </p:nvSpPr>
          <p:spPr bwMode="auto">
            <a:xfrm>
              <a:off x="4367" y="3352"/>
              <a:ext cx="130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«postcondition»</a:t>
              </a:r>
              <a:br>
                <a:rPr lang="en-US" sz="20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isPlayerAccepted(p)</a:t>
              </a:r>
            </a:p>
          </p:txBody>
        </p:sp>
      </p:grpSp>
      <p:sp>
        <p:nvSpPr>
          <p:cNvPr id="261158" name="Line 38"/>
          <p:cNvSpPr>
            <a:spLocks noChangeShapeType="1"/>
          </p:cNvSpPr>
          <p:nvPr/>
        </p:nvSpPr>
        <p:spPr bwMode="auto">
          <a:xfrm flipH="1" flipV="1">
            <a:off x="4960938" y="4502150"/>
            <a:ext cx="2252662" cy="8302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72" y="179388"/>
            <a:ext cx="7315128" cy="688975"/>
          </a:xfrm>
        </p:spPr>
        <p:txBody>
          <a:bodyPr/>
          <a:lstStyle/>
          <a:p>
            <a:r>
              <a:rPr lang="en-US" sz="2400" dirty="0"/>
              <a:t>Heuristics for Mapping Contracts to Exceptions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90664"/>
            <a:ext cx="8229600" cy="5065712"/>
          </a:xfrm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000" dirty="0"/>
              <a:t>Be pragmatic, if you don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t have enough time. </a:t>
            </a:r>
          </a:p>
          <a:p>
            <a:r>
              <a:rPr lang="en-US" sz="2000" dirty="0"/>
              <a:t>Omit checking code for </a:t>
            </a:r>
            <a:r>
              <a:rPr lang="en-US" sz="2000" dirty="0" err="1"/>
              <a:t>postconditions</a:t>
            </a:r>
            <a:r>
              <a:rPr lang="en-US" sz="2000" dirty="0"/>
              <a:t> and invariants.</a:t>
            </a:r>
          </a:p>
          <a:p>
            <a:pPr lvl="1"/>
            <a:r>
              <a:rPr lang="en-US" sz="1800" dirty="0"/>
              <a:t> Usually redundant with the code accomplishing the functionality of the class </a:t>
            </a:r>
          </a:p>
          <a:p>
            <a:pPr lvl="1"/>
            <a:r>
              <a:rPr lang="en-US" sz="1800" dirty="0"/>
              <a:t>Not likely to detect many bugs unless  written by a separate tester. </a:t>
            </a:r>
          </a:p>
          <a:p>
            <a:r>
              <a:rPr lang="en-US" sz="2000" dirty="0"/>
              <a:t>Omit the checking code for private and protected methods.</a:t>
            </a:r>
          </a:p>
          <a:p>
            <a:r>
              <a:rPr lang="en-US" sz="2000" dirty="0"/>
              <a:t>Focus on components with the longest life</a:t>
            </a:r>
          </a:p>
          <a:p>
            <a:pPr lvl="1"/>
            <a:r>
              <a:rPr lang="en-US" sz="1800" dirty="0"/>
              <a:t>Focus on Entity objects, not on boundary objects associated with the user interface.</a:t>
            </a:r>
          </a:p>
          <a:p>
            <a:r>
              <a:rPr lang="en-US" sz="2000" dirty="0"/>
              <a:t>Reuse constraint checking code. </a:t>
            </a:r>
          </a:p>
          <a:p>
            <a:pPr lvl="1"/>
            <a:r>
              <a:rPr lang="en-US" sz="1800" dirty="0"/>
              <a:t>Many operations have similar preconditions. </a:t>
            </a:r>
          </a:p>
          <a:p>
            <a:pPr lvl="1"/>
            <a:r>
              <a:rPr lang="en-US" sz="1800" dirty="0"/>
              <a:t>Encapsulate constraint checking code into methods so that they can share the same exception classes.</a:t>
            </a:r>
          </a:p>
        </p:txBody>
      </p:sp>
    </p:spTree>
    <p:extLst>
      <p:ext uri="{BB962C8B-B14F-4D97-AF65-F5344CB8AC3E}">
        <p14:creationId xmlns:p14="http://schemas.microsoft.com/office/powerpoint/2010/main" val="42135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Mapping Activities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ü"/>
            </a:pPr>
            <a:r>
              <a:rPr lang="en-US" dirty="0">
                <a:solidFill>
                  <a:srgbClr val="FF0000"/>
                </a:solidFill>
              </a:rPr>
              <a:t>Optimizing the Object Design Model</a:t>
            </a:r>
          </a:p>
          <a:p>
            <a:pPr>
              <a:buFont typeface="Wingdings" charset="0"/>
              <a:buChar char="ü"/>
            </a:pPr>
            <a:r>
              <a:rPr lang="en-US" dirty="0">
                <a:solidFill>
                  <a:srgbClr val="FF0000"/>
                </a:solidFill>
              </a:rPr>
              <a:t>Mapping Associations</a:t>
            </a:r>
          </a:p>
          <a:p>
            <a:pPr>
              <a:buFont typeface="Wingdings" charset="0"/>
              <a:buChar char="ü"/>
            </a:pPr>
            <a:r>
              <a:rPr lang="en-US" dirty="0">
                <a:solidFill>
                  <a:srgbClr val="FF0000"/>
                </a:solidFill>
              </a:rPr>
              <a:t>Mapping Contracts to Exceptions</a:t>
            </a:r>
          </a:p>
          <a:p>
            <a:pPr>
              <a:buFont typeface="Wingdings" charset="0"/>
              <a:buChar char="Ø"/>
            </a:pPr>
            <a:r>
              <a:rPr lang="en-US" dirty="0"/>
              <a:t>Mapping Object Models to Tables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68" y="76288"/>
            <a:ext cx="7086534" cy="688975"/>
          </a:xfrm>
        </p:spPr>
        <p:txBody>
          <a:bodyPr/>
          <a:lstStyle/>
          <a:p>
            <a:r>
              <a:rPr lang="en-US" sz="2400" dirty="0"/>
              <a:t>Mapping an object model to a relational database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UML object models can be mapped to relational databases:</a:t>
            </a:r>
          </a:p>
          <a:p>
            <a:pPr lvl="1"/>
            <a:r>
              <a:rPr lang="en-US" sz="2000" dirty="0"/>
              <a:t>Some degradation occurs because all UML constructs must be mapped to a single relational database construct - the table.</a:t>
            </a:r>
          </a:p>
          <a:p>
            <a:r>
              <a:rPr lang="en-US" sz="2400" dirty="0"/>
              <a:t>UML mappings</a:t>
            </a:r>
          </a:p>
          <a:p>
            <a:pPr lvl="1"/>
            <a:r>
              <a:rPr lang="en-US" sz="2000" dirty="0"/>
              <a:t>Each </a:t>
            </a:r>
            <a:r>
              <a:rPr lang="en-US" sz="2000" i="1" dirty="0"/>
              <a:t>class</a:t>
            </a:r>
            <a:r>
              <a:rPr lang="en-US" sz="2000" dirty="0"/>
              <a:t> is mapped to a table</a:t>
            </a:r>
          </a:p>
          <a:p>
            <a:pPr lvl="1"/>
            <a:r>
              <a:rPr lang="en-US" sz="2000" dirty="0"/>
              <a:t>Each class </a:t>
            </a:r>
            <a:r>
              <a:rPr lang="en-US" sz="2000" i="1" dirty="0"/>
              <a:t>attribute</a:t>
            </a:r>
            <a:r>
              <a:rPr lang="en-US" sz="2000" dirty="0"/>
              <a:t> is mapped onto a column in the table</a:t>
            </a:r>
          </a:p>
          <a:p>
            <a:pPr lvl="1"/>
            <a:r>
              <a:rPr lang="en-US" sz="2000" dirty="0"/>
              <a:t>An </a:t>
            </a:r>
            <a:r>
              <a:rPr lang="en-US" sz="2000" i="1" dirty="0"/>
              <a:t>instance</a:t>
            </a:r>
            <a:r>
              <a:rPr lang="en-US" sz="2000" dirty="0"/>
              <a:t> of a class represents a row in the table</a:t>
            </a:r>
          </a:p>
          <a:p>
            <a:pPr lvl="1"/>
            <a:r>
              <a:rPr lang="en-US" sz="2000" i="1" dirty="0"/>
              <a:t>A many-to-many association</a:t>
            </a:r>
            <a:r>
              <a:rPr lang="en-US" sz="2000" dirty="0"/>
              <a:t> is mapped into its own table</a:t>
            </a:r>
          </a:p>
          <a:p>
            <a:pPr lvl="1"/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/>
              <a:t>one-to-many association</a:t>
            </a:r>
            <a:r>
              <a:rPr lang="en-US" sz="2000" dirty="0"/>
              <a:t> is implemented as buried foreign key</a:t>
            </a:r>
          </a:p>
          <a:p>
            <a:r>
              <a:rPr lang="en-US" sz="2400" dirty="0"/>
              <a:t>Methods are not mapped</a:t>
            </a:r>
          </a:p>
        </p:txBody>
      </p:sp>
    </p:spTree>
    <p:extLst>
      <p:ext uri="{BB962C8B-B14F-4D97-AF65-F5344CB8AC3E}">
        <p14:creationId xmlns:p14="http://schemas.microsoft.com/office/powerpoint/2010/main" val="3211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2" y="179388"/>
            <a:ext cx="7539037" cy="688975"/>
          </a:xfrm>
        </p:spPr>
        <p:txBody>
          <a:bodyPr/>
          <a:lstStyle/>
          <a:p>
            <a:r>
              <a:rPr lang="en-US" sz="2400" dirty="0"/>
              <a:t>Mapping the User class to a database table </a:t>
            </a: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782888" y="1655763"/>
            <a:ext cx="3257550" cy="5429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4171494" y="1839913"/>
            <a:ext cx="4327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User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2782888" y="2195513"/>
            <a:ext cx="3257550" cy="8286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2871439" y="2236788"/>
            <a:ext cx="18390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+firstName:String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2840939" y="2465388"/>
            <a:ext cx="14063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+login:String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2871895" y="2693988"/>
            <a:ext cx="14063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+email:String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64201" name="Oval 9"/>
          <p:cNvSpPr>
            <a:spLocks noChangeArrowheads="1"/>
          </p:cNvSpPr>
          <p:nvPr/>
        </p:nvSpPr>
        <p:spPr bwMode="auto">
          <a:xfrm>
            <a:off x="4440238" y="3713163"/>
            <a:ext cx="57150" cy="5556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02" name="Line 10"/>
          <p:cNvSpPr>
            <a:spLocks noChangeShapeType="1"/>
          </p:cNvSpPr>
          <p:nvPr/>
        </p:nvSpPr>
        <p:spPr bwMode="auto">
          <a:xfrm>
            <a:off x="4468813" y="3741738"/>
            <a:ext cx="114300" cy="1587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03" name="Freeform 11"/>
          <p:cNvSpPr>
            <a:spLocks/>
          </p:cNvSpPr>
          <p:nvPr/>
        </p:nvSpPr>
        <p:spPr bwMode="auto">
          <a:xfrm>
            <a:off x="4354513" y="3741738"/>
            <a:ext cx="228600" cy="427037"/>
          </a:xfrm>
          <a:custGeom>
            <a:avLst/>
            <a:gdLst>
              <a:gd name="T0" fmla="*/ 144 w 144"/>
              <a:gd name="T1" fmla="*/ 0 h 269"/>
              <a:gd name="T2" fmla="*/ 72 w 144"/>
              <a:gd name="T3" fmla="*/ 269 h 269"/>
              <a:gd name="T4" fmla="*/ 0 w 144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269">
                <a:moveTo>
                  <a:pt x="144" y="0"/>
                </a:moveTo>
                <a:lnTo>
                  <a:pt x="72" y="269"/>
                </a:lnTo>
                <a:lnTo>
                  <a:pt x="0" y="0"/>
                </a:lnTo>
              </a:path>
            </a:pathLst>
          </a:cu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4354513" y="3741738"/>
            <a:ext cx="114300" cy="1587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05" name="Freeform 13"/>
          <p:cNvSpPr>
            <a:spLocks/>
          </p:cNvSpPr>
          <p:nvPr/>
        </p:nvSpPr>
        <p:spPr bwMode="auto">
          <a:xfrm>
            <a:off x="4354513" y="3741738"/>
            <a:ext cx="228600" cy="427037"/>
          </a:xfrm>
          <a:custGeom>
            <a:avLst/>
            <a:gdLst>
              <a:gd name="T0" fmla="*/ 72 w 144"/>
              <a:gd name="T1" fmla="*/ 0 h 269"/>
              <a:gd name="T2" fmla="*/ 144 w 144"/>
              <a:gd name="T3" fmla="*/ 0 h 269"/>
              <a:gd name="T4" fmla="*/ 72 w 144"/>
              <a:gd name="T5" fmla="*/ 269 h 269"/>
              <a:gd name="T6" fmla="*/ 0 w 144"/>
              <a:gd name="T7" fmla="*/ 0 h 269"/>
              <a:gd name="T8" fmla="*/ 72 w 144"/>
              <a:gd name="T9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269">
                <a:moveTo>
                  <a:pt x="72" y="0"/>
                </a:moveTo>
                <a:lnTo>
                  <a:pt x="144" y="0"/>
                </a:lnTo>
                <a:lnTo>
                  <a:pt x="72" y="269"/>
                </a:lnTo>
                <a:lnTo>
                  <a:pt x="0" y="0"/>
                </a:lnTo>
                <a:lnTo>
                  <a:pt x="72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06" name="Rectangle 14"/>
          <p:cNvSpPr>
            <a:spLocks noChangeArrowheads="1"/>
          </p:cNvSpPr>
          <p:nvPr/>
        </p:nvSpPr>
        <p:spPr bwMode="auto">
          <a:xfrm>
            <a:off x="4440238" y="3113088"/>
            <a:ext cx="57150" cy="28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4440238" y="3741738"/>
            <a:ext cx="57150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4440238" y="3141663"/>
            <a:ext cx="57150" cy="600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09" name="Rectangle 17"/>
          <p:cNvSpPr>
            <a:spLocks noChangeArrowheads="1"/>
          </p:cNvSpPr>
          <p:nvPr/>
        </p:nvSpPr>
        <p:spPr bwMode="auto">
          <a:xfrm>
            <a:off x="384175" y="4711700"/>
            <a:ext cx="1514475" cy="5715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10" name="Rectangle 18"/>
          <p:cNvSpPr>
            <a:spLocks noChangeArrowheads="1"/>
          </p:cNvSpPr>
          <p:nvPr/>
        </p:nvSpPr>
        <p:spPr bwMode="auto">
          <a:xfrm>
            <a:off x="715963" y="4897438"/>
            <a:ext cx="889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Helvetica" charset="0"/>
              </a:rPr>
              <a:t>id:long</a:t>
            </a:r>
            <a:endParaRPr lang="en-US" b="1"/>
          </a:p>
        </p:txBody>
      </p:sp>
      <p:sp>
        <p:nvSpPr>
          <p:cNvPr id="264211" name="Rectangle 19"/>
          <p:cNvSpPr>
            <a:spLocks noChangeArrowheads="1"/>
          </p:cNvSpPr>
          <p:nvPr/>
        </p:nvSpPr>
        <p:spPr bwMode="auto">
          <a:xfrm>
            <a:off x="384175" y="5280025"/>
            <a:ext cx="1514475" cy="5715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12" name="Rectangle 20"/>
          <p:cNvSpPr>
            <a:spLocks noChangeArrowheads="1"/>
          </p:cNvSpPr>
          <p:nvPr/>
        </p:nvSpPr>
        <p:spPr bwMode="auto">
          <a:xfrm>
            <a:off x="1908175" y="4711700"/>
            <a:ext cx="2541588" cy="5715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2087563" y="4897438"/>
            <a:ext cx="22669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Helvetica" charset="0"/>
              </a:rPr>
              <a:t>firstName:text[25]</a:t>
            </a:r>
            <a:endParaRPr lang="en-US" b="1"/>
          </a:p>
        </p:txBody>
      </p:sp>
      <p:sp>
        <p:nvSpPr>
          <p:cNvPr id="264214" name="Rectangle 22"/>
          <p:cNvSpPr>
            <a:spLocks noChangeArrowheads="1"/>
          </p:cNvSpPr>
          <p:nvPr/>
        </p:nvSpPr>
        <p:spPr bwMode="auto">
          <a:xfrm>
            <a:off x="4446588" y="4711700"/>
            <a:ext cx="2114550" cy="5715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15" name="Rectangle 23"/>
          <p:cNvSpPr>
            <a:spLocks noChangeArrowheads="1"/>
          </p:cNvSpPr>
          <p:nvPr/>
        </p:nvSpPr>
        <p:spPr bwMode="auto">
          <a:xfrm>
            <a:off x="4759325" y="4897438"/>
            <a:ext cx="15255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Helvetica" charset="0"/>
              </a:rPr>
              <a:t>login:text[8]</a:t>
            </a:r>
            <a:endParaRPr lang="en-US" b="1"/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6570663" y="4711700"/>
            <a:ext cx="2112962" cy="5715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17" name="Rectangle 25"/>
          <p:cNvSpPr>
            <a:spLocks noChangeArrowheads="1"/>
          </p:cNvSpPr>
          <p:nvPr/>
        </p:nvSpPr>
        <p:spPr bwMode="auto">
          <a:xfrm>
            <a:off x="6792913" y="4897438"/>
            <a:ext cx="17192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Helvetica" charset="0"/>
              </a:rPr>
              <a:t>email:text[32]</a:t>
            </a:r>
            <a:endParaRPr lang="en-US" b="1"/>
          </a:p>
        </p:txBody>
      </p:sp>
      <p:sp>
        <p:nvSpPr>
          <p:cNvPr id="264218" name="Rectangle 26"/>
          <p:cNvSpPr>
            <a:spLocks noChangeArrowheads="1"/>
          </p:cNvSpPr>
          <p:nvPr/>
        </p:nvSpPr>
        <p:spPr bwMode="auto">
          <a:xfrm>
            <a:off x="1908175" y="5280025"/>
            <a:ext cx="2541588" cy="5715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4446588" y="5280025"/>
            <a:ext cx="2114550" cy="5715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6570663" y="5280025"/>
            <a:ext cx="2112962" cy="5715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3862388" y="4383088"/>
            <a:ext cx="1289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Helvetica" charset="0"/>
              </a:rPr>
              <a:t>User table</a:t>
            </a:r>
          </a:p>
        </p:txBody>
      </p:sp>
      <p:sp>
        <p:nvSpPr>
          <p:cNvPr id="264222" name="Line 30"/>
          <p:cNvSpPr>
            <a:spLocks noChangeShapeType="1"/>
          </p:cNvSpPr>
          <p:nvPr/>
        </p:nvSpPr>
        <p:spPr bwMode="auto">
          <a:xfrm>
            <a:off x="382588" y="5283200"/>
            <a:ext cx="83010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and Foreign Keys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66862"/>
            <a:ext cx="8229600" cy="5065712"/>
          </a:xfrm>
        </p:spPr>
        <p:txBody>
          <a:bodyPr/>
          <a:lstStyle/>
          <a:p>
            <a:r>
              <a:rPr lang="en-US" sz="2400" dirty="0"/>
              <a:t>Any set of attributes that could be used to uniquely identify any data record in a relational table is called a  </a:t>
            </a:r>
            <a:r>
              <a:rPr lang="en-US" sz="2400" b="1" dirty="0"/>
              <a:t>candidate</a:t>
            </a:r>
            <a:r>
              <a:rPr lang="en-US" sz="2400" dirty="0"/>
              <a:t> </a:t>
            </a:r>
            <a:r>
              <a:rPr lang="en-US" sz="2400" b="1" dirty="0"/>
              <a:t>key</a:t>
            </a:r>
            <a:r>
              <a:rPr lang="en-US" sz="2400" dirty="0"/>
              <a:t>. </a:t>
            </a:r>
          </a:p>
          <a:p>
            <a:r>
              <a:rPr lang="en-US" sz="2400" dirty="0"/>
              <a:t>The actual candidate key that is used in the application to identify the records is called the </a:t>
            </a:r>
            <a:r>
              <a:rPr lang="en-US" sz="2400" b="1" dirty="0"/>
              <a:t>primary key.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pPr lvl="1"/>
            <a:r>
              <a:rPr lang="en-US" sz="2000" dirty="0"/>
              <a:t>The primary key of a table is a set of attributes whose values uniquely identify the data records in the table.</a:t>
            </a:r>
          </a:p>
          <a:p>
            <a:pPr lvl="1"/>
            <a:endParaRPr lang="en-US" sz="2000" dirty="0"/>
          </a:p>
          <a:p>
            <a:r>
              <a:rPr lang="en-US" sz="2400" dirty="0"/>
              <a:t>A </a:t>
            </a:r>
            <a:r>
              <a:rPr lang="en-US" sz="2400" b="1" dirty="0"/>
              <a:t>foreign key</a:t>
            </a:r>
            <a:r>
              <a:rPr lang="en-US" sz="2400" dirty="0"/>
              <a:t> is an attribute (or a set of attributes) that references the primary key of another table. </a:t>
            </a:r>
          </a:p>
        </p:txBody>
      </p:sp>
    </p:spTree>
    <p:extLst>
      <p:ext uri="{BB962C8B-B14F-4D97-AF65-F5344CB8AC3E}">
        <p14:creationId xmlns:p14="http://schemas.microsoft.com/office/powerpoint/2010/main" val="7114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86" y="179388"/>
            <a:ext cx="7848514" cy="688975"/>
          </a:xfrm>
        </p:spPr>
        <p:txBody>
          <a:bodyPr/>
          <a:lstStyle/>
          <a:p>
            <a:r>
              <a:rPr lang="en-US" sz="2400" dirty="0"/>
              <a:t>Characteristics of Object Design Activities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868363"/>
            <a:ext cx="8229600" cy="5065712"/>
          </a:xfrm>
        </p:spPr>
        <p:txBody>
          <a:bodyPr/>
          <a:lstStyle/>
          <a:p>
            <a:r>
              <a:rPr lang="en-US" sz="2000" dirty="0"/>
              <a:t>Developers perform </a:t>
            </a:r>
            <a:r>
              <a:rPr lang="en-US" sz="2000" dirty="0">
                <a:solidFill>
                  <a:srgbClr val="FF0000"/>
                </a:solidFill>
              </a:rPr>
              <a:t>transformations</a:t>
            </a:r>
            <a:r>
              <a:rPr lang="en-US" sz="2000" dirty="0"/>
              <a:t> to the object model to improve its modularity and performance. </a:t>
            </a:r>
          </a:p>
          <a:p>
            <a:r>
              <a:rPr lang="en-US" sz="2000" dirty="0"/>
              <a:t>Developers transform the </a:t>
            </a:r>
            <a:r>
              <a:rPr lang="en-US" sz="2000" dirty="0">
                <a:solidFill>
                  <a:srgbClr val="FF0000"/>
                </a:solidFill>
              </a:rPr>
              <a:t>associations</a:t>
            </a:r>
            <a:r>
              <a:rPr lang="en-US" sz="2000" dirty="0"/>
              <a:t> of the object model into collections of </a:t>
            </a:r>
            <a:r>
              <a:rPr lang="en-US" sz="2000" dirty="0">
                <a:solidFill>
                  <a:srgbClr val="FF0000"/>
                </a:solidFill>
              </a:rPr>
              <a:t>object references</a:t>
            </a:r>
            <a:r>
              <a:rPr lang="en-US" sz="2000" dirty="0"/>
              <a:t>, because programming languages do not support the concept of association.</a:t>
            </a:r>
          </a:p>
          <a:p>
            <a:r>
              <a:rPr lang="en-US" sz="2000" dirty="0"/>
              <a:t>If the programming language does not support </a:t>
            </a:r>
            <a:r>
              <a:rPr lang="en-US" sz="2000" dirty="0">
                <a:solidFill>
                  <a:srgbClr val="FF0000"/>
                </a:solidFill>
              </a:rPr>
              <a:t>contracts</a:t>
            </a:r>
            <a:r>
              <a:rPr lang="en-US" sz="2000" dirty="0"/>
              <a:t>, the developer needs to </a:t>
            </a:r>
            <a:r>
              <a:rPr lang="en-US" sz="2000" dirty="0">
                <a:solidFill>
                  <a:srgbClr val="FF0000"/>
                </a:solidFill>
              </a:rPr>
              <a:t>write code for detecting and handling contract violations</a:t>
            </a:r>
            <a:r>
              <a:rPr lang="en-US" sz="2000" dirty="0"/>
              <a:t>. </a:t>
            </a:r>
          </a:p>
          <a:p>
            <a:r>
              <a:rPr lang="en-US" sz="2000" dirty="0"/>
              <a:t>Developers often </a:t>
            </a:r>
            <a:r>
              <a:rPr lang="en-US" sz="2000" dirty="0">
                <a:solidFill>
                  <a:srgbClr val="FF0000"/>
                </a:solidFill>
              </a:rPr>
              <a:t>revise the interface specification </a:t>
            </a:r>
            <a:r>
              <a:rPr lang="en-US" sz="2000" dirty="0"/>
              <a:t>to accommodate new requirements from the client. </a:t>
            </a:r>
          </a:p>
          <a:p>
            <a:r>
              <a:rPr lang="en-US" sz="2000" dirty="0"/>
              <a:t>All these activities are intellectually not challenging </a:t>
            </a:r>
          </a:p>
          <a:p>
            <a:pPr lvl="1"/>
            <a:r>
              <a:rPr lang="en-US" sz="1800" dirty="0"/>
              <a:t>However, they have a repetitive and mechanical flavor  that makes them error prone. </a:t>
            </a:r>
          </a:p>
        </p:txBody>
      </p:sp>
    </p:spTree>
    <p:extLst>
      <p:ext uri="{BB962C8B-B14F-4D97-AF65-F5344CB8AC3E}">
        <p14:creationId xmlns:p14="http://schemas.microsoft.com/office/powerpoint/2010/main" val="32615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8300" y="160338"/>
            <a:ext cx="6934200" cy="704850"/>
          </a:xfrm>
        </p:spPr>
        <p:txBody>
          <a:bodyPr/>
          <a:lstStyle/>
          <a:p>
            <a:r>
              <a:rPr lang="en-US" sz="2400" dirty="0"/>
              <a:t>Example for Primary and Foreign Keys</a:t>
            </a:r>
          </a:p>
        </p:txBody>
      </p:sp>
      <p:sp>
        <p:nvSpPr>
          <p:cNvPr id="262159" name="Rectangle 15"/>
          <p:cNvSpPr>
            <a:spLocks noChangeArrowheads="1"/>
          </p:cNvSpPr>
          <p:nvPr/>
        </p:nvSpPr>
        <p:spPr bwMode="auto">
          <a:xfrm>
            <a:off x="382588" y="874713"/>
            <a:ext cx="1066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Helvetica" charset="0"/>
              </a:rPr>
              <a:t>User tab</a:t>
            </a:r>
            <a:endParaRPr lang="en-US" b="1"/>
          </a:p>
        </p:txBody>
      </p:sp>
      <p:sp>
        <p:nvSpPr>
          <p:cNvPr id="262160" name="Rectangle 16"/>
          <p:cNvSpPr>
            <a:spLocks noChangeArrowheads="1"/>
          </p:cNvSpPr>
          <p:nvPr/>
        </p:nvSpPr>
        <p:spPr bwMode="auto">
          <a:xfrm>
            <a:off x="1416050" y="874713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Helvetica" charset="0"/>
              </a:rPr>
              <a:t>le</a:t>
            </a:r>
            <a:endParaRPr lang="en-US" b="1"/>
          </a:p>
        </p:txBody>
      </p:sp>
      <p:grpSp>
        <p:nvGrpSpPr>
          <p:cNvPr id="262215" name="Group 71"/>
          <p:cNvGrpSpPr>
            <a:grpSpLocks/>
          </p:cNvGrpSpPr>
          <p:nvPr/>
        </p:nvGrpSpPr>
        <p:grpSpPr bwMode="auto">
          <a:xfrm>
            <a:off x="4205288" y="3208338"/>
            <a:ext cx="1839912" cy="534987"/>
            <a:chOff x="2649" y="2021"/>
            <a:chExt cx="1159" cy="337"/>
          </a:xfrm>
        </p:grpSpPr>
        <p:sp>
          <p:nvSpPr>
            <p:cNvPr id="262178" name="Rectangle 34"/>
            <p:cNvSpPr>
              <a:spLocks noChangeArrowheads="1"/>
            </p:cNvSpPr>
            <p:nvPr/>
          </p:nvSpPr>
          <p:spPr bwMode="auto">
            <a:xfrm>
              <a:off x="2867" y="2176"/>
              <a:ext cx="87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Times New Roman" charset="0"/>
                </a:rPr>
                <a:t>Candidate key</a:t>
              </a:r>
              <a:endParaRPr lang="en-US" b="1"/>
            </a:p>
          </p:txBody>
        </p:sp>
        <p:sp>
          <p:nvSpPr>
            <p:cNvPr id="262175" name="Freeform 31"/>
            <p:cNvSpPr>
              <a:spLocks/>
            </p:cNvSpPr>
            <p:nvPr/>
          </p:nvSpPr>
          <p:spPr bwMode="auto">
            <a:xfrm>
              <a:off x="2649" y="2021"/>
              <a:ext cx="1159" cy="114"/>
            </a:xfrm>
            <a:custGeom>
              <a:avLst/>
              <a:gdLst>
                <a:gd name="T0" fmla="*/ 0 w 1159"/>
                <a:gd name="T1" fmla="*/ 19 h 145"/>
                <a:gd name="T2" fmla="*/ 0 w 1159"/>
                <a:gd name="T3" fmla="*/ 145 h 145"/>
                <a:gd name="T4" fmla="*/ 1159 w 1159"/>
                <a:gd name="T5" fmla="*/ 145 h 145"/>
                <a:gd name="T6" fmla="*/ 1159 w 1159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9" h="145">
                  <a:moveTo>
                    <a:pt x="0" y="19"/>
                  </a:moveTo>
                  <a:lnTo>
                    <a:pt x="0" y="145"/>
                  </a:lnTo>
                  <a:lnTo>
                    <a:pt x="1159" y="145"/>
                  </a:lnTo>
                  <a:lnTo>
                    <a:pt x="115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2222" name="Group 78"/>
          <p:cNvGrpSpPr>
            <a:grpSpLocks/>
          </p:cNvGrpSpPr>
          <p:nvPr/>
        </p:nvGrpSpPr>
        <p:grpSpPr bwMode="auto">
          <a:xfrm>
            <a:off x="2224088" y="1322388"/>
            <a:ext cx="6445250" cy="1817687"/>
            <a:chOff x="1401" y="833"/>
            <a:chExt cx="4060" cy="1145"/>
          </a:xfrm>
        </p:grpSpPr>
        <p:sp>
          <p:nvSpPr>
            <p:cNvPr id="262147" name="Rectangle 3"/>
            <p:cNvSpPr>
              <a:spLocks noChangeArrowheads="1"/>
            </p:cNvSpPr>
            <p:nvPr/>
          </p:nvSpPr>
          <p:spPr bwMode="auto">
            <a:xfrm>
              <a:off x="2613" y="833"/>
              <a:ext cx="1232" cy="28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48" name="Rectangle 4"/>
            <p:cNvSpPr>
              <a:spLocks noChangeArrowheads="1"/>
            </p:cNvSpPr>
            <p:nvPr/>
          </p:nvSpPr>
          <p:spPr bwMode="auto">
            <a:xfrm>
              <a:off x="3029" y="911"/>
              <a:ext cx="40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Helvetica" charset="0"/>
                </a:rPr>
                <a:t>login</a:t>
              </a:r>
              <a:endParaRPr lang="en-US" b="1"/>
            </a:p>
          </p:txBody>
        </p:sp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3848" y="833"/>
              <a:ext cx="1613" cy="28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50" name="Rectangle 6"/>
            <p:cNvSpPr>
              <a:spLocks noChangeArrowheads="1"/>
            </p:cNvSpPr>
            <p:nvPr/>
          </p:nvSpPr>
          <p:spPr bwMode="auto">
            <a:xfrm>
              <a:off x="4454" y="911"/>
              <a:ext cx="4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Helvetica" charset="0"/>
                </a:rPr>
                <a:t>email</a:t>
              </a:r>
              <a:endParaRPr lang="en-US" b="1"/>
            </a:p>
          </p:txBody>
        </p:sp>
        <p:sp>
          <p:nvSpPr>
            <p:cNvPr id="262151" name="Rectangle 7"/>
            <p:cNvSpPr>
              <a:spLocks noChangeArrowheads="1"/>
            </p:cNvSpPr>
            <p:nvPr/>
          </p:nvSpPr>
          <p:spPr bwMode="auto">
            <a:xfrm>
              <a:off x="2613" y="1117"/>
              <a:ext cx="1232" cy="28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2920" y="1195"/>
              <a:ext cx="62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lang="en-US" sz="2100">
                  <a:solidFill>
                    <a:srgbClr val="000000"/>
                  </a:solidFill>
                  <a:latin typeface="Helvetica" charset="0"/>
                </a:rPr>
                <a:t>am384</a:t>
              </a:r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”</a:t>
              </a:r>
              <a:endParaRPr lang="en-US" b="1"/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3848" y="1117"/>
              <a:ext cx="1613" cy="28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54" name="Rectangle 10"/>
            <p:cNvSpPr>
              <a:spLocks noChangeArrowheads="1"/>
            </p:cNvSpPr>
            <p:nvPr/>
          </p:nvSpPr>
          <p:spPr bwMode="auto">
            <a:xfrm>
              <a:off x="3986" y="1195"/>
              <a:ext cx="139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lang="en-US" sz="2100">
                  <a:solidFill>
                    <a:srgbClr val="000000"/>
                  </a:solidFill>
                  <a:latin typeface="Helvetica" charset="0"/>
                </a:rPr>
                <a:t>am384@mail.org</a:t>
              </a:r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”</a:t>
              </a:r>
              <a:endParaRPr lang="en-US" b="1"/>
            </a:p>
          </p:txBody>
        </p:sp>
        <p:sp>
          <p:nvSpPr>
            <p:cNvPr id="262155" name="Rectangle 11"/>
            <p:cNvSpPr>
              <a:spLocks noChangeArrowheads="1"/>
            </p:cNvSpPr>
            <p:nvPr/>
          </p:nvSpPr>
          <p:spPr bwMode="auto">
            <a:xfrm>
              <a:off x="2613" y="1407"/>
              <a:ext cx="1232" cy="28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56" name="Rectangle 12"/>
            <p:cNvSpPr>
              <a:spLocks noChangeArrowheads="1"/>
            </p:cNvSpPr>
            <p:nvPr/>
          </p:nvSpPr>
          <p:spPr bwMode="auto">
            <a:xfrm>
              <a:off x="2975" y="1486"/>
              <a:ext cx="51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lang="en-US" sz="2100">
                  <a:solidFill>
                    <a:srgbClr val="000000"/>
                  </a:solidFill>
                  <a:latin typeface="Helvetica" charset="0"/>
                </a:rPr>
                <a:t>js289</a:t>
              </a:r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”</a:t>
              </a:r>
              <a:endParaRPr lang="en-US" b="1"/>
            </a:p>
          </p:txBody>
        </p:sp>
        <p:sp>
          <p:nvSpPr>
            <p:cNvPr id="262157" name="Rectangle 13"/>
            <p:cNvSpPr>
              <a:spLocks noChangeArrowheads="1"/>
            </p:cNvSpPr>
            <p:nvPr/>
          </p:nvSpPr>
          <p:spPr bwMode="auto">
            <a:xfrm>
              <a:off x="3848" y="1407"/>
              <a:ext cx="1613" cy="28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4108" y="1486"/>
              <a:ext cx="11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lang="en-US" sz="2100">
                  <a:solidFill>
                    <a:srgbClr val="000000"/>
                  </a:solidFill>
                  <a:latin typeface="Helvetica" charset="0"/>
                </a:rPr>
                <a:t>john@mail.de</a:t>
              </a:r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”</a:t>
              </a:r>
              <a:endParaRPr lang="en-US" b="1"/>
            </a:p>
          </p:txBody>
        </p:sp>
        <p:sp>
          <p:nvSpPr>
            <p:cNvPr id="262161" name="Rectangle 17"/>
            <p:cNvSpPr>
              <a:spLocks noChangeArrowheads="1"/>
            </p:cNvSpPr>
            <p:nvPr/>
          </p:nvSpPr>
          <p:spPr bwMode="auto">
            <a:xfrm>
              <a:off x="1401" y="833"/>
              <a:ext cx="1214" cy="28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62" name="Rectangle 18"/>
            <p:cNvSpPr>
              <a:spLocks noChangeArrowheads="1"/>
            </p:cNvSpPr>
            <p:nvPr/>
          </p:nvSpPr>
          <p:spPr bwMode="auto">
            <a:xfrm>
              <a:off x="1630" y="911"/>
              <a:ext cx="1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Helvetica" charset="0"/>
                </a:rPr>
                <a:t>fi</a:t>
              </a:r>
              <a:endParaRPr lang="en-US" b="1"/>
            </a:p>
          </p:txBody>
        </p:sp>
        <p:sp>
          <p:nvSpPr>
            <p:cNvPr id="262163" name="Rectangle 19"/>
            <p:cNvSpPr>
              <a:spLocks noChangeArrowheads="1"/>
            </p:cNvSpPr>
            <p:nvPr/>
          </p:nvSpPr>
          <p:spPr bwMode="auto">
            <a:xfrm>
              <a:off x="1729" y="911"/>
              <a:ext cx="6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Helvetica" charset="0"/>
                </a:rPr>
                <a:t>r</a:t>
              </a:r>
              <a:endParaRPr lang="en-US" b="1"/>
            </a:p>
          </p:txBody>
        </p:sp>
        <p:sp>
          <p:nvSpPr>
            <p:cNvPr id="262164" name="Rectangle 20"/>
            <p:cNvSpPr>
              <a:spLocks noChangeArrowheads="1"/>
            </p:cNvSpPr>
            <p:nvPr/>
          </p:nvSpPr>
          <p:spPr bwMode="auto">
            <a:xfrm>
              <a:off x="1790" y="911"/>
              <a:ext cx="60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Helvetica" charset="0"/>
                </a:rPr>
                <a:t>stName</a:t>
              </a:r>
              <a:endParaRPr lang="en-US" b="1"/>
            </a:p>
          </p:txBody>
        </p:sp>
        <p:sp>
          <p:nvSpPr>
            <p:cNvPr id="262165" name="Rectangle 21"/>
            <p:cNvSpPr>
              <a:spLocks noChangeArrowheads="1"/>
            </p:cNvSpPr>
            <p:nvPr/>
          </p:nvSpPr>
          <p:spPr bwMode="auto">
            <a:xfrm>
              <a:off x="1401" y="1117"/>
              <a:ext cx="1214" cy="28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66" name="Rectangle 22"/>
            <p:cNvSpPr>
              <a:spLocks noChangeArrowheads="1"/>
            </p:cNvSpPr>
            <p:nvPr/>
          </p:nvSpPr>
          <p:spPr bwMode="auto">
            <a:xfrm>
              <a:off x="1782" y="1195"/>
              <a:ext cx="45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lang="en-US" sz="2100">
                  <a:solidFill>
                    <a:srgbClr val="000000"/>
                  </a:solidFill>
                  <a:latin typeface="Helvetica" charset="0"/>
                </a:rPr>
                <a:t>alice</a:t>
              </a:r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”</a:t>
              </a:r>
              <a:endParaRPr lang="en-US" b="1"/>
            </a:p>
          </p:txBody>
        </p:sp>
        <p:sp>
          <p:nvSpPr>
            <p:cNvPr id="262167" name="Rectangle 23"/>
            <p:cNvSpPr>
              <a:spLocks noChangeArrowheads="1"/>
            </p:cNvSpPr>
            <p:nvPr/>
          </p:nvSpPr>
          <p:spPr bwMode="auto">
            <a:xfrm>
              <a:off x="1401" y="1407"/>
              <a:ext cx="1214" cy="28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68" name="Rectangle 24"/>
            <p:cNvSpPr>
              <a:spLocks noChangeArrowheads="1"/>
            </p:cNvSpPr>
            <p:nvPr/>
          </p:nvSpPr>
          <p:spPr bwMode="auto">
            <a:xfrm>
              <a:off x="1796" y="1486"/>
              <a:ext cx="4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lang="en-US" sz="2100">
                  <a:solidFill>
                    <a:srgbClr val="000000"/>
                  </a:solidFill>
                  <a:latin typeface="Helvetica" charset="0"/>
                </a:rPr>
                <a:t>john</a:t>
              </a:r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”</a:t>
              </a:r>
              <a:endParaRPr lang="en-US" b="1"/>
            </a:p>
          </p:txBody>
        </p:sp>
        <p:sp>
          <p:nvSpPr>
            <p:cNvPr id="262169" name="Rectangle 25"/>
            <p:cNvSpPr>
              <a:spLocks noChangeArrowheads="1"/>
            </p:cNvSpPr>
            <p:nvPr/>
          </p:nvSpPr>
          <p:spPr bwMode="auto">
            <a:xfrm>
              <a:off x="2613" y="1692"/>
              <a:ext cx="1232" cy="28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70" name="Rectangle 26"/>
            <p:cNvSpPr>
              <a:spLocks noChangeArrowheads="1"/>
            </p:cNvSpPr>
            <p:nvPr/>
          </p:nvSpPr>
          <p:spPr bwMode="auto">
            <a:xfrm>
              <a:off x="3079" y="1770"/>
              <a:ext cx="29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lang="en-US" sz="2100">
                  <a:solidFill>
                    <a:srgbClr val="000000"/>
                  </a:solidFill>
                  <a:latin typeface="Helvetica" charset="0"/>
                </a:rPr>
                <a:t>bd</a:t>
              </a:r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”</a:t>
              </a:r>
              <a:endParaRPr lang="en-US" b="1"/>
            </a:p>
          </p:txBody>
        </p:sp>
        <p:sp>
          <p:nvSpPr>
            <p:cNvPr id="262171" name="Rectangle 27"/>
            <p:cNvSpPr>
              <a:spLocks noChangeArrowheads="1"/>
            </p:cNvSpPr>
            <p:nvPr/>
          </p:nvSpPr>
          <p:spPr bwMode="auto">
            <a:xfrm>
              <a:off x="3848" y="1692"/>
              <a:ext cx="1613" cy="28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72" name="Rectangle 28"/>
            <p:cNvSpPr>
              <a:spLocks noChangeArrowheads="1"/>
            </p:cNvSpPr>
            <p:nvPr/>
          </p:nvSpPr>
          <p:spPr bwMode="auto">
            <a:xfrm>
              <a:off x="4086" y="1770"/>
              <a:ext cx="11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lang="en-US" sz="2100">
                  <a:solidFill>
                    <a:srgbClr val="000000"/>
                  </a:solidFill>
                  <a:latin typeface="Helvetica" charset="0"/>
                </a:rPr>
                <a:t>bobd@mail.ch</a:t>
              </a:r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”</a:t>
              </a:r>
              <a:endParaRPr lang="en-US" b="1"/>
            </a:p>
          </p:txBody>
        </p:sp>
        <p:sp>
          <p:nvSpPr>
            <p:cNvPr id="262173" name="Rectangle 29"/>
            <p:cNvSpPr>
              <a:spLocks noChangeArrowheads="1"/>
            </p:cNvSpPr>
            <p:nvPr/>
          </p:nvSpPr>
          <p:spPr bwMode="auto">
            <a:xfrm>
              <a:off x="1401" y="1692"/>
              <a:ext cx="1214" cy="28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74" name="Rectangle 30"/>
            <p:cNvSpPr>
              <a:spLocks noChangeArrowheads="1"/>
            </p:cNvSpPr>
            <p:nvPr/>
          </p:nvSpPr>
          <p:spPr bwMode="auto">
            <a:xfrm>
              <a:off x="1814" y="1770"/>
              <a:ext cx="3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lang="en-US" sz="2100">
                  <a:solidFill>
                    <a:srgbClr val="000000"/>
                  </a:solidFill>
                  <a:latin typeface="Helvetica" charset="0"/>
                </a:rPr>
                <a:t>bob</a:t>
              </a:r>
              <a:r>
                <a:rPr lang="ja-JP" altLang="en-US" sz="2100">
                  <a:solidFill>
                    <a:srgbClr val="000000"/>
                  </a:solidFill>
                  <a:latin typeface="Arial"/>
                </a:rPr>
                <a:t>”</a:t>
              </a:r>
              <a:endParaRPr lang="en-US" b="1"/>
            </a:p>
          </p:txBody>
        </p:sp>
      </p:grpSp>
      <p:grpSp>
        <p:nvGrpSpPr>
          <p:cNvPr id="262216" name="Group 72"/>
          <p:cNvGrpSpPr>
            <a:grpSpLocks/>
          </p:cNvGrpSpPr>
          <p:nvPr/>
        </p:nvGrpSpPr>
        <p:grpSpPr bwMode="auto">
          <a:xfrm>
            <a:off x="6269038" y="3205163"/>
            <a:ext cx="2271712" cy="534987"/>
            <a:chOff x="3939" y="2021"/>
            <a:chExt cx="1431" cy="337"/>
          </a:xfrm>
        </p:grpSpPr>
        <p:sp>
          <p:nvSpPr>
            <p:cNvPr id="262177" name="Rectangle 33"/>
            <p:cNvSpPr>
              <a:spLocks noChangeArrowheads="1"/>
            </p:cNvSpPr>
            <p:nvPr/>
          </p:nvSpPr>
          <p:spPr bwMode="auto">
            <a:xfrm>
              <a:off x="4248" y="2176"/>
              <a:ext cx="87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Times New Roman" charset="0"/>
                </a:rPr>
                <a:t>Candidate key</a:t>
              </a:r>
              <a:endParaRPr lang="en-US" b="1"/>
            </a:p>
          </p:txBody>
        </p:sp>
        <p:sp>
          <p:nvSpPr>
            <p:cNvPr id="262176" name="Freeform 32"/>
            <p:cNvSpPr>
              <a:spLocks/>
            </p:cNvSpPr>
            <p:nvPr/>
          </p:nvSpPr>
          <p:spPr bwMode="auto">
            <a:xfrm>
              <a:off x="3939" y="2021"/>
              <a:ext cx="1431" cy="114"/>
            </a:xfrm>
            <a:custGeom>
              <a:avLst/>
              <a:gdLst>
                <a:gd name="T0" fmla="*/ 0 w 1431"/>
                <a:gd name="T1" fmla="*/ 19 h 145"/>
                <a:gd name="T2" fmla="*/ 0 w 1431"/>
                <a:gd name="T3" fmla="*/ 145 h 145"/>
                <a:gd name="T4" fmla="*/ 1431 w 1431"/>
                <a:gd name="T5" fmla="*/ 145 h 145"/>
                <a:gd name="T6" fmla="*/ 1431 w 1431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1" h="145">
                  <a:moveTo>
                    <a:pt x="0" y="19"/>
                  </a:moveTo>
                  <a:lnTo>
                    <a:pt x="0" y="145"/>
                  </a:lnTo>
                  <a:lnTo>
                    <a:pt x="1431" y="145"/>
                  </a:lnTo>
                  <a:lnTo>
                    <a:pt x="1431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2221" name="Group 77"/>
          <p:cNvGrpSpPr>
            <a:grpSpLocks/>
          </p:cNvGrpSpPr>
          <p:nvPr/>
        </p:nvGrpSpPr>
        <p:grpSpPr bwMode="auto">
          <a:xfrm>
            <a:off x="4119563" y="766763"/>
            <a:ext cx="2001837" cy="525462"/>
            <a:chOff x="2595" y="483"/>
            <a:chExt cx="1261" cy="331"/>
          </a:xfrm>
        </p:grpSpPr>
        <p:sp>
          <p:nvSpPr>
            <p:cNvPr id="262180" name="Rectangle 36"/>
            <p:cNvSpPr>
              <a:spLocks noChangeArrowheads="1"/>
            </p:cNvSpPr>
            <p:nvPr/>
          </p:nvSpPr>
          <p:spPr bwMode="auto">
            <a:xfrm>
              <a:off x="2595" y="669"/>
              <a:ext cx="37" cy="14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83" name="Rectangle 39"/>
            <p:cNvSpPr>
              <a:spLocks noChangeArrowheads="1"/>
            </p:cNvSpPr>
            <p:nvPr/>
          </p:nvSpPr>
          <p:spPr bwMode="auto">
            <a:xfrm>
              <a:off x="3809" y="687"/>
              <a:ext cx="37" cy="1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81" name="Rectangle 37"/>
            <p:cNvSpPr>
              <a:spLocks noChangeArrowheads="1"/>
            </p:cNvSpPr>
            <p:nvPr/>
          </p:nvSpPr>
          <p:spPr bwMode="auto">
            <a:xfrm>
              <a:off x="2624" y="667"/>
              <a:ext cx="1232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84" name="Rectangle 40"/>
            <p:cNvSpPr>
              <a:spLocks noChangeArrowheads="1"/>
            </p:cNvSpPr>
            <p:nvPr/>
          </p:nvSpPr>
          <p:spPr bwMode="auto">
            <a:xfrm>
              <a:off x="2856" y="483"/>
              <a:ext cx="81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Times New Roman" charset="0"/>
                </a:rPr>
                <a:t>Primary key</a:t>
              </a:r>
              <a:endParaRPr lang="en-US" b="1"/>
            </a:p>
          </p:txBody>
        </p:sp>
      </p:grpSp>
      <p:sp>
        <p:nvSpPr>
          <p:cNvPr id="262197" name="Rectangle 53"/>
          <p:cNvSpPr>
            <a:spLocks noChangeArrowheads="1"/>
          </p:cNvSpPr>
          <p:nvPr/>
        </p:nvSpPr>
        <p:spPr bwMode="auto">
          <a:xfrm>
            <a:off x="382588" y="4035425"/>
            <a:ext cx="14747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>
                <a:solidFill>
                  <a:srgbClr val="000000"/>
                </a:solidFill>
                <a:latin typeface="Helvetica" charset="0"/>
              </a:rPr>
              <a:t>League table</a:t>
            </a:r>
            <a:endParaRPr lang="en-US" b="1"/>
          </a:p>
        </p:txBody>
      </p:sp>
      <p:grpSp>
        <p:nvGrpSpPr>
          <p:cNvPr id="262212" name="Group 68"/>
          <p:cNvGrpSpPr>
            <a:grpSpLocks/>
          </p:cNvGrpSpPr>
          <p:nvPr/>
        </p:nvGrpSpPr>
        <p:grpSpPr bwMode="auto">
          <a:xfrm>
            <a:off x="2120900" y="3941763"/>
            <a:ext cx="6488113" cy="1798637"/>
            <a:chOff x="1336" y="2483"/>
            <a:chExt cx="4087" cy="1133"/>
          </a:xfrm>
        </p:grpSpPr>
        <p:sp>
          <p:nvSpPr>
            <p:cNvPr id="262187" name="Rectangle 43"/>
            <p:cNvSpPr>
              <a:spLocks noChangeArrowheads="1"/>
            </p:cNvSpPr>
            <p:nvPr/>
          </p:nvSpPr>
          <p:spPr bwMode="auto">
            <a:xfrm>
              <a:off x="1336" y="2483"/>
              <a:ext cx="2043" cy="282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88" name="Rectangle 44"/>
            <p:cNvSpPr>
              <a:spLocks noChangeArrowheads="1"/>
            </p:cNvSpPr>
            <p:nvPr/>
          </p:nvSpPr>
          <p:spPr bwMode="auto">
            <a:xfrm>
              <a:off x="1336" y="2764"/>
              <a:ext cx="2043" cy="282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89" name="Rectangle 45"/>
            <p:cNvSpPr>
              <a:spLocks noChangeArrowheads="1"/>
            </p:cNvSpPr>
            <p:nvPr/>
          </p:nvSpPr>
          <p:spPr bwMode="auto">
            <a:xfrm>
              <a:off x="1336" y="3052"/>
              <a:ext cx="2043" cy="283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90" name="Rectangle 46"/>
            <p:cNvSpPr>
              <a:spLocks noChangeArrowheads="1"/>
            </p:cNvSpPr>
            <p:nvPr/>
          </p:nvSpPr>
          <p:spPr bwMode="auto">
            <a:xfrm>
              <a:off x="1336" y="3334"/>
              <a:ext cx="2043" cy="282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91" name="Rectangle 47"/>
            <p:cNvSpPr>
              <a:spLocks noChangeArrowheads="1"/>
            </p:cNvSpPr>
            <p:nvPr/>
          </p:nvSpPr>
          <p:spPr bwMode="auto">
            <a:xfrm>
              <a:off x="3379" y="2483"/>
              <a:ext cx="2044" cy="282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92" name="Rectangle 48"/>
            <p:cNvSpPr>
              <a:spLocks noChangeArrowheads="1"/>
            </p:cNvSpPr>
            <p:nvPr/>
          </p:nvSpPr>
          <p:spPr bwMode="auto">
            <a:xfrm>
              <a:off x="4262" y="2560"/>
              <a:ext cx="36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Helvetica" charset="0"/>
                </a:rPr>
                <a:t>login</a:t>
              </a:r>
              <a:endParaRPr lang="en-US" b="1"/>
            </a:p>
          </p:txBody>
        </p:sp>
        <p:sp>
          <p:nvSpPr>
            <p:cNvPr id="262193" name="Rectangle 49"/>
            <p:cNvSpPr>
              <a:spLocks noChangeArrowheads="1"/>
            </p:cNvSpPr>
            <p:nvPr/>
          </p:nvSpPr>
          <p:spPr bwMode="auto">
            <a:xfrm>
              <a:off x="3379" y="2764"/>
              <a:ext cx="2044" cy="282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94" name="Rectangle 50"/>
            <p:cNvSpPr>
              <a:spLocks noChangeArrowheads="1"/>
            </p:cNvSpPr>
            <p:nvPr/>
          </p:nvSpPr>
          <p:spPr bwMode="auto">
            <a:xfrm>
              <a:off x="4182" y="2842"/>
              <a:ext cx="5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900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lang="en-US" sz="1900">
                  <a:solidFill>
                    <a:srgbClr val="000000"/>
                  </a:solidFill>
                  <a:latin typeface="Helvetica" charset="0"/>
                </a:rPr>
                <a:t>am384</a:t>
              </a:r>
              <a:r>
                <a:rPr lang="ja-JP" altLang="en-US" sz="1900">
                  <a:solidFill>
                    <a:srgbClr val="000000"/>
                  </a:solidFill>
                  <a:latin typeface="Arial"/>
                </a:rPr>
                <a:t>”</a:t>
              </a:r>
              <a:endParaRPr lang="en-US" b="1"/>
            </a:p>
          </p:txBody>
        </p:sp>
        <p:sp>
          <p:nvSpPr>
            <p:cNvPr id="262195" name="Rectangle 51"/>
            <p:cNvSpPr>
              <a:spLocks noChangeArrowheads="1"/>
            </p:cNvSpPr>
            <p:nvPr/>
          </p:nvSpPr>
          <p:spPr bwMode="auto">
            <a:xfrm>
              <a:off x="3379" y="3052"/>
              <a:ext cx="2044" cy="283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96" name="Rectangle 52"/>
            <p:cNvSpPr>
              <a:spLocks noChangeArrowheads="1"/>
            </p:cNvSpPr>
            <p:nvPr/>
          </p:nvSpPr>
          <p:spPr bwMode="auto">
            <a:xfrm>
              <a:off x="4182" y="3129"/>
              <a:ext cx="5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900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lang="en-US" sz="1900">
                  <a:solidFill>
                    <a:srgbClr val="000000"/>
                  </a:solidFill>
                  <a:latin typeface="Helvetica" charset="0"/>
                </a:rPr>
                <a:t>am384</a:t>
              </a:r>
              <a:r>
                <a:rPr lang="ja-JP" altLang="en-US" sz="1900">
                  <a:solidFill>
                    <a:srgbClr val="000000"/>
                  </a:solidFill>
                  <a:latin typeface="Arial"/>
                </a:rPr>
                <a:t>”</a:t>
              </a:r>
              <a:endParaRPr lang="en-US" b="1"/>
            </a:p>
          </p:txBody>
        </p:sp>
        <p:sp>
          <p:nvSpPr>
            <p:cNvPr id="262198" name="Rectangle 54"/>
            <p:cNvSpPr>
              <a:spLocks noChangeArrowheads="1"/>
            </p:cNvSpPr>
            <p:nvPr/>
          </p:nvSpPr>
          <p:spPr bwMode="auto">
            <a:xfrm>
              <a:off x="2199" y="2560"/>
              <a:ext cx="39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Helvetica" charset="0"/>
                </a:rPr>
                <a:t>name</a:t>
              </a:r>
              <a:endParaRPr lang="en-US" b="1"/>
            </a:p>
          </p:txBody>
        </p:sp>
        <p:sp>
          <p:nvSpPr>
            <p:cNvPr id="262199" name="Rectangle 55"/>
            <p:cNvSpPr>
              <a:spLocks noChangeArrowheads="1"/>
            </p:cNvSpPr>
            <p:nvPr/>
          </p:nvSpPr>
          <p:spPr bwMode="auto">
            <a:xfrm>
              <a:off x="1913" y="2842"/>
              <a:ext cx="113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900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lang="en-US" sz="1900">
                  <a:solidFill>
                    <a:srgbClr val="000000"/>
                  </a:solidFill>
                  <a:latin typeface="Helvetica" charset="0"/>
                </a:rPr>
                <a:t>tictactoeNovice</a:t>
              </a:r>
              <a:r>
                <a:rPr lang="ja-JP" altLang="en-US" sz="1900">
                  <a:solidFill>
                    <a:srgbClr val="000000"/>
                  </a:solidFill>
                  <a:latin typeface="Arial"/>
                </a:rPr>
                <a:t>”</a:t>
              </a:r>
              <a:endParaRPr lang="en-US" b="1"/>
            </a:p>
            <a:p>
              <a:endParaRPr lang="en-US" b="1"/>
            </a:p>
          </p:txBody>
        </p:sp>
        <p:sp>
          <p:nvSpPr>
            <p:cNvPr id="262200" name="Rectangle 56"/>
            <p:cNvSpPr>
              <a:spLocks noChangeArrowheads="1"/>
            </p:cNvSpPr>
            <p:nvPr/>
          </p:nvSpPr>
          <p:spPr bwMode="auto">
            <a:xfrm>
              <a:off x="1920" y="3129"/>
              <a:ext cx="110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900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lang="en-US" sz="1900">
                  <a:solidFill>
                    <a:srgbClr val="000000"/>
                  </a:solidFill>
                  <a:latin typeface="Helvetica" charset="0"/>
                </a:rPr>
                <a:t>tictactoeExpert</a:t>
              </a:r>
              <a:r>
                <a:rPr lang="ja-JP" altLang="en-US" sz="1900">
                  <a:solidFill>
                    <a:srgbClr val="000000"/>
                  </a:solidFill>
                  <a:latin typeface="Arial"/>
                </a:rPr>
                <a:t>”</a:t>
              </a:r>
              <a:endParaRPr lang="en-US" b="1"/>
            </a:p>
          </p:txBody>
        </p:sp>
        <p:sp>
          <p:nvSpPr>
            <p:cNvPr id="262201" name="Rectangle 57"/>
            <p:cNvSpPr>
              <a:spLocks noChangeArrowheads="1"/>
            </p:cNvSpPr>
            <p:nvPr/>
          </p:nvSpPr>
          <p:spPr bwMode="auto">
            <a:xfrm>
              <a:off x="3379" y="3334"/>
              <a:ext cx="2044" cy="282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202" name="Rectangle 58"/>
            <p:cNvSpPr>
              <a:spLocks noChangeArrowheads="1"/>
            </p:cNvSpPr>
            <p:nvPr/>
          </p:nvSpPr>
          <p:spPr bwMode="auto">
            <a:xfrm>
              <a:off x="4222" y="3411"/>
              <a:ext cx="46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900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lang="en-US" sz="1900">
                  <a:solidFill>
                    <a:srgbClr val="000000"/>
                  </a:solidFill>
                  <a:latin typeface="Helvetica" charset="0"/>
                </a:rPr>
                <a:t>js289</a:t>
              </a:r>
              <a:r>
                <a:rPr lang="ja-JP" altLang="en-US" sz="1900">
                  <a:solidFill>
                    <a:srgbClr val="000000"/>
                  </a:solidFill>
                  <a:latin typeface="Arial"/>
                </a:rPr>
                <a:t>”</a:t>
              </a:r>
              <a:endParaRPr lang="en-US" b="1"/>
            </a:p>
          </p:txBody>
        </p:sp>
        <p:sp>
          <p:nvSpPr>
            <p:cNvPr id="262203" name="Rectangle 59"/>
            <p:cNvSpPr>
              <a:spLocks noChangeArrowheads="1"/>
            </p:cNvSpPr>
            <p:nvPr/>
          </p:nvSpPr>
          <p:spPr bwMode="auto">
            <a:xfrm>
              <a:off x="1979" y="3411"/>
              <a:ext cx="96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900">
                  <a:solidFill>
                    <a:srgbClr val="000000"/>
                  </a:solidFill>
                  <a:latin typeface="Arial"/>
                </a:rPr>
                <a:t>“</a:t>
              </a:r>
              <a:r>
                <a:rPr lang="en-US" sz="1900">
                  <a:solidFill>
                    <a:srgbClr val="000000"/>
                  </a:solidFill>
                  <a:latin typeface="Helvetica" charset="0"/>
                </a:rPr>
                <a:t>chessNovice</a:t>
              </a:r>
              <a:r>
                <a:rPr lang="ja-JP" altLang="en-US" sz="1900">
                  <a:solidFill>
                    <a:srgbClr val="000000"/>
                  </a:solidFill>
                  <a:latin typeface="Arial"/>
                </a:rPr>
                <a:t>”</a:t>
              </a:r>
              <a:endParaRPr lang="en-US" b="1"/>
            </a:p>
          </p:txBody>
        </p:sp>
        <p:sp>
          <p:nvSpPr>
            <p:cNvPr id="262205" name="Line 61"/>
            <p:cNvSpPr>
              <a:spLocks noChangeShapeType="1"/>
            </p:cNvSpPr>
            <p:nvPr/>
          </p:nvSpPr>
          <p:spPr bwMode="auto">
            <a:xfrm>
              <a:off x="1336" y="2764"/>
              <a:ext cx="40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2220" name="Group 76"/>
          <p:cNvGrpSpPr>
            <a:grpSpLocks/>
          </p:cNvGrpSpPr>
          <p:nvPr/>
        </p:nvGrpSpPr>
        <p:grpSpPr bwMode="auto">
          <a:xfrm>
            <a:off x="5449888" y="5853113"/>
            <a:ext cx="3249612" cy="504825"/>
            <a:chOff x="3433" y="3687"/>
            <a:chExt cx="2047" cy="318"/>
          </a:xfrm>
        </p:grpSpPr>
        <p:sp>
          <p:nvSpPr>
            <p:cNvPr id="262204" name="Rectangle 60"/>
            <p:cNvSpPr>
              <a:spLocks noChangeArrowheads="1"/>
            </p:cNvSpPr>
            <p:nvPr/>
          </p:nvSpPr>
          <p:spPr bwMode="auto">
            <a:xfrm>
              <a:off x="3433" y="3832"/>
              <a:ext cx="20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Foreign key referencing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</a:rPr>
                <a:t>User table</a:t>
              </a:r>
              <a:endParaRPr lang="en-US" b="1"/>
            </a:p>
          </p:txBody>
        </p:sp>
        <p:sp>
          <p:nvSpPr>
            <p:cNvPr id="262206" name="Freeform 62"/>
            <p:cNvSpPr>
              <a:spLocks/>
            </p:cNvSpPr>
            <p:nvPr/>
          </p:nvSpPr>
          <p:spPr bwMode="auto">
            <a:xfrm>
              <a:off x="3474" y="3687"/>
              <a:ext cx="1916" cy="122"/>
            </a:xfrm>
            <a:custGeom>
              <a:avLst/>
              <a:gdLst>
                <a:gd name="T0" fmla="*/ 0 w 1431"/>
                <a:gd name="T1" fmla="*/ 19 h 145"/>
                <a:gd name="T2" fmla="*/ 0 w 1431"/>
                <a:gd name="T3" fmla="*/ 145 h 145"/>
                <a:gd name="T4" fmla="*/ 1431 w 1431"/>
                <a:gd name="T5" fmla="*/ 145 h 145"/>
                <a:gd name="T6" fmla="*/ 1431 w 1431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1" h="145">
                  <a:moveTo>
                    <a:pt x="0" y="19"/>
                  </a:moveTo>
                  <a:lnTo>
                    <a:pt x="0" y="145"/>
                  </a:lnTo>
                  <a:lnTo>
                    <a:pt x="1431" y="145"/>
                  </a:lnTo>
                  <a:lnTo>
                    <a:pt x="1431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5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9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Buried Association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Associations with multiplicity one can be implemented using a foreign key. </a:t>
            </a:r>
          </a:p>
          <a:p>
            <a:r>
              <a:rPr lang="en-US" dirty="0"/>
              <a:t>For one-to-many associations we add a foreign key to the table representing the class on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many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end. </a:t>
            </a:r>
          </a:p>
          <a:p>
            <a:r>
              <a:rPr lang="en-US" dirty="0"/>
              <a:t>For all other associations we can select either class at the end of the association. </a:t>
            </a:r>
          </a:p>
        </p:txBody>
      </p:sp>
    </p:spTree>
    <p:extLst>
      <p:ext uri="{BB962C8B-B14F-4D97-AF65-F5344CB8AC3E}">
        <p14:creationId xmlns:p14="http://schemas.microsoft.com/office/powerpoint/2010/main" val="18806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Buried Association</a:t>
            </a:r>
          </a:p>
        </p:txBody>
      </p:sp>
      <p:grpSp>
        <p:nvGrpSpPr>
          <p:cNvPr id="265257" name="Group 41"/>
          <p:cNvGrpSpPr>
            <a:grpSpLocks/>
          </p:cNvGrpSpPr>
          <p:nvPr/>
        </p:nvGrpSpPr>
        <p:grpSpPr bwMode="auto">
          <a:xfrm>
            <a:off x="4395788" y="4108450"/>
            <a:ext cx="174625" cy="790575"/>
            <a:chOff x="2769" y="2588"/>
            <a:chExt cx="110" cy="498"/>
          </a:xfrm>
        </p:grpSpPr>
        <p:sp>
          <p:nvSpPr>
            <p:cNvPr id="265219" name="Oval 3"/>
            <p:cNvSpPr>
              <a:spLocks noChangeArrowheads="1"/>
            </p:cNvSpPr>
            <p:nvPr/>
          </p:nvSpPr>
          <p:spPr bwMode="auto">
            <a:xfrm>
              <a:off x="2810" y="2851"/>
              <a:ext cx="28" cy="27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20" name="Line 4"/>
            <p:cNvSpPr>
              <a:spLocks noChangeShapeType="1"/>
            </p:cNvSpPr>
            <p:nvPr/>
          </p:nvSpPr>
          <p:spPr bwMode="auto">
            <a:xfrm>
              <a:off x="2824" y="2878"/>
              <a:ext cx="55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21" name="Freeform 5"/>
            <p:cNvSpPr>
              <a:spLocks/>
            </p:cNvSpPr>
            <p:nvPr/>
          </p:nvSpPr>
          <p:spPr bwMode="auto">
            <a:xfrm>
              <a:off x="2769" y="2878"/>
              <a:ext cx="110" cy="208"/>
            </a:xfrm>
            <a:custGeom>
              <a:avLst/>
              <a:gdLst>
                <a:gd name="T0" fmla="*/ 110 w 110"/>
                <a:gd name="T1" fmla="*/ 0 h 208"/>
                <a:gd name="T2" fmla="*/ 55 w 110"/>
                <a:gd name="T3" fmla="*/ 208 h 208"/>
                <a:gd name="T4" fmla="*/ 0 w 110"/>
                <a:gd name="T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208">
                  <a:moveTo>
                    <a:pt x="110" y="0"/>
                  </a:moveTo>
                  <a:lnTo>
                    <a:pt x="55" y="208"/>
                  </a:lnTo>
                  <a:lnTo>
                    <a:pt x="0" y="0"/>
                  </a:lnTo>
                </a:path>
              </a:pathLst>
            </a:cu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22" name="Line 6"/>
            <p:cNvSpPr>
              <a:spLocks noChangeShapeType="1"/>
            </p:cNvSpPr>
            <p:nvPr/>
          </p:nvSpPr>
          <p:spPr bwMode="auto">
            <a:xfrm>
              <a:off x="2769" y="2878"/>
              <a:ext cx="55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23" name="Freeform 7"/>
            <p:cNvSpPr>
              <a:spLocks/>
            </p:cNvSpPr>
            <p:nvPr/>
          </p:nvSpPr>
          <p:spPr bwMode="auto">
            <a:xfrm>
              <a:off x="2769" y="2878"/>
              <a:ext cx="110" cy="208"/>
            </a:xfrm>
            <a:custGeom>
              <a:avLst/>
              <a:gdLst>
                <a:gd name="T0" fmla="*/ 55 w 110"/>
                <a:gd name="T1" fmla="*/ 0 h 208"/>
                <a:gd name="T2" fmla="*/ 110 w 110"/>
                <a:gd name="T3" fmla="*/ 0 h 208"/>
                <a:gd name="T4" fmla="*/ 55 w 110"/>
                <a:gd name="T5" fmla="*/ 208 h 208"/>
                <a:gd name="T6" fmla="*/ 0 w 110"/>
                <a:gd name="T7" fmla="*/ 0 h 208"/>
                <a:gd name="T8" fmla="*/ 55 w 110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08">
                  <a:moveTo>
                    <a:pt x="55" y="0"/>
                  </a:moveTo>
                  <a:lnTo>
                    <a:pt x="110" y="0"/>
                  </a:lnTo>
                  <a:lnTo>
                    <a:pt x="55" y="20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25" name="Rectangle 9"/>
            <p:cNvSpPr>
              <a:spLocks noChangeArrowheads="1"/>
            </p:cNvSpPr>
            <p:nvPr/>
          </p:nvSpPr>
          <p:spPr bwMode="auto">
            <a:xfrm>
              <a:off x="2810" y="2864"/>
              <a:ext cx="28" cy="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26" name="Rectangle 10"/>
            <p:cNvSpPr>
              <a:spLocks noChangeArrowheads="1"/>
            </p:cNvSpPr>
            <p:nvPr/>
          </p:nvSpPr>
          <p:spPr bwMode="auto">
            <a:xfrm>
              <a:off x="2810" y="2588"/>
              <a:ext cx="28" cy="27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65256" name="Group 40"/>
          <p:cNvGrpSpPr>
            <a:grpSpLocks/>
          </p:cNvGrpSpPr>
          <p:nvPr/>
        </p:nvGrpSpPr>
        <p:grpSpPr bwMode="auto">
          <a:xfrm>
            <a:off x="1936750" y="3690938"/>
            <a:ext cx="5114925" cy="461962"/>
            <a:chOff x="1220" y="2325"/>
            <a:chExt cx="3222" cy="291"/>
          </a:xfrm>
        </p:grpSpPr>
        <p:sp>
          <p:nvSpPr>
            <p:cNvPr id="265224" name="Rectangle 8"/>
            <p:cNvSpPr>
              <a:spLocks noChangeArrowheads="1"/>
            </p:cNvSpPr>
            <p:nvPr/>
          </p:nvSpPr>
          <p:spPr bwMode="auto">
            <a:xfrm>
              <a:off x="2810" y="2574"/>
              <a:ext cx="28" cy="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34" name="Line 18"/>
            <p:cNvSpPr>
              <a:spLocks noChangeShapeType="1"/>
            </p:cNvSpPr>
            <p:nvPr/>
          </p:nvSpPr>
          <p:spPr bwMode="auto">
            <a:xfrm>
              <a:off x="2271" y="2491"/>
              <a:ext cx="109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35" name="Rectangle 19"/>
            <p:cNvSpPr>
              <a:spLocks noChangeArrowheads="1"/>
            </p:cNvSpPr>
            <p:nvPr/>
          </p:nvSpPr>
          <p:spPr bwMode="auto">
            <a:xfrm>
              <a:off x="3377" y="2367"/>
              <a:ext cx="1065" cy="24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36" name="Rectangle 20"/>
            <p:cNvSpPr>
              <a:spLocks noChangeArrowheads="1"/>
            </p:cNvSpPr>
            <p:nvPr/>
          </p:nvSpPr>
          <p:spPr bwMode="auto">
            <a:xfrm>
              <a:off x="3666" y="2418"/>
              <a:ext cx="52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Lucida Sans Typewriter" charset="0"/>
                </a:rPr>
                <a:t>League</a:t>
              </a:r>
              <a:endParaRPr lang="en-US" sz="1800">
                <a:latin typeface="Lucida Sans Typewriter" charset="0"/>
              </a:endParaRPr>
            </a:p>
          </p:txBody>
        </p:sp>
        <p:sp>
          <p:nvSpPr>
            <p:cNvPr id="265237" name="Rectangle 21"/>
            <p:cNvSpPr>
              <a:spLocks noChangeArrowheads="1"/>
            </p:cNvSpPr>
            <p:nvPr/>
          </p:nvSpPr>
          <p:spPr bwMode="auto">
            <a:xfrm>
              <a:off x="1220" y="2367"/>
              <a:ext cx="1065" cy="24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38" name="Rectangle 22"/>
            <p:cNvSpPr>
              <a:spLocks noChangeArrowheads="1"/>
            </p:cNvSpPr>
            <p:nvPr/>
          </p:nvSpPr>
          <p:spPr bwMode="auto">
            <a:xfrm>
              <a:off x="1299" y="2402"/>
              <a:ext cx="96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Lucida Sans Typewriter" charset="0"/>
                </a:rPr>
                <a:t>LeagueOwner</a:t>
              </a:r>
              <a:endParaRPr lang="en-US" sz="1800">
                <a:latin typeface="Lucida Sans Typewriter" charset="0"/>
              </a:endParaRPr>
            </a:p>
          </p:txBody>
        </p:sp>
        <p:sp>
          <p:nvSpPr>
            <p:cNvPr id="265250" name="Rectangle 34"/>
            <p:cNvSpPr>
              <a:spLocks noChangeArrowheads="1"/>
            </p:cNvSpPr>
            <p:nvPr/>
          </p:nvSpPr>
          <p:spPr bwMode="auto">
            <a:xfrm>
              <a:off x="3236" y="2349"/>
              <a:ext cx="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Lucida Sans Typewriter" charset="0"/>
                </a:rPr>
                <a:t>*</a:t>
              </a:r>
              <a:endParaRPr lang="en-US" sz="1800">
                <a:latin typeface="Lucida Sans Typewriter" charset="0"/>
              </a:endParaRPr>
            </a:p>
          </p:txBody>
        </p:sp>
        <p:sp>
          <p:nvSpPr>
            <p:cNvPr id="265251" name="Rectangle 35"/>
            <p:cNvSpPr>
              <a:spLocks noChangeArrowheads="1"/>
            </p:cNvSpPr>
            <p:nvPr/>
          </p:nvSpPr>
          <p:spPr bwMode="auto">
            <a:xfrm>
              <a:off x="2341" y="2325"/>
              <a:ext cx="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Lucida Sans Typewriter" charset="0"/>
                </a:rPr>
                <a:t>1</a:t>
              </a:r>
              <a:endParaRPr lang="en-US" sz="1800">
                <a:latin typeface="Lucida Sans Typewriter" charset="0"/>
              </a:endParaRPr>
            </a:p>
          </p:txBody>
        </p:sp>
      </p:grpSp>
      <p:grpSp>
        <p:nvGrpSpPr>
          <p:cNvPr id="265258" name="Group 42"/>
          <p:cNvGrpSpPr>
            <a:grpSpLocks/>
          </p:cNvGrpSpPr>
          <p:nvPr/>
        </p:nvGrpSpPr>
        <p:grpSpPr bwMode="auto">
          <a:xfrm>
            <a:off x="377825" y="5018088"/>
            <a:ext cx="2967038" cy="1135062"/>
            <a:chOff x="238" y="3161"/>
            <a:chExt cx="1869" cy="715"/>
          </a:xfrm>
        </p:grpSpPr>
        <p:sp>
          <p:nvSpPr>
            <p:cNvPr id="265227" name="Rectangle 11"/>
            <p:cNvSpPr>
              <a:spLocks noChangeArrowheads="1"/>
            </p:cNvSpPr>
            <p:nvPr/>
          </p:nvSpPr>
          <p:spPr bwMode="auto">
            <a:xfrm>
              <a:off x="238" y="3321"/>
              <a:ext cx="926" cy="27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28" name="Rectangle 12"/>
            <p:cNvSpPr>
              <a:spLocks noChangeArrowheads="1"/>
            </p:cNvSpPr>
            <p:nvPr/>
          </p:nvSpPr>
          <p:spPr bwMode="auto">
            <a:xfrm>
              <a:off x="492" y="3396"/>
              <a:ext cx="4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id:long</a:t>
              </a:r>
              <a:endParaRPr lang="en-US" sz="1800" b="1"/>
            </a:p>
          </p:txBody>
        </p:sp>
        <p:sp>
          <p:nvSpPr>
            <p:cNvPr id="265229" name="Rectangle 13"/>
            <p:cNvSpPr>
              <a:spLocks noChangeArrowheads="1"/>
            </p:cNvSpPr>
            <p:nvPr/>
          </p:nvSpPr>
          <p:spPr bwMode="auto">
            <a:xfrm>
              <a:off x="238" y="3600"/>
              <a:ext cx="926" cy="27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39" name="Rectangle 23"/>
            <p:cNvSpPr>
              <a:spLocks noChangeArrowheads="1"/>
            </p:cNvSpPr>
            <p:nvPr/>
          </p:nvSpPr>
          <p:spPr bwMode="auto">
            <a:xfrm>
              <a:off x="580" y="3161"/>
              <a:ext cx="134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LeagueOwner table</a:t>
              </a:r>
              <a:endParaRPr lang="en-US" sz="1800" b="1"/>
            </a:p>
            <a:p>
              <a:endParaRPr lang="en-US" sz="1800" b="1"/>
            </a:p>
          </p:txBody>
        </p:sp>
        <p:sp>
          <p:nvSpPr>
            <p:cNvPr id="265244" name="Rectangle 28"/>
            <p:cNvSpPr>
              <a:spLocks noChangeArrowheads="1"/>
            </p:cNvSpPr>
            <p:nvPr/>
          </p:nvSpPr>
          <p:spPr bwMode="auto">
            <a:xfrm>
              <a:off x="1167" y="3321"/>
              <a:ext cx="940" cy="27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45" name="Rectangle 29"/>
            <p:cNvSpPr>
              <a:spLocks noChangeArrowheads="1"/>
            </p:cNvSpPr>
            <p:nvPr/>
          </p:nvSpPr>
          <p:spPr bwMode="auto">
            <a:xfrm>
              <a:off x="1584" y="3396"/>
              <a:ext cx="1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...</a:t>
              </a:r>
              <a:endParaRPr lang="en-US" sz="1800" b="1"/>
            </a:p>
          </p:txBody>
        </p:sp>
        <p:sp>
          <p:nvSpPr>
            <p:cNvPr id="265246" name="Rectangle 30"/>
            <p:cNvSpPr>
              <a:spLocks noChangeArrowheads="1"/>
            </p:cNvSpPr>
            <p:nvPr/>
          </p:nvSpPr>
          <p:spPr bwMode="auto">
            <a:xfrm>
              <a:off x="1167" y="3600"/>
              <a:ext cx="940" cy="27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52" name="Line 36"/>
            <p:cNvSpPr>
              <a:spLocks noChangeShapeType="1"/>
            </p:cNvSpPr>
            <p:nvPr/>
          </p:nvSpPr>
          <p:spPr bwMode="auto">
            <a:xfrm>
              <a:off x="241" y="3600"/>
              <a:ext cx="18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265259" name="Group 43"/>
          <p:cNvGrpSpPr>
            <a:grpSpLocks/>
          </p:cNvGrpSpPr>
          <p:nvPr/>
        </p:nvGrpSpPr>
        <p:grpSpPr bwMode="auto">
          <a:xfrm>
            <a:off x="4595813" y="5018088"/>
            <a:ext cx="4056062" cy="1135062"/>
            <a:chOff x="2895" y="3161"/>
            <a:chExt cx="2555" cy="715"/>
          </a:xfrm>
        </p:grpSpPr>
        <p:sp>
          <p:nvSpPr>
            <p:cNvPr id="265230" name="Rectangle 14"/>
            <p:cNvSpPr>
              <a:spLocks noChangeArrowheads="1"/>
            </p:cNvSpPr>
            <p:nvPr/>
          </p:nvSpPr>
          <p:spPr bwMode="auto">
            <a:xfrm>
              <a:off x="4219" y="3321"/>
              <a:ext cx="1231" cy="27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31" name="Rectangle 15"/>
            <p:cNvSpPr>
              <a:spLocks noChangeArrowheads="1"/>
            </p:cNvSpPr>
            <p:nvPr/>
          </p:nvSpPr>
          <p:spPr bwMode="auto">
            <a:xfrm>
              <a:off x="4502" y="3396"/>
              <a:ext cx="8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o</a:t>
              </a:r>
              <a:endParaRPr lang="en-US" sz="1800" b="1"/>
            </a:p>
          </p:txBody>
        </p:sp>
        <p:sp>
          <p:nvSpPr>
            <p:cNvPr id="265232" name="Rectangle 16"/>
            <p:cNvSpPr>
              <a:spLocks noChangeArrowheads="1"/>
            </p:cNvSpPr>
            <p:nvPr/>
          </p:nvSpPr>
          <p:spPr bwMode="auto">
            <a:xfrm>
              <a:off x="4574" y="3396"/>
              <a:ext cx="6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wner:long</a:t>
              </a:r>
              <a:endParaRPr lang="en-US" sz="1800" b="1"/>
            </a:p>
          </p:txBody>
        </p:sp>
        <p:sp>
          <p:nvSpPr>
            <p:cNvPr id="265233" name="Rectangle 17"/>
            <p:cNvSpPr>
              <a:spLocks noChangeArrowheads="1"/>
            </p:cNvSpPr>
            <p:nvPr/>
          </p:nvSpPr>
          <p:spPr bwMode="auto">
            <a:xfrm>
              <a:off x="4219" y="3600"/>
              <a:ext cx="1231" cy="27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40" name="Rectangle 24"/>
            <p:cNvSpPr>
              <a:spLocks noChangeArrowheads="1"/>
            </p:cNvSpPr>
            <p:nvPr/>
          </p:nvSpPr>
          <p:spPr bwMode="auto">
            <a:xfrm>
              <a:off x="3772" y="3161"/>
              <a:ext cx="88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League table</a:t>
              </a:r>
              <a:endParaRPr lang="en-US" sz="1800" b="1"/>
            </a:p>
          </p:txBody>
        </p:sp>
        <p:sp>
          <p:nvSpPr>
            <p:cNvPr id="265241" name="Rectangle 25"/>
            <p:cNvSpPr>
              <a:spLocks noChangeArrowheads="1"/>
            </p:cNvSpPr>
            <p:nvPr/>
          </p:nvSpPr>
          <p:spPr bwMode="auto">
            <a:xfrm>
              <a:off x="3828" y="3321"/>
              <a:ext cx="387" cy="27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42" name="Rectangle 26"/>
            <p:cNvSpPr>
              <a:spLocks noChangeArrowheads="1"/>
            </p:cNvSpPr>
            <p:nvPr/>
          </p:nvSpPr>
          <p:spPr bwMode="auto">
            <a:xfrm>
              <a:off x="3966" y="3396"/>
              <a:ext cx="1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...</a:t>
              </a:r>
              <a:endParaRPr lang="en-US" sz="1800" b="1"/>
            </a:p>
          </p:txBody>
        </p:sp>
        <p:sp>
          <p:nvSpPr>
            <p:cNvPr id="265243" name="Rectangle 27"/>
            <p:cNvSpPr>
              <a:spLocks noChangeArrowheads="1"/>
            </p:cNvSpPr>
            <p:nvPr/>
          </p:nvSpPr>
          <p:spPr bwMode="auto">
            <a:xfrm>
              <a:off x="3828" y="3600"/>
              <a:ext cx="387" cy="27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47" name="Rectangle 31"/>
            <p:cNvSpPr>
              <a:spLocks noChangeArrowheads="1"/>
            </p:cNvSpPr>
            <p:nvPr/>
          </p:nvSpPr>
          <p:spPr bwMode="auto">
            <a:xfrm>
              <a:off x="2907" y="3321"/>
              <a:ext cx="927" cy="27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48" name="Rectangle 32"/>
            <p:cNvSpPr>
              <a:spLocks noChangeArrowheads="1"/>
            </p:cNvSpPr>
            <p:nvPr/>
          </p:nvSpPr>
          <p:spPr bwMode="auto">
            <a:xfrm>
              <a:off x="3159" y="3396"/>
              <a:ext cx="4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id:long</a:t>
              </a:r>
              <a:endParaRPr lang="en-US" sz="1800" b="1"/>
            </a:p>
          </p:txBody>
        </p:sp>
        <p:sp>
          <p:nvSpPr>
            <p:cNvPr id="265249" name="Rectangle 33"/>
            <p:cNvSpPr>
              <a:spLocks noChangeArrowheads="1"/>
            </p:cNvSpPr>
            <p:nvPr/>
          </p:nvSpPr>
          <p:spPr bwMode="auto">
            <a:xfrm>
              <a:off x="2907" y="3600"/>
              <a:ext cx="927" cy="27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5253" name="Line 37"/>
            <p:cNvSpPr>
              <a:spLocks noChangeShapeType="1"/>
            </p:cNvSpPr>
            <p:nvPr/>
          </p:nvSpPr>
          <p:spPr bwMode="auto">
            <a:xfrm>
              <a:off x="2895" y="3597"/>
              <a:ext cx="25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65255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77825" y="1027113"/>
            <a:ext cx="8255000" cy="1149350"/>
          </a:xfrm>
          <a:noFill/>
          <a:ln/>
        </p:spPr>
        <p:txBody>
          <a:bodyPr/>
          <a:lstStyle/>
          <a:p>
            <a:r>
              <a:rPr lang="en-US" sz="2000" dirty="0"/>
              <a:t>Associations with multiplicity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one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can be implemented using a foreign key. Because the association vanishes in the table, we call this a buried association.  </a:t>
            </a:r>
          </a:p>
        </p:txBody>
      </p:sp>
      <p:sp>
        <p:nvSpPr>
          <p:cNvPr id="265260" name="Oval 44"/>
          <p:cNvSpPr>
            <a:spLocks noChangeArrowheads="1"/>
          </p:cNvSpPr>
          <p:nvPr/>
        </p:nvSpPr>
        <p:spPr bwMode="auto">
          <a:xfrm>
            <a:off x="3544888" y="3608388"/>
            <a:ext cx="561975" cy="5445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65261" name="Rectangle 45"/>
          <p:cNvSpPr>
            <a:spLocks noChangeArrowheads="1"/>
          </p:cNvSpPr>
          <p:nvPr/>
        </p:nvSpPr>
        <p:spPr bwMode="auto">
          <a:xfrm>
            <a:off x="371475" y="2112963"/>
            <a:ext cx="82550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Char char="¨"/>
            </a:pPr>
            <a:r>
              <a:rPr lang="en-US" sz="2400"/>
              <a:t>For one-to-many associations we add the foreign key to the table representing the class on the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many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 end. </a:t>
            </a:r>
          </a:p>
        </p:txBody>
      </p:sp>
      <p:sp>
        <p:nvSpPr>
          <p:cNvPr id="265264" name="Rectangle 48"/>
          <p:cNvSpPr>
            <a:spLocks noChangeArrowheads="1"/>
          </p:cNvSpPr>
          <p:nvPr/>
        </p:nvSpPr>
        <p:spPr bwMode="auto">
          <a:xfrm>
            <a:off x="392113" y="2886075"/>
            <a:ext cx="825500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charset="0"/>
              <a:buChar char="¨"/>
            </a:pPr>
            <a:r>
              <a:rPr lang="en-US" sz="2400"/>
              <a:t>For all other associations we can select either class at the end of the association. </a:t>
            </a:r>
          </a:p>
        </p:txBody>
      </p:sp>
      <p:grpSp>
        <p:nvGrpSpPr>
          <p:cNvPr id="265267" name="Group 51"/>
          <p:cNvGrpSpPr>
            <a:grpSpLocks/>
          </p:cNvGrpSpPr>
          <p:nvPr/>
        </p:nvGrpSpPr>
        <p:grpSpPr bwMode="auto">
          <a:xfrm>
            <a:off x="5626100" y="2122488"/>
            <a:ext cx="2946400" cy="3592512"/>
            <a:chOff x="3544" y="1337"/>
            <a:chExt cx="1856" cy="2263"/>
          </a:xfrm>
        </p:grpSpPr>
        <p:sp>
          <p:nvSpPr>
            <p:cNvPr id="265262" name="Oval 46"/>
            <p:cNvSpPr>
              <a:spLocks noChangeArrowheads="1"/>
            </p:cNvSpPr>
            <p:nvPr/>
          </p:nvSpPr>
          <p:spPr bwMode="auto">
            <a:xfrm>
              <a:off x="4215" y="3334"/>
              <a:ext cx="1185" cy="2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544" y="1337"/>
              <a:ext cx="1185" cy="2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65266" name="Line 50"/>
            <p:cNvSpPr>
              <a:spLocks noChangeShapeType="1"/>
            </p:cNvSpPr>
            <p:nvPr/>
          </p:nvSpPr>
          <p:spPr bwMode="auto">
            <a:xfrm>
              <a:off x="4219" y="1603"/>
              <a:ext cx="784" cy="1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5271" name="Group 55"/>
          <p:cNvGrpSpPr>
            <a:grpSpLocks/>
          </p:cNvGrpSpPr>
          <p:nvPr/>
        </p:nvGrpSpPr>
        <p:grpSpPr bwMode="auto">
          <a:xfrm>
            <a:off x="2908300" y="2463800"/>
            <a:ext cx="4743450" cy="2887663"/>
            <a:chOff x="1832" y="1552"/>
            <a:chExt cx="2988" cy="1819"/>
          </a:xfrm>
        </p:grpSpPr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3635" y="3105"/>
              <a:ext cx="1185" cy="2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8" name="Oval 52"/>
            <p:cNvSpPr>
              <a:spLocks noChangeArrowheads="1"/>
            </p:cNvSpPr>
            <p:nvPr/>
          </p:nvSpPr>
          <p:spPr bwMode="auto">
            <a:xfrm>
              <a:off x="1832" y="1552"/>
              <a:ext cx="2383" cy="2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5270" name="AutoShape 54"/>
            <p:cNvCxnSpPr>
              <a:cxnSpLocks noChangeShapeType="1"/>
              <a:stCxn id="265263" idx="0"/>
              <a:endCxn id="265268" idx="4"/>
            </p:cNvCxnSpPr>
            <p:nvPr/>
          </p:nvCxnSpPr>
          <p:spPr bwMode="auto">
            <a:xfrm flipH="1" flipV="1">
              <a:off x="3024" y="1830"/>
              <a:ext cx="1204" cy="12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6400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5" grpId="0" build="p" autoUpdateAnimBg="0"/>
      <p:bldP spid="265260" grpId="0" animBg="1"/>
      <p:bldP spid="265261" grpId="0" build="p" autoUpdateAnimBg="0"/>
      <p:bldP spid="265264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84" y="228684"/>
            <a:ext cx="7581900" cy="704850"/>
          </a:xfrm>
        </p:spPr>
        <p:txBody>
          <a:bodyPr/>
          <a:lstStyle/>
          <a:p>
            <a:r>
              <a:rPr lang="en-US" sz="2400" dirty="0"/>
              <a:t>Another Example for Buried </a:t>
            </a:r>
            <a:r>
              <a:rPr lang="en-US" sz="2400" dirty="0" smtClean="0"/>
              <a:t>Association</a:t>
            </a:r>
            <a:endParaRPr lang="en-US" sz="2400" dirty="0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52600" y="1879600"/>
            <a:ext cx="15240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Transaction</a:t>
            </a:r>
          </a:p>
          <a:p>
            <a:pPr algn="ctr"/>
            <a:endParaRPr lang="en-US" sz="1600" b="1"/>
          </a:p>
          <a:p>
            <a:pPr algn="ctr"/>
            <a:r>
              <a:rPr lang="en-US" sz="1600" b="1"/>
              <a:t>transactionID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172200" y="1727200"/>
            <a:ext cx="18288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b="1"/>
          </a:p>
          <a:p>
            <a:pPr algn="ctr"/>
            <a:r>
              <a:rPr lang="en-US" sz="1600" b="1"/>
              <a:t>Portfolio</a:t>
            </a:r>
          </a:p>
          <a:p>
            <a:pPr algn="ctr"/>
            <a:endParaRPr lang="en-US" sz="1600" b="1"/>
          </a:p>
          <a:p>
            <a:pPr algn="ctr"/>
            <a:r>
              <a:rPr lang="en-US" sz="1600" b="1"/>
              <a:t>portfolioID</a:t>
            </a:r>
          </a:p>
          <a:p>
            <a:pPr algn="ctr"/>
            <a:r>
              <a:rPr lang="en-US" sz="1600" b="1"/>
              <a:t>...</a:t>
            </a:r>
          </a:p>
          <a:p>
            <a:pPr algn="ctr"/>
            <a:endParaRPr lang="en-US" sz="1600" b="1"/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>
            <a:off x="3276600" y="233680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3369766" y="1955800"/>
            <a:ext cx="2645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*</a:t>
            </a:r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>
            <a:off x="1752600" y="2260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>
            <a:off x="6172200" y="21082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116769" name="Group 33"/>
          <p:cNvGrpSpPr>
            <a:grpSpLocks/>
          </p:cNvGrpSpPr>
          <p:nvPr/>
        </p:nvGrpSpPr>
        <p:grpSpPr bwMode="auto">
          <a:xfrm>
            <a:off x="990600" y="3556000"/>
            <a:ext cx="7543800" cy="2387600"/>
            <a:chOff x="624" y="2240"/>
            <a:chExt cx="4752" cy="1504"/>
          </a:xfrm>
        </p:grpSpPr>
        <p:sp>
          <p:nvSpPr>
            <p:cNvPr id="116749" name="Rectangle 13"/>
            <p:cNvSpPr>
              <a:spLocks noChangeArrowheads="1"/>
            </p:cNvSpPr>
            <p:nvPr/>
          </p:nvSpPr>
          <p:spPr bwMode="auto">
            <a:xfrm>
              <a:off x="4080" y="2494"/>
              <a:ext cx="1296" cy="12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b="1"/>
                <a:t>portfolioID    ...</a:t>
              </a:r>
            </a:p>
            <a:p>
              <a:endParaRPr lang="en-US" sz="1600" b="1"/>
            </a:p>
            <a:p>
              <a:endParaRPr lang="en-US" sz="1600" b="1"/>
            </a:p>
            <a:p>
              <a:endParaRPr lang="en-US" sz="1600" b="1"/>
            </a:p>
            <a:p>
              <a:endParaRPr lang="en-US" sz="1600" b="1"/>
            </a:p>
            <a:p>
              <a:endParaRPr lang="en-US" sz="1600" b="1"/>
            </a:p>
            <a:p>
              <a:endParaRPr lang="en-US" sz="1600" b="1"/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4087" y="2240"/>
              <a:ext cx="10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Portfolio Table</a:t>
              </a:r>
            </a:p>
          </p:txBody>
        </p:sp>
        <p:sp>
          <p:nvSpPr>
            <p:cNvPr id="116751" name="Rectangle 15"/>
            <p:cNvSpPr>
              <a:spLocks noChangeArrowheads="1"/>
            </p:cNvSpPr>
            <p:nvPr/>
          </p:nvSpPr>
          <p:spPr bwMode="auto">
            <a:xfrm>
              <a:off x="624" y="2494"/>
              <a:ext cx="912" cy="12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/>
                <a:t>transactionID</a:t>
              </a:r>
            </a:p>
            <a:p>
              <a:pPr algn="ctr"/>
              <a:endParaRPr lang="en-US" sz="1600" b="1"/>
            </a:p>
            <a:p>
              <a:pPr algn="ctr"/>
              <a:endParaRPr lang="en-US" sz="1600" b="1"/>
            </a:p>
            <a:p>
              <a:pPr algn="ctr"/>
              <a:endParaRPr lang="en-US" sz="1600" b="1"/>
            </a:p>
            <a:p>
              <a:pPr algn="ctr"/>
              <a:endParaRPr lang="en-US" sz="1600" b="1"/>
            </a:p>
            <a:p>
              <a:pPr algn="ctr"/>
              <a:endParaRPr lang="en-US" sz="1600" b="1"/>
            </a:p>
            <a:p>
              <a:pPr algn="ctr"/>
              <a:endParaRPr lang="en-US" sz="1600" b="1"/>
            </a:p>
          </p:txBody>
        </p:sp>
        <p:sp>
          <p:nvSpPr>
            <p:cNvPr id="116752" name="Text Box 16"/>
            <p:cNvSpPr txBox="1">
              <a:spLocks noChangeArrowheads="1"/>
            </p:cNvSpPr>
            <p:nvPr/>
          </p:nvSpPr>
          <p:spPr bwMode="auto">
            <a:xfrm>
              <a:off x="1355" y="2240"/>
              <a:ext cx="120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Transaction Table</a:t>
              </a:r>
            </a:p>
          </p:txBody>
        </p:sp>
        <p:sp>
          <p:nvSpPr>
            <p:cNvPr id="116754" name="Rectangle 18"/>
            <p:cNvSpPr>
              <a:spLocks noChangeArrowheads="1"/>
            </p:cNvSpPr>
            <p:nvPr/>
          </p:nvSpPr>
          <p:spPr bwMode="auto">
            <a:xfrm>
              <a:off x="1536" y="2494"/>
              <a:ext cx="1200" cy="1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/>
                <a:t>portfolioID</a:t>
              </a:r>
            </a:p>
            <a:p>
              <a:pPr algn="ctr"/>
              <a:endParaRPr lang="en-US" sz="1600" b="1"/>
            </a:p>
            <a:p>
              <a:pPr algn="ctr"/>
              <a:endParaRPr lang="en-US" sz="1600" b="1"/>
            </a:p>
            <a:p>
              <a:pPr algn="ctr"/>
              <a:endParaRPr lang="en-US" sz="1600" b="1"/>
            </a:p>
            <a:p>
              <a:pPr algn="ctr"/>
              <a:endParaRPr lang="en-US" sz="1600" b="1"/>
            </a:p>
            <a:p>
              <a:pPr algn="ctr"/>
              <a:endParaRPr lang="en-US" sz="1600" b="1"/>
            </a:p>
            <a:p>
              <a:pPr algn="ctr"/>
              <a:endParaRPr lang="en-US" sz="1600" b="1"/>
            </a:p>
          </p:txBody>
        </p:sp>
        <p:sp>
          <p:nvSpPr>
            <p:cNvPr id="116757" name="Line 21"/>
            <p:cNvSpPr>
              <a:spLocks noChangeShapeType="1"/>
            </p:cNvSpPr>
            <p:nvPr/>
          </p:nvSpPr>
          <p:spPr bwMode="auto">
            <a:xfrm>
              <a:off x="4944" y="252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6758" name="Line 22"/>
            <p:cNvSpPr>
              <a:spLocks noChangeShapeType="1"/>
            </p:cNvSpPr>
            <p:nvPr/>
          </p:nvSpPr>
          <p:spPr bwMode="auto">
            <a:xfrm>
              <a:off x="4080" y="281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6759" name="Line 23"/>
            <p:cNvSpPr>
              <a:spLocks noChangeShapeType="1"/>
            </p:cNvSpPr>
            <p:nvPr/>
          </p:nvSpPr>
          <p:spPr bwMode="auto">
            <a:xfrm>
              <a:off x="4080" y="3104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6760" name="Line 24"/>
            <p:cNvSpPr>
              <a:spLocks noChangeShapeType="1"/>
            </p:cNvSpPr>
            <p:nvPr/>
          </p:nvSpPr>
          <p:spPr bwMode="auto">
            <a:xfrm>
              <a:off x="4080" y="3344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6763" name="Line 27"/>
            <p:cNvSpPr>
              <a:spLocks noChangeShapeType="1"/>
            </p:cNvSpPr>
            <p:nvPr/>
          </p:nvSpPr>
          <p:spPr bwMode="auto">
            <a:xfrm>
              <a:off x="624" y="2768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6764" name="Line 28"/>
            <p:cNvSpPr>
              <a:spLocks noChangeShapeType="1"/>
            </p:cNvSpPr>
            <p:nvPr/>
          </p:nvSpPr>
          <p:spPr bwMode="auto">
            <a:xfrm>
              <a:off x="624" y="3008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6765" name="Line 29"/>
            <p:cNvSpPr>
              <a:spLocks noChangeShapeType="1"/>
            </p:cNvSpPr>
            <p:nvPr/>
          </p:nvSpPr>
          <p:spPr bwMode="auto">
            <a:xfrm>
              <a:off x="624" y="3248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6766" name="Line 30"/>
            <p:cNvSpPr>
              <a:spLocks noChangeShapeType="1"/>
            </p:cNvSpPr>
            <p:nvPr/>
          </p:nvSpPr>
          <p:spPr bwMode="auto">
            <a:xfrm>
              <a:off x="624" y="3536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116767" name="AutoShape 31"/>
          <p:cNvSpPr>
            <a:spLocks noChangeArrowheads="1"/>
          </p:cNvSpPr>
          <p:nvPr/>
        </p:nvSpPr>
        <p:spPr bwMode="auto">
          <a:xfrm>
            <a:off x="4191000" y="2413000"/>
            <a:ext cx="1828800" cy="990600"/>
          </a:xfrm>
          <a:prstGeom prst="cloudCallout">
            <a:avLst>
              <a:gd name="adj1" fmla="val -80903"/>
              <a:gd name="adj2" fmla="val 10432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0000"/>
                </a:solidFill>
                <a:latin typeface="Helvetica" charset="0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41508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7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84" y="179388"/>
            <a:ext cx="7772316" cy="688975"/>
          </a:xfrm>
        </p:spPr>
        <p:txBody>
          <a:bodyPr/>
          <a:lstStyle/>
          <a:p>
            <a:r>
              <a:rPr lang="en-US" sz="2400" dirty="0"/>
              <a:t>Mapping Many-To-Many Associations</a:t>
            </a:r>
          </a:p>
        </p:txBody>
      </p:sp>
      <p:grpSp>
        <p:nvGrpSpPr>
          <p:cNvPr id="113702" name="Group 38"/>
          <p:cNvGrpSpPr>
            <a:grpSpLocks/>
          </p:cNvGrpSpPr>
          <p:nvPr/>
        </p:nvGrpSpPr>
        <p:grpSpPr bwMode="auto">
          <a:xfrm>
            <a:off x="533400" y="1743075"/>
            <a:ext cx="5029200" cy="1066800"/>
            <a:chOff x="1296" y="1104"/>
            <a:chExt cx="3168" cy="672"/>
          </a:xfrm>
        </p:grpSpPr>
        <p:sp>
          <p:nvSpPr>
            <p:cNvPr id="113668" name="Rectangle 4"/>
            <p:cNvSpPr>
              <a:spLocks noChangeArrowheads="1"/>
            </p:cNvSpPr>
            <p:nvPr/>
          </p:nvSpPr>
          <p:spPr bwMode="auto">
            <a:xfrm>
              <a:off x="1296" y="1104"/>
              <a:ext cx="960" cy="6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Courier New" charset="0"/>
                </a:rPr>
                <a:t>City</a:t>
              </a:r>
            </a:p>
            <a:p>
              <a:pPr algn="ctr"/>
              <a:endParaRPr lang="en-US" sz="1600" b="1">
                <a:latin typeface="Courier New" charset="0"/>
              </a:endParaRPr>
            </a:p>
            <a:p>
              <a:pPr algn="ctr"/>
              <a:r>
                <a:rPr lang="en-US" sz="1600" b="1">
                  <a:latin typeface="Courier New" charset="0"/>
                </a:rPr>
                <a:t>cityName</a:t>
              </a:r>
            </a:p>
          </p:txBody>
        </p:sp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3312" y="1104"/>
              <a:ext cx="1152" cy="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Courier New" charset="0"/>
                </a:rPr>
                <a:t>Airport</a:t>
              </a:r>
            </a:p>
            <a:p>
              <a:pPr algn="ctr"/>
              <a:r>
                <a:rPr lang="en-US" sz="1600" b="1">
                  <a:latin typeface="Courier New" charset="0"/>
                </a:rPr>
                <a:t>airportCode</a:t>
              </a:r>
            </a:p>
            <a:p>
              <a:pPr algn="ctr"/>
              <a:r>
                <a:rPr lang="en-US" sz="1600" b="1">
                  <a:latin typeface="Courier New" charset="0"/>
                </a:rPr>
                <a:t>airportName</a:t>
              </a:r>
            </a:p>
          </p:txBody>
        </p:sp>
        <p:sp>
          <p:nvSpPr>
            <p:cNvPr id="113670" name="Line 6"/>
            <p:cNvSpPr>
              <a:spLocks noChangeShapeType="1"/>
            </p:cNvSpPr>
            <p:nvPr/>
          </p:nvSpPr>
          <p:spPr bwMode="auto">
            <a:xfrm>
              <a:off x="2256" y="1392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1" name="Text Box 7"/>
            <p:cNvSpPr txBox="1">
              <a:spLocks noChangeArrowheads="1"/>
            </p:cNvSpPr>
            <p:nvPr/>
          </p:nvSpPr>
          <p:spPr bwMode="auto">
            <a:xfrm>
              <a:off x="2246" y="1199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Courier New" charset="0"/>
                </a:rPr>
                <a:t>*</a:t>
              </a:r>
            </a:p>
          </p:txBody>
        </p:sp>
        <p:sp>
          <p:nvSpPr>
            <p:cNvPr id="113672" name="Text Box 8"/>
            <p:cNvSpPr txBox="1">
              <a:spLocks noChangeArrowheads="1"/>
            </p:cNvSpPr>
            <p:nvPr/>
          </p:nvSpPr>
          <p:spPr bwMode="auto">
            <a:xfrm>
              <a:off x="3132" y="1222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Courier New" charset="0"/>
                </a:rPr>
                <a:t>*</a:t>
              </a:r>
            </a:p>
          </p:txBody>
        </p:sp>
        <p:sp>
          <p:nvSpPr>
            <p:cNvPr id="113673" name="Line 9"/>
            <p:cNvSpPr>
              <a:spLocks noChangeShapeType="1"/>
            </p:cNvSpPr>
            <p:nvPr/>
          </p:nvSpPr>
          <p:spPr bwMode="auto">
            <a:xfrm>
              <a:off x="1296" y="134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4" name="Text Box 10"/>
            <p:cNvSpPr txBox="1">
              <a:spLocks noChangeArrowheads="1"/>
            </p:cNvSpPr>
            <p:nvPr/>
          </p:nvSpPr>
          <p:spPr bwMode="auto">
            <a:xfrm>
              <a:off x="2534" y="1199"/>
              <a:ext cx="5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Courier New" charset="0"/>
                </a:rPr>
                <a:t>Serves</a:t>
              </a:r>
            </a:p>
          </p:txBody>
        </p:sp>
      </p:grpSp>
      <p:grpSp>
        <p:nvGrpSpPr>
          <p:cNvPr id="113703" name="Group 39"/>
          <p:cNvGrpSpPr>
            <a:grpSpLocks/>
          </p:cNvGrpSpPr>
          <p:nvPr/>
        </p:nvGrpSpPr>
        <p:grpSpPr bwMode="auto">
          <a:xfrm>
            <a:off x="381000" y="3810000"/>
            <a:ext cx="5715000" cy="2438400"/>
            <a:chOff x="240" y="2400"/>
            <a:chExt cx="3600" cy="1536"/>
          </a:xfrm>
        </p:grpSpPr>
        <p:sp>
          <p:nvSpPr>
            <p:cNvPr id="113675" name="Rectangle 11"/>
            <p:cNvSpPr>
              <a:spLocks noChangeArrowheads="1"/>
            </p:cNvSpPr>
            <p:nvPr/>
          </p:nvSpPr>
          <p:spPr bwMode="auto">
            <a:xfrm>
              <a:off x="240" y="2688"/>
              <a:ext cx="1248" cy="12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1"/>
                <a:t>cityName</a:t>
              </a:r>
            </a:p>
            <a:p>
              <a:pPr algn="ctr"/>
              <a:r>
                <a:rPr lang="en-US" sz="1800"/>
                <a:t>Houston</a:t>
              </a:r>
            </a:p>
            <a:p>
              <a:pPr algn="ctr"/>
              <a:r>
                <a:rPr lang="en-US" sz="1800"/>
                <a:t>Albany</a:t>
              </a:r>
            </a:p>
            <a:p>
              <a:pPr algn="ctr"/>
              <a:r>
                <a:rPr lang="en-US" sz="1800"/>
                <a:t>Munich</a:t>
              </a:r>
            </a:p>
            <a:p>
              <a:pPr algn="ctr"/>
              <a:r>
                <a:rPr lang="en-US" sz="1800"/>
                <a:t>Hamburg</a:t>
              </a:r>
            </a:p>
          </p:txBody>
        </p:sp>
        <p:sp>
          <p:nvSpPr>
            <p:cNvPr id="113676" name="Text Box 12"/>
            <p:cNvSpPr txBox="1">
              <a:spLocks noChangeArrowheads="1"/>
            </p:cNvSpPr>
            <p:nvPr/>
          </p:nvSpPr>
          <p:spPr bwMode="auto">
            <a:xfrm>
              <a:off x="501" y="2434"/>
              <a:ext cx="8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/>
                <a:t>City Table</a:t>
              </a:r>
            </a:p>
          </p:txBody>
        </p:sp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>
              <a:off x="1728" y="2651"/>
              <a:ext cx="912" cy="12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1"/>
                <a:t>airportCode</a:t>
              </a:r>
            </a:p>
            <a:p>
              <a:pPr algn="ctr"/>
              <a:r>
                <a:rPr lang="en-US" sz="1800"/>
                <a:t>IAH</a:t>
              </a:r>
            </a:p>
            <a:p>
              <a:pPr algn="ctr"/>
              <a:r>
                <a:rPr lang="en-US" sz="1800"/>
                <a:t>HOU</a:t>
              </a:r>
            </a:p>
            <a:p>
              <a:pPr algn="ctr"/>
              <a:r>
                <a:rPr lang="en-US" sz="1800"/>
                <a:t>ALB</a:t>
              </a:r>
            </a:p>
            <a:p>
              <a:pPr algn="ctr"/>
              <a:r>
                <a:rPr lang="en-US" sz="1800"/>
                <a:t>MUC</a:t>
              </a:r>
            </a:p>
            <a:p>
              <a:pPr algn="ctr"/>
              <a:r>
                <a:rPr lang="en-US" sz="1800"/>
                <a:t>HAM</a:t>
              </a:r>
            </a:p>
          </p:txBody>
        </p:sp>
        <p:sp>
          <p:nvSpPr>
            <p:cNvPr id="113680" name="Text Box 16"/>
            <p:cNvSpPr txBox="1">
              <a:spLocks noChangeArrowheads="1"/>
            </p:cNvSpPr>
            <p:nvPr/>
          </p:nvSpPr>
          <p:spPr bwMode="auto">
            <a:xfrm>
              <a:off x="2420" y="2400"/>
              <a:ext cx="10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/>
                <a:t>Airport Table</a:t>
              </a:r>
            </a:p>
          </p:txBody>
        </p:sp>
        <p:sp>
          <p:nvSpPr>
            <p:cNvPr id="113682" name="Rectangle 18"/>
            <p:cNvSpPr>
              <a:spLocks noChangeArrowheads="1"/>
            </p:cNvSpPr>
            <p:nvPr/>
          </p:nvSpPr>
          <p:spPr bwMode="auto">
            <a:xfrm>
              <a:off x="2640" y="2656"/>
              <a:ext cx="1200" cy="12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airportName</a:t>
              </a:r>
            </a:p>
            <a:p>
              <a:pPr algn="ctr"/>
              <a:r>
                <a:rPr lang="en-US" sz="1800"/>
                <a:t>Intercontinental</a:t>
              </a:r>
            </a:p>
            <a:p>
              <a:pPr algn="ctr"/>
              <a:r>
                <a:rPr lang="en-US" sz="1800"/>
                <a:t>Hobby</a:t>
              </a:r>
            </a:p>
            <a:p>
              <a:pPr algn="ctr"/>
              <a:r>
                <a:rPr lang="en-US" sz="1800"/>
                <a:t>Albany County</a:t>
              </a:r>
            </a:p>
            <a:p>
              <a:pPr algn="ctr"/>
              <a:r>
                <a:rPr lang="en-US" sz="1800"/>
                <a:t>Munich Airport</a:t>
              </a:r>
            </a:p>
            <a:p>
              <a:pPr algn="ctr"/>
              <a:r>
                <a:rPr lang="en-US" sz="1800"/>
                <a:t>Hamburg Airport</a:t>
              </a:r>
              <a:endParaRPr lang="en-US" sz="1800" b="1"/>
            </a:p>
          </p:txBody>
        </p:sp>
        <p:sp>
          <p:nvSpPr>
            <p:cNvPr id="113684" name="Line 20"/>
            <p:cNvSpPr>
              <a:spLocks noChangeShapeType="1"/>
            </p:cNvSpPr>
            <p:nvPr/>
          </p:nvSpPr>
          <p:spPr bwMode="auto">
            <a:xfrm>
              <a:off x="240" y="302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3685" name="Line 21"/>
            <p:cNvSpPr>
              <a:spLocks noChangeShapeType="1"/>
            </p:cNvSpPr>
            <p:nvPr/>
          </p:nvSpPr>
          <p:spPr bwMode="auto">
            <a:xfrm>
              <a:off x="240" y="321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3686" name="Line 22"/>
            <p:cNvSpPr>
              <a:spLocks noChangeShapeType="1"/>
            </p:cNvSpPr>
            <p:nvPr/>
          </p:nvSpPr>
          <p:spPr bwMode="auto">
            <a:xfrm>
              <a:off x="240" y="3408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3687" name="Line 23"/>
            <p:cNvSpPr>
              <a:spLocks noChangeShapeType="1"/>
            </p:cNvSpPr>
            <p:nvPr/>
          </p:nvSpPr>
          <p:spPr bwMode="auto">
            <a:xfrm>
              <a:off x="240" y="355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3688" name="Line 24"/>
            <p:cNvSpPr>
              <a:spLocks noChangeShapeType="1"/>
            </p:cNvSpPr>
            <p:nvPr/>
          </p:nvSpPr>
          <p:spPr bwMode="auto">
            <a:xfrm>
              <a:off x="1728" y="2928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3689" name="Line 25"/>
            <p:cNvSpPr>
              <a:spLocks noChangeShapeType="1"/>
            </p:cNvSpPr>
            <p:nvPr/>
          </p:nvSpPr>
          <p:spPr bwMode="auto">
            <a:xfrm>
              <a:off x="1728" y="3072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3690" name="Line 26"/>
            <p:cNvSpPr>
              <a:spLocks noChangeShapeType="1"/>
            </p:cNvSpPr>
            <p:nvPr/>
          </p:nvSpPr>
          <p:spPr bwMode="auto">
            <a:xfrm>
              <a:off x="1728" y="3264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3691" name="Line 27"/>
            <p:cNvSpPr>
              <a:spLocks noChangeShapeType="1"/>
            </p:cNvSpPr>
            <p:nvPr/>
          </p:nvSpPr>
          <p:spPr bwMode="auto">
            <a:xfrm>
              <a:off x="1728" y="3456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3692" name="Line 28"/>
            <p:cNvSpPr>
              <a:spLocks noChangeShapeType="1"/>
            </p:cNvSpPr>
            <p:nvPr/>
          </p:nvSpPr>
          <p:spPr bwMode="auto">
            <a:xfrm>
              <a:off x="1728" y="3648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13683" name="AutoShape 19"/>
          <p:cNvSpPr>
            <a:spLocks noChangeArrowheads="1"/>
          </p:cNvSpPr>
          <p:nvPr/>
        </p:nvSpPr>
        <p:spPr bwMode="auto">
          <a:xfrm>
            <a:off x="2041525" y="2971800"/>
            <a:ext cx="1828800" cy="990600"/>
          </a:xfrm>
          <a:prstGeom prst="cloudCallout">
            <a:avLst>
              <a:gd name="adj1" fmla="val -80903"/>
              <a:gd name="adj2" fmla="val 10432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FF0000"/>
                </a:solidFill>
                <a:latin typeface="Helvetica" charset="0"/>
              </a:rPr>
              <a:t>Primary Key</a:t>
            </a:r>
          </a:p>
        </p:txBody>
      </p:sp>
      <p:grpSp>
        <p:nvGrpSpPr>
          <p:cNvPr id="113704" name="Group 40"/>
          <p:cNvGrpSpPr>
            <a:grpSpLocks/>
          </p:cNvGrpSpPr>
          <p:nvPr/>
        </p:nvGrpSpPr>
        <p:grpSpPr bwMode="auto">
          <a:xfrm>
            <a:off x="6303964" y="3810000"/>
            <a:ext cx="2611438" cy="2379663"/>
            <a:chOff x="3971" y="2400"/>
            <a:chExt cx="1645" cy="1499"/>
          </a:xfrm>
        </p:grpSpPr>
        <p:sp>
          <p:nvSpPr>
            <p:cNvPr id="113677" name="Rectangle 13"/>
            <p:cNvSpPr>
              <a:spLocks noChangeArrowheads="1"/>
            </p:cNvSpPr>
            <p:nvPr/>
          </p:nvSpPr>
          <p:spPr bwMode="auto">
            <a:xfrm>
              <a:off x="4032" y="2651"/>
              <a:ext cx="720" cy="12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1"/>
                <a:t>cityName</a:t>
              </a:r>
            </a:p>
            <a:p>
              <a:pPr algn="ctr"/>
              <a:r>
                <a:rPr lang="en-US" sz="1800"/>
                <a:t>Houston</a:t>
              </a:r>
            </a:p>
            <a:p>
              <a:pPr algn="ctr"/>
              <a:r>
                <a:rPr lang="en-US" sz="1800"/>
                <a:t>Houston</a:t>
              </a:r>
            </a:p>
            <a:p>
              <a:pPr algn="ctr"/>
              <a:r>
                <a:rPr lang="en-US" sz="1800"/>
                <a:t>Albany</a:t>
              </a:r>
            </a:p>
            <a:p>
              <a:pPr algn="ctr"/>
              <a:r>
                <a:rPr lang="en-US" sz="1800"/>
                <a:t>Munich</a:t>
              </a:r>
            </a:p>
            <a:p>
              <a:pPr algn="ctr"/>
              <a:r>
                <a:rPr lang="en-US" sz="1800"/>
                <a:t>Hamburg</a:t>
              </a:r>
              <a:endParaRPr lang="en-US" sz="1800" b="1"/>
            </a:p>
          </p:txBody>
        </p: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3971" y="2400"/>
              <a:ext cx="10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/>
                <a:t>Serves Table</a:t>
              </a:r>
            </a:p>
          </p:txBody>
        </p:sp>
        <p:sp>
          <p:nvSpPr>
            <p:cNvPr id="113681" name="Rectangle 17"/>
            <p:cNvSpPr>
              <a:spLocks noChangeArrowheads="1"/>
            </p:cNvSpPr>
            <p:nvPr/>
          </p:nvSpPr>
          <p:spPr bwMode="auto">
            <a:xfrm>
              <a:off x="4752" y="2643"/>
              <a:ext cx="864" cy="12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1"/>
                <a:t>airportCode</a:t>
              </a:r>
            </a:p>
            <a:p>
              <a:pPr algn="ctr"/>
              <a:r>
                <a:rPr lang="en-US" sz="1800"/>
                <a:t>IAH</a:t>
              </a:r>
            </a:p>
            <a:p>
              <a:pPr algn="ctr"/>
              <a:r>
                <a:rPr lang="en-US" sz="1800"/>
                <a:t>HOU</a:t>
              </a:r>
            </a:p>
            <a:p>
              <a:pPr algn="ctr"/>
              <a:r>
                <a:rPr lang="en-US" sz="1800"/>
                <a:t>ALB</a:t>
              </a:r>
            </a:p>
            <a:p>
              <a:pPr algn="ctr"/>
              <a:r>
                <a:rPr lang="en-US" sz="1800"/>
                <a:t>MUC</a:t>
              </a:r>
            </a:p>
            <a:p>
              <a:pPr algn="ctr"/>
              <a:r>
                <a:rPr lang="en-US" sz="1800"/>
                <a:t>HAM</a:t>
              </a:r>
            </a:p>
          </p:txBody>
        </p:sp>
        <p:sp>
          <p:nvSpPr>
            <p:cNvPr id="113693" name="Line 29"/>
            <p:cNvSpPr>
              <a:spLocks noChangeShapeType="1"/>
            </p:cNvSpPr>
            <p:nvPr/>
          </p:nvSpPr>
          <p:spPr bwMode="auto">
            <a:xfrm>
              <a:off x="4032" y="2928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3694" name="Line 30"/>
            <p:cNvSpPr>
              <a:spLocks noChangeShapeType="1"/>
            </p:cNvSpPr>
            <p:nvPr/>
          </p:nvSpPr>
          <p:spPr bwMode="auto">
            <a:xfrm>
              <a:off x="4032" y="3072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3695" name="Line 31"/>
            <p:cNvSpPr>
              <a:spLocks noChangeShapeType="1"/>
            </p:cNvSpPr>
            <p:nvPr/>
          </p:nvSpPr>
          <p:spPr bwMode="auto">
            <a:xfrm>
              <a:off x="4032" y="3264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3696" name="Line 32"/>
            <p:cNvSpPr>
              <a:spLocks noChangeShapeType="1"/>
            </p:cNvSpPr>
            <p:nvPr/>
          </p:nvSpPr>
          <p:spPr bwMode="auto">
            <a:xfrm>
              <a:off x="4032" y="3448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3697" name="Line 33"/>
            <p:cNvSpPr>
              <a:spLocks noChangeShapeType="1"/>
            </p:cNvSpPr>
            <p:nvPr/>
          </p:nvSpPr>
          <p:spPr bwMode="auto">
            <a:xfrm>
              <a:off x="4032" y="3600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13698" name="Text Box 34"/>
          <p:cNvSpPr txBox="1">
            <a:spLocks noChangeArrowheads="1"/>
          </p:cNvSpPr>
          <p:nvPr/>
        </p:nvSpPr>
        <p:spPr bwMode="auto">
          <a:xfrm>
            <a:off x="533400" y="990600"/>
            <a:ext cx="698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In  this case we need a separate table for the association</a:t>
            </a:r>
          </a:p>
        </p:txBody>
      </p:sp>
      <p:sp>
        <p:nvSpPr>
          <p:cNvPr id="113699" name="AutoShape 35"/>
          <p:cNvSpPr>
            <a:spLocks noChangeArrowheads="1"/>
          </p:cNvSpPr>
          <p:nvPr/>
        </p:nvSpPr>
        <p:spPr bwMode="auto">
          <a:xfrm>
            <a:off x="5562600" y="2124075"/>
            <a:ext cx="3171825" cy="990600"/>
          </a:xfrm>
          <a:prstGeom prst="cloudCallout">
            <a:avLst>
              <a:gd name="adj1" fmla="val -12713"/>
              <a:gd name="adj2" fmla="val 14807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FF0000"/>
                </a:solidFill>
                <a:latin typeface="Helvetica" charset="0"/>
              </a:rPr>
              <a:t>Separate table for</a:t>
            </a:r>
          </a:p>
          <a:p>
            <a:pPr algn="ctr"/>
            <a:r>
              <a:rPr lang="ja-JP" altLang="en-US" sz="1800" b="1">
                <a:solidFill>
                  <a:srgbClr val="FF0000"/>
                </a:solidFill>
                <a:latin typeface="Arial"/>
              </a:rPr>
              <a:t>“</a:t>
            </a:r>
            <a:r>
              <a:rPr lang="en-US" sz="1800" b="1">
                <a:solidFill>
                  <a:srgbClr val="FF0000"/>
                </a:solidFill>
                <a:latin typeface="Helvetica" charset="0"/>
              </a:rPr>
              <a:t>Serves</a:t>
            </a:r>
            <a:r>
              <a:rPr lang="ja-JP" altLang="en-US" sz="1800" b="1">
                <a:solidFill>
                  <a:srgbClr val="FF0000"/>
                </a:solidFill>
                <a:latin typeface="Arial"/>
              </a:rPr>
              <a:t>”</a:t>
            </a:r>
            <a:r>
              <a:rPr lang="en-US" sz="1800" b="1">
                <a:solidFill>
                  <a:srgbClr val="FF0000"/>
                </a:solidFill>
                <a:latin typeface="Helvetica" charset="0"/>
              </a:rPr>
              <a:t> association</a:t>
            </a:r>
          </a:p>
        </p:txBody>
      </p:sp>
      <p:sp>
        <p:nvSpPr>
          <p:cNvPr id="113705" name="Line 41"/>
          <p:cNvSpPr>
            <a:spLocks noChangeShapeType="1"/>
          </p:cNvSpPr>
          <p:nvPr/>
        </p:nvSpPr>
        <p:spPr bwMode="auto">
          <a:xfrm>
            <a:off x="3733800" y="2124075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9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3" grpId="0" animBg="1" autoUpdateAnimBg="0"/>
      <p:bldP spid="113699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1564" y="76288"/>
            <a:ext cx="6802436" cy="688975"/>
          </a:xfrm>
        </p:spPr>
        <p:txBody>
          <a:bodyPr/>
          <a:lstStyle/>
          <a:p>
            <a:r>
              <a:rPr lang="en-US" sz="2400" dirty="0"/>
              <a:t>Mapping the Tournament/Player association as a separate table</a:t>
            </a:r>
          </a:p>
        </p:txBody>
      </p:sp>
      <p:grpSp>
        <p:nvGrpSpPr>
          <p:cNvPr id="266311" name="Group 71"/>
          <p:cNvGrpSpPr>
            <a:grpSpLocks/>
          </p:cNvGrpSpPr>
          <p:nvPr/>
        </p:nvGrpSpPr>
        <p:grpSpPr bwMode="auto">
          <a:xfrm>
            <a:off x="4449763" y="2595563"/>
            <a:ext cx="176212" cy="852487"/>
            <a:chOff x="2803" y="1635"/>
            <a:chExt cx="111" cy="537"/>
          </a:xfrm>
        </p:grpSpPr>
        <p:sp>
          <p:nvSpPr>
            <p:cNvPr id="266243" name="Oval 3"/>
            <p:cNvSpPr>
              <a:spLocks noChangeArrowheads="1"/>
            </p:cNvSpPr>
            <p:nvPr/>
          </p:nvSpPr>
          <p:spPr bwMode="auto">
            <a:xfrm>
              <a:off x="2845" y="1950"/>
              <a:ext cx="28" cy="2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44" name="Line 4"/>
            <p:cNvSpPr>
              <a:spLocks noChangeShapeType="1"/>
            </p:cNvSpPr>
            <p:nvPr/>
          </p:nvSpPr>
          <p:spPr bwMode="auto">
            <a:xfrm>
              <a:off x="2859" y="1964"/>
              <a:ext cx="55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45" name="Freeform 5"/>
            <p:cNvSpPr>
              <a:spLocks/>
            </p:cNvSpPr>
            <p:nvPr/>
          </p:nvSpPr>
          <p:spPr bwMode="auto">
            <a:xfrm>
              <a:off x="2803" y="1964"/>
              <a:ext cx="111" cy="208"/>
            </a:xfrm>
            <a:custGeom>
              <a:avLst/>
              <a:gdLst>
                <a:gd name="T0" fmla="*/ 111 w 111"/>
                <a:gd name="T1" fmla="*/ 0 h 208"/>
                <a:gd name="T2" fmla="*/ 56 w 111"/>
                <a:gd name="T3" fmla="*/ 208 h 208"/>
                <a:gd name="T4" fmla="*/ 0 w 111"/>
                <a:gd name="T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" h="208">
                  <a:moveTo>
                    <a:pt x="111" y="0"/>
                  </a:moveTo>
                  <a:lnTo>
                    <a:pt x="56" y="208"/>
                  </a:lnTo>
                  <a:lnTo>
                    <a:pt x="0" y="0"/>
                  </a:lnTo>
                </a:path>
              </a:pathLst>
            </a:cu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46" name="Line 6"/>
            <p:cNvSpPr>
              <a:spLocks noChangeShapeType="1"/>
            </p:cNvSpPr>
            <p:nvPr/>
          </p:nvSpPr>
          <p:spPr bwMode="auto">
            <a:xfrm>
              <a:off x="2803" y="1964"/>
              <a:ext cx="56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47" name="Freeform 7"/>
            <p:cNvSpPr>
              <a:spLocks/>
            </p:cNvSpPr>
            <p:nvPr/>
          </p:nvSpPr>
          <p:spPr bwMode="auto">
            <a:xfrm>
              <a:off x="2803" y="1964"/>
              <a:ext cx="111" cy="208"/>
            </a:xfrm>
            <a:custGeom>
              <a:avLst/>
              <a:gdLst>
                <a:gd name="T0" fmla="*/ 56 w 111"/>
                <a:gd name="T1" fmla="*/ 0 h 208"/>
                <a:gd name="T2" fmla="*/ 111 w 111"/>
                <a:gd name="T3" fmla="*/ 0 h 208"/>
                <a:gd name="T4" fmla="*/ 56 w 111"/>
                <a:gd name="T5" fmla="*/ 208 h 208"/>
                <a:gd name="T6" fmla="*/ 0 w 111"/>
                <a:gd name="T7" fmla="*/ 0 h 208"/>
                <a:gd name="T8" fmla="*/ 56 w 111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08">
                  <a:moveTo>
                    <a:pt x="56" y="0"/>
                  </a:moveTo>
                  <a:lnTo>
                    <a:pt x="111" y="0"/>
                  </a:lnTo>
                  <a:lnTo>
                    <a:pt x="56" y="208"/>
                  </a:lnTo>
                  <a:lnTo>
                    <a:pt x="0" y="0"/>
                  </a:lnTo>
                  <a:lnTo>
                    <a:pt x="5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48" name="Rectangle 8"/>
            <p:cNvSpPr>
              <a:spLocks noChangeArrowheads="1"/>
            </p:cNvSpPr>
            <p:nvPr/>
          </p:nvSpPr>
          <p:spPr bwMode="auto">
            <a:xfrm>
              <a:off x="2845" y="1635"/>
              <a:ext cx="28" cy="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2845" y="1964"/>
              <a:ext cx="28" cy="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50" name="Rectangle 10"/>
            <p:cNvSpPr>
              <a:spLocks noChangeArrowheads="1"/>
            </p:cNvSpPr>
            <p:nvPr/>
          </p:nvSpPr>
          <p:spPr bwMode="auto">
            <a:xfrm>
              <a:off x="2845" y="1673"/>
              <a:ext cx="28" cy="29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66254" name="Line 14"/>
          <p:cNvSpPr>
            <a:spLocks noChangeShapeType="1"/>
          </p:cNvSpPr>
          <p:nvPr/>
        </p:nvSpPr>
        <p:spPr bwMode="auto">
          <a:xfrm>
            <a:off x="3657600" y="2486025"/>
            <a:ext cx="173831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66255" name="Rectangle 15"/>
          <p:cNvSpPr>
            <a:spLocks noChangeArrowheads="1"/>
          </p:cNvSpPr>
          <p:nvPr/>
        </p:nvSpPr>
        <p:spPr bwMode="auto">
          <a:xfrm>
            <a:off x="5418138" y="2325688"/>
            <a:ext cx="1695450" cy="4175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66256" name="Rectangle 16"/>
          <p:cNvSpPr>
            <a:spLocks noChangeArrowheads="1"/>
          </p:cNvSpPr>
          <p:nvPr/>
        </p:nvSpPr>
        <p:spPr bwMode="auto">
          <a:xfrm>
            <a:off x="5859719" y="2408238"/>
            <a:ext cx="83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Player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66257" name="Rectangle 17"/>
          <p:cNvSpPr>
            <a:spLocks noChangeArrowheads="1"/>
          </p:cNvSpPr>
          <p:nvPr/>
        </p:nvSpPr>
        <p:spPr bwMode="auto">
          <a:xfrm>
            <a:off x="1984375" y="2325688"/>
            <a:ext cx="1695450" cy="4175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66258" name="Rectangle 18"/>
          <p:cNvSpPr>
            <a:spLocks noChangeArrowheads="1"/>
          </p:cNvSpPr>
          <p:nvPr/>
        </p:nvSpPr>
        <p:spPr bwMode="auto">
          <a:xfrm>
            <a:off x="2219223" y="2408238"/>
            <a:ext cx="13908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Tournament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66263" name="Rectangle 23"/>
          <p:cNvSpPr>
            <a:spLocks noChangeArrowheads="1"/>
          </p:cNvSpPr>
          <p:nvPr/>
        </p:nvSpPr>
        <p:spPr bwMode="auto">
          <a:xfrm>
            <a:off x="5231120" y="2297113"/>
            <a:ext cx="1390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66264" name="Rectangle 24"/>
          <p:cNvSpPr>
            <a:spLocks noChangeArrowheads="1"/>
          </p:cNvSpPr>
          <p:nvPr/>
        </p:nvSpPr>
        <p:spPr bwMode="auto">
          <a:xfrm>
            <a:off x="3699182" y="2297113"/>
            <a:ext cx="1390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800">
              <a:latin typeface="Lucida Sans Typewriter" charset="0"/>
            </a:endParaRPr>
          </a:p>
        </p:txBody>
      </p:sp>
      <p:grpSp>
        <p:nvGrpSpPr>
          <p:cNvPr id="266312" name="Group 72"/>
          <p:cNvGrpSpPr>
            <a:grpSpLocks/>
          </p:cNvGrpSpPr>
          <p:nvPr/>
        </p:nvGrpSpPr>
        <p:grpSpPr bwMode="auto">
          <a:xfrm>
            <a:off x="377825" y="3630613"/>
            <a:ext cx="2298700" cy="1616075"/>
            <a:chOff x="238" y="2287"/>
            <a:chExt cx="1448" cy="1018"/>
          </a:xfrm>
        </p:grpSpPr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238" y="2463"/>
              <a:ext cx="430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52" name="Rectangle 12"/>
            <p:cNvSpPr>
              <a:spLocks noChangeArrowheads="1"/>
            </p:cNvSpPr>
            <p:nvPr/>
          </p:nvSpPr>
          <p:spPr bwMode="auto">
            <a:xfrm>
              <a:off x="396" y="255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id</a:t>
              </a:r>
              <a:endParaRPr lang="en-US" sz="1600" b="1"/>
            </a:p>
          </p:txBody>
        </p:sp>
        <p:sp>
          <p:nvSpPr>
            <p:cNvPr id="266253" name="Rectangle 13"/>
            <p:cNvSpPr>
              <a:spLocks noChangeArrowheads="1"/>
            </p:cNvSpPr>
            <p:nvPr/>
          </p:nvSpPr>
          <p:spPr bwMode="auto">
            <a:xfrm>
              <a:off x="238" y="2742"/>
              <a:ext cx="430" cy="29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59" name="Rectangle 19"/>
            <p:cNvSpPr>
              <a:spLocks noChangeArrowheads="1"/>
            </p:cNvSpPr>
            <p:nvPr/>
          </p:nvSpPr>
          <p:spPr bwMode="auto">
            <a:xfrm>
              <a:off x="418" y="2287"/>
              <a:ext cx="12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Tournament table</a:t>
              </a:r>
              <a:endParaRPr lang="en-US" sz="1600" b="1"/>
            </a:p>
          </p:txBody>
        </p:sp>
        <p:sp>
          <p:nvSpPr>
            <p:cNvPr id="266261" name="Rectangle 21"/>
            <p:cNvSpPr>
              <a:spLocks noChangeArrowheads="1"/>
            </p:cNvSpPr>
            <p:nvPr/>
          </p:nvSpPr>
          <p:spPr bwMode="auto">
            <a:xfrm>
              <a:off x="672" y="2463"/>
              <a:ext cx="693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62" name="Rectangle 22"/>
            <p:cNvSpPr>
              <a:spLocks noChangeArrowheads="1"/>
            </p:cNvSpPr>
            <p:nvPr/>
          </p:nvSpPr>
          <p:spPr bwMode="auto">
            <a:xfrm>
              <a:off x="672" y="2742"/>
              <a:ext cx="693" cy="29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72" name="Rectangle 32"/>
            <p:cNvSpPr>
              <a:spLocks noChangeArrowheads="1"/>
            </p:cNvSpPr>
            <p:nvPr/>
          </p:nvSpPr>
          <p:spPr bwMode="auto">
            <a:xfrm>
              <a:off x="382" y="283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23</a:t>
              </a:r>
              <a:endParaRPr lang="en-US" sz="1600" b="1"/>
            </a:p>
          </p:txBody>
        </p:sp>
        <p:sp>
          <p:nvSpPr>
            <p:cNvPr id="266274" name="Rectangle 34"/>
            <p:cNvSpPr>
              <a:spLocks noChangeArrowheads="1"/>
            </p:cNvSpPr>
            <p:nvPr/>
          </p:nvSpPr>
          <p:spPr bwMode="auto">
            <a:xfrm>
              <a:off x="852" y="2553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name</a:t>
              </a:r>
              <a:endParaRPr lang="en-US" sz="1600" b="1"/>
            </a:p>
          </p:txBody>
        </p:sp>
        <p:sp>
          <p:nvSpPr>
            <p:cNvPr id="266275" name="Rectangle 35"/>
            <p:cNvSpPr>
              <a:spLocks noChangeArrowheads="1"/>
            </p:cNvSpPr>
            <p:nvPr/>
          </p:nvSpPr>
          <p:spPr bwMode="auto">
            <a:xfrm>
              <a:off x="1367" y="2463"/>
              <a:ext cx="319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76" name="Rectangle 36"/>
            <p:cNvSpPr>
              <a:spLocks noChangeArrowheads="1"/>
            </p:cNvSpPr>
            <p:nvPr/>
          </p:nvSpPr>
          <p:spPr bwMode="auto">
            <a:xfrm>
              <a:off x="1367" y="2742"/>
              <a:ext cx="319" cy="29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77" name="Rectangle 37"/>
            <p:cNvSpPr>
              <a:spLocks noChangeArrowheads="1"/>
            </p:cNvSpPr>
            <p:nvPr/>
          </p:nvSpPr>
          <p:spPr bwMode="auto">
            <a:xfrm>
              <a:off x="1475" y="2553"/>
              <a:ext cx="1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...</a:t>
              </a:r>
              <a:endParaRPr lang="en-US" sz="1600" b="1"/>
            </a:p>
          </p:txBody>
        </p:sp>
        <p:sp>
          <p:nvSpPr>
            <p:cNvPr id="266278" name="Rectangle 38"/>
            <p:cNvSpPr>
              <a:spLocks noChangeArrowheads="1"/>
            </p:cNvSpPr>
            <p:nvPr/>
          </p:nvSpPr>
          <p:spPr bwMode="auto">
            <a:xfrm>
              <a:off x="837" y="283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no</a:t>
              </a:r>
              <a:endParaRPr lang="en-US" sz="1600" b="1"/>
            </a:p>
          </p:txBody>
        </p:sp>
        <p:sp>
          <p:nvSpPr>
            <p:cNvPr id="266279" name="Rectangle 39"/>
            <p:cNvSpPr>
              <a:spLocks noChangeArrowheads="1"/>
            </p:cNvSpPr>
            <p:nvPr/>
          </p:nvSpPr>
          <p:spPr bwMode="auto">
            <a:xfrm>
              <a:off x="969" y="2832"/>
              <a:ext cx="2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vice</a:t>
              </a:r>
              <a:endParaRPr lang="en-US" sz="1600" b="1"/>
            </a:p>
          </p:txBody>
        </p:sp>
        <p:sp>
          <p:nvSpPr>
            <p:cNvPr id="266280" name="Rectangle 40"/>
            <p:cNvSpPr>
              <a:spLocks noChangeArrowheads="1"/>
            </p:cNvSpPr>
            <p:nvPr/>
          </p:nvSpPr>
          <p:spPr bwMode="auto">
            <a:xfrm>
              <a:off x="238" y="3028"/>
              <a:ext cx="430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81" name="Rectangle 41"/>
            <p:cNvSpPr>
              <a:spLocks noChangeArrowheads="1"/>
            </p:cNvSpPr>
            <p:nvPr/>
          </p:nvSpPr>
          <p:spPr bwMode="auto">
            <a:xfrm>
              <a:off x="672" y="3028"/>
              <a:ext cx="693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82" name="Rectangle 42"/>
            <p:cNvSpPr>
              <a:spLocks noChangeArrowheads="1"/>
            </p:cNvSpPr>
            <p:nvPr/>
          </p:nvSpPr>
          <p:spPr bwMode="auto">
            <a:xfrm>
              <a:off x="382" y="310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24</a:t>
              </a:r>
              <a:endParaRPr lang="en-US" sz="1600" b="1"/>
            </a:p>
          </p:txBody>
        </p:sp>
        <p:sp>
          <p:nvSpPr>
            <p:cNvPr id="266283" name="Rectangle 43"/>
            <p:cNvSpPr>
              <a:spLocks noChangeArrowheads="1"/>
            </p:cNvSpPr>
            <p:nvPr/>
          </p:nvSpPr>
          <p:spPr bwMode="auto">
            <a:xfrm>
              <a:off x="1367" y="3028"/>
              <a:ext cx="319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84" name="Rectangle 44"/>
            <p:cNvSpPr>
              <a:spLocks noChangeArrowheads="1"/>
            </p:cNvSpPr>
            <p:nvPr/>
          </p:nvSpPr>
          <p:spPr bwMode="auto">
            <a:xfrm>
              <a:off x="843" y="310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e</a:t>
              </a:r>
              <a:endParaRPr lang="en-US" sz="1600" b="1"/>
            </a:p>
          </p:txBody>
        </p:sp>
        <p:sp>
          <p:nvSpPr>
            <p:cNvPr id="266285" name="Rectangle 45"/>
            <p:cNvSpPr>
              <a:spLocks noChangeArrowheads="1"/>
            </p:cNvSpPr>
            <p:nvPr/>
          </p:nvSpPr>
          <p:spPr bwMode="auto">
            <a:xfrm>
              <a:off x="908" y="3103"/>
              <a:ext cx="2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xper</a:t>
              </a:r>
              <a:endParaRPr lang="en-US" sz="1600" b="1"/>
            </a:p>
          </p:txBody>
        </p:sp>
        <p:sp>
          <p:nvSpPr>
            <p:cNvPr id="266286" name="Rectangle 46"/>
            <p:cNvSpPr>
              <a:spLocks noChangeArrowheads="1"/>
            </p:cNvSpPr>
            <p:nvPr/>
          </p:nvSpPr>
          <p:spPr bwMode="auto">
            <a:xfrm>
              <a:off x="1156" y="3103"/>
              <a:ext cx="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t</a:t>
              </a:r>
              <a:endParaRPr lang="en-US" sz="1600" b="1"/>
            </a:p>
          </p:txBody>
        </p:sp>
        <p:sp>
          <p:nvSpPr>
            <p:cNvPr id="266308" name="Line 68"/>
            <p:cNvSpPr>
              <a:spLocks noChangeShapeType="1"/>
            </p:cNvSpPr>
            <p:nvPr/>
          </p:nvSpPr>
          <p:spPr bwMode="auto">
            <a:xfrm>
              <a:off x="264" y="2740"/>
              <a:ext cx="14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266316" name="Group 76"/>
          <p:cNvGrpSpPr>
            <a:grpSpLocks/>
          </p:cNvGrpSpPr>
          <p:nvPr/>
        </p:nvGrpSpPr>
        <p:grpSpPr bwMode="auto">
          <a:xfrm>
            <a:off x="2962275" y="3917950"/>
            <a:ext cx="3317874" cy="1947863"/>
            <a:chOff x="1866" y="2468"/>
            <a:chExt cx="2090" cy="1227"/>
          </a:xfrm>
        </p:grpSpPr>
        <p:sp>
          <p:nvSpPr>
            <p:cNvPr id="266265" name="Rectangle 25"/>
            <p:cNvSpPr>
              <a:spLocks noChangeArrowheads="1"/>
            </p:cNvSpPr>
            <p:nvPr/>
          </p:nvSpPr>
          <p:spPr bwMode="auto">
            <a:xfrm>
              <a:off x="1884" y="2853"/>
              <a:ext cx="1137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66" name="Rectangle 26"/>
            <p:cNvSpPr>
              <a:spLocks noChangeArrowheads="1"/>
            </p:cNvSpPr>
            <p:nvPr/>
          </p:nvSpPr>
          <p:spPr bwMode="auto">
            <a:xfrm>
              <a:off x="2098" y="2943"/>
              <a:ext cx="8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tournament</a:t>
              </a:r>
              <a:endParaRPr lang="en-US" sz="1600" b="1"/>
            </a:p>
          </p:txBody>
        </p:sp>
        <p:sp>
          <p:nvSpPr>
            <p:cNvPr id="266267" name="Rectangle 27"/>
            <p:cNvSpPr>
              <a:spLocks noChangeArrowheads="1"/>
            </p:cNvSpPr>
            <p:nvPr/>
          </p:nvSpPr>
          <p:spPr bwMode="auto">
            <a:xfrm>
              <a:off x="1884" y="3132"/>
              <a:ext cx="1137" cy="29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68" name="Rectangle 28"/>
            <p:cNvSpPr>
              <a:spLocks noChangeArrowheads="1"/>
            </p:cNvSpPr>
            <p:nvPr/>
          </p:nvSpPr>
          <p:spPr bwMode="auto">
            <a:xfrm>
              <a:off x="3023" y="2853"/>
              <a:ext cx="929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69" name="Rectangle 29"/>
            <p:cNvSpPr>
              <a:spLocks noChangeArrowheads="1"/>
            </p:cNvSpPr>
            <p:nvPr/>
          </p:nvSpPr>
          <p:spPr bwMode="auto">
            <a:xfrm>
              <a:off x="3300" y="2943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player</a:t>
              </a:r>
              <a:endParaRPr lang="en-US" sz="1600" b="1"/>
            </a:p>
          </p:txBody>
        </p:sp>
        <p:sp>
          <p:nvSpPr>
            <p:cNvPr id="266270" name="Rectangle 30"/>
            <p:cNvSpPr>
              <a:spLocks noChangeArrowheads="1"/>
            </p:cNvSpPr>
            <p:nvPr/>
          </p:nvSpPr>
          <p:spPr bwMode="auto">
            <a:xfrm>
              <a:off x="3023" y="3132"/>
              <a:ext cx="929" cy="29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71" name="Rectangle 31"/>
            <p:cNvSpPr>
              <a:spLocks noChangeArrowheads="1"/>
            </p:cNvSpPr>
            <p:nvPr/>
          </p:nvSpPr>
          <p:spPr bwMode="auto">
            <a:xfrm>
              <a:off x="1866" y="2468"/>
              <a:ext cx="209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TournamentPlayerAssociation </a:t>
              </a:r>
            </a:p>
            <a:p>
              <a:pPr algn="ctr"/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table</a:t>
              </a:r>
              <a:endParaRPr lang="en-US" sz="1600" b="1"/>
            </a:p>
          </p:txBody>
        </p:sp>
        <p:sp>
          <p:nvSpPr>
            <p:cNvPr id="266273" name="Rectangle 33"/>
            <p:cNvSpPr>
              <a:spLocks noChangeArrowheads="1"/>
            </p:cNvSpPr>
            <p:nvPr/>
          </p:nvSpPr>
          <p:spPr bwMode="auto">
            <a:xfrm>
              <a:off x="2377" y="322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23</a:t>
              </a:r>
              <a:endParaRPr lang="en-US" sz="1600" b="1"/>
            </a:p>
          </p:txBody>
        </p:sp>
        <p:sp>
          <p:nvSpPr>
            <p:cNvPr id="266303" name="Rectangle 63"/>
            <p:cNvSpPr>
              <a:spLocks noChangeArrowheads="1"/>
            </p:cNvSpPr>
            <p:nvPr/>
          </p:nvSpPr>
          <p:spPr bwMode="auto">
            <a:xfrm>
              <a:off x="3414" y="322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56</a:t>
              </a:r>
              <a:endParaRPr lang="en-US" sz="1600" b="1"/>
            </a:p>
          </p:txBody>
        </p:sp>
        <p:sp>
          <p:nvSpPr>
            <p:cNvPr id="266304" name="Rectangle 64"/>
            <p:cNvSpPr>
              <a:spLocks noChangeArrowheads="1"/>
            </p:cNvSpPr>
            <p:nvPr/>
          </p:nvSpPr>
          <p:spPr bwMode="auto">
            <a:xfrm>
              <a:off x="1884" y="3418"/>
              <a:ext cx="1137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05" name="Rectangle 65"/>
            <p:cNvSpPr>
              <a:spLocks noChangeArrowheads="1"/>
            </p:cNvSpPr>
            <p:nvPr/>
          </p:nvSpPr>
          <p:spPr bwMode="auto">
            <a:xfrm>
              <a:off x="3023" y="3418"/>
              <a:ext cx="929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06" name="Rectangle 66"/>
            <p:cNvSpPr>
              <a:spLocks noChangeArrowheads="1"/>
            </p:cNvSpPr>
            <p:nvPr/>
          </p:nvSpPr>
          <p:spPr bwMode="auto">
            <a:xfrm>
              <a:off x="2377" y="349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23</a:t>
              </a:r>
              <a:endParaRPr lang="en-US" sz="1600" b="1"/>
            </a:p>
          </p:txBody>
        </p:sp>
        <p:sp>
          <p:nvSpPr>
            <p:cNvPr id="266307" name="Rectangle 67"/>
            <p:cNvSpPr>
              <a:spLocks noChangeArrowheads="1"/>
            </p:cNvSpPr>
            <p:nvPr/>
          </p:nvSpPr>
          <p:spPr bwMode="auto">
            <a:xfrm>
              <a:off x="3414" y="349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79</a:t>
              </a:r>
              <a:endParaRPr lang="en-US" sz="1600" b="1"/>
            </a:p>
          </p:txBody>
        </p:sp>
        <p:sp>
          <p:nvSpPr>
            <p:cNvPr id="266309" name="Line 69"/>
            <p:cNvSpPr>
              <a:spLocks noChangeShapeType="1"/>
            </p:cNvSpPr>
            <p:nvPr/>
          </p:nvSpPr>
          <p:spPr bwMode="auto">
            <a:xfrm>
              <a:off x="1884" y="3130"/>
              <a:ext cx="20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266313" name="Group 73"/>
          <p:cNvGrpSpPr>
            <a:grpSpLocks/>
          </p:cNvGrpSpPr>
          <p:nvPr/>
        </p:nvGrpSpPr>
        <p:grpSpPr bwMode="auto">
          <a:xfrm>
            <a:off x="6634163" y="3630613"/>
            <a:ext cx="2286000" cy="1616075"/>
            <a:chOff x="4010" y="2287"/>
            <a:chExt cx="1440" cy="1018"/>
          </a:xfrm>
        </p:grpSpPr>
        <p:sp>
          <p:nvSpPr>
            <p:cNvPr id="266260" name="Rectangle 20"/>
            <p:cNvSpPr>
              <a:spLocks noChangeArrowheads="1"/>
            </p:cNvSpPr>
            <p:nvPr/>
          </p:nvSpPr>
          <p:spPr bwMode="auto">
            <a:xfrm>
              <a:off x="4379" y="2287"/>
              <a:ext cx="8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Player table</a:t>
              </a:r>
              <a:endParaRPr lang="en-US" sz="1600" b="1"/>
            </a:p>
          </p:txBody>
        </p:sp>
        <p:sp>
          <p:nvSpPr>
            <p:cNvPr id="266287" name="Rectangle 47"/>
            <p:cNvSpPr>
              <a:spLocks noChangeArrowheads="1"/>
            </p:cNvSpPr>
            <p:nvPr/>
          </p:nvSpPr>
          <p:spPr bwMode="auto">
            <a:xfrm>
              <a:off x="4010" y="2463"/>
              <a:ext cx="429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88" name="Rectangle 48"/>
            <p:cNvSpPr>
              <a:spLocks noChangeArrowheads="1"/>
            </p:cNvSpPr>
            <p:nvPr/>
          </p:nvSpPr>
          <p:spPr bwMode="auto">
            <a:xfrm>
              <a:off x="4168" y="255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id</a:t>
              </a:r>
              <a:endParaRPr lang="en-US" sz="1600" b="1"/>
            </a:p>
          </p:txBody>
        </p:sp>
        <p:sp>
          <p:nvSpPr>
            <p:cNvPr id="266289" name="Rectangle 49"/>
            <p:cNvSpPr>
              <a:spLocks noChangeArrowheads="1"/>
            </p:cNvSpPr>
            <p:nvPr/>
          </p:nvSpPr>
          <p:spPr bwMode="auto">
            <a:xfrm>
              <a:off x="4010" y="2742"/>
              <a:ext cx="429" cy="29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90" name="Rectangle 50"/>
            <p:cNvSpPr>
              <a:spLocks noChangeArrowheads="1"/>
            </p:cNvSpPr>
            <p:nvPr/>
          </p:nvSpPr>
          <p:spPr bwMode="auto">
            <a:xfrm>
              <a:off x="4436" y="2463"/>
              <a:ext cx="693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91" name="Rectangle 51"/>
            <p:cNvSpPr>
              <a:spLocks noChangeArrowheads="1"/>
            </p:cNvSpPr>
            <p:nvPr/>
          </p:nvSpPr>
          <p:spPr bwMode="auto">
            <a:xfrm>
              <a:off x="4436" y="2742"/>
              <a:ext cx="693" cy="29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92" name="Rectangle 52"/>
            <p:cNvSpPr>
              <a:spLocks noChangeArrowheads="1"/>
            </p:cNvSpPr>
            <p:nvPr/>
          </p:nvSpPr>
          <p:spPr bwMode="auto">
            <a:xfrm>
              <a:off x="4154" y="283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56</a:t>
              </a:r>
              <a:endParaRPr lang="en-US" sz="1600" b="1"/>
            </a:p>
          </p:txBody>
        </p:sp>
        <p:sp>
          <p:nvSpPr>
            <p:cNvPr id="266293" name="Rectangle 53"/>
            <p:cNvSpPr>
              <a:spLocks noChangeArrowheads="1"/>
            </p:cNvSpPr>
            <p:nvPr/>
          </p:nvSpPr>
          <p:spPr bwMode="auto">
            <a:xfrm>
              <a:off x="4616" y="2553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name</a:t>
              </a:r>
              <a:endParaRPr lang="en-US" sz="1600" b="1"/>
            </a:p>
          </p:txBody>
        </p:sp>
        <p:sp>
          <p:nvSpPr>
            <p:cNvPr id="266294" name="Rectangle 54"/>
            <p:cNvSpPr>
              <a:spLocks noChangeArrowheads="1"/>
            </p:cNvSpPr>
            <p:nvPr/>
          </p:nvSpPr>
          <p:spPr bwMode="auto">
            <a:xfrm>
              <a:off x="5131" y="2463"/>
              <a:ext cx="319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95" name="Rectangle 55"/>
            <p:cNvSpPr>
              <a:spLocks noChangeArrowheads="1"/>
            </p:cNvSpPr>
            <p:nvPr/>
          </p:nvSpPr>
          <p:spPr bwMode="auto">
            <a:xfrm>
              <a:off x="5131" y="2742"/>
              <a:ext cx="319" cy="29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96" name="Rectangle 56"/>
            <p:cNvSpPr>
              <a:spLocks noChangeArrowheads="1"/>
            </p:cNvSpPr>
            <p:nvPr/>
          </p:nvSpPr>
          <p:spPr bwMode="auto">
            <a:xfrm>
              <a:off x="5238" y="2553"/>
              <a:ext cx="1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...</a:t>
              </a:r>
              <a:endParaRPr lang="en-US" sz="1600" b="1"/>
            </a:p>
          </p:txBody>
        </p:sp>
        <p:sp>
          <p:nvSpPr>
            <p:cNvPr id="266297" name="Rectangle 57"/>
            <p:cNvSpPr>
              <a:spLocks noChangeArrowheads="1"/>
            </p:cNvSpPr>
            <p:nvPr/>
          </p:nvSpPr>
          <p:spPr bwMode="auto">
            <a:xfrm>
              <a:off x="4650" y="2832"/>
              <a:ext cx="29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alice</a:t>
              </a:r>
              <a:endParaRPr lang="en-US" sz="1600" b="1"/>
            </a:p>
          </p:txBody>
        </p:sp>
        <p:sp>
          <p:nvSpPr>
            <p:cNvPr id="266298" name="Rectangle 58"/>
            <p:cNvSpPr>
              <a:spLocks noChangeArrowheads="1"/>
            </p:cNvSpPr>
            <p:nvPr/>
          </p:nvSpPr>
          <p:spPr bwMode="auto">
            <a:xfrm>
              <a:off x="4010" y="3028"/>
              <a:ext cx="429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299" name="Rectangle 59"/>
            <p:cNvSpPr>
              <a:spLocks noChangeArrowheads="1"/>
            </p:cNvSpPr>
            <p:nvPr/>
          </p:nvSpPr>
          <p:spPr bwMode="auto">
            <a:xfrm>
              <a:off x="4436" y="3028"/>
              <a:ext cx="693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00" name="Rectangle 60"/>
            <p:cNvSpPr>
              <a:spLocks noChangeArrowheads="1"/>
            </p:cNvSpPr>
            <p:nvPr/>
          </p:nvSpPr>
          <p:spPr bwMode="auto">
            <a:xfrm>
              <a:off x="4154" y="310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79</a:t>
              </a:r>
              <a:endParaRPr lang="en-US" sz="1600" b="1"/>
            </a:p>
          </p:txBody>
        </p:sp>
        <p:sp>
          <p:nvSpPr>
            <p:cNvPr id="266301" name="Rectangle 61"/>
            <p:cNvSpPr>
              <a:spLocks noChangeArrowheads="1"/>
            </p:cNvSpPr>
            <p:nvPr/>
          </p:nvSpPr>
          <p:spPr bwMode="auto">
            <a:xfrm>
              <a:off x="5131" y="3028"/>
              <a:ext cx="319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6302" name="Rectangle 62"/>
            <p:cNvSpPr>
              <a:spLocks noChangeArrowheads="1"/>
            </p:cNvSpPr>
            <p:nvPr/>
          </p:nvSpPr>
          <p:spPr bwMode="auto">
            <a:xfrm>
              <a:off x="4658" y="3103"/>
              <a:ext cx="2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john</a:t>
              </a:r>
              <a:endParaRPr lang="en-US" sz="1600" b="1"/>
            </a:p>
          </p:txBody>
        </p:sp>
        <p:sp>
          <p:nvSpPr>
            <p:cNvPr id="266310" name="Line 70"/>
            <p:cNvSpPr>
              <a:spLocks noChangeShapeType="1"/>
            </p:cNvSpPr>
            <p:nvPr/>
          </p:nvSpPr>
          <p:spPr bwMode="auto">
            <a:xfrm>
              <a:off x="4010" y="2742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348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Realizing Inheritance</a:t>
            </a:r>
          </a:p>
        </p:txBody>
      </p:sp>
      <p:sp>
        <p:nvSpPr>
          <p:cNvPr id="294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31800" y="1066862"/>
            <a:ext cx="8229600" cy="5065712"/>
          </a:xfrm>
        </p:spPr>
        <p:txBody>
          <a:bodyPr/>
          <a:lstStyle/>
          <a:p>
            <a:r>
              <a:rPr lang="en-US"/>
              <a:t>Relational databases do not support inheritance </a:t>
            </a:r>
          </a:p>
          <a:p>
            <a:r>
              <a:rPr lang="en-US"/>
              <a:t>Two possibilities to map UML  inheritance relationships to a database schema</a:t>
            </a:r>
          </a:p>
          <a:p>
            <a:pPr lvl="1"/>
            <a:r>
              <a:rPr lang="en-US"/>
              <a:t>With a separate table (vertical mapping)</a:t>
            </a:r>
          </a:p>
          <a:p>
            <a:pPr lvl="2"/>
            <a:r>
              <a:rPr lang="en-US"/>
              <a:t>The attributes of the superclass and the subclasses are mapped to different tables</a:t>
            </a:r>
          </a:p>
          <a:p>
            <a:pPr lvl="1"/>
            <a:r>
              <a:rPr lang="en-US"/>
              <a:t> By duplicating columns (horizontal mapping)	</a:t>
            </a:r>
          </a:p>
          <a:p>
            <a:pPr lvl="2"/>
            <a:r>
              <a:rPr lang="en-US"/>
              <a:t>There is no table for the superclass</a:t>
            </a:r>
          </a:p>
          <a:p>
            <a:pPr lvl="2"/>
            <a:r>
              <a:rPr lang="en-US"/>
              <a:t>Each subclass is mapped to a table containing the attributes of the subclass and the attributes of the superclass</a:t>
            </a:r>
          </a:p>
        </p:txBody>
      </p:sp>
    </p:spTree>
    <p:extLst>
      <p:ext uri="{BB962C8B-B14F-4D97-AF65-F5344CB8AC3E}">
        <p14:creationId xmlns:p14="http://schemas.microsoft.com/office/powerpoint/2010/main" val="3423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1738" y="179388"/>
            <a:ext cx="7942262" cy="688975"/>
          </a:xfrm>
        </p:spPr>
        <p:txBody>
          <a:bodyPr/>
          <a:lstStyle/>
          <a:p>
            <a:r>
              <a:rPr lang="en-US" sz="2400" dirty="0"/>
              <a:t>Realizing inheritance with a separate table</a:t>
            </a:r>
          </a:p>
        </p:txBody>
      </p:sp>
      <p:grpSp>
        <p:nvGrpSpPr>
          <p:cNvPr id="267348" name="Group 84"/>
          <p:cNvGrpSpPr>
            <a:grpSpLocks/>
          </p:cNvGrpSpPr>
          <p:nvPr/>
        </p:nvGrpSpPr>
        <p:grpSpPr bwMode="auto">
          <a:xfrm>
            <a:off x="4416425" y="2917825"/>
            <a:ext cx="168275" cy="688975"/>
            <a:chOff x="2782" y="1838"/>
            <a:chExt cx="106" cy="434"/>
          </a:xfrm>
        </p:grpSpPr>
        <p:sp>
          <p:nvSpPr>
            <p:cNvPr id="267267" name="Oval 3"/>
            <p:cNvSpPr>
              <a:spLocks noChangeArrowheads="1"/>
            </p:cNvSpPr>
            <p:nvPr/>
          </p:nvSpPr>
          <p:spPr bwMode="auto">
            <a:xfrm>
              <a:off x="2818" y="2072"/>
              <a:ext cx="23" cy="2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68" name="Line 4"/>
            <p:cNvSpPr>
              <a:spLocks noChangeShapeType="1"/>
            </p:cNvSpPr>
            <p:nvPr/>
          </p:nvSpPr>
          <p:spPr bwMode="auto">
            <a:xfrm>
              <a:off x="2829" y="2096"/>
              <a:ext cx="59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69" name="Freeform 5"/>
            <p:cNvSpPr>
              <a:spLocks/>
            </p:cNvSpPr>
            <p:nvPr/>
          </p:nvSpPr>
          <p:spPr bwMode="auto">
            <a:xfrm>
              <a:off x="2782" y="2096"/>
              <a:ext cx="106" cy="176"/>
            </a:xfrm>
            <a:custGeom>
              <a:avLst/>
              <a:gdLst>
                <a:gd name="T0" fmla="*/ 106 w 106"/>
                <a:gd name="T1" fmla="*/ 0 h 176"/>
                <a:gd name="T2" fmla="*/ 47 w 106"/>
                <a:gd name="T3" fmla="*/ 176 h 176"/>
                <a:gd name="T4" fmla="*/ 0 w 106"/>
                <a:gd name="T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176">
                  <a:moveTo>
                    <a:pt x="106" y="0"/>
                  </a:moveTo>
                  <a:lnTo>
                    <a:pt x="47" y="176"/>
                  </a:lnTo>
                  <a:lnTo>
                    <a:pt x="0" y="0"/>
                  </a:lnTo>
                </a:path>
              </a:pathLst>
            </a:cu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70" name="Line 6"/>
            <p:cNvSpPr>
              <a:spLocks noChangeShapeType="1"/>
            </p:cNvSpPr>
            <p:nvPr/>
          </p:nvSpPr>
          <p:spPr bwMode="auto">
            <a:xfrm>
              <a:off x="2782" y="2096"/>
              <a:ext cx="47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71" name="Freeform 7"/>
            <p:cNvSpPr>
              <a:spLocks/>
            </p:cNvSpPr>
            <p:nvPr/>
          </p:nvSpPr>
          <p:spPr bwMode="auto">
            <a:xfrm>
              <a:off x="2782" y="2096"/>
              <a:ext cx="106" cy="176"/>
            </a:xfrm>
            <a:custGeom>
              <a:avLst/>
              <a:gdLst>
                <a:gd name="T0" fmla="*/ 47 w 106"/>
                <a:gd name="T1" fmla="*/ 0 h 176"/>
                <a:gd name="T2" fmla="*/ 106 w 106"/>
                <a:gd name="T3" fmla="*/ 0 h 176"/>
                <a:gd name="T4" fmla="*/ 47 w 106"/>
                <a:gd name="T5" fmla="*/ 176 h 176"/>
                <a:gd name="T6" fmla="*/ 0 w 106"/>
                <a:gd name="T7" fmla="*/ 0 h 176"/>
                <a:gd name="T8" fmla="*/ 47 w 106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76">
                  <a:moveTo>
                    <a:pt x="47" y="0"/>
                  </a:moveTo>
                  <a:lnTo>
                    <a:pt x="106" y="0"/>
                  </a:lnTo>
                  <a:lnTo>
                    <a:pt x="47" y="176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2818" y="1838"/>
              <a:ext cx="23" cy="1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73" name="Rectangle 9"/>
            <p:cNvSpPr>
              <a:spLocks noChangeArrowheads="1"/>
            </p:cNvSpPr>
            <p:nvPr/>
          </p:nvSpPr>
          <p:spPr bwMode="auto">
            <a:xfrm>
              <a:off x="2818" y="2084"/>
              <a:ext cx="23" cy="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74" name="Rectangle 10"/>
            <p:cNvSpPr>
              <a:spLocks noChangeArrowheads="1"/>
            </p:cNvSpPr>
            <p:nvPr/>
          </p:nvSpPr>
          <p:spPr bwMode="auto">
            <a:xfrm>
              <a:off x="2818" y="1849"/>
              <a:ext cx="23" cy="23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349" name="Group 85"/>
          <p:cNvGrpSpPr>
            <a:grpSpLocks/>
          </p:cNvGrpSpPr>
          <p:nvPr/>
        </p:nvGrpSpPr>
        <p:grpSpPr bwMode="auto">
          <a:xfrm>
            <a:off x="3000375" y="3746500"/>
            <a:ext cx="3397250" cy="1365250"/>
            <a:chOff x="1890" y="2360"/>
            <a:chExt cx="2140" cy="860"/>
          </a:xfrm>
        </p:grpSpPr>
        <p:sp>
          <p:nvSpPr>
            <p:cNvPr id="267286" name="Rectangle 22"/>
            <p:cNvSpPr>
              <a:spLocks noChangeArrowheads="1"/>
            </p:cNvSpPr>
            <p:nvPr/>
          </p:nvSpPr>
          <p:spPr bwMode="auto">
            <a:xfrm>
              <a:off x="2603" y="2360"/>
              <a:ext cx="6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Helvetica" charset="0"/>
                </a:rPr>
                <a:t>User table</a:t>
              </a:r>
            </a:p>
          </p:txBody>
        </p:sp>
        <p:sp>
          <p:nvSpPr>
            <p:cNvPr id="267307" name="Rectangle 43"/>
            <p:cNvSpPr>
              <a:spLocks noChangeArrowheads="1"/>
            </p:cNvSpPr>
            <p:nvPr/>
          </p:nvSpPr>
          <p:spPr bwMode="auto">
            <a:xfrm>
              <a:off x="1890" y="2507"/>
              <a:ext cx="364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08" name="Rectangle 44"/>
            <p:cNvSpPr>
              <a:spLocks noChangeArrowheads="1"/>
            </p:cNvSpPr>
            <p:nvPr/>
          </p:nvSpPr>
          <p:spPr bwMode="auto">
            <a:xfrm>
              <a:off x="2023" y="2583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Helvetica" charset="0"/>
                </a:rPr>
                <a:t>id</a:t>
              </a:r>
              <a:endParaRPr lang="en-US" sz="2000" b="1"/>
            </a:p>
          </p:txBody>
        </p:sp>
        <p:sp>
          <p:nvSpPr>
            <p:cNvPr id="267309" name="Rectangle 45"/>
            <p:cNvSpPr>
              <a:spLocks noChangeArrowheads="1"/>
            </p:cNvSpPr>
            <p:nvPr/>
          </p:nvSpPr>
          <p:spPr bwMode="auto">
            <a:xfrm>
              <a:off x="1890" y="2746"/>
              <a:ext cx="364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0" name="Rectangle 46"/>
            <p:cNvSpPr>
              <a:spLocks noChangeArrowheads="1"/>
            </p:cNvSpPr>
            <p:nvPr/>
          </p:nvSpPr>
          <p:spPr bwMode="auto">
            <a:xfrm>
              <a:off x="2255" y="2507"/>
              <a:ext cx="587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1" name="Rectangle 47"/>
            <p:cNvSpPr>
              <a:spLocks noChangeArrowheads="1"/>
            </p:cNvSpPr>
            <p:nvPr/>
          </p:nvSpPr>
          <p:spPr bwMode="auto">
            <a:xfrm>
              <a:off x="2255" y="2746"/>
              <a:ext cx="587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2" name="Rectangle 48"/>
            <p:cNvSpPr>
              <a:spLocks noChangeArrowheads="1"/>
            </p:cNvSpPr>
            <p:nvPr/>
          </p:nvSpPr>
          <p:spPr bwMode="auto">
            <a:xfrm>
              <a:off x="2011" y="2822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Helvetica" charset="0"/>
                </a:rPr>
                <a:t>56</a:t>
              </a:r>
              <a:endParaRPr lang="en-US" sz="2000" b="1"/>
            </a:p>
          </p:txBody>
        </p:sp>
        <p:sp>
          <p:nvSpPr>
            <p:cNvPr id="267313" name="Rectangle 49"/>
            <p:cNvSpPr>
              <a:spLocks noChangeArrowheads="1"/>
            </p:cNvSpPr>
            <p:nvPr/>
          </p:nvSpPr>
          <p:spPr bwMode="auto">
            <a:xfrm>
              <a:off x="2407" y="2583"/>
              <a:ext cx="3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Helvetica" charset="0"/>
                </a:rPr>
                <a:t>name</a:t>
              </a:r>
              <a:endParaRPr lang="en-US" sz="2000" b="1"/>
            </a:p>
          </p:txBody>
        </p:sp>
        <p:sp>
          <p:nvSpPr>
            <p:cNvPr id="267314" name="Rectangle 50"/>
            <p:cNvSpPr>
              <a:spLocks noChangeArrowheads="1"/>
            </p:cNvSpPr>
            <p:nvPr/>
          </p:nvSpPr>
          <p:spPr bwMode="auto">
            <a:xfrm>
              <a:off x="2838" y="2507"/>
              <a:ext cx="270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5" name="Rectangle 51"/>
            <p:cNvSpPr>
              <a:spLocks noChangeArrowheads="1"/>
            </p:cNvSpPr>
            <p:nvPr/>
          </p:nvSpPr>
          <p:spPr bwMode="auto">
            <a:xfrm>
              <a:off x="2838" y="2746"/>
              <a:ext cx="270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6" name="Rectangle 52"/>
            <p:cNvSpPr>
              <a:spLocks noChangeArrowheads="1"/>
            </p:cNvSpPr>
            <p:nvPr/>
          </p:nvSpPr>
          <p:spPr bwMode="auto">
            <a:xfrm>
              <a:off x="2927" y="258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Helvetica" charset="0"/>
                </a:rPr>
                <a:t>...</a:t>
              </a:r>
              <a:endParaRPr lang="en-US" sz="2000" b="1"/>
            </a:p>
          </p:txBody>
        </p:sp>
        <p:sp>
          <p:nvSpPr>
            <p:cNvPr id="267317" name="Rectangle 53"/>
            <p:cNvSpPr>
              <a:spLocks noChangeArrowheads="1"/>
            </p:cNvSpPr>
            <p:nvPr/>
          </p:nvSpPr>
          <p:spPr bwMode="auto">
            <a:xfrm>
              <a:off x="2460" y="282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Helvetica" charset="0"/>
                </a:rPr>
                <a:t>z</a:t>
              </a:r>
              <a:endParaRPr lang="en-US" sz="2000" b="1"/>
            </a:p>
          </p:txBody>
        </p:sp>
        <p:sp>
          <p:nvSpPr>
            <p:cNvPr id="267318" name="Rectangle 54"/>
            <p:cNvSpPr>
              <a:spLocks noChangeArrowheads="1"/>
            </p:cNvSpPr>
            <p:nvPr/>
          </p:nvSpPr>
          <p:spPr bwMode="auto">
            <a:xfrm>
              <a:off x="2512" y="2822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Helvetica" charset="0"/>
                </a:rPr>
                <a:t>oe</a:t>
              </a:r>
              <a:endParaRPr lang="en-US" sz="2000" b="1"/>
            </a:p>
          </p:txBody>
        </p:sp>
        <p:sp>
          <p:nvSpPr>
            <p:cNvPr id="267319" name="Rectangle 55"/>
            <p:cNvSpPr>
              <a:spLocks noChangeArrowheads="1"/>
            </p:cNvSpPr>
            <p:nvPr/>
          </p:nvSpPr>
          <p:spPr bwMode="auto">
            <a:xfrm>
              <a:off x="1890" y="2985"/>
              <a:ext cx="364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20" name="Rectangle 56"/>
            <p:cNvSpPr>
              <a:spLocks noChangeArrowheads="1"/>
            </p:cNvSpPr>
            <p:nvPr/>
          </p:nvSpPr>
          <p:spPr bwMode="auto">
            <a:xfrm>
              <a:off x="2255" y="2985"/>
              <a:ext cx="587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21" name="Rectangle 57"/>
            <p:cNvSpPr>
              <a:spLocks noChangeArrowheads="1"/>
            </p:cNvSpPr>
            <p:nvPr/>
          </p:nvSpPr>
          <p:spPr bwMode="auto">
            <a:xfrm>
              <a:off x="2011" y="3061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Helvetica" charset="0"/>
                </a:rPr>
                <a:t>79</a:t>
              </a:r>
              <a:endParaRPr lang="en-US" sz="2000" b="1"/>
            </a:p>
          </p:txBody>
        </p:sp>
        <p:sp>
          <p:nvSpPr>
            <p:cNvPr id="267322" name="Rectangle 58"/>
            <p:cNvSpPr>
              <a:spLocks noChangeArrowheads="1"/>
            </p:cNvSpPr>
            <p:nvPr/>
          </p:nvSpPr>
          <p:spPr bwMode="auto">
            <a:xfrm>
              <a:off x="2838" y="2985"/>
              <a:ext cx="270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23" name="Rectangle 59"/>
            <p:cNvSpPr>
              <a:spLocks noChangeArrowheads="1"/>
            </p:cNvSpPr>
            <p:nvPr/>
          </p:nvSpPr>
          <p:spPr bwMode="auto">
            <a:xfrm>
              <a:off x="2445" y="3061"/>
              <a:ext cx="2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Helvetica" charset="0"/>
                </a:rPr>
                <a:t>john</a:t>
              </a:r>
              <a:endParaRPr lang="en-US" sz="2000" b="1"/>
            </a:p>
          </p:txBody>
        </p:sp>
        <p:sp>
          <p:nvSpPr>
            <p:cNvPr id="267324" name="Rectangle 60"/>
            <p:cNvSpPr>
              <a:spLocks noChangeArrowheads="1"/>
            </p:cNvSpPr>
            <p:nvPr/>
          </p:nvSpPr>
          <p:spPr bwMode="auto">
            <a:xfrm>
              <a:off x="3398" y="2583"/>
              <a:ext cx="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Helvetica" charset="0"/>
                </a:rPr>
                <a:t>r</a:t>
              </a:r>
              <a:endParaRPr lang="en-US" sz="2000" b="1"/>
            </a:p>
          </p:txBody>
        </p:sp>
        <p:sp>
          <p:nvSpPr>
            <p:cNvPr id="267325" name="Rectangle 61"/>
            <p:cNvSpPr>
              <a:spLocks noChangeArrowheads="1"/>
            </p:cNvSpPr>
            <p:nvPr/>
          </p:nvSpPr>
          <p:spPr bwMode="auto">
            <a:xfrm>
              <a:off x="3437" y="2583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Helvetica" charset="0"/>
                </a:rPr>
                <a:t>ole</a:t>
              </a:r>
              <a:endParaRPr lang="en-US" sz="2000" b="1"/>
            </a:p>
          </p:txBody>
        </p:sp>
        <p:sp>
          <p:nvSpPr>
            <p:cNvPr id="267326" name="Rectangle 62"/>
            <p:cNvSpPr>
              <a:spLocks noChangeArrowheads="1"/>
            </p:cNvSpPr>
            <p:nvPr/>
          </p:nvSpPr>
          <p:spPr bwMode="auto">
            <a:xfrm>
              <a:off x="3186" y="2822"/>
              <a:ext cx="8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Helvetica" charset="0"/>
                </a:rPr>
                <a:t>LeagueOwner</a:t>
              </a:r>
              <a:endParaRPr lang="en-US" sz="2000" b="1"/>
            </a:p>
          </p:txBody>
        </p:sp>
        <p:grpSp>
          <p:nvGrpSpPr>
            <p:cNvPr id="267327" name="Group 63"/>
            <p:cNvGrpSpPr>
              <a:grpSpLocks/>
            </p:cNvGrpSpPr>
            <p:nvPr/>
          </p:nvGrpSpPr>
          <p:grpSpPr bwMode="auto">
            <a:xfrm>
              <a:off x="3112" y="2507"/>
              <a:ext cx="918" cy="713"/>
              <a:chOff x="3112" y="2507"/>
              <a:chExt cx="838" cy="713"/>
            </a:xfrm>
          </p:grpSpPr>
          <p:sp>
            <p:nvSpPr>
              <p:cNvPr id="267328" name="Rectangle 64"/>
              <p:cNvSpPr>
                <a:spLocks noChangeArrowheads="1"/>
              </p:cNvSpPr>
              <p:nvPr/>
            </p:nvSpPr>
            <p:spPr bwMode="auto">
              <a:xfrm>
                <a:off x="3112" y="2507"/>
                <a:ext cx="838" cy="23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29" name="Rectangle 65"/>
              <p:cNvSpPr>
                <a:spLocks noChangeArrowheads="1"/>
              </p:cNvSpPr>
              <p:nvPr/>
            </p:nvSpPr>
            <p:spPr bwMode="auto">
              <a:xfrm>
                <a:off x="3112" y="2746"/>
                <a:ext cx="838" cy="23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30" name="Rectangle 66"/>
              <p:cNvSpPr>
                <a:spLocks noChangeArrowheads="1"/>
              </p:cNvSpPr>
              <p:nvPr/>
            </p:nvSpPr>
            <p:spPr bwMode="auto">
              <a:xfrm>
                <a:off x="3112" y="2985"/>
                <a:ext cx="838" cy="23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331" name="Rectangle 67"/>
            <p:cNvSpPr>
              <a:spLocks noChangeArrowheads="1"/>
            </p:cNvSpPr>
            <p:nvPr/>
          </p:nvSpPr>
          <p:spPr bwMode="auto">
            <a:xfrm>
              <a:off x="3347" y="3061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Helvetica" charset="0"/>
                </a:rPr>
                <a:t>Pla</a:t>
              </a:r>
              <a:endParaRPr lang="en-US" sz="2000" b="1"/>
            </a:p>
          </p:txBody>
        </p:sp>
        <p:sp>
          <p:nvSpPr>
            <p:cNvPr id="267332" name="Rectangle 68"/>
            <p:cNvSpPr>
              <a:spLocks noChangeArrowheads="1"/>
            </p:cNvSpPr>
            <p:nvPr/>
          </p:nvSpPr>
          <p:spPr bwMode="auto">
            <a:xfrm>
              <a:off x="3496" y="3061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Helvetica" charset="0"/>
                </a:rPr>
                <a:t>y</a:t>
              </a:r>
              <a:endParaRPr lang="en-US" sz="2000" b="1"/>
            </a:p>
          </p:txBody>
        </p:sp>
        <p:sp>
          <p:nvSpPr>
            <p:cNvPr id="267333" name="Rectangle 69"/>
            <p:cNvSpPr>
              <a:spLocks noChangeArrowheads="1"/>
            </p:cNvSpPr>
            <p:nvPr/>
          </p:nvSpPr>
          <p:spPr bwMode="auto">
            <a:xfrm>
              <a:off x="3547" y="3061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Helvetica" charset="0"/>
                </a:rPr>
                <a:t>er</a:t>
              </a:r>
              <a:endParaRPr lang="en-US" sz="2000" b="1"/>
            </a:p>
          </p:txBody>
        </p:sp>
      </p:grpSp>
      <p:grpSp>
        <p:nvGrpSpPr>
          <p:cNvPr id="267352" name="Group 88"/>
          <p:cNvGrpSpPr>
            <a:grpSpLocks/>
          </p:cNvGrpSpPr>
          <p:nvPr/>
        </p:nvGrpSpPr>
        <p:grpSpPr bwMode="auto">
          <a:xfrm>
            <a:off x="2441575" y="1263650"/>
            <a:ext cx="4194175" cy="1797050"/>
            <a:chOff x="1538" y="796"/>
            <a:chExt cx="2642" cy="1132"/>
          </a:xfrm>
        </p:grpSpPr>
        <p:sp>
          <p:nvSpPr>
            <p:cNvPr id="267278" name="Rectangle 14"/>
            <p:cNvSpPr>
              <a:spLocks noChangeArrowheads="1"/>
            </p:cNvSpPr>
            <p:nvPr/>
          </p:nvSpPr>
          <p:spPr bwMode="auto">
            <a:xfrm>
              <a:off x="3276" y="1532"/>
              <a:ext cx="904" cy="22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79" name="Rectangle 15"/>
            <p:cNvSpPr>
              <a:spLocks noChangeArrowheads="1"/>
            </p:cNvSpPr>
            <p:nvPr/>
          </p:nvSpPr>
          <p:spPr bwMode="auto">
            <a:xfrm>
              <a:off x="3558" y="1576"/>
              <a:ext cx="3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Lucida Sans Typewriter" charset="0"/>
                </a:rPr>
                <a:t>Player</a:t>
              </a:r>
              <a:endParaRPr lang="en-US" sz="1600">
                <a:latin typeface="Lucida Sans Typewriter" charset="0"/>
              </a:endParaRPr>
            </a:p>
          </p:txBody>
        </p:sp>
        <p:sp>
          <p:nvSpPr>
            <p:cNvPr id="267280" name="Rectangle 16"/>
            <p:cNvSpPr>
              <a:spLocks noChangeArrowheads="1"/>
            </p:cNvSpPr>
            <p:nvPr/>
          </p:nvSpPr>
          <p:spPr bwMode="auto">
            <a:xfrm>
              <a:off x="2407" y="796"/>
              <a:ext cx="904" cy="21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2745" y="836"/>
              <a:ext cx="2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Lucida Sans Typewriter" charset="0"/>
                </a:rPr>
                <a:t>User</a:t>
              </a:r>
              <a:endParaRPr lang="en-US" sz="1600">
                <a:latin typeface="Lucida Sans Typewriter" charset="0"/>
              </a:endParaRPr>
            </a:p>
          </p:txBody>
        </p:sp>
        <p:sp>
          <p:nvSpPr>
            <p:cNvPr id="267304" name="Rectangle 40"/>
            <p:cNvSpPr>
              <a:spLocks noChangeArrowheads="1"/>
            </p:cNvSpPr>
            <p:nvPr/>
          </p:nvSpPr>
          <p:spPr bwMode="auto">
            <a:xfrm>
              <a:off x="1679" y="1584"/>
              <a:ext cx="8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Lucida Sans Typewriter" charset="0"/>
                </a:rPr>
                <a:t>LeagueOwner</a:t>
              </a:r>
              <a:endParaRPr lang="en-US" sz="1600">
                <a:latin typeface="Lucida Sans Typewriter" charset="0"/>
              </a:endParaRPr>
            </a:p>
          </p:txBody>
        </p:sp>
        <p:sp>
          <p:nvSpPr>
            <p:cNvPr id="267305" name="Freeform 41"/>
            <p:cNvSpPr>
              <a:spLocks/>
            </p:cNvSpPr>
            <p:nvPr/>
          </p:nvSpPr>
          <p:spPr bwMode="auto">
            <a:xfrm>
              <a:off x="2759" y="1192"/>
              <a:ext cx="153" cy="129"/>
            </a:xfrm>
            <a:custGeom>
              <a:avLst/>
              <a:gdLst>
                <a:gd name="T0" fmla="*/ 82 w 153"/>
                <a:gd name="T1" fmla="*/ 129 h 129"/>
                <a:gd name="T2" fmla="*/ 0 w 153"/>
                <a:gd name="T3" fmla="*/ 129 h 129"/>
                <a:gd name="T4" fmla="*/ 82 w 153"/>
                <a:gd name="T5" fmla="*/ 0 h 129"/>
                <a:gd name="T6" fmla="*/ 153 w 153"/>
                <a:gd name="T7" fmla="*/ 129 h 129"/>
                <a:gd name="T8" fmla="*/ 82 w 153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29">
                  <a:moveTo>
                    <a:pt x="82" y="129"/>
                  </a:moveTo>
                  <a:lnTo>
                    <a:pt x="0" y="129"/>
                  </a:lnTo>
                  <a:lnTo>
                    <a:pt x="82" y="0"/>
                  </a:lnTo>
                  <a:lnTo>
                    <a:pt x="153" y="129"/>
                  </a:lnTo>
                  <a:lnTo>
                    <a:pt x="82" y="129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06" name="Line 42"/>
            <p:cNvSpPr>
              <a:spLocks noChangeShapeType="1"/>
            </p:cNvSpPr>
            <p:nvPr/>
          </p:nvSpPr>
          <p:spPr bwMode="auto">
            <a:xfrm flipV="1">
              <a:off x="2841" y="1333"/>
              <a:ext cx="1" cy="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34" name="Rectangle 70"/>
            <p:cNvSpPr>
              <a:spLocks noChangeArrowheads="1"/>
            </p:cNvSpPr>
            <p:nvPr/>
          </p:nvSpPr>
          <p:spPr bwMode="auto">
            <a:xfrm>
              <a:off x="1623" y="1768"/>
              <a:ext cx="10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Lucida Sans Typewriter" charset="0"/>
                </a:rPr>
                <a:t>maxNumLeagues</a:t>
              </a:r>
              <a:endParaRPr lang="en-US" sz="1600">
                <a:latin typeface="Lucida Sans Typewriter" charset="0"/>
              </a:endParaRPr>
            </a:p>
          </p:txBody>
        </p:sp>
        <p:grpSp>
          <p:nvGrpSpPr>
            <p:cNvPr id="267335" name="Group 71"/>
            <p:cNvGrpSpPr>
              <a:grpSpLocks/>
            </p:cNvGrpSpPr>
            <p:nvPr/>
          </p:nvGrpSpPr>
          <p:grpSpPr bwMode="auto">
            <a:xfrm>
              <a:off x="1538" y="1532"/>
              <a:ext cx="1160" cy="396"/>
              <a:chOff x="1538" y="1532"/>
              <a:chExt cx="904" cy="396"/>
            </a:xfrm>
          </p:grpSpPr>
          <p:sp>
            <p:nvSpPr>
              <p:cNvPr id="267336" name="Rectangle 72"/>
              <p:cNvSpPr>
                <a:spLocks noChangeArrowheads="1"/>
              </p:cNvSpPr>
              <p:nvPr/>
            </p:nvSpPr>
            <p:spPr bwMode="auto">
              <a:xfrm>
                <a:off x="1538" y="1532"/>
                <a:ext cx="904" cy="223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37" name="Rectangle 73"/>
              <p:cNvSpPr>
                <a:spLocks noChangeArrowheads="1"/>
              </p:cNvSpPr>
              <p:nvPr/>
            </p:nvSpPr>
            <p:spPr bwMode="auto">
              <a:xfrm>
                <a:off x="1538" y="1752"/>
                <a:ext cx="904" cy="176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338" name="Rectangle 74"/>
            <p:cNvSpPr>
              <a:spLocks noChangeArrowheads="1"/>
            </p:cNvSpPr>
            <p:nvPr/>
          </p:nvSpPr>
          <p:spPr bwMode="auto">
            <a:xfrm>
              <a:off x="3354" y="1760"/>
              <a:ext cx="3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Lucida Sans Typewriter" charset="0"/>
                </a:rPr>
                <a:t>credits</a:t>
              </a:r>
              <a:endParaRPr lang="en-US" sz="1600">
                <a:latin typeface="Lucida Sans Typewriter" charset="0"/>
              </a:endParaRPr>
            </a:p>
          </p:txBody>
        </p:sp>
        <p:sp>
          <p:nvSpPr>
            <p:cNvPr id="267339" name="Rectangle 75"/>
            <p:cNvSpPr>
              <a:spLocks noChangeArrowheads="1"/>
            </p:cNvSpPr>
            <p:nvPr/>
          </p:nvSpPr>
          <p:spPr bwMode="auto">
            <a:xfrm>
              <a:off x="3276" y="1752"/>
              <a:ext cx="904" cy="17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40" name="Rectangle 76"/>
            <p:cNvSpPr>
              <a:spLocks noChangeArrowheads="1"/>
            </p:cNvSpPr>
            <p:nvPr/>
          </p:nvSpPr>
          <p:spPr bwMode="auto">
            <a:xfrm>
              <a:off x="2468" y="1032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Lucida Sans Typewriter" charset="0"/>
                </a:rPr>
                <a:t>name</a:t>
              </a:r>
              <a:endParaRPr lang="en-US" sz="1600">
                <a:latin typeface="Lucida Sans Typewriter" charset="0"/>
              </a:endParaRPr>
            </a:p>
          </p:txBody>
        </p:sp>
        <p:sp>
          <p:nvSpPr>
            <p:cNvPr id="267341" name="Rectangle 77"/>
            <p:cNvSpPr>
              <a:spLocks noChangeArrowheads="1"/>
            </p:cNvSpPr>
            <p:nvPr/>
          </p:nvSpPr>
          <p:spPr bwMode="auto">
            <a:xfrm>
              <a:off x="2407" y="1011"/>
              <a:ext cx="904" cy="17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342" name="Group 78"/>
            <p:cNvGrpSpPr>
              <a:grpSpLocks/>
            </p:cNvGrpSpPr>
            <p:nvPr/>
          </p:nvGrpSpPr>
          <p:grpSpPr bwMode="auto">
            <a:xfrm>
              <a:off x="1984" y="1415"/>
              <a:ext cx="1738" cy="117"/>
              <a:chOff x="1984" y="1415"/>
              <a:chExt cx="1738" cy="117"/>
            </a:xfrm>
          </p:grpSpPr>
          <p:sp>
            <p:nvSpPr>
              <p:cNvPr id="267343" name="Line 79"/>
              <p:cNvSpPr>
                <a:spLocks noChangeShapeType="1"/>
              </p:cNvSpPr>
              <p:nvPr/>
            </p:nvSpPr>
            <p:spPr bwMode="auto">
              <a:xfrm flipV="1">
                <a:off x="1984" y="1415"/>
                <a:ext cx="0" cy="1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44" name="Line 80"/>
              <p:cNvSpPr>
                <a:spLocks noChangeShapeType="1"/>
              </p:cNvSpPr>
              <p:nvPr/>
            </p:nvSpPr>
            <p:spPr bwMode="auto">
              <a:xfrm flipV="1">
                <a:off x="3722" y="1415"/>
                <a:ext cx="0" cy="1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45" name="Line 81"/>
              <p:cNvSpPr>
                <a:spLocks noChangeShapeType="1"/>
              </p:cNvSpPr>
              <p:nvPr/>
            </p:nvSpPr>
            <p:spPr bwMode="auto">
              <a:xfrm>
                <a:off x="1984" y="1415"/>
                <a:ext cx="17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7351" name="Group 87"/>
          <p:cNvGrpSpPr>
            <a:grpSpLocks/>
          </p:cNvGrpSpPr>
          <p:nvPr/>
        </p:nvGrpSpPr>
        <p:grpSpPr bwMode="auto">
          <a:xfrm>
            <a:off x="6075363" y="5230813"/>
            <a:ext cx="1933575" cy="979487"/>
            <a:chOff x="3827" y="3295"/>
            <a:chExt cx="1218" cy="617"/>
          </a:xfrm>
        </p:grpSpPr>
        <p:sp>
          <p:nvSpPr>
            <p:cNvPr id="267283" name="Rectangle 19"/>
            <p:cNvSpPr>
              <a:spLocks noChangeArrowheads="1"/>
            </p:cNvSpPr>
            <p:nvPr/>
          </p:nvSpPr>
          <p:spPr bwMode="auto">
            <a:xfrm>
              <a:off x="4144" y="3295"/>
              <a:ext cx="7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Helvetica" charset="0"/>
                </a:rPr>
                <a:t>Player table</a:t>
              </a:r>
            </a:p>
          </p:txBody>
        </p:sp>
        <p:sp>
          <p:nvSpPr>
            <p:cNvPr id="267293" name="Rectangle 29"/>
            <p:cNvSpPr>
              <a:spLocks noChangeArrowheads="1"/>
            </p:cNvSpPr>
            <p:nvPr/>
          </p:nvSpPr>
          <p:spPr bwMode="auto">
            <a:xfrm>
              <a:off x="3827" y="3446"/>
              <a:ext cx="364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94" name="Rectangle 30"/>
            <p:cNvSpPr>
              <a:spLocks noChangeArrowheads="1"/>
            </p:cNvSpPr>
            <p:nvPr/>
          </p:nvSpPr>
          <p:spPr bwMode="auto">
            <a:xfrm>
              <a:off x="3962" y="3522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Helvetica" charset="0"/>
                </a:rPr>
                <a:t>id</a:t>
              </a:r>
              <a:endParaRPr lang="en-US" sz="2000" b="1"/>
            </a:p>
          </p:txBody>
        </p:sp>
        <p:sp>
          <p:nvSpPr>
            <p:cNvPr id="267295" name="Rectangle 31"/>
            <p:cNvSpPr>
              <a:spLocks noChangeArrowheads="1"/>
            </p:cNvSpPr>
            <p:nvPr/>
          </p:nvSpPr>
          <p:spPr bwMode="auto">
            <a:xfrm>
              <a:off x="3827" y="3677"/>
              <a:ext cx="364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96" name="Rectangle 32"/>
            <p:cNvSpPr>
              <a:spLocks noChangeArrowheads="1"/>
            </p:cNvSpPr>
            <p:nvPr/>
          </p:nvSpPr>
          <p:spPr bwMode="auto">
            <a:xfrm>
              <a:off x="4192" y="3446"/>
              <a:ext cx="587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97" name="Rectangle 33"/>
            <p:cNvSpPr>
              <a:spLocks noChangeArrowheads="1"/>
            </p:cNvSpPr>
            <p:nvPr/>
          </p:nvSpPr>
          <p:spPr bwMode="auto">
            <a:xfrm>
              <a:off x="4192" y="3677"/>
              <a:ext cx="587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98" name="Rectangle 34"/>
            <p:cNvSpPr>
              <a:spLocks noChangeArrowheads="1"/>
            </p:cNvSpPr>
            <p:nvPr/>
          </p:nvSpPr>
          <p:spPr bwMode="auto">
            <a:xfrm>
              <a:off x="3950" y="3753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Helvetica" charset="0"/>
                </a:rPr>
                <a:t>79</a:t>
              </a:r>
              <a:endParaRPr lang="en-US" sz="2000" b="1"/>
            </a:p>
          </p:txBody>
        </p:sp>
        <p:sp>
          <p:nvSpPr>
            <p:cNvPr id="267299" name="Rectangle 35"/>
            <p:cNvSpPr>
              <a:spLocks noChangeArrowheads="1"/>
            </p:cNvSpPr>
            <p:nvPr/>
          </p:nvSpPr>
          <p:spPr bwMode="auto">
            <a:xfrm>
              <a:off x="4311" y="3522"/>
              <a:ext cx="4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Helvetica" charset="0"/>
                </a:rPr>
                <a:t>credits</a:t>
              </a:r>
              <a:endParaRPr lang="en-US" sz="2000" b="1"/>
            </a:p>
          </p:txBody>
        </p:sp>
        <p:sp>
          <p:nvSpPr>
            <p:cNvPr id="267300" name="Rectangle 36"/>
            <p:cNvSpPr>
              <a:spLocks noChangeArrowheads="1"/>
            </p:cNvSpPr>
            <p:nvPr/>
          </p:nvSpPr>
          <p:spPr bwMode="auto">
            <a:xfrm>
              <a:off x="4775" y="3446"/>
              <a:ext cx="270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01" name="Rectangle 37"/>
            <p:cNvSpPr>
              <a:spLocks noChangeArrowheads="1"/>
            </p:cNvSpPr>
            <p:nvPr/>
          </p:nvSpPr>
          <p:spPr bwMode="auto">
            <a:xfrm>
              <a:off x="4775" y="3677"/>
              <a:ext cx="270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02" name="Rectangle 38"/>
            <p:cNvSpPr>
              <a:spLocks noChangeArrowheads="1"/>
            </p:cNvSpPr>
            <p:nvPr/>
          </p:nvSpPr>
          <p:spPr bwMode="auto">
            <a:xfrm>
              <a:off x="4866" y="352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Helvetica" charset="0"/>
                </a:rPr>
                <a:t>...</a:t>
              </a:r>
              <a:endParaRPr lang="en-US" sz="2000" b="1"/>
            </a:p>
          </p:txBody>
        </p:sp>
        <p:sp>
          <p:nvSpPr>
            <p:cNvPr id="267303" name="Rectangle 39"/>
            <p:cNvSpPr>
              <a:spLocks noChangeArrowheads="1"/>
            </p:cNvSpPr>
            <p:nvPr/>
          </p:nvSpPr>
          <p:spPr bwMode="auto">
            <a:xfrm>
              <a:off x="4396" y="3753"/>
              <a:ext cx="2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Helvetica" charset="0"/>
                </a:rPr>
                <a:t>126</a:t>
              </a:r>
              <a:endParaRPr lang="en-US" sz="2000" b="1"/>
            </a:p>
          </p:txBody>
        </p:sp>
        <p:sp>
          <p:nvSpPr>
            <p:cNvPr id="267346" name="Line 82"/>
            <p:cNvSpPr>
              <a:spLocks noChangeShapeType="1"/>
            </p:cNvSpPr>
            <p:nvPr/>
          </p:nvSpPr>
          <p:spPr bwMode="auto">
            <a:xfrm flipV="1">
              <a:off x="3827" y="3677"/>
              <a:ext cx="1195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7350" name="Group 86"/>
          <p:cNvGrpSpPr>
            <a:grpSpLocks/>
          </p:cNvGrpSpPr>
          <p:nvPr/>
        </p:nvGrpSpPr>
        <p:grpSpPr bwMode="auto">
          <a:xfrm>
            <a:off x="998538" y="5205413"/>
            <a:ext cx="2894012" cy="1004887"/>
            <a:chOff x="629" y="3279"/>
            <a:chExt cx="1823" cy="633"/>
          </a:xfrm>
        </p:grpSpPr>
        <p:sp>
          <p:nvSpPr>
            <p:cNvPr id="267275" name="Rectangle 11"/>
            <p:cNvSpPr>
              <a:spLocks noChangeArrowheads="1"/>
            </p:cNvSpPr>
            <p:nvPr/>
          </p:nvSpPr>
          <p:spPr bwMode="auto">
            <a:xfrm>
              <a:off x="634" y="3446"/>
              <a:ext cx="364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76" name="Rectangle 12"/>
            <p:cNvSpPr>
              <a:spLocks noChangeArrowheads="1"/>
            </p:cNvSpPr>
            <p:nvPr/>
          </p:nvSpPr>
          <p:spPr bwMode="auto">
            <a:xfrm>
              <a:off x="768" y="3522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Helvetica" charset="0"/>
                </a:rPr>
                <a:t>id</a:t>
              </a:r>
              <a:endParaRPr lang="en-US" sz="2000" b="1"/>
            </a:p>
          </p:txBody>
        </p:sp>
        <p:sp>
          <p:nvSpPr>
            <p:cNvPr id="267277" name="Rectangle 13"/>
            <p:cNvSpPr>
              <a:spLocks noChangeArrowheads="1"/>
            </p:cNvSpPr>
            <p:nvPr/>
          </p:nvSpPr>
          <p:spPr bwMode="auto">
            <a:xfrm>
              <a:off x="634" y="3677"/>
              <a:ext cx="364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82" name="Rectangle 18"/>
            <p:cNvSpPr>
              <a:spLocks noChangeArrowheads="1"/>
            </p:cNvSpPr>
            <p:nvPr/>
          </p:nvSpPr>
          <p:spPr bwMode="auto">
            <a:xfrm>
              <a:off x="969" y="3279"/>
              <a:ext cx="1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Helvetica" charset="0"/>
                </a:rPr>
                <a:t>LeagueOwner table</a:t>
              </a:r>
            </a:p>
          </p:txBody>
        </p:sp>
        <p:sp>
          <p:nvSpPr>
            <p:cNvPr id="267284" name="Rectangle 20"/>
            <p:cNvSpPr>
              <a:spLocks noChangeArrowheads="1"/>
            </p:cNvSpPr>
            <p:nvPr/>
          </p:nvSpPr>
          <p:spPr bwMode="auto">
            <a:xfrm>
              <a:off x="998" y="3446"/>
              <a:ext cx="1186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85" name="Rectangle 21"/>
            <p:cNvSpPr>
              <a:spLocks noChangeArrowheads="1"/>
            </p:cNvSpPr>
            <p:nvPr/>
          </p:nvSpPr>
          <p:spPr bwMode="auto">
            <a:xfrm>
              <a:off x="998" y="3677"/>
              <a:ext cx="1186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87" name="Rectangle 23"/>
            <p:cNvSpPr>
              <a:spLocks noChangeArrowheads="1"/>
            </p:cNvSpPr>
            <p:nvPr/>
          </p:nvSpPr>
          <p:spPr bwMode="auto">
            <a:xfrm>
              <a:off x="757" y="3753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Helvetica" charset="0"/>
                </a:rPr>
                <a:t>56</a:t>
              </a:r>
              <a:endParaRPr lang="en-US" sz="2000" b="1"/>
            </a:p>
          </p:txBody>
        </p:sp>
        <p:sp>
          <p:nvSpPr>
            <p:cNvPr id="267288" name="Rectangle 24"/>
            <p:cNvSpPr>
              <a:spLocks noChangeArrowheads="1"/>
            </p:cNvSpPr>
            <p:nvPr/>
          </p:nvSpPr>
          <p:spPr bwMode="auto">
            <a:xfrm>
              <a:off x="1082" y="3514"/>
              <a:ext cx="10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Helvetica" charset="0"/>
                </a:rPr>
                <a:t>maxNumLeagues</a:t>
              </a:r>
              <a:endParaRPr lang="en-US" sz="2000" b="1"/>
            </a:p>
          </p:txBody>
        </p:sp>
        <p:sp>
          <p:nvSpPr>
            <p:cNvPr id="267289" name="Rectangle 25"/>
            <p:cNvSpPr>
              <a:spLocks noChangeArrowheads="1"/>
            </p:cNvSpPr>
            <p:nvPr/>
          </p:nvSpPr>
          <p:spPr bwMode="auto">
            <a:xfrm>
              <a:off x="2180" y="3446"/>
              <a:ext cx="270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90" name="Rectangle 26"/>
            <p:cNvSpPr>
              <a:spLocks noChangeArrowheads="1"/>
            </p:cNvSpPr>
            <p:nvPr/>
          </p:nvSpPr>
          <p:spPr bwMode="auto">
            <a:xfrm>
              <a:off x="2180" y="3677"/>
              <a:ext cx="270" cy="2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91" name="Rectangle 27"/>
            <p:cNvSpPr>
              <a:spLocks noChangeArrowheads="1"/>
            </p:cNvSpPr>
            <p:nvPr/>
          </p:nvSpPr>
          <p:spPr bwMode="auto">
            <a:xfrm>
              <a:off x="2273" y="352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Helvetica" charset="0"/>
                </a:rPr>
                <a:t>...</a:t>
              </a:r>
              <a:endParaRPr lang="en-US" sz="2000" b="1"/>
            </a:p>
          </p:txBody>
        </p:sp>
        <p:sp>
          <p:nvSpPr>
            <p:cNvPr id="267292" name="Rectangle 28"/>
            <p:cNvSpPr>
              <a:spLocks noChangeArrowheads="1"/>
            </p:cNvSpPr>
            <p:nvPr/>
          </p:nvSpPr>
          <p:spPr bwMode="auto">
            <a:xfrm>
              <a:off x="1232" y="3753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Helvetica" charset="0"/>
                </a:rPr>
                <a:t>12</a:t>
              </a:r>
              <a:endParaRPr lang="en-US" sz="2000" b="1"/>
            </a:p>
          </p:txBody>
        </p:sp>
        <p:sp>
          <p:nvSpPr>
            <p:cNvPr id="267347" name="Line 83"/>
            <p:cNvSpPr>
              <a:spLocks noChangeShapeType="1"/>
            </p:cNvSpPr>
            <p:nvPr/>
          </p:nvSpPr>
          <p:spPr bwMode="auto">
            <a:xfrm>
              <a:off x="629" y="3681"/>
              <a:ext cx="18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5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4638" y="179388"/>
            <a:ext cx="7599362" cy="688975"/>
          </a:xfrm>
        </p:spPr>
        <p:txBody>
          <a:bodyPr/>
          <a:lstStyle/>
          <a:p>
            <a:r>
              <a:rPr lang="en-US" sz="2400" dirty="0"/>
              <a:t>Realizing inheritance by </a:t>
            </a:r>
            <a:r>
              <a:rPr lang="en-US" sz="2400"/>
              <a:t>duplicating </a:t>
            </a:r>
            <a:r>
              <a:rPr lang="en-US" sz="2400" smtClean="0"/>
              <a:t>columns//</a:t>
            </a:r>
            <a:endParaRPr lang="en-US" sz="2400" dirty="0"/>
          </a:p>
        </p:txBody>
      </p:sp>
      <p:grpSp>
        <p:nvGrpSpPr>
          <p:cNvPr id="268353" name="Group 65"/>
          <p:cNvGrpSpPr>
            <a:grpSpLocks/>
          </p:cNvGrpSpPr>
          <p:nvPr/>
        </p:nvGrpSpPr>
        <p:grpSpPr bwMode="auto">
          <a:xfrm>
            <a:off x="4405313" y="3765550"/>
            <a:ext cx="198437" cy="815975"/>
            <a:chOff x="2775" y="2372"/>
            <a:chExt cx="125" cy="514"/>
          </a:xfrm>
        </p:grpSpPr>
        <p:sp>
          <p:nvSpPr>
            <p:cNvPr id="268291" name="Oval 3"/>
            <p:cNvSpPr>
              <a:spLocks noChangeArrowheads="1"/>
            </p:cNvSpPr>
            <p:nvPr/>
          </p:nvSpPr>
          <p:spPr bwMode="auto">
            <a:xfrm>
              <a:off x="2817" y="2650"/>
              <a:ext cx="28" cy="2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92" name="Line 4"/>
            <p:cNvSpPr>
              <a:spLocks noChangeShapeType="1"/>
            </p:cNvSpPr>
            <p:nvPr/>
          </p:nvSpPr>
          <p:spPr bwMode="auto">
            <a:xfrm>
              <a:off x="2831" y="2678"/>
              <a:ext cx="69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93" name="Freeform 5"/>
            <p:cNvSpPr>
              <a:spLocks/>
            </p:cNvSpPr>
            <p:nvPr/>
          </p:nvSpPr>
          <p:spPr bwMode="auto">
            <a:xfrm>
              <a:off x="2775" y="2678"/>
              <a:ext cx="125" cy="208"/>
            </a:xfrm>
            <a:custGeom>
              <a:avLst/>
              <a:gdLst>
                <a:gd name="T0" fmla="*/ 125 w 125"/>
                <a:gd name="T1" fmla="*/ 0 h 208"/>
                <a:gd name="T2" fmla="*/ 56 w 125"/>
                <a:gd name="T3" fmla="*/ 208 h 208"/>
                <a:gd name="T4" fmla="*/ 0 w 125"/>
                <a:gd name="T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208">
                  <a:moveTo>
                    <a:pt x="125" y="0"/>
                  </a:moveTo>
                  <a:lnTo>
                    <a:pt x="56" y="208"/>
                  </a:lnTo>
                  <a:lnTo>
                    <a:pt x="0" y="0"/>
                  </a:lnTo>
                </a:path>
              </a:pathLst>
            </a:cu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94" name="Line 6"/>
            <p:cNvSpPr>
              <a:spLocks noChangeShapeType="1"/>
            </p:cNvSpPr>
            <p:nvPr/>
          </p:nvSpPr>
          <p:spPr bwMode="auto">
            <a:xfrm>
              <a:off x="2775" y="2678"/>
              <a:ext cx="56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95" name="Freeform 7"/>
            <p:cNvSpPr>
              <a:spLocks/>
            </p:cNvSpPr>
            <p:nvPr/>
          </p:nvSpPr>
          <p:spPr bwMode="auto">
            <a:xfrm>
              <a:off x="2775" y="2678"/>
              <a:ext cx="125" cy="208"/>
            </a:xfrm>
            <a:custGeom>
              <a:avLst/>
              <a:gdLst>
                <a:gd name="T0" fmla="*/ 56 w 125"/>
                <a:gd name="T1" fmla="*/ 0 h 208"/>
                <a:gd name="T2" fmla="*/ 125 w 125"/>
                <a:gd name="T3" fmla="*/ 0 h 208"/>
                <a:gd name="T4" fmla="*/ 56 w 125"/>
                <a:gd name="T5" fmla="*/ 208 h 208"/>
                <a:gd name="T6" fmla="*/ 0 w 125"/>
                <a:gd name="T7" fmla="*/ 0 h 208"/>
                <a:gd name="T8" fmla="*/ 56 w 125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208">
                  <a:moveTo>
                    <a:pt x="56" y="0"/>
                  </a:moveTo>
                  <a:lnTo>
                    <a:pt x="125" y="0"/>
                  </a:lnTo>
                  <a:lnTo>
                    <a:pt x="56" y="208"/>
                  </a:lnTo>
                  <a:lnTo>
                    <a:pt x="0" y="0"/>
                  </a:lnTo>
                  <a:lnTo>
                    <a:pt x="5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2817" y="2372"/>
              <a:ext cx="28" cy="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2817" y="2664"/>
              <a:ext cx="28" cy="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2817" y="2386"/>
              <a:ext cx="28" cy="27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8302" name="Rectangle 14"/>
          <p:cNvSpPr>
            <a:spLocks noChangeArrowheads="1"/>
          </p:cNvSpPr>
          <p:nvPr/>
        </p:nvSpPr>
        <p:spPr bwMode="auto">
          <a:xfrm>
            <a:off x="5330825" y="3194050"/>
            <a:ext cx="1695450" cy="4175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3" name="Rectangle 15"/>
          <p:cNvSpPr>
            <a:spLocks noChangeArrowheads="1"/>
          </p:cNvSpPr>
          <p:nvPr/>
        </p:nvSpPr>
        <p:spPr bwMode="auto">
          <a:xfrm>
            <a:off x="5861050" y="3336925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Player</a:t>
            </a:r>
            <a:endParaRPr lang="en-US" sz="1600">
              <a:latin typeface="Lucida Sans Typewriter" charset="0"/>
            </a:endParaRPr>
          </a:p>
        </p:txBody>
      </p:sp>
      <p:sp>
        <p:nvSpPr>
          <p:cNvPr id="268304" name="Rectangle 16"/>
          <p:cNvSpPr>
            <a:spLocks noChangeArrowheads="1"/>
          </p:cNvSpPr>
          <p:nvPr/>
        </p:nvSpPr>
        <p:spPr bwMode="auto">
          <a:xfrm>
            <a:off x="3676650" y="1797050"/>
            <a:ext cx="1693863" cy="39528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05" name="Rectangle 17"/>
          <p:cNvSpPr>
            <a:spLocks noChangeArrowheads="1"/>
          </p:cNvSpPr>
          <p:nvPr/>
        </p:nvSpPr>
        <p:spPr bwMode="auto">
          <a:xfrm>
            <a:off x="4311650" y="191770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User</a:t>
            </a:r>
            <a:endParaRPr lang="en-US" sz="1600">
              <a:latin typeface="Lucida Sans Typewriter" charset="0"/>
            </a:endParaRPr>
          </a:p>
        </p:txBody>
      </p:sp>
      <p:sp>
        <p:nvSpPr>
          <p:cNvPr id="268327" name="Rectangle 39"/>
          <p:cNvSpPr>
            <a:spLocks noChangeArrowheads="1"/>
          </p:cNvSpPr>
          <p:nvPr/>
        </p:nvSpPr>
        <p:spPr bwMode="auto">
          <a:xfrm>
            <a:off x="2262188" y="3298825"/>
            <a:ext cx="1276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LeagueOwner</a:t>
            </a:r>
            <a:endParaRPr lang="en-US" sz="1600">
              <a:latin typeface="Lucida Sans Typewriter" charset="0"/>
            </a:endParaRPr>
          </a:p>
        </p:txBody>
      </p:sp>
      <p:sp>
        <p:nvSpPr>
          <p:cNvPr id="268328" name="Freeform 40"/>
          <p:cNvSpPr>
            <a:spLocks/>
          </p:cNvSpPr>
          <p:nvPr/>
        </p:nvSpPr>
        <p:spPr bwMode="auto">
          <a:xfrm>
            <a:off x="4362450" y="2555875"/>
            <a:ext cx="285750" cy="241300"/>
          </a:xfrm>
          <a:custGeom>
            <a:avLst/>
            <a:gdLst>
              <a:gd name="T0" fmla="*/ 97 w 180"/>
              <a:gd name="T1" fmla="*/ 152 h 152"/>
              <a:gd name="T2" fmla="*/ 0 w 180"/>
              <a:gd name="T3" fmla="*/ 152 h 152"/>
              <a:gd name="T4" fmla="*/ 97 w 180"/>
              <a:gd name="T5" fmla="*/ 0 h 152"/>
              <a:gd name="T6" fmla="*/ 180 w 180"/>
              <a:gd name="T7" fmla="*/ 152 h 152"/>
              <a:gd name="T8" fmla="*/ 97 w 180"/>
              <a:gd name="T9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152">
                <a:moveTo>
                  <a:pt x="97" y="152"/>
                </a:moveTo>
                <a:lnTo>
                  <a:pt x="0" y="152"/>
                </a:lnTo>
                <a:lnTo>
                  <a:pt x="97" y="0"/>
                </a:lnTo>
                <a:lnTo>
                  <a:pt x="180" y="152"/>
                </a:lnTo>
                <a:lnTo>
                  <a:pt x="97" y="152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29" name="Line 41"/>
          <p:cNvSpPr>
            <a:spLocks noChangeShapeType="1"/>
          </p:cNvSpPr>
          <p:nvPr/>
        </p:nvSpPr>
        <p:spPr bwMode="auto">
          <a:xfrm flipV="1">
            <a:off x="4516438" y="2819400"/>
            <a:ext cx="1587" cy="1539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30" name="Rectangle 42"/>
          <p:cNvSpPr>
            <a:spLocks noChangeArrowheads="1"/>
          </p:cNvSpPr>
          <p:nvPr/>
        </p:nvSpPr>
        <p:spPr bwMode="auto">
          <a:xfrm>
            <a:off x="2079625" y="3629025"/>
            <a:ext cx="1592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maxNumLeagues</a:t>
            </a:r>
            <a:endParaRPr lang="en-US" sz="1600">
              <a:latin typeface="Lucida Sans Typewriter" charset="0"/>
            </a:endParaRPr>
          </a:p>
        </p:txBody>
      </p:sp>
      <p:grpSp>
        <p:nvGrpSpPr>
          <p:cNvPr id="268331" name="Group 43"/>
          <p:cNvGrpSpPr>
            <a:grpSpLocks/>
          </p:cNvGrpSpPr>
          <p:nvPr/>
        </p:nvGrpSpPr>
        <p:grpSpPr bwMode="auto">
          <a:xfrm>
            <a:off x="1984375" y="3181350"/>
            <a:ext cx="1871663" cy="739775"/>
            <a:chOff x="1306" y="2012"/>
            <a:chExt cx="1067" cy="466"/>
          </a:xfrm>
        </p:grpSpPr>
        <p:sp>
          <p:nvSpPr>
            <p:cNvPr id="268332" name="Rectangle 44"/>
            <p:cNvSpPr>
              <a:spLocks noChangeArrowheads="1"/>
            </p:cNvSpPr>
            <p:nvPr/>
          </p:nvSpPr>
          <p:spPr bwMode="auto">
            <a:xfrm>
              <a:off x="1306" y="2012"/>
              <a:ext cx="1067" cy="263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33" name="Rectangle 45"/>
            <p:cNvSpPr>
              <a:spLocks noChangeArrowheads="1"/>
            </p:cNvSpPr>
            <p:nvPr/>
          </p:nvSpPr>
          <p:spPr bwMode="auto">
            <a:xfrm>
              <a:off x="1306" y="2269"/>
              <a:ext cx="1067" cy="20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8334" name="Rectangle 46"/>
          <p:cNvSpPr>
            <a:spLocks noChangeArrowheads="1"/>
          </p:cNvSpPr>
          <p:nvPr/>
        </p:nvSpPr>
        <p:spPr bwMode="auto">
          <a:xfrm>
            <a:off x="5502275" y="3654425"/>
            <a:ext cx="5984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credits</a:t>
            </a:r>
            <a:endParaRPr lang="en-US" sz="1600">
              <a:latin typeface="Lucida Sans Typewriter" charset="0"/>
            </a:endParaRPr>
          </a:p>
        </p:txBody>
      </p:sp>
      <p:sp>
        <p:nvSpPr>
          <p:cNvPr id="268335" name="Rectangle 47"/>
          <p:cNvSpPr>
            <a:spLocks noChangeArrowheads="1"/>
          </p:cNvSpPr>
          <p:nvPr/>
        </p:nvSpPr>
        <p:spPr bwMode="auto">
          <a:xfrm>
            <a:off x="5330825" y="3602038"/>
            <a:ext cx="1695450" cy="331787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336" name="Rectangle 48"/>
          <p:cNvSpPr>
            <a:spLocks noChangeArrowheads="1"/>
          </p:cNvSpPr>
          <p:nvPr/>
        </p:nvSpPr>
        <p:spPr bwMode="auto">
          <a:xfrm>
            <a:off x="3792538" y="2295525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name</a:t>
            </a:r>
            <a:endParaRPr lang="en-US" sz="1600">
              <a:latin typeface="Lucida Sans Typewriter" charset="0"/>
            </a:endParaRPr>
          </a:p>
        </p:txBody>
      </p:sp>
      <p:sp>
        <p:nvSpPr>
          <p:cNvPr id="268337" name="Rectangle 49"/>
          <p:cNvSpPr>
            <a:spLocks noChangeArrowheads="1"/>
          </p:cNvSpPr>
          <p:nvPr/>
        </p:nvSpPr>
        <p:spPr bwMode="auto">
          <a:xfrm>
            <a:off x="3676650" y="2197100"/>
            <a:ext cx="1693863" cy="3302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8347" name="Group 59"/>
          <p:cNvGrpSpPr>
            <a:grpSpLocks/>
          </p:cNvGrpSpPr>
          <p:nvPr/>
        </p:nvGrpSpPr>
        <p:grpSpPr bwMode="auto">
          <a:xfrm>
            <a:off x="2857500" y="2973388"/>
            <a:ext cx="3370263" cy="220662"/>
            <a:chOff x="1984" y="1415"/>
            <a:chExt cx="1738" cy="117"/>
          </a:xfrm>
        </p:grpSpPr>
        <p:sp>
          <p:nvSpPr>
            <p:cNvPr id="268348" name="Line 60"/>
            <p:cNvSpPr>
              <a:spLocks noChangeShapeType="1"/>
            </p:cNvSpPr>
            <p:nvPr/>
          </p:nvSpPr>
          <p:spPr bwMode="auto">
            <a:xfrm flipV="1">
              <a:off x="1984" y="1415"/>
              <a:ext cx="0" cy="1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49" name="Line 61"/>
            <p:cNvSpPr>
              <a:spLocks noChangeShapeType="1"/>
            </p:cNvSpPr>
            <p:nvPr/>
          </p:nvSpPr>
          <p:spPr bwMode="auto">
            <a:xfrm flipV="1">
              <a:off x="3722" y="1415"/>
              <a:ext cx="0" cy="1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50" name="Line 62"/>
            <p:cNvSpPr>
              <a:spLocks noChangeShapeType="1"/>
            </p:cNvSpPr>
            <p:nvPr/>
          </p:nvSpPr>
          <p:spPr bwMode="auto">
            <a:xfrm>
              <a:off x="1984" y="1415"/>
              <a:ext cx="17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354" name="Group 66"/>
          <p:cNvGrpSpPr>
            <a:grpSpLocks/>
          </p:cNvGrpSpPr>
          <p:nvPr/>
        </p:nvGrpSpPr>
        <p:grpSpPr bwMode="auto">
          <a:xfrm>
            <a:off x="377825" y="4524375"/>
            <a:ext cx="4491038" cy="1138238"/>
            <a:chOff x="238" y="2850"/>
            <a:chExt cx="2829" cy="717"/>
          </a:xfrm>
        </p:grpSpPr>
        <p:sp>
          <p:nvSpPr>
            <p:cNvPr id="268299" name="Rectangle 11"/>
            <p:cNvSpPr>
              <a:spLocks noChangeArrowheads="1"/>
            </p:cNvSpPr>
            <p:nvPr/>
          </p:nvSpPr>
          <p:spPr bwMode="auto">
            <a:xfrm>
              <a:off x="238" y="3010"/>
              <a:ext cx="430" cy="27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396" y="3086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id</a:t>
              </a:r>
              <a:endParaRPr lang="en-US" sz="1600" b="1"/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238" y="3290"/>
              <a:ext cx="430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8306" name="Rectangle 18"/>
            <p:cNvSpPr>
              <a:spLocks noChangeArrowheads="1"/>
            </p:cNvSpPr>
            <p:nvPr/>
          </p:nvSpPr>
          <p:spPr bwMode="auto">
            <a:xfrm>
              <a:off x="1047" y="2850"/>
              <a:ext cx="13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LeagueOwner table</a:t>
              </a:r>
            </a:p>
          </p:txBody>
        </p:sp>
        <p:sp>
          <p:nvSpPr>
            <p:cNvPr id="268308" name="Rectangle 20"/>
            <p:cNvSpPr>
              <a:spLocks noChangeArrowheads="1"/>
            </p:cNvSpPr>
            <p:nvPr/>
          </p:nvSpPr>
          <p:spPr bwMode="auto">
            <a:xfrm>
              <a:off x="1354" y="3010"/>
              <a:ext cx="1400" cy="27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8309" name="Rectangle 21"/>
            <p:cNvSpPr>
              <a:spLocks noChangeArrowheads="1"/>
            </p:cNvSpPr>
            <p:nvPr/>
          </p:nvSpPr>
          <p:spPr bwMode="auto">
            <a:xfrm>
              <a:off x="1354" y="3290"/>
              <a:ext cx="1400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8310" name="Rectangle 22"/>
            <p:cNvSpPr>
              <a:spLocks noChangeArrowheads="1"/>
            </p:cNvSpPr>
            <p:nvPr/>
          </p:nvSpPr>
          <p:spPr bwMode="auto">
            <a:xfrm>
              <a:off x="382" y="337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56</a:t>
              </a:r>
              <a:endParaRPr lang="en-US" sz="1600" b="1"/>
            </a:p>
          </p:txBody>
        </p:sp>
        <p:sp>
          <p:nvSpPr>
            <p:cNvPr id="268311" name="Rectangle 23"/>
            <p:cNvSpPr>
              <a:spLocks noChangeArrowheads="1"/>
            </p:cNvSpPr>
            <p:nvPr/>
          </p:nvSpPr>
          <p:spPr bwMode="auto">
            <a:xfrm>
              <a:off x="1532" y="3100"/>
              <a:ext cx="1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maxNumLeagues</a:t>
              </a:r>
              <a:endParaRPr lang="en-US" sz="1600" b="1"/>
            </a:p>
          </p:txBody>
        </p:sp>
        <p:sp>
          <p:nvSpPr>
            <p:cNvPr id="268312" name="Rectangle 24"/>
            <p:cNvSpPr>
              <a:spLocks noChangeArrowheads="1"/>
            </p:cNvSpPr>
            <p:nvPr/>
          </p:nvSpPr>
          <p:spPr bwMode="auto">
            <a:xfrm>
              <a:off x="2748" y="3010"/>
              <a:ext cx="319" cy="27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8313" name="Rectangle 25"/>
            <p:cNvSpPr>
              <a:spLocks noChangeArrowheads="1"/>
            </p:cNvSpPr>
            <p:nvPr/>
          </p:nvSpPr>
          <p:spPr bwMode="auto">
            <a:xfrm>
              <a:off x="2748" y="3290"/>
              <a:ext cx="319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8314" name="Rectangle 26"/>
            <p:cNvSpPr>
              <a:spLocks noChangeArrowheads="1"/>
            </p:cNvSpPr>
            <p:nvPr/>
          </p:nvSpPr>
          <p:spPr bwMode="auto">
            <a:xfrm>
              <a:off x="2858" y="3086"/>
              <a:ext cx="1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...</a:t>
              </a:r>
              <a:endParaRPr lang="en-US" sz="1600" b="1"/>
            </a:p>
          </p:txBody>
        </p:sp>
        <p:sp>
          <p:nvSpPr>
            <p:cNvPr id="268315" name="Rectangle 27"/>
            <p:cNvSpPr>
              <a:spLocks noChangeArrowheads="1"/>
            </p:cNvSpPr>
            <p:nvPr/>
          </p:nvSpPr>
          <p:spPr bwMode="auto">
            <a:xfrm>
              <a:off x="1495" y="337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12</a:t>
              </a:r>
              <a:endParaRPr lang="en-US" sz="1600" b="1"/>
            </a:p>
          </p:txBody>
        </p:sp>
        <p:sp>
          <p:nvSpPr>
            <p:cNvPr id="268338" name="Rectangle 50"/>
            <p:cNvSpPr>
              <a:spLocks noChangeArrowheads="1"/>
            </p:cNvSpPr>
            <p:nvPr/>
          </p:nvSpPr>
          <p:spPr bwMode="auto">
            <a:xfrm>
              <a:off x="672" y="3010"/>
              <a:ext cx="679" cy="27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8339" name="Rectangle 51"/>
            <p:cNvSpPr>
              <a:spLocks noChangeArrowheads="1"/>
            </p:cNvSpPr>
            <p:nvPr/>
          </p:nvSpPr>
          <p:spPr bwMode="auto">
            <a:xfrm>
              <a:off x="672" y="3290"/>
              <a:ext cx="679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8340" name="Rectangle 52"/>
            <p:cNvSpPr>
              <a:spLocks noChangeArrowheads="1"/>
            </p:cNvSpPr>
            <p:nvPr/>
          </p:nvSpPr>
          <p:spPr bwMode="auto">
            <a:xfrm>
              <a:off x="847" y="3100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name</a:t>
              </a:r>
              <a:endParaRPr lang="en-US" sz="1600" b="1"/>
            </a:p>
          </p:txBody>
        </p:sp>
        <p:sp>
          <p:nvSpPr>
            <p:cNvPr id="268341" name="Rectangle 53"/>
            <p:cNvSpPr>
              <a:spLocks noChangeArrowheads="1"/>
            </p:cNvSpPr>
            <p:nvPr/>
          </p:nvSpPr>
          <p:spPr bwMode="auto">
            <a:xfrm>
              <a:off x="912" y="337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z</a:t>
              </a:r>
              <a:endParaRPr lang="en-US" sz="1600" b="1"/>
            </a:p>
          </p:txBody>
        </p:sp>
        <p:sp>
          <p:nvSpPr>
            <p:cNvPr id="268342" name="Rectangle 54"/>
            <p:cNvSpPr>
              <a:spLocks noChangeArrowheads="1"/>
            </p:cNvSpPr>
            <p:nvPr/>
          </p:nvSpPr>
          <p:spPr bwMode="auto">
            <a:xfrm>
              <a:off x="972" y="337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oe</a:t>
              </a:r>
              <a:endParaRPr lang="en-US" sz="1600" b="1"/>
            </a:p>
          </p:txBody>
        </p:sp>
        <p:sp>
          <p:nvSpPr>
            <p:cNvPr id="268351" name="Line 63"/>
            <p:cNvSpPr>
              <a:spLocks noChangeShapeType="1"/>
            </p:cNvSpPr>
            <p:nvPr/>
          </p:nvSpPr>
          <p:spPr bwMode="auto">
            <a:xfrm>
              <a:off x="238" y="3290"/>
              <a:ext cx="28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268355" name="Group 67"/>
          <p:cNvGrpSpPr>
            <a:grpSpLocks/>
          </p:cNvGrpSpPr>
          <p:nvPr/>
        </p:nvGrpSpPr>
        <p:grpSpPr bwMode="auto">
          <a:xfrm>
            <a:off x="5308600" y="4524375"/>
            <a:ext cx="3368675" cy="1138238"/>
            <a:chOff x="3344" y="2850"/>
            <a:chExt cx="2122" cy="717"/>
          </a:xfrm>
        </p:grpSpPr>
        <p:sp>
          <p:nvSpPr>
            <p:cNvPr id="268307" name="Rectangle 19"/>
            <p:cNvSpPr>
              <a:spLocks noChangeArrowheads="1"/>
            </p:cNvSpPr>
            <p:nvPr/>
          </p:nvSpPr>
          <p:spPr bwMode="auto">
            <a:xfrm>
              <a:off x="4027" y="2850"/>
              <a:ext cx="8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Player table</a:t>
              </a:r>
              <a:endParaRPr lang="en-US" sz="1600" b="1"/>
            </a:p>
          </p:txBody>
        </p:sp>
        <p:sp>
          <p:nvSpPr>
            <p:cNvPr id="268316" name="Rectangle 28"/>
            <p:cNvSpPr>
              <a:spLocks noChangeArrowheads="1"/>
            </p:cNvSpPr>
            <p:nvPr/>
          </p:nvSpPr>
          <p:spPr bwMode="auto">
            <a:xfrm>
              <a:off x="3344" y="3010"/>
              <a:ext cx="430" cy="27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8317" name="Rectangle 29"/>
            <p:cNvSpPr>
              <a:spLocks noChangeArrowheads="1"/>
            </p:cNvSpPr>
            <p:nvPr/>
          </p:nvSpPr>
          <p:spPr bwMode="auto">
            <a:xfrm>
              <a:off x="3502" y="3086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id</a:t>
              </a:r>
              <a:endParaRPr lang="en-US" sz="1600" b="1"/>
            </a:p>
          </p:txBody>
        </p:sp>
        <p:sp>
          <p:nvSpPr>
            <p:cNvPr id="268318" name="Rectangle 30"/>
            <p:cNvSpPr>
              <a:spLocks noChangeArrowheads="1"/>
            </p:cNvSpPr>
            <p:nvPr/>
          </p:nvSpPr>
          <p:spPr bwMode="auto">
            <a:xfrm>
              <a:off x="3344" y="3290"/>
              <a:ext cx="430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8319" name="Rectangle 31"/>
            <p:cNvSpPr>
              <a:spLocks noChangeArrowheads="1"/>
            </p:cNvSpPr>
            <p:nvPr/>
          </p:nvSpPr>
          <p:spPr bwMode="auto">
            <a:xfrm>
              <a:off x="4452" y="3010"/>
              <a:ext cx="693" cy="27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8320" name="Rectangle 32"/>
            <p:cNvSpPr>
              <a:spLocks noChangeArrowheads="1"/>
            </p:cNvSpPr>
            <p:nvPr/>
          </p:nvSpPr>
          <p:spPr bwMode="auto">
            <a:xfrm>
              <a:off x="4452" y="3290"/>
              <a:ext cx="693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8321" name="Rectangle 33"/>
            <p:cNvSpPr>
              <a:spLocks noChangeArrowheads="1"/>
            </p:cNvSpPr>
            <p:nvPr/>
          </p:nvSpPr>
          <p:spPr bwMode="auto">
            <a:xfrm>
              <a:off x="3488" y="337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79</a:t>
              </a:r>
              <a:endParaRPr lang="en-US" sz="1600" b="1"/>
            </a:p>
          </p:txBody>
        </p:sp>
        <p:sp>
          <p:nvSpPr>
            <p:cNvPr id="268322" name="Rectangle 34"/>
            <p:cNvSpPr>
              <a:spLocks noChangeArrowheads="1"/>
            </p:cNvSpPr>
            <p:nvPr/>
          </p:nvSpPr>
          <p:spPr bwMode="auto">
            <a:xfrm>
              <a:off x="4590" y="3100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credits</a:t>
              </a:r>
              <a:endParaRPr lang="en-US" sz="1600" b="1"/>
            </a:p>
          </p:txBody>
        </p:sp>
        <p:sp>
          <p:nvSpPr>
            <p:cNvPr id="268323" name="Rectangle 35"/>
            <p:cNvSpPr>
              <a:spLocks noChangeArrowheads="1"/>
            </p:cNvSpPr>
            <p:nvPr/>
          </p:nvSpPr>
          <p:spPr bwMode="auto">
            <a:xfrm>
              <a:off x="5147" y="3010"/>
              <a:ext cx="319" cy="27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8324" name="Rectangle 36"/>
            <p:cNvSpPr>
              <a:spLocks noChangeArrowheads="1"/>
            </p:cNvSpPr>
            <p:nvPr/>
          </p:nvSpPr>
          <p:spPr bwMode="auto">
            <a:xfrm>
              <a:off x="5147" y="3290"/>
              <a:ext cx="319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8325" name="Rectangle 37"/>
            <p:cNvSpPr>
              <a:spLocks noChangeArrowheads="1"/>
            </p:cNvSpPr>
            <p:nvPr/>
          </p:nvSpPr>
          <p:spPr bwMode="auto">
            <a:xfrm>
              <a:off x="5254" y="3086"/>
              <a:ext cx="1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...</a:t>
              </a:r>
              <a:endParaRPr lang="en-US" sz="1600" b="1"/>
            </a:p>
          </p:txBody>
        </p:sp>
        <p:sp>
          <p:nvSpPr>
            <p:cNvPr id="268326" name="Rectangle 38"/>
            <p:cNvSpPr>
              <a:spLocks noChangeArrowheads="1"/>
            </p:cNvSpPr>
            <p:nvPr/>
          </p:nvSpPr>
          <p:spPr bwMode="auto">
            <a:xfrm>
              <a:off x="4692" y="3379"/>
              <a:ext cx="24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126</a:t>
              </a:r>
              <a:endParaRPr lang="en-US" sz="1600" b="1"/>
            </a:p>
          </p:txBody>
        </p:sp>
        <p:sp>
          <p:nvSpPr>
            <p:cNvPr id="268343" name="Rectangle 55"/>
            <p:cNvSpPr>
              <a:spLocks noChangeArrowheads="1"/>
            </p:cNvSpPr>
            <p:nvPr/>
          </p:nvSpPr>
          <p:spPr bwMode="auto">
            <a:xfrm>
              <a:off x="3778" y="3010"/>
              <a:ext cx="680" cy="27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8344" name="Rectangle 56"/>
            <p:cNvSpPr>
              <a:spLocks noChangeArrowheads="1"/>
            </p:cNvSpPr>
            <p:nvPr/>
          </p:nvSpPr>
          <p:spPr bwMode="auto">
            <a:xfrm>
              <a:off x="3778" y="3290"/>
              <a:ext cx="680" cy="27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8345" name="Rectangle 57"/>
            <p:cNvSpPr>
              <a:spLocks noChangeArrowheads="1"/>
            </p:cNvSpPr>
            <p:nvPr/>
          </p:nvSpPr>
          <p:spPr bwMode="auto">
            <a:xfrm>
              <a:off x="3953" y="3100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Helvetica" charset="0"/>
                </a:rPr>
                <a:t>name</a:t>
              </a:r>
              <a:endParaRPr lang="en-US" sz="1600" b="1"/>
            </a:p>
          </p:txBody>
        </p:sp>
        <p:sp>
          <p:nvSpPr>
            <p:cNvPr id="268346" name="Rectangle 58"/>
            <p:cNvSpPr>
              <a:spLocks noChangeArrowheads="1"/>
            </p:cNvSpPr>
            <p:nvPr/>
          </p:nvSpPr>
          <p:spPr bwMode="auto">
            <a:xfrm>
              <a:off x="3995" y="3379"/>
              <a:ext cx="2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john</a:t>
              </a:r>
              <a:endParaRPr lang="en-US" sz="1600" b="1"/>
            </a:p>
          </p:txBody>
        </p:sp>
        <p:sp>
          <p:nvSpPr>
            <p:cNvPr id="268352" name="Line 64"/>
            <p:cNvSpPr>
              <a:spLocks noChangeShapeType="1"/>
            </p:cNvSpPr>
            <p:nvPr/>
          </p:nvSpPr>
          <p:spPr bwMode="auto">
            <a:xfrm>
              <a:off x="3344" y="3290"/>
              <a:ext cx="21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5762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80" y="76288"/>
            <a:ext cx="7619920" cy="688975"/>
          </a:xfrm>
        </p:spPr>
        <p:txBody>
          <a:bodyPr/>
          <a:lstStyle/>
          <a:p>
            <a:r>
              <a:rPr lang="en-US" sz="2400" dirty="0"/>
              <a:t>Comparison: Separate Tables </a:t>
            </a:r>
            <a:r>
              <a:rPr lang="en-US" sz="2400" dirty="0" err="1"/>
              <a:t>vs</a:t>
            </a:r>
            <a:r>
              <a:rPr lang="en-US" sz="2400" dirty="0"/>
              <a:t> Duplicated Columns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143060"/>
            <a:ext cx="8229600" cy="5065712"/>
          </a:xfrm>
        </p:spPr>
        <p:txBody>
          <a:bodyPr/>
          <a:lstStyle/>
          <a:p>
            <a:r>
              <a:rPr lang="en-US" sz="2400" dirty="0"/>
              <a:t>The trade-off is between modifiability and response time</a:t>
            </a:r>
          </a:p>
          <a:p>
            <a:pPr lvl="1"/>
            <a:r>
              <a:rPr lang="en-US" sz="2000" dirty="0"/>
              <a:t>How likely is a change of the superclass?</a:t>
            </a:r>
          </a:p>
          <a:p>
            <a:pPr lvl="1"/>
            <a:r>
              <a:rPr lang="en-US" sz="2000" dirty="0"/>
              <a:t>What are the performance requirements for queries?</a:t>
            </a:r>
          </a:p>
          <a:p>
            <a:r>
              <a:rPr lang="en-US" sz="2400" dirty="0"/>
              <a:t>Separate table mapping</a:t>
            </a:r>
          </a:p>
          <a:p>
            <a:pPr lvl="1">
              <a:buFont typeface="Wingdings" charset="0"/>
              <a:buChar char="J"/>
            </a:pPr>
            <a:r>
              <a:rPr lang="en-US" sz="2000" dirty="0"/>
              <a:t>We can add attributes to the superclass easily by adding a column to the superclass table</a:t>
            </a:r>
          </a:p>
          <a:p>
            <a:pPr lvl="1">
              <a:buFont typeface="Wingdings" charset="0"/>
              <a:buChar char="L"/>
            </a:pPr>
            <a:r>
              <a:rPr lang="en-US" sz="2000" dirty="0"/>
              <a:t>Searching for the attributes of an object requires a </a:t>
            </a:r>
            <a:r>
              <a:rPr lang="en-US" sz="2000" dirty="0">
                <a:solidFill>
                  <a:srgbClr val="FF0000"/>
                </a:solidFill>
              </a:rPr>
              <a:t>join</a:t>
            </a:r>
            <a:r>
              <a:rPr lang="en-US" sz="2000" dirty="0"/>
              <a:t> operation. </a:t>
            </a:r>
          </a:p>
          <a:p>
            <a:r>
              <a:rPr lang="en-US" sz="2400" dirty="0"/>
              <a:t>Duplicated columns</a:t>
            </a:r>
          </a:p>
          <a:p>
            <a:pPr lvl="1">
              <a:buFont typeface="Wingdings" charset="0"/>
              <a:buChar char="L"/>
            </a:pPr>
            <a:r>
              <a:rPr lang="en-US" sz="2000" dirty="0"/>
              <a:t>Modifying the database schema is more complex and error-prone</a:t>
            </a:r>
          </a:p>
          <a:p>
            <a:pPr lvl="1">
              <a:buFont typeface="Wingdings" charset="0"/>
              <a:buChar char="J"/>
            </a:pPr>
            <a:r>
              <a:rPr lang="en-US" sz="2000" dirty="0"/>
              <a:t>Individual objects are not fragmented across a number of tables, resulting in </a:t>
            </a:r>
            <a:r>
              <a:rPr lang="en-US" sz="2000" dirty="0">
                <a:solidFill>
                  <a:srgbClr val="FF0000"/>
                </a:solidFill>
              </a:rPr>
              <a:t>faster queries</a:t>
            </a:r>
          </a:p>
        </p:txBody>
      </p:sp>
    </p:spTree>
    <p:extLst>
      <p:ext uri="{BB962C8B-B14F-4D97-AF65-F5344CB8AC3E}">
        <p14:creationId xmlns:p14="http://schemas.microsoft.com/office/powerpoint/2010/main" val="23206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2. M</a:t>
            </a:r>
            <a:r>
              <a:rPr lang="en-US" altLang="zh-CN" sz="3600" dirty="0" smtClean="0"/>
              <a:t>apping Concepts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Heuristics for Transformations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290" y="884254"/>
            <a:ext cx="8229600" cy="5065712"/>
          </a:xfrm>
        </p:spPr>
        <p:txBody>
          <a:bodyPr/>
          <a:lstStyle/>
          <a:p>
            <a:r>
              <a:rPr lang="en-US" sz="2400"/>
              <a:t>For a given transformation use the same tool</a:t>
            </a:r>
          </a:p>
          <a:p>
            <a:pPr lvl="1"/>
            <a:r>
              <a:rPr lang="en-US" sz="2000"/>
              <a:t>If you are using a CASE tool to map associations to code, use the tool to change association multiplicities.</a:t>
            </a:r>
          </a:p>
          <a:p>
            <a:r>
              <a:rPr lang="en-US" sz="2400"/>
              <a:t>Keep the contracts in the source code, not in the object design model</a:t>
            </a:r>
          </a:p>
          <a:p>
            <a:pPr lvl="1"/>
            <a:r>
              <a:rPr lang="en-US" sz="2000"/>
              <a:t>By keeping the specification as a source code comment, they are more likely to  be updated when the source code changes.</a:t>
            </a:r>
          </a:p>
          <a:p>
            <a:r>
              <a:rPr lang="en-US" sz="2400"/>
              <a:t>Use the same names for the same objects</a:t>
            </a:r>
          </a:p>
          <a:p>
            <a:pPr lvl="1"/>
            <a:r>
              <a:rPr lang="en-US" sz="2000"/>
              <a:t>If the name is changed in the model, change the name in the code and or in the database schema. </a:t>
            </a:r>
          </a:p>
          <a:p>
            <a:pPr lvl="1"/>
            <a:r>
              <a:rPr lang="en-US" sz="2000"/>
              <a:t>Provides traceability among the models</a:t>
            </a:r>
          </a:p>
          <a:p>
            <a:r>
              <a:rPr lang="en-US" sz="2400"/>
              <a:t>Have a style guide for transformations </a:t>
            </a:r>
          </a:p>
          <a:p>
            <a:pPr lvl="1"/>
            <a:r>
              <a:rPr lang="en-US" sz="2000"/>
              <a:t>By making transformations explicit in a manual, all developers can apply the transformation in the same way. 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596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ARENA Case Study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362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253" y="90"/>
            <a:ext cx="6521338" cy="688975"/>
          </a:xfrm>
        </p:spPr>
        <p:txBody>
          <a:bodyPr/>
          <a:lstStyle/>
          <a:p>
            <a:r>
              <a:rPr lang="en-US" sz="2400" dirty="0"/>
              <a:t>Statistics as a product in the Game Abstract Factory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3783013" y="1244600"/>
            <a:ext cx="1968500" cy="4159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4677479" y="1387475"/>
            <a:ext cx="3795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Lucida Sans Typewriter" charset="0"/>
              </a:rPr>
              <a:t>Game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3783013" y="1863725"/>
            <a:ext cx="1968500" cy="3714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3854960" y="1911350"/>
            <a:ext cx="166902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createStatistics()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3783013" y="1663700"/>
            <a:ext cx="1968500" cy="1968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5684838" y="2914650"/>
            <a:ext cx="1793875" cy="43656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6135943" y="3013075"/>
            <a:ext cx="83451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ChessGame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1835150" y="2914650"/>
            <a:ext cx="1816100" cy="43656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2154783" y="3017838"/>
            <a:ext cx="12054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TicTacToeGame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2622550" y="5778500"/>
            <a:ext cx="1793875" cy="4159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9325" name="Rectangle 13"/>
          <p:cNvSpPr>
            <a:spLocks noChangeArrowheads="1"/>
          </p:cNvSpPr>
          <p:nvPr/>
        </p:nvSpPr>
        <p:spPr bwMode="auto">
          <a:xfrm>
            <a:off x="2904083" y="5845175"/>
            <a:ext cx="12054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TTTStatistics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69326" name="Rectangle 14"/>
          <p:cNvSpPr>
            <a:spLocks noChangeArrowheads="1"/>
          </p:cNvSpPr>
          <p:nvPr/>
        </p:nvSpPr>
        <p:spPr bwMode="auto">
          <a:xfrm>
            <a:off x="4525963" y="5778500"/>
            <a:ext cx="1793875" cy="4159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4716359" y="5845175"/>
            <a:ext cx="139085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ChessStatistics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69328" name="Freeform 16"/>
          <p:cNvSpPr>
            <a:spLocks/>
          </p:cNvSpPr>
          <p:nvPr/>
        </p:nvSpPr>
        <p:spPr bwMode="auto">
          <a:xfrm>
            <a:off x="4306888" y="5145088"/>
            <a:ext cx="306387" cy="239712"/>
          </a:xfrm>
          <a:custGeom>
            <a:avLst/>
            <a:gdLst>
              <a:gd name="T0" fmla="*/ 97 w 193"/>
              <a:gd name="T1" fmla="*/ 151 h 151"/>
              <a:gd name="T2" fmla="*/ 0 w 193"/>
              <a:gd name="T3" fmla="*/ 151 h 151"/>
              <a:gd name="T4" fmla="*/ 97 w 193"/>
              <a:gd name="T5" fmla="*/ 0 h 151"/>
              <a:gd name="T6" fmla="*/ 193 w 193"/>
              <a:gd name="T7" fmla="*/ 151 h 151"/>
              <a:gd name="T8" fmla="*/ 97 w 193"/>
              <a:gd name="T9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" h="151">
                <a:moveTo>
                  <a:pt x="97" y="151"/>
                </a:moveTo>
                <a:lnTo>
                  <a:pt x="0" y="151"/>
                </a:lnTo>
                <a:lnTo>
                  <a:pt x="97" y="0"/>
                </a:lnTo>
                <a:lnTo>
                  <a:pt x="193" y="151"/>
                </a:lnTo>
                <a:lnTo>
                  <a:pt x="97" y="151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9329" name="Freeform 17"/>
          <p:cNvSpPr>
            <a:spLocks/>
          </p:cNvSpPr>
          <p:nvPr/>
        </p:nvSpPr>
        <p:spPr bwMode="auto">
          <a:xfrm>
            <a:off x="3519488" y="5538788"/>
            <a:ext cx="1881187" cy="239712"/>
          </a:xfrm>
          <a:custGeom>
            <a:avLst/>
            <a:gdLst>
              <a:gd name="T0" fmla="*/ 0 w 1185"/>
              <a:gd name="T1" fmla="*/ 151 h 151"/>
              <a:gd name="T2" fmla="*/ 0 w 1185"/>
              <a:gd name="T3" fmla="*/ 0 h 151"/>
              <a:gd name="T4" fmla="*/ 1185 w 1185"/>
              <a:gd name="T5" fmla="*/ 0 h 151"/>
              <a:gd name="T6" fmla="*/ 1185 w 1185"/>
              <a:gd name="T7" fmla="*/ 13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5" h="151">
                <a:moveTo>
                  <a:pt x="0" y="151"/>
                </a:moveTo>
                <a:lnTo>
                  <a:pt x="0" y="0"/>
                </a:lnTo>
                <a:lnTo>
                  <a:pt x="1185" y="0"/>
                </a:lnTo>
                <a:lnTo>
                  <a:pt x="1185" y="138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9330" name="Freeform 18"/>
          <p:cNvSpPr>
            <a:spLocks/>
          </p:cNvSpPr>
          <p:nvPr/>
        </p:nvSpPr>
        <p:spPr bwMode="auto">
          <a:xfrm>
            <a:off x="4525963" y="2235200"/>
            <a:ext cx="284162" cy="241300"/>
          </a:xfrm>
          <a:custGeom>
            <a:avLst/>
            <a:gdLst>
              <a:gd name="T0" fmla="*/ 96 w 179"/>
              <a:gd name="T1" fmla="*/ 152 h 152"/>
              <a:gd name="T2" fmla="*/ 0 w 179"/>
              <a:gd name="T3" fmla="*/ 152 h 152"/>
              <a:gd name="T4" fmla="*/ 96 w 179"/>
              <a:gd name="T5" fmla="*/ 0 h 152"/>
              <a:gd name="T6" fmla="*/ 179 w 179"/>
              <a:gd name="T7" fmla="*/ 152 h 152"/>
              <a:gd name="T8" fmla="*/ 96 w 179"/>
              <a:gd name="T9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152">
                <a:moveTo>
                  <a:pt x="96" y="152"/>
                </a:moveTo>
                <a:lnTo>
                  <a:pt x="0" y="152"/>
                </a:lnTo>
                <a:lnTo>
                  <a:pt x="96" y="0"/>
                </a:lnTo>
                <a:lnTo>
                  <a:pt x="179" y="152"/>
                </a:lnTo>
                <a:lnTo>
                  <a:pt x="96" y="152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9331" name="Line 19"/>
          <p:cNvSpPr>
            <a:spLocks noChangeShapeType="1"/>
          </p:cNvSpPr>
          <p:nvPr/>
        </p:nvSpPr>
        <p:spPr bwMode="auto">
          <a:xfrm flipV="1">
            <a:off x="4460875" y="5384800"/>
            <a:ext cx="1588" cy="1539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9332" name="Line 20"/>
          <p:cNvSpPr>
            <a:spLocks noChangeShapeType="1"/>
          </p:cNvSpPr>
          <p:nvPr/>
        </p:nvSpPr>
        <p:spPr bwMode="auto">
          <a:xfrm flipV="1">
            <a:off x="4678363" y="2476500"/>
            <a:ext cx="1587" cy="1524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9333" name="Rectangle 21"/>
          <p:cNvSpPr>
            <a:spLocks noChangeArrowheads="1"/>
          </p:cNvSpPr>
          <p:nvPr/>
        </p:nvSpPr>
        <p:spPr bwMode="auto">
          <a:xfrm>
            <a:off x="523875" y="1295400"/>
            <a:ext cx="1793875" cy="4159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34" name="Rectangle 22"/>
          <p:cNvSpPr>
            <a:spLocks noChangeArrowheads="1"/>
          </p:cNvSpPr>
          <p:nvPr/>
        </p:nvSpPr>
        <p:spPr bwMode="auto">
          <a:xfrm>
            <a:off x="1039744" y="1438275"/>
            <a:ext cx="9272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Tournament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3454400" y="3968750"/>
            <a:ext cx="1968500" cy="4159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9336" name="Rectangle 24"/>
          <p:cNvSpPr>
            <a:spLocks noChangeArrowheads="1"/>
          </p:cNvSpPr>
          <p:nvPr/>
        </p:nvSpPr>
        <p:spPr bwMode="auto">
          <a:xfrm>
            <a:off x="3907684" y="4111625"/>
            <a:ext cx="9349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Lucida Sans Typewriter" charset="0"/>
              </a:rPr>
              <a:t>Statistics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3454400" y="4576763"/>
            <a:ext cx="1968500" cy="5683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9338" name="Rectangle 26"/>
          <p:cNvSpPr>
            <a:spLocks noChangeArrowheads="1"/>
          </p:cNvSpPr>
          <p:nvPr/>
        </p:nvSpPr>
        <p:spPr bwMode="auto">
          <a:xfrm>
            <a:off x="3631192" y="4637088"/>
            <a:ext cx="7417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update()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69339" name="Rectangle 27"/>
          <p:cNvSpPr>
            <a:spLocks noChangeArrowheads="1"/>
          </p:cNvSpPr>
          <p:nvPr/>
        </p:nvSpPr>
        <p:spPr bwMode="auto">
          <a:xfrm>
            <a:off x="3597531" y="4849813"/>
            <a:ext cx="83451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getStat()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3454400" y="4375150"/>
            <a:ext cx="1968500" cy="1968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9341" name="Rectangle 29"/>
          <p:cNvSpPr>
            <a:spLocks noChangeArrowheads="1"/>
          </p:cNvSpPr>
          <p:nvPr/>
        </p:nvSpPr>
        <p:spPr bwMode="auto">
          <a:xfrm>
            <a:off x="6516688" y="5778500"/>
            <a:ext cx="1946275" cy="4159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9342" name="Rectangle 30"/>
          <p:cNvSpPr>
            <a:spLocks noChangeArrowheads="1"/>
          </p:cNvSpPr>
          <p:nvPr/>
        </p:nvSpPr>
        <p:spPr bwMode="auto">
          <a:xfrm>
            <a:off x="6620710" y="5845175"/>
            <a:ext cx="15763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Lucida Sans Typewriter" charset="0"/>
              </a:rPr>
              <a:t>DefaultStatistics</a:t>
            </a:r>
            <a:endParaRPr lang="en-US" sz="1200">
              <a:latin typeface="Lucida Sans Typewriter" charset="0"/>
            </a:endParaRPr>
          </a:p>
        </p:txBody>
      </p:sp>
      <p:sp>
        <p:nvSpPr>
          <p:cNvPr id="269343" name="Freeform 31"/>
          <p:cNvSpPr>
            <a:spLocks/>
          </p:cNvSpPr>
          <p:nvPr/>
        </p:nvSpPr>
        <p:spPr bwMode="auto">
          <a:xfrm>
            <a:off x="5400675" y="5538788"/>
            <a:ext cx="2078038" cy="239712"/>
          </a:xfrm>
          <a:custGeom>
            <a:avLst/>
            <a:gdLst>
              <a:gd name="T0" fmla="*/ 0 w 1309"/>
              <a:gd name="T1" fmla="*/ 0 h 151"/>
              <a:gd name="T2" fmla="*/ 1309 w 1309"/>
              <a:gd name="T3" fmla="*/ 0 h 151"/>
              <a:gd name="T4" fmla="*/ 1309 w 1309"/>
              <a:gd name="T5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9" h="151">
                <a:moveTo>
                  <a:pt x="0" y="0"/>
                </a:moveTo>
                <a:lnTo>
                  <a:pt x="1309" y="0"/>
                </a:lnTo>
                <a:lnTo>
                  <a:pt x="1309" y="151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9344" name="Line 32"/>
          <p:cNvSpPr>
            <a:spLocks noChangeShapeType="1"/>
          </p:cNvSpPr>
          <p:nvPr/>
        </p:nvSpPr>
        <p:spPr bwMode="auto">
          <a:xfrm>
            <a:off x="2317750" y="1536700"/>
            <a:ext cx="14652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9345" name="Line 33"/>
          <p:cNvSpPr>
            <a:spLocks noChangeShapeType="1"/>
          </p:cNvSpPr>
          <p:nvPr/>
        </p:nvSpPr>
        <p:spPr bwMode="auto">
          <a:xfrm>
            <a:off x="6108700" y="3395663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9346" name="Line 34"/>
          <p:cNvSpPr>
            <a:spLocks noChangeShapeType="1"/>
          </p:cNvSpPr>
          <p:nvPr/>
        </p:nvSpPr>
        <p:spPr bwMode="auto">
          <a:xfrm flipH="1">
            <a:off x="2840038" y="3395663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9347" name="Line 35"/>
          <p:cNvSpPr>
            <a:spLocks noChangeShapeType="1"/>
          </p:cNvSpPr>
          <p:nvPr/>
        </p:nvSpPr>
        <p:spPr bwMode="auto">
          <a:xfrm flipH="1">
            <a:off x="3792538" y="3525838"/>
            <a:ext cx="7937" cy="4429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9348" name="Line 36"/>
          <p:cNvSpPr>
            <a:spLocks noChangeShapeType="1"/>
          </p:cNvSpPr>
          <p:nvPr/>
        </p:nvSpPr>
        <p:spPr bwMode="auto">
          <a:xfrm flipH="1">
            <a:off x="1004888" y="1711325"/>
            <a:ext cx="1587" cy="1816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9349" name="Line 37"/>
          <p:cNvSpPr>
            <a:spLocks noChangeShapeType="1"/>
          </p:cNvSpPr>
          <p:nvPr/>
        </p:nvSpPr>
        <p:spPr bwMode="auto">
          <a:xfrm>
            <a:off x="1006475" y="3527425"/>
            <a:ext cx="27765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grpSp>
        <p:nvGrpSpPr>
          <p:cNvPr id="269350" name="Group 38"/>
          <p:cNvGrpSpPr>
            <a:grpSpLocks/>
          </p:cNvGrpSpPr>
          <p:nvPr/>
        </p:nvGrpSpPr>
        <p:grpSpPr bwMode="auto">
          <a:xfrm>
            <a:off x="2840038" y="2628900"/>
            <a:ext cx="3749675" cy="285750"/>
            <a:chOff x="1984" y="1415"/>
            <a:chExt cx="1738" cy="117"/>
          </a:xfrm>
        </p:grpSpPr>
        <p:sp>
          <p:nvSpPr>
            <p:cNvPr id="269351" name="Line 39"/>
            <p:cNvSpPr>
              <a:spLocks noChangeShapeType="1"/>
            </p:cNvSpPr>
            <p:nvPr/>
          </p:nvSpPr>
          <p:spPr bwMode="auto">
            <a:xfrm flipV="1">
              <a:off x="1984" y="1415"/>
              <a:ext cx="0" cy="1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69352" name="Line 40"/>
            <p:cNvSpPr>
              <a:spLocks noChangeShapeType="1"/>
            </p:cNvSpPr>
            <p:nvPr/>
          </p:nvSpPr>
          <p:spPr bwMode="auto">
            <a:xfrm flipV="1">
              <a:off x="3722" y="1415"/>
              <a:ext cx="0" cy="1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69353" name="Line 41"/>
            <p:cNvSpPr>
              <a:spLocks noChangeShapeType="1"/>
            </p:cNvSpPr>
            <p:nvPr/>
          </p:nvSpPr>
          <p:spPr bwMode="auto">
            <a:xfrm>
              <a:off x="1984" y="1415"/>
              <a:ext cx="17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8255172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870" y="179388"/>
            <a:ext cx="9144000" cy="688975"/>
          </a:xfrm>
        </p:spPr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association class Statistics</a:t>
            </a: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4919663" y="4552950"/>
            <a:ext cx="1376362" cy="3714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5066161" y="4624388"/>
            <a:ext cx="10817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Tournament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8000544" y="4291013"/>
            <a:ext cx="4327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0..1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2757032" y="4291013"/>
            <a:ext cx="4327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0..1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537707" y="4291013"/>
            <a:ext cx="4327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0..1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4140086" y="3514725"/>
            <a:ext cx="1081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4871924" y="3514725"/>
            <a:ext cx="1081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4368686" y="3979863"/>
            <a:ext cx="1081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70347" name="Freeform 11"/>
          <p:cNvSpPr>
            <a:spLocks/>
          </p:cNvSpPr>
          <p:nvPr/>
        </p:nvSpPr>
        <p:spPr bwMode="auto">
          <a:xfrm>
            <a:off x="4264025" y="3482975"/>
            <a:ext cx="546100" cy="546100"/>
          </a:xfrm>
          <a:custGeom>
            <a:avLst/>
            <a:gdLst>
              <a:gd name="T0" fmla="*/ 0 w 344"/>
              <a:gd name="T1" fmla="*/ 179 h 344"/>
              <a:gd name="T2" fmla="*/ 179 w 344"/>
              <a:gd name="T3" fmla="*/ 0 h 344"/>
              <a:gd name="T4" fmla="*/ 344 w 344"/>
              <a:gd name="T5" fmla="*/ 179 h 344"/>
              <a:gd name="T6" fmla="*/ 179 w 344"/>
              <a:gd name="T7" fmla="*/ 344 h 344"/>
              <a:gd name="T8" fmla="*/ 0 w 344"/>
              <a:gd name="T9" fmla="*/ 179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" h="344">
                <a:moveTo>
                  <a:pt x="0" y="179"/>
                </a:moveTo>
                <a:lnTo>
                  <a:pt x="179" y="0"/>
                </a:lnTo>
                <a:lnTo>
                  <a:pt x="344" y="179"/>
                </a:lnTo>
                <a:lnTo>
                  <a:pt x="179" y="344"/>
                </a:lnTo>
                <a:lnTo>
                  <a:pt x="0" y="179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70348" name="Freeform 12"/>
          <p:cNvSpPr>
            <a:spLocks/>
          </p:cNvSpPr>
          <p:nvPr/>
        </p:nvSpPr>
        <p:spPr bwMode="auto">
          <a:xfrm>
            <a:off x="1031875" y="3767138"/>
            <a:ext cx="3232150" cy="785812"/>
          </a:xfrm>
          <a:custGeom>
            <a:avLst/>
            <a:gdLst>
              <a:gd name="T0" fmla="*/ 0 w 2036"/>
              <a:gd name="T1" fmla="*/ 495 h 495"/>
              <a:gd name="T2" fmla="*/ 0 w 2036"/>
              <a:gd name="T3" fmla="*/ 0 h 495"/>
              <a:gd name="T4" fmla="*/ 2036 w 2036"/>
              <a:gd name="T5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6" h="495">
                <a:moveTo>
                  <a:pt x="0" y="495"/>
                </a:moveTo>
                <a:lnTo>
                  <a:pt x="0" y="0"/>
                </a:lnTo>
                <a:lnTo>
                  <a:pt x="2036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70349" name="Freeform 13"/>
          <p:cNvSpPr>
            <a:spLocks/>
          </p:cNvSpPr>
          <p:nvPr/>
        </p:nvSpPr>
        <p:spPr bwMode="auto">
          <a:xfrm>
            <a:off x="4810125" y="3767138"/>
            <a:ext cx="3079750" cy="785812"/>
          </a:xfrm>
          <a:custGeom>
            <a:avLst/>
            <a:gdLst>
              <a:gd name="T0" fmla="*/ 1940 w 1940"/>
              <a:gd name="T1" fmla="*/ 495 h 495"/>
              <a:gd name="T2" fmla="*/ 1940 w 1940"/>
              <a:gd name="T3" fmla="*/ 0 h 495"/>
              <a:gd name="T4" fmla="*/ 0 w 1940"/>
              <a:gd name="T5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0" h="495">
                <a:moveTo>
                  <a:pt x="1940" y="495"/>
                </a:moveTo>
                <a:lnTo>
                  <a:pt x="1940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70350" name="Line 14"/>
          <p:cNvSpPr>
            <a:spLocks noChangeShapeType="1"/>
          </p:cNvSpPr>
          <p:nvPr/>
        </p:nvSpPr>
        <p:spPr bwMode="auto">
          <a:xfrm>
            <a:off x="4548188" y="2959100"/>
            <a:ext cx="1587" cy="8731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70351" name="Line 15"/>
          <p:cNvSpPr>
            <a:spLocks noChangeShapeType="1"/>
          </p:cNvSpPr>
          <p:nvPr/>
        </p:nvSpPr>
        <p:spPr bwMode="auto">
          <a:xfrm>
            <a:off x="4548188" y="3155950"/>
            <a:ext cx="1587" cy="1524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70352" name="Line 16"/>
          <p:cNvSpPr>
            <a:spLocks noChangeShapeType="1"/>
          </p:cNvSpPr>
          <p:nvPr/>
        </p:nvSpPr>
        <p:spPr bwMode="auto">
          <a:xfrm>
            <a:off x="4548188" y="3417888"/>
            <a:ext cx="1587" cy="873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70353" name="Rectangle 17"/>
          <p:cNvSpPr>
            <a:spLocks noChangeArrowheads="1"/>
          </p:cNvSpPr>
          <p:nvPr/>
        </p:nvSpPr>
        <p:spPr bwMode="auto">
          <a:xfrm>
            <a:off x="2647950" y="4552950"/>
            <a:ext cx="1376363" cy="3714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70354" name="Rectangle 18"/>
          <p:cNvSpPr>
            <a:spLocks noChangeArrowheads="1"/>
          </p:cNvSpPr>
          <p:nvPr/>
        </p:nvSpPr>
        <p:spPr bwMode="auto">
          <a:xfrm>
            <a:off x="3076686" y="4613275"/>
            <a:ext cx="6490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League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70355" name="Rectangle 19"/>
          <p:cNvSpPr>
            <a:spLocks noChangeArrowheads="1"/>
          </p:cNvSpPr>
          <p:nvPr/>
        </p:nvSpPr>
        <p:spPr bwMode="auto">
          <a:xfrm>
            <a:off x="355600" y="4552950"/>
            <a:ext cx="1376363" cy="3714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70356" name="Rectangle 20"/>
          <p:cNvSpPr>
            <a:spLocks noChangeArrowheads="1"/>
          </p:cNvSpPr>
          <p:nvPr/>
        </p:nvSpPr>
        <p:spPr bwMode="auto">
          <a:xfrm>
            <a:off x="910769" y="4613275"/>
            <a:ext cx="4327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Game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70357" name="Rectangle 21"/>
          <p:cNvSpPr>
            <a:spLocks noChangeArrowheads="1"/>
          </p:cNvSpPr>
          <p:nvPr/>
        </p:nvSpPr>
        <p:spPr bwMode="auto">
          <a:xfrm>
            <a:off x="7213600" y="4552950"/>
            <a:ext cx="1374775" cy="3714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70358" name="Rectangle 22"/>
          <p:cNvSpPr>
            <a:spLocks noChangeArrowheads="1"/>
          </p:cNvSpPr>
          <p:nvPr/>
        </p:nvSpPr>
        <p:spPr bwMode="auto">
          <a:xfrm>
            <a:off x="7565342" y="4625975"/>
            <a:ext cx="6490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Player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70359" name="Rectangle 23"/>
          <p:cNvSpPr>
            <a:spLocks noChangeArrowheads="1"/>
          </p:cNvSpPr>
          <p:nvPr/>
        </p:nvSpPr>
        <p:spPr bwMode="auto">
          <a:xfrm>
            <a:off x="3871913" y="2609850"/>
            <a:ext cx="1374775" cy="3714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70360" name="Rectangle 24"/>
          <p:cNvSpPr>
            <a:spLocks noChangeArrowheads="1"/>
          </p:cNvSpPr>
          <p:nvPr/>
        </p:nvSpPr>
        <p:spPr bwMode="auto">
          <a:xfrm>
            <a:off x="3993927" y="2681288"/>
            <a:ext cx="10894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Lucida Sans Typewriter" charset="0"/>
              </a:rPr>
              <a:t>Statistics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70361" name="Freeform 25"/>
          <p:cNvSpPr>
            <a:spLocks/>
          </p:cNvSpPr>
          <p:nvPr/>
        </p:nvSpPr>
        <p:spPr bwMode="auto">
          <a:xfrm>
            <a:off x="3325813" y="3897313"/>
            <a:ext cx="1092200" cy="655637"/>
          </a:xfrm>
          <a:custGeom>
            <a:avLst/>
            <a:gdLst>
              <a:gd name="T0" fmla="*/ 0 w 688"/>
              <a:gd name="T1" fmla="*/ 413 h 413"/>
              <a:gd name="T2" fmla="*/ 0 w 688"/>
              <a:gd name="T3" fmla="*/ 0 h 413"/>
              <a:gd name="T4" fmla="*/ 688 w 688"/>
              <a:gd name="T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8" h="413">
                <a:moveTo>
                  <a:pt x="0" y="413"/>
                </a:moveTo>
                <a:lnTo>
                  <a:pt x="0" y="0"/>
                </a:lnTo>
                <a:lnTo>
                  <a:pt x="688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70362" name="Freeform 26"/>
          <p:cNvSpPr>
            <a:spLocks/>
          </p:cNvSpPr>
          <p:nvPr/>
        </p:nvSpPr>
        <p:spPr bwMode="auto">
          <a:xfrm>
            <a:off x="4679950" y="3897313"/>
            <a:ext cx="917575" cy="655637"/>
          </a:xfrm>
          <a:custGeom>
            <a:avLst/>
            <a:gdLst>
              <a:gd name="T0" fmla="*/ 578 w 578"/>
              <a:gd name="T1" fmla="*/ 413 h 413"/>
              <a:gd name="T2" fmla="*/ 578 w 578"/>
              <a:gd name="T3" fmla="*/ 0 h 413"/>
              <a:gd name="T4" fmla="*/ 0 w 578"/>
              <a:gd name="T5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8" h="413">
                <a:moveTo>
                  <a:pt x="578" y="413"/>
                </a:moveTo>
                <a:lnTo>
                  <a:pt x="578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70363" name="Rectangle 27"/>
          <p:cNvSpPr>
            <a:spLocks noChangeArrowheads="1"/>
          </p:cNvSpPr>
          <p:nvPr/>
        </p:nvSpPr>
        <p:spPr bwMode="auto">
          <a:xfrm>
            <a:off x="5693907" y="4291013"/>
            <a:ext cx="4327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0..1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70364" name="Rectangle 28"/>
          <p:cNvSpPr>
            <a:spLocks noChangeArrowheads="1"/>
          </p:cNvSpPr>
          <p:nvPr/>
        </p:nvSpPr>
        <p:spPr bwMode="auto">
          <a:xfrm>
            <a:off x="4665549" y="3979863"/>
            <a:ext cx="1081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 sz="1400">
              <a:latin typeface="Lucida Sans Typewriter" charset="0"/>
            </a:endParaRPr>
          </a:p>
        </p:txBody>
      </p:sp>
      <p:sp>
        <p:nvSpPr>
          <p:cNvPr id="270365" name="Text Box 29"/>
          <p:cNvSpPr txBox="1">
            <a:spLocks noChangeArrowheads="1"/>
          </p:cNvSpPr>
          <p:nvPr/>
        </p:nvSpPr>
        <p:spPr bwMode="auto">
          <a:xfrm>
            <a:off x="563563" y="1524000"/>
            <a:ext cx="8024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>
                <a:solidFill>
                  <a:schemeClr val="tx2"/>
                </a:solidFill>
              </a:rPr>
              <a:t>Statistics relates League, Tournament, and Player</a:t>
            </a:r>
          </a:p>
        </p:txBody>
      </p:sp>
    </p:spTree>
    <p:extLst>
      <p:ext uri="{BB962C8B-B14F-4D97-AF65-F5344CB8AC3E}">
        <p14:creationId xmlns:p14="http://schemas.microsoft.com/office/powerpoint/2010/main" val="22603315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66" y="179388"/>
            <a:ext cx="7086534" cy="688975"/>
          </a:xfrm>
        </p:spPr>
        <p:txBody>
          <a:bodyPr/>
          <a:lstStyle/>
          <a:p>
            <a:r>
              <a:rPr lang="en-US" dirty="0"/>
              <a:t>Realization of  the Statistics Association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122238" y="1738313"/>
            <a:ext cx="2819400" cy="44926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0275" y="1819275"/>
            <a:ext cx="21017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TournamentControl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6768762" y="3390900"/>
            <a:ext cx="1251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Lucida Sans Typewriter" charset="0"/>
              </a:rPr>
              <a:t>Statistics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6362252" y="3941763"/>
            <a:ext cx="24726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update(match,player)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6407710" y="4162425"/>
            <a:ext cx="17308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getStatNames()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2635906" y="3378200"/>
            <a:ext cx="18544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StatisticsVault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610188" y="3992563"/>
            <a:ext cx="16072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update(match)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71370" name="Rectangle 10"/>
          <p:cNvSpPr>
            <a:spLocks noChangeArrowheads="1"/>
          </p:cNvSpPr>
          <p:nvPr/>
        </p:nvSpPr>
        <p:spPr bwMode="auto">
          <a:xfrm>
            <a:off x="1709096" y="4217988"/>
            <a:ext cx="22253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getStatNames(game)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71371" name="Rectangle 11"/>
          <p:cNvSpPr>
            <a:spLocks noChangeArrowheads="1"/>
          </p:cNvSpPr>
          <p:nvPr/>
        </p:nvSpPr>
        <p:spPr bwMode="auto">
          <a:xfrm>
            <a:off x="1624049" y="4495800"/>
            <a:ext cx="30907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getStat(name,game,player)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71372" name="Rectangle 12"/>
          <p:cNvSpPr>
            <a:spLocks noChangeArrowheads="1"/>
          </p:cNvSpPr>
          <p:nvPr/>
        </p:nvSpPr>
        <p:spPr bwMode="auto">
          <a:xfrm>
            <a:off x="1567886" y="4737100"/>
            <a:ext cx="33380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getStat(name,league,player)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607167" y="5040313"/>
            <a:ext cx="38325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getStat(name,tournament,player)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849313" y="2376488"/>
            <a:ext cx="1995487" cy="425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980641" y="2432050"/>
            <a:ext cx="17312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StatisticsView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71376" name="Rectangle 16"/>
          <p:cNvSpPr>
            <a:spLocks noChangeArrowheads="1"/>
          </p:cNvSpPr>
          <p:nvPr/>
        </p:nvSpPr>
        <p:spPr bwMode="auto">
          <a:xfrm>
            <a:off x="7295070" y="5440363"/>
            <a:ext cx="5022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Lucida Sans Typewriter" charset="0"/>
              </a:rPr>
              <a:t>Game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71377" name="Rectangle 17"/>
          <p:cNvSpPr>
            <a:spLocks noChangeArrowheads="1"/>
          </p:cNvSpPr>
          <p:nvPr/>
        </p:nvSpPr>
        <p:spPr bwMode="auto">
          <a:xfrm>
            <a:off x="6193784" y="6003925"/>
            <a:ext cx="22253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createStatistics()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71379" name="Rectangle 19"/>
          <p:cNvSpPr>
            <a:spLocks noChangeArrowheads="1"/>
          </p:cNvSpPr>
          <p:nvPr/>
        </p:nvSpPr>
        <p:spPr bwMode="auto">
          <a:xfrm>
            <a:off x="6226175" y="3295650"/>
            <a:ext cx="2714625" cy="42703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71380" name="Rectangle 20"/>
          <p:cNvSpPr>
            <a:spLocks noChangeArrowheads="1"/>
          </p:cNvSpPr>
          <p:nvPr/>
        </p:nvSpPr>
        <p:spPr bwMode="auto">
          <a:xfrm>
            <a:off x="6226175" y="3917950"/>
            <a:ext cx="2714625" cy="8191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71381" name="Rectangle 21"/>
          <p:cNvSpPr>
            <a:spLocks noChangeArrowheads="1"/>
          </p:cNvSpPr>
          <p:nvPr/>
        </p:nvSpPr>
        <p:spPr bwMode="auto">
          <a:xfrm>
            <a:off x="6226175" y="3725863"/>
            <a:ext cx="2714625" cy="2016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71382" name="Rectangle 22"/>
          <p:cNvSpPr>
            <a:spLocks noChangeArrowheads="1"/>
          </p:cNvSpPr>
          <p:nvPr/>
        </p:nvSpPr>
        <p:spPr bwMode="auto">
          <a:xfrm>
            <a:off x="6226175" y="5357813"/>
            <a:ext cx="2714625" cy="427037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71383" name="Rectangle 23"/>
          <p:cNvSpPr>
            <a:spLocks noChangeArrowheads="1"/>
          </p:cNvSpPr>
          <p:nvPr/>
        </p:nvSpPr>
        <p:spPr bwMode="auto">
          <a:xfrm>
            <a:off x="6226175" y="5967413"/>
            <a:ext cx="2714625" cy="3810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71384" name="Rectangle 24"/>
          <p:cNvSpPr>
            <a:spLocks noChangeArrowheads="1"/>
          </p:cNvSpPr>
          <p:nvPr/>
        </p:nvSpPr>
        <p:spPr bwMode="auto">
          <a:xfrm>
            <a:off x="6226175" y="5775325"/>
            <a:ext cx="2714625" cy="2016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71385" name="Rectangle 25"/>
          <p:cNvSpPr>
            <a:spLocks noChangeArrowheads="1"/>
          </p:cNvSpPr>
          <p:nvPr/>
        </p:nvSpPr>
        <p:spPr bwMode="auto">
          <a:xfrm>
            <a:off x="6379832" y="4403725"/>
            <a:ext cx="16072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getStat(name)</a:t>
            </a:r>
            <a:endParaRPr lang="en-US" sz="1800">
              <a:latin typeface="Lucida Sans Typewriter" charset="0"/>
            </a:endParaRPr>
          </a:p>
        </p:txBody>
      </p:sp>
      <p:sp>
        <p:nvSpPr>
          <p:cNvPr id="271386" name="Line 26"/>
          <p:cNvSpPr>
            <a:spLocks noChangeShapeType="1"/>
          </p:cNvSpPr>
          <p:nvPr/>
        </p:nvSpPr>
        <p:spPr bwMode="auto">
          <a:xfrm>
            <a:off x="5557838" y="3475038"/>
            <a:ext cx="630237" cy="12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271387" name="Group 27"/>
          <p:cNvGrpSpPr>
            <a:grpSpLocks/>
          </p:cNvGrpSpPr>
          <p:nvPr/>
        </p:nvGrpSpPr>
        <p:grpSpPr bwMode="auto">
          <a:xfrm>
            <a:off x="5595938" y="4327525"/>
            <a:ext cx="584200" cy="1231900"/>
            <a:chOff x="3094" y="2396"/>
            <a:chExt cx="664" cy="833"/>
          </a:xfrm>
        </p:grpSpPr>
        <p:sp>
          <p:nvSpPr>
            <p:cNvPr id="271388" name="Line 28"/>
            <p:cNvSpPr>
              <a:spLocks noChangeShapeType="1"/>
            </p:cNvSpPr>
            <p:nvPr/>
          </p:nvSpPr>
          <p:spPr bwMode="auto">
            <a:xfrm>
              <a:off x="3418" y="3229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1389" name="Line 29"/>
            <p:cNvSpPr>
              <a:spLocks noChangeShapeType="1"/>
            </p:cNvSpPr>
            <p:nvPr/>
          </p:nvSpPr>
          <p:spPr bwMode="auto">
            <a:xfrm>
              <a:off x="3094" y="2396"/>
              <a:ext cx="3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1390" name="Line 30"/>
            <p:cNvSpPr>
              <a:spLocks noChangeShapeType="1"/>
            </p:cNvSpPr>
            <p:nvPr/>
          </p:nvSpPr>
          <p:spPr bwMode="auto">
            <a:xfrm flipH="1">
              <a:off x="3418" y="2396"/>
              <a:ext cx="0" cy="8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271391" name="Group 31"/>
          <p:cNvGrpSpPr>
            <a:grpSpLocks/>
          </p:cNvGrpSpPr>
          <p:nvPr/>
        </p:nvGrpSpPr>
        <p:grpSpPr bwMode="auto">
          <a:xfrm rot="16200000" flipH="1">
            <a:off x="153987" y="2535238"/>
            <a:ext cx="1571625" cy="965200"/>
            <a:chOff x="1690" y="1131"/>
            <a:chExt cx="2886" cy="926"/>
          </a:xfrm>
        </p:grpSpPr>
        <p:sp>
          <p:nvSpPr>
            <p:cNvPr id="271392" name="Line 32"/>
            <p:cNvSpPr>
              <a:spLocks noChangeShapeType="1"/>
            </p:cNvSpPr>
            <p:nvPr/>
          </p:nvSpPr>
          <p:spPr bwMode="auto">
            <a:xfrm>
              <a:off x="1690" y="1131"/>
              <a:ext cx="28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1393" name="Line 33"/>
            <p:cNvSpPr>
              <a:spLocks noChangeShapeType="1"/>
            </p:cNvSpPr>
            <p:nvPr/>
          </p:nvSpPr>
          <p:spPr bwMode="auto">
            <a:xfrm>
              <a:off x="4575" y="1132"/>
              <a:ext cx="1" cy="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271394" name="Group 34"/>
          <p:cNvGrpSpPr>
            <a:grpSpLocks/>
          </p:cNvGrpSpPr>
          <p:nvPr/>
        </p:nvGrpSpPr>
        <p:grpSpPr bwMode="auto">
          <a:xfrm rot="16200000" flipH="1">
            <a:off x="812007" y="2912269"/>
            <a:ext cx="685800" cy="490537"/>
            <a:chOff x="1690" y="1131"/>
            <a:chExt cx="2886" cy="926"/>
          </a:xfrm>
        </p:grpSpPr>
        <p:sp>
          <p:nvSpPr>
            <p:cNvPr id="271395" name="Line 35"/>
            <p:cNvSpPr>
              <a:spLocks noChangeShapeType="1"/>
            </p:cNvSpPr>
            <p:nvPr/>
          </p:nvSpPr>
          <p:spPr bwMode="auto">
            <a:xfrm>
              <a:off x="1690" y="1131"/>
              <a:ext cx="28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1396" name="Line 36"/>
            <p:cNvSpPr>
              <a:spLocks noChangeShapeType="1"/>
            </p:cNvSpPr>
            <p:nvPr/>
          </p:nvSpPr>
          <p:spPr bwMode="auto">
            <a:xfrm>
              <a:off x="4575" y="1132"/>
              <a:ext cx="1" cy="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271397" name="Group 37"/>
          <p:cNvGrpSpPr>
            <a:grpSpLocks/>
          </p:cNvGrpSpPr>
          <p:nvPr/>
        </p:nvGrpSpPr>
        <p:grpSpPr bwMode="auto">
          <a:xfrm>
            <a:off x="1400175" y="3295650"/>
            <a:ext cx="4178300" cy="2144713"/>
            <a:chOff x="1114" y="2076"/>
            <a:chExt cx="2272" cy="1351"/>
          </a:xfrm>
        </p:grpSpPr>
        <p:sp>
          <p:nvSpPr>
            <p:cNvPr id="271398" name="Rectangle 38"/>
            <p:cNvSpPr>
              <a:spLocks noChangeArrowheads="1"/>
            </p:cNvSpPr>
            <p:nvPr/>
          </p:nvSpPr>
          <p:spPr bwMode="auto">
            <a:xfrm>
              <a:off x="1114" y="2468"/>
              <a:ext cx="2264" cy="95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1399" name="Rectangle 39"/>
            <p:cNvSpPr>
              <a:spLocks noChangeArrowheads="1"/>
            </p:cNvSpPr>
            <p:nvPr/>
          </p:nvSpPr>
          <p:spPr bwMode="auto">
            <a:xfrm>
              <a:off x="1122" y="2076"/>
              <a:ext cx="2264" cy="26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1400" name="Rectangle 40"/>
            <p:cNvSpPr>
              <a:spLocks noChangeArrowheads="1"/>
            </p:cNvSpPr>
            <p:nvPr/>
          </p:nvSpPr>
          <p:spPr bwMode="auto">
            <a:xfrm>
              <a:off x="1122" y="2345"/>
              <a:ext cx="2264" cy="12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271401" name="Group 41"/>
          <p:cNvGrpSpPr>
            <a:grpSpLocks/>
          </p:cNvGrpSpPr>
          <p:nvPr/>
        </p:nvGrpSpPr>
        <p:grpSpPr bwMode="auto">
          <a:xfrm rot="10800000" flipH="1" flipV="1">
            <a:off x="2946400" y="1920875"/>
            <a:ext cx="5308600" cy="1379538"/>
            <a:chOff x="1690" y="1131"/>
            <a:chExt cx="2886" cy="926"/>
          </a:xfrm>
        </p:grpSpPr>
        <p:sp>
          <p:nvSpPr>
            <p:cNvPr id="271402" name="Line 42"/>
            <p:cNvSpPr>
              <a:spLocks noChangeShapeType="1"/>
            </p:cNvSpPr>
            <p:nvPr/>
          </p:nvSpPr>
          <p:spPr bwMode="auto">
            <a:xfrm>
              <a:off x="1690" y="1131"/>
              <a:ext cx="28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1403" name="Line 43"/>
            <p:cNvSpPr>
              <a:spLocks noChangeShapeType="1"/>
            </p:cNvSpPr>
            <p:nvPr/>
          </p:nvSpPr>
          <p:spPr bwMode="auto">
            <a:xfrm>
              <a:off x="4575" y="1132"/>
              <a:ext cx="1" cy="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271404" name="Group 44"/>
          <p:cNvGrpSpPr>
            <a:grpSpLocks/>
          </p:cNvGrpSpPr>
          <p:nvPr/>
        </p:nvGrpSpPr>
        <p:grpSpPr bwMode="auto">
          <a:xfrm rot="10800000" flipH="1" flipV="1">
            <a:off x="2844800" y="2593975"/>
            <a:ext cx="4368800" cy="655638"/>
            <a:chOff x="1690" y="1131"/>
            <a:chExt cx="2886" cy="926"/>
          </a:xfrm>
        </p:grpSpPr>
        <p:sp>
          <p:nvSpPr>
            <p:cNvPr id="271405" name="Line 45"/>
            <p:cNvSpPr>
              <a:spLocks noChangeShapeType="1"/>
            </p:cNvSpPr>
            <p:nvPr/>
          </p:nvSpPr>
          <p:spPr bwMode="auto">
            <a:xfrm>
              <a:off x="1690" y="1131"/>
              <a:ext cx="28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1406" name="Line 46"/>
            <p:cNvSpPr>
              <a:spLocks noChangeShapeType="1"/>
            </p:cNvSpPr>
            <p:nvPr/>
          </p:nvSpPr>
          <p:spPr bwMode="auto">
            <a:xfrm>
              <a:off x="4575" y="1132"/>
              <a:ext cx="1" cy="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339032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52486"/>
            <a:ext cx="8153400" cy="704850"/>
          </a:xfrm>
        </p:spPr>
        <p:txBody>
          <a:bodyPr/>
          <a:lstStyle/>
          <a:p>
            <a:r>
              <a:rPr lang="en-US" dirty="0" err="1"/>
              <a:t>StatisticsVault</a:t>
            </a:r>
            <a:r>
              <a:rPr lang="en-US" dirty="0"/>
              <a:t> as a Facade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122238" y="1738313"/>
            <a:ext cx="2819400" cy="44926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382588" y="1819275"/>
            <a:ext cx="194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Lucida Sans Typewriter" charset="0"/>
              </a:rPr>
              <a:t>TournamentControl</a:t>
            </a:r>
            <a:endParaRPr lang="en-US">
              <a:latin typeface="Lucida Sans Typewriter" charset="0"/>
            </a:endParaRP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6861175" y="3390900"/>
            <a:ext cx="1143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Lucida Sans Typewriter" charset="0"/>
              </a:rPr>
              <a:t>Statistics</a:t>
            </a:r>
            <a:endParaRPr lang="en-US">
              <a:latin typeface="Lucida Sans Typewriter" charset="0"/>
            </a:endParaRP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6338888" y="3941763"/>
            <a:ext cx="2286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Lucida Sans Typewriter" charset="0"/>
              </a:rPr>
              <a:t>update(match,player)</a:t>
            </a:r>
            <a:endParaRPr lang="en-US">
              <a:latin typeface="Lucida Sans Typewriter" charset="0"/>
            </a:endParaRP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6338888" y="4162425"/>
            <a:ext cx="1600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Lucida Sans Typewriter" charset="0"/>
              </a:rPr>
              <a:t>getStatNames()</a:t>
            </a:r>
            <a:endParaRPr lang="en-US">
              <a:latin typeface="Lucida Sans Typewriter" charset="0"/>
            </a:endParaRP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2725738" y="3378200"/>
            <a:ext cx="1714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Lucida Sans Typewriter" charset="0"/>
              </a:rPr>
              <a:t>StatisticsVault</a:t>
            </a:r>
            <a:endParaRPr lang="en-US">
              <a:latin typeface="Lucida Sans Typewriter" charset="0"/>
            </a:endParaRP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554163" y="3992563"/>
            <a:ext cx="148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Lucida Sans Typewriter" charset="0"/>
              </a:rPr>
              <a:t>update(match)</a:t>
            </a:r>
            <a:endParaRPr lang="en-US">
              <a:latin typeface="Lucida Sans Typewriter" charset="0"/>
            </a:endParaRPr>
          </a:p>
        </p:txBody>
      </p:sp>
      <p:sp>
        <p:nvSpPr>
          <p:cNvPr id="272394" name="Rectangle 10"/>
          <p:cNvSpPr>
            <a:spLocks noChangeArrowheads="1"/>
          </p:cNvSpPr>
          <p:nvPr/>
        </p:nvSpPr>
        <p:spPr bwMode="auto">
          <a:xfrm>
            <a:off x="1554163" y="4217988"/>
            <a:ext cx="2057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Lucida Sans Typewriter" charset="0"/>
              </a:rPr>
              <a:t>getStatNames(game)</a:t>
            </a:r>
            <a:endParaRPr lang="en-US">
              <a:latin typeface="Lucida Sans Typewriter" charset="0"/>
            </a:endParaRPr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1554163" y="4495800"/>
            <a:ext cx="2857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Lucida Sans Typewriter" charset="0"/>
              </a:rPr>
              <a:t>getStat(name,game,player)</a:t>
            </a:r>
            <a:endParaRPr lang="en-US">
              <a:latin typeface="Lucida Sans Typewriter" charset="0"/>
            </a:endParaRPr>
          </a:p>
        </p:txBody>
      </p:sp>
      <p:sp>
        <p:nvSpPr>
          <p:cNvPr id="272396" name="Rectangle 12"/>
          <p:cNvSpPr>
            <a:spLocks noChangeArrowheads="1"/>
          </p:cNvSpPr>
          <p:nvPr/>
        </p:nvSpPr>
        <p:spPr bwMode="auto">
          <a:xfrm>
            <a:off x="1554163" y="4737100"/>
            <a:ext cx="3086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Lucida Sans Typewriter" charset="0"/>
              </a:rPr>
              <a:t>getStat(name,league,player)</a:t>
            </a:r>
            <a:endParaRPr lang="en-US">
              <a:latin typeface="Lucida Sans Typewriter" charset="0"/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566863" y="5040313"/>
            <a:ext cx="3543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Lucida Sans Typewriter" charset="0"/>
              </a:rPr>
              <a:t>getStat(name,tournament,player)</a:t>
            </a:r>
            <a:endParaRPr lang="en-US">
              <a:latin typeface="Lucida Sans Typewriter" charset="0"/>
            </a:endParaRP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849313" y="2376488"/>
            <a:ext cx="1995487" cy="425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023938" y="2432050"/>
            <a:ext cx="1600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Lucida Sans Typewriter" charset="0"/>
              </a:rPr>
              <a:t>StatisticsView</a:t>
            </a:r>
            <a:endParaRPr lang="en-US">
              <a:latin typeface="Lucida Sans Typewriter" charset="0"/>
            </a:endParaRP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7183438" y="4903788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Lucida Sans Typewriter" charset="0"/>
              </a:rPr>
              <a:t>Game</a:t>
            </a:r>
            <a:endParaRPr lang="en-US">
              <a:latin typeface="Lucida Sans Typewriter" charset="0"/>
            </a:endParaRP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6313488" y="5467350"/>
            <a:ext cx="2057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Lucida Sans Typewriter" charset="0"/>
              </a:rPr>
              <a:t>createStatistics()</a:t>
            </a:r>
            <a:endParaRPr lang="en-US">
              <a:latin typeface="Lucida Sans Typewriter" charset="0"/>
            </a:endParaRPr>
          </a:p>
        </p:txBody>
      </p:sp>
      <p:grpSp>
        <p:nvGrpSpPr>
          <p:cNvPr id="272402" name="Group 18"/>
          <p:cNvGrpSpPr>
            <a:grpSpLocks/>
          </p:cNvGrpSpPr>
          <p:nvPr/>
        </p:nvGrpSpPr>
        <p:grpSpPr bwMode="auto">
          <a:xfrm>
            <a:off x="6226175" y="3295650"/>
            <a:ext cx="2714625" cy="2516188"/>
            <a:chOff x="3898" y="2076"/>
            <a:chExt cx="1526" cy="1585"/>
          </a:xfrm>
        </p:grpSpPr>
        <p:sp>
          <p:nvSpPr>
            <p:cNvPr id="272403" name="Rectangle 19"/>
            <p:cNvSpPr>
              <a:spLocks noChangeArrowheads="1"/>
            </p:cNvSpPr>
            <p:nvPr/>
          </p:nvSpPr>
          <p:spPr bwMode="auto">
            <a:xfrm>
              <a:off x="3898" y="2076"/>
              <a:ext cx="1526" cy="26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404" name="Rectangle 20"/>
            <p:cNvSpPr>
              <a:spLocks noChangeArrowheads="1"/>
            </p:cNvSpPr>
            <p:nvPr/>
          </p:nvSpPr>
          <p:spPr bwMode="auto">
            <a:xfrm>
              <a:off x="3898" y="2468"/>
              <a:ext cx="1526" cy="51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405" name="Rectangle 21"/>
            <p:cNvSpPr>
              <a:spLocks noChangeArrowheads="1"/>
            </p:cNvSpPr>
            <p:nvPr/>
          </p:nvSpPr>
          <p:spPr bwMode="auto">
            <a:xfrm>
              <a:off x="3898" y="2347"/>
              <a:ext cx="1526" cy="12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406" name="Rectangle 22"/>
            <p:cNvSpPr>
              <a:spLocks noChangeArrowheads="1"/>
            </p:cNvSpPr>
            <p:nvPr/>
          </p:nvSpPr>
          <p:spPr bwMode="auto">
            <a:xfrm>
              <a:off x="3898" y="3037"/>
              <a:ext cx="1526" cy="26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407" name="Rectangle 23"/>
            <p:cNvSpPr>
              <a:spLocks noChangeArrowheads="1"/>
            </p:cNvSpPr>
            <p:nvPr/>
          </p:nvSpPr>
          <p:spPr bwMode="auto">
            <a:xfrm>
              <a:off x="3898" y="3421"/>
              <a:ext cx="1526" cy="24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408" name="Rectangle 24"/>
            <p:cNvSpPr>
              <a:spLocks noChangeArrowheads="1"/>
            </p:cNvSpPr>
            <p:nvPr/>
          </p:nvSpPr>
          <p:spPr bwMode="auto">
            <a:xfrm>
              <a:off x="3898" y="3300"/>
              <a:ext cx="1526" cy="12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2409" name="Rectangle 25"/>
          <p:cNvSpPr>
            <a:spLocks noChangeArrowheads="1"/>
          </p:cNvSpPr>
          <p:nvPr/>
        </p:nvSpPr>
        <p:spPr bwMode="auto">
          <a:xfrm>
            <a:off x="6338888" y="4403725"/>
            <a:ext cx="148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Lucida Sans Typewriter" charset="0"/>
              </a:rPr>
              <a:t>getStat(name)</a:t>
            </a:r>
            <a:endParaRPr lang="en-US">
              <a:latin typeface="Lucida Sans Typewriter" charset="0"/>
            </a:endParaRPr>
          </a:p>
        </p:txBody>
      </p:sp>
      <p:sp>
        <p:nvSpPr>
          <p:cNvPr id="272410" name="Line 26"/>
          <p:cNvSpPr>
            <a:spLocks noChangeShapeType="1"/>
          </p:cNvSpPr>
          <p:nvPr/>
        </p:nvSpPr>
        <p:spPr bwMode="auto">
          <a:xfrm>
            <a:off x="5557838" y="3475038"/>
            <a:ext cx="630237" cy="12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2411" name="Group 27"/>
          <p:cNvGrpSpPr>
            <a:grpSpLocks/>
          </p:cNvGrpSpPr>
          <p:nvPr/>
        </p:nvGrpSpPr>
        <p:grpSpPr bwMode="auto">
          <a:xfrm>
            <a:off x="5595938" y="3790950"/>
            <a:ext cx="584200" cy="1231900"/>
            <a:chOff x="3094" y="2396"/>
            <a:chExt cx="664" cy="833"/>
          </a:xfrm>
        </p:grpSpPr>
        <p:sp>
          <p:nvSpPr>
            <p:cNvPr id="272412" name="Line 28"/>
            <p:cNvSpPr>
              <a:spLocks noChangeShapeType="1"/>
            </p:cNvSpPr>
            <p:nvPr/>
          </p:nvSpPr>
          <p:spPr bwMode="auto">
            <a:xfrm>
              <a:off x="3418" y="3229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13" name="Line 29"/>
            <p:cNvSpPr>
              <a:spLocks noChangeShapeType="1"/>
            </p:cNvSpPr>
            <p:nvPr/>
          </p:nvSpPr>
          <p:spPr bwMode="auto">
            <a:xfrm>
              <a:off x="3094" y="2396"/>
              <a:ext cx="3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14" name="Line 30"/>
            <p:cNvSpPr>
              <a:spLocks noChangeShapeType="1"/>
            </p:cNvSpPr>
            <p:nvPr/>
          </p:nvSpPr>
          <p:spPr bwMode="auto">
            <a:xfrm flipH="1">
              <a:off x="3418" y="2396"/>
              <a:ext cx="0" cy="8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2415" name="Group 31"/>
          <p:cNvGrpSpPr>
            <a:grpSpLocks/>
          </p:cNvGrpSpPr>
          <p:nvPr/>
        </p:nvGrpSpPr>
        <p:grpSpPr bwMode="auto">
          <a:xfrm rot="16200000" flipH="1">
            <a:off x="153987" y="2535238"/>
            <a:ext cx="1571625" cy="965200"/>
            <a:chOff x="1690" y="1131"/>
            <a:chExt cx="2886" cy="926"/>
          </a:xfrm>
        </p:grpSpPr>
        <p:sp>
          <p:nvSpPr>
            <p:cNvPr id="272416" name="Line 32"/>
            <p:cNvSpPr>
              <a:spLocks noChangeShapeType="1"/>
            </p:cNvSpPr>
            <p:nvPr/>
          </p:nvSpPr>
          <p:spPr bwMode="auto">
            <a:xfrm>
              <a:off x="1690" y="1131"/>
              <a:ext cx="28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17" name="Line 33"/>
            <p:cNvSpPr>
              <a:spLocks noChangeShapeType="1"/>
            </p:cNvSpPr>
            <p:nvPr/>
          </p:nvSpPr>
          <p:spPr bwMode="auto">
            <a:xfrm>
              <a:off x="4575" y="1132"/>
              <a:ext cx="1" cy="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2418" name="Group 34"/>
          <p:cNvGrpSpPr>
            <a:grpSpLocks/>
          </p:cNvGrpSpPr>
          <p:nvPr/>
        </p:nvGrpSpPr>
        <p:grpSpPr bwMode="auto">
          <a:xfrm rot="16200000" flipH="1">
            <a:off x="812007" y="2912269"/>
            <a:ext cx="685800" cy="490537"/>
            <a:chOff x="1690" y="1131"/>
            <a:chExt cx="2886" cy="926"/>
          </a:xfrm>
        </p:grpSpPr>
        <p:sp>
          <p:nvSpPr>
            <p:cNvPr id="272419" name="Line 35"/>
            <p:cNvSpPr>
              <a:spLocks noChangeShapeType="1"/>
            </p:cNvSpPr>
            <p:nvPr/>
          </p:nvSpPr>
          <p:spPr bwMode="auto">
            <a:xfrm>
              <a:off x="1690" y="1131"/>
              <a:ext cx="28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20" name="Line 36"/>
            <p:cNvSpPr>
              <a:spLocks noChangeShapeType="1"/>
            </p:cNvSpPr>
            <p:nvPr/>
          </p:nvSpPr>
          <p:spPr bwMode="auto">
            <a:xfrm>
              <a:off x="4575" y="1132"/>
              <a:ext cx="1" cy="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2421" name="Group 37"/>
          <p:cNvGrpSpPr>
            <a:grpSpLocks/>
          </p:cNvGrpSpPr>
          <p:nvPr/>
        </p:nvGrpSpPr>
        <p:grpSpPr bwMode="auto">
          <a:xfrm>
            <a:off x="1400175" y="3295650"/>
            <a:ext cx="4178300" cy="2144713"/>
            <a:chOff x="1114" y="2076"/>
            <a:chExt cx="2272" cy="1351"/>
          </a:xfrm>
        </p:grpSpPr>
        <p:sp>
          <p:nvSpPr>
            <p:cNvPr id="272422" name="Rectangle 38"/>
            <p:cNvSpPr>
              <a:spLocks noChangeArrowheads="1"/>
            </p:cNvSpPr>
            <p:nvPr/>
          </p:nvSpPr>
          <p:spPr bwMode="auto">
            <a:xfrm>
              <a:off x="1114" y="2468"/>
              <a:ext cx="2264" cy="95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423" name="Rectangle 39"/>
            <p:cNvSpPr>
              <a:spLocks noChangeArrowheads="1"/>
            </p:cNvSpPr>
            <p:nvPr/>
          </p:nvSpPr>
          <p:spPr bwMode="auto">
            <a:xfrm>
              <a:off x="1122" y="2076"/>
              <a:ext cx="2264" cy="26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424" name="Rectangle 40"/>
            <p:cNvSpPr>
              <a:spLocks noChangeArrowheads="1"/>
            </p:cNvSpPr>
            <p:nvPr/>
          </p:nvSpPr>
          <p:spPr bwMode="auto">
            <a:xfrm>
              <a:off x="1122" y="2345"/>
              <a:ext cx="2264" cy="12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6615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82" y="179388"/>
            <a:ext cx="7696118" cy="688975"/>
          </a:xfrm>
        </p:spPr>
        <p:txBody>
          <a:bodyPr/>
          <a:lstStyle/>
          <a:p>
            <a:r>
              <a:rPr lang="en-US" sz="2400"/>
              <a:t>Public interface of the StatisticsVault class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295400"/>
            <a:ext cx="8496300" cy="4921250"/>
          </a:xfrm>
        </p:spPr>
        <p:txBody>
          <a:bodyPr/>
          <a:lstStyle/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2000" b="1">
                <a:latin typeface="Lucida Sans Typewriter" charset="0"/>
              </a:rPr>
              <a:t>public class</a:t>
            </a:r>
            <a:r>
              <a:rPr lang="en-US" sz="2000">
                <a:latin typeface="Lucida Sans Typewriter" charset="0"/>
              </a:rPr>
              <a:t> StatisticsVault {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2000">
                <a:latin typeface="Lucida Sans Typewriter" charset="0"/>
              </a:rPr>
              <a:t>	</a:t>
            </a:r>
            <a:r>
              <a:rPr lang="en-US" sz="2000" b="1">
                <a:latin typeface="Lucida Sans Typewriter" charset="0"/>
              </a:rPr>
              <a:t>public void</a:t>
            </a:r>
            <a:r>
              <a:rPr lang="en-US" sz="2000">
                <a:latin typeface="Lucida Sans Typewriter" charset="0"/>
              </a:rPr>
              <a:t> update(Match m)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2000">
                <a:latin typeface="Lucida Sans Typewriter" charset="0"/>
              </a:rPr>
              <a:t>		</a:t>
            </a:r>
            <a:r>
              <a:rPr lang="en-US" sz="2000" b="1">
                <a:latin typeface="Lucida Sans Typewriter" charset="0"/>
              </a:rPr>
              <a:t>throws</a:t>
            </a:r>
            <a:r>
              <a:rPr lang="en-US" sz="2000">
                <a:latin typeface="Lucida Sans Typewriter" charset="0"/>
              </a:rPr>
              <a:t> InvalidMatch, MatchNotCompleted {...}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endParaRPr lang="en-US" sz="2000">
              <a:latin typeface="Lucida Sans Typewriter" charset="0"/>
            </a:endParaRP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2000">
                <a:latin typeface="Lucida Sans Typewriter" charset="0"/>
              </a:rPr>
              <a:t>	</a:t>
            </a:r>
            <a:r>
              <a:rPr lang="en-US" sz="2000" b="1">
                <a:latin typeface="Lucida Sans Typewriter" charset="0"/>
              </a:rPr>
              <a:t>public</a:t>
            </a:r>
            <a:r>
              <a:rPr lang="en-US" sz="2000">
                <a:latin typeface="Lucida Sans Typewriter" charset="0"/>
              </a:rPr>
              <a:t> List getStatNames() {...}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endParaRPr lang="en-US" sz="2000">
              <a:latin typeface="Lucida Sans Typewriter" charset="0"/>
            </a:endParaRP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2000">
                <a:latin typeface="Lucida Sans Typewriter" charset="0"/>
              </a:rPr>
              <a:t>	</a:t>
            </a:r>
            <a:r>
              <a:rPr lang="en-US" sz="2000" b="1">
                <a:latin typeface="Lucida Sans Typewriter" charset="0"/>
              </a:rPr>
              <a:t>public double</a:t>
            </a:r>
            <a:r>
              <a:rPr lang="en-US" sz="2000">
                <a:latin typeface="Lucida Sans Typewriter" charset="0"/>
              </a:rPr>
              <a:t> getStat(String name, Game g, Player p)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2000">
                <a:latin typeface="Lucida Sans Typewriter" charset="0"/>
              </a:rPr>
              <a:t>		</a:t>
            </a:r>
            <a:r>
              <a:rPr lang="en-US" sz="2000" b="1">
                <a:latin typeface="Lucida Sans Typewriter" charset="0"/>
              </a:rPr>
              <a:t>throws</a:t>
            </a:r>
            <a:r>
              <a:rPr lang="en-US" sz="2000">
                <a:latin typeface="Lucida Sans Typewriter" charset="0"/>
              </a:rPr>
              <a:t> UnknownStatistic, InvalidScope {...}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endParaRPr lang="en-US" sz="2000">
              <a:latin typeface="Lucida Sans Typewriter" charset="0"/>
            </a:endParaRP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2000">
                <a:latin typeface="Lucida Sans Typewriter" charset="0"/>
              </a:rPr>
              <a:t>	</a:t>
            </a:r>
            <a:r>
              <a:rPr lang="en-US" sz="2000" b="1">
                <a:latin typeface="Lucida Sans Typewriter" charset="0"/>
              </a:rPr>
              <a:t>public double</a:t>
            </a:r>
            <a:r>
              <a:rPr lang="en-US" sz="2000">
                <a:latin typeface="Lucida Sans Typewriter" charset="0"/>
              </a:rPr>
              <a:t> getStat(String name, League l, Player p)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2000">
                <a:latin typeface="Lucida Sans Typewriter" charset="0"/>
              </a:rPr>
              <a:t>		</a:t>
            </a:r>
            <a:r>
              <a:rPr lang="en-US" sz="2000" b="1">
                <a:latin typeface="Lucida Sans Typewriter" charset="0"/>
              </a:rPr>
              <a:t>throws</a:t>
            </a:r>
            <a:r>
              <a:rPr lang="en-US" sz="2000">
                <a:latin typeface="Lucida Sans Typewriter" charset="0"/>
              </a:rPr>
              <a:t> UnknownStatistic, InvalidScope {...}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endParaRPr lang="en-US" sz="2000">
              <a:latin typeface="Lucida Sans Typewriter" charset="0"/>
            </a:endParaRP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2000">
                <a:latin typeface="Lucida Sans Typewriter" charset="0"/>
              </a:rPr>
              <a:t>	</a:t>
            </a:r>
            <a:r>
              <a:rPr lang="en-US" sz="2000" b="1">
                <a:latin typeface="Lucida Sans Typewriter" charset="0"/>
              </a:rPr>
              <a:t>public double</a:t>
            </a:r>
            <a:r>
              <a:rPr lang="en-US" sz="2000">
                <a:latin typeface="Lucida Sans Typewriter" charset="0"/>
              </a:rPr>
              <a:t> getStat(String name, Tournament t, Player p)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2000">
                <a:latin typeface="Lucida Sans Typewriter" charset="0"/>
              </a:rPr>
              <a:t>		</a:t>
            </a:r>
            <a:r>
              <a:rPr lang="en-US" sz="2000" b="1">
                <a:latin typeface="Lucida Sans Typewriter" charset="0"/>
              </a:rPr>
              <a:t>throws</a:t>
            </a:r>
            <a:r>
              <a:rPr lang="en-US" sz="2000">
                <a:latin typeface="Lucida Sans Typewriter" charset="0"/>
              </a:rPr>
              <a:t> UnknownStatistic, InvalidScope {...}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2000">
                <a:latin typeface="Lucida Sans Typewrit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5423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612" y="90"/>
            <a:ext cx="7291387" cy="688975"/>
          </a:xfrm>
        </p:spPr>
        <p:txBody>
          <a:bodyPr/>
          <a:lstStyle/>
          <a:p>
            <a:r>
              <a:rPr lang="en-US" dirty="0"/>
              <a:t>Database schema for the Statistics Association</a:t>
            </a:r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2119313" y="2159000"/>
            <a:ext cx="1497012" cy="4413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2330828" y="2301875"/>
            <a:ext cx="1231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scope:long</a:t>
            </a:r>
            <a:endParaRPr lang="en-US" sz="1600" b="1"/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2119313" y="2603500"/>
            <a:ext cx="1497012" cy="43973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3022368" y="1841500"/>
            <a:ext cx="1629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Statistics table</a:t>
            </a:r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5516563" y="2159000"/>
            <a:ext cx="1497012" cy="4413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5724772" y="2301875"/>
            <a:ext cx="12441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player:long</a:t>
            </a:r>
            <a:endParaRPr lang="en-US" sz="1600" b="1"/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5516563" y="2603500"/>
            <a:ext cx="1497012" cy="43973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3621088" y="2159000"/>
            <a:ext cx="1892300" cy="4413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3747690" y="2301875"/>
            <a:ext cx="17057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scopetype:long</a:t>
            </a:r>
            <a:endParaRPr lang="en-US" sz="1600" b="1"/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3621088" y="2603500"/>
            <a:ext cx="1892300" cy="43973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45" name="Rectangle 13"/>
          <p:cNvSpPr>
            <a:spLocks noChangeArrowheads="1"/>
          </p:cNvSpPr>
          <p:nvPr/>
        </p:nvSpPr>
        <p:spPr bwMode="auto">
          <a:xfrm>
            <a:off x="400050" y="2159000"/>
            <a:ext cx="1716088" cy="4413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46" name="Rectangle 14"/>
          <p:cNvSpPr>
            <a:spLocks noChangeArrowheads="1"/>
          </p:cNvSpPr>
          <p:nvPr/>
        </p:nvSpPr>
        <p:spPr bwMode="auto">
          <a:xfrm>
            <a:off x="921943" y="2301875"/>
            <a:ext cx="7691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id:long</a:t>
            </a:r>
            <a:endParaRPr lang="en-US" sz="1600" b="1"/>
          </a:p>
        </p:txBody>
      </p:sp>
      <p:sp>
        <p:nvSpPr>
          <p:cNvPr id="274447" name="Rectangle 15"/>
          <p:cNvSpPr>
            <a:spLocks noChangeArrowheads="1"/>
          </p:cNvSpPr>
          <p:nvPr/>
        </p:nvSpPr>
        <p:spPr bwMode="auto">
          <a:xfrm>
            <a:off x="400050" y="2603500"/>
            <a:ext cx="1716088" cy="43973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48" name="Rectangle 16"/>
          <p:cNvSpPr>
            <a:spLocks noChangeArrowheads="1"/>
          </p:cNvSpPr>
          <p:nvPr/>
        </p:nvSpPr>
        <p:spPr bwMode="auto">
          <a:xfrm>
            <a:off x="377825" y="3457575"/>
            <a:ext cx="1474788" cy="4413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49" name="Rectangle 17"/>
          <p:cNvSpPr>
            <a:spLocks noChangeArrowheads="1"/>
          </p:cNvSpPr>
          <p:nvPr/>
        </p:nvSpPr>
        <p:spPr bwMode="auto">
          <a:xfrm>
            <a:off x="780655" y="3587750"/>
            <a:ext cx="7691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id:long</a:t>
            </a:r>
            <a:endParaRPr lang="en-US" sz="1600" b="1"/>
          </a:p>
        </p:txBody>
      </p:sp>
      <p:sp>
        <p:nvSpPr>
          <p:cNvPr id="274450" name="Rectangle 18"/>
          <p:cNvSpPr>
            <a:spLocks noChangeArrowheads="1"/>
          </p:cNvSpPr>
          <p:nvPr/>
        </p:nvSpPr>
        <p:spPr bwMode="auto">
          <a:xfrm>
            <a:off x="377825" y="3902075"/>
            <a:ext cx="1474788" cy="46196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51" name="Rectangle 19"/>
          <p:cNvSpPr>
            <a:spLocks noChangeArrowheads="1"/>
          </p:cNvSpPr>
          <p:nvPr/>
        </p:nvSpPr>
        <p:spPr bwMode="auto">
          <a:xfrm>
            <a:off x="1487777" y="3203575"/>
            <a:ext cx="25140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StatisticCounters table</a:t>
            </a:r>
            <a:endParaRPr lang="en-US" sz="1600" b="1"/>
          </a:p>
        </p:txBody>
      </p:sp>
      <p:sp>
        <p:nvSpPr>
          <p:cNvPr id="274452" name="Rectangle 20"/>
          <p:cNvSpPr>
            <a:spLocks noChangeArrowheads="1"/>
          </p:cNvSpPr>
          <p:nvPr/>
        </p:nvSpPr>
        <p:spPr bwMode="auto">
          <a:xfrm>
            <a:off x="1855788" y="3457575"/>
            <a:ext cx="1598612" cy="4413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53" name="Rectangle 21"/>
          <p:cNvSpPr>
            <a:spLocks noChangeArrowheads="1"/>
          </p:cNvSpPr>
          <p:nvPr/>
        </p:nvSpPr>
        <p:spPr bwMode="auto">
          <a:xfrm>
            <a:off x="1900694" y="3587750"/>
            <a:ext cx="1500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name:text[25]</a:t>
            </a:r>
            <a:endParaRPr lang="en-US" sz="1600" b="1"/>
          </a:p>
        </p:txBody>
      </p:sp>
      <p:sp>
        <p:nvSpPr>
          <p:cNvPr id="274454" name="Rectangle 22"/>
          <p:cNvSpPr>
            <a:spLocks noChangeArrowheads="1"/>
          </p:cNvSpPr>
          <p:nvPr/>
        </p:nvSpPr>
        <p:spPr bwMode="auto">
          <a:xfrm>
            <a:off x="1855788" y="3902075"/>
            <a:ext cx="1598612" cy="46196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55" name="Rectangle 23"/>
          <p:cNvSpPr>
            <a:spLocks noChangeArrowheads="1"/>
          </p:cNvSpPr>
          <p:nvPr/>
        </p:nvSpPr>
        <p:spPr bwMode="auto">
          <a:xfrm>
            <a:off x="3457575" y="3457575"/>
            <a:ext cx="1614488" cy="4413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56" name="Rectangle 24"/>
          <p:cNvSpPr>
            <a:spLocks noChangeArrowheads="1"/>
          </p:cNvSpPr>
          <p:nvPr/>
        </p:nvSpPr>
        <p:spPr bwMode="auto">
          <a:xfrm>
            <a:off x="3553786" y="3587750"/>
            <a:ext cx="14236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value:double</a:t>
            </a:r>
          </a:p>
        </p:txBody>
      </p:sp>
      <p:sp>
        <p:nvSpPr>
          <p:cNvPr id="274457" name="Rectangle 25"/>
          <p:cNvSpPr>
            <a:spLocks noChangeArrowheads="1"/>
          </p:cNvSpPr>
          <p:nvPr/>
        </p:nvSpPr>
        <p:spPr bwMode="auto">
          <a:xfrm>
            <a:off x="3457575" y="3902075"/>
            <a:ext cx="1614488" cy="46196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58" name="Rectangle 26"/>
          <p:cNvSpPr>
            <a:spLocks noChangeArrowheads="1"/>
          </p:cNvSpPr>
          <p:nvPr/>
        </p:nvSpPr>
        <p:spPr bwMode="auto">
          <a:xfrm>
            <a:off x="3414713" y="4733925"/>
            <a:ext cx="1476375" cy="4413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59" name="Rectangle 27"/>
          <p:cNvSpPr>
            <a:spLocks noChangeArrowheads="1"/>
          </p:cNvSpPr>
          <p:nvPr/>
        </p:nvSpPr>
        <p:spPr bwMode="auto">
          <a:xfrm>
            <a:off x="3817543" y="4876800"/>
            <a:ext cx="7691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id:long</a:t>
            </a:r>
            <a:endParaRPr lang="en-US" sz="1600" b="1"/>
          </a:p>
        </p:txBody>
      </p:sp>
      <p:sp>
        <p:nvSpPr>
          <p:cNvPr id="274460" name="Rectangle 28"/>
          <p:cNvSpPr>
            <a:spLocks noChangeArrowheads="1"/>
          </p:cNvSpPr>
          <p:nvPr/>
        </p:nvSpPr>
        <p:spPr bwMode="auto">
          <a:xfrm>
            <a:off x="3414713" y="5178425"/>
            <a:ext cx="1476375" cy="43973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61" name="Rectangle 29"/>
          <p:cNvSpPr>
            <a:spLocks noChangeArrowheads="1"/>
          </p:cNvSpPr>
          <p:nvPr/>
        </p:nvSpPr>
        <p:spPr bwMode="auto">
          <a:xfrm>
            <a:off x="3849022" y="4479925"/>
            <a:ext cx="14110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League table</a:t>
            </a:r>
          </a:p>
        </p:txBody>
      </p:sp>
      <p:sp>
        <p:nvSpPr>
          <p:cNvPr id="274462" name="Rectangle 30"/>
          <p:cNvSpPr>
            <a:spLocks noChangeArrowheads="1"/>
          </p:cNvSpPr>
          <p:nvPr/>
        </p:nvSpPr>
        <p:spPr bwMode="auto">
          <a:xfrm>
            <a:off x="4894263" y="4733925"/>
            <a:ext cx="682625" cy="4413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63" name="Rectangle 31"/>
          <p:cNvSpPr>
            <a:spLocks noChangeArrowheads="1"/>
          </p:cNvSpPr>
          <p:nvPr/>
        </p:nvSpPr>
        <p:spPr bwMode="auto">
          <a:xfrm>
            <a:off x="5148901" y="4876800"/>
            <a:ext cx="1923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...</a:t>
            </a:r>
            <a:endParaRPr lang="en-US" sz="1600" b="1"/>
          </a:p>
        </p:txBody>
      </p:sp>
      <p:sp>
        <p:nvSpPr>
          <p:cNvPr id="274464" name="Rectangle 32"/>
          <p:cNvSpPr>
            <a:spLocks noChangeArrowheads="1"/>
          </p:cNvSpPr>
          <p:nvPr/>
        </p:nvSpPr>
        <p:spPr bwMode="auto">
          <a:xfrm>
            <a:off x="4894263" y="5178425"/>
            <a:ext cx="682625" cy="43973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65" name="Rectangle 33"/>
          <p:cNvSpPr>
            <a:spLocks noChangeArrowheads="1"/>
          </p:cNvSpPr>
          <p:nvPr/>
        </p:nvSpPr>
        <p:spPr bwMode="auto">
          <a:xfrm>
            <a:off x="3371850" y="5156200"/>
            <a:ext cx="22225" cy="444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66" name="Rectangle 34"/>
          <p:cNvSpPr>
            <a:spLocks noChangeArrowheads="1"/>
          </p:cNvSpPr>
          <p:nvPr/>
        </p:nvSpPr>
        <p:spPr bwMode="auto">
          <a:xfrm>
            <a:off x="377825" y="4733925"/>
            <a:ext cx="1474788" cy="4413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67" name="Rectangle 35"/>
          <p:cNvSpPr>
            <a:spLocks noChangeArrowheads="1"/>
          </p:cNvSpPr>
          <p:nvPr/>
        </p:nvSpPr>
        <p:spPr bwMode="auto">
          <a:xfrm>
            <a:off x="780655" y="4876800"/>
            <a:ext cx="7691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id:long</a:t>
            </a:r>
            <a:endParaRPr lang="en-US" sz="1600" b="1"/>
          </a:p>
        </p:txBody>
      </p:sp>
      <p:sp>
        <p:nvSpPr>
          <p:cNvPr id="274468" name="Rectangle 36"/>
          <p:cNvSpPr>
            <a:spLocks noChangeArrowheads="1"/>
          </p:cNvSpPr>
          <p:nvPr/>
        </p:nvSpPr>
        <p:spPr bwMode="auto">
          <a:xfrm>
            <a:off x="377825" y="5178425"/>
            <a:ext cx="1474788" cy="43973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69" name="Rectangle 37"/>
          <p:cNvSpPr>
            <a:spLocks noChangeArrowheads="1"/>
          </p:cNvSpPr>
          <p:nvPr/>
        </p:nvSpPr>
        <p:spPr bwMode="auto">
          <a:xfrm>
            <a:off x="898603" y="4479925"/>
            <a:ext cx="12444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Game table</a:t>
            </a:r>
          </a:p>
        </p:txBody>
      </p:sp>
      <p:sp>
        <p:nvSpPr>
          <p:cNvPr id="274470" name="Rectangle 38"/>
          <p:cNvSpPr>
            <a:spLocks noChangeArrowheads="1"/>
          </p:cNvSpPr>
          <p:nvPr/>
        </p:nvSpPr>
        <p:spPr bwMode="auto">
          <a:xfrm>
            <a:off x="1855788" y="4733925"/>
            <a:ext cx="682625" cy="4413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71" name="Rectangle 39"/>
          <p:cNvSpPr>
            <a:spLocks noChangeArrowheads="1"/>
          </p:cNvSpPr>
          <p:nvPr/>
        </p:nvSpPr>
        <p:spPr bwMode="auto">
          <a:xfrm>
            <a:off x="2110426" y="4876800"/>
            <a:ext cx="1923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...</a:t>
            </a:r>
            <a:endParaRPr lang="en-US" sz="1600" b="1"/>
          </a:p>
        </p:txBody>
      </p:sp>
      <p:sp>
        <p:nvSpPr>
          <p:cNvPr id="274472" name="Rectangle 40"/>
          <p:cNvSpPr>
            <a:spLocks noChangeArrowheads="1"/>
          </p:cNvSpPr>
          <p:nvPr/>
        </p:nvSpPr>
        <p:spPr bwMode="auto">
          <a:xfrm>
            <a:off x="1855788" y="5178425"/>
            <a:ext cx="682625" cy="43973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73" name="Rectangle 41"/>
          <p:cNvSpPr>
            <a:spLocks noChangeArrowheads="1"/>
          </p:cNvSpPr>
          <p:nvPr/>
        </p:nvSpPr>
        <p:spPr bwMode="auto">
          <a:xfrm>
            <a:off x="6453188" y="4733925"/>
            <a:ext cx="1474787" cy="4413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74" name="Rectangle 42"/>
          <p:cNvSpPr>
            <a:spLocks noChangeArrowheads="1"/>
          </p:cNvSpPr>
          <p:nvPr/>
        </p:nvSpPr>
        <p:spPr bwMode="auto">
          <a:xfrm>
            <a:off x="6856018" y="4876800"/>
            <a:ext cx="7691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id:long</a:t>
            </a:r>
            <a:endParaRPr lang="en-US" sz="1600" b="1"/>
          </a:p>
        </p:txBody>
      </p:sp>
      <p:sp>
        <p:nvSpPr>
          <p:cNvPr id="274475" name="Rectangle 43"/>
          <p:cNvSpPr>
            <a:spLocks noChangeArrowheads="1"/>
          </p:cNvSpPr>
          <p:nvPr/>
        </p:nvSpPr>
        <p:spPr bwMode="auto">
          <a:xfrm>
            <a:off x="6453188" y="5178425"/>
            <a:ext cx="1474787" cy="43973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76" name="Rectangle 44"/>
          <p:cNvSpPr>
            <a:spLocks noChangeArrowheads="1"/>
          </p:cNvSpPr>
          <p:nvPr/>
        </p:nvSpPr>
        <p:spPr bwMode="auto">
          <a:xfrm>
            <a:off x="6684219" y="4479925"/>
            <a:ext cx="1538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T</a:t>
            </a:r>
            <a:endParaRPr lang="en-US" sz="1600" b="1"/>
          </a:p>
        </p:txBody>
      </p:sp>
      <p:sp>
        <p:nvSpPr>
          <p:cNvPr id="274477" name="Rectangle 45"/>
          <p:cNvSpPr>
            <a:spLocks noChangeArrowheads="1"/>
          </p:cNvSpPr>
          <p:nvPr/>
        </p:nvSpPr>
        <p:spPr bwMode="auto">
          <a:xfrm>
            <a:off x="6787287" y="4479925"/>
            <a:ext cx="179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ournament table</a:t>
            </a:r>
          </a:p>
        </p:txBody>
      </p:sp>
      <p:sp>
        <p:nvSpPr>
          <p:cNvPr id="274478" name="Rectangle 46"/>
          <p:cNvSpPr>
            <a:spLocks noChangeArrowheads="1"/>
          </p:cNvSpPr>
          <p:nvPr/>
        </p:nvSpPr>
        <p:spPr bwMode="auto">
          <a:xfrm>
            <a:off x="7918450" y="4733925"/>
            <a:ext cx="682625" cy="4413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79" name="Rectangle 47"/>
          <p:cNvSpPr>
            <a:spLocks noChangeArrowheads="1"/>
          </p:cNvSpPr>
          <p:nvPr/>
        </p:nvSpPr>
        <p:spPr bwMode="auto">
          <a:xfrm>
            <a:off x="8173089" y="4876800"/>
            <a:ext cx="1923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Helvetica" charset="0"/>
              </a:rPr>
              <a:t>...</a:t>
            </a:r>
            <a:endParaRPr lang="en-US" sz="1600" b="1"/>
          </a:p>
        </p:txBody>
      </p:sp>
      <p:sp>
        <p:nvSpPr>
          <p:cNvPr id="274480" name="Rectangle 48"/>
          <p:cNvSpPr>
            <a:spLocks noChangeArrowheads="1"/>
          </p:cNvSpPr>
          <p:nvPr/>
        </p:nvSpPr>
        <p:spPr bwMode="auto">
          <a:xfrm>
            <a:off x="7918450" y="5178425"/>
            <a:ext cx="682625" cy="43973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81" name="Rectangle 49"/>
          <p:cNvSpPr>
            <a:spLocks noChangeArrowheads="1"/>
          </p:cNvSpPr>
          <p:nvPr/>
        </p:nvSpPr>
        <p:spPr bwMode="auto">
          <a:xfrm>
            <a:off x="6408738" y="5156200"/>
            <a:ext cx="22225" cy="444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4482" name="Line 50"/>
          <p:cNvSpPr>
            <a:spLocks noChangeShapeType="1"/>
          </p:cNvSpPr>
          <p:nvPr/>
        </p:nvSpPr>
        <p:spPr bwMode="auto">
          <a:xfrm>
            <a:off x="419100" y="2603500"/>
            <a:ext cx="6594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74483" name="Line 51"/>
          <p:cNvSpPr>
            <a:spLocks noChangeShapeType="1"/>
          </p:cNvSpPr>
          <p:nvPr/>
        </p:nvSpPr>
        <p:spPr bwMode="auto">
          <a:xfrm>
            <a:off x="377825" y="3902075"/>
            <a:ext cx="4706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74484" name="Line 52"/>
          <p:cNvSpPr>
            <a:spLocks noChangeShapeType="1"/>
          </p:cNvSpPr>
          <p:nvPr/>
        </p:nvSpPr>
        <p:spPr bwMode="auto">
          <a:xfrm>
            <a:off x="377825" y="5175250"/>
            <a:ext cx="2160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74485" name="Line 53"/>
          <p:cNvSpPr>
            <a:spLocks noChangeShapeType="1"/>
          </p:cNvSpPr>
          <p:nvPr/>
        </p:nvSpPr>
        <p:spPr bwMode="auto">
          <a:xfrm>
            <a:off x="3414713" y="5175250"/>
            <a:ext cx="2162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74486" name="Line 54"/>
          <p:cNvSpPr>
            <a:spLocks noChangeShapeType="1"/>
          </p:cNvSpPr>
          <p:nvPr/>
        </p:nvSpPr>
        <p:spPr bwMode="auto">
          <a:xfrm>
            <a:off x="6453188" y="5175250"/>
            <a:ext cx="2119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132982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Restructuring Activities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55000" cy="4921250"/>
          </a:xfrm>
        </p:spPr>
        <p:txBody>
          <a:bodyPr/>
          <a:lstStyle/>
          <a:p>
            <a:r>
              <a:rPr lang="en-US"/>
              <a:t>Realizing associations</a:t>
            </a:r>
          </a:p>
          <a:p>
            <a:r>
              <a:rPr lang="en-US"/>
              <a:t>Revisiting inheritance to increase reuse </a:t>
            </a:r>
          </a:p>
          <a:p>
            <a:r>
              <a:rPr lang="en-US"/>
              <a:t>Revising inheritance to remove implementation dependencies</a:t>
            </a:r>
          </a:p>
        </p:txBody>
      </p:sp>
    </p:spTree>
    <p:extLst>
      <p:ext uri="{BB962C8B-B14F-4D97-AF65-F5344CB8AC3E}">
        <p14:creationId xmlns:p14="http://schemas.microsoft.com/office/powerpoint/2010/main" val="3985220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 Realizing Associations 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35050"/>
            <a:ext cx="8255000" cy="4800600"/>
          </a:xfrm>
          <a:noFill/>
          <a:ln/>
        </p:spPr>
        <p:txBody>
          <a:bodyPr/>
          <a:lstStyle/>
          <a:p>
            <a:r>
              <a:rPr lang="en-US" sz="2400" dirty="0"/>
              <a:t>Strategy for implementing associations:</a:t>
            </a:r>
          </a:p>
          <a:p>
            <a:pPr lvl="1"/>
            <a:r>
              <a:rPr lang="en-US" sz="2000" dirty="0"/>
              <a:t>Be as uniform as possible</a:t>
            </a:r>
          </a:p>
          <a:p>
            <a:pPr lvl="1"/>
            <a:r>
              <a:rPr lang="en-US" sz="2000" dirty="0"/>
              <a:t>Individual decision for each association</a:t>
            </a:r>
          </a:p>
          <a:p>
            <a:r>
              <a:rPr lang="en-US" sz="2400" dirty="0"/>
              <a:t>Example of uniform implementation</a:t>
            </a:r>
          </a:p>
          <a:p>
            <a:pPr lvl="1"/>
            <a:r>
              <a:rPr lang="en-US" sz="2000" dirty="0"/>
              <a:t>1-to-1 association:</a:t>
            </a:r>
          </a:p>
          <a:p>
            <a:pPr lvl="2"/>
            <a:r>
              <a:rPr lang="en-US" sz="2000" dirty="0"/>
              <a:t> Role names are treated like attributes in the classes  and translate to references	</a:t>
            </a:r>
          </a:p>
          <a:p>
            <a:pPr lvl="1"/>
            <a:r>
              <a:rPr lang="en-US" sz="2000" dirty="0"/>
              <a:t>1-to-many association: </a:t>
            </a:r>
          </a:p>
          <a:p>
            <a:pPr lvl="2"/>
            <a:r>
              <a:rPr lang="en-US" sz="2000" dirty="0"/>
              <a:t>"Ordered many" : Translate to </a:t>
            </a:r>
            <a:r>
              <a:rPr lang="en-US" sz="2000" dirty="0">
                <a:latin typeface="Courier" charset="0"/>
              </a:rPr>
              <a:t>Vector</a:t>
            </a:r>
            <a:endParaRPr lang="en-US" sz="2000" dirty="0"/>
          </a:p>
          <a:p>
            <a:pPr lvl="2"/>
            <a:r>
              <a:rPr lang="en-US" sz="2000" dirty="0"/>
              <a:t>"Unordered many" :  Translate to </a:t>
            </a:r>
            <a:r>
              <a:rPr lang="en-US" sz="2000" dirty="0">
                <a:latin typeface="Courier" charset="0"/>
              </a:rPr>
              <a:t>Set</a:t>
            </a:r>
            <a:endParaRPr lang="en-US" sz="2000" dirty="0"/>
          </a:p>
          <a:p>
            <a:pPr lvl="1"/>
            <a:r>
              <a:rPr lang="en-US" sz="2000" dirty="0"/>
              <a:t>Qualified association:</a:t>
            </a:r>
          </a:p>
          <a:p>
            <a:pPr lvl="2"/>
            <a:r>
              <a:rPr lang="en-US" sz="2000" dirty="0"/>
              <a:t> Translate to Hash table</a:t>
            </a:r>
          </a:p>
        </p:txBody>
      </p:sp>
    </p:spTree>
    <p:extLst>
      <p:ext uri="{BB962C8B-B14F-4D97-AF65-F5344CB8AC3E}">
        <p14:creationId xmlns:p14="http://schemas.microsoft.com/office/powerpoint/2010/main" val="4111784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133664" y="90"/>
            <a:ext cx="6934138" cy="688975"/>
          </a:xfrm>
        </p:spPr>
        <p:txBody>
          <a:bodyPr/>
          <a:lstStyle/>
          <a:p>
            <a:r>
              <a:rPr lang="en-US" sz="2400" dirty="0" smtClean="0"/>
              <a:t>2.1 State </a:t>
            </a:r>
            <a:r>
              <a:rPr lang="en-US" sz="2400" dirty="0"/>
              <a:t>of the Art of Model-based Software Engineering</a:t>
            </a:r>
          </a:p>
        </p:txBody>
      </p:sp>
      <p:sp>
        <p:nvSpPr>
          <p:cNvPr id="27853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431800" y="990664"/>
            <a:ext cx="8229600" cy="5065712"/>
          </a:xfrm>
        </p:spPr>
        <p:txBody>
          <a:bodyPr/>
          <a:lstStyle/>
          <a:p>
            <a:r>
              <a:rPr lang="en-US" sz="2400" dirty="0"/>
              <a:t>The Vision</a:t>
            </a:r>
          </a:p>
          <a:p>
            <a:pPr lvl="1"/>
            <a:r>
              <a:rPr lang="en-US" sz="2000" dirty="0"/>
              <a:t>During object design we would like to  implement a system that realizes the use cases specified during requirements elicitation and system design. </a:t>
            </a:r>
          </a:p>
          <a:p>
            <a:r>
              <a:rPr lang="en-US" sz="2400" dirty="0"/>
              <a:t>The Reality</a:t>
            </a:r>
          </a:p>
          <a:p>
            <a:pPr lvl="1"/>
            <a:r>
              <a:rPr lang="en-US" sz="2000" dirty="0"/>
              <a:t>Different developers usually handle </a:t>
            </a:r>
            <a:r>
              <a:rPr lang="en-US" sz="2000" dirty="0">
                <a:solidFill>
                  <a:srgbClr val="FF0000"/>
                </a:solidFill>
              </a:rPr>
              <a:t>contract violations </a:t>
            </a:r>
            <a:r>
              <a:rPr lang="en-US" sz="2000" dirty="0"/>
              <a:t>differently.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Undocumented parameters </a:t>
            </a:r>
            <a:r>
              <a:rPr lang="en-US" sz="2000" dirty="0"/>
              <a:t>are  often added to the API to address a requirement change.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Additional attributes </a:t>
            </a:r>
            <a:r>
              <a:rPr lang="en-US" sz="2000" dirty="0"/>
              <a:t>are usually added to the object model, but are not handled by the persistent data management system, possibly because of a miscommunication. </a:t>
            </a:r>
          </a:p>
          <a:p>
            <a:pPr lvl="1"/>
            <a:r>
              <a:rPr lang="en-US" sz="2000" dirty="0"/>
              <a:t>Many </a:t>
            </a:r>
            <a:r>
              <a:rPr lang="en-US" sz="2000" dirty="0">
                <a:solidFill>
                  <a:srgbClr val="FF0000"/>
                </a:solidFill>
              </a:rPr>
              <a:t>improvised code changes </a:t>
            </a:r>
            <a:r>
              <a:rPr lang="en-US" sz="2000" dirty="0"/>
              <a:t>and workarounds that eventually yield to the degradation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10634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Unidirectional 1-to-1 Association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6000750" y="2070100"/>
            <a:ext cx="2914650" cy="4413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7051675" y="2193925"/>
            <a:ext cx="8556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MapArea</a:t>
            </a:r>
            <a:endParaRPr lang="en-US">
              <a:latin typeface="Lucida Sans Typewriter" charset="0"/>
            </a:endParaRPr>
          </a:p>
        </p:txBody>
      </p:sp>
      <p:grpSp>
        <p:nvGrpSpPr>
          <p:cNvPr id="311301" name="Group 5"/>
          <p:cNvGrpSpPr>
            <a:grpSpLocks/>
          </p:cNvGrpSpPr>
          <p:nvPr/>
        </p:nvGrpSpPr>
        <p:grpSpPr bwMode="auto">
          <a:xfrm>
            <a:off x="6000750" y="2517775"/>
            <a:ext cx="2914650" cy="454025"/>
            <a:chOff x="3780" y="1586"/>
            <a:chExt cx="1836" cy="286"/>
          </a:xfrm>
        </p:grpSpPr>
        <p:sp>
          <p:nvSpPr>
            <p:cNvPr id="311302" name="Rectangle 6"/>
            <p:cNvSpPr>
              <a:spLocks noChangeArrowheads="1"/>
            </p:cNvSpPr>
            <p:nvPr/>
          </p:nvSpPr>
          <p:spPr bwMode="auto">
            <a:xfrm>
              <a:off x="3780" y="1586"/>
              <a:ext cx="1836" cy="14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03" name="Rectangle 7"/>
            <p:cNvSpPr>
              <a:spLocks noChangeArrowheads="1"/>
            </p:cNvSpPr>
            <p:nvPr/>
          </p:nvSpPr>
          <p:spPr bwMode="auto">
            <a:xfrm>
              <a:off x="3780" y="1727"/>
              <a:ext cx="1836" cy="14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998538" y="2070100"/>
            <a:ext cx="2759075" cy="4413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1687513" y="2193925"/>
            <a:ext cx="146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ZoomInAction</a:t>
            </a:r>
            <a:endParaRPr lang="en-US">
              <a:latin typeface="Lucida Sans Typewriter" charset="0"/>
            </a:endParaRPr>
          </a:p>
        </p:txBody>
      </p:sp>
      <p:grpSp>
        <p:nvGrpSpPr>
          <p:cNvPr id="311306" name="Group 10"/>
          <p:cNvGrpSpPr>
            <a:grpSpLocks/>
          </p:cNvGrpSpPr>
          <p:nvPr/>
        </p:nvGrpSpPr>
        <p:grpSpPr bwMode="auto">
          <a:xfrm>
            <a:off x="998538" y="2517775"/>
            <a:ext cx="2759075" cy="454025"/>
            <a:chOff x="629" y="1586"/>
            <a:chExt cx="1738" cy="286"/>
          </a:xfrm>
        </p:grpSpPr>
        <p:sp>
          <p:nvSpPr>
            <p:cNvPr id="311307" name="Rectangle 11"/>
            <p:cNvSpPr>
              <a:spLocks noChangeArrowheads="1"/>
            </p:cNvSpPr>
            <p:nvPr/>
          </p:nvSpPr>
          <p:spPr bwMode="auto">
            <a:xfrm>
              <a:off x="629" y="1586"/>
              <a:ext cx="1738" cy="14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08" name="Rectangle 12"/>
            <p:cNvSpPr>
              <a:spLocks noChangeArrowheads="1"/>
            </p:cNvSpPr>
            <p:nvPr/>
          </p:nvSpPr>
          <p:spPr bwMode="auto">
            <a:xfrm>
              <a:off x="629" y="1727"/>
              <a:ext cx="1738" cy="14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309" name="Line 13"/>
          <p:cNvSpPr>
            <a:spLocks noChangeShapeType="1"/>
          </p:cNvSpPr>
          <p:nvPr/>
        </p:nvSpPr>
        <p:spPr bwMode="auto">
          <a:xfrm flipH="1">
            <a:off x="3757613" y="2281238"/>
            <a:ext cx="22431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0" name="Rectangle 14"/>
          <p:cNvSpPr>
            <a:spLocks noChangeArrowheads="1"/>
          </p:cNvSpPr>
          <p:nvPr/>
        </p:nvSpPr>
        <p:spPr bwMode="auto">
          <a:xfrm>
            <a:off x="5827713" y="23653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b="1"/>
          </a:p>
        </p:txBody>
      </p:sp>
      <p:sp>
        <p:nvSpPr>
          <p:cNvPr id="311311" name="Rectangle 15"/>
          <p:cNvSpPr>
            <a:spLocks noChangeArrowheads="1"/>
          </p:cNvSpPr>
          <p:nvPr/>
        </p:nvSpPr>
        <p:spPr bwMode="auto">
          <a:xfrm>
            <a:off x="387350" y="1790700"/>
            <a:ext cx="46101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i="1">
                <a:solidFill>
                  <a:srgbClr val="000000"/>
                </a:solidFill>
                <a:latin typeface="Palatino" charset="0"/>
              </a:rPr>
              <a:t>Object design model before transformation</a:t>
            </a:r>
            <a:endParaRPr lang="en-US" b="1"/>
          </a:p>
        </p:txBody>
      </p:sp>
      <p:sp>
        <p:nvSpPr>
          <p:cNvPr id="311312" name="Rectangle 16"/>
          <p:cNvSpPr>
            <a:spLocks noChangeArrowheads="1"/>
          </p:cNvSpPr>
          <p:nvPr/>
        </p:nvSpPr>
        <p:spPr bwMode="auto">
          <a:xfrm>
            <a:off x="998538" y="4025900"/>
            <a:ext cx="2759075" cy="4413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3" name="Rectangle 17"/>
          <p:cNvSpPr>
            <a:spLocks noChangeArrowheads="1"/>
          </p:cNvSpPr>
          <p:nvPr/>
        </p:nvSpPr>
        <p:spPr bwMode="auto">
          <a:xfrm>
            <a:off x="1687513" y="4149725"/>
            <a:ext cx="146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ZoomInAction</a:t>
            </a:r>
            <a:endParaRPr lang="en-US">
              <a:latin typeface="Lucida Sans Typewriter" charset="0"/>
            </a:endParaRPr>
          </a:p>
        </p:txBody>
      </p:sp>
      <p:sp>
        <p:nvSpPr>
          <p:cNvPr id="311314" name="Rectangle 18"/>
          <p:cNvSpPr>
            <a:spLocks noChangeArrowheads="1"/>
          </p:cNvSpPr>
          <p:nvPr/>
        </p:nvSpPr>
        <p:spPr bwMode="auto">
          <a:xfrm>
            <a:off x="998538" y="4471988"/>
            <a:ext cx="2759075" cy="228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5" name="Rectangle 19"/>
          <p:cNvSpPr>
            <a:spLocks noChangeArrowheads="1"/>
          </p:cNvSpPr>
          <p:nvPr/>
        </p:nvSpPr>
        <p:spPr bwMode="auto">
          <a:xfrm>
            <a:off x="998538" y="4694238"/>
            <a:ext cx="2759075" cy="4222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6" name="Oval 20"/>
          <p:cNvSpPr>
            <a:spLocks noChangeArrowheads="1"/>
          </p:cNvSpPr>
          <p:nvPr/>
        </p:nvSpPr>
        <p:spPr bwMode="auto">
          <a:xfrm>
            <a:off x="4851400" y="3354388"/>
            <a:ext cx="38100" cy="381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7" name="Line 21"/>
          <p:cNvSpPr>
            <a:spLocks noChangeShapeType="1"/>
          </p:cNvSpPr>
          <p:nvPr/>
        </p:nvSpPr>
        <p:spPr bwMode="auto">
          <a:xfrm>
            <a:off x="4870450" y="3373438"/>
            <a:ext cx="76200" cy="1587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8" name="Freeform 22"/>
          <p:cNvSpPr>
            <a:spLocks/>
          </p:cNvSpPr>
          <p:nvPr/>
        </p:nvSpPr>
        <p:spPr bwMode="auto">
          <a:xfrm>
            <a:off x="4794250" y="3373438"/>
            <a:ext cx="152400" cy="287337"/>
          </a:xfrm>
          <a:custGeom>
            <a:avLst/>
            <a:gdLst>
              <a:gd name="T0" fmla="*/ 96 w 96"/>
              <a:gd name="T1" fmla="*/ 0 h 181"/>
              <a:gd name="T2" fmla="*/ 48 w 96"/>
              <a:gd name="T3" fmla="*/ 181 h 181"/>
              <a:gd name="T4" fmla="*/ 0 w 96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81">
                <a:moveTo>
                  <a:pt x="96" y="0"/>
                </a:moveTo>
                <a:lnTo>
                  <a:pt x="48" y="181"/>
                </a:lnTo>
                <a:lnTo>
                  <a:pt x="0" y="0"/>
                </a:lnTo>
              </a:path>
            </a:pathLst>
          </a:cu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9" name="Line 23"/>
          <p:cNvSpPr>
            <a:spLocks noChangeShapeType="1"/>
          </p:cNvSpPr>
          <p:nvPr/>
        </p:nvSpPr>
        <p:spPr bwMode="auto">
          <a:xfrm>
            <a:off x="4794250" y="3373438"/>
            <a:ext cx="76200" cy="1587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0" name="Freeform 24"/>
          <p:cNvSpPr>
            <a:spLocks/>
          </p:cNvSpPr>
          <p:nvPr/>
        </p:nvSpPr>
        <p:spPr bwMode="auto">
          <a:xfrm>
            <a:off x="4794250" y="3373438"/>
            <a:ext cx="152400" cy="287337"/>
          </a:xfrm>
          <a:custGeom>
            <a:avLst/>
            <a:gdLst>
              <a:gd name="T0" fmla="*/ 48 w 96"/>
              <a:gd name="T1" fmla="*/ 0 h 181"/>
              <a:gd name="T2" fmla="*/ 96 w 96"/>
              <a:gd name="T3" fmla="*/ 0 h 181"/>
              <a:gd name="T4" fmla="*/ 48 w 96"/>
              <a:gd name="T5" fmla="*/ 181 h 181"/>
              <a:gd name="T6" fmla="*/ 0 w 96"/>
              <a:gd name="T7" fmla="*/ 0 h 181"/>
              <a:gd name="T8" fmla="*/ 48 w 96"/>
              <a:gd name="T9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81">
                <a:moveTo>
                  <a:pt x="48" y="0"/>
                </a:moveTo>
                <a:lnTo>
                  <a:pt x="96" y="0"/>
                </a:lnTo>
                <a:lnTo>
                  <a:pt x="48" y="181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1" name="Rectangle 25"/>
          <p:cNvSpPr>
            <a:spLocks noChangeArrowheads="1"/>
          </p:cNvSpPr>
          <p:nvPr/>
        </p:nvSpPr>
        <p:spPr bwMode="auto">
          <a:xfrm>
            <a:off x="4851400" y="2933700"/>
            <a:ext cx="38100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2" name="Rectangle 26"/>
          <p:cNvSpPr>
            <a:spLocks noChangeArrowheads="1"/>
          </p:cNvSpPr>
          <p:nvPr/>
        </p:nvSpPr>
        <p:spPr bwMode="auto">
          <a:xfrm>
            <a:off x="4851400" y="3354388"/>
            <a:ext cx="38100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3" name="Rectangle 27"/>
          <p:cNvSpPr>
            <a:spLocks noChangeArrowheads="1"/>
          </p:cNvSpPr>
          <p:nvPr/>
        </p:nvSpPr>
        <p:spPr bwMode="auto">
          <a:xfrm>
            <a:off x="4851400" y="2952750"/>
            <a:ext cx="38100" cy="4016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4" name="Rectangle 28"/>
          <p:cNvSpPr>
            <a:spLocks noChangeArrowheads="1"/>
          </p:cNvSpPr>
          <p:nvPr/>
        </p:nvSpPr>
        <p:spPr bwMode="auto">
          <a:xfrm>
            <a:off x="387350" y="3746500"/>
            <a:ext cx="4467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i="1">
                <a:solidFill>
                  <a:srgbClr val="000000"/>
                </a:solidFill>
                <a:latin typeface="Palatino" charset="0"/>
              </a:rPr>
              <a:t>Object design model after transformation</a:t>
            </a:r>
            <a:endParaRPr lang="en-US" b="1"/>
          </a:p>
        </p:txBody>
      </p:sp>
      <p:sp>
        <p:nvSpPr>
          <p:cNvPr id="311325" name="Rectangle 29"/>
          <p:cNvSpPr>
            <a:spLocks noChangeArrowheads="1"/>
          </p:cNvSpPr>
          <p:nvPr/>
        </p:nvSpPr>
        <p:spPr bwMode="auto">
          <a:xfrm>
            <a:off x="6000750" y="4025900"/>
            <a:ext cx="2914650" cy="4413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6" name="Rectangle 30"/>
          <p:cNvSpPr>
            <a:spLocks noChangeArrowheads="1"/>
          </p:cNvSpPr>
          <p:nvPr/>
        </p:nvSpPr>
        <p:spPr bwMode="auto">
          <a:xfrm>
            <a:off x="7051675" y="4149725"/>
            <a:ext cx="8556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MapArea</a:t>
            </a:r>
            <a:endParaRPr lang="en-US">
              <a:latin typeface="Lucida Sans Typewriter" charset="0"/>
            </a:endParaRPr>
          </a:p>
        </p:txBody>
      </p:sp>
      <p:grpSp>
        <p:nvGrpSpPr>
          <p:cNvPr id="311327" name="Group 31"/>
          <p:cNvGrpSpPr>
            <a:grpSpLocks/>
          </p:cNvGrpSpPr>
          <p:nvPr/>
        </p:nvGrpSpPr>
        <p:grpSpPr bwMode="auto">
          <a:xfrm>
            <a:off x="6000750" y="4465638"/>
            <a:ext cx="2914650" cy="244475"/>
            <a:chOff x="3780" y="2805"/>
            <a:chExt cx="1836" cy="154"/>
          </a:xfrm>
        </p:grpSpPr>
        <p:sp>
          <p:nvSpPr>
            <p:cNvPr id="311328" name="Rectangle 32"/>
            <p:cNvSpPr>
              <a:spLocks noChangeArrowheads="1"/>
            </p:cNvSpPr>
            <p:nvPr/>
          </p:nvSpPr>
          <p:spPr bwMode="auto">
            <a:xfrm>
              <a:off x="3780" y="2809"/>
              <a:ext cx="183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29" name="Rectangle 33"/>
            <p:cNvSpPr>
              <a:spLocks noChangeArrowheads="1"/>
            </p:cNvSpPr>
            <p:nvPr/>
          </p:nvSpPr>
          <p:spPr bwMode="auto">
            <a:xfrm>
              <a:off x="3816" y="2805"/>
              <a:ext cx="1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Lucida Sans Typewriter" charset="0"/>
                </a:rPr>
                <a:t>-zoomIn:ZoomInAction</a:t>
              </a:r>
              <a:endParaRPr lang="en-US">
                <a:latin typeface="Lucida Sans Typewriter" charset="0"/>
              </a:endParaRPr>
            </a:p>
          </p:txBody>
        </p:sp>
      </p:grpSp>
      <p:grpSp>
        <p:nvGrpSpPr>
          <p:cNvPr id="311330" name="Group 34"/>
          <p:cNvGrpSpPr>
            <a:grpSpLocks/>
          </p:cNvGrpSpPr>
          <p:nvPr/>
        </p:nvGrpSpPr>
        <p:grpSpPr bwMode="auto">
          <a:xfrm>
            <a:off x="6000750" y="4687888"/>
            <a:ext cx="2990850" cy="434975"/>
            <a:chOff x="3780" y="2937"/>
            <a:chExt cx="1884" cy="274"/>
          </a:xfrm>
        </p:grpSpPr>
        <p:sp>
          <p:nvSpPr>
            <p:cNvPr id="311331" name="Rectangle 35"/>
            <p:cNvSpPr>
              <a:spLocks noChangeArrowheads="1"/>
            </p:cNvSpPr>
            <p:nvPr/>
          </p:nvSpPr>
          <p:spPr bwMode="auto">
            <a:xfrm>
              <a:off x="3780" y="2941"/>
              <a:ext cx="1836" cy="26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1332" name="Group 36"/>
            <p:cNvGrpSpPr>
              <a:grpSpLocks/>
            </p:cNvGrpSpPr>
            <p:nvPr/>
          </p:nvGrpSpPr>
          <p:grpSpPr bwMode="auto">
            <a:xfrm>
              <a:off x="3816" y="2937"/>
              <a:ext cx="1848" cy="274"/>
              <a:chOff x="3816" y="2940"/>
              <a:chExt cx="1848" cy="274"/>
            </a:xfrm>
          </p:grpSpPr>
          <p:sp>
            <p:nvSpPr>
              <p:cNvPr id="311333" name="Rectangle 37"/>
              <p:cNvSpPr>
                <a:spLocks noChangeArrowheads="1"/>
              </p:cNvSpPr>
              <p:nvPr/>
            </p:nvSpPr>
            <p:spPr bwMode="auto">
              <a:xfrm>
                <a:off x="3816" y="2940"/>
                <a:ext cx="138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Lucida Sans Typewriter" charset="0"/>
                  </a:rPr>
                  <a:t>+getZoomInAction()</a:t>
                </a:r>
                <a:endParaRPr lang="en-US">
                  <a:latin typeface="Lucida Sans Typewriter" charset="0"/>
                </a:endParaRPr>
              </a:p>
            </p:txBody>
          </p:sp>
          <p:sp>
            <p:nvSpPr>
              <p:cNvPr id="311334" name="Rectangle 38"/>
              <p:cNvSpPr>
                <a:spLocks noChangeArrowheads="1"/>
              </p:cNvSpPr>
              <p:nvPr/>
            </p:nvSpPr>
            <p:spPr bwMode="auto">
              <a:xfrm>
                <a:off x="3816" y="3060"/>
                <a:ext cx="184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Lucida Sans Typewriter" charset="0"/>
                  </a:rPr>
                  <a:t>+setZoomInAction(action)</a:t>
                </a:r>
                <a:endParaRPr lang="en-US">
                  <a:latin typeface="Lucida Sans Typewriter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1721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Bidirectional 1-to-1 Association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6000750" y="2070100"/>
            <a:ext cx="2914650" cy="4413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7051675" y="2193925"/>
            <a:ext cx="8556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MapArea</a:t>
            </a:r>
            <a:endParaRPr lang="en-US">
              <a:latin typeface="Lucida Sans Typewriter" charset="0"/>
            </a:endParaRP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6000750" y="2517775"/>
            <a:ext cx="2914650" cy="2301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6000750" y="2741613"/>
            <a:ext cx="2914650" cy="2301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998538" y="2070100"/>
            <a:ext cx="2759075" cy="4413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8" name="Rectangle 8"/>
          <p:cNvSpPr>
            <a:spLocks noChangeArrowheads="1"/>
          </p:cNvSpPr>
          <p:nvPr/>
        </p:nvSpPr>
        <p:spPr bwMode="auto">
          <a:xfrm>
            <a:off x="1687513" y="2193925"/>
            <a:ext cx="146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ZoomInAction</a:t>
            </a:r>
            <a:endParaRPr lang="en-US">
              <a:latin typeface="Lucida Sans Typewriter" charset="0"/>
            </a:endParaRPr>
          </a:p>
        </p:txBody>
      </p:sp>
      <p:sp>
        <p:nvSpPr>
          <p:cNvPr id="312329" name="Rectangle 9"/>
          <p:cNvSpPr>
            <a:spLocks noChangeArrowheads="1"/>
          </p:cNvSpPr>
          <p:nvPr/>
        </p:nvSpPr>
        <p:spPr bwMode="auto">
          <a:xfrm>
            <a:off x="998538" y="2517775"/>
            <a:ext cx="2759075" cy="2301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30" name="Rectangle 10"/>
          <p:cNvSpPr>
            <a:spLocks noChangeArrowheads="1"/>
          </p:cNvSpPr>
          <p:nvPr/>
        </p:nvSpPr>
        <p:spPr bwMode="auto">
          <a:xfrm>
            <a:off x="998538" y="2741613"/>
            <a:ext cx="2759075" cy="2301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31" name="Line 11"/>
          <p:cNvSpPr>
            <a:spLocks noChangeShapeType="1"/>
          </p:cNvSpPr>
          <p:nvPr/>
        </p:nvSpPr>
        <p:spPr bwMode="auto">
          <a:xfrm flipH="1">
            <a:off x="3757613" y="2281238"/>
            <a:ext cx="22431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5827713" y="2365375"/>
            <a:ext cx="122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>
              <a:latin typeface="Lucida Sans Typewriter" charset="0"/>
            </a:endParaRPr>
          </a:p>
        </p:txBody>
      </p:sp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3814763" y="2365375"/>
            <a:ext cx="122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>
              <a:latin typeface="Lucida Sans Typewriter" charset="0"/>
            </a:endParaRPr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>
            <a:off x="387350" y="1790700"/>
            <a:ext cx="46101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i="1">
                <a:solidFill>
                  <a:srgbClr val="000000"/>
                </a:solidFill>
                <a:latin typeface="Palatino" charset="0"/>
              </a:rPr>
              <a:t>Object design model before transformation</a:t>
            </a:r>
            <a:endParaRPr lang="en-US" b="1"/>
          </a:p>
        </p:txBody>
      </p:sp>
      <p:sp>
        <p:nvSpPr>
          <p:cNvPr id="312335" name="Rectangle 15"/>
          <p:cNvSpPr>
            <a:spLocks noChangeArrowheads="1"/>
          </p:cNvSpPr>
          <p:nvPr/>
        </p:nvSpPr>
        <p:spPr bwMode="auto">
          <a:xfrm>
            <a:off x="6000750" y="4025900"/>
            <a:ext cx="2914650" cy="4413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36" name="Rectangle 16"/>
          <p:cNvSpPr>
            <a:spLocks noChangeArrowheads="1"/>
          </p:cNvSpPr>
          <p:nvPr/>
        </p:nvSpPr>
        <p:spPr bwMode="auto">
          <a:xfrm>
            <a:off x="7051675" y="4149725"/>
            <a:ext cx="8556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MapArea</a:t>
            </a:r>
            <a:endParaRPr lang="en-US">
              <a:latin typeface="Lucida Sans Typewriter" charset="0"/>
            </a:endParaRPr>
          </a:p>
        </p:txBody>
      </p:sp>
      <p:sp>
        <p:nvSpPr>
          <p:cNvPr id="312337" name="Rectangle 17"/>
          <p:cNvSpPr>
            <a:spLocks noChangeArrowheads="1"/>
          </p:cNvSpPr>
          <p:nvPr/>
        </p:nvSpPr>
        <p:spPr bwMode="auto">
          <a:xfrm>
            <a:off x="998538" y="4025900"/>
            <a:ext cx="2759075" cy="4413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38" name="Rectangle 18"/>
          <p:cNvSpPr>
            <a:spLocks noChangeArrowheads="1"/>
          </p:cNvSpPr>
          <p:nvPr/>
        </p:nvSpPr>
        <p:spPr bwMode="auto">
          <a:xfrm>
            <a:off x="1687513" y="4149725"/>
            <a:ext cx="146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ZoomInAction</a:t>
            </a:r>
            <a:endParaRPr lang="en-US">
              <a:latin typeface="Lucida Sans Typewriter" charset="0"/>
            </a:endParaRPr>
          </a:p>
        </p:txBody>
      </p:sp>
      <p:grpSp>
        <p:nvGrpSpPr>
          <p:cNvPr id="312339" name="Group 19"/>
          <p:cNvGrpSpPr>
            <a:grpSpLocks/>
          </p:cNvGrpSpPr>
          <p:nvPr/>
        </p:nvGrpSpPr>
        <p:grpSpPr bwMode="auto">
          <a:xfrm>
            <a:off x="998538" y="4465638"/>
            <a:ext cx="2759075" cy="244475"/>
            <a:chOff x="629" y="2805"/>
            <a:chExt cx="1738" cy="154"/>
          </a:xfrm>
        </p:grpSpPr>
        <p:sp>
          <p:nvSpPr>
            <p:cNvPr id="312340" name="Rectangle 20"/>
            <p:cNvSpPr>
              <a:spLocks noChangeArrowheads="1"/>
            </p:cNvSpPr>
            <p:nvPr/>
          </p:nvSpPr>
          <p:spPr bwMode="auto">
            <a:xfrm>
              <a:off x="629" y="2809"/>
              <a:ext cx="1738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41" name="Rectangle 21"/>
            <p:cNvSpPr>
              <a:spLocks noChangeArrowheads="1"/>
            </p:cNvSpPr>
            <p:nvPr/>
          </p:nvSpPr>
          <p:spPr bwMode="auto">
            <a:xfrm>
              <a:off x="664" y="2805"/>
              <a:ext cx="13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Lucida Sans Typewriter" charset="0"/>
                </a:rPr>
                <a:t>-targetMap:MapArea</a:t>
              </a:r>
              <a:endParaRPr lang="en-US">
                <a:latin typeface="Lucida Sans Typewriter" charset="0"/>
              </a:endParaRPr>
            </a:p>
          </p:txBody>
        </p:sp>
      </p:grpSp>
      <p:grpSp>
        <p:nvGrpSpPr>
          <p:cNvPr id="312342" name="Group 22"/>
          <p:cNvGrpSpPr>
            <a:grpSpLocks/>
          </p:cNvGrpSpPr>
          <p:nvPr/>
        </p:nvGrpSpPr>
        <p:grpSpPr bwMode="auto">
          <a:xfrm>
            <a:off x="6000750" y="4465638"/>
            <a:ext cx="2914650" cy="244475"/>
            <a:chOff x="3780" y="2805"/>
            <a:chExt cx="1836" cy="154"/>
          </a:xfrm>
        </p:grpSpPr>
        <p:sp>
          <p:nvSpPr>
            <p:cNvPr id="312343" name="Rectangle 23"/>
            <p:cNvSpPr>
              <a:spLocks noChangeArrowheads="1"/>
            </p:cNvSpPr>
            <p:nvPr/>
          </p:nvSpPr>
          <p:spPr bwMode="auto">
            <a:xfrm>
              <a:off x="3780" y="2809"/>
              <a:ext cx="183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44" name="Rectangle 24"/>
            <p:cNvSpPr>
              <a:spLocks noChangeArrowheads="1"/>
            </p:cNvSpPr>
            <p:nvPr/>
          </p:nvSpPr>
          <p:spPr bwMode="auto">
            <a:xfrm>
              <a:off x="3816" y="2805"/>
              <a:ext cx="1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Lucida Sans Typewriter" charset="0"/>
                </a:rPr>
                <a:t>-zoomIn:ZoomInAction</a:t>
              </a:r>
              <a:endParaRPr lang="en-US">
                <a:latin typeface="Lucida Sans Typewriter" charset="0"/>
              </a:endParaRPr>
            </a:p>
          </p:txBody>
        </p:sp>
      </p:grpSp>
      <p:grpSp>
        <p:nvGrpSpPr>
          <p:cNvPr id="312345" name="Group 25"/>
          <p:cNvGrpSpPr>
            <a:grpSpLocks/>
          </p:cNvGrpSpPr>
          <p:nvPr/>
        </p:nvGrpSpPr>
        <p:grpSpPr bwMode="auto">
          <a:xfrm>
            <a:off x="6000750" y="4687888"/>
            <a:ext cx="2990850" cy="434975"/>
            <a:chOff x="3780" y="2937"/>
            <a:chExt cx="1884" cy="274"/>
          </a:xfrm>
        </p:grpSpPr>
        <p:sp>
          <p:nvSpPr>
            <p:cNvPr id="312346" name="Rectangle 26"/>
            <p:cNvSpPr>
              <a:spLocks noChangeArrowheads="1"/>
            </p:cNvSpPr>
            <p:nvPr/>
          </p:nvSpPr>
          <p:spPr bwMode="auto">
            <a:xfrm>
              <a:off x="3780" y="2941"/>
              <a:ext cx="1836" cy="26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2347" name="Group 27"/>
            <p:cNvGrpSpPr>
              <a:grpSpLocks/>
            </p:cNvGrpSpPr>
            <p:nvPr/>
          </p:nvGrpSpPr>
          <p:grpSpPr bwMode="auto">
            <a:xfrm>
              <a:off x="3816" y="2937"/>
              <a:ext cx="1848" cy="274"/>
              <a:chOff x="3816" y="2940"/>
              <a:chExt cx="1848" cy="274"/>
            </a:xfrm>
          </p:grpSpPr>
          <p:sp>
            <p:nvSpPr>
              <p:cNvPr id="312348" name="Rectangle 28"/>
              <p:cNvSpPr>
                <a:spLocks noChangeArrowheads="1"/>
              </p:cNvSpPr>
              <p:nvPr/>
            </p:nvSpPr>
            <p:spPr bwMode="auto">
              <a:xfrm>
                <a:off x="3816" y="2940"/>
                <a:ext cx="138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Lucida Sans Typewriter" charset="0"/>
                  </a:rPr>
                  <a:t>+getZoomInAction()</a:t>
                </a:r>
                <a:endParaRPr lang="en-US">
                  <a:latin typeface="Lucida Sans Typewriter" charset="0"/>
                </a:endParaRPr>
              </a:p>
            </p:txBody>
          </p:sp>
          <p:sp>
            <p:nvSpPr>
              <p:cNvPr id="312349" name="Rectangle 29"/>
              <p:cNvSpPr>
                <a:spLocks noChangeArrowheads="1"/>
              </p:cNvSpPr>
              <p:nvPr/>
            </p:nvSpPr>
            <p:spPr bwMode="auto">
              <a:xfrm>
                <a:off x="3816" y="3060"/>
                <a:ext cx="184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Lucida Sans Typewriter" charset="0"/>
                  </a:rPr>
                  <a:t>+setZoomInAction(action)</a:t>
                </a:r>
                <a:endParaRPr lang="en-US">
                  <a:latin typeface="Lucida Sans Typewriter" charset="0"/>
                </a:endParaRPr>
              </a:p>
            </p:txBody>
          </p:sp>
        </p:grpSp>
      </p:grpSp>
      <p:grpSp>
        <p:nvGrpSpPr>
          <p:cNvPr id="312350" name="Group 30"/>
          <p:cNvGrpSpPr>
            <a:grpSpLocks/>
          </p:cNvGrpSpPr>
          <p:nvPr/>
        </p:nvGrpSpPr>
        <p:grpSpPr bwMode="auto">
          <a:xfrm>
            <a:off x="998538" y="4687888"/>
            <a:ext cx="2759075" cy="434975"/>
            <a:chOff x="629" y="2937"/>
            <a:chExt cx="1738" cy="274"/>
          </a:xfrm>
        </p:grpSpPr>
        <p:sp>
          <p:nvSpPr>
            <p:cNvPr id="312351" name="Rectangle 31"/>
            <p:cNvSpPr>
              <a:spLocks noChangeArrowheads="1"/>
            </p:cNvSpPr>
            <p:nvPr/>
          </p:nvSpPr>
          <p:spPr bwMode="auto">
            <a:xfrm>
              <a:off x="629" y="2941"/>
              <a:ext cx="1738" cy="26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2352" name="Group 32"/>
            <p:cNvGrpSpPr>
              <a:grpSpLocks/>
            </p:cNvGrpSpPr>
            <p:nvPr/>
          </p:nvGrpSpPr>
          <p:grpSpPr bwMode="auto">
            <a:xfrm>
              <a:off x="664" y="2937"/>
              <a:ext cx="1386" cy="274"/>
              <a:chOff x="664" y="2940"/>
              <a:chExt cx="1386" cy="274"/>
            </a:xfrm>
          </p:grpSpPr>
          <p:sp>
            <p:nvSpPr>
              <p:cNvPr id="312353" name="Rectangle 33"/>
              <p:cNvSpPr>
                <a:spLocks noChangeArrowheads="1"/>
              </p:cNvSpPr>
              <p:nvPr/>
            </p:nvSpPr>
            <p:spPr bwMode="auto">
              <a:xfrm>
                <a:off x="664" y="2940"/>
                <a:ext cx="11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Lucida Sans Typewriter" charset="0"/>
                  </a:rPr>
                  <a:t>+getTargetMap()</a:t>
                </a:r>
                <a:endParaRPr lang="en-US">
                  <a:latin typeface="Lucida Sans Typewriter" charset="0"/>
                </a:endParaRPr>
              </a:p>
            </p:txBody>
          </p:sp>
          <p:sp>
            <p:nvSpPr>
              <p:cNvPr id="312354" name="Rectangle 34"/>
              <p:cNvSpPr>
                <a:spLocks noChangeArrowheads="1"/>
              </p:cNvSpPr>
              <p:nvPr/>
            </p:nvSpPr>
            <p:spPr bwMode="auto">
              <a:xfrm>
                <a:off x="664" y="3060"/>
                <a:ext cx="138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Lucida Sans Typewriter" charset="0"/>
                  </a:rPr>
                  <a:t>+setTargetMap(map)</a:t>
                </a:r>
                <a:endParaRPr lang="en-US">
                  <a:latin typeface="Lucida Sans Typewriter" charset="0"/>
                </a:endParaRPr>
              </a:p>
            </p:txBody>
          </p:sp>
        </p:grpSp>
      </p:grpSp>
      <p:sp>
        <p:nvSpPr>
          <p:cNvPr id="312355" name="Oval 35"/>
          <p:cNvSpPr>
            <a:spLocks noChangeArrowheads="1"/>
          </p:cNvSpPr>
          <p:nvPr/>
        </p:nvSpPr>
        <p:spPr bwMode="auto">
          <a:xfrm>
            <a:off x="4851400" y="3354388"/>
            <a:ext cx="38100" cy="381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56" name="Line 36"/>
          <p:cNvSpPr>
            <a:spLocks noChangeShapeType="1"/>
          </p:cNvSpPr>
          <p:nvPr/>
        </p:nvSpPr>
        <p:spPr bwMode="auto">
          <a:xfrm>
            <a:off x="4870450" y="3373438"/>
            <a:ext cx="76200" cy="1587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57" name="Freeform 37"/>
          <p:cNvSpPr>
            <a:spLocks/>
          </p:cNvSpPr>
          <p:nvPr/>
        </p:nvSpPr>
        <p:spPr bwMode="auto">
          <a:xfrm>
            <a:off x="4794250" y="3373438"/>
            <a:ext cx="152400" cy="287337"/>
          </a:xfrm>
          <a:custGeom>
            <a:avLst/>
            <a:gdLst>
              <a:gd name="T0" fmla="*/ 96 w 96"/>
              <a:gd name="T1" fmla="*/ 0 h 181"/>
              <a:gd name="T2" fmla="*/ 48 w 96"/>
              <a:gd name="T3" fmla="*/ 181 h 181"/>
              <a:gd name="T4" fmla="*/ 0 w 96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81">
                <a:moveTo>
                  <a:pt x="96" y="0"/>
                </a:moveTo>
                <a:lnTo>
                  <a:pt x="48" y="181"/>
                </a:lnTo>
                <a:lnTo>
                  <a:pt x="0" y="0"/>
                </a:lnTo>
              </a:path>
            </a:pathLst>
          </a:cu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58" name="Line 38"/>
          <p:cNvSpPr>
            <a:spLocks noChangeShapeType="1"/>
          </p:cNvSpPr>
          <p:nvPr/>
        </p:nvSpPr>
        <p:spPr bwMode="auto">
          <a:xfrm>
            <a:off x="4794250" y="3373438"/>
            <a:ext cx="76200" cy="1587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59" name="Freeform 39"/>
          <p:cNvSpPr>
            <a:spLocks/>
          </p:cNvSpPr>
          <p:nvPr/>
        </p:nvSpPr>
        <p:spPr bwMode="auto">
          <a:xfrm>
            <a:off x="4794250" y="3373438"/>
            <a:ext cx="152400" cy="287337"/>
          </a:xfrm>
          <a:custGeom>
            <a:avLst/>
            <a:gdLst>
              <a:gd name="T0" fmla="*/ 48 w 96"/>
              <a:gd name="T1" fmla="*/ 0 h 181"/>
              <a:gd name="T2" fmla="*/ 96 w 96"/>
              <a:gd name="T3" fmla="*/ 0 h 181"/>
              <a:gd name="T4" fmla="*/ 48 w 96"/>
              <a:gd name="T5" fmla="*/ 181 h 181"/>
              <a:gd name="T6" fmla="*/ 0 w 96"/>
              <a:gd name="T7" fmla="*/ 0 h 181"/>
              <a:gd name="T8" fmla="*/ 48 w 96"/>
              <a:gd name="T9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81">
                <a:moveTo>
                  <a:pt x="48" y="0"/>
                </a:moveTo>
                <a:lnTo>
                  <a:pt x="96" y="0"/>
                </a:lnTo>
                <a:lnTo>
                  <a:pt x="48" y="181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60" name="Rectangle 40"/>
          <p:cNvSpPr>
            <a:spLocks noChangeArrowheads="1"/>
          </p:cNvSpPr>
          <p:nvPr/>
        </p:nvSpPr>
        <p:spPr bwMode="auto">
          <a:xfrm>
            <a:off x="4851400" y="2933700"/>
            <a:ext cx="38100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61" name="Rectangle 41"/>
          <p:cNvSpPr>
            <a:spLocks noChangeArrowheads="1"/>
          </p:cNvSpPr>
          <p:nvPr/>
        </p:nvSpPr>
        <p:spPr bwMode="auto">
          <a:xfrm>
            <a:off x="4851400" y="3354388"/>
            <a:ext cx="38100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62" name="Rectangle 42"/>
          <p:cNvSpPr>
            <a:spLocks noChangeArrowheads="1"/>
          </p:cNvSpPr>
          <p:nvPr/>
        </p:nvSpPr>
        <p:spPr bwMode="auto">
          <a:xfrm>
            <a:off x="4851400" y="2952750"/>
            <a:ext cx="38100" cy="4016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63" name="Rectangle 43"/>
          <p:cNvSpPr>
            <a:spLocks noChangeArrowheads="1"/>
          </p:cNvSpPr>
          <p:nvPr/>
        </p:nvSpPr>
        <p:spPr bwMode="auto">
          <a:xfrm>
            <a:off x="387350" y="3746500"/>
            <a:ext cx="4467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i="1">
                <a:solidFill>
                  <a:srgbClr val="000000"/>
                </a:solidFill>
                <a:latin typeface="Palatino" charset="0"/>
              </a:rPr>
              <a:t>Object design model after transformation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895534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1-to-Many Association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923925" y="1965325"/>
            <a:ext cx="2779713" cy="4445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2024063" y="2092325"/>
            <a:ext cx="611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Layer</a:t>
            </a:r>
            <a:endParaRPr lang="en-US">
              <a:latin typeface="Lucida Sans Typewriter" charset="0"/>
            </a:endParaRP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923925" y="2416175"/>
            <a:ext cx="2779713" cy="2317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923925" y="2654300"/>
            <a:ext cx="2779713" cy="2317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1" name="Rectangle 7"/>
          <p:cNvSpPr>
            <a:spLocks noChangeArrowheads="1"/>
          </p:cNvSpPr>
          <p:nvPr/>
        </p:nvSpPr>
        <p:spPr bwMode="auto">
          <a:xfrm>
            <a:off x="5962650" y="1965325"/>
            <a:ext cx="2781300" cy="4445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2" name="Rectangle 8"/>
          <p:cNvSpPr>
            <a:spLocks noChangeArrowheads="1"/>
          </p:cNvSpPr>
          <p:nvPr/>
        </p:nvSpPr>
        <p:spPr bwMode="auto">
          <a:xfrm>
            <a:off x="6657975" y="2092325"/>
            <a:ext cx="146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LayerElement</a:t>
            </a:r>
            <a:endParaRPr lang="en-US">
              <a:latin typeface="Lucida Sans Typewriter" charset="0"/>
            </a:endParaRPr>
          </a:p>
        </p:txBody>
      </p:sp>
      <p:sp>
        <p:nvSpPr>
          <p:cNvPr id="313353" name="Rectangle 9"/>
          <p:cNvSpPr>
            <a:spLocks noChangeArrowheads="1"/>
          </p:cNvSpPr>
          <p:nvPr/>
        </p:nvSpPr>
        <p:spPr bwMode="auto">
          <a:xfrm>
            <a:off x="5962650" y="2416175"/>
            <a:ext cx="2781300" cy="2317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4" name="Rectangle 10"/>
          <p:cNvSpPr>
            <a:spLocks noChangeArrowheads="1"/>
          </p:cNvSpPr>
          <p:nvPr/>
        </p:nvSpPr>
        <p:spPr bwMode="auto">
          <a:xfrm>
            <a:off x="5962650" y="2654300"/>
            <a:ext cx="2781300" cy="2317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>
            <a:off x="3703638" y="2178050"/>
            <a:ext cx="22590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6" name="Rectangle 12"/>
          <p:cNvSpPr>
            <a:spLocks noChangeArrowheads="1"/>
          </p:cNvSpPr>
          <p:nvPr/>
        </p:nvSpPr>
        <p:spPr bwMode="auto">
          <a:xfrm>
            <a:off x="3760788" y="2265363"/>
            <a:ext cx="122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1</a:t>
            </a:r>
            <a:endParaRPr lang="en-US">
              <a:latin typeface="Lucida Sans Typewriter" charset="0"/>
            </a:endParaRPr>
          </a:p>
        </p:txBody>
      </p:sp>
      <p:sp>
        <p:nvSpPr>
          <p:cNvPr id="313357" name="Rectangle 13"/>
          <p:cNvSpPr>
            <a:spLocks noChangeArrowheads="1"/>
          </p:cNvSpPr>
          <p:nvPr/>
        </p:nvSpPr>
        <p:spPr bwMode="auto">
          <a:xfrm>
            <a:off x="5788025" y="2265363"/>
            <a:ext cx="1222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>
              <a:latin typeface="Lucida Sans Typewriter" charset="0"/>
            </a:endParaRPr>
          </a:p>
        </p:txBody>
      </p:sp>
      <p:sp>
        <p:nvSpPr>
          <p:cNvPr id="313358" name="Rectangle 14"/>
          <p:cNvSpPr>
            <a:spLocks noChangeArrowheads="1"/>
          </p:cNvSpPr>
          <p:nvPr/>
        </p:nvSpPr>
        <p:spPr bwMode="auto">
          <a:xfrm>
            <a:off x="250825" y="1684338"/>
            <a:ext cx="4257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i="1">
                <a:solidFill>
                  <a:srgbClr val="000000"/>
                </a:solidFill>
              </a:rPr>
              <a:t>Object design model before transformation</a:t>
            </a:r>
            <a:endParaRPr lang="en-US" b="1"/>
          </a:p>
        </p:txBody>
      </p:sp>
      <p:grpSp>
        <p:nvGrpSpPr>
          <p:cNvPr id="313360" name="Group 16"/>
          <p:cNvGrpSpPr>
            <a:grpSpLocks/>
          </p:cNvGrpSpPr>
          <p:nvPr/>
        </p:nvGrpSpPr>
        <p:grpSpPr bwMode="auto">
          <a:xfrm>
            <a:off x="5962650" y="4211638"/>
            <a:ext cx="2781300" cy="1104900"/>
            <a:chOff x="3756" y="2613"/>
            <a:chExt cx="1752" cy="696"/>
          </a:xfrm>
        </p:grpSpPr>
        <p:sp>
          <p:nvSpPr>
            <p:cNvPr id="313361" name="Rectangle 17"/>
            <p:cNvSpPr>
              <a:spLocks noChangeArrowheads="1"/>
            </p:cNvSpPr>
            <p:nvPr/>
          </p:nvSpPr>
          <p:spPr bwMode="auto">
            <a:xfrm>
              <a:off x="3756" y="2613"/>
              <a:ext cx="1752" cy="28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362" name="Rectangle 18"/>
            <p:cNvSpPr>
              <a:spLocks noChangeArrowheads="1"/>
            </p:cNvSpPr>
            <p:nvPr/>
          </p:nvSpPr>
          <p:spPr bwMode="auto">
            <a:xfrm>
              <a:off x="4194" y="2692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Lucida Sans Typewriter" charset="0"/>
                </a:rPr>
                <a:t>LayerElement</a:t>
              </a:r>
              <a:endParaRPr lang="en-US">
                <a:latin typeface="Lucida Sans Typewriter" charset="0"/>
              </a:endParaRPr>
            </a:p>
          </p:txBody>
        </p:sp>
        <p:grpSp>
          <p:nvGrpSpPr>
            <p:cNvPr id="313363" name="Group 19"/>
            <p:cNvGrpSpPr>
              <a:grpSpLocks/>
            </p:cNvGrpSpPr>
            <p:nvPr/>
          </p:nvGrpSpPr>
          <p:grpSpPr bwMode="auto">
            <a:xfrm>
              <a:off x="3756" y="2892"/>
              <a:ext cx="1752" cy="154"/>
              <a:chOff x="3756" y="2884"/>
              <a:chExt cx="1752" cy="154"/>
            </a:xfrm>
          </p:grpSpPr>
          <p:sp>
            <p:nvSpPr>
              <p:cNvPr id="313364" name="Rectangle 20"/>
              <p:cNvSpPr>
                <a:spLocks noChangeArrowheads="1"/>
              </p:cNvSpPr>
              <p:nvPr/>
            </p:nvSpPr>
            <p:spPr bwMode="auto">
              <a:xfrm>
                <a:off x="3756" y="2888"/>
                <a:ext cx="1752" cy="146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65" name="Rectangle 21"/>
              <p:cNvSpPr>
                <a:spLocks noChangeArrowheads="1"/>
              </p:cNvSpPr>
              <p:nvPr/>
            </p:nvSpPr>
            <p:spPr bwMode="auto">
              <a:xfrm>
                <a:off x="3780" y="2884"/>
                <a:ext cx="138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Lucida Sans Typewriter" charset="0"/>
                  </a:rPr>
                  <a:t>-containedIn:Layer</a:t>
                </a:r>
                <a:endParaRPr lang="en-US">
                  <a:latin typeface="Lucida Sans Typewriter" charset="0"/>
                </a:endParaRPr>
              </a:p>
            </p:txBody>
          </p:sp>
        </p:grpSp>
        <p:grpSp>
          <p:nvGrpSpPr>
            <p:cNvPr id="313366" name="Group 22"/>
            <p:cNvGrpSpPr>
              <a:grpSpLocks/>
            </p:cNvGrpSpPr>
            <p:nvPr/>
          </p:nvGrpSpPr>
          <p:grpSpPr bwMode="auto">
            <a:xfrm>
              <a:off x="3756" y="3034"/>
              <a:ext cx="1752" cy="275"/>
              <a:chOff x="3756" y="3018"/>
              <a:chExt cx="1752" cy="275"/>
            </a:xfrm>
          </p:grpSpPr>
          <p:sp>
            <p:nvSpPr>
              <p:cNvPr id="313367" name="Rectangle 23"/>
              <p:cNvSpPr>
                <a:spLocks noChangeArrowheads="1"/>
              </p:cNvSpPr>
              <p:nvPr/>
            </p:nvSpPr>
            <p:spPr bwMode="auto">
              <a:xfrm>
                <a:off x="3756" y="3022"/>
                <a:ext cx="1752" cy="26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3368" name="Group 24"/>
              <p:cNvGrpSpPr>
                <a:grpSpLocks/>
              </p:cNvGrpSpPr>
              <p:nvPr/>
            </p:nvGrpSpPr>
            <p:grpSpPr bwMode="auto">
              <a:xfrm>
                <a:off x="3780" y="3018"/>
                <a:ext cx="924" cy="275"/>
                <a:chOff x="3780" y="3021"/>
                <a:chExt cx="924" cy="275"/>
              </a:xfrm>
            </p:grpSpPr>
            <p:sp>
              <p:nvSpPr>
                <p:cNvPr id="313369" name="Rectangle 25"/>
                <p:cNvSpPr>
                  <a:spLocks noChangeArrowheads="1"/>
                </p:cNvSpPr>
                <p:nvPr/>
              </p:nvSpPr>
              <p:spPr bwMode="auto">
                <a:xfrm>
                  <a:off x="3780" y="3021"/>
                  <a:ext cx="84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Lucida Sans Typewriter" charset="0"/>
                    </a:rPr>
                    <a:t>+getLayer()</a:t>
                  </a:r>
                  <a:endParaRPr lang="en-US">
                    <a:latin typeface="Lucida Sans Typewriter" charset="0"/>
                  </a:endParaRPr>
                </a:p>
              </p:txBody>
            </p:sp>
            <p:sp>
              <p:nvSpPr>
                <p:cNvPr id="313370" name="Rectangle 26"/>
                <p:cNvSpPr>
                  <a:spLocks noChangeArrowheads="1"/>
                </p:cNvSpPr>
                <p:nvPr/>
              </p:nvSpPr>
              <p:spPr bwMode="auto">
                <a:xfrm>
                  <a:off x="3780" y="3142"/>
                  <a:ext cx="9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Lucida Sans Typewriter" charset="0"/>
                    </a:rPr>
                    <a:t>+setLayer(l)</a:t>
                  </a:r>
                  <a:endParaRPr lang="en-US">
                    <a:latin typeface="Lucida Sans Typewriter" charset="0"/>
                  </a:endParaRPr>
                </a:p>
              </p:txBody>
            </p:sp>
          </p:grpSp>
        </p:grpSp>
      </p:grpSp>
      <p:grpSp>
        <p:nvGrpSpPr>
          <p:cNvPr id="313371" name="Group 27"/>
          <p:cNvGrpSpPr>
            <a:grpSpLocks/>
          </p:cNvGrpSpPr>
          <p:nvPr/>
        </p:nvGrpSpPr>
        <p:grpSpPr bwMode="auto">
          <a:xfrm>
            <a:off x="923925" y="4211638"/>
            <a:ext cx="2779713" cy="1314450"/>
            <a:chOff x="582" y="2613"/>
            <a:chExt cx="1751" cy="828"/>
          </a:xfrm>
        </p:grpSpPr>
        <p:sp>
          <p:nvSpPr>
            <p:cNvPr id="313372" name="Rectangle 28"/>
            <p:cNvSpPr>
              <a:spLocks noChangeArrowheads="1"/>
            </p:cNvSpPr>
            <p:nvPr/>
          </p:nvSpPr>
          <p:spPr bwMode="auto">
            <a:xfrm>
              <a:off x="582" y="2613"/>
              <a:ext cx="1751" cy="28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373" name="Rectangle 29"/>
            <p:cNvSpPr>
              <a:spLocks noChangeArrowheads="1"/>
            </p:cNvSpPr>
            <p:nvPr/>
          </p:nvSpPr>
          <p:spPr bwMode="auto">
            <a:xfrm>
              <a:off x="1275" y="2692"/>
              <a:ext cx="3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Lucida Sans Typewriter" charset="0"/>
                </a:rPr>
                <a:t>Layer</a:t>
              </a:r>
              <a:endParaRPr lang="en-US">
                <a:latin typeface="Lucida Sans Typewriter" charset="0"/>
              </a:endParaRPr>
            </a:p>
          </p:txBody>
        </p:sp>
        <p:grpSp>
          <p:nvGrpSpPr>
            <p:cNvPr id="313374" name="Group 30"/>
            <p:cNvGrpSpPr>
              <a:grpSpLocks/>
            </p:cNvGrpSpPr>
            <p:nvPr/>
          </p:nvGrpSpPr>
          <p:grpSpPr bwMode="auto">
            <a:xfrm>
              <a:off x="582" y="2892"/>
              <a:ext cx="1751" cy="154"/>
              <a:chOff x="582" y="2884"/>
              <a:chExt cx="1751" cy="154"/>
            </a:xfrm>
          </p:grpSpPr>
          <p:sp>
            <p:nvSpPr>
              <p:cNvPr id="313375" name="Rectangle 31"/>
              <p:cNvSpPr>
                <a:spLocks noChangeArrowheads="1"/>
              </p:cNvSpPr>
              <p:nvPr/>
            </p:nvSpPr>
            <p:spPr bwMode="auto">
              <a:xfrm>
                <a:off x="582" y="2888"/>
                <a:ext cx="1751" cy="146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76" name="Rectangle 32"/>
              <p:cNvSpPr>
                <a:spLocks noChangeArrowheads="1"/>
              </p:cNvSpPr>
              <p:nvPr/>
            </p:nvSpPr>
            <p:spPr bwMode="auto">
              <a:xfrm>
                <a:off x="606" y="2884"/>
                <a:ext cx="138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Lucida Sans Typewriter" charset="0"/>
                  </a:rPr>
                  <a:t>-layerElements:Set</a:t>
                </a:r>
                <a:endParaRPr lang="en-US">
                  <a:latin typeface="Lucida Sans Typewriter" charset="0"/>
                </a:endParaRPr>
              </a:p>
            </p:txBody>
          </p:sp>
        </p:grpSp>
        <p:grpSp>
          <p:nvGrpSpPr>
            <p:cNvPr id="313377" name="Group 33"/>
            <p:cNvGrpSpPr>
              <a:grpSpLocks/>
            </p:cNvGrpSpPr>
            <p:nvPr/>
          </p:nvGrpSpPr>
          <p:grpSpPr bwMode="auto">
            <a:xfrm>
              <a:off x="582" y="3040"/>
              <a:ext cx="1751" cy="401"/>
              <a:chOff x="582" y="3016"/>
              <a:chExt cx="1751" cy="401"/>
            </a:xfrm>
          </p:grpSpPr>
          <p:sp>
            <p:nvSpPr>
              <p:cNvPr id="313378" name="Rectangle 34"/>
              <p:cNvSpPr>
                <a:spLocks noChangeArrowheads="1"/>
              </p:cNvSpPr>
              <p:nvPr/>
            </p:nvSpPr>
            <p:spPr bwMode="auto">
              <a:xfrm>
                <a:off x="582" y="3016"/>
                <a:ext cx="1751" cy="401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3379" name="Group 35"/>
              <p:cNvGrpSpPr>
                <a:grpSpLocks/>
              </p:cNvGrpSpPr>
              <p:nvPr/>
            </p:nvGrpSpPr>
            <p:grpSpPr bwMode="auto">
              <a:xfrm>
                <a:off x="606" y="3018"/>
                <a:ext cx="1386" cy="397"/>
                <a:chOff x="606" y="3021"/>
                <a:chExt cx="1386" cy="397"/>
              </a:xfrm>
            </p:grpSpPr>
            <p:sp>
              <p:nvSpPr>
                <p:cNvPr id="313380" name="Rectangle 36"/>
                <p:cNvSpPr>
                  <a:spLocks noChangeArrowheads="1"/>
                </p:cNvSpPr>
                <p:nvPr/>
              </p:nvSpPr>
              <p:spPr bwMode="auto">
                <a:xfrm>
                  <a:off x="606" y="3021"/>
                  <a:ext cx="84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Lucida Sans Typewriter" charset="0"/>
                    </a:rPr>
                    <a:t>+elements()</a:t>
                  </a:r>
                  <a:endParaRPr lang="en-US">
                    <a:latin typeface="Lucida Sans Typewriter" charset="0"/>
                  </a:endParaRPr>
                </a:p>
              </p:txBody>
            </p:sp>
            <p:sp>
              <p:nvSpPr>
                <p:cNvPr id="313381" name="Rectangle 37"/>
                <p:cNvSpPr>
                  <a:spLocks noChangeArrowheads="1"/>
                </p:cNvSpPr>
                <p:nvPr/>
              </p:nvSpPr>
              <p:spPr bwMode="auto">
                <a:xfrm>
                  <a:off x="606" y="3142"/>
                  <a:ext cx="115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Lucida Sans Typewriter" charset="0"/>
                    </a:rPr>
                    <a:t>+addElement(le)</a:t>
                  </a:r>
                  <a:endParaRPr lang="en-US">
                    <a:latin typeface="Lucida Sans Typewriter" charset="0"/>
                  </a:endParaRPr>
                </a:p>
              </p:txBody>
            </p:sp>
            <p:sp>
              <p:nvSpPr>
                <p:cNvPr id="313382" name="Rectangle 38"/>
                <p:cNvSpPr>
                  <a:spLocks noChangeArrowheads="1"/>
                </p:cNvSpPr>
                <p:nvPr/>
              </p:nvSpPr>
              <p:spPr bwMode="auto">
                <a:xfrm>
                  <a:off x="606" y="3264"/>
                  <a:ext cx="138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Lucida Sans Typewriter" charset="0"/>
                    </a:rPr>
                    <a:t>+removeElement(le)</a:t>
                  </a:r>
                  <a:endParaRPr lang="en-US">
                    <a:latin typeface="Lucida Sans Typewriter" charset="0"/>
                  </a:endParaRPr>
                </a:p>
              </p:txBody>
            </p:sp>
          </p:grpSp>
        </p:grpSp>
      </p:grpSp>
      <p:sp>
        <p:nvSpPr>
          <p:cNvPr id="313383" name="Oval 39"/>
          <p:cNvSpPr>
            <a:spLocks noChangeArrowheads="1"/>
          </p:cNvSpPr>
          <p:nvPr/>
        </p:nvSpPr>
        <p:spPr bwMode="auto">
          <a:xfrm>
            <a:off x="4805363" y="3492500"/>
            <a:ext cx="38100" cy="381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84" name="Line 40"/>
          <p:cNvSpPr>
            <a:spLocks noChangeShapeType="1"/>
          </p:cNvSpPr>
          <p:nvPr/>
        </p:nvSpPr>
        <p:spPr bwMode="auto">
          <a:xfrm>
            <a:off x="4824413" y="3511550"/>
            <a:ext cx="76200" cy="1588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85" name="Freeform 41"/>
          <p:cNvSpPr>
            <a:spLocks/>
          </p:cNvSpPr>
          <p:nvPr/>
        </p:nvSpPr>
        <p:spPr bwMode="auto">
          <a:xfrm>
            <a:off x="4746625" y="3511550"/>
            <a:ext cx="153988" cy="288925"/>
          </a:xfrm>
          <a:custGeom>
            <a:avLst/>
            <a:gdLst>
              <a:gd name="T0" fmla="*/ 97 w 97"/>
              <a:gd name="T1" fmla="*/ 0 h 182"/>
              <a:gd name="T2" fmla="*/ 49 w 97"/>
              <a:gd name="T3" fmla="*/ 182 h 182"/>
              <a:gd name="T4" fmla="*/ 0 w 97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182">
                <a:moveTo>
                  <a:pt x="97" y="0"/>
                </a:moveTo>
                <a:lnTo>
                  <a:pt x="49" y="182"/>
                </a:lnTo>
                <a:lnTo>
                  <a:pt x="0" y="0"/>
                </a:lnTo>
              </a:path>
            </a:pathLst>
          </a:cu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86" name="Line 42"/>
          <p:cNvSpPr>
            <a:spLocks noChangeShapeType="1"/>
          </p:cNvSpPr>
          <p:nvPr/>
        </p:nvSpPr>
        <p:spPr bwMode="auto">
          <a:xfrm>
            <a:off x="4746625" y="3511550"/>
            <a:ext cx="77788" cy="1588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87" name="Freeform 43"/>
          <p:cNvSpPr>
            <a:spLocks/>
          </p:cNvSpPr>
          <p:nvPr/>
        </p:nvSpPr>
        <p:spPr bwMode="auto">
          <a:xfrm>
            <a:off x="4746625" y="3511550"/>
            <a:ext cx="153988" cy="288925"/>
          </a:xfrm>
          <a:custGeom>
            <a:avLst/>
            <a:gdLst>
              <a:gd name="T0" fmla="*/ 49 w 97"/>
              <a:gd name="T1" fmla="*/ 0 h 182"/>
              <a:gd name="T2" fmla="*/ 97 w 97"/>
              <a:gd name="T3" fmla="*/ 0 h 182"/>
              <a:gd name="T4" fmla="*/ 49 w 97"/>
              <a:gd name="T5" fmla="*/ 182 h 182"/>
              <a:gd name="T6" fmla="*/ 0 w 97"/>
              <a:gd name="T7" fmla="*/ 0 h 182"/>
              <a:gd name="T8" fmla="*/ 49 w 97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82">
                <a:moveTo>
                  <a:pt x="49" y="0"/>
                </a:moveTo>
                <a:lnTo>
                  <a:pt x="97" y="0"/>
                </a:lnTo>
                <a:lnTo>
                  <a:pt x="49" y="182"/>
                </a:lnTo>
                <a:lnTo>
                  <a:pt x="0" y="0"/>
                </a:lnTo>
                <a:lnTo>
                  <a:pt x="49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88" name="Rectangle 44"/>
          <p:cNvSpPr>
            <a:spLocks noChangeArrowheads="1"/>
          </p:cNvSpPr>
          <p:nvPr/>
        </p:nvSpPr>
        <p:spPr bwMode="auto">
          <a:xfrm>
            <a:off x="4805363" y="2913063"/>
            <a:ext cx="38100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89" name="Rectangle 45"/>
          <p:cNvSpPr>
            <a:spLocks noChangeArrowheads="1"/>
          </p:cNvSpPr>
          <p:nvPr/>
        </p:nvSpPr>
        <p:spPr bwMode="auto">
          <a:xfrm>
            <a:off x="4805363" y="3511550"/>
            <a:ext cx="38100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90" name="Rectangle 46"/>
          <p:cNvSpPr>
            <a:spLocks noChangeArrowheads="1"/>
          </p:cNvSpPr>
          <p:nvPr/>
        </p:nvSpPr>
        <p:spPr bwMode="auto">
          <a:xfrm>
            <a:off x="4805363" y="2932113"/>
            <a:ext cx="38100" cy="5794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91" name="Rectangle 47"/>
          <p:cNvSpPr>
            <a:spLocks noChangeArrowheads="1"/>
          </p:cNvSpPr>
          <p:nvPr/>
        </p:nvSpPr>
        <p:spPr bwMode="auto">
          <a:xfrm>
            <a:off x="250825" y="3905250"/>
            <a:ext cx="40973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i="1">
                <a:solidFill>
                  <a:srgbClr val="000000"/>
                </a:solidFill>
              </a:rPr>
              <a:t>Object design model after transformation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132144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Qualification</a:t>
            </a:r>
          </a:p>
        </p:txBody>
      </p:sp>
      <p:grpSp>
        <p:nvGrpSpPr>
          <p:cNvPr id="314371" name="Group 3"/>
          <p:cNvGrpSpPr>
            <a:grpSpLocks/>
          </p:cNvGrpSpPr>
          <p:nvPr/>
        </p:nvGrpSpPr>
        <p:grpSpPr bwMode="auto">
          <a:xfrm>
            <a:off x="5973763" y="2095500"/>
            <a:ext cx="2579687" cy="400050"/>
            <a:chOff x="3763" y="1313"/>
            <a:chExt cx="1625" cy="252"/>
          </a:xfrm>
        </p:grpSpPr>
        <p:sp>
          <p:nvSpPr>
            <p:cNvPr id="314372" name="Rectangle 4"/>
            <p:cNvSpPr>
              <a:spLocks noChangeArrowheads="1"/>
            </p:cNvSpPr>
            <p:nvPr/>
          </p:nvSpPr>
          <p:spPr bwMode="auto">
            <a:xfrm>
              <a:off x="3763" y="1313"/>
              <a:ext cx="1625" cy="25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73" name="Rectangle 5"/>
            <p:cNvSpPr>
              <a:spLocks noChangeArrowheads="1"/>
            </p:cNvSpPr>
            <p:nvPr/>
          </p:nvSpPr>
          <p:spPr bwMode="auto">
            <a:xfrm>
              <a:off x="4140" y="1372"/>
              <a:ext cx="8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SimulationRun</a:t>
              </a:r>
              <a:endParaRPr lang="en-US">
                <a:latin typeface="Lucida Sans Typewriter" charset="0"/>
              </a:endParaRPr>
            </a:p>
          </p:txBody>
        </p:sp>
      </p:grpSp>
      <p:sp>
        <p:nvSpPr>
          <p:cNvPr id="314374" name="Line 6"/>
          <p:cNvSpPr>
            <a:spLocks noChangeShapeType="1"/>
          </p:cNvSpPr>
          <p:nvPr/>
        </p:nvSpPr>
        <p:spPr bwMode="auto">
          <a:xfrm>
            <a:off x="4959350" y="2293938"/>
            <a:ext cx="1014413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4375" name="Group 7"/>
          <p:cNvGrpSpPr>
            <a:grpSpLocks/>
          </p:cNvGrpSpPr>
          <p:nvPr/>
        </p:nvGrpSpPr>
        <p:grpSpPr bwMode="auto">
          <a:xfrm>
            <a:off x="3446463" y="2162175"/>
            <a:ext cx="1512887" cy="266700"/>
            <a:chOff x="2171" y="1376"/>
            <a:chExt cx="953" cy="168"/>
          </a:xfrm>
        </p:grpSpPr>
        <p:sp>
          <p:nvSpPr>
            <p:cNvPr id="314376" name="Rectangle 8"/>
            <p:cNvSpPr>
              <a:spLocks noChangeArrowheads="1"/>
            </p:cNvSpPr>
            <p:nvPr/>
          </p:nvSpPr>
          <p:spPr bwMode="auto">
            <a:xfrm>
              <a:off x="2413" y="1394"/>
              <a:ext cx="46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simname</a:t>
              </a:r>
              <a:endParaRPr lang="en-US">
                <a:latin typeface="Lucida Sans Typewriter" charset="0"/>
              </a:endParaRPr>
            </a:p>
          </p:txBody>
        </p:sp>
        <p:sp>
          <p:nvSpPr>
            <p:cNvPr id="314377" name="Rectangle 9"/>
            <p:cNvSpPr>
              <a:spLocks noChangeArrowheads="1"/>
            </p:cNvSpPr>
            <p:nvPr/>
          </p:nvSpPr>
          <p:spPr bwMode="auto">
            <a:xfrm>
              <a:off x="2171" y="1376"/>
              <a:ext cx="953" cy="1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5521325" y="2117725"/>
            <a:ext cx="42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0..1</a:t>
            </a:r>
            <a:endParaRPr lang="en-US">
              <a:latin typeface="Lucida Sans Typewriter" charset="0"/>
            </a:endParaRPr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4968875" y="2095500"/>
            <a:ext cx="1063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*</a:t>
            </a:r>
            <a:endParaRPr lang="en-US">
              <a:latin typeface="Lucida Sans Typewriter" charset="0"/>
            </a:endParaRPr>
          </a:p>
        </p:txBody>
      </p:sp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434975" y="1787525"/>
            <a:ext cx="4257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i="1">
                <a:solidFill>
                  <a:srgbClr val="000000"/>
                </a:solidFill>
                <a:latin typeface="Times New Roman" charset="0"/>
              </a:rPr>
              <a:t>Object design model before transformation</a:t>
            </a:r>
            <a:endParaRPr lang="en-US" sz="1900" b="1" i="1"/>
          </a:p>
        </p:txBody>
      </p:sp>
      <p:grpSp>
        <p:nvGrpSpPr>
          <p:cNvPr id="314381" name="Group 13"/>
          <p:cNvGrpSpPr>
            <a:grpSpLocks/>
          </p:cNvGrpSpPr>
          <p:nvPr/>
        </p:nvGrpSpPr>
        <p:grpSpPr bwMode="auto">
          <a:xfrm>
            <a:off x="857250" y="2095500"/>
            <a:ext cx="2579688" cy="400050"/>
            <a:chOff x="540" y="1327"/>
            <a:chExt cx="1625" cy="252"/>
          </a:xfrm>
        </p:grpSpPr>
        <p:sp>
          <p:nvSpPr>
            <p:cNvPr id="314382" name="Rectangle 14"/>
            <p:cNvSpPr>
              <a:spLocks noChangeArrowheads="1"/>
            </p:cNvSpPr>
            <p:nvPr/>
          </p:nvSpPr>
          <p:spPr bwMode="auto">
            <a:xfrm>
              <a:off x="540" y="1327"/>
              <a:ext cx="1625" cy="25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83" name="Rectangle 15"/>
            <p:cNvSpPr>
              <a:spLocks noChangeArrowheads="1"/>
            </p:cNvSpPr>
            <p:nvPr/>
          </p:nvSpPr>
          <p:spPr bwMode="auto">
            <a:xfrm>
              <a:off x="1059" y="1386"/>
              <a:ext cx="53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Scenario</a:t>
              </a:r>
              <a:endParaRPr lang="en-US">
                <a:latin typeface="Lucida Sans Typewriter" charset="0"/>
              </a:endParaRPr>
            </a:p>
          </p:txBody>
        </p:sp>
      </p:grpSp>
      <p:grpSp>
        <p:nvGrpSpPr>
          <p:cNvPr id="314385" name="Group 17"/>
          <p:cNvGrpSpPr>
            <a:grpSpLocks/>
          </p:cNvGrpSpPr>
          <p:nvPr/>
        </p:nvGrpSpPr>
        <p:grpSpPr bwMode="auto">
          <a:xfrm>
            <a:off x="434975" y="3952875"/>
            <a:ext cx="4003675" cy="422275"/>
            <a:chOff x="274" y="2392"/>
            <a:chExt cx="2522" cy="266"/>
          </a:xfrm>
        </p:grpSpPr>
        <p:sp>
          <p:nvSpPr>
            <p:cNvPr id="314386" name="Rectangle 18"/>
            <p:cNvSpPr>
              <a:spLocks noChangeArrowheads="1"/>
            </p:cNvSpPr>
            <p:nvPr/>
          </p:nvSpPr>
          <p:spPr bwMode="auto">
            <a:xfrm>
              <a:off x="274" y="2392"/>
              <a:ext cx="2522" cy="26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87" name="Rectangle 19"/>
            <p:cNvSpPr>
              <a:spLocks noChangeArrowheads="1"/>
            </p:cNvSpPr>
            <p:nvPr/>
          </p:nvSpPr>
          <p:spPr bwMode="auto">
            <a:xfrm>
              <a:off x="1241" y="2458"/>
              <a:ext cx="53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Scenario</a:t>
              </a:r>
              <a:endParaRPr lang="en-US">
                <a:latin typeface="Lucida Sans Typewriter" charset="0"/>
              </a:endParaRPr>
            </a:p>
          </p:txBody>
        </p:sp>
      </p:grpSp>
      <p:grpSp>
        <p:nvGrpSpPr>
          <p:cNvPr id="314388" name="Group 20"/>
          <p:cNvGrpSpPr>
            <a:grpSpLocks/>
          </p:cNvGrpSpPr>
          <p:nvPr/>
        </p:nvGrpSpPr>
        <p:grpSpPr bwMode="auto">
          <a:xfrm>
            <a:off x="434975" y="4362450"/>
            <a:ext cx="4003675" cy="212725"/>
            <a:chOff x="274" y="2661"/>
            <a:chExt cx="2522" cy="134"/>
          </a:xfrm>
        </p:grpSpPr>
        <p:sp>
          <p:nvSpPr>
            <p:cNvPr id="314389" name="Rectangle 21"/>
            <p:cNvSpPr>
              <a:spLocks noChangeArrowheads="1"/>
            </p:cNvSpPr>
            <p:nvPr/>
          </p:nvSpPr>
          <p:spPr bwMode="auto">
            <a:xfrm>
              <a:off x="274" y="2665"/>
              <a:ext cx="2522" cy="12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90" name="Rectangle 22"/>
            <p:cNvSpPr>
              <a:spLocks noChangeArrowheads="1"/>
            </p:cNvSpPr>
            <p:nvPr/>
          </p:nvSpPr>
          <p:spPr bwMode="auto">
            <a:xfrm>
              <a:off x="296" y="2661"/>
              <a:ext cx="10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-runs:Hashtable</a:t>
              </a:r>
              <a:endParaRPr lang="en-US">
                <a:latin typeface="Lucida Sans Typewriter" charset="0"/>
              </a:endParaRPr>
            </a:p>
          </p:txBody>
        </p:sp>
      </p:grpSp>
      <p:grpSp>
        <p:nvGrpSpPr>
          <p:cNvPr id="314391" name="Group 23"/>
          <p:cNvGrpSpPr>
            <a:grpSpLocks/>
          </p:cNvGrpSpPr>
          <p:nvPr/>
        </p:nvGrpSpPr>
        <p:grpSpPr bwMode="auto">
          <a:xfrm>
            <a:off x="434975" y="4576763"/>
            <a:ext cx="4003675" cy="600075"/>
            <a:chOff x="274" y="2763"/>
            <a:chExt cx="2522" cy="378"/>
          </a:xfrm>
        </p:grpSpPr>
        <p:sp>
          <p:nvSpPr>
            <p:cNvPr id="314392" name="Rectangle 24"/>
            <p:cNvSpPr>
              <a:spLocks noChangeArrowheads="1"/>
            </p:cNvSpPr>
            <p:nvPr/>
          </p:nvSpPr>
          <p:spPr bwMode="auto">
            <a:xfrm>
              <a:off x="274" y="2763"/>
              <a:ext cx="2522" cy="37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4393" name="Group 25"/>
            <p:cNvGrpSpPr>
              <a:grpSpLocks/>
            </p:cNvGrpSpPr>
            <p:nvPr/>
          </p:nvGrpSpPr>
          <p:grpSpPr bwMode="auto">
            <a:xfrm>
              <a:off x="296" y="2773"/>
              <a:ext cx="2412" cy="358"/>
              <a:chOff x="296" y="2790"/>
              <a:chExt cx="2412" cy="358"/>
            </a:xfrm>
          </p:grpSpPr>
          <p:sp>
            <p:nvSpPr>
              <p:cNvPr id="314394" name="Rectangle 26"/>
              <p:cNvSpPr>
                <a:spLocks noChangeArrowheads="1"/>
              </p:cNvSpPr>
              <p:nvPr/>
            </p:nvSpPr>
            <p:spPr bwMode="auto">
              <a:xfrm>
                <a:off x="296" y="2790"/>
                <a:ext cx="7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Lucida Sans Typewriter" charset="0"/>
                  </a:rPr>
                  <a:t>+elements()</a:t>
                </a:r>
                <a:endParaRPr lang="en-US">
                  <a:latin typeface="Lucida Sans Typewriter" charset="0"/>
                </a:endParaRPr>
              </a:p>
            </p:txBody>
          </p:sp>
          <p:sp>
            <p:nvSpPr>
              <p:cNvPr id="314395" name="Rectangle 27"/>
              <p:cNvSpPr>
                <a:spLocks noChangeArrowheads="1"/>
              </p:cNvSpPr>
              <p:nvPr/>
            </p:nvSpPr>
            <p:spPr bwMode="auto">
              <a:xfrm>
                <a:off x="296" y="2902"/>
                <a:ext cx="221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Lucida Sans Typewriter" charset="0"/>
                  </a:rPr>
                  <a:t>+addRun(simname,sr:SimulationRun)</a:t>
                </a:r>
                <a:endParaRPr lang="en-US">
                  <a:latin typeface="Lucida Sans Typewriter" charset="0"/>
                </a:endParaRPr>
              </a:p>
            </p:txBody>
          </p:sp>
          <p:sp>
            <p:nvSpPr>
              <p:cNvPr id="314396" name="Rectangle 28"/>
              <p:cNvSpPr>
                <a:spLocks noChangeArrowheads="1"/>
              </p:cNvSpPr>
              <p:nvPr/>
            </p:nvSpPr>
            <p:spPr bwMode="auto">
              <a:xfrm>
                <a:off x="296" y="3014"/>
                <a:ext cx="24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Lucida Sans Typewriter" charset="0"/>
                  </a:rPr>
                  <a:t>+removeRun(simname,sr:SimulationRun)</a:t>
                </a:r>
                <a:endParaRPr lang="en-US">
                  <a:latin typeface="Lucida Sans Typewriter" charset="0"/>
                </a:endParaRPr>
              </a:p>
            </p:txBody>
          </p:sp>
        </p:grpSp>
      </p:grpSp>
      <p:grpSp>
        <p:nvGrpSpPr>
          <p:cNvPr id="314397" name="Group 29"/>
          <p:cNvGrpSpPr>
            <a:grpSpLocks/>
          </p:cNvGrpSpPr>
          <p:nvPr/>
        </p:nvGrpSpPr>
        <p:grpSpPr bwMode="auto">
          <a:xfrm>
            <a:off x="5751513" y="4368800"/>
            <a:ext cx="2957512" cy="223838"/>
            <a:chOff x="3623" y="2654"/>
            <a:chExt cx="1863" cy="141"/>
          </a:xfrm>
        </p:grpSpPr>
        <p:sp>
          <p:nvSpPr>
            <p:cNvPr id="314398" name="Rectangle 30"/>
            <p:cNvSpPr>
              <a:spLocks noChangeArrowheads="1"/>
            </p:cNvSpPr>
            <p:nvPr/>
          </p:nvSpPr>
          <p:spPr bwMode="auto">
            <a:xfrm>
              <a:off x="3623" y="2654"/>
              <a:ext cx="1863" cy="12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99" name="Rectangle 31"/>
            <p:cNvSpPr>
              <a:spLocks noChangeArrowheads="1"/>
            </p:cNvSpPr>
            <p:nvPr/>
          </p:nvSpPr>
          <p:spPr bwMode="auto">
            <a:xfrm>
              <a:off x="3647" y="2661"/>
              <a:ext cx="113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Lucida Sans Typewriter" charset="0"/>
                </a:rPr>
                <a:t>-scenarios:Vector</a:t>
              </a:r>
              <a:endParaRPr lang="en-US">
                <a:latin typeface="Lucida Sans Typewriter" charset="0"/>
              </a:endParaRPr>
            </a:p>
          </p:txBody>
        </p:sp>
      </p:grpSp>
      <p:grpSp>
        <p:nvGrpSpPr>
          <p:cNvPr id="314400" name="Group 32"/>
          <p:cNvGrpSpPr>
            <a:grpSpLocks/>
          </p:cNvGrpSpPr>
          <p:nvPr/>
        </p:nvGrpSpPr>
        <p:grpSpPr bwMode="auto">
          <a:xfrm>
            <a:off x="5751513" y="4576763"/>
            <a:ext cx="2957512" cy="600075"/>
            <a:chOff x="3623" y="2763"/>
            <a:chExt cx="1863" cy="378"/>
          </a:xfrm>
        </p:grpSpPr>
        <p:sp>
          <p:nvSpPr>
            <p:cNvPr id="314401" name="Rectangle 33"/>
            <p:cNvSpPr>
              <a:spLocks noChangeArrowheads="1"/>
            </p:cNvSpPr>
            <p:nvPr/>
          </p:nvSpPr>
          <p:spPr bwMode="auto">
            <a:xfrm>
              <a:off x="3623" y="2763"/>
              <a:ext cx="1863" cy="37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4402" name="Group 34"/>
            <p:cNvGrpSpPr>
              <a:grpSpLocks/>
            </p:cNvGrpSpPr>
            <p:nvPr/>
          </p:nvGrpSpPr>
          <p:grpSpPr bwMode="auto">
            <a:xfrm>
              <a:off x="3647" y="2773"/>
              <a:ext cx="1809" cy="358"/>
              <a:chOff x="3647" y="2790"/>
              <a:chExt cx="1809" cy="358"/>
            </a:xfrm>
          </p:grpSpPr>
          <p:sp>
            <p:nvSpPr>
              <p:cNvPr id="314403" name="Rectangle 35"/>
              <p:cNvSpPr>
                <a:spLocks noChangeArrowheads="1"/>
              </p:cNvSpPr>
              <p:nvPr/>
            </p:nvSpPr>
            <p:spPr bwMode="auto">
              <a:xfrm>
                <a:off x="3647" y="2790"/>
                <a:ext cx="7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Lucida Sans Typewriter" charset="0"/>
                  </a:rPr>
                  <a:t>+elements()</a:t>
                </a:r>
                <a:endParaRPr lang="en-US">
                  <a:latin typeface="Lucida Sans Typewriter" charset="0"/>
                </a:endParaRPr>
              </a:p>
            </p:txBody>
          </p:sp>
          <p:sp>
            <p:nvSpPr>
              <p:cNvPr id="314404" name="Rectangle 36"/>
              <p:cNvSpPr>
                <a:spLocks noChangeArrowheads="1"/>
              </p:cNvSpPr>
              <p:nvPr/>
            </p:nvSpPr>
            <p:spPr bwMode="auto">
              <a:xfrm>
                <a:off x="3647" y="2902"/>
                <a:ext cx="160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Lucida Sans Typewriter" charset="0"/>
                  </a:rPr>
                  <a:t>+addScenario(s:Scenario)</a:t>
                </a:r>
                <a:endParaRPr lang="en-US">
                  <a:latin typeface="Lucida Sans Typewriter" charset="0"/>
                </a:endParaRPr>
              </a:p>
            </p:txBody>
          </p:sp>
          <p:sp>
            <p:nvSpPr>
              <p:cNvPr id="314405" name="Rectangle 37"/>
              <p:cNvSpPr>
                <a:spLocks noChangeArrowheads="1"/>
              </p:cNvSpPr>
              <p:nvPr/>
            </p:nvSpPr>
            <p:spPr bwMode="auto">
              <a:xfrm>
                <a:off x="3647" y="3014"/>
                <a:ext cx="1809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Lucida Sans Typewriter" charset="0"/>
                  </a:rPr>
                  <a:t>+removeScenario(s:Scenario)</a:t>
                </a:r>
                <a:endParaRPr lang="en-US">
                  <a:latin typeface="Lucida Sans Typewriter" charset="0"/>
                </a:endParaRPr>
              </a:p>
            </p:txBody>
          </p:sp>
        </p:grpSp>
      </p:grpSp>
      <p:sp>
        <p:nvSpPr>
          <p:cNvPr id="314406" name="Rectangle 38"/>
          <p:cNvSpPr>
            <a:spLocks noChangeArrowheads="1"/>
          </p:cNvSpPr>
          <p:nvPr/>
        </p:nvSpPr>
        <p:spPr bwMode="auto">
          <a:xfrm>
            <a:off x="434975" y="3651250"/>
            <a:ext cx="40973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b="1" i="1">
                <a:solidFill>
                  <a:srgbClr val="000000"/>
                </a:solidFill>
                <a:latin typeface="Times New Roman" charset="0"/>
              </a:rPr>
              <a:t>Object design model after transformation</a:t>
            </a:r>
            <a:endParaRPr lang="en-US" sz="1900" b="1" i="1"/>
          </a:p>
        </p:txBody>
      </p:sp>
      <p:sp>
        <p:nvSpPr>
          <p:cNvPr id="314407" name="Rectangle 39"/>
          <p:cNvSpPr>
            <a:spLocks noChangeArrowheads="1"/>
          </p:cNvSpPr>
          <p:nvPr/>
        </p:nvSpPr>
        <p:spPr bwMode="auto">
          <a:xfrm>
            <a:off x="5751513" y="3952875"/>
            <a:ext cx="2957512" cy="4222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408" name="Rectangle 40"/>
          <p:cNvSpPr>
            <a:spLocks noChangeArrowheads="1"/>
          </p:cNvSpPr>
          <p:nvPr/>
        </p:nvSpPr>
        <p:spPr bwMode="auto">
          <a:xfrm>
            <a:off x="6342063" y="4117975"/>
            <a:ext cx="13827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Lucida Sans Typewriter" charset="0"/>
              </a:rPr>
              <a:t>SimulationRun</a:t>
            </a:r>
            <a:endParaRPr lang="en-US">
              <a:latin typeface="Lucida Sans Typewriter" charset="0"/>
            </a:endParaRPr>
          </a:p>
        </p:txBody>
      </p:sp>
      <p:sp>
        <p:nvSpPr>
          <p:cNvPr id="314409" name="Oval 41"/>
          <p:cNvSpPr>
            <a:spLocks noChangeArrowheads="1"/>
          </p:cNvSpPr>
          <p:nvPr/>
        </p:nvSpPr>
        <p:spPr bwMode="auto">
          <a:xfrm>
            <a:off x="4594225" y="3284538"/>
            <a:ext cx="44450" cy="4445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410" name="Line 42"/>
          <p:cNvSpPr>
            <a:spLocks noChangeShapeType="1"/>
          </p:cNvSpPr>
          <p:nvPr/>
        </p:nvSpPr>
        <p:spPr bwMode="auto">
          <a:xfrm>
            <a:off x="4616450" y="3328988"/>
            <a:ext cx="88900" cy="1587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411" name="Freeform 43"/>
          <p:cNvSpPr>
            <a:spLocks/>
          </p:cNvSpPr>
          <p:nvPr/>
        </p:nvSpPr>
        <p:spPr bwMode="auto">
          <a:xfrm>
            <a:off x="4527550" y="3328988"/>
            <a:ext cx="177800" cy="334962"/>
          </a:xfrm>
          <a:custGeom>
            <a:avLst/>
            <a:gdLst>
              <a:gd name="T0" fmla="*/ 112 w 112"/>
              <a:gd name="T1" fmla="*/ 0 h 211"/>
              <a:gd name="T2" fmla="*/ 56 w 112"/>
              <a:gd name="T3" fmla="*/ 211 h 211"/>
              <a:gd name="T4" fmla="*/ 0 w 112"/>
              <a:gd name="T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11">
                <a:moveTo>
                  <a:pt x="112" y="0"/>
                </a:moveTo>
                <a:lnTo>
                  <a:pt x="56" y="211"/>
                </a:lnTo>
                <a:lnTo>
                  <a:pt x="0" y="0"/>
                </a:lnTo>
              </a:path>
            </a:pathLst>
          </a:cu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412" name="Line 44"/>
          <p:cNvSpPr>
            <a:spLocks noChangeShapeType="1"/>
          </p:cNvSpPr>
          <p:nvPr/>
        </p:nvSpPr>
        <p:spPr bwMode="auto">
          <a:xfrm>
            <a:off x="4527550" y="3328988"/>
            <a:ext cx="88900" cy="1587"/>
          </a:xfrm>
          <a:prstGeom prst="line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413" name="Freeform 45"/>
          <p:cNvSpPr>
            <a:spLocks/>
          </p:cNvSpPr>
          <p:nvPr/>
        </p:nvSpPr>
        <p:spPr bwMode="auto">
          <a:xfrm>
            <a:off x="4527550" y="3328988"/>
            <a:ext cx="177800" cy="334962"/>
          </a:xfrm>
          <a:custGeom>
            <a:avLst/>
            <a:gdLst>
              <a:gd name="T0" fmla="*/ 56 w 112"/>
              <a:gd name="T1" fmla="*/ 0 h 211"/>
              <a:gd name="T2" fmla="*/ 112 w 112"/>
              <a:gd name="T3" fmla="*/ 0 h 211"/>
              <a:gd name="T4" fmla="*/ 56 w 112"/>
              <a:gd name="T5" fmla="*/ 211 h 211"/>
              <a:gd name="T6" fmla="*/ 0 w 112"/>
              <a:gd name="T7" fmla="*/ 0 h 211"/>
              <a:gd name="T8" fmla="*/ 56 w 112"/>
              <a:gd name="T9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211">
                <a:moveTo>
                  <a:pt x="56" y="0"/>
                </a:moveTo>
                <a:lnTo>
                  <a:pt x="112" y="0"/>
                </a:lnTo>
                <a:lnTo>
                  <a:pt x="56" y="211"/>
                </a:lnTo>
                <a:lnTo>
                  <a:pt x="0" y="0"/>
                </a:lnTo>
                <a:lnTo>
                  <a:pt x="56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414" name="Rectangle 46"/>
          <p:cNvSpPr>
            <a:spLocks noChangeArrowheads="1"/>
          </p:cNvSpPr>
          <p:nvPr/>
        </p:nvSpPr>
        <p:spPr bwMode="auto">
          <a:xfrm>
            <a:off x="4594225" y="2840038"/>
            <a:ext cx="4445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415" name="Rectangle 47"/>
          <p:cNvSpPr>
            <a:spLocks noChangeArrowheads="1"/>
          </p:cNvSpPr>
          <p:nvPr/>
        </p:nvSpPr>
        <p:spPr bwMode="auto">
          <a:xfrm>
            <a:off x="4594225" y="3306763"/>
            <a:ext cx="4445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416" name="Rectangle 48"/>
          <p:cNvSpPr>
            <a:spLocks noChangeArrowheads="1"/>
          </p:cNvSpPr>
          <p:nvPr/>
        </p:nvSpPr>
        <p:spPr bwMode="auto">
          <a:xfrm>
            <a:off x="4594225" y="2862263"/>
            <a:ext cx="44450" cy="4445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479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4746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55600" y="990664"/>
            <a:ext cx="8255000" cy="4921250"/>
          </a:xfrm>
        </p:spPr>
        <p:txBody>
          <a:bodyPr/>
          <a:lstStyle/>
          <a:p>
            <a:r>
              <a:rPr lang="en-US" sz="2000" dirty="0"/>
              <a:t>Undisciplined changes =&gt; degradation of the system model</a:t>
            </a:r>
          </a:p>
          <a:p>
            <a:r>
              <a:rPr lang="en-US" sz="2000" dirty="0"/>
              <a:t>Four mapping concepts were introduced</a:t>
            </a:r>
          </a:p>
          <a:p>
            <a:pPr lvl="1"/>
            <a:r>
              <a:rPr lang="en-US" sz="1800" dirty="0"/>
              <a:t>Model transformation improves the compliance of the object design model with a design goal</a:t>
            </a:r>
          </a:p>
          <a:p>
            <a:pPr lvl="1"/>
            <a:r>
              <a:rPr lang="en-US" sz="1800" dirty="0"/>
              <a:t>Forward engineering improves the consistency of the code with respect to the object design model</a:t>
            </a:r>
          </a:p>
          <a:p>
            <a:pPr lvl="1"/>
            <a:r>
              <a:rPr lang="en-US" sz="1800" dirty="0"/>
              <a:t>Refactoring improves the readability or modifiability of the code</a:t>
            </a:r>
          </a:p>
          <a:p>
            <a:pPr lvl="1"/>
            <a:r>
              <a:rPr lang="en-US" sz="1800" dirty="0"/>
              <a:t>Reverse engineering attempts to discover the design from the code.</a:t>
            </a:r>
          </a:p>
          <a:p>
            <a:r>
              <a:rPr lang="en-US" sz="2000" dirty="0"/>
              <a:t>We reviewed model transformation and forward engineering techniques:</a:t>
            </a:r>
          </a:p>
          <a:p>
            <a:pPr lvl="1"/>
            <a:r>
              <a:rPr lang="en-US" sz="1800" dirty="0" smtClean="0"/>
              <a:t>Optimizing </a:t>
            </a:r>
            <a:r>
              <a:rPr lang="en-US" sz="1800" dirty="0"/>
              <a:t>the class model</a:t>
            </a:r>
          </a:p>
          <a:p>
            <a:pPr lvl="1"/>
            <a:r>
              <a:rPr lang="en-US" sz="1800" dirty="0"/>
              <a:t>Mapping associations to collections</a:t>
            </a:r>
          </a:p>
          <a:p>
            <a:pPr lvl="1"/>
            <a:r>
              <a:rPr lang="en-US" sz="1800" dirty="0"/>
              <a:t>Mapping contracts to exceptions</a:t>
            </a:r>
          </a:p>
          <a:p>
            <a:pPr lvl="1"/>
            <a:r>
              <a:rPr lang="en-US" sz="1800" dirty="0"/>
              <a:t>Mapping class model to storage schemas</a:t>
            </a:r>
          </a:p>
        </p:txBody>
      </p:sp>
    </p:spTree>
    <p:extLst>
      <p:ext uri="{BB962C8B-B14F-4D97-AF65-F5344CB8AC3E}">
        <p14:creationId xmlns:p14="http://schemas.microsoft.com/office/powerpoint/2010/main" val="38755143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5146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  <a:t>Thanks</a:t>
            </a:r>
            <a:b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</a:br>
            <a: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  <a:t/>
            </a:r>
            <a:b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</a:br>
            <a:r>
              <a:rPr lang="en-US" altLang="zh-CN" sz="4300" dirty="0" err="1">
                <a:solidFill>
                  <a:schemeClr val="bg1"/>
                </a:solidFill>
                <a:latin typeface="Arial" charset="0"/>
                <a:ea typeface="华文新魏" charset="0"/>
              </a:rPr>
              <a:t>c</a:t>
            </a:r>
            <a:r>
              <a:rPr lang="en-US" altLang="zh-CN" dirty="0" err="1" smtClean="0">
                <a:solidFill>
                  <a:schemeClr val="bg1"/>
                </a:solidFill>
                <a:latin typeface="Arial" charset="0"/>
                <a:ea typeface="华文新魏" charset="0"/>
              </a:rPr>
              <a:t>ao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  <a:ea typeface="华文新魏" charset="0"/>
              </a:rPr>
              <a:t>-jian@cs.sjtu.edu.cn</a:t>
            </a:r>
            <a:endParaRPr lang="en-US" altLang="zh-CN" dirty="0">
              <a:solidFill>
                <a:schemeClr val="bg1"/>
              </a:solidFill>
              <a:latin typeface="Arial" charset="0"/>
              <a:ea typeface="华文新魏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8714" y="5181554"/>
            <a:ext cx="4343384" cy="1470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华文新魏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9pPr>
          </a:lstStyle>
          <a:p>
            <a:pPr marL="285750" indent="-285750" algn="l" eaLnBrk="1" hangingPunct="1">
              <a:buFontTx/>
              <a:buChar char="•"/>
            </a:pPr>
            <a:r>
              <a:rPr lang="en-US" altLang="zh-CN" sz="1400" b="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  <a:t>Some materials come from Bernd </a:t>
            </a:r>
            <a:r>
              <a:rPr lang="en-US" altLang="zh-CN" sz="1400" b="0" dirty="0" err="1" smtClean="0">
                <a:solidFill>
                  <a:schemeClr val="bg1"/>
                </a:solidFill>
                <a:latin typeface="Arial" charset="0"/>
                <a:ea typeface="华文新魏" charset="0"/>
              </a:rPr>
              <a:t>Bruegge’s</a:t>
            </a:r>
            <a:r>
              <a:rPr lang="en-US" altLang="zh-CN" sz="1400" b="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  <a:t> course PPT</a:t>
            </a:r>
            <a:endParaRPr lang="en-US" altLang="zh-CN" sz="1400" b="0" dirty="0">
              <a:solidFill>
                <a:schemeClr val="bg1"/>
              </a:solidFill>
              <a:latin typeface="Arial" charset="0"/>
              <a:ea typeface="华文新魏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Model </a:t>
            </a:r>
            <a:r>
              <a:rPr lang="en-US" dirty="0" smtClean="0"/>
              <a:t>transformations</a:t>
            </a:r>
            <a:r>
              <a:rPr lang="zh-CN" altLang="en-US" dirty="0" smtClean="0"/>
              <a:t>／</a:t>
            </a:r>
            <a:r>
              <a:rPr lang="en-US" altLang="zh-CN" smtClean="0"/>
              <a:t>4.6</a:t>
            </a:r>
            <a:endParaRPr lang="en-US" dirty="0"/>
          </a:p>
        </p:txBody>
      </p:sp>
      <p:grpSp>
        <p:nvGrpSpPr>
          <p:cNvPr id="244780" name="Group 44"/>
          <p:cNvGrpSpPr>
            <a:grpSpLocks/>
          </p:cNvGrpSpPr>
          <p:nvPr/>
        </p:nvGrpSpPr>
        <p:grpSpPr bwMode="auto">
          <a:xfrm>
            <a:off x="5349875" y="2389188"/>
            <a:ext cx="2058988" cy="2851150"/>
            <a:chOff x="3370" y="1505"/>
            <a:chExt cx="1297" cy="1796"/>
          </a:xfrm>
        </p:grpSpPr>
        <p:sp>
          <p:nvSpPr>
            <p:cNvPr id="244751" name="Oval 15"/>
            <p:cNvSpPr>
              <a:spLocks noChangeArrowheads="1"/>
            </p:cNvSpPr>
            <p:nvPr/>
          </p:nvSpPr>
          <p:spPr bwMode="auto">
            <a:xfrm>
              <a:off x="3856" y="2201"/>
              <a:ext cx="103" cy="124"/>
            </a:xfrm>
            <a:prstGeom prst="ellipse">
              <a:avLst/>
            </a:prstGeom>
            <a:solidFill>
              <a:srgbClr val="000000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752" name="Oval 16"/>
            <p:cNvSpPr>
              <a:spLocks noChangeArrowheads="1"/>
            </p:cNvSpPr>
            <p:nvPr/>
          </p:nvSpPr>
          <p:spPr bwMode="auto">
            <a:xfrm>
              <a:off x="4041" y="1747"/>
              <a:ext cx="124" cy="124"/>
            </a:xfrm>
            <a:prstGeom prst="ellipse">
              <a:avLst/>
            </a:prstGeom>
            <a:solidFill>
              <a:srgbClr val="000000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753" name="Oval 17"/>
            <p:cNvSpPr>
              <a:spLocks noChangeArrowheads="1"/>
            </p:cNvSpPr>
            <p:nvPr/>
          </p:nvSpPr>
          <p:spPr bwMode="auto">
            <a:xfrm>
              <a:off x="4165" y="2345"/>
              <a:ext cx="103" cy="124"/>
            </a:xfrm>
            <a:prstGeom prst="ellipse">
              <a:avLst/>
            </a:prstGeom>
            <a:solidFill>
              <a:srgbClr val="000000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754" name="Oval 18"/>
            <p:cNvSpPr>
              <a:spLocks noChangeArrowheads="1"/>
            </p:cNvSpPr>
            <p:nvPr/>
          </p:nvSpPr>
          <p:spPr bwMode="auto">
            <a:xfrm>
              <a:off x="3732" y="1933"/>
              <a:ext cx="124" cy="123"/>
            </a:xfrm>
            <a:prstGeom prst="ellipse">
              <a:avLst/>
            </a:prstGeom>
            <a:solidFill>
              <a:srgbClr val="000000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755" name="Oval 19"/>
            <p:cNvSpPr>
              <a:spLocks noChangeArrowheads="1"/>
            </p:cNvSpPr>
            <p:nvPr/>
          </p:nvSpPr>
          <p:spPr bwMode="auto">
            <a:xfrm>
              <a:off x="4062" y="2614"/>
              <a:ext cx="124" cy="123"/>
            </a:xfrm>
            <a:prstGeom prst="ellipse">
              <a:avLst/>
            </a:prstGeom>
            <a:solidFill>
              <a:srgbClr val="000000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4772" name="Group 36"/>
            <p:cNvGrpSpPr>
              <a:grpSpLocks/>
            </p:cNvGrpSpPr>
            <p:nvPr/>
          </p:nvGrpSpPr>
          <p:grpSpPr bwMode="auto">
            <a:xfrm>
              <a:off x="3370" y="1505"/>
              <a:ext cx="1297" cy="1796"/>
              <a:chOff x="3370" y="1505"/>
              <a:chExt cx="1297" cy="1796"/>
            </a:xfrm>
          </p:grpSpPr>
          <p:sp>
            <p:nvSpPr>
              <p:cNvPr id="244743" name="Oval 7"/>
              <p:cNvSpPr>
                <a:spLocks noChangeArrowheads="1"/>
              </p:cNvSpPr>
              <p:nvPr/>
            </p:nvSpPr>
            <p:spPr bwMode="auto">
              <a:xfrm>
                <a:off x="3505" y="1505"/>
                <a:ext cx="990" cy="1445"/>
              </a:xfrm>
              <a:prstGeom prst="ellips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756" name="Rectangle 20"/>
              <p:cNvSpPr>
                <a:spLocks noChangeArrowheads="1"/>
              </p:cNvSpPr>
              <p:nvPr/>
            </p:nvSpPr>
            <p:spPr bwMode="auto">
              <a:xfrm>
                <a:off x="3370" y="3099"/>
                <a:ext cx="1297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 b="1">
                    <a:solidFill>
                      <a:srgbClr val="000000"/>
                    </a:solidFill>
                    <a:latin typeface="Times New Roman" charset="0"/>
                  </a:rPr>
                  <a:t>Source code space</a:t>
                </a:r>
              </a:p>
            </p:txBody>
          </p:sp>
        </p:grpSp>
      </p:grpSp>
      <p:grpSp>
        <p:nvGrpSpPr>
          <p:cNvPr id="244776" name="Group 40"/>
          <p:cNvGrpSpPr>
            <a:grpSpLocks/>
          </p:cNvGrpSpPr>
          <p:nvPr/>
        </p:nvGrpSpPr>
        <p:grpSpPr bwMode="auto">
          <a:xfrm>
            <a:off x="3008313" y="2522538"/>
            <a:ext cx="3473450" cy="447675"/>
            <a:chOff x="1895" y="1589"/>
            <a:chExt cx="2188" cy="282"/>
          </a:xfrm>
        </p:grpSpPr>
        <p:sp>
          <p:nvSpPr>
            <p:cNvPr id="244744" name="Line 8"/>
            <p:cNvSpPr>
              <a:spLocks noChangeShapeType="1"/>
            </p:cNvSpPr>
            <p:nvPr/>
          </p:nvSpPr>
          <p:spPr bwMode="auto">
            <a:xfrm>
              <a:off x="3856" y="1800"/>
              <a:ext cx="227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745" name="Freeform 9"/>
            <p:cNvSpPr>
              <a:spLocks/>
            </p:cNvSpPr>
            <p:nvPr/>
          </p:nvSpPr>
          <p:spPr bwMode="auto">
            <a:xfrm>
              <a:off x="3876" y="1747"/>
              <a:ext cx="207" cy="124"/>
            </a:xfrm>
            <a:custGeom>
              <a:avLst/>
              <a:gdLst>
                <a:gd name="T0" fmla="*/ 0 w 207"/>
                <a:gd name="T1" fmla="*/ 0 h 124"/>
                <a:gd name="T2" fmla="*/ 207 w 207"/>
                <a:gd name="T3" fmla="*/ 62 h 124"/>
                <a:gd name="T4" fmla="*/ 0 w 207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124">
                  <a:moveTo>
                    <a:pt x="0" y="0"/>
                  </a:moveTo>
                  <a:lnTo>
                    <a:pt x="207" y="62"/>
                  </a:lnTo>
                  <a:lnTo>
                    <a:pt x="0" y="1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746" name="Line 10"/>
            <p:cNvSpPr>
              <a:spLocks noChangeShapeType="1"/>
            </p:cNvSpPr>
            <p:nvPr/>
          </p:nvSpPr>
          <p:spPr bwMode="auto">
            <a:xfrm flipH="1">
              <a:off x="1895" y="1800"/>
              <a:ext cx="1961" cy="4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762" name="Rectangle 26"/>
            <p:cNvSpPr>
              <a:spLocks noChangeArrowheads="1"/>
            </p:cNvSpPr>
            <p:nvPr/>
          </p:nvSpPr>
          <p:spPr bwMode="auto">
            <a:xfrm>
              <a:off x="2177" y="1589"/>
              <a:ext cx="140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Forward engineering</a:t>
              </a:r>
              <a:endParaRPr lang="en-US" b="1"/>
            </a:p>
          </p:txBody>
        </p:sp>
      </p:grpSp>
      <p:grpSp>
        <p:nvGrpSpPr>
          <p:cNvPr id="244773" name="Group 37"/>
          <p:cNvGrpSpPr>
            <a:grpSpLocks/>
          </p:cNvGrpSpPr>
          <p:nvPr/>
        </p:nvGrpSpPr>
        <p:grpSpPr bwMode="auto">
          <a:xfrm>
            <a:off x="6645275" y="2871788"/>
            <a:ext cx="1993900" cy="812800"/>
            <a:chOff x="4186" y="1809"/>
            <a:chExt cx="1256" cy="512"/>
          </a:xfrm>
        </p:grpSpPr>
        <p:sp>
          <p:nvSpPr>
            <p:cNvPr id="244761" name="Rectangle 25"/>
            <p:cNvSpPr>
              <a:spLocks noChangeArrowheads="1"/>
            </p:cNvSpPr>
            <p:nvPr/>
          </p:nvSpPr>
          <p:spPr bwMode="auto">
            <a:xfrm>
              <a:off x="4649" y="1840"/>
              <a:ext cx="7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Refactoring</a:t>
              </a:r>
              <a:endParaRPr lang="en-US" b="1"/>
            </a:p>
          </p:txBody>
        </p:sp>
        <p:sp>
          <p:nvSpPr>
            <p:cNvPr id="244764" name="Freeform 28"/>
            <p:cNvSpPr>
              <a:spLocks/>
            </p:cNvSpPr>
            <p:nvPr/>
          </p:nvSpPr>
          <p:spPr bwMode="auto">
            <a:xfrm>
              <a:off x="4186" y="1809"/>
              <a:ext cx="151" cy="512"/>
            </a:xfrm>
            <a:custGeom>
              <a:avLst/>
              <a:gdLst>
                <a:gd name="T0" fmla="*/ 0 w 151"/>
                <a:gd name="T1" fmla="*/ 0 h 512"/>
                <a:gd name="T2" fmla="*/ 128 w 151"/>
                <a:gd name="T3" fmla="*/ 176 h 512"/>
                <a:gd name="T4" fmla="*/ 136 w 151"/>
                <a:gd name="T5" fmla="*/ 352 h 512"/>
                <a:gd name="T6" fmla="*/ 80 w 151"/>
                <a:gd name="T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512">
                  <a:moveTo>
                    <a:pt x="0" y="0"/>
                  </a:moveTo>
                  <a:cubicBezTo>
                    <a:pt x="52" y="58"/>
                    <a:pt x="105" y="117"/>
                    <a:pt x="128" y="176"/>
                  </a:cubicBezTo>
                  <a:cubicBezTo>
                    <a:pt x="151" y="235"/>
                    <a:pt x="144" y="296"/>
                    <a:pt x="136" y="352"/>
                  </a:cubicBezTo>
                  <a:cubicBezTo>
                    <a:pt x="128" y="408"/>
                    <a:pt x="89" y="479"/>
                    <a:pt x="80" y="51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4739" name="Oval 3"/>
          <p:cNvSpPr>
            <a:spLocks noChangeArrowheads="1"/>
          </p:cNvSpPr>
          <p:nvPr/>
        </p:nvSpPr>
        <p:spPr bwMode="auto">
          <a:xfrm>
            <a:off x="1860550" y="2347913"/>
            <a:ext cx="1573213" cy="2260600"/>
          </a:xfrm>
          <a:prstGeom prst="ellips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40" name="Oval 4"/>
          <p:cNvSpPr>
            <a:spLocks noChangeArrowheads="1"/>
          </p:cNvSpPr>
          <p:nvPr/>
        </p:nvSpPr>
        <p:spPr bwMode="auto">
          <a:xfrm>
            <a:off x="2189163" y="3133725"/>
            <a:ext cx="195262" cy="163513"/>
          </a:xfrm>
          <a:prstGeom prst="ellipse">
            <a:avLst/>
          </a:prstGeom>
          <a:solidFill>
            <a:srgbClr val="000000"/>
          </a:solidFill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4741" name="Oval 5"/>
          <p:cNvSpPr>
            <a:spLocks noChangeArrowheads="1"/>
          </p:cNvSpPr>
          <p:nvPr/>
        </p:nvSpPr>
        <p:spPr bwMode="auto">
          <a:xfrm>
            <a:off x="2843213" y="2871788"/>
            <a:ext cx="196850" cy="163512"/>
          </a:xfrm>
          <a:prstGeom prst="ellipse">
            <a:avLst/>
          </a:prstGeom>
          <a:solidFill>
            <a:srgbClr val="000000"/>
          </a:solidFill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4742" name="Oval 6"/>
          <p:cNvSpPr>
            <a:spLocks noChangeArrowheads="1"/>
          </p:cNvSpPr>
          <p:nvPr/>
        </p:nvSpPr>
        <p:spPr bwMode="auto">
          <a:xfrm>
            <a:off x="2974975" y="3429000"/>
            <a:ext cx="163513" cy="195263"/>
          </a:xfrm>
          <a:prstGeom prst="ellipse">
            <a:avLst/>
          </a:prstGeom>
          <a:solidFill>
            <a:srgbClr val="000000"/>
          </a:solidFill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4781" name="Group 45"/>
          <p:cNvGrpSpPr>
            <a:grpSpLocks/>
          </p:cNvGrpSpPr>
          <p:nvPr/>
        </p:nvGrpSpPr>
        <p:grpSpPr bwMode="auto">
          <a:xfrm>
            <a:off x="2319338" y="3821113"/>
            <a:ext cx="4389437" cy="862012"/>
            <a:chOff x="1461" y="2407"/>
            <a:chExt cx="2765" cy="543"/>
          </a:xfrm>
        </p:grpSpPr>
        <p:sp>
          <p:nvSpPr>
            <p:cNvPr id="244749" name="Line 13"/>
            <p:cNvSpPr>
              <a:spLocks noChangeShapeType="1"/>
            </p:cNvSpPr>
            <p:nvPr/>
          </p:nvSpPr>
          <p:spPr bwMode="auto">
            <a:xfrm flipH="1">
              <a:off x="1688" y="2407"/>
              <a:ext cx="2538" cy="31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763" name="Rectangle 27"/>
            <p:cNvSpPr>
              <a:spLocks noChangeArrowheads="1"/>
            </p:cNvSpPr>
            <p:nvPr/>
          </p:nvSpPr>
          <p:spPr bwMode="auto">
            <a:xfrm>
              <a:off x="2140" y="2748"/>
              <a:ext cx="137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Reverse engineering</a:t>
              </a:r>
              <a:endParaRPr lang="en-US" b="1"/>
            </a:p>
          </p:txBody>
        </p:sp>
        <p:sp>
          <p:nvSpPr>
            <p:cNvPr id="244747" name="Line 11"/>
            <p:cNvSpPr>
              <a:spLocks noChangeShapeType="1"/>
            </p:cNvSpPr>
            <p:nvPr/>
          </p:nvSpPr>
          <p:spPr bwMode="auto">
            <a:xfrm flipH="1">
              <a:off x="1461" y="2717"/>
              <a:ext cx="227" cy="2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748" name="Freeform 12"/>
            <p:cNvSpPr>
              <a:spLocks/>
            </p:cNvSpPr>
            <p:nvPr/>
          </p:nvSpPr>
          <p:spPr bwMode="auto">
            <a:xfrm>
              <a:off x="1461" y="2655"/>
              <a:ext cx="227" cy="124"/>
            </a:xfrm>
            <a:custGeom>
              <a:avLst/>
              <a:gdLst>
                <a:gd name="T0" fmla="*/ 227 w 227"/>
                <a:gd name="T1" fmla="*/ 124 h 124"/>
                <a:gd name="T2" fmla="*/ 0 w 227"/>
                <a:gd name="T3" fmla="*/ 82 h 124"/>
                <a:gd name="T4" fmla="*/ 206 w 227"/>
                <a:gd name="T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124">
                  <a:moveTo>
                    <a:pt x="227" y="124"/>
                  </a:moveTo>
                  <a:lnTo>
                    <a:pt x="0" y="82"/>
                  </a:lnTo>
                  <a:lnTo>
                    <a:pt x="206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4750" name="Oval 14"/>
          <p:cNvSpPr>
            <a:spLocks noChangeArrowheads="1"/>
          </p:cNvSpPr>
          <p:nvPr/>
        </p:nvSpPr>
        <p:spPr bwMode="auto">
          <a:xfrm>
            <a:off x="2189163" y="4248150"/>
            <a:ext cx="195262" cy="195263"/>
          </a:xfrm>
          <a:prstGeom prst="ellipse">
            <a:avLst/>
          </a:prstGeom>
          <a:solidFill>
            <a:srgbClr val="000000"/>
          </a:solidFill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4758" name="Oval 22"/>
          <p:cNvSpPr>
            <a:spLocks noChangeArrowheads="1"/>
          </p:cNvSpPr>
          <p:nvPr/>
        </p:nvSpPr>
        <p:spPr bwMode="auto">
          <a:xfrm>
            <a:off x="2319338" y="2773363"/>
            <a:ext cx="196850" cy="163512"/>
          </a:xfrm>
          <a:prstGeom prst="ellipse">
            <a:avLst/>
          </a:prstGeom>
          <a:solidFill>
            <a:srgbClr val="000000"/>
          </a:solidFill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4759" name="Oval 23"/>
          <p:cNvSpPr>
            <a:spLocks noChangeArrowheads="1"/>
          </p:cNvSpPr>
          <p:nvPr/>
        </p:nvSpPr>
        <p:spPr bwMode="auto">
          <a:xfrm>
            <a:off x="2811463" y="3952875"/>
            <a:ext cx="163512" cy="196850"/>
          </a:xfrm>
          <a:prstGeom prst="ellipse">
            <a:avLst/>
          </a:prstGeom>
          <a:solidFill>
            <a:srgbClr val="000000"/>
          </a:solidFill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4770" name="Group 34"/>
          <p:cNvGrpSpPr>
            <a:grpSpLocks/>
          </p:cNvGrpSpPr>
          <p:nvPr/>
        </p:nvGrpSpPr>
        <p:grpSpPr bwMode="auto">
          <a:xfrm>
            <a:off x="1858963" y="2347913"/>
            <a:ext cx="1573212" cy="2892425"/>
            <a:chOff x="1172" y="1479"/>
            <a:chExt cx="991" cy="1822"/>
          </a:xfrm>
        </p:grpSpPr>
        <p:sp>
          <p:nvSpPr>
            <p:cNvPr id="244757" name="Rectangle 21"/>
            <p:cNvSpPr>
              <a:spLocks noChangeArrowheads="1"/>
            </p:cNvSpPr>
            <p:nvPr/>
          </p:nvSpPr>
          <p:spPr bwMode="auto">
            <a:xfrm>
              <a:off x="1240" y="3099"/>
              <a:ext cx="89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Times New Roman" charset="0"/>
                </a:rPr>
                <a:t>Model space</a:t>
              </a:r>
              <a:endParaRPr lang="en-US" b="1"/>
            </a:p>
          </p:txBody>
        </p:sp>
        <p:sp>
          <p:nvSpPr>
            <p:cNvPr id="244766" name="Oval 30"/>
            <p:cNvSpPr>
              <a:spLocks noChangeArrowheads="1"/>
            </p:cNvSpPr>
            <p:nvPr/>
          </p:nvSpPr>
          <p:spPr bwMode="auto">
            <a:xfrm>
              <a:off x="1172" y="1479"/>
              <a:ext cx="991" cy="1424"/>
            </a:xfrm>
            <a:prstGeom prst="ellips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771" name="Group 35"/>
          <p:cNvGrpSpPr>
            <a:grpSpLocks/>
          </p:cNvGrpSpPr>
          <p:nvPr/>
        </p:nvGrpSpPr>
        <p:grpSpPr bwMode="auto">
          <a:xfrm>
            <a:off x="309563" y="3241675"/>
            <a:ext cx="2009775" cy="1054100"/>
            <a:chOff x="182" y="2040"/>
            <a:chExt cx="1266" cy="664"/>
          </a:xfrm>
        </p:grpSpPr>
        <p:sp>
          <p:nvSpPr>
            <p:cNvPr id="244765" name="Freeform 29"/>
            <p:cNvSpPr>
              <a:spLocks/>
            </p:cNvSpPr>
            <p:nvPr/>
          </p:nvSpPr>
          <p:spPr bwMode="auto">
            <a:xfrm>
              <a:off x="1271" y="2040"/>
              <a:ext cx="177" cy="664"/>
            </a:xfrm>
            <a:custGeom>
              <a:avLst/>
              <a:gdLst>
                <a:gd name="T0" fmla="*/ 161 w 177"/>
                <a:gd name="T1" fmla="*/ 664 h 664"/>
                <a:gd name="T2" fmla="*/ 25 w 177"/>
                <a:gd name="T3" fmla="*/ 456 h 664"/>
                <a:gd name="T4" fmla="*/ 25 w 177"/>
                <a:gd name="T5" fmla="*/ 264 h 664"/>
                <a:gd name="T6" fmla="*/ 177 w 177"/>
                <a:gd name="T7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664">
                  <a:moveTo>
                    <a:pt x="161" y="664"/>
                  </a:moveTo>
                  <a:cubicBezTo>
                    <a:pt x="104" y="593"/>
                    <a:pt x="48" y="523"/>
                    <a:pt x="25" y="456"/>
                  </a:cubicBezTo>
                  <a:cubicBezTo>
                    <a:pt x="2" y="389"/>
                    <a:pt x="0" y="340"/>
                    <a:pt x="25" y="264"/>
                  </a:cubicBezTo>
                  <a:cubicBezTo>
                    <a:pt x="50" y="188"/>
                    <a:pt x="113" y="94"/>
                    <a:pt x="177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67" name="Rectangle 31"/>
            <p:cNvSpPr>
              <a:spLocks noChangeArrowheads="1"/>
            </p:cNvSpPr>
            <p:nvPr/>
          </p:nvSpPr>
          <p:spPr bwMode="auto">
            <a:xfrm>
              <a:off x="182" y="2191"/>
              <a:ext cx="9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Model</a:t>
              </a:r>
              <a:br>
                <a:rPr lang="en-US" sz="21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transformation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74515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516" y="179388"/>
            <a:ext cx="8991484" cy="688975"/>
          </a:xfrm>
        </p:spPr>
        <p:txBody>
          <a:bodyPr/>
          <a:lstStyle/>
          <a:p>
            <a:r>
              <a:rPr lang="en-US" sz="2400" dirty="0" smtClean="0"/>
              <a:t>2.3 Model </a:t>
            </a:r>
            <a:r>
              <a:rPr lang="en-US" sz="2400" dirty="0"/>
              <a:t>Transformation Example</a:t>
            </a: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357188" y="1155700"/>
            <a:ext cx="61229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Times New Roman" charset="0"/>
              </a:rPr>
              <a:t>Object design model before transformation</a:t>
            </a:r>
            <a:endParaRPr lang="en-US" sz="2800" b="1"/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357188" y="3451225"/>
            <a:ext cx="298291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Times New Roman" charset="0"/>
              </a:rPr>
              <a:t>Object design model after transformation: </a:t>
            </a:r>
            <a:endParaRPr lang="en-US" sz="2800" b="1"/>
          </a:p>
        </p:txBody>
      </p:sp>
      <p:grpSp>
        <p:nvGrpSpPr>
          <p:cNvPr id="246827" name="Group 43"/>
          <p:cNvGrpSpPr>
            <a:grpSpLocks/>
          </p:cNvGrpSpPr>
          <p:nvPr/>
        </p:nvGrpSpPr>
        <p:grpSpPr bwMode="auto">
          <a:xfrm>
            <a:off x="4584700" y="2811463"/>
            <a:ext cx="203200" cy="919162"/>
            <a:chOff x="2888" y="1771"/>
            <a:chExt cx="128" cy="579"/>
          </a:xfrm>
        </p:grpSpPr>
        <p:sp>
          <p:nvSpPr>
            <p:cNvPr id="246791" name="Oval 7"/>
            <p:cNvSpPr>
              <a:spLocks noChangeArrowheads="1"/>
            </p:cNvSpPr>
            <p:nvPr/>
          </p:nvSpPr>
          <p:spPr bwMode="auto">
            <a:xfrm>
              <a:off x="2936" y="2005"/>
              <a:ext cx="32" cy="3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92" name="Line 8"/>
            <p:cNvSpPr>
              <a:spLocks noChangeShapeType="1"/>
            </p:cNvSpPr>
            <p:nvPr/>
          </p:nvSpPr>
          <p:spPr bwMode="auto">
            <a:xfrm>
              <a:off x="2952" y="2037"/>
              <a:ext cx="64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93" name="Freeform 9"/>
            <p:cNvSpPr>
              <a:spLocks/>
            </p:cNvSpPr>
            <p:nvPr/>
          </p:nvSpPr>
          <p:spPr bwMode="auto">
            <a:xfrm>
              <a:off x="2888" y="2037"/>
              <a:ext cx="128" cy="241"/>
            </a:xfrm>
            <a:custGeom>
              <a:avLst/>
              <a:gdLst>
                <a:gd name="T0" fmla="*/ 128 w 128"/>
                <a:gd name="T1" fmla="*/ 0 h 241"/>
                <a:gd name="T2" fmla="*/ 64 w 128"/>
                <a:gd name="T3" fmla="*/ 241 h 241"/>
                <a:gd name="T4" fmla="*/ 0 w 128"/>
                <a:gd name="T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241">
                  <a:moveTo>
                    <a:pt x="128" y="0"/>
                  </a:moveTo>
                  <a:lnTo>
                    <a:pt x="64" y="241"/>
                  </a:lnTo>
                  <a:lnTo>
                    <a:pt x="0" y="0"/>
                  </a:lnTo>
                </a:path>
              </a:pathLst>
            </a:cu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94" name="Line 10"/>
            <p:cNvSpPr>
              <a:spLocks noChangeShapeType="1"/>
            </p:cNvSpPr>
            <p:nvPr/>
          </p:nvSpPr>
          <p:spPr bwMode="auto">
            <a:xfrm>
              <a:off x="2888" y="2037"/>
              <a:ext cx="64" cy="1"/>
            </a:xfrm>
            <a:prstGeom prst="line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96" name="Rectangle 12"/>
            <p:cNvSpPr>
              <a:spLocks noChangeArrowheads="1"/>
            </p:cNvSpPr>
            <p:nvPr/>
          </p:nvSpPr>
          <p:spPr bwMode="auto">
            <a:xfrm>
              <a:off x="2936" y="2021"/>
              <a:ext cx="32" cy="1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797" name="Group 13"/>
            <p:cNvGrpSpPr>
              <a:grpSpLocks/>
            </p:cNvGrpSpPr>
            <p:nvPr/>
          </p:nvGrpSpPr>
          <p:grpSpPr bwMode="auto">
            <a:xfrm>
              <a:off x="2888" y="1771"/>
              <a:ext cx="128" cy="579"/>
              <a:chOff x="2888" y="1771"/>
              <a:chExt cx="128" cy="579"/>
            </a:xfrm>
          </p:grpSpPr>
          <p:sp>
            <p:nvSpPr>
              <p:cNvPr id="246798" name="Freeform 14"/>
              <p:cNvSpPr>
                <a:spLocks/>
              </p:cNvSpPr>
              <p:nvPr/>
            </p:nvSpPr>
            <p:spPr bwMode="auto">
              <a:xfrm>
                <a:off x="2888" y="2109"/>
                <a:ext cx="128" cy="241"/>
              </a:xfrm>
              <a:custGeom>
                <a:avLst/>
                <a:gdLst>
                  <a:gd name="T0" fmla="*/ 64 w 128"/>
                  <a:gd name="T1" fmla="*/ 0 h 241"/>
                  <a:gd name="T2" fmla="*/ 128 w 128"/>
                  <a:gd name="T3" fmla="*/ 0 h 241"/>
                  <a:gd name="T4" fmla="*/ 64 w 128"/>
                  <a:gd name="T5" fmla="*/ 241 h 241"/>
                  <a:gd name="T6" fmla="*/ 0 w 128"/>
                  <a:gd name="T7" fmla="*/ 0 h 241"/>
                  <a:gd name="T8" fmla="*/ 64 w 128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241">
                    <a:moveTo>
                      <a:pt x="64" y="0"/>
                    </a:moveTo>
                    <a:lnTo>
                      <a:pt x="128" y="0"/>
                    </a:lnTo>
                    <a:lnTo>
                      <a:pt x="64" y="241"/>
                    </a:lnTo>
                    <a:lnTo>
                      <a:pt x="0" y="0"/>
                    </a:lnTo>
                    <a:lnTo>
                      <a:pt x="64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9" name="Rectangle 15"/>
              <p:cNvSpPr>
                <a:spLocks noChangeArrowheads="1"/>
              </p:cNvSpPr>
              <p:nvPr/>
            </p:nvSpPr>
            <p:spPr bwMode="auto">
              <a:xfrm>
                <a:off x="2936" y="1771"/>
                <a:ext cx="32" cy="322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825" name="Group 41"/>
          <p:cNvGrpSpPr>
            <a:grpSpLocks/>
          </p:cNvGrpSpPr>
          <p:nvPr/>
        </p:nvGrpSpPr>
        <p:grpSpPr bwMode="auto">
          <a:xfrm>
            <a:off x="3757613" y="1804989"/>
            <a:ext cx="2228850" cy="838200"/>
            <a:chOff x="2367" y="1137"/>
            <a:chExt cx="1404" cy="528"/>
          </a:xfrm>
        </p:grpSpPr>
        <p:sp>
          <p:nvSpPr>
            <p:cNvPr id="246808" name="Rectangle 24"/>
            <p:cNvSpPr>
              <a:spLocks noChangeArrowheads="1"/>
            </p:cNvSpPr>
            <p:nvPr/>
          </p:nvSpPr>
          <p:spPr bwMode="auto">
            <a:xfrm>
              <a:off x="2373" y="1456"/>
              <a:ext cx="1398" cy="20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6809" name="Rectangle 25"/>
            <p:cNvSpPr>
              <a:spLocks noChangeArrowheads="1"/>
            </p:cNvSpPr>
            <p:nvPr/>
          </p:nvSpPr>
          <p:spPr bwMode="auto">
            <a:xfrm>
              <a:off x="2373" y="1137"/>
              <a:ext cx="1398" cy="3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6810" name="Rectangle 26"/>
            <p:cNvSpPr>
              <a:spLocks noChangeArrowheads="1"/>
            </p:cNvSpPr>
            <p:nvPr/>
          </p:nvSpPr>
          <p:spPr bwMode="auto">
            <a:xfrm>
              <a:off x="2608" y="1241"/>
              <a:ext cx="87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Lucida Sans Typewriter" charset="0"/>
                </a:rPr>
                <a:t>Advertiser</a:t>
              </a:r>
              <a:endParaRPr lang="en-US" sz="1800">
                <a:latin typeface="Lucida Sans Typewriter" charset="0"/>
              </a:endParaRPr>
            </a:p>
          </p:txBody>
        </p:sp>
        <p:sp>
          <p:nvSpPr>
            <p:cNvPr id="246811" name="Rectangle 27"/>
            <p:cNvSpPr>
              <a:spLocks noChangeArrowheads="1"/>
            </p:cNvSpPr>
            <p:nvPr/>
          </p:nvSpPr>
          <p:spPr bwMode="auto">
            <a:xfrm>
              <a:off x="2367" y="1482"/>
              <a:ext cx="1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Lucida Sans Typewriter" charset="0"/>
                </a:rPr>
                <a:t>+email:Address</a:t>
              </a:r>
              <a:endParaRPr lang="en-US" sz="1800">
                <a:latin typeface="Lucida Sans Typewriter" charset="0"/>
              </a:endParaRPr>
            </a:p>
          </p:txBody>
        </p:sp>
      </p:grpSp>
      <p:grpSp>
        <p:nvGrpSpPr>
          <p:cNvPr id="246824" name="Group 40"/>
          <p:cNvGrpSpPr>
            <a:grpSpLocks/>
          </p:cNvGrpSpPr>
          <p:nvPr/>
        </p:nvGrpSpPr>
        <p:grpSpPr bwMode="auto">
          <a:xfrm>
            <a:off x="6115050" y="1804988"/>
            <a:ext cx="2217738" cy="850900"/>
            <a:chOff x="3852" y="1185"/>
            <a:chExt cx="1397" cy="536"/>
          </a:xfrm>
        </p:grpSpPr>
        <p:sp>
          <p:nvSpPr>
            <p:cNvPr id="246812" name="Rectangle 28"/>
            <p:cNvSpPr>
              <a:spLocks noChangeArrowheads="1"/>
            </p:cNvSpPr>
            <p:nvPr/>
          </p:nvSpPr>
          <p:spPr bwMode="auto">
            <a:xfrm>
              <a:off x="3852" y="1512"/>
              <a:ext cx="1397" cy="20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6813" name="Rectangle 29"/>
            <p:cNvSpPr>
              <a:spLocks noChangeArrowheads="1"/>
            </p:cNvSpPr>
            <p:nvPr/>
          </p:nvSpPr>
          <p:spPr bwMode="auto">
            <a:xfrm>
              <a:off x="3852" y="1185"/>
              <a:ext cx="1397" cy="3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6814" name="Rectangle 30"/>
            <p:cNvSpPr>
              <a:spLocks noChangeArrowheads="1"/>
            </p:cNvSpPr>
            <p:nvPr/>
          </p:nvSpPr>
          <p:spPr bwMode="auto">
            <a:xfrm>
              <a:off x="4393" y="1241"/>
              <a:ext cx="52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Lucida Sans Typewriter" charset="0"/>
                </a:rPr>
                <a:t>Player</a:t>
              </a:r>
              <a:endParaRPr lang="en-US" sz="1800">
                <a:latin typeface="Lucida Sans Typewriter" charset="0"/>
              </a:endParaRPr>
            </a:p>
          </p:txBody>
        </p:sp>
        <p:sp>
          <p:nvSpPr>
            <p:cNvPr id="246815" name="Rectangle 31"/>
            <p:cNvSpPr>
              <a:spLocks noChangeArrowheads="1"/>
            </p:cNvSpPr>
            <p:nvPr/>
          </p:nvSpPr>
          <p:spPr bwMode="auto">
            <a:xfrm>
              <a:off x="3956" y="1482"/>
              <a:ext cx="1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Lucida Sans Typewriter" charset="0"/>
                </a:rPr>
                <a:t>+email:Address</a:t>
              </a:r>
              <a:endParaRPr lang="en-US" sz="1800">
                <a:latin typeface="Lucida Sans Typewriter" charset="0"/>
              </a:endParaRPr>
            </a:p>
          </p:txBody>
        </p:sp>
      </p:grpSp>
      <p:grpSp>
        <p:nvGrpSpPr>
          <p:cNvPr id="246826" name="Group 42"/>
          <p:cNvGrpSpPr>
            <a:grpSpLocks/>
          </p:cNvGrpSpPr>
          <p:nvPr/>
        </p:nvGrpSpPr>
        <p:grpSpPr bwMode="auto">
          <a:xfrm>
            <a:off x="1243013" y="1804989"/>
            <a:ext cx="2219325" cy="838200"/>
            <a:chOff x="783" y="1137"/>
            <a:chExt cx="1398" cy="528"/>
          </a:xfrm>
        </p:grpSpPr>
        <p:sp>
          <p:nvSpPr>
            <p:cNvPr id="246816" name="Rectangle 32"/>
            <p:cNvSpPr>
              <a:spLocks noChangeArrowheads="1"/>
            </p:cNvSpPr>
            <p:nvPr/>
          </p:nvSpPr>
          <p:spPr bwMode="auto">
            <a:xfrm>
              <a:off x="783" y="1456"/>
              <a:ext cx="1398" cy="20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6817" name="Rectangle 33"/>
            <p:cNvSpPr>
              <a:spLocks noChangeArrowheads="1"/>
            </p:cNvSpPr>
            <p:nvPr/>
          </p:nvSpPr>
          <p:spPr bwMode="auto">
            <a:xfrm>
              <a:off x="783" y="1137"/>
              <a:ext cx="1398" cy="3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6818" name="Rectangle 34"/>
            <p:cNvSpPr>
              <a:spLocks noChangeArrowheads="1"/>
            </p:cNvSpPr>
            <p:nvPr/>
          </p:nvSpPr>
          <p:spPr bwMode="auto">
            <a:xfrm>
              <a:off x="1001" y="1241"/>
              <a:ext cx="96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Lucida Sans Typewriter" charset="0"/>
                </a:rPr>
                <a:t>LeagueOwner</a:t>
              </a:r>
              <a:endParaRPr lang="en-US" sz="1800">
                <a:latin typeface="Lucida Sans Typewriter" charset="0"/>
              </a:endParaRPr>
            </a:p>
          </p:txBody>
        </p:sp>
        <p:sp>
          <p:nvSpPr>
            <p:cNvPr id="246819" name="Rectangle 35"/>
            <p:cNvSpPr>
              <a:spLocks noChangeArrowheads="1"/>
            </p:cNvSpPr>
            <p:nvPr/>
          </p:nvSpPr>
          <p:spPr bwMode="auto">
            <a:xfrm>
              <a:off x="868" y="1482"/>
              <a:ext cx="1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Lucida Sans Typewriter" charset="0"/>
                </a:rPr>
                <a:t>+email:Address</a:t>
              </a:r>
              <a:endParaRPr lang="en-US" sz="1800">
                <a:latin typeface="Lucida Sans Typewriter" charset="0"/>
              </a:endParaRPr>
            </a:p>
          </p:txBody>
        </p:sp>
      </p:grpSp>
      <p:grpSp>
        <p:nvGrpSpPr>
          <p:cNvPr id="246828" name="Group 44"/>
          <p:cNvGrpSpPr>
            <a:grpSpLocks/>
          </p:cNvGrpSpPr>
          <p:nvPr/>
        </p:nvGrpSpPr>
        <p:grpSpPr bwMode="auto">
          <a:xfrm>
            <a:off x="1065213" y="4024313"/>
            <a:ext cx="7267575" cy="2166937"/>
            <a:chOff x="671" y="2535"/>
            <a:chExt cx="4578" cy="1365"/>
          </a:xfrm>
        </p:grpSpPr>
        <p:sp>
          <p:nvSpPr>
            <p:cNvPr id="246787" name="Rectangle 3"/>
            <p:cNvSpPr>
              <a:spLocks noChangeArrowheads="1"/>
            </p:cNvSpPr>
            <p:nvPr/>
          </p:nvSpPr>
          <p:spPr bwMode="auto">
            <a:xfrm>
              <a:off x="3852" y="3579"/>
              <a:ext cx="1397" cy="3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6788" name="Rectangle 4"/>
            <p:cNvSpPr>
              <a:spLocks noChangeArrowheads="1"/>
            </p:cNvSpPr>
            <p:nvPr/>
          </p:nvSpPr>
          <p:spPr bwMode="auto">
            <a:xfrm>
              <a:off x="4281" y="3635"/>
              <a:ext cx="52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Lucida Sans Typewriter" charset="0"/>
                </a:rPr>
                <a:t>Player</a:t>
              </a:r>
              <a:endParaRPr lang="en-US" sz="1800">
                <a:latin typeface="Lucida Sans Typewriter" charset="0"/>
              </a:endParaRPr>
            </a:p>
          </p:txBody>
        </p:sp>
        <p:sp>
          <p:nvSpPr>
            <p:cNvPr id="246800" name="Rectangle 16"/>
            <p:cNvSpPr>
              <a:spLocks noChangeArrowheads="1"/>
            </p:cNvSpPr>
            <p:nvPr/>
          </p:nvSpPr>
          <p:spPr bwMode="auto">
            <a:xfrm>
              <a:off x="2261" y="3579"/>
              <a:ext cx="1398" cy="3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6801" name="Rectangle 17"/>
            <p:cNvSpPr>
              <a:spLocks noChangeArrowheads="1"/>
            </p:cNvSpPr>
            <p:nvPr/>
          </p:nvSpPr>
          <p:spPr bwMode="auto">
            <a:xfrm>
              <a:off x="2496" y="3635"/>
              <a:ext cx="87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Lucida Sans Typewriter" charset="0"/>
                </a:rPr>
                <a:t>Advertiser</a:t>
              </a:r>
              <a:endParaRPr lang="en-US" sz="1800">
                <a:latin typeface="Lucida Sans Typewriter" charset="0"/>
              </a:endParaRPr>
            </a:p>
          </p:txBody>
        </p:sp>
        <p:sp>
          <p:nvSpPr>
            <p:cNvPr id="246802" name="Rectangle 18"/>
            <p:cNvSpPr>
              <a:spLocks noChangeArrowheads="1"/>
            </p:cNvSpPr>
            <p:nvPr/>
          </p:nvSpPr>
          <p:spPr bwMode="auto">
            <a:xfrm>
              <a:off x="671" y="3579"/>
              <a:ext cx="1398" cy="3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6803" name="Rectangle 19"/>
            <p:cNvSpPr>
              <a:spLocks noChangeArrowheads="1"/>
            </p:cNvSpPr>
            <p:nvPr/>
          </p:nvSpPr>
          <p:spPr bwMode="auto">
            <a:xfrm>
              <a:off x="967" y="3635"/>
              <a:ext cx="96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Lucida Sans Typewriter" charset="0"/>
                </a:rPr>
                <a:t>LeagueOwner</a:t>
              </a:r>
              <a:endParaRPr lang="en-US" sz="1800">
                <a:latin typeface="Lucida Sans Typewriter" charset="0"/>
              </a:endParaRPr>
            </a:p>
          </p:txBody>
        </p:sp>
        <p:sp>
          <p:nvSpPr>
            <p:cNvPr id="246804" name="Rectangle 20"/>
            <p:cNvSpPr>
              <a:spLocks noChangeArrowheads="1"/>
            </p:cNvSpPr>
            <p:nvPr/>
          </p:nvSpPr>
          <p:spPr bwMode="auto">
            <a:xfrm>
              <a:off x="2261" y="2854"/>
              <a:ext cx="1398" cy="19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6805" name="Rectangle 21"/>
            <p:cNvSpPr>
              <a:spLocks noChangeArrowheads="1"/>
            </p:cNvSpPr>
            <p:nvPr/>
          </p:nvSpPr>
          <p:spPr bwMode="auto">
            <a:xfrm>
              <a:off x="2261" y="2535"/>
              <a:ext cx="1398" cy="3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6806" name="Rectangle 22"/>
            <p:cNvSpPr>
              <a:spLocks noChangeArrowheads="1"/>
            </p:cNvSpPr>
            <p:nvPr/>
          </p:nvSpPr>
          <p:spPr bwMode="auto">
            <a:xfrm>
              <a:off x="2839" y="2591"/>
              <a:ext cx="3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Lucida Sans Typewriter" charset="0"/>
                </a:rPr>
                <a:t>User</a:t>
              </a:r>
              <a:endParaRPr lang="en-US" sz="1800">
                <a:latin typeface="Lucida Sans Typewriter" charset="0"/>
              </a:endParaRPr>
            </a:p>
          </p:txBody>
        </p:sp>
        <p:sp>
          <p:nvSpPr>
            <p:cNvPr id="246807" name="Rectangle 23"/>
            <p:cNvSpPr>
              <a:spLocks noChangeArrowheads="1"/>
            </p:cNvSpPr>
            <p:nvPr/>
          </p:nvSpPr>
          <p:spPr bwMode="auto">
            <a:xfrm>
              <a:off x="2295" y="2832"/>
              <a:ext cx="1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Lucida Sans Typewriter" charset="0"/>
                </a:rPr>
                <a:t>+email:Address</a:t>
              </a:r>
              <a:endParaRPr lang="en-US" sz="1800">
                <a:latin typeface="Lucida Sans Typewriter" charset="0"/>
              </a:endParaRPr>
            </a:p>
          </p:txBody>
        </p:sp>
        <p:sp>
          <p:nvSpPr>
            <p:cNvPr id="246820" name="Freeform 36"/>
            <p:cNvSpPr>
              <a:spLocks/>
            </p:cNvSpPr>
            <p:nvPr/>
          </p:nvSpPr>
          <p:spPr bwMode="auto">
            <a:xfrm>
              <a:off x="2840" y="3047"/>
              <a:ext cx="224" cy="176"/>
            </a:xfrm>
            <a:custGeom>
              <a:avLst/>
              <a:gdLst>
                <a:gd name="T0" fmla="*/ 112 w 224"/>
                <a:gd name="T1" fmla="*/ 176 h 176"/>
                <a:gd name="T2" fmla="*/ 0 w 224"/>
                <a:gd name="T3" fmla="*/ 176 h 176"/>
                <a:gd name="T4" fmla="*/ 112 w 224"/>
                <a:gd name="T5" fmla="*/ 0 h 176"/>
                <a:gd name="T6" fmla="*/ 224 w 224"/>
                <a:gd name="T7" fmla="*/ 176 h 176"/>
                <a:gd name="T8" fmla="*/ 112 w 224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76">
                  <a:moveTo>
                    <a:pt x="112" y="176"/>
                  </a:moveTo>
                  <a:lnTo>
                    <a:pt x="0" y="176"/>
                  </a:lnTo>
                  <a:lnTo>
                    <a:pt x="112" y="0"/>
                  </a:lnTo>
                  <a:lnTo>
                    <a:pt x="224" y="176"/>
                  </a:lnTo>
                  <a:lnTo>
                    <a:pt x="112" y="176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6821" name="Freeform 37"/>
            <p:cNvSpPr>
              <a:spLocks/>
            </p:cNvSpPr>
            <p:nvPr/>
          </p:nvSpPr>
          <p:spPr bwMode="auto">
            <a:xfrm>
              <a:off x="1362" y="3386"/>
              <a:ext cx="3180" cy="193"/>
            </a:xfrm>
            <a:custGeom>
              <a:avLst/>
              <a:gdLst>
                <a:gd name="T0" fmla="*/ 0 w 3180"/>
                <a:gd name="T1" fmla="*/ 193 h 193"/>
                <a:gd name="T2" fmla="*/ 0 w 3180"/>
                <a:gd name="T3" fmla="*/ 0 h 193"/>
                <a:gd name="T4" fmla="*/ 3180 w 3180"/>
                <a:gd name="T5" fmla="*/ 0 h 193"/>
                <a:gd name="T6" fmla="*/ 3180 w 3180"/>
                <a:gd name="T7" fmla="*/ 17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0" h="193">
                  <a:moveTo>
                    <a:pt x="0" y="193"/>
                  </a:moveTo>
                  <a:lnTo>
                    <a:pt x="0" y="0"/>
                  </a:lnTo>
                  <a:lnTo>
                    <a:pt x="3180" y="0"/>
                  </a:lnTo>
                  <a:lnTo>
                    <a:pt x="3180" y="17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auto">
            <a:xfrm flipV="1">
              <a:off x="2952" y="3225"/>
              <a:ext cx="1" cy="35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02385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 build="p" autoUpdateAnimBg="0"/>
      <p:bldP spid="24679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79388"/>
            <a:ext cx="8673986" cy="688975"/>
          </a:xfrm>
        </p:spPr>
        <p:txBody>
          <a:bodyPr/>
          <a:lstStyle/>
          <a:p>
            <a:r>
              <a:rPr lang="en-US" sz="2400" dirty="0"/>
              <a:t>Refactoring Example: Pull Up Field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901700"/>
            <a:ext cx="4051300" cy="4921250"/>
          </a:xfrm>
        </p:spPr>
        <p:txBody>
          <a:bodyPr/>
          <a:lstStyle/>
          <a:p>
            <a:pPr>
              <a:buFont typeface="Symbol" charset="0"/>
              <a:buNone/>
            </a:pPr>
            <a:endParaRPr lang="en-US" sz="1800" b="1" dirty="0">
              <a:latin typeface="Lucida Sans Typewriter" charset="0"/>
            </a:endParaRPr>
          </a:p>
          <a:p>
            <a:pPr>
              <a:buFont typeface="Symbol" charset="0"/>
              <a:buNone/>
            </a:pPr>
            <a:endParaRPr lang="en-US" sz="1800" b="1" dirty="0">
              <a:latin typeface="Lucida Sans Typewriter" charset="0"/>
            </a:endParaRPr>
          </a:p>
          <a:p>
            <a:pPr>
              <a:buFont typeface="Symbol" charset="0"/>
              <a:buNone/>
            </a:pPr>
            <a:endParaRPr lang="en-US" sz="1800" b="1" dirty="0">
              <a:latin typeface="Lucida Sans Typewriter" charset="0"/>
            </a:endParaRPr>
          </a:p>
          <a:p>
            <a:pPr>
              <a:buFont typeface="Symbol" charset="0"/>
              <a:buNone/>
            </a:pPr>
            <a:r>
              <a:rPr lang="en-US" sz="1800" b="1" dirty="0">
                <a:latin typeface="Lucida Sans Typewriter" charset="0"/>
              </a:rPr>
              <a:t>public class</a:t>
            </a:r>
            <a:r>
              <a:rPr lang="en-US" sz="1800" dirty="0">
                <a:latin typeface="Lucida Sans Typewriter" charset="0"/>
              </a:rPr>
              <a:t> Player {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</a:t>
            </a:r>
            <a:r>
              <a:rPr lang="en-US" sz="1800" b="1" dirty="0">
                <a:latin typeface="Lucida Sans Typewriter" charset="0"/>
              </a:rPr>
              <a:t>private</a:t>
            </a:r>
            <a:r>
              <a:rPr lang="en-US" sz="1800" dirty="0">
                <a:latin typeface="Lucida Sans Typewriter" charset="0"/>
              </a:rPr>
              <a:t> String email;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//...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}</a:t>
            </a:r>
          </a:p>
          <a:p>
            <a:pPr>
              <a:buFont typeface="Symbol" charset="0"/>
              <a:buNone/>
            </a:pPr>
            <a:r>
              <a:rPr lang="en-US" sz="1800" b="1" dirty="0">
                <a:latin typeface="Lucida Sans Typewriter" charset="0"/>
              </a:rPr>
              <a:t>public class</a:t>
            </a:r>
            <a:r>
              <a:rPr lang="en-US" sz="1800" dirty="0">
                <a:latin typeface="Lucida Sans Typewriter" charset="0"/>
              </a:rPr>
              <a:t> </a:t>
            </a:r>
            <a:r>
              <a:rPr lang="en-US" sz="1800" dirty="0" err="1">
                <a:latin typeface="Lucida Sans Typewriter" charset="0"/>
              </a:rPr>
              <a:t>LeagueOwner</a:t>
            </a:r>
            <a:r>
              <a:rPr lang="en-US" sz="1800" dirty="0">
                <a:latin typeface="Lucida Sans Typewriter" charset="0"/>
              </a:rPr>
              <a:t> {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</a:t>
            </a:r>
            <a:r>
              <a:rPr lang="en-US" sz="1800" b="1" dirty="0">
                <a:latin typeface="Lucida Sans Typewriter" charset="0"/>
              </a:rPr>
              <a:t>private</a:t>
            </a:r>
            <a:r>
              <a:rPr lang="en-US" sz="1800" dirty="0">
                <a:latin typeface="Lucida Sans Typewriter" charset="0"/>
              </a:rPr>
              <a:t> String </a:t>
            </a:r>
            <a:r>
              <a:rPr lang="en-US" sz="1800" dirty="0" err="1">
                <a:latin typeface="Lucida Sans Typewriter" charset="0"/>
              </a:rPr>
              <a:t>eMail</a:t>
            </a:r>
            <a:r>
              <a:rPr lang="en-US" sz="1800" dirty="0">
                <a:latin typeface="Lucida Sans Typewriter" charset="0"/>
              </a:rPr>
              <a:t>;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//...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}</a:t>
            </a:r>
          </a:p>
          <a:p>
            <a:pPr>
              <a:buFont typeface="Symbol" charset="0"/>
              <a:buNone/>
            </a:pPr>
            <a:r>
              <a:rPr lang="en-US" sz="1800" b="1" dirty="0">
                <a:latin typeface="Lucida Sans Typewriter" charset="0"/>
              </a:rPr>
              <a:t>public class</a:t>
            </a:r>
            <a:r>
              <a:rPr lang="en-US" sz="1800" dirty="0">
                <a:latin typeface="Lucida Sans Typewriter" charset="0"/>
              </a:rPr>
              <a:t> Advertiser {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</a:t>
            </a:r>
            <a:r>
              <a:rPr lang="en-US" sz="1800" b="1" dirty="0">
                <a:latin typeface="Lucida Sans Typewriter" charset="0"/>
              </a:rPr>
              <a:t>private</a:t>
            </a:r>
            <a:r>
              <a:rPr lang="en-US" sz="1800" dirty="0">
                <a:latin typeface="Lucida Sans Typewriter" charset="0"/>
              </a:rPr>
              <a:t> String </a:t>
            </a:r>
            <a:r>
              <a:rPr lang="en-US" sz="1800" dirty="0" err="1">
                <a:latin typeface="Lucida Sans Typewriter" charset="0"/>
              </a:rPr>
              <a:t>email_address</a:t>
            </a:r>
            <a:r>
              <a:rPr lang="en-US" sz="1800" dirty="0">
                <a:latin typeface="Lucida Sans Typewriter" charset="0"/>
              </a:rPr>
              <a:t>;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//...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}</a:t>
            </a:r>
            <a:endParaRPr lang="en-US" sz="1800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5000" y="839788"/>
            <a:ext cx="4051300" cy="4921250"/>
          </a:xfrm>
        </p:spPr>
        <p:txBody>
          <a:bodyPr/>
          <a:lstStyle/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800" b="1" dirty="0">
                <a:latin typeface="Lucida Sans Typewriter" charset="0"/>
              </a:rPr>
              <a:t>public class</a:t>
            </a:r>
            <a:r>
              <a:rPr lang="en-US" sz="1800" dirty="0">
                <a:latin typeface="Lucida Sans Typewriter" charset="0"/>
              </a:rPr>
              <a:t> User {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</a:t>
            </a:r>
            <a:r>
              <a:rPr lang="en-US" sz="1800" b="1" dirty="0">
                <a:latin typeface="Lucida Sans Typewriter" charset="0"/>
              </a:rPr>
              <a:t>private</a:t>
            </a:r>
            <a:r>
              <a:rPr lang="en-US" sz="1800" dirty="0">
                <a:latin typeface="Lucida Sans Typewriter" charset="0"/>
              </a:rPr>
              <a:t> String email;</a:t>
            </a:r>
          </a:p>
          <a:p>
            <a:pPr>
              <a:lnSpc>
                <a:spcPct val="8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}</a:t>
            </a:r>
          </a:p>
          <a:p>
            <a:pPr>
              <a:lnSpc>
                <a:spcPct val="0"/>
              </a:lnSpc>
              <a:buFont typeface="Symbol" charset="0"/>
              <a:buNone/>
            </a:pPr>
            <a:endParaRPr lang="en-US" sz="1800" dirty="0">
              <a:latin typeface="Lucida Sans Typewriter" charset="0"/>
            </a:endParaRPr>
          </a:p>
          <a:p>
            <a:pPr>
              <a:buFont typeface="Symbol" charset="0"/>
              <a:buNone/>
            </a:pPr>
            <a:r>
              <a:rPr lang="en-US" sz="1800" b="1" dirty="0">
                <a:latin typeface="Lucida Sans Typewriter" charset="0"/>
              </a:rPr>
              <a:t>public class</a:t>
            </a:r>
            <a:r>
              <a:rPr lang="en-US" sz="1800" dirty="0">
                <a:latin typeface="Lucida Sans Typewriter" charset="0"/>
              </a:rPr>
              <a:t> Player </a:t>
            </a:r>
            <a:r>
              <a:rPr lang="en-US" sz="1800" b="1" dirty="0">
                <a:latin typeface="Lucida Sans Typewriter" charset="0"/>
              </a:rPr>
              <a:t>extends</a:t>
            </a:r>
            <a:r>
              <a:rPr lang="en-US" sz="1800" dirty="0">
                <a:latin typeface="Lucida Sans Typewriter" charset="0"/>
              </a:rPr>
              <a:t> User {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//...</a:t>
            </a:r>
          </a:p>
          <a:p>
            <a:pPr>
              <a:lnSpc>
                <a:spcPct val="130000"/>
              </a:lnSpc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}</a:t>
            </a:r>
          </a:p>
          <a:p>
            <a:pPr>
              <a:buFont typeface="Symbol" charset="0"/>
              <a:buNone/>
            </a:pPr>
            <a:r>
              <a:rPr lang="en-US" sz="1800" b="1" dirty="0">
                <a:latin typeface="Lucida Sans Typewriter" charset="0"/>
              </a:rPr>
              <a:t>public class</a:t>
            </a:r>
            <a:r>
              <a:rPr lang="en-US" sz="1800" dirty="0">
                <a:latin typeface="Lucida Sans Typewriter" charset="0"/>
              </a:rPr>
              <a:t> </a:t>
            </a:r>
            <a:r>
              <a:rPr lang="en-US" sz="1800" dirty="0" err="1">
                <a:latin typeface="Lucida Sans Typewriter" charset="0"/>
              </a:rPr>
              <a:t>LeagueOwner</a:t>
            </a:r>
            <a:r>
              <a:rPr lang="en-US" sz="1800" dirty="0">
                <a:latin typeface="Lucida Sans Typewriter" charset="0"/>
              </a:rPr>
              <a:t> </a:t>
            </a:r>
            <a:r>
              <a:rPr lang="en-US" sz="1800" b="1" dirty="0">
                <a:latin typeface="Lucida Sans Typewriter" charset="0"/>
              </a:rPr>
              <a:t>extends</a:t>
            </a:r>
            <a:r>
              <a:rPr lang="en-US" sz="1800" dirty="0">
                <a:latin typeface="Lucida Sans Typewriter" charset="0"/>
              </a:rPr>
              <a:t> User {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//...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}</a:t>
            </a:r>
          </a:p>
          <a:p>
            <a:pPr>
              <a:lnSpc>
                <a:spcPct val="0"/>
              </a:lnSpc>
              <a:buFont typeface="Symbol" charset="0"/>
              <a:buNone/>
            </a:pPr>
            <a:endParaRPr lang="en-US" sz="1800" dirty="0">
              <a:latin typeface="Lucida Sans Typewriter" charset="0"/>
            </a:endParaRPr>
          </a:p>
          <a:p>
            <a:pPr>
              <a:buFont typeface="Symbol" charset="0"/>
              <a:buNone/>
            </a:pPr>
            <a:r>
              <a:rPr lang="en-US" sz="1800" b="1" dirty="0">
                <a:latin typeface="Lucida Sans Typewriter" charset="0"/>
              </a:rPr>
              <a:t>public class</a:t>
            </a:r>
            <a:r>
              <a:rPr lang="en-US" sz="1800" dirty="0">
                <a:latin typeface="Lucida Sans Typewriter" charset="0"/>
              </a:rPr>
              <a:t> Advertiser </a:t>
            </a:r>
            <a:r>
              <a:rPr lang="en-US" sz="1800" b="1" dirty="0">
                <a:latin typeface="Lucida Sans Typewriter" charset="0"/>
              </a:rPr>
              <a:t>extends</a:t>
            </a:r>
            <a:r>
              <a:rPr lang="en-US" sz="1800" dirty="0">
                <a:latin typeface="Lucida Sans Typewriter" charset="0"/>
              </a:rPr>
              <a:t> User {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	//...</a:t>
            </a:r>
          </a:p>
          <a:p>
            <a:pPr>
              <a:buFont typeface="Symbol" charset="0"/>
              <a:buNone/>
            </a:pPr>
            <a:r>
              <a:rPr lang="en-US" sz="1800" dirty="0">
                <a:latin typeface="Lucida Sans Typewrit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971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2" grpId="0" build="p" autoUpdateAnimBg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24103</TotalTime>
  <Pages>0</Pages>
  <Words>2977</Words>
  <Characters>0</Characters>
  <Application>Microsoft Macintosh PowerPoint</Application>
  <DocSecurity>0</DocSecurity>
  <PresentationFormat>全屏显示(4:3)</PresentationFormat>
  <Lines>0</Lines>
  <Paragraphs>955</Paragraphs>
  <Slides>65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80" baseType="lpstr">
      <vt:lpstr>Courier</vt:lpstr>
      <vt:lpstr>Courier New</vt:lpstr>
      <vt:lpstr>Helvetica</vt:lpstr>
      <vt:lpstr>Lucida Sans Typewriter</vt:lpstr>
      <vt:lpstr>Palatino</vt:lpstr>
      <vt:lpstr>Symbol</vt:lpstr>
      <vt:lpstr>Times</vt:lpstr>
      <vt:lpstr>Times New Roman</vt:lpstr>
      <vt:lpstr>Wingdings</vt:lpstr>
      <vt:lpstr>黑体</vt:lpstr>
      <vt:lpstr>华文新魏</vt:lpstr>
      <vt:lpstr>宋体</vt:lpstr>
      <vt:lpstr>Arial</vt:lpstr>
      <vt:lpstr>1_自定义设计方案</vt:lpstr>
      <vt:lpstr>2_自定义设计方案</vt:lpstr>
      <vt:lpstr>10. Mapping Models to Code</vt:lpstr>
      <vt:lpstr>Outline</vt:lpstr>
      <vt:lpstr>1. Overview</vt:lpstr>
      <vt:lpstr>Characteristics of Object Design Activities</vt:lpstr>
      <vt:lpstr>2. Mapping Concepts</vt:lpstr>
      <vt:lpstr>2.1 State of the Art of Model-based Software Engineering</vt:lpstr>
      <vt:lpstr>2.2 Model transformations／4.6</vt:lpstr>
      <vt:lpstr>2.3 Model Transformation Example</vt:lpstr>
      <vt:lpstr>Refactoring Example: Pull Up Field</vt:lpstr>
      <vt:lpstr>Refactoring Example: Pull Up Constructor Body</vt:lpstr>
      <vt:lpstr>Forward Engineering Example</vt:lpstr>
      <vt:lpstr>3. Mapping Activities</vt:lpstr>
      <vt:lpstr>Other Mapping Activities</vt:lpstr>
      <vt:lpstr>Design Optimizations</vt:lpstr>
      <vt:lpstr>Design Optimization Activities</vt:lpstr>
      <vt:lpstr>Implement Application domain classes</vt:lpstr>
      <vt:lpstr>Optimization Activities: Collapsing Objects</vt:lpstr>
      <vt:lpstr>To Collapse or not to Collapse?</vt:lpstr>
      <vt:lpstr>Design Optimizations (continued) </vt:lpstr>
      <vt:lpstr>Optimization Activities: Delaying Complex Computations</vt:lpstr>
      <vt:lpstr>Increase Inheritance</vt:lpstr>
      <vt:lpstr>Other Mapping Activities</vt:lpstr>
      <vt:lpstr>Realization of a unidirectional, one-to-one association</vt:lpstr>
      <vt:lpstr>Bidirectional one-to-one association</vt:lpstr>
      <vt:lpstr>Bidirectional, one-to-many association</vt:lpstr>
      <vt:lpstr>Bidirectional, many-to-many association</vt:lpstr>
      <vt:lpstr>Bidirectional qualified association </vt:lpstr>
      <vt:lpstr>PowerPoint 演示文稿</vt:lpstr>
      <vt:lpstr>Transformation of an association class</vt:lpstr>
      <vt:lpstr>Other Mapping Activities</vt:lpstr>
      <vt:lpstr>Exceptions as building blocks for contract violations</vt:lpstr>
      <vt:lpstr>The try-throw-catch Mechanism in Java</vt:lpstr>
      <vt:lpstr>Implementing a contract</vt:lpstr>
      <vt:lpstr>A complete implementation of the Tournament.addPlayer() contract</vt:lpstr>
      <vt:lpstr>Heuristics for Mapping Contracts to Exceptions</vt:lpstr>
      <vt:lpstr>Other Mapping Activities</vt:lpstr>
      <vt:lpstr>Mapping an object model to a relational database</vt:lpstr>
      <vt:lpstr>Mapping the User class to a database table </vt:lpstr>
      <vt:lpstr>Primary and Foreign Keys</vt:lpstr>
      <vt:lpstr>Example for Primary and Foreign Keys</vt:lpstr>
      <vt:lpstr>Buried Association</vt:lpstr>
      <vt:lpstr>Buried Association</vt:lpstr>
      <vt:lpstr>Another Example for Buried Association</vt:lpstr>
      <vt:lpstr>Mapping Many-To-Many Associations</vt:lpstr>
      <vt:lpstr>Mapping the Tournament/Player association as a separate table</vt:lpstr>
      <vt:lpstr>Realizing Inheritance</vt:lpstr>
      <vt:lpstr>Realizing inheritance with a separate table</vt:lpstr>
      <vt:lpstr>Realizing inheritance by duplicating columns//</vt:lpstr>
      <vt:lpstr>Comparison: Separate Tables vs Duplicated Columns</vt:lpstr>
      <vt:lpstr>Heuristics for Transformations</vt:lpstr>
      <vt:lpstr>ARENA Case Study</vt:lpstr>
      <vt:lpstr>Statistics as a product in the Game Abstract Factory</vt:lpstr>
      <vt:lpstr>N-ary association class Statistics</vt:lpstr>
      <vt:lpstr>Realization of  the Statistics Association</vt:lpstr>
      <vt:lpstr>StatisticsVault as a Facade</vt:lpstr>
      <vt:lpstr>Public interface of the StatisticsVault class</vt:lpstr>
      <vt:lpstr>Database schema for the Statistics Association</vt:lpstr>
      <vt:lpstr>Restructuring Activities</vt:lpstr>
      <vt:lpstr> Realizing Associations </vt:lpstr>
      <vt:lpstr>Unidirectional 1-to-1 Association</vt:lpstr>
      <vt:lpstr>Bidirectional 1-to-1 Association</vt:lpstr>
      <vt:lpstr>1-to-Many Association</vt:lpstr>
      <vt:lpstr>Qualification</vt:lpstr>
      <vt:lpstr>Summary</vt:lpstr>
      <vt:lpstr>Thanks  cao-jian@cs.sjtu.edu.cn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Qianni</dc:creator>
  <cp:lastModifiedBy>Microsoft Office 用户</cp:lastModifiedBy>
  <cp:revision>2651</cp:revision>
  <cp:lastPrinted>1601-01-01T00:00:00Z</cp:lastPrinted>
  <dcterms:created xsi:type="dcterms:W3CDTF">1601-01-01T00:00:00Z</dcterms:created>
  <dcterms:modified xsi:type="dcterms:W3CDTF">2016-04-06T03:41:01Z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</Properties>
</file>