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67"/>
  </p:notesMasterIdLst>
  <p:sldIdLst>
    <p:sldId id="975" r:id="rId3"/>
    <p:sldId id="977" r:id="rId4"/>
    <p:sldId id="1051" r:id="rId5"/>
    <p:sldId id="1052" r:id="rId6"/>
    <p:sldId id="1053" r:id="rId7"/>
    <p:sldId id="1098" r:id="rId8"/>
    <p:sldId id="1101" r:id="rId9"/>
    <p:sldId id="1102" r:id="rId10"/>
    <p:sldId id="1099" r:id="rId11"/>
    <p:sldId id="1091" r:id="rId12"/>
    <p:sldId id="983" r:id="rId13"/>
    <p:sldId id="1062" r:id="rId14"/>
    <p:sldId id="1061" r:id="rId15"/>
    <p:sldId id="1067" r:id="rId16"/>
    <p:sldId id="1068" r:id="rId17"/>
    <p:sldId id="1069" r:id="rId18"/>
    <p:sldId id="1071" r:id="rId19"/>
    <p:sldId id="999" r:id="rId20"/>
    <p:sldId id="1000" r:id="rId21"/>
    <p:sldId id="1001" r:id="rId22"/>
    <p:sldId id="1002" r:id="rId23"/>
    <p:sldId id="1003" r:id="rId24"/>
    <p:sldId id="1073" r:id="rId25"/>
    <p:sldId id="1074" r:id="rId26"/>
    <p:sldId id="1075" r:id="rId27"/>
    <p:sldId id="1076" r:id="rId28"/>
    <p:sldId id="1077" r:id="rId29"/>
    <p:sldId id="1078" r:id="rId30"/>
    <p:sldId id="1004" r:id="rId31"/>
    <p:sldId id="1005" r:id="rId32"/>
    <p:sldId id="1079" r:id="rId33"/>
    <p:sldId id="1080" r:id="rId34"/>
    <p:sldId id="1081" r:id="rId35"/>
    <p:sldId id="1082" r:id="rId36"/>
    <p:sldId id="1083" r:id="rId37"/>
    <p:sldId id="1084" r:id="rId38"/>
    <p:sldId id="1085" r:id="rId39"/>
    <p:sldId id="1086" r:id="rId40"/>
    <p:sldId id="1087" r:id="rId41"/>
    <p:sldId id="1088" r:id="rId42"/>
    <p:sldId id="1089" r:id="rId43"/>
    <p:sldId id="1090" r:id="rId44"/>
    <p:sldId id="1022" r:id="rId45"/>
    <p:sldId id="1024" r:id="rId46"/>
    <p:sldId id="1025" r:id="rId47"/>
    <p:sldId id="1027" r:id="rId48"/>
    <p:sldId id="1028" r:id="rId49"/>
    <p:sldId id="1029" r:id="rId50"/>
    <p:sldId id="1030" r:id="rId51"/>
    <p:sldId id="1031" r:id="rId52"/>
    <p:sldId id="1032" r:id="rId53"/>
    <p:sldId id="1033" r:id="rId54"/>
    <p:sldId id="1034" r:id="rId55"/>
    <p:sldId id="1035" r:id="rId56"/>
    <p:sldId id="1036" r:id="rId57"/>
    <p:sldId id="1040" r:id="rId58"/>
    <p:sldId id="1041" r:id="rId59"/>
    <p:sldId id="1042" r:id="rId60"/>
    <p:sldId id="1043" r:id="rId61"/>
    <p:sldId id="1045" r:id="rId62"/>
    <p:sldId id="1046" r:id="rId63"/>
    <p:sldId id="1047" r:id="rId64"/>
    <p:sldId id="1048" r:id="rId65"/>
    <p:sldId id="876" r:id="rId6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12357C"/>
    <a:srgbClr val="DDDDDD"/>
    <a:srgbClr val="132584"/>
    <a:srgbClr val="FE340C"/>
    <a:srgbClr val="950341"/>
    <a:srgbClr val="930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55" autoAdjust="0"/>
  </p:normalViewPr>
  <p:slideViewPr>
    <p:cSldViewPr snapToObjects="1">
      <p:cViewPr>
        <p:scale>
          <a:sx n="72" d="100"/>
          <a:sy n="72" d="100"/>
        </p:scale>
        <p:origin x="-656" y="-216"/>
      </p:cViewPr>
      <p:guideLst>
        <p:guide orient="horz" pos="2324"/>
        <p:guide pos="28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29.xml"/><Relationship Id="rId20" Type="http://schemas.openxmlformats.org/officeDocument/2006/relationships/slide" Target="slides/slide58.xml"/><Relationship Id="rId21" Type="http://schemas.openxmlformats.org/officeDocument/2006/relationships/slide" Target="slides/slide59.xml"/><Relationship Id="rId22" Type="http://schemas.openxmlformats.org/officeDocument/2006/relationships/slide" Target="slides/slide60.xml"/><Relationship Id="rId23" Type="http://schemas.openxmlformats.org/officeDocument/2006/relationships/slide" Target="slides/slide63.xml"/><Relationship Id="rId10" Type="http://schemas.openxmlformats.org/officeDocument/2006/relationships/slide" Target="slides/slide30.xml"/><Relationship Id="rId11" Type="http://schemas.openxmlformats.org/officeDocument/2006/relationships/slide" Target="slides/slide43.xml"/><Relationship Id="rId12" Type="http://schemas.openxmlformats.org/officeDocument/2006/relationships/slide" Target="slides/slide47.xml"/><Relationship Id="rId13" Type="http://schemas.openxmlformats.org/officeDocument/2006/relationships/slide" Target="slides/slide48.xml"/><Relationship Id="rId14" Type="http://schemas.openxmlformats.org/officeDocument/2006/relationships/slide" Target="slides/slide50.xml"/><Relationship Id="rId15" Type="http://schemas.openxmlformats.org/officeDocument/2006/relationships/slide" Target="slides/slide51.xml"/><Relationship Id="rId16" Type="http://schemas.openxmlformats.org/officeDocument/2006/relationships/slide" Target="slides/slide53.xml"/><Relationship Id="rId17" Type="http://schemas.openxmlformats.org/officeDocument/2006/relationships/slide" Target="slides/slide54.xml"/><Relationship Id="rId18" Type="http://schemas.openxmlformats.org/officeDocument/2006/relationships/slide" Target="slides/slide56.xml"/><Relationship Id="rId19" Type="http://schemas.openxmlformats.org/officeDocument/2006/relationships/slide" Target="slides/slide57.xml"/><Relationship Id="rId1" Type="http://schemas.openxmlformats.org/officeDocument/2006/relationships/slide" Target="slides/slide2.xml"/><Relationship Id="rId2" Type="http://schemas.openxmlformats.org/officeDocument/2006/relationships/slide" Target="slides/slide9.xml"/><Relationship Id="rId3" Type="http://schemas.openxmlformats.org/officeDocument/2006/relationships/slide" Target="slides/slide11.xml"/><Relationship Id="rId4" Type="http://schemas.openxmlformats.org/officeDocument/2006/relationships/slide" Target="slides/slide18.xml"/><Relationship Id="rId5" Type="http://schemas.openxmlformats.org/officeDocument/2006/relationships/slide" Target="slides/slide19.xml"/><Relationship Id="rId6" Type="http://schemas.openxmlformats.org/officeDocument/2006/relationships/slide" Target="slides/slide20.xml"/><Relationship Id="rId7" Type="http://schemas.openxmlformats.org/officeDocument/2006/relationships/slide" Target="slides/slide21.xml"/><Relationship Id="rId8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1B49A2F8-CCFC-5D4C-A1C4-C56321058C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1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en.wikipedia.org/wiki/Computer_program" TargetMode="Externa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9836-6FA1-0846-B00E-2F30498A0929}" type="slidenum">
              <a:rPr lang="en-US"/>
              <a:pPr/>
              <a:t>24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  <p:sp>
        <p:nvSpPr>
          <p:cNvPr id="61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de-DE" dirty="0" smtClean="0"/>
              <a:t>Fault </a:t>
            </a:r>
            <a:r>
              <a:rPr lang="de-DE" dirty="0" err="1" smtClean="0"/>
              <a:t>Avoidance</a:t>
            </a:r>
            <a:endParaRPr lang="de-DE" dirty="0"/>
          </a:p>
          <a:p>
            <a:r>
              <a:rPr lang="de-DE" dirty="0" smtClean="0"/>
              <a:t>Design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Methodology</a:t>
            </a:r>
            <a:endParaRPr lang="de-DE" baseline="0" dirty="0" smtClean="0"/>
          </a:p>
          <a:p>
            <a:r>
              <a:rPr lang="de-DE" baseline="0" dirty="0" err="1" smtClean="0"/>
              <a:t>Verification</a:t>
            </a:r>
            <a:endParaRPr lang="de-DE" baseline="0" dirty="0" smtClean="0"/>
          </a:p>
          <a:p>
            <a:r>
              <a:rPr lang="de-DE" baseline="0" dirty="0" err="1" smtClean="0"/>
              <a:t>Configuration</a:t>
            </a:r>
            <a:r>
              <a:rPr lang="de-DE" baseline="0" dirty="0" smtClean="0"/>
              <a:t> Management</a:t>
            </a:r>
          </a:p>
          <a:p>
            <a:r>
              <a:rPr lang="de-DE" baseline="0" dirty="0" smtClean="0"/>
              <a:t>Reviews</a:t>
            </a:r>
          </a:p>
          <a:p>
            <a:r>
              <a:rPr lang="de-DE" baseline="0" dirty="0" smtClean="0"/>
              <a:t>Debugging</a:t>
            </a:r>
          </a:p>
          <a:p>
            <a:r>
              <a:rPr lang="de-DE" baseline="0" dirty="0" smtClean="0"/>
              <a:t>Correctness Debugging</a:t>
            </a:r>
            <a:endParaRPr lang="de-DE" dirty="0" smtClean="0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  <p:sp>
        <p:nvSpPr>
          <p:cNvPr id="716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667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Halting Problem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 is one of the simplest problems know to be unsolvable.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 Given a description of a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  <a:hlinkClick r:id="rId3"/>
              </a:rPr>
              <a:t>computer program, decide whether the program finishes running or continues to run forever. This is equivalent to the problem of deciding, given a program and an input, whether the program will eventually halt when run with that input, or will run forever.</a:t>
            </a:r>
            <a:endParaRPr lang="de-DE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8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0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5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2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95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4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32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21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44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23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31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7098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91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8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90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9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6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2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4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25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4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6" Type="http://schemas.openxmlformats.org/officeDocument/2006/relationships/image" Target="../media/image6.jpeg"/><Relationship Id="rId17" Type="http://schemas.openxmlformats.org/officeDocument/2006/relationships/image" Target="../media/image7.jpeg"/><Relationship Id="rId18" Type="http://schemas.openxmlformats.org/officeDocument/2006/relationships/image" Target="../media/image8.jpeg"/><Relationship Id="rId19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</p:txBody>
      </p:sp>
      <p:sp>
        <p:nvSpPr>
          <p:cNvPr id="1031" name="TextBox 1"/>
          <p:cNvSpPr txBox="1">
            <a:spLocks noChangeArrowheads="1"/>
          </p:cNvSpPr>
          <p:nvPr userDrawn="1"/>
        </p:nvSpPr>
        <p:spPr bwMode="auto">
          <a:xfrm>
            <a:off x="5849937" y="6477000"/>
            <a:ext cx="329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en-US" sz="2000" dirty="0"/>
              <a:t>S</a:t>
            </a:r>
            <a:r>
              <a:rPr lang="en-US" altLang="zh-CN" sz="2000" dirty="0"/>
              <a:t>oftware Engineering</a:t>
            </a:r>
            <a:endParaRPr 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9" descr="1-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2" descr="图片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23" descr="图片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4" descr="图片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25" descr="图片3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26" descr="图片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0"/>
        </a:buBlip>
        <a:defRPr sz="2800">
          <a:solidFill>
            <a:srgbClr val="133984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17.wmf"/><Relationship Id="rId5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2.doc"/><Relationship Id="rId4" Type="http://schemas.openxmlformats.org/officeDocument/2006/relationships/image" Target="../media/image18.wmf"/><Relationship Id="rId5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3.doc"/><Relationship Id="rId4" Type="http://schemas.openxmlformats.org/officeDocument/2006/relationships/image" Target="../media/image19.wmf"/><Relationship Id="rId5" Type="http://schemas.openxmlformats.org/officeDocument/2006/relationships/image" Target="../media/image1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4.doc"/><Relationship Id="rId4" Type="http://schemas.openxmlformats.org/officeDocument/2006/relationships/image" Target="../media/image20.wmf"/><Relationship Id="rId5" Type="http://schemas.openxmlformats.org/officeDocument/2006/relationships/image" Target="../media/image1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Microsoft_Word_97_-_2004_Document5.doc"/><Relationship Id="rId5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501775"/>
            <a:ext cx="8839200" cy="1927225"/>
          </a:xfrm>
        </p:spPr>
        <p:txBody>
          <a:bodyPr anchor="ctr"/>
          <a:lstStyle/>
          <a:p>
            <a:pPr eaLnBrk="1" hangingPunct="1"/>
            <a:r>
              <a:rPr lang="en-US" altLang="zh-CN" sz="440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11. Testing</a:t>
            </a:r>
            <a:endParaRPr lang="en-US" altLang="zh-CN" sz="4400" dirty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  <p:pic>
        <p:nvPicPr>
          <p:cNvPr id="4" name="Picture 5" descr="PE0146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" y="3419607"/>
            <a:ext cx="3071337" cy="337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2. T</a:t>
            </a:r>
            <a:r>
              <a:rPr lang="en-US" altLang="zh-CN" sz="3600" dirty="0" smtClean="0"/>
              <a:t>esting Concepts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8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 smtClean="0"/>
              <a:t>2.1 Terminology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74" y="1066862"/>
            <a:ext cx="8229600" cy="5065712"/>
          </a:xfrm>
          <a:noFill/>
          <a:ln/>
        </p:spPr>
        <p:txBody>
          <a:bodyPr/>
          <a:lstStyle/>
          <a:p>
            <a:r>
              <a:rPr lang="en-US" sz="2400" b="1" dirty="0"/>
              <a:t>Reliability:</a:t>
            </a:r>
            <a:r>
              <a:rPr lang="en-US" sz="2400" dirty="0"/>
              <a:t> The measure of success with which the observed behavior of a system confirms to some specification of its behavior.</a:t>
            </a:r>
          </a:p>
          <a:p>
            <a:r>
              <a:rPr lang="en-US" sz="2400" b="1" dirty="0"/>
              <a:t>Failure:</a:t>
            </a:r>
            <a:r>
              <a:rPr lang="en-US" sz="2400" dirty="0"/>
              <a:t>  </a:t>
            </a:r>
            <a:r>
              <a:rPr lang="en-US" sz="2400" b="1" dirty="0"/>
              <a:t>Any deviation </a:t>
            </a:r>
            <a:r>
              <a:rPr lang="en-US" sz="2400" dirty="0"/>
              <a:t>of the observed behavior from the specified behavior.</a:t>
            </a:r>
          </a:p>
          <a:p>
            <a:r>
              <a:rPr lang="en-US" sz="2400" b="1" dirty="0"/>
              <a:t>Error:</a:t>
            </a:r>
            <a:r>
              <a:rPr lang="en-US" sz="2400" dirty="0"/>
              <a:t> The system is in a state such that further processing by the system will lead to a failure.</a:t>
            </a:r>
          </a:p>
          <a:p>
            <a:r>
              <a:rPr lang="en-US" sz="2400" b="1" dirty="0"/>
              <a:t>Fault (Bug):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The mechanical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algorithmic cause </a:t>
            </a:r>
            <a:r>
              <a:rPr lang="en-US" sz="2400" dirty="0"/>
              <a:t>of an error.</a:t>
            </a:r>
          </a:p>
          <a:p>
            <a:pPr algn="ctr">
              <a:buFont typeface="Symbol" charset="0"/>
              <a:buNone/>
            </a:pPr>
            <a:endParaRPr lang="en-US" sz="2400" dirty="0"/>
          </a:p>
          <a:p>
            <a:pPr algn="ctr">
              <a:buFont typeface="Symbol" charset="0"/>
              <a:buNone/>
            </a:pPr>
            <a:r>
              <a:rPr lang="en-US" sz="2400" dirty="0"/>
              <a:t>There are many different types of errors and different ways how we can deal with them.</a:t>
            </a:r>
          </a:p>
        </p:txBody>
      </p:sp>
    </p:spTree>
    <p:extLst>
      <p:ext uri="{BB962C8B-B14F-4D97-AF65-F5344CB8AC3E}">
        <p14:creationId xmlns:p14="http://schemas.microsoft.com/office/powerpoint/2010/main" val="19194079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704" y="179388"/>
            <a:ext cx="8153186" cy="688975"/>
          </a:xfrm>
        </p:spPr>
        <p:txBody>
          <a:bodyPr/>
          <a:lstStyle/>
          <a:p>
            <a:r>
              <a:rPr lang="en-US" sz="2400" dirty="0" smtClean="0"/>
              <a:t>Model </a:t>
            </a:r>
            <a:r>
              <a:rPr lang="en-US" sz="2400" dirty="0"/>
              <a:t>elements used during </a:t>
            </a:r>
            <a:r>
              <a:rPr lang="en-US" sz="2400" dirty="0" smtClean="0"/>
              <a:t>testing</a:t>
            </a:r>
            <a:endParaRPr lang="en-US" sz="2400" dirty="0"/>
          </a:p>
        </p:txBody>
      </p:sp>
      <p:grpSp>
        <p:nvGrpSpPr>
          <p:cNvPr id="67648" name="Group 64"/>
          <p:cNvGrpSpPr>
            <a:grpSpLocks/>
          </p:cNvGrpSpPr>
          <p:nvPr/>
        </p:nvGrpSpPr>
        <p:grpSpPr bwMode="auto">
          <a:xfrm>
            <a:off x="441325" y="1522413"/>
            <a:ext cx="7793038" cy="4075112"/>
            <a:chOff x="278" y="484"/>
            <a:chExt cx="4909" cy="2567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3251" y="2917"/>
              <a:ext cx="8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is caused by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3409" y="2619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3757" y="2619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1400">
                <a:latin typeface="Lucida Sans Typewriter" charset="0"/>
              </a:endParaRPr>
            </a:p>
          </p:txBody>
        </p:sp>
        <p:grpSp>
          <p:nvGrpSpPr>
            <p:cNvPr id="67640" name="Group 56"/>
            <p:cNvGrpSpPr>
              <a:grpSpLocks/>
            </p:cNvGrpSpPr>
            <p:nvPr/>
          </p:nvGrpSpPr>
          <p:grpSpPr bwMode="auto">
            <a:xfrm>
              <a:off x="278" y="1115"/>
              <a:ext cx="1332" cy="309"/>
              <a:chOff x="278" y="1115"/>
              <a:chExt cx="1332" cy="309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278" y="1115"/>
                <a:ext cx="1332" cy="309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642" y="1214"/>
                <a:ext cx="60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Test case</a:t>
                </a:r>
                <a:endParaRPr lang="en-US" sz="1400">
                  <a:latin typeface="Lucida Sans Typewriter" charset="0"/>
                </a:endParaRPr>
              </a:p>
            </p:txBody>
          </p:sp>
        </p:grpSp>
        <p:grpSp>
          <p:nvGrpSpPr>
            <p:cNvPr id="67641" name="Group 57"/>
            <p:cNvGrpSpPr>
              <a:grpSpLocks/>
            </p:cNvGrpSpPr>
            <p:nvPr/>
          </p:nvGrpSpPr>
          <p:grpSpPr bwMode="auto">
            <a:xfrm>
              <a:off x="278" y="2560"/>
              <a:ext cx="1332" cy="323"/>
              <a:chOff x="278" y="2560"/>
              <a:chExt cx="1332" cy="323"/>
            </a:xfrm>
          </p:grpSpPr>
          <p:sp>
            <p:nvSpPr>
              <p:cNvPr id="67593" name="Rectangle 9"/>
              <p:cNvSpPr>
                <a:spLocks noChangeArrowheads="1"/>
              </p:cNvSpPr>
              <p:nvPr/>
            </p:nvSpPr>
            <p:spPr bwMode="auto">
              <a:xfrm>
                <a:off x="278" y="2560"/>
                <a:ext cx="1332" cy="323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4" name="Rectangle 10"/>
              <p:cNvSpPr>
                <a:spLocks noChangeArrowheads="1"/>
              </p:cNvSpPr>
              <p:nvPr/>
            </p:nvSpPr>
            <p:spPr bwMode="auto">
              <a:xfrm>
                <a:off x="709" y="2666"/>
                <a:ext cx="47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Failure</a:t>
                </a:r>
                <a:endParaRPr lang="en-US" sz="1400">
                  <a:latin typeface="Lucida Sans Typewriter" charset="0"/>
                </a:endParaRPr>
              </a:p>
            </p:txBody>
          </p:sp>
        </p:grpSp>
        <p:grpSp>
          <p:nvGrpSpPr>
            <p:cNvPr id="67647" name="Group 63"/>
            <p:cNvGrpSpPr>
              <a:grpSpLocks/>
            </p:cNvGrpSpPr>
            <p:nvPr/>
          </p:nvGrpSpPr>
          <p:grpSpPr bwMode="auto">
            <a:xfrm>
              <a:off x="3855" y="2560"/>
              <a:ext cx="1332" cy="323"/>
              <a:chOff x="3855" y="2560"/>
              <a:chExt cx="1332" cy="323"/>
            </a:xfrm>
          </p:grpSpPr>
          <p:sp>
            <p:nvSpPr>
              <p:cNvPr id="67595" name="Rectangle 11"/>
              <p:cNvSpPr>
                <a:spLocks noChangeArrowheads="1"/>
              </p:cNvSpPr>
              <p:nvPr/>
            </p:nvSpPr>
            <p:spPr bwMode="auto">
              <a:xfrm>
                <a:off x="3855" y="2560"/>
                <a:ext cx="1332" cy="323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6" name="Rectangle 12"/>
              <p:cNvSpPr>
                <a:spLocks noChangeArrowheads="1"/>
              </p:cNvSpPr>
              <p:nvPr/>
            </p:nvSpPr>
            <p:spPr bwMode="auto">
              <a:xfrm>
                <a:off x="4353" y="2666"/>
                <a:ext cx="3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Fault</a:t>
                </a:r>
                <a:endParaRPr lang="en-US" sz="1400">
                  <a:latin typeface="Lucida Sans Typewriter" charset="0"/>
                </a:endParaRPr>
              </a:p>
            </p:txBody>
          </p:sp>
        </p:grpSp>
        <p:grpSp>
          <p:nvGrpSpPr>
            <p:cNvPr id="67645" name="Group 61"/>
            <p:cNvGrpSpPr>
              <a:grpSpLocks/>
            </p:cNvGrpSpPr>
            <p:nvPr/>
          </p:nvGrpSpPr>
          <p:grpSpPr bwMode="auto">
            <a:xfrm>
              <a:off x="2059" y="2560"/>
              <a:ext cx="1333" cy="323"/>
              <a:chOff x="2059" y="2560"/>
              <a:chExt cx="1333" cy="323"/>
            </a:xfrm>
          </p:grpSpPr>
          <p:sp>
            <p:nvSpPr>
              <p:cNvPr id="67597" name="Rectangle 13"/>
              <p:cNvSpPr>
                <a:spLocks noChangeArrowheads="1"/>
              </p:cNvSpPr>
              <p:nvPr/>
            </p:nvSpPr>
            <p:spPr bwMode="auto">
              <a:xfrm>
                <a:off x="2059" y="2560"/>
                <a:ext cx="1333" cy="323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8" name="Rectangle 14"/>
              <p:cNvSpPr>
                <a:spLocks noChangeArrowheads="1"/>
              </p:cNvSpPr>
              <p:nvPr/>
            </p:nvSpPr>
            <p:spPr bwMode="auto">
              <a:xfrm>
                <a:off x="2558" y="2666"/>
                <a:ext cx="3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Error</a:t>
                </a:r>
                <a:endParaRPr lang="en-US" sz="1400">
                  <a:latin typeface="Lucida Sans Typewriter" charset="0"/>
                </a:endParaRPr>
              </a:p>
            </p:txBody>
          </p:sp>
        </p:grpSp>
        <p:grpSp>
          <p:nvGrpSpPr>
            <p:cNvPr id="67639" name="Group 55"/>
            <p:cNvGrpSpPr>
              <a:grpSpLocks/>
            </p:cNvGrpSpPr>
            <p:nvPr/>
          </p:nvGrpSpPr>
          <p:grpSpPr bwMode="auto">
            <a:xfrm>
              <a:off x="278" y="484"/>
              <a:ext cx="1332" cy="323"/>
              <a:chOff x="278" y="484"/>
              <a:chExt cx="1332" cy="323"/>
            </a:xfrm>
          </p:grpSpPr>
          <p:sp>
            <p:nvSpPr>
              <p:cNvPr id="67599" name="Rectangle 15"/>
              <p:cNvSpPr>
                <a:spLocks noChangeArrowheads="1"/>
              </p:cNvSpPr>
              <p:nvPr/>
            </p:nvSpPr>
            <p:spPr bwMode="auto">
              <a:xfrm>
                <a:off x="278" y="484"/>
                <a:ext cx="1332" cy="323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>
                <a:off x="580" y="579"/>
                <a:ext cx="6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Test suite</a:t>
                </a:r>
                <a:endParaRPr lang="en-US" sz="1400">
                  <a:latin typeface="Lucida Sans Typewriter" charset="0"/>
                </a:endParaRPr>
              </a:p>
            </p:txBody>
          </p:sp>
        </p:grp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1430" y="2917"/>
              <a:ext cx="8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is caused by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02" name="Rectangle 18"/>
            <p:cNvSpPr>
              <a:spLocks noChangeArrowheads="1"/>
            </p:cNvSpPr>
            <p:nvPr/>
          </p:nvSpPr>
          <p:spPr bwMode="auto">
            <a:xfrm>
              <a:off x="828" y="2455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03" name="Rectangle 19"/>
            <p:cNvSpPr>
              <a:spLocks noChangeArrowheads="1"/>
            </p:cNvSpPr>
            <p:nvPr/>
          </p:nvSpPr>
          <p:spPr bwMode="auto">
            <a:xfrm>
              <a:off x="1984" y="2619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1400">
                <a:latin typeface="Lucida Sans Typewriter" charset="0"/>
              </a:endParaRPr>
            </a:p>
          </p:txBody>
        </p:sp>
        <p:grpSp>
          <p:nvGrpSpPr>
            <p:cNvPr id="67646" name="Group 62"/>
            <p:cNvGrpSpPr>
              <a:grpSpLocks/>
            </p:cNvGrpSpPr>
            <p:nvPr/>
          </p:nvGrpSpPr>
          <p:grpSpPr bwMode="auto">
            <a:xfrm>
              <a:off x="3855" y="1115"/>
              <a:ext cx="1332" cy="309"/>
              <a:chOff x="3855" y="1115"/>
              <a:chExt cx="1332" cy="309"/>
            </a:xfrm>
          </p:grpSpPr>
          <p:sp>
            <p:nvSpPr>
              <p:cNvPr id="67604" name="Rectangle 20"/>
              <p:cNvSpPr>
                <a:spLocks noChangeArrowheads="1"/>
              </p:cNvSpPr>
              <p:nvPr/>
            </p:nvSpPr>
            <p:spPr bwMode="auto">
              <a:xfrm>
                <a:off x="3855" y="1115"/>
                <a:ext cx="1332" cy="309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5" name="Rectangle 21"/>
              <p:cNvSpPr>
                <a:spLocks noChangeArrowheads="1"/>
              </p:cNvSpPr>
              <p:nvPr/>
            </p:nvSpPr>
            <p:spPr bwMode="auto">
              <a:xfrm>
                <a:off x="4186" y="1214"/>
                <a:ext cx="6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Correction</a:t>
                </a:r>
                <a:endParaRPr lang="en-US" sz="1400">
                  <a:latin typeface="Lucida Sans Typewriter" charset="0"/>
                </a:endParaRPr>
              </a:p>
            </p:txBody>
          </p:sp>
        </p:grpSp>
        <p:grpSp>
          <p:nvGrpSpPr>
            <p:cNvPr id="67642" name="Group 58"/>
            <p:cNvGrpSpPr>
              <a:grpSpLocks/>
            </p:cNvGrpSpPr>
            <p:nvPr/>
          </p:nvGrpSpPr>
          <p:grpSpPr bwMode="auto">
            <a:xfrm>
              <a:off x="2059" y="1115"/>
              <a:ext cx="1333" cy="309"/>
              <a:chOff x="2059" y="1115"/>
              <a:chExt cx="1333" cy="309"/>
            </a:xfrm>
          </p:grpSpPr>
          <p:sp>
            <p:nvSpPr>
              <p:cNvPr id="67606" name="Rectangle 22"/>
              <p:cNvSpPr>
                <a:spLocks noChangeArrowheads="1"/>
              </p:cNvSpPr>
              <p:nvPr/>
            </p:nvSpPr>
            <p:spPr bwMode="auto">
              <a:xfrm>
                <a:off x="2059" y="1115"/>
                <a:ext cx="1333" cy="309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7" name="Rectangle 23"/>
              <p:cNvSpPr>
                <a:spLocks noChangeArrowheads="1"/>
              </p:cNvSpPr>
              <p:nvPr/>
            </p:nvSpPr>
            <p:spPr bwMode="auto">
              <a:xfrm>
                <a:off x="2424" y="1214"/>
                <a:ext cx="60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Component</a:t>
                </a:r>
                <a:endParaRPr lang="en-US" sz="1400">
                  <a:latin typeface="Lucida Sans Typewriter" charset="0"/>
                </a:endParaRPr>
              </a:p>
            </p:txBody>
          </p:sp>
        </p:grpSp>
        <p:grpSp>
          <p:nvGrpSpPr>
            <p:cNvPr id="67643" name="Group 59"/>
            <p:cNvGrpSpPr>
              <a:grpSpLocks/>
            </p:cNvGrpSpPr>
            <p:nvPr/>
          </p:nvGrpSpPr>
          <p:grpSpPr bwMode="auto">
            <a:xfrm>
              <a:off x="2059" y="1592"/>
              <a:ext cx="1333" cy="323"/>
              <a:chOff x="2059" y="1592"/>
              <a:chExt cx="1333" cy="323"/>
            </a:xfrm>
          </p:grpSpPr>
          <p:sp>
            <p:nvSpPr>
              <p:cNvPr id="67608" name="Rectangle 24"/>
              <p:cNvSpPr>
                <a:spLocks noChangeArrowheads="1"/>
              </p:cNvSpPr>
              <p:nvPr/>
            </p:nvSpPr>
            <p:spPr bwMode="auto">
              <a:xfrm>
                <a:off x="2059" y="1592"/>
                <a:ext cx="1333" cy="323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9" name="Rectangle 25"/>
              <p:cNvSpPr>
                <a:spLocks noChangeArrowheads="1"/>
              </p:cNvSpPr>
              <p:nvPr/>
            </p:nvSpPr>
            <p:spPr bwMode="auto">
              <a:xfrm>
                <a:off x="2424" y="1698"/>
                <a:ext cx="60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Test stub</a:t>
                </a:r>
                <a:endParaRPr lang="en-US" sz="1400">
                  <a:latin typeface="Lucida Sans Typewriter" charset="0"/>
                </a:endParaRPr>
              </a:p>
            </p:txBody>
          </p:sp>
        </p:grpSp>
        <p:grpSp>
          <p:nvGrpSpPr>
            <p:cNvPr id="67644" name="Group 60"/>
            <p:cNvGrpSpPr>
              <a:grpSpLocks/>
            </p:cNvGrpSpPr>
            <p:nvPr/>
          </p:nvGrpSpPr>
          <p:grpSpPr bwMode="auto">
            <a:xfrm>
              <a:off x="2059" y="2083"/>
              <a:ext cx="1333" cy="323"/>
              <a:chOff x="2059" y="2083"/>
              <a:chExt cx="1333" cy="323"/>
            </a:xfrm>
          </p:grpSpPr>
          <p:sp>
            <p:nvSpPr>
              <p:cNvPr id="67610" name="Rectangle 26"/>
              <p:cNvSpPr>
                <a:spLocks noChangeArrowheads="1"/>
              </p:cNvSpPr>
              <p:nvPr/>
            </p:nvSpPr>
            <p:spPr bwMode="auto">
              <a:xfrm>
                <a:off x="2059" y="2083"/>
                <a:ext cx="1333" cy="323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1" name="Rectangle 27"/>
              <p:cNvSpPr>
                <a:spLocks noChangeArrowheads="1"/>
              </p:cNvSpPr>
              <p:nvPr/>
            </p:nvSpPr>
            <p:spPr bwMode="auto">
              <a:xfrm>
                <a:off x="2357" y="2189"/>
                <a:ext cx="74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Test driver</a:t>
                </a:r>
                <a:endParaRPr lang="en-US" sz="1400">
                  <a:latin typeface="Lucida Sans Typewriter" charset="0"/>
                </a:endParaRPr>
              </a:p>
            </p:txBody>
          </p:sp>
        </p:grpSp>
        <p:sp>
          <p:nvSpPr>
            <p:cNvPr id="67612" name="Rectangle 28"/>
            <p:cNvSpPr>
              <a:spLocks noChangeArrowheads="1"/>
            </p:cNvSpPr>
            <p:nvPr/>
          </p:nvSpPr>
          <p:spPr bwMode="auto">
            <a:xfrm>
              <a:off x="1340" y="841"/>
              <a:ext cx="60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exercises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13" name="Rectangle 29"/>
            <p:cNvSpPr>
              <a:spLocks noChangeArrowheads="1"/>
            </p:cNvSpPr>
            <p:nvPr/>
          </p:nvSpPr>
          <p:spPr bwMode="auto">
            <a:xfrm>
              <a:off x="3394" y="825"/>
              <a:ext cx="8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is revised by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14" name="Line 30"/>
            <p:cNvSpPr>
              <a:spLocks noChangeShapeType="1"/>
            </p:cNvSpPr>
            <p:nvPr/>
          </p:nvSpPr>
          <p:spPr bwMode="auto">
            <a:xfrm>
              <a:off x="937" y="1438"/>
              <a:ext cx="1" cy="112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5" name="Rectangle 31"/>
            <p:cNvSpPr>
              <a:spLocks noChangeArrowheads="1"/>
            </p:cNvSpPr>
            <p:nvPr/>
          </p:nvSpPr>
          <p:spPr bwMode="auto">
            <a:xfrm>
              <a:off x="543" y="1837"/>
              <a:ext cx="3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finds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16" name="Line 32"/>
            <p:cNvSpPr>
              <a:spLocks noChangeShapeType="1"/>
            </p:cNvSpPr>
            <p:nvPr/>
          </p:nvSpPr>
          <p:spPr bwMode="auto">
            <a:xfrm>
              <a:off x="4514" y="1438"/>
              <a:ext cx="1" cy="112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7" name="Rectangle 33"/>
            <p:cNvSpPr>
              <a:spLocks noChangeArrowheads="1"/>
            </p:cNvSpPr>
            <p:nvPr/>
          </p:nvSpPr>
          <p:spPr bwMode="auto">
            <a:xfrm>
              <a:off x="4571" y="1837"/>
              <a:ext cx="47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repairs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18" name="Rectangle 34"/>
            <p:cNvSpPr>
              <a:spLocks noChangeArrowheads="1"/>
            </p:cNvSpPr>
            <p:nvPr/>
          </p:nvSpPr>
          <p:spPr bwMode="auto">
            <a:xfrm>
              <a:off x="1625" y="2619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19" name="Rectangle 35"/>
            <p:cNvSpPr>
              <a:spLocks noChangeArrowheads="1"/>
            </p:cNvSpPr>
            <p:nvPr/>
          </p:nvSpPr>
          <p:spPr bwMode="auto">
            <a:xfrm>
              <a:off x="828" y="1459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20" name="Rectangle 36"/>
            <p:cNvSpPr>
              <a:spLocks noChangeArrowheads="1"/>
            </p:cNvSpPr>
            <p:nvPr/>
          </p:nvSpPr>
          <p:spPr bwMode="auto">
            <a:xfrm>
              <a:off x="4565" y="1459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21" name="Rectangle 37"/>
            <p:cNvSpPr>
              <a:spLocks noChangeArrowheads="1"/>
            </p:cNvSpPr>
            <p:nvPr/>
          </p:nvSpPr>
          <p:spPr bwMode="auto">
            <a:xfrm>
              <a:off x="4565" y="2469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22" name="Freeform 38"/>
            <p:cNvSpPr>
              <a:spLocks/>
            </p:cNvSpPr>
            <p:nvPr/>
          </p:nvSpPr>
          <p:spPr bwMode="auto">
            <a:xfrm>
              <a:off x="1274" y="1438"/>
              <a:ext cx="785" cy="308"/>
            </a:xfrm>
            <a:custGeom>
              <a:avLst/>
              <a:gdLst>
                <a:gd name="T0" fmla="*/ 0 w 785"/>
                <a:gd name="T1" fmla="*/ 0 h 308"/>
                <a:gd name="T2" fmla="*/ 0 w 785"/>
                <a:gd name="T3" fmla="*/ 308 h 308"/>
                <a:gd name="T4" fmla="*/ 785 w 785"/>
                <a:gd name="T5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5" h="308">
                  <a:moveTo>
                    <a:pt x="0" y="0"/>
                  </a:moveTo>
                  <a:lnTo>
                    <a:pt x="0" y="308"/>
                  </a:lnTo>
                  <a:lnTo>
                    <a:pt x="785" y="30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3" name="Freeform 39"/>
            <p:cNvSpPr>
              <a:spLocks/>
            </p:cNvSpPr>
            <p:nvPr/>
          </p:nvSpPr>
          <p:spPr bwMode="auto">
            <a:xfrm>
              <a:off x="1106" y="1438"/>
              <a:ext cx="953" cy="813"/>
            </a:xfrm>
            <a:custGeom>
              <a:avLst/>
              <a:gdLst>
                <a:gd name="T0" fmla="*/ 0 w 953"/>
                <a:gd name="T1" fmla="*/ 0 h 813"/>
                <a:gd name="T2" fmla="*/ 0 w 953"/>
                <a:gd name="T3" fmla="*/ 813 h 813"/>
                <a:gd name="T4" fmla="*/ 953 w 953"/>
                <a:gd name="T5" fmla="*/ 81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3" h="813">
                  <a:moveTo>
                    <a:pt x="0" y="0"/>
                  </a:moveTo>
                  <a:lnTo>
                    <a:pt x="0" y="813"/>
                  </a:lnTo>
                  <a:lnTo>
                    <a:pt x="953" y="81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4" name="Line 40"/>
            <p:cNvSpPr>
              <a:spLocks noChangeShapeType="1"/>
            </p:cNvSpPr>
            <p:nvPr/>
          </p:nvSpPr>
          <p:spPr bwMode="auto">
            <a:xfrm>
              <a:off x="741" y="961"/>
              <a:ext cx="1" cy="1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5" name="Rectangle 41"/>
            <p:cNvSpPr>
              <a:spLocks noChangeArrowheads="1"/>
            </p:cNvSpPr>
            <p:nvPr/>
          </p:nvSpPr>
          <p:spPr bwMode="auto">
            <a:xfrm>
              <a:off x="626" y="996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26" name="Rectangle 42"/>
            <p:cNvSpPr>
              <a:spLocks noChangeArrowheads="1"/>
            </p:cNvSpPr>
            <p:nvPr/>
          </p:nvSpPr>
          <p:spPr bwMode="auto">
            <a:xfrm>
              <a:off x="997" y="1010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27" name="Rectangle 43"/>
            <p:cNvSpPr>
              <a:spLocks noChangeArrowheads="1"/>
            </p:cNvSpPr>
            <p:nvPr/>
          </p:nvSpPr>
          <p:spPr bwMode="auto">
            <a:xfrm>
              <a:off x="2310" y="996"/>
              <a:ext cx="20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1…n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28" name="Freeform 44"/>
            <p:cNvSpPr>
              <a:spLocks/>
            </p:cNvSpPr>
            <p:nvPr/>
          </p:nvSpPr>
          <p:spPr bwMode="auto">
            <a:xfrm>
              <a:off x="1063" y="1424"/>
              <a:ext cx="85" cy="182"/>
            </a:xfrm>
            <a:custGeom>
              <a:avLst/>
              <a:gdLst>
                <a:gd name="T0" fmla="*/ 0 w 85"/>
                <a:gd name="T1" fmla="*/ 84 h 182"/>
                <a:gd name="T2" fmla="*/ 43 w 85"/>
                <a:gd name="T3" fmla="*/ 182 h 182"/>
                <a:gd name="T4" fmla="*/ 85 w 85"/>
                <a:gd name="T5" fmla="*/ 84 h 182"/>
                <a:gd name="T6" fmla="*/ 43 w 85"/>
                <a:gd name="T7" fmla="*/ 0 h 182"/>
                <a:gd name="T8" fmla="*/ 0 w 85"/>
                <a:gd name="T9" fmla="*/ 8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82">
                  <a:moveTo>
                    <a:pt x="0" y="84"/>
                  </a:moveTo>
                  <a:lnTo>
                    <a:pt x="43" y="182"/>
                  </a:lnTo>
                  <a:lnTo>
                    <a:pt x="85" y="84"/>
                  </a:lnTo>
                  <a:lnTo>
                    <a:pt x="43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9" name="Freeform 45"/>
            <p:cNvSpPr>
              <a:spLocks/>
            </p:cNvSpPr>
            <p:nvPr/>
          </p:nvSpPr>
          <p:spPr bwMode="auto">
            <a:xfrm>
              <a:off x="1232" y="1424"/>
              <a:ext cx="84" cy="182"/>
            </a:xfrm>
            <a:custGeom>
              <a:avLst/>
              <a:gdLst>
                <a:gd name="T0" fmla="*/ 0 w 84"/>
                <a:gd name="T1" fmla="*/ 84 h 182"/>
                <a:gd name="T2" fmla="*/ 42 w 84"/>
                <a:gd name="T3" fmla="*/ 182 h 182"/>
                <a:gd name="T4" fmla="*/ 84 w 84"/>
                <a:gd name="T5" fmla="*/ 84 h 182"/>
                <a:gd name="T6" fmla="*/ 42 w 84"/>
                <a:gd name="T7" fmla="*/ 0 h 182"/>
                <a:gd name="T8" fmla="*/ 0 w 84"/>
                <a:gd name="T9" fmla="*/ 8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82">
                  <a:moveTo>
                    <a:pt x="0" y="84"/>
                  </a:moveTo>
                  <a:lnTo>
                    <a:pt x="42" y="182"/>
                  </a:lnTo>
                  <a:lnTo>
                    <a:pt x="84" y="84"/>
                  </a:lnTo>
                  <a:lnTo>
                    <a:pt x="42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30" name="Rectangle 46"/>
            <p:cNvSpPr>
              <a:spLocks noChangeArrowheads="1"/>
            </p:cNvSpPr>
            <p:nvPr/>
          </p:nvSpPr>
          <p:spPr bwMode="auto">
            <a:xfrm>
              <a:off x="1950" y="1641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31" name="Rectangle 47"/>
            <p:cNvSpPr>
              <a:spLocks noChangeArrowheads="1"/>
            </p:cNvSpPr>
            <p:nvPr/>
          </p:nvSpPr>
          <p:spPr bwMode="auto">
            <a:xfrm>
              <a:off x="1962" y="2146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67632" name="Freeform 48"/>
            <p:cNvSpPr>
              <a:spLocks/>
            </p:cNvSpPr>
            <p:nvPr/>
          </p:nvSpPr>
          <p:spPr bwMode="auto">
            <a:xfrm>
              <a:off x="1835" y="961"/>
              <a:ext cx="449" cy="140"/>
            </a:xfrm>
            <a:custGeom>
              <a:avLst/>
              <a:gdLst>
                <a:gd name="T0" fmla="*/ 449 w 449"/>
                <a:gd name="T1" fmla="*/ 140 h 140"/>
                <a:gd name="T2" fmla="*/ 449 w 449"/>
                <a:gd name="T3" fmla="*/ 0 h 140"/>
                <a:gd name="T4" fmla="*/ 0 w 449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9" h="140">
                  <a:moveTo>
                    <a:pt x="449" y="140"/>
                  </a:moveTo>
                  <a:lnTo>
                    <a:pt x="449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3" name="Freeform 49"/>
            <p:cNvSpPr>
              <a:spLocks/>
            </p:cNvSpPr>
            <p:nvPr/>
          </p:nvSpPr>
          <p:spPr bwMode="auto">
            <a:xfrm>
              <a:off x="937" y="961"/>
              <a:ext cx="884" cy="140"/>
            </a:xfrm>
            <a:custGeom>
              <a:avLst/>
              <a:gdLst>
                <a:gd name="T0" fmla="*/ 0 w 884"/>
                <a:gd name="T1" fmla="*/ 140 h 140"/>
                <a:gd name="T2" fmla="*/ 0 w 884"/>
                <a:gd name="T3" fmla="*/ 0 h 140"/>
                <a:gd name="T4" fmla="*/ 884 w 884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4" h="140">
                  <a:moveTo>
                    <a:pt x="0" y="140"/>
                  </a:moveTo>
                  <a:lnTo>
                    <a:pt x="0" y="0"/>
                  </a:lnTo>
                  <a:lnTo>
                    <a:pt x="88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4" name="Freeform 50"/>
            <p:cNvSpPr>
              <a:spLocks/>
            </p:cNvSpPr>
            <p:nvPr/>
          </p:nvSpPr>
          <p:spPr bwMode="auto">
            <a:xfrm>
              <a:off x="4065" y="961"/>
              <a:ext cx="449" cy="140"/>
            </a:xfrm>
            <a:custGeom>
              <a:avLst/>
              <a:gdLst>
                <a:gd name="T0" fmla="*/ 449 w 449"/>
                <a:gd name="T1" fmla="*/ 140 h 140"/>
                <a:gd name="T2" fmla="*/ 449 w 449"/>
                <a:gd name="T3" fmla="*/ 0 h 140"/>
                <a:gd name="T4" fmla="*/ 0 w 449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9" h="140">
                  <a:moveTo>
                    <a:pt x="449" y="140"/>
                  </a:moveTo>
                  <a:lnTo>
                    <a:pt x="449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5" name="Freeform 51"/>
            <p:cNvSpPr>
              <a:spLocks/>
            </p:cNvSpPr>
            <p:nvPr/>
          </p:nvSpPr>
          <p:spPr bwMode="auto">
            <a:xfrm>
              <a:off x="3167" y="961"/>
              <a:ext cx="884" cy="140"/>
            </a:xfrm>
            <a:custGeom>
              <a:avLst/>
              <a:gdLst>
                <a:gd name="T0" fmla="*/ 0 w 884"/>
                <a:gd name="T1" fmla="*/ 140 h 140"/>
                <a:gd name="T2" fmla="*/ 0 w 884"/>
                <a:gd name="T3" fmla="*/ 0 h 140"/>
                <a:gd name="T4" fmla="*/ 884 w 884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4" h="140">
                  <a:moveTo>
                    <a:pt x="0" y="140"/>
                  </a:moveTo>
                  <a:lnTo>
                    <a:pt x="0" y="0"/>
                  </a:lnTo>
                  <a:lnTo>
                    <a:pt x="88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6" name="Freeform 52"/>
            <p:cNvSpPr>
              <a:spLocks/>
            </p:cNvSpPr>
            <p:nvPr/>
          </p:nvSpPr>
          <p:spPr bwMode="auto">
            <a:xfrm>
              <a:off x="699" y="793"/>
              <a:ext cx="84" cy="182"/>
            </a:xfrm>
            <a:custGeom>
              <a:avLst/>
              <a:gdLst>
                <a:gd name="T0" fmla="*/ 0 w 84"/>
                <a:gd name="T1" fmla="*/ 98 h 182"/>
                <a:gd name="T2" fmla="*/ 42 w 84"/>
                <a:gd name="T3" fmla="*/ 182 h 182"/>
                <a:gd name="T4" fmla="*/ 84 w 84"/>
                <a:gd name="T5" fmla="*/ 98 h 182"/>
                <a:gd name="T6" fmla="*/ 42 w 84"/>
                <a:gd name="T7" fmla="*/ 0 h 182"/>
                <a:gd name="T8" fmla="*/ 0 w 84"/>
                <a:gd name="T9" fmla="*/ 9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82">
                  <a:moveTo>
                    <a:pt x="0" y="98"/>
                  </a:moveTo>
                  <a:lnTo>
                    <a:pt x="42" y="182"/>
                  </a:lnTo>
                  <a:lnTo>
                    <a:pt x="84" y="98"/>
                  </a:lnTo>
                  <a:lnTo>
                    <a:pt x="42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37" name="Line 53"/>
            <p:cNvSpPr>
              <a:spLocks noChangeShapeType="1"/>
            </p:cNvSpPr>
            <p:nvPr/>
          </p:nvSpPr>
          <p:spPr bwMode="auto">
            <a:xfrm>
              <a:off x="1596" y="2714"/>
              <a:ext cx="4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8" name="Line 54"/>
            <p:cNvSpPr>
              <a:spLocks noChangeShapeType="1"/>
            </p:cNvSpPr>
            <p:nvPr/>
          </p:nvSpPr>
          <p:spPr bwMode="auto">
            <a:xfrm>
              <a:off x="3392" y="2714"/>
              <a:ext cx="4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08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6575" y="868363"/>
            <a:ext cx="8229600" cy="5065712"/>
          </a:xfrm>
        </p:spPr>
        <p:txBody>
          <a:bodyPr/>
          <a:lstStyle/>
          <a:p>
            <a:r>
              <a:rPr lang="en-US" dirty="0" smtClean="0"/>
              <a:t>A test case is a set of input data and expected results that exercises a component with the purpose of causing failures and detecting faults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Log</a:t>
            </a:r>
          </a:p>
          <a:p>
            <a:pPr lvl="1"/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124554" y="3317584"/>
            <a:ext cx="1754187" cy="5111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59491" y="3527134"/>
            <a:ext cx="1489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TestA:TestCase</a:t>
            </a:r>
            <a:endParaRPr lang="en-US" sz="1400" u="sng">
              <a:latin typeface="Lucida Sans Typewriter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523266" y="2984209"/>
            <a:ext cx="1776413" cy="5111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613754" y="3193759"/>
            <a:ext cx="15954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TestA1:TestCase</a:t>
            </a:r>
            <a:endParaRPr lang="en-US" sz="1400" u="sng">
              <a:latin typeface="Lucida Sans Typewriter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523266" y="3650959"/>
            <a:ext cx="1776413" cy="50958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613754" y="3860509"/>
            <a:ext cx="15954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TestA2:TestCase</a:t>
            </a:r>
            <a:endParaRPr lang="en-US" sz="1400" u="sng">
              <a:latin typeface="Lucida Sans Typewriter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5856516" y="3495384"/>
            <a:ext cx="311150" cy="155575"/>
          </a:xfrm>
          <a:custGeom>
            <a:avLst/>
            <a:gdLst>
              <a:gd name="T0" fmla="*/ 98 w 196"/>
              <a:gd name="T1" fmla="*/ 0 h 98"/>
              <a:gd name="T2" fmla="*/ 0 w 196"/>
              <a:gd name="T3" fmla="*/ 42 h 98"/>
              <a:gd name="T4" fmla="*/ 98 w 196"/>
              <a:gd name="T5" fmla="*/ 98 h 98"/>
              <a:gd name="T6" fmla="*/ 196 w 196"/>
              <a:gd name="T7" fmla="*/ 42 h 98"/>
              <a:gd name="T8" fmla="*/ 98 w 196"/>
              <a:gd name="T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98">
                <a:moveTo>
                  <a:pt x="98" y="0"/>
                </a:moveTo>
                <a:lnTo>
                  <a:pt x="0" y="42"/>
                </a:lnTo>
                <a:lnTo>
                  <a:pt x="98" y="98"/>
                </a:lnTo>
                <a:lnTo>
                  <a:pt x="196" y="42"/>
                </a:ln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145441" y="3562059"/>
            <a:ext cx="1555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170466" y="4693947"/>
            <a:ext cx="1598613" cy="5111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221266" y="4882859"/>
            <a:ext cx="1489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TestB:TestCase</a:t>
            </a:r>
            <a:endParaRPr lang="en-US" sz="1400" u="sng">
              <a:latin typeface="Lucida Sans Typewriter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413604" y="4693947"/>
            <a:ext cx="1598612" cy="5111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5458054" y="4882859"/>
            <a:ext cx="1489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rgbClr val="000000"/>
                </a:solidFill>
                <a:latin typeface="Lucida Sans Typewriter" charset="0"/>
              </a:rPr>
              <a:t>TestC:TestCase</a:t>
            </a:r>
            <a:endParaRPr lang="en-US" sz="1400" u="sng">
              <a:latin typeface="Lucida Sans Typewriter" charset="0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3976916" y="3806534"/>
            <a:ext cx="1014413" cy="88741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>
            <a:off x="4991329" y="3806534"/>
            <a:ext cx="1154112" cy="88741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356204" y="4282784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precedes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5942241" y="4282784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precedes</a:t>
            </a:r>
            <a:endParaRPr lang="en-US" sz="1400">
              <a:latin typeface="Lucida Sans Typewriter" charset="0"/>
            </a:endParaRPr>
          </a:p>
        </p:txBody>
      </p: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6301016" y="3184234"/>
            <a:ext cx="222250" cy="711200"/>
            <a:chOff x="3154" y="1426"/>
            <a:chExt cx="140" cy="448"/>
          </a:xfrm>
        </p:grpSpPr>
        <p:sp>
          <p:nvSpPr>
            <p:cNvPr id="25" name="Line 33"/>
            <p:cNvSpPr>
              <a:spLocks noChangeShapeType="1"/>
            </p:cNvSpPr>
            <p:nvPr/>
          </p:nvSpPr>
          <p:spPr bwMode="auto">
            <a:xfrm flipH="1">
              <a:off x="3154" y="1426"/>
              <a:ext cx="1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 flipH="1">
              <a:off x="3154" y="1874"/>
              <a:ext cx="1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3154" y="1426"/>
              <a:ext cx="0" cy="4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345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Stubs and Drivers</a:t>
            </a:r>
          </a:p>
          <a:p>
            <a:pPr lvl="1"/>
            <a:r>
              <a:rPr lang="en-US" dirty="0" smtClean="0"/>
              <a:t>A test driver simulated the part of the system that calls the component under test</a:t>
            </a:r>
          </a:p>
          <a:p>
            <a:pPr lvl="1"/>
            <a:r>
              <a:rPr lang="en-US" dirty="0" smtClean="0"/>
              <a:t>A test stub simulates a component that is called by the tested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79" y="3962386"/>
            <a:ext cx="2286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0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correction is a change to a component whose purpose is to repair a fault</a:t>
            </a:r>
          </a:p>
          <a:p>
            <a:pPr lvl="1"/>
            <a:r>
              <a:rPr lang="en-US" dirty="0" smtClean="0"/>
              <a:t>Problem tracking</a:t>
            </a:r>
          </a:p>
          <a:p>
            <a:pPr lvl="1"/>
            <a:r>
              <a:rPr lang="en-US" dirty="0" smtClean="0"/>
              <a:t>Regression testing</a:t>
            </a:r>
          </a:p>
          <a:p>
            <a:pPr lvl="1"/>
            <a:r>
              <a:rPr lang="en-US" dirty="0" smtClean="0"/>
              <a:t>Rationale maintenance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4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3. Testing Activities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8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Types </a:t>
            </a:r>
            <a:r>
              <a:rPr lang="en-US" dirty="0"/>
              <a:t>of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Inspection</a:t>
            </a:r>
          </a:p>
          <a:p>
            <a:pPr lvl="1"/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A team of developers</a:t>
            </a:r>
          </a:p>
          <a:p>
            <a:pPr lvl="1"/>
            <a:r>
              <a:rPr lang="en-US" u="sng" dirty="0" smtClean="0"/>
              <a:t>Goal</a:t>
            </a:r>
            <a:r>
              <a:rPr lang="en-US" dirty="0" smtClean="0"/>
              <a:t>: find faults in the component</a:t>
            </a:r>
          </a:p>
          <a:p>
            <a:r>
              <a:rPr lang="en-US" dirty="0" smtClean="0"/>
              <a:t>Usability Testing</a:t>
            </a:r>
          </a:p>
          <a:p>
            <a:pPr lvl="1"/>
            <a:r>
              <a:rPr lang="en-US" dirty="0" smtClean="0"/>
              <a:t>System, especially on user interface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u="sng" dirty="0" smtClean="0"/>
              <a:t>Goal</a:t>
            </a:r>
            <a:r>
              <a:rPr lang="en-US" dirty="0" smtClean="0"/>
              <a:t>: find the differences between the system and the user’s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0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95400"/>
            <a:ext cx="8140700" cy="30861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Unit Testing: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 subsystem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Carried out by developers</a:t>
            </a:r>
          </a:p>
          <a:p>
            <a:pPr lvl="1">
              <a:lnSpc>
                <a:spcPct val="100000"/>
              </a:lnSpc>
            </a:pPr>
            <a:r>
              <a:rPr lang="en-US" u="sng" dirty="0"/>
              <a:t>Goal:</a:t>
            </a:r>
            <a:r>
              <a:rPr lang="en-US" dirty="0"/>
              <a:t> Confirm that subsystems is correctly coded and carries out the intended functionality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Testing: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Groups of subsystems (collection of classes) and eventually the entire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Carried out by developers</a:t>
            </a:r>
          </a:p>
          <a:p>
            <a:pPr lvl="1">
              <a:lnSpc>
                <a:spcPct val="100000"/>
              </a:lnSpc>
            </a:pPr>
            <a:r>
              <a:rPr lang="en-US" u="sng" dirty="0"/>
              <a:t>Goal:</a:t>
            </a:r>
            <a:r>
              <a:rPr lang="en-US" dirty="0"/>
              <a:t>  Test the interface among the subsystem</a:t>
            </a:r>
          </a:p>
        </p:txBody>
      </p:sp>
    </p:spTree>
    <p:extLst>
      <p:ext uri="{BB962C8B-B14F-4D97-AF65-F5344CB8AC3E}">
        <p14:creationId xmlns:p14="http://schemas.microsoft.com/office/powerpoint/2010/main" val="2527036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  <a:noFill/>
          <a:ln/>
        </p:spPr>
        <p:txBody>
          <a:bodyPr/>
          <a:lstStyle/>
          <a:p>
            <a:r>
              <a:rPr lang="en-US" sz="2400" dirty="0"/>
              <a:t>System Testing:</a:t>
            </a:r>
          </a:p>
          <a:p>
            <a:pPr lvl="1"/>
            <a:r>
              <a:rPr lang="en-US" sz="2000" dirty="0"/>
              <a:t>The entire system</a:t>
            </a:r>
          </a:p>
          <a:p>
            <a:pPr lvl="1"/>
            <a:r>
              <a:rPr lang="en-US" sz="2000" dirty="0"/>
              <a:t>Carried out by developers</a:t>
            </a:r>
          </a:p>
          <a:p>
            <a:pPr lvl="1"/>
            <a:r>
              <a:rPr lang="en-US" sz="2000" u="sng" dirty="0"/>
              <a:t>Goal:</a:t>
            </a:r>
            <a:r>
              <a:rPr lang="en-US" sz="2000" dirty="0"/>
              <a:t>  Determine if the system meets the requirements (functional and global)</a:t>
            </a:r>
          </a:p>
          <a:p>
            <a:r>
              <a:rPr lang="en-US" sz="2400" dirty="0"/>
              <a:t>Acceptance Testing:</a:t>
            </a:r>
          </a:p>
          <a:p>
            <a:pPr lvl="1"/>
            <a:r>
              <a:rPr lang="en-US" sz="2000" dirty="0"/>
              <a:t>Evaluates the system delivered by developers</a:t>
            </a:r>
          </a:p>
          <a:p>
            <a:pPr lvl="1"/>
            <a:r>
              <a:rPr lang="en-US" sz="2000" dirty="0"/>
              <a:t>Carried out by the client.  May involve executing typical transactions on site on a trial basis</a:t>
            </a:r>
          </a:p>
          <a:p>
            <a:pPr lvl="1"/>
            <a:r>
              <a:rPr lang="en-US" sz="2000" u="sng" dirty="0"/>
              <a:t>Goal:</a:t>
            </a:r>
            <a:r>
              <a:rPr lang="en-US" sz="2000" dirty="0"/>
              <a:t> Demonstrate that the system meets customer requirements and is ready to use</a:t>
            </a:r>
          </a:p>
          <a:p>
            <a:pPr>
              <a:buFont typeface="Times" charset="0"/>
              <a:buChar char=" "/>
            </a:pPr>
            <a:endParaRPr lang="en-US" sz="2400" dirty="0"/>
          </a:p>
          <a:p>
            <a:r>
              <a:rPr lang="en-US" sz="2400" dirty="0"/>
              <a:t>Implementation (Coding) and testing go hand in hand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2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506" y="868363"/>
            <a:ext cx="8229384" cy="5065712"/>
          </a:xfrm>
        </p:spPr>
        <p:txBody>
          <a:bodyPr/>
          <a:lstStyle/>
          <a:p>
            <a:r>
              <a:rPr lang="en-US" altLang="zh-CN" sz="2400" dirty="0" smtClean="0"/>
              <a:t>An Overview of Testing</a:t>
            </a:r>
            <a:endParaRPr lang="en-US" sz="2400" dirty="0" smtClean="0"/>
          </a:p>
          <a:p>
            <a:r>
              <a:rPr lang="en-US" sz="2400" dirty="0" smtClean="0"/>
              <a:t>Testing Concepts</a:t>
            </a:r>
            <a:endParaRPr lang="en-US" sz="2400" dirty="0"/>
          </a:p>
          <a:p>
            <a:r>
              <a:rPr lang="en-US" sz="2400" dirty="0" smtClean="0"/>
              <a:t>T</a:t>
            </a:r>
            <a:r>
              <a:rPr lang="en-US" altLang="zh-CN" sz="2400" dirty="0" smtClean="0"/>
              <a:t>esting Activities</a:t>
            </a:r>
            <a:endParaRPr lang="en-US" sz="2400" dirty="0" smtClean="0"/>
          </a:p>
          <a:p>
            <a:r>
              <a:rPr lang="en-US" sz="2400" dirty="0" smtClean="0"/>
              <a:t>M</a:t>
            </a:r>
            <a:r>
              <a:rPr lang="en-US" altLang="zh-CN" sz="2400" dirty="0" smtClean="0"/>
              <a:t>anaging Testing</a:t>
            </a:r>
          </a:p>
          <a:p>
            <a:endParaRPr lang="en-US" sz="2400" dirty="0" smtClean="0"/>
          </a:p>
          <a:p>
            <a:r>
              <a:rPr lang="en-US" sz="2400" dirty="0" smtClean="0"/>
              <a:t>C</a:t>
            </a:r>
            <a:r>
              <a:rPr lang="en-US" altLang="zh-CN" sz="2400" dirty="0" smtClean="0"/>
              <a:t>hapter 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06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en-US" dirty="0" smtClean="0"/>
              <a:t>) Unit </a:t>
            </a:r>
            <a:r>
              <a:rPr lang="en-US" dirty="0"/>
              <a:t>Testing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016000"/>
            <a:ext cx="8255000" cy="48006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Informal: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Incremental coding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Static Analysis: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Hand execution: Reading the  source code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Walk-Through (informal presentation to others)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Code Inspection (formal presentation to others)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Automated Tools checking for</a:t>
            </a:r>
          </a:p>
          <a:p>
            <a:pPr lvl="2"/>
            <a:r>
              <a:rPr lang="en-US" sz="2000" dirty="0"/>
              <a:t>syntactic and semantic errors</a:t>
            </a:r>
          </a:p>
          <a:p>
            <a:pPr lvl="2"/>
            <a:r>
              <a:rPr lang="en-US" sz="2000" dirty="0"/>
              <a:t>departure from coding standards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Dynamic Analysis: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Black-box testing (Test the  input/output behavior)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White-box testing (Test the internal logic of the subsystem or object)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Data-structure based testing  (Data types determine test cases)</a:t>
            </a:r>
          </a:p>
        </p:txBody>
      </p:sp>
    </p:spTree>
    <p:extLst>
      <p:ext uri="{BB962C8B-B14F-4D97-AF65-F5344CB8AC3E}">
        <p14:creationId xmlns:p14="http://schemas.microsoft.com/office/powerpoint/2010/main" val="265576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Black-box Testing 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2463" y="884254"/>
            <a:ext cx="8229600" cy="5065712"/>
          </a:xfrm>
        </p:spPr>
        <p:txBody>
          <a:bodyPr/>
          <a:lstStyle/>
          <a:p>
            <a:r>
              <a:rPr lang="en-US" dirty="0"/>
              <a:t>Focus: I/O behavior. If for any given input, we can predict the output, then the module passes the test.</a:t>
            </a:r>
          </a:p>
          <a:p>
            <a:pPr lvl="1"/>
            <a:r>
              <a:rPr lang="en-US" dirty="0"/>
              <a:t>Almost always impossible to generate all possible inputs ("test cases")</a:t>
            </a:r>
          </a:p>
          <a:p>
            <a:r>
              <a:rPr lang="en-US" dirty="0"/>
              <a:t>Goal: Reduce number of test cases by equivalence partitioning:</a:t>
            </a:r>
          </a:p>
          <a:p>
            <a:pPr lvl="1"/>
            <a:r>
              <a:rPr lang="en-US" dirty="0"/>
              <a:t>Divide input conditions into </a:t>
            </a:r>
            <a:r>
              <a:rPr lang="en-US" dirty="0">
                <a:solidFill>
                  <a:srgbClr val="FF0000"/>
                </a:solidFill>
              </a:rPr>
              <a:t>equivalence classes</a:t>
            </a:r>
          </a:p>
          <a:p>
            <a:pPr lvl="1"/>
            <a:r>
              <a:rPr lang="en-US" dirty="0"/>
              <a:t>Choose test cases for each equivalence class. (Example: If an object is supposed to accept a negative number,  testing one negative number is enough)</a:t>
            </a:r>
          </a:p>
        </p:txBody>
      </p:sp>
    </p:spTree>
    <p:extLst>
      <p:ext uri="{BB962C8B-B14F-4D97-AF65-F5344CB8AC3E}">
        <p14:creationId xmlns:p14="http://schemas.microsoft.com/office/powerpoint/2010/main" val="26764923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213" y="868363"/>
            <a:ext cx="8255000" cy="4800600"/>
          </a:xfrm>
          <a:noFill/>
          <a:ln/>
        </p:spPr>
        <p:txBody>
          <a:bodyPr/>
          <a:lstStyle/>
          <a:p>
            <a:r>
              <a:rPr lang="en-US" sz="2400" dirty="0"/>
              <a:t>Selection of equivalence classes (No rules, only guidelines):</a:t>
            </a:r>
          </a:p>
          <a:p>
            <a:pPr lvl="1"/>
            <a:r>
              <a:rPr lang="en-US" sz="2000" dirty="0"/>
              <a:t>Input is valid across</a:t>
            </a:r>
            <a:r>
              <a:rPr lang="en-US" sz="2000" dirty="0">
                <a:solidFill>
                  <a:srgbClr val="FF0000"/>
                </a:solidFill>
              </a:rPr>
              <a:t> range </a:t>
            </a:r>
            <a:r>
              <a:rPr lang="en-US" sz="2000" dirty="0"/>
              <a:t>of values. Select test cases from  3 equivalence classes:</a:t>
            </a:r>
          </a:p>
          <a:p>
            <a:pPr lvl="2"/>
            <a:r>
              <a:rPr lang="en-US" sz="2000" dirty="0"/>
              <a:t>Below the range</a:t>
            </a:r>
          </a:p>
          <a:p>
            <a:pPr lvl="2"/>
            <a:r>
              <a:rPr lang="en-US" sz="2000" dirty="0" smtClean="0"/>
              <a:t>Within </a:t>
            </a:r>
            <a:r>
              <a:rPr lang="en-US" sz="2000" dirty="0"/>
              <a:t>the range</a:t>
            </a:r>
          </a:p>
          <a:p>
            <a:pPr lvl="2"/>
            <a:r>
              <a:rPr lang="en-US" sz="2000" dirty="0" smtClean="0"/>
              <a:t>Above </a:t>
            </a:r>
            <a:r>
              <a:rPr lang="en-US" sz="2000" dirty="0"/>
              <a:t>the range</a:t>
            </a:r>
          </a:p>
          <a:p>
            <a:pPr lvl="1"/>
            <a:r>
              <a:rPr lang="en-US" sz="2000" dirty="0"/>
              <a:t>Input is valid if it is from a </a:t>
            </a:r>
            <a:r>
              <a:rPr lang="en-US" sz="2000" dirty="0">
                <a:solidFill>
                  <a:srgbClr val="FF0000"/>
                </a:solidFill>
              </a:rPr>
              <a:t>discrete set</a:t>
            </a:r>
            <a:r>
              <a:rPr lang="en-US" sz="2000" dirty="0"/>
              <a:t>. Select test cases from 2 equivalence classes:</a:t>
            </a:r>
          </a:p>
          <a:p>
            <a:pPr lvl="2"/>
            <a:r>
              <a:rPr lang="en-US" sz="2000" dirty="0"/>
              <a:t>Valid discrete value</a:t>
            </a:r>
          </a:p>
          <a:p>
            <a:pPr lvl="2"/>
            <a:r>
              <a:rPr lang="en-US" sz="2000" dirty="0"/>
              <a:t>Invalid discrete </a:t>
            </a:r>
            <a:r>
              <a:rPr lang="en-US" sz="2000" dirty="0" smtClean="0"/>
              <a:t>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9548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Boundary testing</a:t>
            </a:r>
          </a:p>
          <a:p>
            <a:pPr lvl="1"/>
            <a:r>
              <a:rPr lang="en-US" dirty="0" smtClean="0"/>
              <a:t>It focuses on the conditions at the boundary of the equivalence 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95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4638"/>
            <a:ext cx="7315200" cy="563562"/>
          </a:xfrm>
        </p:spPr>
        <p:txBody>
          <a:bodyPr/>
          <a:lstStyle/>
          <a:p>
            <a:r>
              <a:rPr lang="en-GB" b="1" dirty="0"/>
              <a:t>Boundary Value Testing Example </a:t>
            </a:r>
            <a:endParaRPr lang="en-US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GB"/>
              <a:t>Process employment applications based on a person's age.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Notice the problem at the boundaries. The age "16" is included in two different equivalence classes (as are 18 and 55). </a:t>
            </a:r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1816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536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/>
              <a:t>Boundary value testing focuses on the boundaries simply because that is where so many defects hide.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2400" dirty="0"/>
              <a:t> If (</a:t>
            </a:r>
            <a:r>
              <a:rPr lang="en-GB" sz="2400" dirty="0" err="1"/>
              <a:t>applicantAge</a:t>
            </a:r>
            <a:r>
              <a:rPr lang="en-GB" sz="2400" dirty="0"/>
              <a:t> &gt;= 0 &amp;&amp; </a:t>
            </a:r>
            <a:r>
              <a:rPr lang="en-GB" sz="2400" dirty="0" err="1"/>
              <a:t>applicantAge</a:t>
            </a:r>
            <a:r>
              <a:rPr lang="en-GB" sz="2400" dirty="0"/>
              <a:t> </a:t>
            </a:r>
            <a:r>
              <a:rPr lang="en-GB" sz="2400" b="1" dirty="0"/>
              <a:t>&lt;=16</a:t>
            </a:r>
            <a:r>
              <a:rPr lang="en-GB" sz="2400" dirty="0"/>
              <a:t>)                </a:t>
            </a:r>
            <a:r>
              <a:rPr lang="en-GB" sz="2400" dirty="0" err="1"/>
              <a:t>hireStatus</a:t>
            </a:r>
            <a:r>
              <a:rPr lang="en-GB" sz="2400" dirty="0"/>
              <a:t>="NO";      </a:t>
            </a:r>
          </a:p>
          <a:p>
            <a:pPr>
              <a:lnSpc>
                <a:spcPct val="80000"/>
              </a:lnSpc>
            </a:pPr>
            <a:endParaRPr lang="en-GB" sz="800" dirty="0"/>
          </a:p>
          <a:p>
            <a:pPr>
              <a:lnSpc>
                <a:spcPct val="80000"/>
              </a:lnSpc>
            </a:pPr>
            <a:r>
              <a:rPr lang="en-GB" sz="2400" dirty="0"/>
              <a:t>If (</a:t>
            </a:r>
            <a:r>
              <a:rPr lang="en-GB" sz="2400" dirty="0" err="1"/>
              <a:t>applicantAge</a:t>
            </a:r>
            <a:r>
              <a:rPr lang="en-GB" sz="2400" dirty="0"/>
              <a:t> </a:t>
            </a:r>
            <a:r>
              <a:rPr lang="en-GB" sz="2400" b="1" dirty="0"/>
              <a:t>&gt;= 16</a:t>
            </a:r>
            <a:r>
              <a:rPr lang="en-GB" sz="2400" dirty="0"/>
              <a:t> &amp;&amp; </a:t>
            </a:r>
            <a:r>
              <a:rPr lang="en-GB" sz="2400" dirty="0" err="1"/>
              <a:t>applicantAge</a:t>
            </a:r>
            <a:r>
              <a:rPr lang="en-GB" sz="2400" dirty="0"/>
              <a:t> &lt;=18)                </a:t>
            </a:r>
            <a:r>
              <a:rPr lang="en-GB" sz="2400" dirty="0" err="1"/>
              <a:t>hireStatus</a:t>
            </a:r>
            <a:r>
              <a:rPr lang="en-GB" sz="2400" dirty="0"/>
              <a:t>="PART";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   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If (</a:t>
            </a:r>
            <a:r>
              <a:rPr lang="en-GB" sz="2400" dirty="0" err="1"/>
              <a:t>applicantAge</a:t>
            </a:r>
            <a:r>
              <a:rPr lang="en-GB" sz="2400" dirty="0"/>
              <a:t> &gt;= 18 &amp;&amp; </a:t>
            </a:r>
            <a:r>
              <a:rPr lang="en-GB" sz="2400" dirty="0" err="1"/>
              <a:t>applicantAge</a:t>
            </a:r>
            <a:r>
              <a:rPr lang="en-GB" sz="2400" dirty="0"/>
              <a:t> &lt;=55)                </a:t>
            </a:r>
            <a:r>
              <a:rPr lang="en-GB" sz="2400" dirty="0" err="1"/>
              <a:t>hireStatus</a:t>
            </a:r>
            <a:r>
              <a:rPr lang="en-GB" sz="2400" dirty="0"/>
              <a:t>="FULL";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 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If (</a:t>
            </a:r>
            <a:r>
              <a:rPr lang="en-GB" sz="2400" dirty="0" err="1"/>
              <a:t>applicantAge</a:t>
            </a:r>
            <a:r>
              <a:rPr lang="en-GB" sz="2400" dirty="0"/>
              <a:t> &gt;= 55 &amp;&amp; </a:t>
            </a:r>
            <a:r>
              <a:rPr lang="en-GB" sz="2400" dirty="0" err="1"/>
              <a:t>applicantAge</a:t>
            </a:r>
            <a:r>
              <a:rPr lang="en-GB" sz="2400" dirty="0"/>
              <a:t> &lt;=99)                </a:t>
            </a:r>
            <a:r>
              <a:rPr lang="en-GB" sz="2400" dirty="0" err="1"/>
              <a:t>hireStatus</a:t>
            </a:r>
            <a:r>
              <a:rPr lang="en-GB" sz="2400" dirty="0"/>
              <a:t>="NO";</a:t>
            </a:r>
            <a:r>
              <a:rPr lang="en-US" sz="24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9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GB" sz="2800"/>
              <a:t>Perhaps this is what our organization meant:</a:t>
            </a:r>
          </a:p>
          <a:p>
            <a:pPr>
              <a:buFontTx/>
              <a:buNone/>
            </a:pPr>
            <a:r>
              <a:rPr lang="en-GB" sz="2800"/>
              <a:t>	0–15	Don't hire</a:t>
            </a:r>
          </a:p>
          <a:p>
            <a:pPr>
              <a:buFontTx/>
              <a:buNone/>
            </a:pPr>
            <a:r>
              <a:rPr lang="en-GB" sz="2800"/>
              <a:t>	16–17	Can hire on a part-time basis only</a:t>
            </a:r>
          </a:p>
          <a:p>
            <a:pPr>
              <a:buFontTx/>
              <a:buNone/>
            </a:pPr>
            <a:r>
              <a:rPr lang="en-GB" sz="2800"/>
              <a:t>	18–54	Can hire as full-time employees	</a:t>
            </a:r>
          </a:p>
          <a:p>
            <a:pPr>
              <a:buFontTx/>
              <a:buNone/>
            </a:pPr>
            <a:r>
              <a:rPr lang="en-GB" sz="2800"/>
              <a:t>	55–99	Don't hire</a:t>
            </a:r>
          </a:p>
          <a:p>
            <a:pPr>
              <a:buFontTx/>
              <a:buNone/>
            </a:pPr>
            <a:endParaRPr lang="en-GB" sz="900"/>
          </a:p>
          <a:p>
            <a:r>
              <a:rPr lang="en-GB" sz="2800"/>
              <a:t>What about ages -3 and 101? </a:t>
            </a:r>
          </a:p>
          <a:p>
            <a:pPr>
              <a:buFontTx/>
              <a:buNone/>
            </a:pPr>
            <a:endParaRPr lang="en-GB" sz="900"/>
          </a:p>
          <a:p>
            <a:r>
              <a:rPr lang="en-GB" sz="2800"/>
              <a:t>The requirements do not specify how these values should be treated. </a:t>
            </a:r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64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000"/>
              <a:t>The code that implements the corrected rules is: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GB" sz="1800"/>
              <a:t>If (applicantAge &gt;= 0 &amp;&amp; applicantAge &lt;=15)               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GB" sz="1800"/>
              <a:t>	hireStatus="NO";     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GB" sz="1800"/>
              <a:t>If (applicantAge &gt;= 16 &amp;&amp; applicantAge &lt;=17)                hireStatus="PART";     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GB" sz="1800"/>
              <a:t>If (applicantAge &gt;= 18 &amp;&amp; applicantAge &lt;=54)                hireStatus="FULL";     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GB" sz="1800"/>
              <a:t>If (applicantAge &gt;= 55 &amp;&amp; applicantAge &lt;=99)              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GB" sz="1800"/>
              <a:t>	 hireStatus="NO";</a:t>
            </a:r>
            <a:r>
              <a:rPr lang="en-US" sz="1800"/>
              <a:t> </a:t>
            </a:r>
          </a:p>
          <a:p>
            <a:pPr>
              <a:lnSpc>
                <a:spcPct val="100000"/>
              </a:lnSpc>
            </a:pPr>
            <a:endParaRPr lang="en-GB" sz="2000"/>
          </a:p>
          <a:p>
            <a:pPr>
              <a:lnSpc>
                <a:spcPct val="100000"/>
              </a:lnSpc>
            </a:pPr>
            <a:r>
              <a:rPr lang="en-GB" sz="2000"/>
              <a:t>The interesting values on or near the boundaries in this example are {-1, 0, 1}, {15, 16, 17}, {17, 18, 19}, {54, 55, 56}, and {98, 99, 100}. 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sz="2000"/>
          </a:p>
          <a:p>
            <a:pPr>
              <a:lnSpc>
                <a:spcPct val="100000"/>
              </a:lnSpc>
            </a:pPr>
            <a:r>
              <a:rPr lang="en-GB" sz="2000"/>
              <a:t>Other values, such as {-42, 1001, FRED, %$#@} might be included depending on the module's documented preconditions.</a:t>
            </a:r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3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GB" sz="2800"/>
              <a:t>The steps for using boundary value testing are :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GB" sz="2800"/>
              <a:t>1- Identify the equivalence classes.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GB" sz="9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GB" sz="900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GB" sz="2800"/>
              <a:t>2- Identify the boundaries of each equivalence class.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GB" sz="900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GB" sz="2800"/>
              <a:t>3- Create test cases for each boundary value by choosing one point on the boundary, one point just below the boundary, and one point just above the boundary.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GB" sz="900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GB" sz="2800"/>
              <a:t>"Below" and "above" are relative terms and depend on the data value's units. </a:t>
            </a:r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97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White-box Testing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054100"/>
            <a:ext cx="8102600" cy="1847850"/>
          </a:xfrm>
          <a:noFill/>
          <a:ln/>
        </p:spPr>
        <p:txBody>
          <a:bodyPr/>
          <a:lstStyle/>
          <a:p>
            <a:r>
              <a:rPr lang="en-US" sz="2400" dirty="0"/>
              <a:t>Focus: Thoroughness (Coverage). Every statement in the component is executed at least once.</a:t>
            </a:r>
          </a:p>
          <a:p>
            <a:r>
              <a:rPr lang="en-US" sz="2400" dirty="0"/>
              <a:t>Four types of white-box  testing</a:t>
            </a:r>
          </a:p>
          <a:p>
            <a:pPr lvl="1"/>
            <a:r>
              <a:rPr lang="en-US" sz="2000" dirty="0"/>
              <a:t>Statement Testing</a:t>
            </a:r>
          </a:p>
          <a:p>
            <a:pPr lvl="1"/>
            <a:r>
              <a:rPr lang="en-US" sz="2000" dirty="0" smtClean="0"/>
              <a:t>Path </a:t>
            </a:r>
            <a:r>
              <a:rPr lang="en-US" sz="2000" dirty="0"/>
              <a:t>Testing</a:t>
            </a:r>
          </a:p>
          <a:p>
            <a:pPr lvl="1"/>
            <a:r>
              <a:rPr lang="en-US" sz="2000" dirty="0"/>
              <a:t>Branch </a:t>
            </a:r>
            <a:r>
              <a:rPr lang="en-US" sz="2000" dirty="0" smtClean="0"/>
              <a:t>Testing</a:t>
            </a:r>
          </a:p>
          <a:p>
            <a:pPr lvl="1"/>
            <a:r>
              <a:rPr lang="en-US" sz="2000" dirty="0" smtClean="0"/>
              <a:t>Loop </a:t>
            </a:r>
            <a:r>
              <a:rPr lang="en-US" sz="2000" dirty="0"/>
              <a:t>Testing</a:t>
            </a:r>
          </a:p>
          <a:p>
            <a:pPr lvl="1"/>
            <a:endParaRPr lang="en-US" sz="2000" dirty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12750" y="4349750"/>
            <a:ext cx="81026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1239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</a:t>
            </a:r>
            <a:r>
              <a:rPr lang="en-US" altLang="zh-CN" dirty="0" smtClean="0"/>
              <a:t>n Overview of Testing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32" y="3276604"/>
            <a:ext cx="2726301" cy="2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4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355600" y="990600"/>
            <a:ext cx="8255000" cy="4921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Statement Testing (Algebraic Testing)</a:t>
            </a:r>
            <a:r>
              <a:rPr lang="en-US" sz="2400" dirty="0"/>
              <a:t>:  Test single statements (Choice of operators in polynomials,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Path </a:t>
            </a:r>
            <a:r>
              <a:rPr lang="en-US" sz="2400" dirty="0">
                <a:solidFill>
                  <a:srgbClr val="FF0000"/>
                </a:solidFill>
              </a:rPr>
              <a:t>testing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Make sure all paths in the program are executed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Branch Testing  (Conditional Testing)</a:t>
            </a:r>
            <a:r>
              <a:rPr lang="en-US" sz="2400" dirty="0"/>
              <a:t>: Make sure that each possible outcome from a condition is tested at least once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Loop Testing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Cause execution of the loop to be skipped completely. (Exception: Repeat loops)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Loop to be executed exactly once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Loop to be executed more than once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08077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80" y="1268413"/>
            <a:ext cx="6643358" cy="476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86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624" name="Object 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018645"/>
              </p:ext>
            </p:extLst>
          </p:nvPr>
        </p:nvGraphicFramePr>
        <p:xfrm>
          <a:off x="3200480" y="914466"/>
          <a:ext cx="5714920" cy="3381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Document" r:id="rId3" imgW="8688240" imgH="5151600" progId="Word.Document.8">
                  <p:embed/>
                </p:oleObj>
              </mc:Choice>
              <mc:Fallback>
                <p:oleObj name="Document" r:id="rId3" imgW="8688240" imgH="515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80" y="914466"/>
                        <a:ext cx="5714920" cy="3381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625" name="Picture 2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3505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227876"/>
      </p:ext>
    </p:extLst>
  </p:cSld>
  <p:clrMapOvr>
    <a:masterClrMapping/>
  </p:clrMapOvr>
  <p:transition xmlns:p14="http://schemas.microsoft.com/office/powerpoint/2010/main">
    <p:pull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7FA329B-39DA-0F4A-B884-9BA8243F90FE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086444"/>
              </p:ext>
            </p:extLst>
          </p:nvPr>
        </p:nvGraphicFramePr>
        <p:xfrm>
          <a:off x="152516" y="928147"/>
          <a:ext cx="6513304" cy="3657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Document" r:id="rId3" imgW="8412480" imgH="6459480" progId="Word.Document.8">
                  <p:embed/>
                </p:oleObj>
              </mc:Choice>
              <mc:Fallback>
                <p:oleObj name="Document" r:id="rId3" imgW="8412480" imgH="6459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16" y="928147"/>
                        <a:ext cx="6513304" cy="3657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72389"/>
            <a:ext cx="3505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815807"/>
      </p:ext>
    </p:extLst>
  </p:cSld>
  <p:clrMapOvr>
    <a:masterClrMapping/>
  </p:clrMapOvr>
  <p:transition xmlns:p14="http://schemas.microsoft.com/office/powerpoint/2010/main">
    <p:pull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A044000-C19C-A74A-9101-B71EB8772FB8}" type="slidenum">
              <a:rPr lang="en-US" altLang="zh-CN"/>
              <a:pPr/>
              <a:t>34</a:t>
            </a:fld>
            <a:endParaRPr lang="en-US" altLang="zh-CN"/>
          </a:p>
        </p:txBody>
      </p:sp>
      <p:graphicFrame>
        <p:nvGraphicFramePr>
          <p:cNvPr id="60418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310465"/>
              </p:ext>
            </p:extLst>
          </p:nvPr>
        </p:nvGraphicFramePr>
        <p:xfrm>
          <a:off x="356408" y="1066862"/>
          <a:ext cx="5952915" cy="267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Document" r:id="rId3" imgW="8167320" imgH="6141960" progId="Word.Document.8">
                  <p:embed/>
                </p:oleObj>
              </mc:Choice>
              <mc:Fallback>
                <p:oleObj name="Document" r:id="rId3" imgW="8167320" imgH="6141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8" y="1066862"/>
                        <a:ext cx="5952915" cy="2670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1027"/>
          <p:cNvSpPr txBox="1">
            <a:spLocks noChangeArrowheads="1"/>
          </p:cNvSpPr>
          <p:nvPr/>
        </p:nvSpPr>
        <p:spPr bwMode="auto">
          <a:xfrm>
            <a:off x="1752674" y="971544"/>
            <a:ext cx="914384" cy="40011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/>
              </a:rPr>
              <a:t>e)</a:t>
            </a:r>
            <a:endParaRPr lang="en-US" altLang="zh-CN" sz="2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60420" name="Picture 10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6" y="3737047"/>
            <a:ext cx="3505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875655"/>
      </p:ext>
    </p:extLst>
  </p:cSld>
  <p:clrMapOvr>
    <a:masterClrMapping/>
  </p:clrMapOvr>
  <p:transition xmlns:p14="http://schemas.microsoft.com/office/powerpoint/2010/main">
    <p:pull dir="l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695134"/>
              </p:ext>
            </p:extLst>
          </p:nvPr>
        </p:nvGraphicFramePr>
        <p:xfrm>
          <a:off x="1371684" y="1352533"/>
          <a:ext cx="5334000" cy="163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Document" r:id="rId3" imgW="8344440" imgH="2575440" progId="Word.Document.8">
                  <p:embed/>
                </p:oleObj>
              </mc:Choice>
              <mc:Fallback>
                <p:oleObj name="Document" r:id="rId3" imgW="8344440" imgH="257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84" y="1352533"/>
                        <a:ext cx="5334000" cy="1638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05200"/>
            <a:ext cx="3505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818841"/>
      </p:ext>
    </p:extLst>
  </p:cSld>
  <p:clrMapOvr>
    <a:masterClrMapping/>
  </p:clrMapOvr>
  <p:transition xmlns:p14="http://schemas.microsoft.com/office/powerpoint/2010/main"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Testing</a:t>
            </a:r>
            <a:endParaRPr lang="en-US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4673652" y="2590824"/>
            <a:ext cx="1612900" cy="2057400"/>
          </a:xfrm>
          <a:custGeom>
            <a:avLst/>
            <a:gdLst>
              <a:gd name="T0" fmla="*/ 32 w 1016"/>
              <a:gd name="T1" fmla="*/ 0 h 1296"/>
              <a:gd name="T2" fmla="*/ 80 w 1016"/>
              <a:gd name="T3" fmla="*/ 96 h 1296"/>
              <a:gd name="T4" fmla="*/ 512 w 1016"/>
              <a:gd name="T5" fmla="*/ 96 h 1296"/>
              <a:gd name="T6" fmla="*/ 896 w 1016"/>
              <a:gd name="T7" fmla="*/ 240 h 1296"/>
              <a:gd name="T8" fmla="*/ 944 w 1016"/>
              <a:gd name="T9" fmla="*/ 624 h 1296"/>
              <a:gd name="T10" fmla="*/ 896 w 1016"/>
              <a:gd name="T11" fmla="*/ 720 h 1296"/>
              <a:gd name="T12" fmla="*/ 512 w 1016"/>
              <a:gd name="T13" fmla="*/ 720 h 1296"/>
              <a:gd name="T14" fmla="*/ 80 w 1016"/>
              <a:gd name="T15" fmla="*/ 720 h 1296"/>
              <a:gd name="T16" fmla="*/ 128 w 1016"/>
              <a:gd name="T17" fmla="*/ 816 h 1296"/>
              <a:gd name="T18" fmla="*/ 416 w 1016"/>
              <a:gd name="T19" fmla="*/ 864 h 1296"/>
              <a:gd name="T20" fmla="*/ 848 w 1016"/>
              <a:gd name="T21" fmla="*/ 864 h 1296"/>
              <a:gd name="T22" fmla="*/ 992 w 1016"/>
              <a:gd name="T23" fmla="*/ 1056 h 1296"/>
              <a:gd name="T24" fmla="*/ 992 w 1016"/>
              <a:gd name="T25" fmla="*/ 1200 h 1296"/>
              <a:gd name="T26" fmla="*/ 992 w 1016"/>
              <a:gd name="T2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6" h="1296">
                <a:moveTo>
                  <a:pt x="32" y="0"/>
                </a:moveTo>
                <a:cubicBezTo>
                  <a:pt x="16" y="40"/>
                  <a:pt x="0" y="80"/>
                  <a:pt x="80" y="96"/>
                </a:cubicBezTo>
                <a:cubicBezTo>
                  <a:pt x="160" y="112"/>
                  <a:pt x="376" y="72"/>
                  <a:pt x="512" y="96"/>
                </a:cubicBezTo>
                <a:cubicBezTo>
                  <a:pt x="648" y="120"/>
                  <a:pt x="824" y="152"/>
                  <a:pt x="896" y="240"/>
                </a:cubicBezTo>
                <a:cubicBezTo>
                  <a:pt x="968" y="328"/>
                  <a:pt x="944" y="544"/>
                  <a:pt x="944" y="624"/>
                </a:cubicBezTo>
                <a:cubicBezTo>
                  <a:pt x="944" y="704"/>
                  <a:pt x="968" y="704"/>
                  <a:pt x="896" y="720"/>
                </a:cubicBezTo>
                <a:cubicBezTo>
                  <a:pt x="824" y="736"/>
                  <a:pt x="648" y="720"/>
                  <a:pt x="512" y="720"/>
                </a:cubicBezTo>
                <a:cubicBezTo>
                  <a:pt x="376" y="720"/>
                  <a:pt x="144" y="704"/>
                  <a:pt x="80" y="720"/>
                </a:cubicBezTo>
                <a:cubicBezTo>
                  <a:pt x="16" y="736"/>
                  <a:pt x="72" y="792"/>
                  <a:pt x="128" y="816"/>
                </a:cubicBezTo>
                <a:cubicBezTo>
                  <a:pt x="184" y="840"/>
                  <a:pt x="296" y="856"/>
                  <a:pt x="416" y="864"/>
                </a:cubicBezTo>
                <a:cubicBezTo>
                  <a:pt x="536" y="872"/>
                  <a:pt x="752" y="832"/>
                  <a:pt x="848" y="864"/>
                </a:cubicBezTo>
                <a:cubicBezTo>
                  <a:pt x="944" y="896"/>
                  <a:pt x="968" y="1000"/>
                  <a:pt x="992" y="1056"/>
                </a:cubicBezTo>
                <a:cubicBezTo>
                  <a:pt x="1016" y="1112"/>
                  <a:pt x="992" y="1160"/>
                  <a:pt x="992" y="1200"/>
                </a:cubicBezTo>
                <a:cubicBezTo>
                  <a:pt x="992" y="1240"/>
                  <a:pt x="992" y="1268"/>
                  <a:pt x="992" y="1296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590852" y="2514624"/>
            <a:ext cx="3797300" cy="2438400"/>
            <a:chOff x="2304" y="2784"/>
            <a:chExt cx="2392" cy="153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784"/>
              <a:ext cx="2208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52" y="2784"/>
              <a:ext cx="1144" cy="1248"/>
            </a:xfrm>
            <a:custGeom>
              <a:avLst/>
              <a:gdLst>
                <a:gd name="T0" fmla="*/ 144 w 1144"/>
                <a:gd name="T1" fmla="*/ 0 h 1248"/>
                <a:gd name="T2" fmla="*/ 192 w 1144"/>
                <a:gd name="T3" fmla="*/ 96 h 1248"/>
                <a:gd name="T4" fmla="*/ 576 w 1144"/>
                <a:gd name="T5" fmla="*/ 96 h 1248"/>
                <a:gd name="T6" fmla="*/ 960 w 1144"/>
                <a:gd name="T7" fmla="*/ 144 h 1248"/>
                <a:gd name="T8" fmla="*/ 1008 w 1144"/>
                <a:gd name="T9" fmla="*/ 576 h 1248"/>
                <a:gd name="T10" fmla="*/ 144 w 1144"/>
                <a:gd name="T11" fmla="*/ 672 h 1248"/>
                <a:gd name="T12" fmla="*/ 144 w 1144"/>
                <a:gd name="T13" fmla="*/ 816 h 1248"/>
                <a:gd name="T14" fmla="*/ 576 w 1144"/>
                <a:gd name="T15" fmla="*/ 816 h 1248"/>
                <a:gd name="T16" fmla="*/ 1056 w 1144"/>
                <a:gd name="T17" fmla="*/ 864 h 1248"/>
                <a:gd name="T18" fmla="*/ 1056 w 1144"/>
                <a:gd name="T19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4" h="1248">
                  <a:moveTo>
                    <a:pt x="144" y="0"/>
                  </a:moveTo>
                  <a:cubicBezTo>
                    <a:pt x="132" y="40"/>
                    <a:pt x="120" y="80"/>
                    <a:pt x="192" y="96"/>
                  </a:cubicBezTo>
                  <a:cubicBezTo>
                    <a:pt x="264" y="112"/>
                    <a:pt x="448" y="88"/>
                    <a:pt x="576" y="96"/>
                  </a:cubicBezTo>
                  <a:cubicBezTo>
                    <a:pt x="704" y="104"/>
                    <a:pt x="888" y="64"/>
                    <a:pt x="960" y="144"/>
                  </a:cubicBezTo>
                  <a:cubicBezTo>
                    <a:pt x="1032" y="224"/>
                    <a:pt x="1144" y="488"/>
                    <a:pt x="1008" y="576"/>
                  </a:cubicBezTo>
                  <a:cubicBezTo>
                    <a:pt x="872" y="664"/>
                    <a:pt x="288" y="632"/>
                    <a:pt x="144" y="672"/>
                  </a:cubicBezTo>
                  <a:cubicBezTo>
                    <a:pt x="0" y="712"/>
                    <a:pt x="72" y="792"/>
                    <a:pt x="144" y="816"/>
                  </a:cubicBezTo>
                  <a:cubicBezTo>
                    <a:pt x="216" y="840"/>
                    <a:pt x="424" y="808"/>
                    <a:pt x="576" y="816"/>
                  </a:cubicBezTo>
                  <a:cubicBezTo>
                    <a:pt x="728" y="824"/>
                    <a:pt x="976" y="792"/>
                    <a:pt x="1056" y="864"/>
                  </a:cubicBezTo>
                  <a:cubicBezTo>
                    <a:pt x="1136" y="936"/>
                    <a:pt x="1056" y="1176"/>
                    <a:pt x="1056" y="124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811602" y="5410148"/>
            <a:ext cx="22964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charset="0"/>
              </a:rPr>
              <a:t>Input: (</a:t>
            </a:r>
            <a:r>
              <a:rPr lang="en-US" altLang="zh-CN" b="1" dirty="0">
                <a:latin typeface="Times New Roman" charset="0"/>
              </a:rPr>
              <a:t>2, 0, 4</a:t>
            </a:r>
            <a:r>
              <a:rPr lang="en-US" altLang="zh-CN" b="1" dirty="0" smtClean="0">
                <a:latin typeface="Times New Roman" charset="0"/>
              </a:rPr>
              <a:t>)</a:t>
            </a:r>
          </a:p>
          <a:p>
            <a:r>
              <a:rPr lang="en-US" b="1" dirty="0" smtClean="0">
                <a:latin typeface="Times New Roman" charset="0"/>
              </a:rPr>
              <a:t>Output: (2, 0,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1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testing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514624"/>
            <a:ext cx="7696200" cy="365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+mn-lt"/>
                <a:ea typeface="+mn-ea"/>
                <a:cs typeface="黑体" charset="0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+mn-lt"/>
                <a:ea typeface="+mn-ea"/>
                <a:cs typeface="黑体" charset="0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5pPr>
            <a:lvl6pPr marL="259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52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509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67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黑体" charset="0"/>
                <a:ea typeface="黑体" charset="0"/>
              </a:rPr>
              <a:t>         Test  Case               path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charset="0"/>
              </a:rPr>
              <a:t>【(2, 0, 4),  (2, 0, 3)】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charset="0"/>
              </a:rPr>
              <a:t>ace (L1)</a:t>
            </a:r>
            <a:r>
              <a:rPr lang="en-US" altLang="zh-CN" sz="2400" b="1" dirty="0" smtClean="0">
                <a:latin typeface="Times New Roman" charset="0"/>
              </a:rPr>
              <a:t>	    	              </a:t>
            </a:r>
            <a:endParaRPr lang="en-US" altLang="zh-CN" b="1" u="sng" dirty="0" smtClean="0">
              <a:solidFill>
                <a:srgbClr val="FF3300"/>
              </a:solidFill>
              <a:latin typeface="Times New Roman" charset="0"/>
              <a:ea typeface="黑体" charset="0"/>
            </a:endParaRPr>
          </a:p>
          <a:p>
            <a:pPr>
              <a:lnSpc>
                <a:spcPct val="115000"/>
              </a:lnSpc>
              <a:buFont typeface="Monotype Sorts" charset="0"/>
              <a:buNone/>
            </a:pPr>
            <a:r>
              <a:rPr lang="en-US" altLang="zh-CN" b="1" dirty="0" smtClean="0">
                <a:latin typeface="Times New Roman" charset="0"/>
              </a:rPr>
              <a:t>【(1, 1, 1),  (1, 1, 1)】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charset="0"/>
              </a:rPr>
              <a:t>abd</a:t>
            </a:r>
            <a:r>
              <a:rPr lang="en-US" altLang="zh-CN" b="1" dirty="0" smtClean="0">
                <a:latin typeface="Times New Roman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charset="0"/>
              </a:rPr>
              <a:t>(L2)</a:t>
            </a:r>
            <a:r>
              <a:rPr lang="en-US" altLang="zh-CN" b="1" dirty="0" smtClean="0">
                <a:latin typeface="Times New Roman" charset="0"/>
              </a:rPr>
              <a:t> </a:t>
            </a:r>
          </a:p>
          <a:p>
            <a:pPr>
              <a:lnSpc>
                <a:spcPct val="115000"/>
              </a:lnSpc>
              <a:buFont typeface="Monotype Sorts" charset="0"/>
              <a:buNone/>
            </a:pPr>
            <a:r>
              <a:rPr lang="en-US" altLang="zh-CN" b="1" dirty="0" smtClean="0">
                <a:latin typeface="Times New Roman" charset="0"/>
              </a:rPr>
              <a:t>【(1, 1, 2),  (1, 1, 3)】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charset="0"/>
              </a:rPr>
              <a:t>abe</a:t>
            </a:r>
            <a:r>
              <a:rPr lang="en-US" altLang="zh-CN" b="1" dirty="0" smtClean="0">
                <a:latin typeface="Times New Roman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charset="0"/>
              </a:rPr>
              <a:t>(L3)</a:t>
            </a:r>
            <a:r>
              <a:rPr lang="en-US" altLang="zh-CN" sz="2400" b="1" dirty="0" smtClean="0">
                <a:latin typeface="Times New Roman" charset="0"/>
              </a:rPr>
              <a:t>	    	              </a:t>
            </a:r>
          </a:p>
          <a:p>
            <a:pPr>
              <a:lnSpc>
                <a:spcPct val="115000"/>
              </a:lnSpc>
              <a:buFont typeface="Monotype Sorts" charset="0"/>
              <a:buNone/>
            </a:pPr>
            <a:r>
              <a:rPr lang="en-US" altLang="zh-CN" b="1" dirty="0" smtClean="0">
                <a:latin typeface="Times New Roman" charset="0"/>
              </a:rPr>
              <a:t>【(3, 0, 3),  (3, 0, 1)】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charset="0"/>
              </a:rPr>
              <a:t>acd</a:t>
            </a:r>
            <a:r>
              <a:rPr lang="en-US" altLang="zh-CN" b="1" dirty="0" smtClean="0">
                <a:latin typeface="Times New Roman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charset="0"/>
              </a:rPr>
              <a:t>L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 sz="2400" b="1" dirty="0" smtClean="0">
                <a:latin typeface="Times New Roman" charset="0"/>
              </a:rPr>
              <a:t>	    	              </a:t>
            </a:r>
          </a:p>
          <a:p>
            <a:pPr>
              <a:lnSpc>
                <a:spcPct val="115000"/>
              </a:lnSpc>
              <a:buFont typeface="Monotype Sorts" charset="0"/>
              <a:buNone/>
            </a:pPr>
            <a:r>
              <a:rPr lang="en-US" altLang="zh-CN" sz="2400" b="1" dirty="0" smtClean="0">
                <a:latin typeface="Times New Roman" charset="0"/>
              </a:rPr>
              <a:t>	    	              </a:t>
            </a:r>
          </a:p>
          <a:p>
            <a:endParaRPr lang="en-US" altLang="zh-CN" sz="3200" dirty="0" smtClean="0">
              <a:latin typeface="黑体" charset="0"/>
              <a:ea typeface="黑体" charset="0"/>
            </a:endParaRPr>
          </a:p>
          <a:p>
            <a:endParaRPr lang="en-US" altLang="zh-CN" sz="3200" dirty="0"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52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</a:t>
            </a:r>
            <a:r>
              <a:rPr lang="en-US" altLang="zh-CN" dirty="0" smtClean="0"/>
              <a:t>n</a:t>
            </a:r>
            <a:r>
              <a:rPr lang="en-US" dirty="0" smtClean="0"/>
              <a:t>ch testing</a:t>
            </a:r>
            <a:endParaRPr 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590852" y="2819416"/>
            <a:ext cx="3797300" cy="2438400"/>
            <a:chOff x="2304" y="2784"/>
            <a:chExt cx="2392" cy="1536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784"/>
              <a:ext cx="2208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552" y="2784"/>
              <a:ext cx="1144" cy="1248"/>
            </a:xfrm>
            <a:custGeom>
              <a:avLst/>
              <a:gdLst>
                <a:gd name="T0" fmla="*/ 144 w 1144"/>
                <a:gd name="T1" fmla="*/ 0 h 1248"/>
                <a:gd name="T2" fmla="*/ 192 w 1144"/>
                <a:gd name="T3" fmla="*/ 96 h 1248"/>
                <a:gd name="T4" fmla="*/ 576 w 1144"/>
                <a:gd name="T5" fmla="*/ 96 h 1248"/>
                <a:gd name="T6" fmla="*/ 960 w 1144"/>
                <a:gd name="T7" fmla="*/ 144 h 1248"/>
                <a:gd name="T8" fmla="*/ 1008 w 1144"/>
                <a:gd name="T9" fmla="*/ 576 h 1248"/>
                <a:gd name="T10" fmla="*/ 144 w 1144"/>
                <a:gd name="T11" fmla="*/ 672 h 1248"/>
                <a:gd name="T12" fmla="*/ 144 w 1144"/>
                <a:gd name="T13" fmla="*/ 816 h 1248"/>
                <a:gd name="T14" fmla="*/ 576 w 1144"/>
                <a:gd name="T15" fmla="*/ 816 h 1248"/>
                <a:gd name="T16" fmla="*/ 1056 w 1144"/>
                <a:gd name="T17" fmla="*/ 864 h 1248"/>
                <a:gd name="T18" fmla="*/ 1056 w 1144"/>
                <a:gd name="T19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4" h="1248">
                  <a:moveTo>
                    <a:pt x="144" y="0"/>
                  </a:moveTo>
                  <a:cubicBezTo>
                    <a:pt x="132" y="40"/>
                    <a:pt x="120" y="80"/>
                    <a:pt x="192" y="96"/>
                  </a:cubicBezTo>
                  <a:cubicBezTo>
                    <a:pt x="264" y="112"/>
                    <a:pt x="448" y="88"/>
                    <a:pt x="576" y="96"/>
                  </a:cubicBezTo>
                  <a:cubicBezTo>
                    <a:pt x="704" y="104"/>
                    <a:pt x="888" y="64"/>
                    <a:pt x="960" y="144"/>
                  </a:cubicBezTo>
                  <a:cubicBezTo>
                    <a:pt x="1032" y="224"/>
                    <a:pt x="1144" y="488"/>
                    <a:pt x="1008" y="576"/>
                  </a:cubicBezTo>
                  <a:cubicBezTo>
                    <a:pt x="872" y="664"/>
                    <a:pt x="288" y="632"/>
                    <a:pt x="144" y="672"/>
                  </a:cubicBezTo>
                  <a:cubicBezTo>
                    <a:pt x="0" y="712"/>
                    <a:pt x="72" y="792"/>
                    <a:pt x="144" y="816"/>
                  </a:cubicBezTo>
                  <a:cubicBezTo>
                    <a:pt x="216" y="840"/>
                    <a:pt x="424" y="808"/>
                    <a:pt x="576" y="816"/>
                  </a:cubicBezTo>
                  <a:cubicBezTo>
                    <a:pt x="728" y="824"/>
                    <a:pt x="976" y="792"/>
                    <a:pt x="1056" y="864"/>
                  </a:cubicBezTo>
                  <a:cubicBezTo>
                    <a:pt x="1136" y="936"/>
                    <a:pt x="1056" y="1176"/>
                    <a:pt x="1056" y="124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7"/>
          <p:cNvSpPr>
            <a:spLocks/>
          </p:cNvSpPr>
          <p:nvPr/>
        </p:nvSpPr>
        <p:spPr bwMode="auto">
          <a:xfrm>
            <a:off x="2654352" y="2817829"/>
            <a:ext cx="1295400" cy="2286000"/>
          </a:xfrm>
          <a:custGeom>
            <a:avLst/>
            <a:gdLst>
              <a:gd name="T0" fmla="*/ 728 w 816"/>
              <a:gd name="T1" fmla="*/ 0 h 1440"/>
              <a:gd name="T2" fmla="*/ 728 w 816"/>
              <a:gd name="T3" fmla="*/ 96 h 1440"/>
              <a:gd name="T4" fmla="*/ 200 w 816"/>
              <a:gd name="T5" fmla="*/ 96 h 1440"/>
              <a:gd name="T6" fmla="*/ 152 w 816"/>
              <a:gd name="T7" fmla="*/ 432 h 1440"/>
              <a:gd name="T8" fmla="*/ 152 w 816"/>
              <a:gd name="T9" fmla="*/ 672 h 1440"/>
              <a:gd name="T10" fmla="*/ 728 w 816"/>
              <a:gd name="T11" fmla="*/ 720 h 1440"/>
              <a:gd name="T12" fmla="*/ 632 w 816"/>
              <a:gd name="T13" fmla="*/ 816 h 1440"/>
              <a:gd name="T14" fmla="*/ 296 w 816"/>
              <a:gd name="T15" fmla="*/ 864 h 1440"/>
              <a:gd name="T16" fmla="*/ 56 w 816"/>
              <a:gd name="T17" fmla="*/ 864 h 1440"/>
              <a:gd name="T18" fmla="*/ 8 w 816"/>
              <a:gd name="T19" fmla="*/ 1248 h 1440"/>
              <a:gd name="T20" fmla="*/ 8 w 816"/>
              <a:gd name="T21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6" h="1440">
                <a:moveTo>
                  <a:pt x="728" y="0"/>
                </a:moveTo>
                <a:cubicBezTo>
                  <a:pt x="772" y="40"/>
                  <a:pt x="816" y="80"/>
                  <a:pt x="728" y="96"/>
                </a:cubicBezTo>
                <a:cubicBezTo>
                  <a:pt x="640" y="112"/>
                  <a:pt x="296" y="40"/>
                  <a:pt x="200" y="96"/>
                </a:cubicBezTo>
                <a:cubicBezTo>
                  <a:pt x="104" y="152"/>
                  <a:pt x="160" y="336"/>
                  <a:pt x="152" y="432"/>
                </a:cubicBezTo>
                <a:cubicBezTo>
                  <a:pt x="144" y="528"/>
                  <a:pt x="56" y="624"/>
                  <a:pt x="152" y="672"/>
                </a:cubicBezTo>
                <a:cubicBezTo>
                  <a:pt x="248" y="720"/>
                  <a:pt x="648" y="696"/>
                  <a:pt x="728" y="720"/>
                </a:cubicBezTo>
                <a:cubicBezTo>
                  <a:pt x="808" y="744"/>
                  <a:pt x="704" y="792"/>
                  <a:pt x="632" y="816"/>
                </a:cubicBezTo>
                <a:cubicBezTo>
                  <a:pt x="560" y="840"/>
                  <a:pt x="392" y="856"/>
                  <a:pt x="296" y="864"/>
                </a:cubicBezTo>
                <a:cubicBezTo>
                  <a:pt x="200" y="872"/>
                  <a:pt x="104" y="800"/>
                  <a:pt x="56" y="864"/>
                </a:cubicBezTo>
                <a:cubicBezTo>
                  <a:pt x="8" y="928"/>
                  <a:pt x="16" y="1152"/>
                  <a:pt x="8" y="1248"/>
                </a:cubicBezTo>
                <a:cubicBezTo>
                  <a:pt x="0" y="1344"/>
                  <a:pt x="8" y="1408"/>
                  <a:pt x="8" y="144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7466" y="525781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charset="0"/>
              </a:rPr>
              <a:t>【(2, 0, 4)</a:t>
            </a:r>
            <a:r>
              <a:rPr lang="zh-CN" altLang="en-US" b="1" dirty="0">
                <a:latin typeface="Times New Roman" charset="0"/>
              </a:rPr>
              <a:t>，</a:t>
            </a:r>
            <a:r>
              <a:rPr lang="en-US" altLang="zh-CN" b="1" dirty="0">
                <a:latin typeface="Times New Roman" charset="0"/>
              </a:rPr>
              <a:t>(2, 0, 3)</a:t>
            </a:r>
            <a:r>
              <a:rPr lang="en-US" altLang="zh-CN" b="1" dirty="0" smtClean="0">
                <a:latin typeface="Times New Roman" charset="0"/>
              </a:rPr>
              <a:t>】</a:t>
            </a:r>
            <a:r>
              <a:rPr lang="en-US" altLang="zh-CN" dirty="0" smtClean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ace【L1】</a:t>
            </a:r>
            <a:br>
              <a:rPr lang="en-US" altLang="zh-CN" dirty="0">
                <a:latin typeface="Times New Roman" charset="0"/>
              </a:rPr>
            </a:br>
            <a:r>
              <a:rPr lang="en-US" altLang="zh-CN" b="1" dirty="0">
                <a:latin typeface="Times New Roman" charset="0"/>
              </a:rPr>
              <a:t>【(1, 1, 1)</a:t>
            </a:r>
            <a:r>
              <a:rPr lang="zh-CN" altLang="en-US" b="1" dirty="0">
                <a:latin typeface="Times New Roman" charset="0"/>
              </a:rPr>
              <a:t>，</a:t>
            </a:r>
            <a:r>
              <a:rPr lang="en-US" altLang="zh-CN" b="1" dirty="0">
                <a:latin typeface="Times New Roman" charset="0"/>
              </a:rPr>
              <a:t>(1, 1, 1)</a:t>
            </a:r>
            <a:r>
              <a:rPr lang="en-US" altLang="zh-CN" b="1" dirty="0" smtClean="0">
                <a:latin typeface="Times New Roman" charset="0"/>
              </a:rPr>
              <a:t>】</a:t>
            </a:r>
            <a:r>
              <a:rPr lang="en-US" altLang="zh-CN" dirty="0" smtClean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abd【L2】</a:t>
            </a:r>
          </a:p>
        </p:txBody>
      </p:sp>
    </p:spTree>
    <p:extLst>
      <p:ext uri="{BB962C8B-B14F-4D97-AF65-F5344CB8AC3E}">
        <p14:creationId xmlns:p14="http://schemas.microsoft.com/office/powerpoint/2010/main" val="2611446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42" y="901895"/>
            <a:ext cx="8229600" cy="5065712"/>
          </a:xfrm>
        </p:spPr>
        <p:txBody>
          <a:bodyPr/>
          <a:lstStyle/>
          <a:p>
            <a:r>
              <a:rPr lang="en-US" dirty="0" smtClean="0"/>
              <a:t>Loop Testing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2442" y="1600248"/>
            <a:ext cx="4735340" cy="266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+mn-lt"/>
                <a:ea typeface="+mn-ea"/>
                <a:cs typeface="黑体" charset="0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+mn-lt"/>
                <a:ea typeface="+mn-ea"/>
                <a:cs typeface="黑体" charset="0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5pPr>
            <a:lvl6pPr marL="259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52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509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67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85000"/>
              </a:lnSpc>
              <a:buFont typeface="Monotype Sorts" charset="0"/>
              <a:buNone/>
            </a:pP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k = </a:t>
            </a:r>
            <a:r>
              <a:rPr lang="en-US" altLang="zh-CN" sz="24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i</a:t>
            </a:r>
            <a:r>
              <a:rPr lang="en-US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;</a:t>
            </a:r>
            <a:endParaRPr lang="en-US" altLang="zh-CN" sz="2400" b="1" dirty="0" smtClean="0">
              <a:latin typeface="Times New Roman" charset="0"/>
            </a:endParaRPr>
          </a:p>
          <a:p>
            <a:pPr>
              <a:lnSpc>
                <a:spcPct val="85000"/>
              </a:lnSpc>
              <a:buFont typeface="Monotype Sorts" charset="0"/>
              <a:buNone/>
            </a:pPr>
            <a:r>
              <a:rPr lang="en-US" altLang="zh-CN" sz="2000" dirty="0" smtClean="0">
                <a:latin typeface="Times New Roman" charset="0"/>
              </a:rPr>
              <a:t>   </a:t>
            </a:r>
            <a:r>
              <a:rPr lang="en-US" altLang="zh-CN" sz="2400" dirty="0" smtClean="0">
                <a:latin typeface="Times New Roman" charset="0"/>
                <a:sym typeface="Wingdings" charset="0"/>
              </a:rPr>
              <a:t></a:t>
            </a:r>
            <a:endParaRPr lang="en-US" altLang="zh-CN" sz="2000" dirty="0" smtClean="0">
              <a:latin typeface="Times New Roman" charset="0"/>
            </a:endParaRPr>
          </a:p>
          <a:p>
            <a:pPr>
              <a:lnSpc>
                <a:spcPct val="85000"/>
              </a:lnSpc>
              <a:buFont typeface="Monotype Sorts" charset="0"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for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( j = i+1</a:t>
            </a:r>
            <a:r>
              <a:rPr lang="en-US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;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 j &lt;= n</a:t>
            </a:r>
            <a:r>
              <a:rPr lang="en-US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;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 j++ )</a:t>
            </a:r>
            <a:endParaRPr lang="en-US" altLang="zh-CN" sz="2000" dirty="0" smtClean="0">
              <a:latin typeface="Times New Roman" charset="0"/>
            </a:endParaRPr>
          </a:p>
          <a:p>
            <a:pPr>
              <a:lnSpc>
                <a:spcPct val="85000"/>
              </a:lnSpc>
              <a:buFont typeface="Monotype Sorts" charset="0"/>
              <a:buNone/>
            </a:pPr>
            <a:r>
              <a:rPr lang="en-US" altLang="zh-CN" sz="2000" dirty="0" smtClean="0">
                <a:latin typeface="Times New Roman" charset="0"/>
              </a:rPr>
              <a:t>          </a:t>
            </a:r>
            <a:r>
              <a:rPr lang="en-US" altLang="zh-CN" sz="2400" dirty="0" smtClean="0">
                <a:latin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sym typeface="Wingdings" charset="0"/>
              </a:rPr>
              <a:t>            </a:t>
            </a:r>
            <a:r>
              <a:rPr lang="en-US" altLang="zh-CN" sz="2400" dirty="0" smtClean="0">
                <a:sym typeface="Wingdings" charset="0"/>
              </a:rPr>
              <a:t>       </a:t>
            </a:r>
            <a:endParaRPr lang="en-US" altLang="zh-CN" sz="2000" dirty="0" smtClean="0">
              <a:latin typeface="Times New Roman" charset="0"/>
            </a:endParaRPr>
          </a:p>
          <a:p>
            <a:pPr>
              <a:lnSpc>
                <a:spcPct val="85000"/>
              </a:lnSpc>
              <a:buFont typeface="Monotype Sorts" charset="0"/>
              <a:buNone/>
            </a:pPr>
            <a:r>
              <a:rPr lang="en-US" altLang="zh-CN" sz="2000" dirty="0" smtClean="0">
                <a:latin typeface="Times New Roman" charset="0"/>
              </a:rPr>
              <a:t>	 </a:t>
            </a:r>
            <a:r>
              <a:rPr lang="en-US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if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( A[j] &lt; A[k] ) </a:t>
            </a:r>
            <a:r>
              <a:rPr lang="en-US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then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 k = j</a:t>
            </a:r>
            <a:r>
              <a:rPr lang="en-US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;</a:t>
            </a:r>
            <a:r>
              <a:rPr lang="en-US" altLang="zh-CN" sz="2000" dirty="0" smtClean="0">
                <a:latin typeface="Times New Roman" charset="0"/>
              </a:rPr>
              <a:t>  </a:t>
            </a:r>
            <a:endParaRPr lang="en-US" altLang="zh-CN" sz="2000" dirty="0" smtClean="0"/>
          </a:p>
          <a:p>
            <a:pPr>
              <a:lnSpc>
                <a:spcPct val="85000"/>
              </a:lnSpc>
              <a:buFont typeface="Monotype Sorts" charset="0"/>
              <a:buNone/>
            </a:pPr>
            <a:r>
              <a:rPr lang="en-US" altLang="zh-CN" sz="2400" dirty="0" smtClean="0">
                <a:sym typeface="Wingdings" charset="0"/>
              </a:rPr>
              <a:t>                               </a:t>
            </a:r>
            <a:r>
              <a:rPr lang="en-US" altLang="zh-CN" sz="2400" dirty="0" smtClean="0">
                <a:latin typeface="Times New Roman" charset="0"/>
                <a:sym typeface="Wingdings" charset="0"/>
              </a:rPr>
              <a:t></a:t>
            </a:r>
            <a:endParaRPr lang="en-US" altLang="zh-CN" sz="2400" dirty="0">
              <a:latin typeface="Times New Roman" charset="0"/>
              <a:sym typeface="Wingdings" charset="0"/>
            </a:endParaRPr>
          </a:p>
        </p:txBody>
      </p:sp>
      <p:graphicFrame>
        <p:nvGraphicFramePr>
          <p:cNvPr id="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228663"/>
              </p:ext>
            </p:extLst>
          </p:nvPr>
        </p:nvGraphicFramePr>
        <p:xfrm>
          <a:off x="1895512" y="4114782"/>
          <a:ext cx="5184747" cy="26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Document" r:id="rId4" imgW="8242300" imgH="4318000" progId="Word.Document.8">
                  <p:embed/>
                </p:oleObj>
              </mc:Choice>
              <mc:Fallback>
                <p:oleObj name="Document" r:id="rId4" imgW="8242300" imgH="4318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512" y="4114782"/>
                        <a:ext cx="5184747" cy="2643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82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0653" y="228684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1.1 What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is a computer bug?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88" y="1143060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 1947 Harvard University was                    operating a room-sized computer                         called the Mark II.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mechanical relays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glowing vacuum tubes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technicians program the computer by reconfiguring 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Technicians had to change the occasional vacuum tube.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 moth flew into the computer and                         was zapped by the high voltage                         when it landed on a relay.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Hence, the first computer bug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!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688" y="3952935"/>
            <a:ext cx="21336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288" y="1143060"/>
            <a:ext cx="25654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82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testing</a:t>
            </a:r>
          </a:p>
          <a:p>
            <a:pPr lvl="1"/>
            <a:r>
              <a:rPr lang="en-US" dirty="0" smtClean="0"/>
              <a:t>State-based testing</a:t>
            </a:r>
          </a:p>
          <a:p>
            <a:pPr lvl="1"/>
            <a:r>
              <a:rPr lang="en-US" dirty="0" smtClean="0"/>
              <a:t>Polymorphism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2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641600" y="2535238"/>
            <a:ext cx="1554163" cy="711200"/>
          </a:xfrm>
          <a:prstGeom prst="roundRect">
            <a:avLst>
              <a:gd name="adj" fmla="val 4844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24163" y="2835275"/>
            <a:ext cx="11699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MeasureTime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949825" y="2557463"/>
            <a:ext cx="1554163" cy="711200"/>
          </a:xfrm>
          <a:prstGeom prst="roundRect">
            <a:avLst>
              <a:gd name="adj" fmla="val 4844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64163" y="2879725"/>
            <a:ext cx="744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SetTime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062288" y="2070100"/>
            <a:ext cx="155575" cy="155575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128963" y="2292350"/>
            <a:ext cx="1587" cy="2206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3062288" y="2292350"/>
            <a:ext cx="133350" cy="220663"/>
          </a:xfrm>
          <a:custGeom>
            <a:avLst/>
            <a:gdLst>
              <a:gd name="T0" fmla="*/ 84 w 84"/>
              <a:gd name="T1" fmla="*/ 0 h 139"/>
              <a:gd name="T2" fmla="*/ 42 w 84"/>
              <a:gd name="T3" fmla="*/ 139 h 139"/>
              <a:gd name="T4" fmla="*/ 0 w 84"/>
              <a:gd name="T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39">
                <a:moveTo>
                  <a:pt x="84" y="0"/>
                </a:moveTo>
                <a:lnTo>
                  <a:pt x="42" y="139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128963" y="2159000"/>
            <a:ext cx="1587" cy="1333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927600" y="2446338"/>
            <a:ext cx="177800" cy="1555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4883150" y="2401888"/>
            <a:ext cx="222250" cy="200025"/>
          </a:xfrm>
          <a:custGeom>
            <a:avLst/>
            <a:gdLst>
              <a:gd name="T0" fmla="*/ 56 w 140"/>
              <a:gd name="T1" fmla="*/ 0 h 126"/>
              <a:gd name="T2" fmla="*/ 140 w 140"/>
              <a:gd name="T3" fmla="*/ 126 h 126"/>
              <a:gd name="T4" fmla="*/ 0 w 140"/>
              <a:gd name="T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126">
                <a:moveTo>
                  <a:pt x="56" y="0"/>
                </a:moveTo>
                <a:lnTo>
                  <a:pt x="140" y="126"/>
                </a:lnTo>
                <a:lnTo>
                  <a:pt x="0" y="7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3995738" y="2336800"/>
            <a:ext cx="931862" cy="220663"/>
          </a:xfrm>
          <a:custGeom>
            <a:avLst/>
            <a:gdLst>
              <a:gd name="T0" fmla="*/ 0 w 587"/>
              <a:gd name="T1" fmla="*/ 139 h 139"/>
              <a:gd name="T2" fmla="*/ 140 w 587"/>
              <a:gd name="T3" fmla="*/ 55 h 139"/>
              <a:gd name="T4" fmla="*/ 294 w 587"/>
              <a:gd name="T5" fmla="*/ 0 h 139"/>
              <a:gd name="T6" fmla="*/ 447 w 587"/>
              <a:gd name="T7" fmla="*/ 13 h 139"/>
              <a:gd name="T8" fmla="*/ 587 w 587"/>
              <a:gd name="T9" fmla="*/ 6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7" h="139">
                <a:moveTo>
                  <a:pt x="0" y="139"/>
                </a:moveTo>
                <a:lnTo>
                  <a:pt x="140" y="55"/>
                </a:lnTo>
                <a:lnTo>
                  <a:pt x="294" y="0"/>
                </a:lnTo>
                <a:lnTo>
                  <a:pt x="447" y="13"/>
                </a:lnTo>
                <a:lnTo>
                  <a:pt x="587" y="6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4017963" y="3201988"/>
            <a:ext cx="222250" cy="177800"/>
          </a:xfrm>
          <a:custGeom>
            <a:avLst/>
            <a:gdLst>
              <a:gd name="T0" fmla="*/ 84 w 140"/>
              <a:gd name="T1" fmla="*/ 112 h 112"/>
              <a:gd name="T2" fmla="*/ 0 w 140"/>
              <a:gd name="T3" fmla="*/ 0 h 112"/>
              <a:gd name="T4" fmla="*/ 140 w 140"/>
              <a:gd name="T5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112">
                <a:moveTo>
                  <a:pt x="84" y="112"/>
                </a:moveTo>
                <a:lnTo>
                  <a:pt x="0" y="0"/>
                </a:lnTo>
                <a:lnTo>
                  <a:pt x="140" y="56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4195763" y="3224213"/>
            <a:ext cx="931862" cy="222250"/>
          </a:xfrm>
          <a:custGeom>
            <a:avLst/>
            <a:gdLst>
              <a:gd name="T0" fmla="*/ 587 w 587"/>
              <a:gd name="T1" fmla="*/ 0 h 140"/>
              <a:gd name="T2" fmla="*/ 447 w 587"/>
              <a:gd name="T3" fmla="*/ 98 h 140"/>
              <a:gd name="T4" fmla="*/ 293 w 587"/>
              <a:gd name="T5" fmla="*/ 140 h 140"/>
              <a:gd name="T6" fmla="*/ 140 w 587"/>
              <a:gd name="T7" fmla="*/ 140 h 140"/>
              <a:gd name="T8" fmla="*/ 0 w 587"/>
              <a:gd name="T9" fmla="*/ 7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7" h="140">
                <a:moveTo>
                  <a:pt x="587" y="0"/>
                </a:moveTo>
                <a:lnTo>
                  <a:pt x="447" y="98"/>
                </a:lnTo>
                <a:lnTo>
                  <a:pt x="293" y="140"/>
                </a:lnTo>
                <a:lnTo>
                  <a:pt x="140" y="140"/>
                </a:lnTo>
                <a:lnTo>
                  <a:pt x="0" y="7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4017963" y="3201988"/>
            <a:ext cx="177800" cy="1333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560763" y="2012950"/>
            <a:ext cx="20208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3.pressButtonsLAndR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294063" y="4033838"/>
            <a:ext cx="2552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5.pressButtonsLAndR/beep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 flipV="1">
            <a:off x="3173413" y="3224213"/>
            <a:ext cx="177800" cy="177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3173413" y="3224213"/>
            <a:ext cx="222250" cy="222250"/>
          </a:xfrm>
          <a:custGeom>
            <a:avLst/>
            <a:gdLst>
              <a:gd name="T0" fmla="*/ 84 w 140"/>
              <a:gd name="T1" fmla="*/ 140 h 140"/>
              <a:gd name="T2" fmla="*/ 0 w 140"/>
              <a:gd name="T3" fmla="*/ 0 h 140"/>
              <a:gd name="T4" fmla="*/ 140 w 140"/>
              <a:gd name="T5" fmla="*/ 7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140">
                <a:moveTo>
                  <a:pt x="84" y="140"/>
                </a:moveTo>
                <a:lnTo>
                  <a:pt x="0" y="0"/>
                </a:lnTo>
                <a:lnTo>
                  <a:pt x="140" y="7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351213" y="3268663"/>
            <a:ext cx="2841625" cy="620712"/>
          </a:xfrm>
          <a:custGeom>
            <a:avLst/>
            <a:gdLst>
              <a:gd name="T0" fmla="*/ 1790 w 1790"/>
              <a:gd name="T1" fmla="*/ 0 h 391"/>
              <a:gd name="T2" fmla="*/ 1595 w 1790"/>
              <a:gd name="T3" fmla="*/ 168 h 391"/>
              <a:gd name="T4" fmla="*/ 1371 w 1790"/>
              <a:gd name="T5" fmla="*/ 280 h 391"/>
              <a:gd name="T6" fmla="*/ 1119 w 1790"/>
              <a:gd name="T7" fmla="*/ 363 h 391"/>
              <a:gd name="T8" fmla="*/ 881 w 1790"/>
              <a:gd name="T9" fmla="*/ 391 h 391"/>
              <a:gd name="T10" fmla="*/ 644 w 1790"/>
              <a:gd name="T11" fmla="*/ 377 h 391"/>
              <a:gd name="T12" fmla="*/ 406 w 1790"/>
              <a:gd name="T13" fmla="*/ 322 h 391"/>
              <a:gd name="T14" fmla="*/ 196 w 1790"/>
              <a:gd name="T15" fmla="*/ 224 h 391"/>
              <a:gd name="T16" fmla="*/ 0 w 1790"/>
              <a:gd name="T17" fmla="*/ 84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0" h="391">
                <a:moveTo>
                  <a:pt x="1790" y="0"/>
                </a:moveTo>
                <a:lnTo>
                  <a:pt x="1595" y="168"/>
                </a:lnTo>
                <a:lnTo>
                  <a:pt x="1371" y="280"/>
                </a:lnTo>
                <a:lnTo>
                  <a:pt x="1119" y="363"/>
                </a:lnTo>
                <a:lnTo>
                  <a:pt x="881" y="391"/>
                </a:lnTo>
                <a:lnTo>
                  <a:pt x="644" y="377"/>
                </a:lnTo>
                <a:lnTo>
                  <a:pt x="406" y="322"/>
                </a:lnTo>
                <a:lnTo>
                  <a:pt x="196" y="224"/>
                </a:lnTo>
                <a:lnTo>
                  <a:pt x="0" y="8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968750" y="3522663"/>
            <a:ext cx="1489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4.after 2 min.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3795713" y="4511675"/>
            <a:ext cx="1554162" cy="711200"/>
          </a:xfrm>
          <a:prstGeom prst="roundRect">
            <a:avLst>
              <a:gd name="adj" fmla="val 4844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986213" y="4832350"/>
            <a:ext cx="11699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DeadBattery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4462463" y="5621338"/>
            <a:ext cx="153987" cy="177800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4484688" y="5376863"/>
            <a:ext cx="109537" cy="200025"/>
          </a:xfrm>
          <a:custGeom>
            <a:avLst/>
            <a:gdLst>
              <a:gd name="T0" fmla="*/ 42 w 69"/>
              <a:gd name="T1" fmla="*/ 0 h 126"/>
              <a:gd name="T2" fmla="*/ 69 w 69"/>
              <a:gd name="T3" fmla="*/ 0 h 126"/>
              <a:gd name="T4" fmla="*/ 42 w 69"/>
              <a:gd name="T5" fmla="*/ 126 h 126"/>
              <a:gd name="T6" fmla="*/ 0 w 69"/>
              <a:gd name="T7" fmla="*/ 0 h 126"/>
              <a:gd name="T8" fmla="*/ 42 w 6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126">
                <a:moveTo>
                  <a:pt x="42" y="0"/>
                </a:moveTo>
                <a:lnTo>
                  <a:pt x="69" y="0"/>
                </a:lnTo>
                <a:lnTo>
                  <a:pt x="42" y="126"/>
                </a:lnTo>
                <a:lnTo>
                  <a:pt x="0" y="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4551363" y="5222875"/>
            <a:ext cx="1587" cy="1317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4418013" y="5576888"/>
            <a:ext cx="265112" cy="26670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5349875" y="4689475"/>
            <a:ext cx="155575" cy="1555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5349875" y="4645025"/>
            <a:ext cx="200025" cy="200025"/>
          </a:xfrm>
          <a:custGeom>
            <a:avLst/>
            <a:gdLst>
              <a:gd name="T0" fmla="*/ 126 w 126"/>
              <a:gd name="T1" fmla="*/ 56 h 126"/>
              <a:gd name="T2" fmla="*/ 0 w 126"/>
              <a:gd name="T3" fmla="*/ 126 h 126"/>
              <a:gd name="T4" fmla="*/ 70 w 126"/>
              <a:gd name="T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" h="126">
                <a:moveTo>
                  <a:pt x="126" y="56"/>
                </a:moveTo>
                <a:lnTo>
                  <a:pt x="0" y="126"/>
                </a:lnTo>
                <a:lnTo>
                  <a:pt x="7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5505450" y="2913063"/>
            <a:ext cx="1042988" cy="1776412"/>
          </a:xfrm>
          <a:custGeom>
            <a:avLst/>
            <a:gdLst>
              <a:gd name="T0" fmla="*/ 615 w 657"/>
              <a:gd name="T1" fmla="*/ 0 h 1119"/>
              <a:gd name="T2" fmla="*/ 657 w 657"/>
              <a:gd name="T3" fmla="*/ 70 h 1119"/>
              <a:gd name="T4" fmla="*/ 657 w 657"/>
              <a:gd name="T5" fmla="*/ 168 h 1119"/>
              <a:gd name="T6" fmla="*/ 545 w 657"/>
              <a:gd name="T7" fmla="*/ 434 h 1119"/>
              <a:gd name="T8" fmla="*/ 336 w 657"/>
              <a:gd name="T9" fmla="*/ 769 h 1119"/>
              <a:gd name="T10" fmla="*/ 0 w 657"/>
              <a:gd name="T11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7" h="1119">
                <a:moveTo>
                  <a:pt x="615" y="0"/>
                </a:moveTo>
                <a:lnTo>
                  <a:pt x="657" y="70"/>
                </a:lnTo>
                <a:lnTo>
                  <a:pt x="657" y="168"/>
                </a:lnTo>
                <a:lnTo>
                  <a:pt x="545" y="434"/>
                </a:lnTo>
                <a:lnTo>
                  <a:pt x="336" y="769"/>
                </a:lnTo>
                <a:lnTo>
                  <a:pt x="0" y="111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3573463" y="4645025"/>
            <a:ext cx="200025" cy="200025"/>
          </a:xfrm>
          <a:custGeom>
            <a:avLst/>
            <a:gdLst>
              <a:gd name="T0" fmla="*/ 56 w 126"/>
              <a:gd name="T1" fmla="*/ 0 h 126"/>
              <a:gd name="T2" fmla="*/ 126 w 126"/>
              <a:gd name="T3" fmla="*/ 126 h 126"/>
              <a:gd name="T4" fmla="*/ 0 w 126"/>
              <a:gd name="T5" fmla="*/ 5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" h="126">
                <a:moveTo>
                  <a:pt x="56" y="0"/>
                </a:moveTo>
                <a:lnTo>
                  <a:pt x="126" y="126"/>
                </a:lnTo>
                <a:lnTo>
                  <a:pt x="0" y="56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2552700" y="2935288"/>
            <a:ext cx="1065213" cy="1754187"/>
          </a:xfrm>
          <a:custGeom>
            <a:avLst/>
            <a:gdLst>
              <a:gd name="T0" fmla="*/ 671 w 671"/>
              <a:gd name="T1" fmla="*/ 1105 h 1105"/>
              <a:gd name="T2" fmla="*/ 335 w 671"/>
              <a:gd name="T3" fmla="*/ 755 h 1105"/>
              <a:gd name="T4" fmla="*/ 112 w 671"/>
              <a:gd name="T5" fmla="*/ 434 h 1105"/>
              <a:gd name="T6" fmla="*/ 14 w 671"/>
              <a:gd name="T7" fmla="*/ 168 h 1105"/>
              <a:gd name="T8" fmla="*/ 0 w 671"/>
              <a:gd name="T9" fmla="*/ 70 h 1105"/>
              <a:gd name="T10" fmla="*/ 42 w 671"/>
              <a:gd name="T11" fmla="*/ 0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1" h="1105">
                <a:moveTo>
                  <a:pt x="671" y="1105"/>
                </a:moveTo>
                <a:lnTo>
                  <a:pt x="335" y="755"/>
                </a:lnTo>
                <a:lnTo>
                  <a:pt x="112" y="434"/>
                </a:lnTo>
                <a:lnTo>
                  <a:pt x="14" y="168"/>
                </a:lnTo>
                <a:lnTo>
                  <a:pt x="0" y="70"/>
                </a:lnTo>
                <a:lnTo>
                  <a:pt x="42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617913" y="4689475"/>
            <a:ext cx="155575" cy="1555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888038" y="4565650"/>
            <a:ext cx="1701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8.after 20 years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695450" y="4565650"/>
            <a:ext cx="1701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7.after 20 years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2849563" y="2279650"/>
            <a:ext cx="212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1.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2619375" y="2424113"/>
            <a:ext cx="8890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2552700" y="2401888"/>
            <a:ext cx="155575" cy="244475"/>
          </a:xfrm>
          <a:custGeom>
            <a:avLst/>
            <a:gdLst>
              <a:gd name="T0" fmla="*/ 84 w 98"/>
              <a:gd name="T1" fmla="*/ 0 h 154"/>
              <a:gd name="T2" fmla="*/ 98 w 98"/>
              <a:gd name="T3" fmla="*/ 154 h 154"/>
              <a:gd name="T4" fmla="*/ 0 w 98"/>
              <a:gd name="T5" fmla="*/ 2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" h="154">
                <a:moveTo>
                  <a:pt x="84" y="0"/>
                </a:moveTo>
                <a:lnTo>
                  <a:pt x="98" y="154"/>
                </a:lnTo>
                <a:lnTo>
                  <a:pt x="0" y="2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1997075" y="2270125"/>
            <a:ext cx="622300" cy="754063"/>
          </a:xfrm>
          <a:custGeom>
            <a:avLst/>
            <a:gdLst>
              <a:gd name="T0" fmla="*/ 378 w 392"/>
              <a:gd name="T1" fmla="*/ 405 h 475"/>
              <a:gd name="T2" fmla="*/ 308 w 392"/>
              <a:gd name="T3" fmla="*/ 461 h 475"/>
              <a:gd name="T4" fmla="*/ 224 w 392"/>
              <a:gd name="T5" fmla="*/ 475 h 475"/>
              <a:gd name="T6" fmla="*/ 140 w 392"/>
              <a:gd name="T7" fmla="*/ 447 h 475"/>
              <a:gd name="T8" fmla="*/ 70 w 392"/>
              <a:gd name="T9" fmla="*/ 405 h 475"/>
              <a:gd name="T10" fmla="*/ 14 w 392"/>
              <a:gd name="T11" fmla="*/ 321 h 475"/>
              <a:gd name="T12" fmla="*/ 0 w 392"/>
              <a:gd name="T13" fmla="*/ 237 h 475"/>
              <a:gd name="T14" fmla="*/ 14 w 392"/>
              <a:gd name="T15" fmla="*/ 153 h 475"/>
              <a:gd name="T16" fmla="*/ 70 w 392"/>
              <a:gd name="T17" fmla="*/ 69 h 475"/>
              <a:gd name="T18" fmla="*/ 140 w 392"/>
              <a:gd name="T19" fmla="*/ 14 h 475"/>
              <a:gd name="T20" fmla="*/ 238 w 392"/>
              <a:gd name="T21" fmla="*/ 0 h 475"/>
              <a:gd name="T22" fmla="*/ 336 w 392"/>
              <a:gd name="T23" fmla="*/ 28 h 475"/>
              <a:gd name="T24" fmla="*/ 392 w 392"/>
              <a:gd name="T25" fmla="*/ 97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2" h="475">
                <a:moveTo>
                  <a:pt x="378" y="405"/>
                </a:moveTo>
                <a:lnTo>
                  <a:pt x="308" y="461"/>
                </a:lnTo>
                <a:lnTo>
                  <a:pt x="224" y="475"/>
                </a:lnTo>
                <a:lnTo>
                  <a:pt x="140" y="447"/>
                </a:lnTo>
                <a:lnTo>
                  <a:pt x="70" y="405"/>
                </a:lnTo>
                <a:lnTo>
                  <a:pt x="14" y="321"/>
                </a:lnTo>
                <a:lnTo>
                  <a:pt x="0" y="237"/>
                </a:lnTo>
                <a:lnTo>
                  <a:pt x="14" y="153"/>
                </a:lnTo>
                <a:lnTo>
                  <a:pt x="70" y="69"/>
                </a:lnTo>
                <a:lnTo>
                  <a:pt x="140" y="14"/>
                </a:lnTo>
                <a:lnTo>
                  <a:pt x="238" y="0"/>
                </a:lnTo>
                <a:lnTo>
                  <a:pt x="336" y="28"/>
                </a:lnTo>
                <a:lnTo>
                  <a:pt x="392" y="97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692150" y="2613025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pressButtonL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692150" y="2790825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pressButtonR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1757363" y="2435225"/>
            <a:ext cx="212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2.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H="1">
            <a:off x="6437313" y="2468563"/>
            <a:ext cx="8890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6437313" y="2446338"/>
            <a:ext cx="133350" cy="244475"/>
          </a:xfrm>
          <a:custGeom>
            <a:avLst/>
            <a:gdLst>
              <a:gd name="T0" fmla="*/ 84 w 84"/>
              <a:gd name="T1" fmla="*/ 28 h 154"/>
              <a:gd name="T2" fmla="*/ 0 w 84"/>
              <a:gd name="T3" fmla="*/ 154 h 154"/>
              <a:gd name="T4" fmla="*/ 14 w 84"/>
              <a:gd name="T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54">
                <a:moveTo>
                  <a:pt x="84" y="28"/>
                </a:moveTo>
                <a:lnTo>
                  <a:pt x="0" y="154"/>
                </a:lnTo>
                <a:lnTo>
                  <a:pt x="14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6526213" y="2314575"/>
            <a:ext cx="622300" cy="754063"/>
          </a:xfrm>
          <a:custGeom>
            <a:avLst/>
            <a:gdLst>
              <a:gd name="T0" fmla="*/ 0 w 392"/>
              <a:gd name="T1" fmla="*/ 405 h 475"/>
              <a:gd name="T2" fmla="*/ 84 w 392"/>
              <a:gd name="T3" fmla="*/ 461 h 475"/>
              <a:gd name="T4" fmla="*/ 168 w 392"/>
              <a:gd name="T5" fmla="*/ 475 h 475"/>
              <a:gd name="T6" fmla="*/ 252 w 392"/>
              <a:gd name="T7" fmla="*/ 447 h 475"/>
              <a:gd name="T8" fmla="*/ 322 w 392"/>
              <a:gd name="T9" fmla="*/ 405 h 475"/>
              <a:gd name="T10" fmla="*/ 364 w 392"/>
              <a:gd name="T11" fmla="*/ 321 h 475"/>
              <a:gd name="T12" fmla="*/ 392 w 392"/>
              <a:gd name="T13" fmla="*/ 237 h 475"/>
              <a:gd name="T14" fmla="*/ 378 w 392"/>
              <a:gd name="T15" fmla="*/ 153 h 475"/>
              <a:gd name="T16" fmla="*/ 322 w 392"/>
              <a:gd name="T17" fmla="*/ 69 h 475"/>
              <a:gd name="T18" fmla="*/ 238 w 392"/>
              <a:gd name="T19" fmla="*/ 14 h 475"/>
              <a:gd name="T20" fmla="*/ 140 w 392"/>
              <a:gd name="T21" fmla="*/ 0 h 475"/>
              <a:gd name="T22" fmla="*/ 56 w 392"/>
              <a:gd name="T23" fmla="*/ 27 h 475"/>
              <a:gd name="T24" fmla="*/ 0 w 392"/>
              <a:gd name="T25" fmla="*/ 97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2" h="475">
                <a:moveTo>
                  <a:pt x="0" y="405"/>
                </a:moveTo>
                <a:lnTo>
                  <a:pt x="84" y="461"/>
                </a:lnTo>
                <a:lnTo>
                  <a:pt x="168" y="475"/>
                </a:lnTo>
                <a:lnTo>
                  <a:pt x="252" y="447"/>
                </a:lnTo>
                <a:lnTo>
                  <a:pt x="322" y="405"/>
                </a:lnTo>
                <a:lnTo>
                  <a:pt x="364" y="321"/>
                </a:lnTo>
                <a:lnTo>
                  <a:pt x="392" y="237"/>
                </a:lnTo>
                <a:lnTo>
                  <a:pt x="378" y="153"/>
                </a:lnTo>
                <a:lnTo>
                  <a:pt x="322" y="69"/>
                </a:lnTo>
                <a:lnTo>
                  <a:pt x="238" y="14"/>
                </a:lnTo>
                <a:lnTo>
                  <a:pt x="140" y="0"/>
                </a:lnTo>
                <a:lnTo>
                  <a:pt x="56" y="27"/>
                </a:lnTo>
                <a:lnTo>
                  <a:pt x="0" y="97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7183438" y="2657475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pressButtonL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7183438" y="2835275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pressButtonR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7183438" y="2479675"/>
            <a:ext cx="212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6.</a:t>
            </a:r>
            <a:endParaRPr lang="en-US" sz="1400"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1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35275" y="1860550"/>
            <a:ext cx="2447925" cy="4222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51188" y="2005013"/>
            <a:ext cx="1808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NetworkConnection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35275" y="2279650"/>
            <a:ext cx="2447925" cy="8239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54338" y="2360613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send()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418263" y="1860550"/>
            <a:ext cx="2359025" cy="4222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37350" y="2005013"/>
            <a:ext cx="1701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NetworkInterface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418263" y="2279650"/>
            <a:ext cx="2359025" cy="8239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24625" y="2316163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open()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616450" y="3817938"/>
            <a:ext cx="1957388" cy="42386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219700" y="3962400"/>
            <a:ext cx="744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WaveLAN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796088" y="3817938"/>
            <a:ext cx="1958975" cy="42386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570788" y="3962400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UMTS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524625" y="2493963"/>
            <a:ext cx="744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close()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280025" y="2082800"/>
            <a:ext cx="1135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7620000" y="3084513"/>
            <a:ext cx="288925" cy="244475"/>
          </a:xfrm>
          <a:custGeom>
            <a:avLst/>
            <a:gdLst>
              <a:gd name="T0" fmla="*/ 84 w 182"/>
              <a:gd name="T1" fmla="*/ 154 h 154"/>
              <a:gd name="T2" fmla="*/ 0 w 182"/>
              <a:gd name="T3" fmla="*/ 154 h 154"/>
              <a:gd name="T4" fmla="*/ 84 w 182"/>
              <a:gd name="T5" fmla="*/ 0 h 154"/>
              <a:gd name="T6" fmla="*/ 182 w 182"/>
              <a:gd name="T7" fmla="*/ 154 h 154"/>
              <a:gd name="T8" fmla="*/ 84 w 182"/>
              <a:gd name="T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54">
                <a:moveTo>
                  <a:pt x="84" y="154"/>
                </a:moveTo>
                <a:lnTo>
                  <a:pt x="0" y="154"/>
                </a:lnTo>
                <a:lnTo>
                  <a:pt x="84" y="0"/>
                </a:lnTo>
                <a:lnTo>
                  <a:pt x="182" y="154"/>
                </a:lnTo>
                <a:lnTo>
                  <a:pt x="84" y="154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7753350" y="3351213"/>
            <a:ext cx="1588" cy="4667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954338" y="2538413"/>
            <a:ext cx="957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receive()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524625" y="2671763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send()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524625" y="2849563"/>
            <a:ext cx="9572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receive()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435225" y="3817938"/>
            <a:ext cx="1957388" cy="42386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990850" y="3962400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Ethernet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2954338" y="2716213"/>
            <a:ext cx="22336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setNetworkInterface()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698500" y="2951163"/>
            <a:ext cx="1825625" cy="422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698500" y="2951163"/>
            <a:ext cx="1847850" cy="4445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822325" y="3094038"/>
            <a:ext cx="15954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LocationManager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387350" y="1816100"/>
            <a:ext cx="18034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387350" y="1816100"/>
            <a:ext cx="1825625" cy="4222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714375" y="1960563"/>
            <a:ext cx="1169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Application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2435225" y="4237038"/>
            <a:ext cx="1957388" cy="8239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45"/>
          <p:cNvSpPr>
            <a:spLocks noChangeArrowheads="1"/>
          </p:cNvSpPr>
          <p:nvPr/>
        </p:nvSpPr>
        <p:spPr bwMode="auto">
          <a:xfrm>
            <a:off x="2549525" y="4273550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open()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34" name="Rectangle 46"/>
          <p:cNvSpPr>
            <a:spLocks noChangeArrowheads="1"/>
          </p:cNvSpPr>
          <p:nvPr/>
        </p:nvSpPr>
        <p:spPr bwMode="auto">
          <a:xfrm>
            <a:off x="2549525" y="4451350"/>
            <a:ext cx="744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close()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2549525" y="4629150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send()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36" name="Rectangle 48"/>
          <p:cNvSpPr>
            <a:spLocks noChangeArrowheads="1"/>
          </p:cNvSpPr>
          <p:nvPr/>
        </p:nvSpPr>
        <p:spPr bwMode="auto">
          <a:xfrm>
            <a:off x="2549525" y="4806950"/>
            <a:ext cx="9572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receive()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37" name="Rectangle 49"/>
          <p:cNvSpPr>
            <a:spLocks noChangeArrowheads="1"/>
          </p:cNvSpPr>
          <p:nvPr/>
        </p:nvSpPr>
        <p:spPr bwMode="auto">
          <a:xfrm>
            <a:off x="4616450" y="4237038"/>
            <a:ext cx="1957388" cy="8239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4725988" y="4273550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open()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4725988" y="4451350"/>
            <a:ext cx="744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close()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4725988" y="4629150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send()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1" name="Rectangle 53"/>
          <p:cNvSpPr>
            <a:spLocks noChangeArrowheads="1"/>
          </p:cNvSpPr>
          <p:nvPr/>
        </p:nvSpPr>
        <p:spPr bwMode="auto">
          <a:xfrm>
            <a:off x="4725988" y="4806950"/>
            <a:ext cx="957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receive()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6796088" y="4237038"/>
            <a:ext cx="1958975" cy="8239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6916738" y="4273550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open()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4" name="Rectangle 56"/>
          <p:cNvSpPr>
            <a:spLocks noChangeArrowheads="1"/>
          </p:cNvSpPr>
          <p:nvPr/>
        </p:nvSpPr>
        <p:spPr bwMode="auto">
          <a:xfrm>
            <a:off x="6916738" y="4451350"/>
            <a:ext cx="744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close()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5" name="Rectangle 57"/>
          <p:cNvSpPr>
            <a:spLocks noChangeArrowheads="1"/>
          </p:cNvSpPr>
          <p:nvPr/>
        </p:nvSpPr>
        <p:spPr bwMode="auto">
          <a:xfrm>
            <a:off x="6916738" y="4629150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send()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6" name="Rectangle 58"/>
          <p:cNvSpPr>
            <a:spLocks noChangeArrowheads="1"/>
          </p:cNvSpPr>
          <p:nvPr/>
        </p:nvSpPr>
        <p:spPr bwMode="auto">
          <a:xfrm>
            <a:off x="6916738" y="4806950"/>
            <a:ext cx="957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receive()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7" name="Line 59"/>
          <p:cNvSpPr>
            <a:spLocks noChangeShapeType="1"/>
          </p:cNvSpPr>
          <p:nvPr/>
        </p:nvSpPr>
        <p:spPr bwMode="auto">
          <a:xfrm flipV="1">
            <a:off x="5594350" y="3484563"/>
            <a:ext cx="1588" cy="3333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60"/>
          <p:cNvSpPr>
            <a:spLocks noChangeShapeType="1"/>
          </p:cNvSpPr>
          <p:nvPr/>
        </p:nvSpPr>
        <p:spPr bwMode="auto">
          <a:xfrm>
            <a:off x="3506788" y="3481388"/>
            <a:ext cx="4246562" cy="47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61"/>
          <p:cNvSpPr>
            <a:spLocks noChangeShapeType="1"/>
          </p:cNvSpPr>
          <p:nvPr/>
        </p:nvSpPr>
        <p:spPr bwMode="auto">
          <a:xfrm flipV="1">
            <a:off x="3505200" y="3486150"/>
            <a:ext cx="1588" cy="3333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 flipV="1">
            <a:off x="1609725" y="2173288"/>
            <a:ext cx="1225550" cy="777875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63"/>
          <p:cNvSpPr>
            <a:spLocks noChangeShapeType="1"/>
          </p:cNvSpPr>
          <p:nvPr/>
        </p:nvSpPr>
        <p:spPr bwMode="auto">
          <a:xfrm flipV="1">
            <a:off x="2190750" y="2005013"/>
            <a:ext cx="644525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19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2) Integration Testing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01895"/>
            <a:ext cx="8229600" cy="5065712"/>
          </a:xfrm>
          <a:noFill/>
          <a:ln/>
        </p:spPr>
        <p:txBody>
          <a:bodyPr/>
          <a:lstStyle/>
          <a:p>
            <a:r>
              <a:rPr lang="en-US" sz="2400" dirty="0"/>
              <a:t>The entire system is viewed as a collection of subsystems (sets of classes) determined during the system and object design. </a:t>
            </a:r>
          </a:p>
          <a:p>
            <a:r>
              <a:rPr lang="en-US" sz="2400" dirty="0"/>
              <a:t>The order in which the subsystems are selected for testing and integration determines the testing strategy</a:t>
            </a:r>
          </a:p>
          <a:p>
            <a:pPr lvl="1"/>
            <a:r>
              <a:rPr lang="en-US" sz="2000" dirty="0"/>
              <a:t>Big bang integration (</a:t>
            </a:r>
            <a:r>
              <a:rPr lang="en-US" sz="2000" dirty="0" err="1"/>
              <a:t>Nonincremental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Bottom up integration</a:t>
            </a:r>
          </a:p>
          <a:p>
            <a:pPr lvl="1"/>
            <a:r>
              <a:rPr lang="en-US" sz="2000" dirty="0"/>
              <a:t>Top down integration</a:t>
            </a:r>
          </a:p>
          <a:p>
            <a:pPr lvl="1"/>
            <a:r>
              <a:rPr lang="en-US" sz="2000" dirty="0"/>
              <a:t>Sandwich testing</a:t>
            </a:r>
          </a:p>
          <a:p>
            <a:pPr lvl="1"/>
            <a:r>
              <a:rPr lang="en-US" sz="2000" dirty="0"/>
              <a:t>Variations of the above</a:t>
            </a:r>
          </a:p>
          <a:p>
            <a:r>
              <a:rPr lang="en-US" sz="2400" dirty="0"/>
              <a:t>For the selection use  the  system decomposition from the System Design</a:t>
            </a:r>
          </a:p>
        </p:txBody>
      </p:sp>
    </p:spTree>
    <p:extLst>
      <p:ext uri="{BB962C8B-B14F-4D97-AF65-F5344CB8AC3E}">
        <p14:creationId xmlns:p14="http://schemas.microsoft.com/office/powerpoint/2010/main" val="3504201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79388"/>
            <a:ext cx="8394700" cy="688975"/>
          </a:xfrm>
          <a:noFill/>
          <a:ln/>
        </p:spPr>
        <p:txBody>
          <a:bodyPr/>
          <a:lstStyle/>
          <a:p>
            <a:r>
              <a:rPr lang="en-US" sz="2400" dirty="0"/>
              <a:t>Example:  Three Layer Call Hierarchy</a:t>
            </a:r>
          </a:p>
        </p:txBody>
      </p:sp>
      <p:grpSp>
        <p:nvGrpSpPr>
          <p:cNvPr id="60442" name="Group 26"/>
          <p:cNvGrpSpPr>
            <a:grpSpLocks/>
          </p:cNvGrpSpPr>
          <p:nvPr/>
        </p:nvGrpSpPr>
        <p:grpSpPr bwMode="auto">
          <a:xfrm>
            <a:off x="673100" y="1449388"/>
            <a:ext cx="7759700" cy="3573462"/>
            <a:chOff x="424" y="913"/>
            <a:chExt cx="4888" cy="2251"/>
          </a:xfrm>
        </p:grpSpPr>
        <p:grpSp>
          <p:nvGrpSpPr>
            <p:cNvPr id="60436" name="Group 20"/>
            <p:cNvGrpSpPr>
              <a:grpSpLocks/>
            </p:cNvGrpSpPr>
            <p:nvPr/>
          </p:nvGrpSpPr>
          <p:grpSpPr bwMode="auto">
            <a:xfrm>
              <a:off x="688" y="913"/>
              <a:ext cx="3628" cy="2251"/>
              <a:chOff x="688" y="913"/>
              <a:chExt cx="3628" cy="2251"/>
            </a:xfrm>
          </p:grpSpPr>
          <p:sp>
            <p:nvSpPr>
              <p:cNvPr id="60419" name="AutoShape 3"/>
              <p:cNvSpPr>
                <a:spLocks noChangeArrowheads="1"/>
              </p:cNvSpPr>
              <p:nvPr/>
            </p:nvSpPr>
            <p:spPr bwMode="auto">
              <a:xfrm>
                <a:off x="2055" y="913"/>
                <a:ext cx="914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60420" name="AutoShape 4"/>
              <p:cNvSpPr>
                <a:spLocks noChangeArrowheads="1"/>
              </p:cNvSpPr>
              <p:nvPr/>
            </p:nvSpPr>
            <p:spPr bwMode="auto">
              <a:xfrm>
                <a:off x="1064" y="1795"/>
                <a:ext cx="914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60421" name="AutoShape 5"/>
              <p:cNvSpPr>
                <a:spLocks noChangeArrowheads="1"/>
              </p:cNvSpPr>
              <p:nvPr/>
            </p:nvSpPr>
            <p:spPr bwMode="auto">
              <a:xfrm>
                <a:off x="2234" y="1785"/>
                <a:ext cx="913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60422" name="AutoShape 6"/>
              <p:cNvSpPr>
                <a:spLocks noChangeArrowheads="1"/>
              </p:cNvSpPr>
              <p:nvPr/>
            </p:nvSpPr>
            <p:spPr bwMode="auto">
              <a:xfrm>
                <a:off x="3403" y="1775"/>
                <a:ext cx="913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60423" name="AutoShape 7"/>
              <p:cNvSpPr>
                <a:spLocks noChangeArrowheads="1"/>
              </p:cNvSpPr>
              <p:nvPr/>
            </p:nvSpPr>
            <p:spPr bwMode="auto">
              <a:xfrm>
                <a:off x="3403" y="2627"/>
                <a:ext cx="913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60424" name="AutoShape 8"/>
              <p:cNvSpPr>
                <a:spLocks noChangeArrowheads="1"/>
              </p:cNvSpPr>
              <p:nvPr/>
            </p:nvSpPr>
            <p:spPr bwMode="auto">
              <a:xfrm>
                <a:off x="1798" y="2637"/>
                <a:ext cx="913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60425" name="AutoShape 9"/>
              <p:cNvSpPr>
                <a:spLocks noChangeArrowheads="1"/>
              </p:cNvSpPr>
              <p:nvPr/>
            </p:nvSpPr>
            <p:spPr bwMode="auto">
              <a:xfrm>
                <a:off x="688" y="2657"/>
                <a:ext cx="913" cy="507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60426" name="Line 10"/>
              <p:cNvSpPr>
                <a:spLocks noChangeShapeType="1"/>
              </p:cNvSpPr>
              <p:nvPr/>
            </p:nvSpPr>
            <p:spPr bwMode="auto">
              <a:xfrm>
                <a:off x="2507" y="1418"/>
                <a:ext cx="0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7" name="Line 11"/>
              <p:cNvSpPr>
                <a:spLocks noChangeShapeType="1"/>
              </p:cNvSpPr>
              <p:nvPr/>
            </p:nvSpPr>
            <p:spPr bwMode="auto">
              <a:xfrm>
                <a:off x="1550" y="1642"/>
                <a:ext cx="23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8" name="Line 12"/>
              <p:cNvSpPr>
                <a:spLocks noChangeShapeType="1"/>
              </p:cNvSpPr>
              <p:nvPr/>
            </p:nvSpPr>
            <p:spPr bwMode="auto">
              <a:xfrm>
                <a:off x="1546" y="1646"/>
                <a:ext cx="0" cy="1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9" name="Line 13"/>
              <p:cNvSpPr>
                <a:spLocks noChangeShapeType="1"/>
              </p:cNvSpPr>
              <p:nvPr/>
            </p:nvSpPr>
            <p:spPr bwMode="auto">
              <a:xfrm>
                <a:off x="2675" y="1646"/>
                <a:ext cx="0" cy="1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0" name="Line 14"/>
              <p:cNvSpPr>
                <a:spLocks noChangeShapeType="1"/>
              </p:cNvSpPr>
              <p:nvPr/>
            </p:nvSpPr>
            <p:spPr bwMode="auto">
              <a:xfrm>
                <a:off x="3963" y="1646"/>
                <a:ext cx="0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1" name="Line 15"/>
              <p:cNvSpPr>
                <a:spLocks noChangeShapeType="1"/>
              </p:cNvSpPr>
              <p:nvPr/>
            </p:nvSpPr>
            <p:spPr bwMode="auto">
              <a:xfrm>
                <a:off x="1536" y="2310"/>
                <a:ext cx="0" cy="1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2" name="Line 16"/>
              <p:cNvSpPr>
                <a:spLocks noChangeShapeType="1"/>
              </p:cNvSpPr>
              <p:nvPr/>
            </p:nvSpPr>
            <p:spPr bwMode="auto">
              <a:xfrm flipH="1">
                <a:off x="1120" y="2465"/>
                <a:ext cx="10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3" name="Line 17"/>
              <p:cNvSpPr>
                <a:spLocks noChangeShapeType="1"/>
              </p:cNvSpPr>
              <p:nvPr/>
            </p:nvSpPr>
            <p:spPr bwMode="auto">
              <a:xfrm>
                <a:off x="1120" y="2459"/>
                <a:ext cx="0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4" name="Line 18"/>
              <p:cNvSpPr>
                <a:spLocks noChangeShapeType="1"/>
              </p:cNvSpPr>
              <p:nvPr/>
            </p:nvSpPr>
            <p:spPr bwMode="auto">
              <a:xfrm>
                <a:off x="2190" y="2469"/>
                <a:ext cx="0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5" name="Line 19"/>
              <p:cNvSpPr>
                <a:spLocks noChangeShapeType="1"/>
              </p:cNvSpPr>
              <p:nvPr/>
            </p:nvSpPr>
            <p:spPr bwMode="auto">
              <a:xfrm>
                <a:off x="3914" y="2290"/>
                <a:ext cx="0" cy="3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37" name="Line 21"/>
            <p:cNvSpPr>
              <a:spLocks noChangeShapeType="1"/>
            </p:cNvSpPr>
            <p:nvPr/>
          </p:nvSpPr>
          <p:spPr bwMode="auto">
            <a:xfrm>
              <a:off x="472" y="1512"/>
              <a:ext cx="4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424" y="2376"/>
              <a:ext cx="4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4539" y="1126"/>
              <a:ext cx="5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Layer I</a:t>
              </a:r>
            </a:p>
          </p:txBody>
        </p:sp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4623" y="1882"/>
              <a:ext cx="63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Layer II</a:t>
              </a:r>
            </a:p>
          </p:txBody>
        </p:sp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4623" y="2746"/>
              <a:ext cx="68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/>
                <a:t>Layer III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798124"/>
      </p:ext>
    </p:extLst>
  </p:cSld>
  <p:clrMapOvr>
    <a:masterClrMapping/>
  </p:clrMapOvr>
  <p:transition xmlns:p14="http://schemas.microsoft.com/office/powerpoint/2010/main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88" y="179388"/>
            <a:ext cx="7924712" cy="688975"/>
          </a:xfrm>
          <a:noFill/>
          <a:ln/>
        </p:spPr>
        <p:txBody>
          <a:bodyPr/>
          <a:lstStyle/>
          <a:p>
            <a:r>
              <a:rPr lang="en-US" sz="2400" dirty="0"/>
              <a:t>Integration Testing: Big-Bang Approach</a:t>
            </a:r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2178050" y="5159375"/>
            <a:ext cx="2146300" cy="784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Unit Test </a:t>
            </a:r>
          </a:p>
          <a:p>
            <a:pPr algn="ctr"/>
            <a:r>
              <a:rPr lang="en-US" sz="2000"/>
              <a:t>F</a:t>
            </a:r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2178050" y="4364038"/>
            <a:ext cx="2146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Unit Test </a:t>
            </a:r>
          </a:p>
          <a:p>
            <a:pPr algn="ctr"/>
            <a:r>
              <a:rPr lang="en-US" sz="2000"/>
              <a:t>E</a:t>
            </a:r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2178050" y="3652838"/>
            <a:ext cx="2146300" cy="698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Unit Test </a:t>
            </a:r>
          </a:p>
          <a:p>
            <a:pPr algn="ctr"/>
            <a:r>
              <a:rPr lang="en-US" sz="2000"/>
              <a:t>D</a:t>
            </a:r>
          </a:p>
        </p:txBody>
      </p:sp>
      <p:sp>
        <p:nvSpPr>
          <p:cNvPr id="62478" name="Oval 14"/>
          <p:cNvSpPr>
            <a:spLocks noChangeArrowheads="1"/>
          </p:cNvSpPr>
          <p:nvPr/>
        </p:nvSpPr>
        <p:spPr bwMode="auto">
          <a:xfrm>
            <a:off x="2178050" y="2857500"/>
            <a:ext cx="2146300" cy="663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Unit Test </a:t>
            </a:r>
          </a:p>
          <a:p>
            <a:pPr algn="ctr"/>
            <a:r>
              <a:rPr lang="en-US" sz="2000"/>
              <a:t>C</a:t>
            </a:r>
          </a:p>
        </p:txBody>
      </p:sp>
      <p:sp>
        <p:nvSpPr>
          <p:cNvPr id="62479" name="Oval 15"/>
          <p:cNvSpPr>
            <a:spLocks noChangeArrowheads="1"/>
          </p:cNvSpPr>
          <p:nvPr/>
        </p:nvSpPr>
        <p:spPr bwMode="auto">
          <a:xfrm>
            <a:off x="2178050" y="2019300"/>
            <a:ext cx="2146300" cy="723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Unit Test </a:t>
            </a:r>
          </a:p>
          <a:p>
            <a:pPr algn="ctr"/>
            <a:r>
              <a:rPr lang="en-US" sz="2000"/>
              <a:t>B</a:t>
            </a:r>
          </a:p>
        </p:txBody>
      </p:sp>
      <p:sp>
        <p:nvSpPr>
          <p:cNvPr id="62480" name="Oval 16"/>
          <p:cNvSpPr>
            <a:spLocks noChangeArrowheads="1"/>
          </p:cNvSpPr>
          <p:nvPr/>
        </p:nvSpPr>
        <p:spPr bwMode="auto">
          <a:xfrm>
            <a:off x="2160588" y="1152525"/>
            <a:ext cx="2146300" cy="7588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Unit Test </a:t>
            </a:r>
          </a:p>
          <a:p>
            <a:pPr algn="ctr"/>
            <a:r>
              <a:rPr lang="en-US" sz="2000"/>
              <a:t>A</a:t>
            </a:r>
          </a:p>
        </p:txBody>
      </p:sp>
      <p:grpSp>
        <p:nvGrpSpPr>
          <p:cNvPr id="62483" name="Group 19"/>
          <p:cNvGrpSpPr>
            <a:grpSpLocks/>
          </p:cNvGrpSpPr>
          <p:nvPr/>
        </p:nvGrpSpPr>
        <p:grpSpPr bwMode="auto">
          <a:xfrm>
            <a:off x="4121150" y="1733550"/>
            <a:ext cx="4611688" cy="3752850"/>
            <a:chOff x="2596" y="1092"/>
            <a:chExt cx="2905" cy="2364"/>
          </a:xfrm>
        </p:grpSpPr>
        <p:sp>
          <p:nvSpPr>
            <p:cNvPr id="62467" name="Line 3"/>
            <p:cNvSpPr>
              <a:spLocks noChangeShapeType="1"/>
            </p:cNvSpPr>
            <p:nvPr/>
          </p:nvSpPr>
          <p:spPr bwMode="auto">
            <a:xfrm>
              <a:off x="2596" y="1092"/>
              <a:ext cx="1996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8" name="Line 4"/>
            <p:cNvSpPr>
              <a:spLocks noChangeShapeType="1"/>
            </p:cNvSpPr>
            <p:nvPr/>
          </p:nvSpPr>
          <p:spPr bwMode="auto">
            <a:xfrm>
              <a:off x="2671" y="1583"/>
              <a:ext cx="1813" cy="6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>
              <a:off x="2704" y="2080"/>
              <a:ext cx="178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 flipV="1">
              <a:off x="2728" y="2496"/>
              <a:ext cx="175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 flipV="1">
              <a:off x="2728" y="2688"/>
              <a:ext cx="1804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 flipV="1">
              <a:off x="2728" y="2796"/>
              <a:ext cx="1876" cy="6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1" name="Oval 17"/>
            <p:cNvSpPr>
              <a:spLocks noChangeArrowheads="1"/>
            </p:cNvSpPr>
            <p:nvPr/>
          </p:nvSpPr>
          <p:spPr bwMode="auto">
            <a:xfrm>
              <a:off x="4313" y="1779"/>
              <a:ext cx="1188" cy="11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/>
                <a:t>System Test</a:t>
              </a:r>
            </a:p>
            <a:p>
              <a:pPr algn="ctr"/>
              <a:endParaRPr lang="en-US"/>
            </a:p>
          </p:txBody>
        </p:sp>
      </p:grp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6480175" y="1646238"/>
            <a:ext cx="157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FC0128"/>
                </a:solidFill>
              </a:rPr>
              <a:t>Don</a:t>
            </a:r>
            <a:r>
              <a:rPr lang="ja-JP" altLang="en-US">
                <a:solidFill>
                  <a:srgbClr val="FC0128"/>
                </a:solidFill>
                <a:latin typeface="Arial"/>
              </a:rPr>
              <a:t>’</a:t>
            </a:r>
            <a:r>
              <a:rPr lang="en-US">
                <a:solidFill>
                  <a:srgbClr val="FC0128"/>
                </a:solidFill>
              </a:rPr>
              <a:t>t try this!</a:t>
            </a:r>
          </a:p>
        </p:txBody>
      </p:sp>
    </p:spTree>
    <p:extLst>
      <p:ext uri="{BB962C8B-B14F-4D97-AF65-F5344CB8AC3E}">
        <p14:creationId xmlns:p14="http://schemas.microsoft.com/office/powerpoint/2010/main" val="1972979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5" grpId="0" animBg="1" autoUpdateAnimBg="0"/>
      <p:bldP spid="62476" grpId="0" animBg="1" autoUpdateAnimBg="0"/>
      <p:bldP spid="62477" grpId="0" animBg="1" autoUpdateAnimBg="0"/>
      <p:bldP spid="62478" grpId="0" animBg="1" autoUpdateAnimBg="0"/>
      <p:bldP spid="62479" grpId="0" animBg="1" autoUpdateAnimBg="0"/>
      <p:bldP spid="62482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03200"/>
            <a:ext cx="8153400" cy="863600"/>
          </a:xfrm>
          <a:noFill/>
          <a:ln/>
        </p:spPr>
        <p:txBody>
          <a:bodyPr/>
          <a:lstStyle/>
          <a:p>
            <a:r>
              <a:rPr lang="en-US"/>
              <a:t>Bottom-up Integration</a:t>
            </a:r>
          </a:p>
        </p:txBody>
      </p:sp>
      <p:grpSp>
        <p:nvGrpSpPr>
          <p:cNvPr id="64538" name="Group 26"/>
          <p:cNvGrpSpPr>
            <a:grpSpLocks/>
          </p:cNvGrpSpPr>
          <p:nvPr/>
        </p:nvGrpSpPr>
        <p:grpSpPr bwMode="auto">
          <a:xfrm>
            <a:off x="4573587" y="1387475"/>
            <a:ext cx="4132263" cy="1811338"/>
            <a:chOff x="2918" y="348"/>
            <a:chExt cx="2603" cy="1141"/>
          </a:xfrm>
        </p:grpSpPr>
        <p:grpSp>
          <p:nvGrpSpPr>
            <p:cNvPr id="64532" name="Group 20"/>
            <p:cNvGrpSpPr>
              <a:grpSpLocks/>
            </p:cNvGrpSpPr>
            <p:nvPr/>
          </p:nvGrpSpPr>
          <p:grpSpPr bwMode="auto">
            <a:xfrm>
              <a:off x="3053" y="348"/>
              <a:ext cx="1842" cy="1141"/>
              <a:chOff x="3053" y="348"/>
              <a:chExt cx="1842" cy="1141"/>
            </a:xfrm>
          </p:grpSpPr>
          <p:sp>
            <p:nvSpPr>
              <p:cNvPr id="64515" name="AutoShape 3"/>
              <p:cNvSpPr>
                <a:spLocks noChangeArrowheads="1"/>
              </p:cNvSpPr>
              <p:nvPr/>
            </p:nvSpPr>
            <p:spPr bwMode="auto">
              <a:xfrm>
                <a:off x="3747" y="348"/>
                <a:ext cx="463" cy="254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A</a:t>
                </a:r>
              </a:p>
            </p:txBody>
          </p:sp>
          <p:sp>
            <p:nvSpPr>
              <p:cNvPr id="64516" name="AutoShape 4"/>
              <p:cNvSpPr>
                <a:spLocks noChangeArrowheads="1"/>
              </p:cNvSpPr>
              <p:nvPr/>
            </p:nvSpPr>
            <p:spPr bwMode="auto">
              <a:xfrm>
                <a:off x="3243" y="796"/>
                <a:ext cx="462" cy="254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B</a:t>
                </a:r>
              </a:p>
            </p:txBody>
          </p:sp>
          <p:sp>
            <p:nvSpPr>
              <p:cNvPr id="64517" name="AutoShape 5"/>
              <p:cNvSpPr>
                <a:spLocks noChangeArrowheads="1"/>
              </p:cNvSpPr>
              <p:nvPr/>
            </p:nvSpPr>
            <p:spPr bwMode="auto">
              <a:xfrm>
                <a:off x="3838" y="792"/>
                <a:ext cx="463" cy="253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C</a:t>
                </a:r>
              </a:p>
            </p:txBody>
          </p:sp>
          <p:sp>
            <p:nvSpPr>
              <p:cNvPr id="64518" name="AutoShape 6"/>
              <p:cNvSpPr>
                <a:spLocks noChangeArrowheads="1"/>
              </p:cNvSpPr>
              <p:nvPr/>
            </p:nvSpPr>
            <p:spPr bwMode="auto">
              <a:xfrm>
                <a:off x="4435" y="787"/>
                <a:ext cx="460" cy="254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D</a:t>
                </a:r>
              </a:p>
            </p:txBody>
          </p:sp>
          <p:sp>
            <p:nvSpPr>
              <p:cNvPr id="64519" name="AutoShape 7"/>
              <p:cNvSpPr>
                <a:spLocks noChangeArrowheads="1"/>
              </p:cNvSpPr>
              <p:nvPr/>
            </p:nvSpPr>
            <p:spPr bwMode="auto">
              <a:xfrm>
                <a:off x="4435" y="1219"/>
                <a:ext cx="460" cy="254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G</a:t>
                </a:r>
              </a:p>
            </p:txBody>
          </p:sp>
          <p:sp>
            <p:nvSpPr>
              <p:cNvPr id="64520" name="AutoShape 8"/>
              <p:cNvSpPr>
                <a:spLocks noChangeArrowheads="1"/>
              </p:cNvSpPr>
              <p:nvPr/>
            </p:nvSpPr>
            <p:spPr bwMode="auto">
              <a:xfrm>
                <a:off x="3617" y="1224"/>
                <a:ext cx="461" cy="254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F</a:t>
                </a:r>
              </a:p>
            </p:txBody>
          </p:sp>
          <p:sp>
            <p:nvSpPr>
              <p:cNvPr id="64521" name="AutoShape 9"/>
              <p:cNvSpPr>
                <a:spLocks noChangeArrowheads="1"/>
              </p:cNvSpPr>
              <p:nvPr/>
            </p:nvSpPr>
            <p:spPr bwMode="auto">
              <a:xfrm>
                <a:off x="3053" y="1234"/>
                <a:ext cx="460" cy="255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E</a:t>
                </a:r>
              </a:p>
            </p:txBody>
          </p:sp>
          <p:sp>
            <p:nvSpPr>
              <p:cNvPr id="64522" name="Line 10"/>
              <p:cNvSpPr>
                <a:spLocks noChangeShapeType="1"/>
              </p:cNvSpPr>
              <p:nvPr/>
            </p:nvSpPr>
            <p:spPr bwMode="auto">
              <a:xfrm>
                <a:off x="3976" y="604"/>
                <a:ext cx="0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3" name="Line 11"/>
              <p:cNvSpPr>
                <a:spLocks noChangeShapeType="1"/>
              </p:cNvSpPr>
              <p:nvPr/>
            </p:nvSpPr>
            <p:spPr bwMode="auto">
              <a:xfrm>
                <a:off x="3491" y="717"/>
                <a:ext cx="12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4" name="Line 12"/>
              <p:cNvSpPr>
                <a:spLocks noChangeShapeType="1"/>
              </p:cNvSpPr>
              <p:nvPr/>
            </p:nvSpPr>
            <p:spPr bwMode="auto">
              <a:xfrm>
                <a:off x="3487" y="721"/>
                <a:ext cx="0" cy="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5" name="Line 13"/>
              <p:cNvSpPr>
                <a:spLocks noChangeShapeType="1"/>
              </p:cNvSpPr>
              <p:nvPr/>
            </p:nvSpPr>
            <p:spPr bwMode="auto">
              <a:xfrm>
                <a:off x="4062" y="721"/>
                <a:ext cx="0" cy="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6" name="Line 14"/>
              <p:cNvSpPr>
                <a:spLocks noChangeShapeType="1"/>
              </p:cNvSpPr>
              <p:nvPr/>
            </p:nvSpPr>
            <p:spPr bwMode="auto">
              <a:xfrm>
                <a:off x="4716" y="721"/>
                <a:ext cx="0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7" name="Line 15"/>
              <p:cNvSpPr>
                <a:spLocks noChangeShapeType="1"/>
              </p:cNvSpPr>
              <p:nvPr/>
            </p:nvSpPr>
            <p:spPr bwMode="auto">
              <a:xfrm>
                <a:off x="3483" y="1058"/>
                <a:ext cx="0" cy="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8" name="Line 16"/>
              <p:cNvSpPr>
                <a:spLocks noChangeShapeType="1"/>
              </p:cNvSpPr>
              <p:nvPr/>
            </p:nvSpPr>
            <p:spPr bwMode="auto">
              <a:xfrm flipH="1">
                <a:off x="3270" y="1136"/>
                <a:ext cx="5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9" name="Line 17"/>
              <p:cNvSpPr>
                <a:spLocks noChangeShapeType="1"/>
              </p:cNvSpPr>
              <p:nvPr/>
            </p:nvSpPr>
            <p:spPr bwMode="auto">
              <a:xfrm>
                <a:off x="3270" y="1133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0" name="Line 18"/>
              <p:cNvSpPr>
                <a:spLocks noChangeShapeType="1"/>
              </p:cNvSpPr>
              <p:nvPr/>
            </p:nvSpPr>
            <p:spPr bwMode="auto">
              <a:xfrm>
                <a:off x="3814" y="1140"/>
                <a:ext cx="0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1" name="Line 19"/>
              <p:cNvSpPr>
                <a:spLocks noChangeShapeType="1"/>
              </p:cNvSpPr>
              <p:nvPr/>
            </p:nvSpPr>
            <p:spPr bwMode="auto">
              <a:xfrm>
                <a:off x="4692" y="1049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33" name="Line 21"/>
            <p:cNvSpPr>
              <a:spLocks noChangeShapeType="1"/>
            </p:cNvSpPr>
            <p:nvPr/>
          </p:nvSpPr>
          <p:spPr bwMode="auto">
            <a:xfrm>
              <a:off x="2942" y="651"/>
              <a:ext cx="2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Line 22"/>
            <p:cNvSpPr>
              <a:spLocks noChangeShapeType="1"/>
            </p:cNvSpPr>
            <p:nvPr/>
          </p:nvSpPr>
          <p:spPr bwMode="auto">
            <a:xfrm>
              <a:off x="2918" y="1091"/>
              <a:ext cx="2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Rectangle 23"/>
            <p:cNvSpPr>
              <a:spLocks noChangeArrowheads="1"/>
            </p:cNvSpPr>
            <p:nvPr/>
          </p:nvSpPr>
          <p:spPr bwMode="auto">
            <a:xfrm>
              <a:off x="4982" y="489"/>
              <a:ext cx="42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/>
                <a:t>Layer I</a:t>
              </a:r>
            </a:p>
          </p:txBody>
        </p:sp>
        <p:sp>
          <p:nvSpPr>
            <p:cNvPr id="64536" name="Rectangle 24"/>
            <p:cNvSpPr>
              <a:spLocks noChangeArrowheads="1"/>
            </p:cNvSpPr>
            <p:nvPr/>
          </p:nvSpPr>
          <p:spPr bwMode="auto">
            <a:xfrm>
              <a:off x="5026" y="874"/>
              <a:ext cx="4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/>
                <a:t>Layer II</a:t>
              </a:r>
            </a:p>
          </p:txBody>
        </p:sp>
        <p:sp>
          <p:nvSpPr>
            <p:cNvPr id="64537" name="Rectangle 25"/>
            <p:cNvSpPr>
              <a:spLocks noChangeArrowheads="1"/>
            </p:cNvSpPr>
            <p:nvPr/>
          </p:nvSpPr>
          <p:spPr bwMode="auto">
            <a:xfrm>
              <a:off x="5026" y="1313"/>
              <a:ext cx="49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/>
                <a:t>Layer III</a:t>
              </a:r>
            </a:p>
          </p:txBody>
        </p:sp>
      </p:grpSp>
      <p:sp>
        <p:nvSpPr>
          <p:cNvPr id="64540" name="Oval 28"/>
          <p:cNvSpPr>
            <a:spLocks noChangeArrowheads="1"/>
          </p:cNvSpPr>
          <p:nvPr/>
        </p:nvSpPr>
        <p:spPr bwMode="auto">
          <a:xfrm>
            <a:off x="774700" y="370840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Test F</a:t>
            </a:r>
          </a:p>
        </p:txBody>
      </p:sp>
      <p:sp>
        <p:nvSpPr>
          <p:cNvPr id="64541" name="Oval 29"/>
          <p:cNvSpPr>
            <a:spLocks noChangeArrowheads="1"/>
          </p:cNvSpPr>
          <p:nvPr/>
        </p:nvSpPr>
        <p:spPr bwMode="auto">
          <a:xfrm>
            <a:off x="755650" y="248920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Test E</a:t>
            </a:r>
          </a:p>
        </p:txBody>
      </p:sp>
      <p:sp>
        <p:nvSpPr>
          <p:cNvPr id="64544" name="Oval 32"/>
          <p:cNvSpPr>
            <a:spLocks noChangeArrowheads="1"/>
          </p:cNvSpPr>
          <p:nvPr/>
        </p:nvSpPr>
        <p:spPr bwMode="auto">
          <a:xfrm>
            <a:off x="1041400" y="580390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Test G</a:t>
            </a:r>
          </a:p>
        </p:txBody>
      </p:sp>
      <p:sp>
        <p:nvSpPr>
          <p:cNvPr id="64545" name="Oval 33"/>
          <p:cNvSpPr>
            <a:spLocks noChangeArrowheads="1"/>
          </p:cNvSpPr>
          <p:nvPr/>
        </p:nvSpPr>
        <p:spPr bwMode="auto">
          <a:xfrm>
            <a:off x="3422650" y="427990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Test C</a:t>
            </a:r>
          </a:p>
        </p:txBody>
      </p:sp>
      <p:grpSp>
        <p:nvGrpSpPr>
          <p:cNvPr id="64553" name="Group 41"/>
          <p:cNvGrpSpPr>
            <a:grpSpLocks/>
          </p:cNvGrpSpPr>
          <p:nvPr/>
        </p:nvGrpSpPr>
        <p:grpSpPr bwMode="auto">
          <a:xfrm>
            <a:off x="1860550" y="5461000"/>
            <a:ext cx="3359150" cy="641350"/>
            <a:chOff x="1276" y="2956"/>
            <a:chExt cx="2116" cy="404"/>
          </a:xfrm>
        </p:grpSpPr>
        <p:sp>
          <p:nvSpPr>
            <p:cNvPr id="64539" name="Oval 27"/>
            <p:cNvSpPr>
              <a:spLocks noChangeArrowheads="1"/>
            </p:cNvSpPr>
            <p:nvPr/>
          </p:nvSpPr>
          <p:spPr bwMode="auto">
            <a:xfrm>
              <a:off x="2524" y="2956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/>
                <a:t>Test D,G</a:t>
              </a:r>
            </a:p>
          </p:txBody>
        </p:sp>
        <p:sp>
          <p:nvSpPr>
            <p:cNvPr id="64547" name="Line 35"/>
            <p:cNvSpPr>
              <a:spLocks noChangeShapeType="1"/>
            </p:cNvSpPr>
            <p:nvPr/>
          </p:nvSpPr>
          <p:spPr bwMode="auto">
            <a:xfrm flipV="1">
              <a:off x="1276" y="3192"/>
              <a:ext cx="1252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64552" name="Group 40"/>
          <p:cNvGrpSpPr>
            <a:grpSpLocks/>
          </p:cNvGrpSpPr>
          <p:nvPr/>
        </p:nvGrpSpPr>
        <p:grpSpPr bwMode="auto">
          <a:xfrm>
            <a:off x="1574800" y="2832100"/>
            <a:ext cx="2063750" cy="1174750"/>
            <a:chOff x="1096" y="1300"/>
            <a:chExt cx="1300" cy="740"/>
          </a:xfrm>
        </p:grpSpPr>
        <p:sp>
          <p:nvSpPr>
            <p:cNvPr id="64542" name="Line 30"/>
            <p:cNvSpPr>
              <a:spLocks noChangeShapeType="1"/>
            </p:cNvSpPr>
            <p:nvPr/>
          </p:nvSpPr>
          <p:spPr bwMode="auto">
            <a:xfrm>
              <a:off x="1096" y="1300"/>
              <a:ext cx="472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4543" name="Line 31"/>
            <p:cNvSpPr>
              <a:spLocks noChangeShapeType="1"/>
            </p:cNvSpPr>
            <p:nvPr/>
          </p:nvSpPr>
          <p:spPr bwMode="auto">
            <a:xfrm flipV="1">
              <a:off x="1120" y="1788"/>
              <a:ext cx="436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auto">
            <a:xfrm>
              <a:off x="1528" y="1504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/>
                <a:t>Test B, E, F</a:t>
              </a:r>
            </a:p>
          </p:txBody>
        </p:sp>
      </p:grpSp>
      <p:grpSp>
        <p:nvGrpSpPr>
          <p:cNvPr id="64554" name="Group 42"/>
          <p:cNvGrpSpPr>
            <a:grpSpLocks/>
          </p:cNvGrpSpPr>
          <p:nvPr/>
        </p:nvGrpSpPr>
        <p:grpSpPr bwMode="auto">
          <a:xfrm>
            <a:off x="3632200" y="3498850"/>
            <a:ext cx="3530600" cy="2241550"/>
            <a:chOff x="2392" y="1720"/>
            <a:chExt cx="2224" cy="1412"/>
          </a:xfrm>
        </p:grpSpPr>
        <p:sp>
          <p:nvSpPr>
            <p:cNvPr id="64546" name="Oval 34"/>
            <p:cNvSpPr>
              <a:spLocks noChangeArrowheads="1"/>
            </p:cNvSpPr>
            <p:nvPr/>
          </p:nvSpPr>
          <p:spPr bwMode="auto">
            <a:xfrm>
              <a:off x="3760" y="2068"/>
              <a:ext cx="856" cy="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/>
                <a:t>Test </a:t>
              </a:r>
            </a:p>
            <a:p>
              <a:pPr algn="ctr"/>
              <a:r>
                <a:rPr lang="en-US" sz="1800"/>
                <a:t>A, B, C, D,</a:t>
              </a:r>
            </a:p>
            <a:p>
              <a:pPr algn="ctr"/>
              <a:r>
                <a:rPr lang="en-US" sz="1800"/>
                <a:t>E, F, G</a:t>
              </a:r>
            </a:p>
          </p:txBody>
        </p:sp>
        <p:sp>
          <p:nvSpPr>
            <p:cNvPr id="64549" name="Line 37"/>
            <p:cNvSpPr>
              <a:spLocks noChangeShapeType="1"/>
            </p:cNvSpPr>
            <p:nvPr/>
          </p:nvSpPr>
          <p:spPr bwMode="auto">
            <a:xfrm>
              <a:off x="2392" y="1720"/>
              <a:ext cx="136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4550" name="Line 38"/>
            <p:cNvSpPr>
              <a:spLocks noChangeShapeType="1"/>
            </p:cNvSpPr>
            <p:nvPr/>
          </p:nvSpPr>
          <p:spPr bwMode="auto">
            <a:xfrm>
              <a:off x="2752" y="2428"/>
              <a:ext cx="1000" cy="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4551" name="Line 39"/>
            <p:cNvSpPr>
              <a:spLocks noChangeShapeType="1"/>
            </p:cNvSpPr>
            <p:nvPr/>
          </p:nvSpPr>
          <p:spPr bwMode="auto">
            <a:xfrm flipV="1">
              <a:off x="3400" y="2808"/>
              <a:ext cx="448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33062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0" grpId="0" animBg="1" autoUpdateAnimBg="0"/>
      <p:bldP spid="64544" grpId="0" animBg="1" autoUpdateAnimBg="0"/>
      <p:bldP spid="6454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70" y="222250"/>
            <a:ext cx="7238930" cy="939800"/>
          </a:xfrm>
          <a:noFill/>
          <a:ln/>
        </p:spPr>
        <p:txBody>
          <a:bodyPr/>
          <a:lstStyle/>
          <a:p>
            <a:r>
              <a:rPr lang="en-US" sz="2400" dirty="0"/>
              <a:t>Pros and Cons of bottom up integration testing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16" y="1162050"/>
            <a:ext cx="8083550" cy="2871788"/>
          </a:xfrm>
          <a:noFill/>
          <a:ln/>
        </p:spPr>
        <p:txBody>
          <a:bodyPr/>
          <a:lstStyle/>
          <a:p>
            <a:r>
              <a:rPr lang="en-US" dirty="0"/>
              <a:t>Bad for functionally decomposed systems:</a:t>
            </a:r>
          </a:p>
          <a:p>
            <a:pPr lvl="1"/>
            <a:r>
              <a:rPr lang="en-US" sz="2400" dirty="0"/>
              <a:t>Tests the most important subsystem (UI) last</a:t>
            </a:r>
          </a:p>
          <a:p>
            <a:r>
              <a:rPr lang="en-US" dirty="0"/>
              <a:t>Useful for integrating the following systems</a:t>
            </a:r>
          </a:p>
          <a:p>
            <a:pPr lvl="1"/>
            <a:r>
              <a:rPr lang="en-US" sz="2400" dirty="0"/>
              <a:t>Object-oriented systems</a:t>
            </a:r>
          </a:p>
          <a:p>
            <a:pPr lvl="1"/>
            <a:r>
              <a:rPr lang="en-US" sz="2400" dirty="0"/>
              <a:t>real-time systems</a:t>
            </a:r>
          </a:p>
          <a:p>
            <a:pPr lvl="1"/>
            <a:r>
              <a:rPr lang="en-US" sz="2400" dirty="0"/>
              <a:t>systems with strict performance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013646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Top-down Testing Strategy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17" y="990664"/>
            <a:ext cx="8255000" cy="4800600"/>
          </a:xfrm>
          <a:noFill/>
          <a:ln/>
        </p:spPr>
        <p:txBody>
          <a:bodyPr/>
          <a:lstStyle/>
          <a:p>
            <a:r>
              <a:rPr lang="en-US" sz="2400" dirty="0"/>
              <a:t>Test the top layer  or the controlling subsystem first</a:t>
            </a:r>
          </a:p>
          <a:p>
            <a:r>
              <a:rPr lang="en-US" sz="2400" dirty="0"/>
              <a:t>Then combine all the subsystems that are called by the tested subsystems and test the resulting collection of subsystems</a:t>
            </a:r>
          </a:p>
          <a:p>
            <a:r>
              <a:rPr lang="en-US" sz="2400" dirty="0"/>
              <a:t>Do this until all subsystems are incorporated into the test</a:t>
            </a:r>
          </a:p>
          <a:p>
            <a:r>
              <a:rPr lang="en-US" sz="2400" dirty="0"/>
              <a:t>Special program is needed to do the testing, </a:t>
            </a:r>
            <a:r>
              <a:rPr lang="en-US" sz="2400" i="1" dirty="0"/>
              <a:t>Test stub :</a:t>
            </a:r>
            <a:endParaRPr lang="en-US" sz="2400" dirty="0"/>
          </a:p>
          <a:p>
            <a:pPr marL="628650" lvl="1"/>
            <a:r>
              <a:rPr lang="en-US" sz="2000" dirty="0"/>
              <a:t>A program or a method that simulates the activity of a missing subsystem by answering to the calling sequence of the calling subsystem and returning back fake data.</a:t>
            </a:r>
          </a:p>
        </p:txBody>
      </p:sp>
    </p:spTree>
    <p:extLst>
      <p:ext uri="{BB962C8B-B14F-4D97-AF65-F5344CB8AC3E}">
        <p14:creationId xmlns:p14="http://schemas.microsoft.com/office/powerpoint/2010/main" val="1364674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Top-down Integration Testing</a:t>
            </a:r>
          </a:p>
        </p:txBody>
      </p:sp>
      <p:grpSp>
        <p:nvGrpSpPr>
          <p:cNvPr id="68634" name="Group 26"/>
          <p:cNvGrpSpPr>
            <a:grpSpLocks/>
          </p:cNvGrpSpPr>
          <p:nvPr/>
        </p:nvGrpSpPr>
        <p:grpSpPr bwMode="auto">
          <a:xfrm>
            <a:off x="4622800" y="1114425"/>
            <a:ext cx="4125913" cy="1808163"/>
            <a:chOff x="2912" y="446"/>
            <a:chExt cx="2599" cy="1139"/>
          </a:xfrm>
        </p:grpSpPr>
        <p:grpSp>
          <p:nvGrpSpPr>
            <p:cNvPr id="68628" name="Group 20"/>
            <p:cNvGrpSpPr>
              <a:grpSpLocks/>
            </p:cNvGrpSpPr>
            <p:nvPr/>
          </p:nvGrpSpPr>
          <p:grpSpPr bwMode="auto">
            <a:xfrm>
              <a:off x="3047" y="446"/>
              <a:ext cx="1838" cy="1139"/>
              <a:chOff x="3047" y="446"/>
              <a:chExt cx="1838" cy="1139"/>
            </a:xfrm>
          </p:grpSpPr>
          <p:sp>
            <p:nvSpPr>
              <p:cNvPr id="68611" name="AutoShape 3"/>
              <p:cNvSpPr>
                <a:spLocks noChangeArrowheads="1"/>
              </p:cNvSpPr>
              <p:nvPr/>
            </p:nvSpPr>
            <p:spPr bwMode="auto">
              <a:xfrm>
                <a:off x="3740" y="446"/>
                <a:ext cx="461" cy="253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A</a:t>
                </a:r>
              </a:p>
            </p:txBody>
          </p:sp>
          <p:sp>
            <p:nvSpPr>
              <p:cNvPr id="68612" name="AutoShape 4"/>
              <p:cNvSpPr>
                <a:spLocks noChangeArrowheads="1"/>
              </p:cNvSpPr>
              <p:nvPr/>
            </p:nvSpPr>
            <p:spPr bwMode="auto">
              <a:xfrm>
                <a:off x="3237" y="893"/>
                <a:ext cx="460" cy="254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B</a:t>
                </a:r>
              </a:p>
            </p:txBody>
          </p:sp>
          <p:sp>
            <p:nvSpPr>
              <p:cNvPr id="68613" name="AutoShape 5"/>
              <p:cNvSpPr>
                <a:spLocks noChangeArrowheads="1"/>
              </p:cNvSpPr>
              <p:nvPr/>
            </p:nvSpPr>
            <p:spPr bwMode="auto">
              <a:xfrm>
                <a:off x="3831" y="889"/>
                <a:ext cx="461" cy="252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C</a:t>
                </a:r>
              </a:p>
            </p:txBody>
          </p:sp>
          <p:sp>
            <p:nvSpPr>
              <p:cNvPr id="68614" name="AutoShape 6"/>
              <p:cNvSpPr>
                <a:spLocks noChangeArrowheads="1"/>
              </p:cNvSpPr>
              <p:nvPr/>
            </p:nvSpPr>
            <p:spPr bwMode="auto">
              <a:xfrm>
                <a:off x="4426" y="884"/>
                <a:ext cx="459" cy="253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D</a:t>
                </a:r>
              </a:p>
            </p:txBody>
          </p:sp>
          <p:sp>
            <p:nvSpPr>
              <p:cNvPr id="68615" name="AutoShape 7"/>
              <p:cNvSpPr>
                <a:spLocks noChangeArrowheads="1"/>
              </p:cNvSpPr>
              <p:nvPr/>
            </p:nvSpPr>
            <p:spPr bwMode="auto">
              <a:xfrm>
                <a:off x="4426" y="1316"/>
                <a:ext cx="459" cy="253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G</a:t>
                </a:r>
              </a:p>
            </p:txBody>
          </p:sp>
          <p:sp>
            <p:nvSpPr>
              <p:cNvPr id="68616" name="AutoShape 8"/>
              <p:cNvSpPr>
                <a:spLocks noChangeArrowheads="1"/>
              </p:cNvSpPr>
              <p:nvPr/>
            </p:nvSpPr>
            <p:spPr bwMode="auto">
              <a:xfrm>
                <a:off x="3610" y="1321"/>
                <a:ext cx="459" cy="253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F</a:t>
                </a:r>
              </a:p>
            </p:txBody>
          </p:sp>
          <p:sp>
            <p:nvSpPr>
              <p:cNvPr id="68617" name="AutoShape 9"/>
              <p:cNvSpPr>
                <a:spLocks noChangeArrowheads="1"/>
              </p:cNvSpPr>
              <p:nvPr/>
            </p:nvSpPr>
            <p:spPr bwMode="auto">
              <a:xfrm>
                <a:off x="3047" y="1330"/>
                <a:ext cx="459" cy="255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E</a:t>
                </a:r>
              </a:p>
            </p:txBody>
          </p:sp>
          <p:sp>
            <p:nvSpPr>
              <p:cNvPr id="68618" name="Line 10"/>
              <p:cNvSpPr>
                <a:spLocks noChangeShapeType="1"/>
              </p:cNvSpPr>
              <p:nvPr/>
            </p:nvSpPr>
            <p:spPr bwMode="auto">
              <a:xfrm>
                <a:off x="3968" y="702"/>
                <a:ext cx="0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19" name="Line 11"/>
              <p:cNvSpPr>
                <a:spLocks noChangeShapeType="1"/>
              </p:cNvSpPr>
              <p:nvPr/>
            </p:nvSpPr>
            <p:spPr bwMode="auto">
              <a:xfrm>
                <a:off x="3484" y="814"/>
                <a:ext cx="121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0" name="Line 12"/>
              <p:cNvSpPr>
                <a:spLocks noChangeShapeType="1"/>
              </p:cNvSpPr>
              <p:nvPr/>
            </p:nvSpPr>
            <p:spPr bwMode="auto">
              <a:xfrm>
                <a:off x="3480" y="818"/>
                <a:ext cx="0" cy="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1" name="Line 13"/>
              <p:cNvSpPr>
                <a:spLocks noChangeShapeType="1"/>
              </p:cNvSpPr>
              <p:nvPr/>
            </p:nvSpPr>
            <p:spPr bwMode="auto">
              <a:xfrm>
                <a:off x="4054" y="818"/>
                <a:ext cx="0" cy="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2" name="Line 14"/>
              <p:cNvSpPr>
                <a:spLocks noChangeShapeType="1"/>
              </p:cNvSpPr>
              <p:nvPr/>
            </p:nvSpPr>
            <p:spPr bwMode="auto">
              <a:xfrm>
                <a:off x="4707" y="818"/>
                <a:ext cx="0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3" name="Line 15"/>
              <p:cNvSpPr>
                <a:spLocks noChangeShapeType="1"/>
              </p:cNvSpPr>
              <p:nvPr/>
            </p:nvSpPr>
            <p:spPr bwMode="auto">
              <a:xfrm>
                <a:off x="3476" y="1155"/>
                <a:ext cx="0" cy="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4" name="Line 16"/>
              <p:cNvSpPr>
                <a:spLocks noChangeShapeType="1"/>
              </p:cNvSpPr>
              <p:nvPr/>
            </p:nvSpPr>
            <p:spPr bwMode="auto">
              <a:xfrm flipH="1">
                <a:off x="3263" y="1232"/>
                <a:ext cx="5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5" name="Line 17"/>
              <p:cNvSpPr>
                <a:spLocks noChangeShapeType="1"/>
              </p:cNvSpPr>
              <p:nvPr/>
            </p:nvSpPr>
            <p:spPr bwMode="auto">
              <a:xfrm>
                <a:off x="3263" y="1230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6" name="Line 18"/>
              <p:cNvSpPr>
                <a:spLocks noChangeShapeType="1"/>
              </p:cNvSpPr>
              <p:nvPr/>
            </p:nvSpPr>
            <p:spPr bwMode="auto">
              <a:xfrm>
                <a:off x="3807" y="1236"/>
                <a:ext cx="0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7" name="Line 19"/>
              <p:cNvSpPr>
                <a:spLocks noChangeShapeType="1"/>
              </p:cNvSpPr>
              <p:nvPr/>
            </p:nvSpPr>
            <p:spPr bwMode="auto">
              <a:xfrm>
                <a:off x="4683" y="1145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>
              <a:off x="2936" y="748"/>
              <a:ext cx="24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>
              <a:off x="2912" y="1188"/>
              <a:ext cx="24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1" name="Rectangle 23"/>
            <p:cNvSpPr>
              <a:spLocks noChangeArrowheads="1"/>
            </p:cNvSpPr>
            <p:nvPr/>
          </p:nvSpPr>
          <p:spPr bwMode="auto">
            <a:xfrm>
              <a:off x="4972" y="587"/>
              <a:ext cx="42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/>
                <a:t>Layer I</a:t>
              </a:r>
            </a:p>
          </p:txBody>
        </p:sp>
        <p:sp>
          <p:nvSpPr>
            <p:cNvPr id="68632" name="Rectangle 24"/>
            <p:cNvSpPr>
              <a:spLocks noChangeArrowheads="1"/>
            </p:cNvSpPr>
            <p:nvPr/>
          </p:nvSpPr>
          <p:spPr bwMode="auto">
            <a:xfrm>
              <a:off x="5016" y="971"/>
              <a:ext cx="4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/>
                <a:t>Layer II</a:t>
              </a:r>
            </a:p>
          </p:txBody>
        </p:sp>
        <p:sp>
          <p:nvSpPr>
            <p:cNvPr id="68633" name="Rectangle 25"/>
            <p:cNvSpPr>
              <a:spLocks noChangeArrowheads="1"/>
            </p:cNvSpPr>
            <p:nvPr/>
          </p:nvSpPr>
          <p:spPr bwMode="auto">
            <a:xfrm>
              <a:off x="5016" y="1409"/>
              <a:ext cx="49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/>
                <a:t>Layer III</a:t>
              </a:r>
            </a:p>
          </p:txBody>
        </p:sp>
      </p:grpSp>
      <p:sp>
        <p:nvSpPr>
          <p:cNvPr id="68635" name="Oval 27"/>
          <p:cNvSpPr>
            <a:spLocks noChangeArrowheads="1"/>
          </p:cNvSpPr>
          <p:nvPr/>
        </p:nvSpPr>
        <p:spPr bwMode="auto">
          <a:xfrm>
            <a:off x="1320800" y="349250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A</a:t>
            </a:r>
          </a:p>
        </p:txBody>
      </p:sp>
      <p:sp>
        <p:nvSpPr>
          <p:cNvPr id="68640" name="Rectangle 32"/>
          <p:cNvSpPr>
            <a:spLocks noChangeArrowheads="1"/>
          </p:cNvSpPr>
          <p:nvPr/>
        </p:nvSpPr>
        <p:spPr bwMode="auto">
          <a:xfrm>
            <a:off x="967558" y="4473575"/>
            <a:ext cx="96683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Layer I</a:t>
            </a:r>
          </a:p>
        </p:txBody>
      </p:sp>
      <p:grpSp>
        <p:nvGrpSpPr>
          <p:cNvPr id="68644" name="Group 36"/>
          <p:cNvGrpSpPr>
            <a:grpSpLocks/>
          </p:cNvGrpSpPr>
          <p:nvPr/>
        </p:nvGrpSpPr>
        <p:grpSpPr bwMode="auto">
          <a:xfrm>
            <a:off x="2178050" y="3473451"/>
            <a:ext cx="2825750" cy="1816101"/>
            <a:chOff x="1372" y="2188"/>
            <a:chExt cx="1780" cy="1144"/>
          </a:xfrm>
        </p:grpSpPr>
        <p:grpSp>
          <p:nvGrpSpPr>
            <p:cNvPr id="68643" name="Group 35"/>
            <p:cNvGrpSpPr>
              <a:grpSpLocks/>
            </p:cNvGrpSpPr>
            <p:nvPr/>
          </p:nvGrpSpPr>
          <p:grpSpPr bwMode="auto">
            <a:xfrm>
              <a:off x="1372" y="2188"/>
              <a:ext cx="1780" cy="400"/>
              <a:chOff x="1372" y="2188"/>
              <a:chExt cx="1780" cy="400"/>
            </a:xfrm>
          </p:grpSpPr>
          <p:sp>
            <p:nvSpPr>
              <p:cNvPr id="68636" name="Line 28"/>
              <p:cNvSpPr>
                <a:spLocks noChangeShapeType="1"/>
              </p:cNvSpPr>
              <p:nvPr/>
            </p:nvSpPr>
            <p:spPr bwMode="auto">
              <a:xfrm>
                <a:off x="1372" y="2364"/>
                <a:ext cx="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68638" name="Oval 30"/>
              <p:cNvSpPr>
                <a:spLocks noChangeArrowheads="1"/>
              </p:cNvSpPr>
              <p:nvPr/>
            </p:nvSpPr>
            <p:spPr bwMode="auto">
              <a:xfrm>
                <a:off x="2080" y="2188"/>
                <a:ext cx="1072" cy="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2000"/>
                  <a:t>Test A, B, C, D</a:t>
                </a:r>
              </a:p>
            </p:txBody>
          </p:sp>
        </p:grpSp>
        <p:sp>
          <p:nvSpPr>
            <p:cNvPr id="68641" name="Rectangle 33"/>
            <p:cNvSpPr>
              <a:spLocks noChangeArrowheads="1"/>
            </p:cNvSpPr>
            <p:nvPr/>
          </p:nvSpPr>
          <p:spPr bwMode="auto">
            <a:xfrm>
              <a:off x="2178" y="3082"/>
              <a:ext cx="8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/>
                <a:t>Layer I + II</a:t>
              </a:r>
            </a:p>
          </p:txBody>
        </p:sp>
      </p:grpSp>
      <p:grpSp>
        <p:nvGrpSpPr>
          <p:cNvPr id="68645" name="Group 37"/>
          <p:cNvGrpSpPr>
            <a:grpSpLocks/>
          </p:cNvGrpSpPr>
          <p:nvPr/>
        </p:nvGrpSpPr>
        <p:grpSpPr bwMode="auto">
          <a:xfrm>
            <a:off x="5016500" y="3092451"/>
            <a:ext cx="2425700" cy="2616201"/>
            <a:chOff x="3160" y="1948"/>
            <a:chExt cx="1528" cy="1648"/>
          </a:xfrm>
        </p:grpSpPr>
        <p:sp>
          <p:nvSpPr>
            <p:cNvPr id="68637" name="Oval 29"/>
            <p:cNvSpPr>
              <a:spLocks noChangeArrowheads="1"/>
            </p:cNvSpPr>
            <p:nvPr/>
          </p:nvSpPr>
          <p:spPr bwMode="auto">
            <a:xfrm>
              <a:off x="3832" y="1948"/>
              <a:ext cx="856" cy="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/>
                <a:t>Test </a:t>
              </a:r>
            </a:p>
            <a:p>
              <a:pPr algn="ctr"/>
              <a:r>
                <a:rPr lang="en-US" sz="2000"/>
                <a:t>A, B, C, D,</a:t>
              </a:r>
            </a:p>
            <a:p>
              <a:pPr algn="ctr"/>
              <a:r>
                <a:rPr lang="en-US" sz="2000"/>
                <a:t>E, F, G</a:t>
              </a:r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>
              <a:off x="3160" y="2376"/>
              <a:ext cx="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8642" name="Rectangle 34"/>
            <p:cNvSpPr>
              <a:spLocks noChangeArrowheads="1"/>
            </p:cNvSpPr>
            <p:nvPr/>
          </p:nvSpPr>
          <p:spPr bwMode="auto">
            <a:xfrm>
              <a:off x="3734" y="3346"/>
              <a:ext cx="8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/>
                <a:t>All Layers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3979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Bug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Space Code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Project Mercury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 FORTRAN code had the following fault:                                         	</a:t>
            </a:r>
            <a:r>
              <a:rPr lang="en-US" sz="2800">
                <a:latin typeface="Comic Sans MS" charset="0"/>
                <a:ea typeface="ＭＳ Ｐゴシック" charset="0"/>
                <a:cs typeface="ＭＳ Ｐゴシック" charset="0"/>
              </a:rPr>
              <a:t>DO I=1.10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instead of ... </a:t>
            </a:r>
            <a:r>
              <a:rPr lang="en-US" sz="2800">
                <a:latin typeface="Comic Sans MS" charset="0"/>
                <a:ea typeface="ＭＳ Ｐゴシック" charset="0"/>
                <a:cs typeface="ＭＳ Ｐゴシック" charset="0"/>
              </a:rPr>
              <a:t>DO I=1,10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fault was discovered in an analysis of why the software did not seem to generate results that were sufficiently accurate.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erroneous 1.10 would cause the loop to be executed exactly once!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9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74" y="179388"/>
            <a:ext cx="7391326" cy="688975"/>
          </a:xfrm>
          <a:noFill/>
          <a:ln/>
        </p:spPr>
        <p:txBody>
          <a:bodyPr/>
          <a:lstStyle/>
          <a:p>
            <a:r>
              <a:rPr lang="en-US" sz="2400" dirty="0"/>
              <a:t>Pros and Cons of top-down integration testing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72460"/>
            <a:ext cx="8229600" cy="5065712"/>
          </a:xfrm>
          <a:noFill/>
          <a:ln/>
        </p:spPr>
        <p:txBody>
          <a:bodyPr/>
          <a:lstStyle/>
          <a:p>
            <a:r>
              <a:rPr lang="en-US" sz="2400" dirty="0"/>
              <a:t>Test cases can be defined in terms of the functionality of the system (functional requirements)</a:t>
            </a:r>
          </a:p>
          <a:p>
            <a:r>
              <a:rPr lang="en-US" sz="2400" dirty="0"/>
              <a:t>Writing stubs can be difficult: Stubs must allow all possible conditions to be tested.</a:t>
            </a:r>
          </a:p>
          <a:p>
            <a:r>
              <a:rPr lang="en-US" sz="2400" dirty="0"/>
              <a:t>Possibly a very large number of stubs may be required, especially if the lowest level of the system contains many methods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5484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Sandwich Testing Strategy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16" y="868363"/>
            <a:ext cx="8229600" cy="5065712"/>
          </a:xfrm>
          <a:noFill/>
          <a:ln/>
        </p:spPr>
        <p:txBody>
          <a:bodyPr/>
          <a:lstStyle/>
          <a:p>
            <a:r>
              <a:rPr lang="en-US" dirty="0"/>
              <a:t>Combines top-down strategy with bottom-up strategy</a:t>
            </a:r>
          </a:p>
          <a:p>
            <a:r>
              <a:rPr lang="en-US" i="1" dirty="0"/>
              <a:t>The system is </a:t>
            </a:r>
            <a:r>
              <a:rPr lang="en-US" i="1" dirty="0" smtClean="0"/>
              <a:t>viewed </a:t>
            </a:r>
            <a:r>
              <a:rPr lang="en-US" i="1" dirty="0"/>
              <a:t>as having three layers</a:t>
            </a:r>
            <a:endParaRPr lang="en-US" dirty="0"/>
          </a:p>
          <a:p>
            <a:pPr lvl="1"/>
            <a:r>
              <a:rPr lang="en-US" sz="2400" dirty="0"/>
              <a:t>A target layer in the middle</a:t>
            </a:r>
          </a:p>
          <a:p>
            <a:pPr lvl="1"/>
            <a:r>
              <a:rPr lang="en-US" sz="2400" dirty="0"/>
              <a:t>A layer above the target</a:t>
            </a:r>
          </a:p>
          <a:p>
            <a:pPr lvl="1"/>
            <a:r>
              <a:rPr lang="en-US" sz="2400" dirty="0"/>
              <a:t>A layer below the target</a:t>
            </a:r>
          </a:p>
          <a:p>
            <a:pPr lvl="1"/>
            <a:r>
              <a:rPr lang="en-US" sz="2400" dirty="0"/>
              <a:t>Testing converges at the target layer</a:t>
            </a:r>
          </a:p>
          <a:p>
            <a:r>
              <a:rPr lang="en-US" dirty="0"/>
              <a:t>How do you select the target layer if there are more than 3 layers?</a:t>
            </a:r>
          </a:p>
          <a:p>
            <a:pPr lvl="1"/>
            <a:r>
              <a:rPr lang="en-US" sz="2400" dirty="0"/>
              <a:t>Heuristic: Try to minimize the number of stubs and drivers</a:t>
            </a:r>
          </a:p>
        </p:txBody>
      </p:sp>
    </p:spTree>
    <p:extLst>
      <p:ext uri="{BB962C8B-B14F-4D97-AF65-F5344CB8AC3E}">
        <p14:creationId xmlns:p14="http://schemas.microsoft.com/office/powerpoint/2010/main" val="721506723"/>
      </p:ext>
    </p:extLst>
  </p:cSld>
  <p:clrMapOvr>
    <a:masterClrMapping/>
  </p:clrMapOvr>
  <p:transition xmlns:p14="http://schemas.microsoft.com/office/powerpoint/2010/main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Sandwich Testing Strategy</a:t>
            </a:r>
          </a:p>
        </p:txBody>
      </p:sp>
      <p:grpSp>
        <p:nvGrpSpPr>
          <p:cNvPr id="73754" name="Group 26"/>
          <p:cNvGrpSpPr>
            <a:grpSpLocks/>
          </p:cNvGrpSpPr>
          <p:nvPr/>
        </p:nvGrpSpPr>
        <p:grpSpPr bwMode="auto">
          <a:xfrm>
            <a:off x="5372894" y="958851"/>
            <a:ext cx="3694113" cy="1603375"/>
            <a:chOff x="3224" y="199"/>
            <a:chExt cx="2327" cy="1010"/>
          </a:xfrm>
        </p:grpSpPr>
        <p:grpSp>
          <p:nvGrpSpPr>
            <p:cNvPr id="73748" name="Group 20"/>
            <p:cNvGrpSpPr>
              <a:grpSpLocks/>
            </p:cNvGrpSpPr>
            <p:nvPr/>
          </p:nvGrpSpPr>
          <p:grpSpPr bwMode="auto">
            <a:xfrm>
              <a:off x="3342" y="199"/>
              <a:ext cx="1607" cy="996"/>
              <a:chOff x="3342" y="199"/>
              <a:chExt cx="1607" cy="996"/>
            </a:xfrm>
          </p:grpSpPr>
          <p:sp>
            <p:nvSpPr>
              <p:cNvPr id="73731" name="AutoShape 3"/>
              <p:cNvSpPr>
                <a:spLocks noChangeArrowheads="1"/>
              </p:cNvSpPr>
              <p:nvPr/>
            </p:nvSpPr>
            <p:spPr bwMode="auto">
              <a:xfrm>
                <a:off x="3948" y="199"/>
                <a:ext cx="403" cy="221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A</a:t>
                </a:r>
              </a:p>
            </p:txBody>
          </p:sp>
          <p:sp>
            <p:nvSpPr>
              <p:cNvPr id="73732" name="AutoShape 4"/>
              <p:cNvSpPr>
                <a:spLocks noChangeArrowheads="1"/>
              </p:cNvSpPr>
              <p:nvPr/>
            </p:nvSpPr>
            <p:spPr bwMode="auto">
              <a:xfrm>
                <a:off x="3508" y="590"/>
                <a:ext cx="402" cy="221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B</a:t>
                </a:r>
              </a:p>
            </p:txBody>
          </p:sp>
          <p:sp>
            <p:nvSpPr>
              <p:cNvPr id="73733" name="AutoShape 5"/>
              <p:cNvSpPr>
                <a:spLocks noChangeArrowheads="1"/>
              </p:cNvSpPr>
              <p:nvPr/>
            </p:nvSpPr>
            <p:spPr bwMode="auto">
              <a:xfrm>
                <a:off x="4027" y="587"/>
                <a:ext cx="403" cy="22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C</a:t>
                </a:r>
              </a:p>
            </p:txBody>
          </p:sp>
          <p:sp>
            <p:nvSpPr>
              <p:cNvPr id="73734" name="AutoShape 6"/>
              <p:cNvSpPr>
                <a:spLocks noChangeArrowheads="1"/>
              </p:cNvSpPr>
              <p:nvPr/>
            </p:nvSpPr>
            <p:spPr bwMode="auto">
              <a:xfrm>
                <a:off x="4548" y="582"/>
                <a:ext cx="401" cy="221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D</a:t>
                </a:r>
              </a:p>
            </p:txBody>
          </p:sp>
          <p:sp>
            <p:nvSpPr>
              <p:cNvPr id="73735" name="AutoShape 7"/>
              <p:cNvSpPr>
                <a:spLocks noChangeArrowheads="1"/>
              </p:cNvSpPr>
              <p:nvPr/>
            </p:nvSpPr>
            <p:spPr bwMode="auto">
              <a:xfrm>
                <a:off x="4548" y="960"/>
                <a:ext cx="401" cy="221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G</a:t>
                </a:r>
              </a:p>
            </p:txBody>
          </p:sp>
          <p:sp>
            <p:nvSpPr>
              <p:cNvPr id="73736" name="AutoShape 8"/>
              <p:cNvSpPr>
                <a:spLocks noChangeArrowheads="1"/>
              </p:cNvSpPr>
              <p:nvPr/>
            </p:nvSpPr>
            <p:spPr bwMode="auto">
              <a:xfrm>
                <a:off x="3835" y="965"/>
                <a:ext cx="400" cy="22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F</a:t>
                </a:r>
              </a:p>
            </p:txBody>
          </p:sp>
          <p:sp>
            <p:nvSpPr>
              <p:cNvPr id="73737" name="AutoShape 9"/>
              <p:cNvSpPr>
                <a:spLocks noChangeArrowheads="1"/>
              </p:cNvSpPr>
              <p:nvPr/>
            </p:nvSpPr>
            <p:spPr bwMode="auto">
              <a:xfrm>
                <a:off x="3342" y="973"/>
                <a:ext cx="400" cy="222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200"/>
                  <a:t>E</a:t>
                </a:r>
              </a:p>
            </p:txBody>
          </p:sp>
          <p:sp>
            <p:nvSpPr>
              <p:cNvPr id="73738" name="Line 10"/>
              <p:cNvSpPr>
                <a:spLocks noChangeShapeType="1"/>
              </p:cNvSpPr>
              <p:nvPr/>
            </p:nvSpPr>
            <p:spPr bwMode="auto">
              <a:xfrm>
                <a:off x="4147" y="423"/>
                <a:ext cx="0" cy="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9" name="Line 11"/>
              <p:cNvSpPr>
                <a:spLocks noChangeShapeType="1"/>
              </p:cNvSpPr>
              <p:nvPr/>
            </p:nvSpPr>
            <p:spPr bwMode="auto">
              <a:xfrm>
                <a:off x="3724" y="521"/>
                <a:ext cx="10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0" name="Line 12"/>
              <p:cNvSpPr>
                <a:spLocks noChangeShapeType="1"/>
              </p:cNvSpPr>
              <p:nvPr/>
            </p:nvSpPr>
            <p:spPr bwMode="auto">
              <a:xfrm>
                <a:off x="3720" y="525"/>
                <a:ext cx="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1" name="Line 13"/>
              <p:cNvSpPr>
                <a:spLocks noChangeShapeType="1"/>
              </p:cNvSpPr>
              <p:nvPr/>
            </p:nvSpPr>
            <p:spPr bwMode="auto">
              <a:xfrm>
                <a:off x="4222" y="525"/>
                <a:ext cx="0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2" name="Line 14"/>
              <p:cNvSpPr>
                <a:spLocks noChangeShapeType="1"/>
              </p:cNvSpPr>
              <p:nvPr/>
            </p:nvSpPr>
            <p:spPr bwMode="auto">
              <a:xfrm>
                <a:off x="4793" y="525"/>
                <a:ext cx="0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3" name="Line 15"/>
              <p:cNvSpPr>
                <a:spLocks noChangeShapeType="1"/>
              </p:cNvSpPr>
              <p:nvPr/>
            </p:nvSpPr>
            <p:spPr bwMode="auto">
              <a:xfrm>
                <a:off x="3716" y="819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4" name="Line 16"/>
              <p:cNvSpPr>
                <a:spLocks noChangeShapeType="1"/>
              </p:cNvSpPr>
              <p:nvPr/>
            </p:nvSpPr>
            <p:spPr bwMode="auto">
              <a:xfrm flipH="1">
                <a:off x="3531" y="887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5" name="Line 17"/>
              <p:cNvSpPr>
                <a:spLocks noChangeShapeType="1"/>
              </p:cNvSpPr>
              <p:nvPr/>
            </p:nvSpPr>
            <p:spPr bwMode="auto">
              <a:xfrm>
                <a:off x="3531" y="885"/>
                <a:ext cx="0" cy="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6" name="Line 18"/>
              <p:cNvSpPr>
                <a:spLocks noChangeShapeType="1"/>
              </p:cNvSpPr>
              <p:nvPr/>
            </p:nvSpPr>
            <p:spPr bwMode="auto">
              <a:xfrm>
                <a:off x="4006" y="891"/>
                <a:ext cx="0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7" name="Line 19"/>
              <p:cNvSpPr>
                <a:spLocks noChangeShapeType="1"/>
              </p:cNvSpPr>
              <p:nvPr/>
            </p:nvSpPr>
            <p:spPr bwMode="auto">
              <a:xfrm>
                <a:off x="4773" y="811"/>
                <a:ext cx="0" cy="1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749" name="Line 21"/>
            <p:cNvSpPr>
              <a:spLocks noChangeShapeType="1"/>
            </p:cNvSpPr>
            <p:nvPr/>
          </p:nvSpPr>
          <p:spPr bwMode="auto">
            <a:xfrm>
              <a:off x="3245" y="463"/>
              <a:ext cx="2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22"/>
            <p:cNvSpPr>
              <a:spLocks noChangeShapeType="1"/>
            </p:cNvSpPr>
            <p:nvPr/>
          </p:nvSpPr>
          <p:spPr bwMode="auto">
            <a:xfrm>
              <a:off x="3224" y="847"/>
              <a:ext cx="2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1" name="Rectangle 23"/>
            <p:cNvSpPr>
              <a:spLocks noChangeArrowheads="1"/>
            </p:cNvSpPr>
            <p:nvPr/>
          </p:nvSpPr>
          <p:spPr bwMode="auto">
            <a:xfrm>
              <a:off x="5018" y="318"/>
              <a:ext cx="42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/>
                <a:t>Layer I</a:t>
              </a:r>
            </a:p>
          </p:txBody>
        </p:sp>
        <p:sp>
          <p:nvSpPr>
            <p:cNvPr id="73752" name="Rectangle 24"/>
            <p:cNvSpPr>
              <a:spLocks noChangeArrowheads="1"/>
            </p:cNvSpPr>
            <p:nvPr/>
          </p:nvSpPr>
          <p:spPr bwMode="auto">
            <a:xfrm>
              <a:off x="5056" y="654"/>
              <a:ext cx="45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/>
                <a:t>Layer II</a:t>
              </a:r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5056" y="1038"/>
              <a:ext cx="49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/>
                <a:t>Layer III</a:t>
              </a:r>
            </a:p>
          </p:txBody>
        </p:sp>
      </p:grpSp>
      <p:sp>
        <p:nvSpPr>
          <p:cNvPr id="73757" name="Oval 29"/>
          <p:cNvSpPr>
            <a:spLocks noChangeArrowheads="1"/>
          </p:cNvSpPr>
          <p:nvPr/>
        </p:nvSpPr>
        <p:spPr bwMode="auto">
          <a:xfrm>
            <a:off x="2003425" y="1535113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E</a:t>
            </a:r>
          </a:p>
        </p:txBody>
      </p:sp>
      <p:grpSp>
        <p:nvGrpSpPr>
          <p:cNvPr id="73783" name="Group 55"/>
          <p:cNvGrpSpPr>
            <a:grpSpLocks/>
          </p:cNvGrpSpPr>
          <p:nvPr/>
        </p:nvGrpSpPr>
        <p:grpSpPr bwMode="auto">
          <a:xfrm>
            <a:off x="2936875" y="3783013"/>
            <a:ext cx="2540000" cy="615950"/>
            <a:chOff x="1850" y="2383"/>
            <a:chExt cx="1600" cy="388"/>
          </a:xfrm>
        </p:grpSpPr>
        <p:sp>
          <p:nvSpPr>
            <p:cNvPr id="73755" name="Oval 27"/>
            <p:cNvSpPr>
              <a:spLocks noChangeArrowheads="1"/>
            </p:cNvSpPr>
            <p:nvPr/>
          </p:nvSpPr>
          <p:spPr bwMode="auto">
            <a:xfrm>
              <a:off x="2582" y="2383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/>
                <a:t>Test D,G</a:t>
              </a:r>
            </a:p>
          </p:txBody>
        </p:sp>
        <p:sp>
          <p:nvSpPr>
            <p:cNvPr id="73763" name="Line 35"/>
            <p:cNvSpPr>
              <a:spLocks noChangeShapeType="1"/>
            </p:cNvSpPr>
            <p:nvPr/>
          </p:nvSpPr>
          <p:spPr bwMode="auto">
            <a:xfrm flipV="1">
              <a:off x="1850" y="2631"/>
              <a:ext cx="76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73782" name="Group 54"/>
          <p:cNvGrpSpPr>
            <a:grpSpLocks/>
          </p:cNvGrpSpPr>
          <p:nvPr/>
        </p:nvGrpSpPr>
        <p:grpSpPr bwMode="auto">
          <a:xfrm>
            <a:off x="2822575" y="1878013"/>
            <a:ext cx="2690813" cy="1174750"/>
            <a:chOff x="1778" y="1183"/>
            <a:chExt cx="1695" cy="740"/>
          </a:xfrm>
        </p:grpSpPr>
        <p:sp>
          <p:nvSpPr>
            <p:cNvPr id="73758" name="Line 30"/>
            <p:cNvSpPr>
              <a:spLocks noChangeShapeType="1"/>
            </p:cNvSpPr>
            <p:nvPr/>
          </p:nvSpPr>
          <p:spPr bwMode="auto">
            <a:xfrm>
              <a:off x="1778" y="1183"/>
              <a:ext cx="853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3759" name="Line 31"/>
            <p:cNvSpPr>
              <a:spLocks noChangeShapeType="1"/>
            </p:cNvSpPr>
            <p:nvPr/>
          </p:nvSpPr>
          <p:spPr bwMode="auto">
            <a:xfrm flipV="1">
              <a:off x="1802" y="1744"/>
              <a:ext cx="765" cy="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3764" name="Oval 36"/>
            <p:cNvSpPr>
              <a:spLocks noChangeArrowheads="1"/>
            </p:cNvSpPr>
            <p:nvPr/>
          </p:nvSpPr>
          <p:spPr bwMode="auto">
            <a:xfrm>
              <a:off x="2605" y="1504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/>
                <a:t>Test B, E, F</a:t>
              </a:r>
            </a:p>
          </p:txBody>
        </p:sp>
      </p:grpSp>
      <p:sp>
        <p:nvSpPr>
          <p:cNvPr id="73762" name="Oval 34"/>
          <p:cNvSpPr>
            <a:spLocks noChangeArrowheads="1"/>
          </p:cNvSpPr>
          <p:nvPr/>
        </p:nvSpPr>
        <p:spPr bwMode="auto">
          <a:xfrm>
            <a:off x="7051675" y="3097213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</a:t>
            </a:r>
          </a:p>
          <a:p>
            <a:pPr algn="ctr"/>
            <a:r>
              <a:rPr lang="en-US" sz="2000"/>
              <a:t>A, B, C, D,</a:t>
            </a:r>
          </a:p>
          <a:p>
            <a:pPr algn="ctr"/>
            <a:r>
              <a:rPr lang="en-US" sz="2000"/>
              <a:t>E, F, G</a:t>
            </a:r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>
            <a:off x="5459413" y="2808288"/>
            <a:ext cx="1579562" cy="77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 flipV="1">
            <a:off x="2895600" y="5257800"/>
            <a:ext cx="1854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3767" name="Line 39"/>
          <p:cNvSpPr>
            <a:spLocks noChangeShapeType="1"/>
          </p:cNvSpPr>
          <p:nvPr/>
        </p:nvSpPr>
        <p:spPr bwMode="auto">
          <a:xfrm flipV="1">
            <a:off x="5470525" y="3986213"/>
            <a:ext cx="153035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73777" name="Group 49"/>
          <p:cNvGrpSpPr>
            <a:grpSpLocks/>
          </p:cNvGrpSpPr>
          <p:nvPr/>
        </p:nvGrpSpPr>
        <p:grpSpPr bwMode="auto">
          <a:xfrm>
            <a:off x="1508125" y="2519363"/>
            <a:ext cx="1701800" cy="793750"/>
            <a:chOff x="950" y="1587"/>
            <a:chExt cx="1072" cy="500"/>
          </a:xfrm>
        </p:grpSpPr>
        <p:sp>
          <p:nvSpPr>
            <p:cNvPr id="73756" name="Oval 28"/>
            <p:cNvSpPr>
              <a:spLocks noChangeArrowheads="1"/>
            </p:cNvSpPr>
            <p:nvPr/>
          </p:nvSpPr>
          <p:spPr bwMode="auto">
            <a:xfrm>
              <a:off x="1274" y="1735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Test F</a:t>
              </a:r>
            </a:p>
          </p:txBody>
        </p:sp>
        <p:sp>
          <p:nvSpPr>
            <p:cNvPr id="73768" name="Line 40"/>
            <p:cNvSpPr>
              <a:spLocks noChangeShapeType="1"/>
            </p:cNvSpPr>
            <p:nvPr/>
          </p:nvSpPr>
          <p:spPr bwMode="auto">
            <a:xfrm>
              <a:off x="950" y="1587"/>
              <a:ext cx="1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73778" name="Group 50"/>
          <p:cNvGrpSpPr>
            <a:grpSpLocks/>
          </p:cNvGrpSpPr>
          <p:nvPr/>
        </p:nvGrpSpPr>
        <p:grpSpPr bwMode="auto">
          <a:xfrm>
            <a:off x="1546225" y="3757613"/>
            <a:ext cx="1701800" cy="908050"/>
            <a:chOff x="974" y="2367"/>
            <a:chExt cx="1072" cy="572"/>
          </a:xfrm>
        </p:grpSpPr>
        <p:sp>
          <p:nvSpPr>
            <p:cNvPr id="73760" name="Oval 32"/>
            <p:cNvSpPr>
              <a:spLocks noChangeArrowheads="1"/>
            </p:cNvSpPr>
            <p:nvPr/>
          </p:nvSpPr>
          <p:spPr bwMode="auto">
            <a:xfrm>
              <a:off x="1298" y="2587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Test G</a:t>
              </a:r>
            </a:p>
          </p:txBody>
        </p:sp>
        <p:sp>
          <p:nvSpPr>
            <p:cNvPr id="73769" name="Line 41"/>
            <p:cNvSpPr>
              <a:spLocks noChangeShapeType="1"/>
            </p:cNvSpPr>
            <p:nvPr/>
          </p:nvSpPr>
          <p:spPr bwMode="auto">
            <a:xfrm>
              <a:off x="974" y="2367"/>
              <a:ext cx="1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73780" name="Group 52"/>
          <p:cNvGrpSpPr>
            <a:grpSpLocks/>
          </p:cNvGrpSpPr>
          <p:nvPr/>
        </p:nvGrpSpPr>
        <p:grpSpPr bwMode="auto">
          <a:xfrm>
            <a:off x="1641475" y="5110163"/>
            <a:ext cx="1701800" cy="869950"/>
            <a:chOff x="1034" y="3219"/>
            <a:chExt cx="1072" cy="548"/>
          </a:xfrm>
        </p:grpSpPr>
        <p:sp>
          <p:nvSpPr>
            <p:cNvPr id="73761" name="Oval 33"/>
            <p:cNvSpPr>
              <a:spLocks noChangeArrowheads="1"/>
            </p:cNvSpPr>
            <p:nvPr/>
          </p:nvSpPr>
          <p:spPr bwMode="auto">
            <a:xfrm>
              <a:off x="1310" y="3415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Test A</a:t>
              </a:r>
            </a:p>
          </p:txBody>
        </p:sp>
        <p:sp>
          <p:nvSpPr>
            <p:cNvPr id="73770" name="Line 42"/>
            <p:cNvSpPr>
              <a:spLocks noChangeShapeType="1"/>
            </p:cNvSpPr>
            <p:nvPr/>
          </p:nvSpPr>
          <p:spPr bwMode="auto">
            <a:xfrm>
              <a:off x="1034" y="3219"/>
              <a:ext cx="1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73779" name="Group 51"/>
          <p:cNvGrpSpPr>
            <a:grpSpLocks/>
          </p:cNvGrpSpPr>
          <p:nvPr/>
        </p:nvGrpSpPr>
        <p:grpSpPr bwMode="auto">
          <a:xfrm>
            <a:off x="290513" y="2074863"/>
            <a:ext cx="1649412" cy="2195512"/>
            <a:chOff x="183" y="1307"/>
            <a:chExt cx="1039" cy="1383"/>
          </a:xfrm>
        </p:grpSpPr>
        <p:sp>
          <p:nvSpPr>
            <p:cNvPr id="73771" name="Rectangle 43"/>
            <p:cNvSpPr>
              <a:spLocks noChangeArrowheads="1"/>
            </p:cNvSpPr>
            <p:nvPr/>
          </p:nvSpPr>
          <p:spPr bwMode="auto">
            <a:xfrm>
              <a:off x="183" y="1639"/>
              <a:ext cx="627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2000"/>
                <a:t>Bottom</a:t>
              </a:r>
            </a:p>
            <a:p>
              <a:pPr algn="ctr"/>
              <a:r>
                <a:rPr lang="en-US" sz="2000"/>
                <a:t>Layer</a:t>
              </a:r>
            </a:p>
            <a:p>
              <a:pPr algn="ctr"/>
              <a:r>
                <a:rPr lang="en-US" sz="2000"/>
                <a:t>Tests</a:t>
              </a:r>
            </a:p>
          </p:txBody>
        </p:sp>
        <p:sp>
          <p:nvSpPr>
            <p:cNvPr id="73773" name="Line 45"/>
            <p:cNvSpPr>
              <a:spLocks noChangeShapeType="1"/>
            </p:cNvSpPr>
            <p:nvPr/>
          </p:nvSpPr>
          <p:spPr bwMode="auto">
            <a:xfrm flipV="1">
              <a:off x="687" y="1307"/>
              <a:ext cx="514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3774" name="Line 46"/>
            <p:cNvSpPr>
              <a:spLocks noChangeShapeType="1"/>
            </p:cNvSpPr>
            <p:nvPr/>
          </p:nvSpPr>
          <p:spPr bwMode="auto">
            <a:xfrm>
              <a:off x="719" y="1908"/>
              <a:ext cx="429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3775" name="Line 47"/>
            <p:cNvSpPr>
              <a:spLocks noChangeShapeType="1"/>
            </p:cNvSpPr>
            <p:nvPr/>
          </p:nvSpPr>
          <p:spPr bwMode="auto">
            <a:xfrm>
              <a:off x="708" y="2047"/>
              <a:ext cx="514" cy="6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73781" name="Group 53"/>
          <p:cNvGrpSpPr>
            <a:grpSpLocks/>
          </p:cNvGrpSpPr>
          <p:nvPr/>
        </p:nvGrpSpPr>
        <p:grpSpPr bwMode="auto">
          <a:xfrm>
            <a:off x="460376" y="5462591"/>
            <a:ext cx="1481138" cy="1012825"/>
            <a:chOff x="290" y="3441"/>
            <a:chExt cx="933" cy="638"/>
          </a:xfrm>
        </p:grpSpPr>
        <p:sp>
          <p:nvSpPr>
            <p:cNvPr id="73772" name="Rectangle 44"/>
            <p:cNvSpPr>
              <a:spLocks noChangeArrowheads="1"/>
            </p:cNvSpPr>
            <p:nvPr/>
          </p:nvSpPr>
          <p:spPr bwMode="auto">
            <a:xfrm>
              <a:off x="290" y="3441"/>
              <a:ext cx="519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2000"/>
                <a:t>Top</a:t>
              </a:r>
            </a:p>
            <a:p>
              <a:pPr algn="ctr"/>
              <a:r>
                <a:rPr lang="en-US" sz="2000"/>
                <a:t>Layer</a:t>
              </a:r>
            </a:p>
            <a:p>
              <a:pPr algn="ctr"/>
              <a:r>
                <a:rPr lang="en-US" sz="2000"/>
                <a:t>Tests</a:t>
              </a:r>
            </a:p>
          </p:txBody>
        </p:sp>
        <p:sp>
          <p:nvSpPr>
            <p:cNvPr id="73776" name="Line 48"/>
            <p:cNvSpPr>
              <a:spLocks noChangeShapeType="1"/>
            </p:cNvSpPr>
            <p:nvPr/>
          </p:nvSpPr>
          <p:spPr bwMode="auto">
            <a:xfrm flipV="1">
              <a:off x="825" y="3568"/>
              <a:ext cx="398" cy="1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73786" name="Oval 58"/>
          <p:cNvSpPr>
            <a:spLocks noChangeArrowheads="1"/>
          </p:cNvSpPr>
          <p:nvPr/>
        </p:nvSpPr>
        <p:spPr bwMode="auto">
          <a:xfrm>
            <a:off x="4514850" y="4724400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A,B,C, D</a:t>
            </a:r>
          </a:p>
        </p:txBody>
      </p:sp>
      <p:sp>
        <p:nvSpPr>
          <p:cNvPr id="73787" name="Line 59"/>
          <p:cNvSpPr>
            <a:spLocks noChangeShapeType="1"/>
          </p:cNvSpPr>
          <p:nvPr/>
        </p:nvSpPr>
        <p:spPr bwMode="auto">
          <a:xfrm flipV="1">
            <a:off x="5943600" y="4343400"/>
            <a:ext cx="13589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14490130"/>
      </p:ext>
    </p:extLst>
  </p:cSld>
  <p:clrMapOvr>
    <a:masterClrMapping/>
  </p:clrMapOvr>
  <p:transition xmlns:p14="http://schemas.microsoft.com/office/powerpoint/2010/main" advTm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88" y="179388"/>
            <a:ext cx="7924712" cy="688975"/>
          </a:xfrm>
          <a:noFill/>
          <a:ln/>
        </p:spPr>
        <p:txBody>
          <a:bodyPr/>
          <a:lstStyle/>
          <a:p>
            <a:r>
              <a:rPr lang="en-US" dirty="0"/>
              <a:t>Pros and Cons of Sandwich Testing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37177"/>
            <a:ext cx="8229600" cy="5065712"/>
          </a:xfrm>
          <a:noFill/>
          <a:ln/>
        </p:spPr>
        <p:txBody>
          <a:bodyPr/>
          <a:lstStyle/>
          <a:p>
            <a:r>
              <a:rPr lang="en-US" dirty="0"/>
              <a:t>Top and Bottom Layer Tests can be done in parallel</a:t>
            </a:r>
          </a:p>
          <a:p>
            <a:r>
              <a:rPr lang="en-US" dirty="0"/>
              <a:t>Does not test the individual subsystems  thoroughly before </a:t>
            </a:r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33421"/>
      </p:ext>
    </p:extLst>
  </p:cSld>
  <p:clrMapOvr>
    <a:masterClrMapping/>
  </p:clrMapOvr>
  <p:transition xmlns:p14="http://schemas.microsoft.com/office/powerpoint/2010/main" advTm="26176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79388"/>
            <a:ext cx="8712200" cy="688975"/>
          </a:xfrm>
          <a:noFill/>
          <a:ln/>
        </p:spPr>
        <p:txBody>
          <a:bodyPr/>
          <a:lstStyle/>
          <a:p>
            <a:r>
              <a:rPr lang="en-US" sz="2400" dirty="0"/>
              <a:t>Modified Sandwich Testing Strategy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191" y="901895"/>
            <a:ext cx="8229600" cy="5065712"/>
          </a:xfrm>
          <a:noFill/>
          <a:ln/>
        </p:spPr>
        <p:txBody>
          <a:bodyPr/>
          <a:lstStyle/>
          <a:p>
            <a:r>
              <a:rPr lang="en-US" dirty="0"/>
              <a:t>Test in parallel:</a:t>
            </a:r>
          </a:p>
          <a:p>
            <a:pPr lvl="1"/>
            <a:r>
              <a:rPr lang="en-US" sz="2400" dirty="0"/>
              <a:t>Middle layer with drivers and stubs</a:t>
            </a:r>
          </a:p>
          <a:p>
            <a:pPr lvl="1"/>
            <a:r>
              <a:rPr lang="en-US" sz="2400" dirty="0"/>
              <a:t>Top layer with stubs</a:t>
            </a:r>
          </a:p>
          <a:p>
            <a:pPr lvl="1"/>
            <a:r>
              <a:rPr lang="en-US" sz="2400" dirty="0"/>
              <a:t>Bottom layer with drivers</a:t>
            </a:r>
          </a:p>
          <a:p>
            <a:r>
              <a:rPr lang="en-US" dirty="0"/>
              <a:t>Test in parallel:</a:t>
            </a:r>
          </a:p>
          <a:p>
            <a:pPr lvl="1"/>
            <a:r>
              <a:rPr lang="en-US" sz="2400" dirty="0"/>
              <a:t>Top layer accessing middle layer (top layer replaces drivers)</a:t>
            </a:r>
          </a:p>
          <a:p>
            <a:pPr lvl="1"/>
            <a:r>
              <a:rPr lang="en-US" sz="2400" dirty="0"/>
              <a:t>Bottom accessed by  middle layer (bottom layer replaces stubs)</a:t>
            </a:r>
          </a:p>
        </p:txBody>
      </p:sp>
    </p:spTree>
    <p:extLst>
      <p:ext uri="{BB962C8B-B14F-4D97-AF65-F5344CB8AC3E}">
        <p14:creationId xmlns:p14="http://schemas.microsoft.com/office/powerpoint/2010/main" val="2908477052"/>
      </p:ext>
    </p:extLst>
  </p:cSld>
  <p:clrMapOvr>
    <a:masterClrMapping/>
  </p:clrMapOvr>
  <p:transition xmlns:p14="http://schemas.microsoft.com/office/powerpoint/2010/main" advTm="79216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Modified Sandwich Testing Strategy</a:t>
            </a:r>
          </a:p>
        </p:txBody>
      </p:sp>
      <p:grpSp>
        <p:nvGrpSpPr>
          <p:cNvPr id="77850" name="Group 26"/>
          <p:cNvGrpSpPr>
            <a:grpSpLocks/>
          </p:cNvGrpSpPr>
          <p:nvPr/>
        </p:nvGrpSpPr>
        <p:grpSpPr bwMode="auto">
          <a:xfrm>
            <a:off x="5397500" y="1066800"/>
            <a:ext cx="3244850" cy="1404938"/>
            <a:chOff x="3400" y="672"/>
            <a:chExt cx="2044" cy="885"/>
          </a:xfrm>
        </p:grpSpPr>
        <p:grpSp>
          <p:nvGrpSpPr>
            <p:cNvPr id="77844" name="Group 20"/>
            <p:cNvGrpSpPr>
              <a:grpSpLocks/>
            </p:cNvGrpSpPr>
            <p:nvPr/>
          </p:nvGrpSpPr>
          <p:grpSpPr bwMode="auto">
            <a:xfrm>
              <a:off x="3502" y="672"/>
              <a:ext cx="1391" cy="861"/>
              <a:chOff x="3502" y="672"/>
              <a:chExt cx="1391" cy="861"/>
            </a:xfrm>
          </p:grpSpPr>
          <p:sp>
            <p:nvSpPr>
              <p:cNvPr id="77827" name="AutoShape 3"/>
              <p:cNvSpPr>
                <a:spLocks noChangeArrowheads="1"/>
              </p:cNvSpPr>
              <p:nvPr/>
            </p:nvSpPr>
            <p:spPr bwMode="auto">
              <a:xfrm>
                <a:off x="4027" y="672"/>
                <a:ext cx="348" cy="19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050"/>
                  <a:t>A</a:t>
                </a:r>
              </a:p>
            </p:txBody>
          </p:sp>
          <p:sp>
            <p:nvSpPr>
              <p:cNvPr id="77828" name="AutoShape 4"/>
              <p:cNvSpPr>
                <a:spLocks noChangeArrowheads="1"/>
              </p:cNvSpPr>
              <p:nvPr/>
            </p:nvSpPr>
            <p:spPr bwMode="auto">
              <a:xfrm>
                <a:off x="3646" y="1011"/>
                <a:ext cx="347" cy="19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050"/>
                  <a:t>B</a:t>
                </a:r>
              </a:p>
            </p:txBody>
          </p:sp>
          <p:sp>
            <p:nvSpPr>
              <p:cNvPr id="77829" name="AutoShape 5"/>
              <p:cNvSpPr>
                <a:spLocks noChangeArrowheads="1"/>
              </p:cNvSpPr>
              <p:nvPr/>
            </p:nvSpPr>
            <p:spPr bwMode="auto">
              <a:xfrm>
                <a:off x="4096" y="1008"/>
                <a:ext cx="348" cy="189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050"/>
                  <a:t>C</a:t>
                </a:r>
              </a:p>
            </p:txBody>
          </p:sp>
          <p:sp>
            <p:nvSpPr>
              <p:cNvPr id="77830" name="AutoShape 6"/>
              <p:cNvSpPr>
                <a:spLocks noChangeArrowheads="1"/>
              </p:cNvSpPr>
              <p:nvPr/>
            </p:nvSpPr>
            <p:spPr bwMode="auto">
              <a:xfrm>
                <a:off x="4547" y="1004"/>
                <a:ext cx="346" cy="19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050"/>
                  <a:t>D</a:t>
                </a:r>
              </a:p>
            </p:txBody>
          </p:sp>
          <p:sp>
            <p:nvSpPr>
              <p:cNvPr id="77831" name="AutoShape 7"/>
              <p:cNvSpPr>
                <a:spLocks noChangeArrowheads="1"/>
              </p:cNvSpPr>
              <p:nvPr/>
            </p:nvSpPr>
            <p:spPr bwMode="auto">
              <a:xfrm>
                <a:off x="4547" y="1331"/>
                <a:ext cx="346" cy="19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050"/>
                  <a:t>G</a:t>
                </a:r>
              </a:p>
            </p:txBody>
          </p:sp>
          <p:sp>
            <p:nvSpPr>
              <p:cNvPr id="77832" name="AutoShape 8"/>
              <p:cNvSpPr>
                <a:spLocks noChangeArrowheads="1"/>
              </p:cNvSpPr>
              <p:nvPr/>
            </p:nvSpPr>
            <p:spPr bwMode="auto">
              <a:xfrm>
                <a:off x="3929" y="1335"/>
                <a:ext cx="346" cy="19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050"/>
                  <a:t>F</a:t>
                </a:r>
              </a:p>
            </p:txBody>
          </p:sp>
          <p:sp>
            <p:nvSpPr>
              <p:cNvPr id="77833" name="AutoShape 9"/>
              <p:cNvSpPr>
                <a:spLocks noChangeArrowheads="1"/>
              </p:cNvSpPr>
              <p:nvPr/>
            </p:nvSpPr>
            <p:spPr bwMode="auto">
              <a:xfrm>
                <a:off x="3502" y="1342"/>
                <a:ext cx="346" cy="191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sz="1050"/>
                  <a:t>E</a:t>
                </a:r>
              </a:p>
            </p:txBody>
          </p:sp>
          <p:sp>
            <p:nvSpPr>
              <p:cNvPr id="77834" name="Line 10"/>
              <p:cNvSpPr>
                <a:spLocks noChangeShapeType="1"/>
              </p:cNvSpPr>
              <p:nvPr/>
            </p:nvSpPr>
            <p:spPr bwMode="auto">
              <a:xfrm>
                <a:off x="4199" y="866"/>
                <a:ext cx="0" cy="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7835" name="Line 11"/>
              <p:cNvSpPr>
                <a:spLocks noChangeShapeType="1"/>
              </p:cNvSpPr>
              <p:nvPr/>
            </p:nvSpPr>
            <p:spPr bwMode="auto">
              <a:xfrm>
                <a:off x="3833" y="950"/>
                <a:ext cx="9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7836" name="Line 12"/>
              <p:cNvSpPr>
                <a:spLocks noChangeShapeType="1"/>
              </p:cNvSpPr>
              <p:nvPr/>
            </p:nvSpPr>
            <p:spPr bwMode="auto">
              <a:xfrm>
                <a:off x="3829" y="954"/>
                <a:ext cx="0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7837" name="Line 13"/>
              <p:cNvSpPr>
                <a:spLocks noChangeShapeType="1"/>
              </p:cNvSpPr>
              <p:nvPr/>
            </p:nvSpPr>
            <p:spPr bwMode="auto">
              <a:xfrm>
                <a:off x="4264" y="954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7838" name="Line 14"/>
              <p:cNvSpPr>
                <a:spLocks noChangeShapeType="1"/>
              </p:cNvSpPr>
              <p:nvPr/>
            </p:nvSpPr>
            <p:spPr bwMode="auto">
              <a:xfrm>
                <a:off x="4759" y="954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7839" name="Line 15"/>
              <p:cNvSpPr>
                <a:spLocks noChangeShapeType="1"/>
              </p:cNvSpPr>
              <p:nvPr/>
            </p:nvSpPr>
            <p:spPr bwMode="auto">
              <a:xfrm>
                <a:off x="3826" y="1209"/>
                <a:ext cx="0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7840" name="Line 16"/>
              <p:cNvSpPr>
                <a:spLocks noChangeShapeType="1"/>
              </p:cNvSpPr>
              <p:nvPr/>
            </p:nvSpPr>
            <p:spPr bwMode="auto">
              <a:xfrm flipH="1">
                <a:off x="3665" y="1267"/>
                <a:ext cx="4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7841" name="Line 17"/>
              <p:cNvSpPr>
                <a:spLocks noChangeShapeType="1"/>
              </p:cNvSpPr>
              <p:nvPr/>
            </p:nvSpPr>
            <p:spPr bwMode="auto">
              <a:xfrm>
                <a:off x="3665" y="1266"/>
                <a:ext cx="0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7842" name="Line 18"/>
              <p:cNvSpPr>
                <a:spLocks noChangeShapeType="1"/>
              </p:cNvSpPr>
              <p:nvPr/>
            </p:nvSpPr>
            <p:spPr bwMode="auto">
              <a:xfrm>
                <a:off x="4077" y="1271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7843" name="Line 19"/>
              <p:cNvSpPr>
                <a:spLocks noChangeShapeType="1"/>
              </p:cNvSpPr>
              <p:nvPr/>
            </p:nvSpPr>
            <p:spPr bwMode="auto">
              <a:xfrm>
                <a:off x="4741" y="1202"/>
                <a:ext cx="0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77845" name="Line 21"/>
            <p:cNvSpPr>
              <a:spLocks noChangeShapeType="1"/>
            </p:cNvSpPr>
            <p:nvPr/>
          </p:nvSpPr>
          <p:spPr bwMode="auto">
            <a:xfrm>
              <a:off x="3418" y="900"/>
              <a:ext cx="18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>
              <a:off x="3400" y="1233"/>
              <a:ext cx="18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47" name="Rectangle 23"/>
            <p:cNvSpPr>
              <a:spLocks noChangeArrowheads="1"/>
            </p:cNvSpPr>
            <p:nvPr/>
          </p:nvSpPr>
          <p:spPr bwMode="auto">
            <a:xfrm>
              <a:off x="4963" y="771"/>
              <a:ext cx="38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050"/>
                <a:t>Layer I</a:t>
              </a:r>
            </a:p>
          </p:txBody>
        </p:sp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5002" y="1062"/>
              <a:ext cx="411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050"/>
                <a:t>Layer II</a:t>
              </a:r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5008" y="1394"/>
              <a:ext cx="436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050"/>
                <a:t>Layer III</a:t>
              </a:r>
            </a:p>
          </p:txBody>
        </p:sp>
      </p:grpSp>
      <p:grpSp>
        <p:nvGrpSpPr>
          <p:cNvPr id="77879" name="Group 55"/>
          <p:cNvGrpSpPr>
            <a:grpSpLocks/>
          </p:cNvGrpSpPr>
          <p:nvPr/>
        </p:nvGrpSpPr>
        <p:grpSpPr bwMode="auto">
          <a:xfrm>
            <a:off x="920750" y="1130300"/>
            <a:ext cx="2235200" cy="2368550"/>
            <a:chOff x="580" y="712"/>
            <a:chExt cx="1408" cy="1492"/>
          </a:xfrm>
        </p:grpSpPr>
        <p:sp>
          <p:nvSpPr>
            <p:cNvPr id="77852" name="Oval 28"/>
            <p:cNvSpPr>
              <a:spLocks noChangeArrowheads="1"/>
            </p:cNvSpPr>
            <p:nvPr/>
          </p:nvSpPr>
          <p:spPr bwMode="auto">
            <a:xfrm>
              <a:off x="592" y="1852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Test F</a:t>
              </a:r>
            </a:p>
          </p:txBody>
        </p:sp>
        <p:sp>
          <p:nvSpPr>
            <p:cNvPr id="77853" name="Oval 29"/>
            <p:cNvSpPr>
              <a:spLocks noChangeArrowheads="1"/>
            </p:cNvSpPr>
            <p:nvPr/>
          </p:nvSpPr>
          <p:spPr bwMode="auto">
            <a:xfrm>
              <a:off x="580" y="1084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Test E</a:t>
              </a:r>
            </a:p>
          </p:txBody>
        </p:sp>
        <p:sp>
          <p:nvSpPr>
            <p:cNvPr id="77864" name="Oval 40"/>
            <p:cNvSpPr>
              <a:spLocks noChangeArrowheads="1"/>
            </p:cNvSpPr>
            <p:nvPr/>
          </p:nvSpPr>
          <p:spPr bwMode="auto">
            <a:xfrm>
              <a:off x="1480" y="712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Test B</a:t>
              </a:r>
            </a:p>
          </p:txBody>
        </p:sp>
      </p:grpSp>
      <p:grpSp>
        <p:nvGrpSpPr>
          <p:cNvPr id="77880" name="Group 56"/>
          <p:cNvGrpSpPr>
            <a:grpSpLocks/>
          </p:cNvGrpSpPr>
          <p:nvPr/>
        </p:nvGrpSpPr>
        <p:grpSpPr bwMode="auto">
          <a:xfrm>
            <a:off x="1758950" y="3644900"/>
            <a:ext cx="882650" cy="1263650"/>
            <a:chOff x="1108" y="2296"/>
            <a:chExt cx="556" cy="796"/>
          </a:xfrm>
        </p:grpSpPr>
        <p:sp>
          <p:nvSpPr>
            <p:cNvPr id="77856" name="Oval 32"/>
            <p:cNvSpPr>
              <a:spLocks noChangeArrowheads="1"/>
            </p:cNvSpPr>
            <p:nvPr/>
          </p:nvSpPr>
          <p:spPr bwMode="auto">
            <a:xfrm>
              <a:off x="1156" y="2740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Test G</a:t>
              </a:r>
            </a:p>
          </p:txBody>
        </p:sp>
        <p:sp>
          <p:nvSpPr>
            <p:cNvPr id="77866" name="Oval 42"/>
            <p:cNvSpPr>
              <a:spLocks noChangeArrowheads="1"/>
            </p:cNvSpPr>
            <p:nvPr/>
          </p:nvSpPr>
          <p:spPr bwMode="auto">
            <a:xfrm>
              <a:off x="1108" y="2296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Test D</a:t>
              </a:r>
            </a:p>
          </p:txBody>
        </p:sp>
      </p:grpSp>
      <p:grpSp>
        <p:nvGrpSpPr>
          <p:cNvPr id="77881" name="Group 57"/>
          <p:cNvGrpSpPr>
            <a:grpSpLocks/>
          </p:cNvGrpSpPr>
          <p:nvPr/>
        </p:nvGrpSpPr>
        <p:grpSpPr bwMode="auto">
          <a:xfrm>
            <a:off x="977900" y="5187950"/>
            <a:ext cx="863600" cy="1187450"/>
            <a:chOff x="616" y="3268"/>
            <a:chExt cx="544" cy="748"/>
          </a:xfrm>
        </p:grpSpPr>
        <p:sp>
          <p:nvSpPr>
            <p:cNvPr id="77857" name="Oval 33"/>
            <p:cNvSpPr>
              <a:spLocks noChangeArrowheads="1"/>
            </p:cNvSpPr>
            <p:nvPr/>
          </p:nvSpPr>
          <p:spPr bwMode="auto">
            <a:xfrm>
              <a:off x="652" y="3268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Test A</a:t>
              </a:r>
            </a:p>
          </p:txBody>
        </p:sp>
        <p:sp>
          <p:nvSpPr>
            <p:cNvPr id="77868" name="Oval 44"/>
            <p:cNvSpPr>
              <a:spLocks noChangeArrowheads="1"/>
            </p:cNvSpPr>
            <p:nvPr/>
          </p:nvSpPr>
          <p:spPr bwMode="auto">
            <a:xfrm>
              <a:off x="616" y="3664"/>
              <a:ext cx="508" cy="352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Test C</a:t>
              </a:r>
            </a:p>
          </p:txBody>
        </p:sp>
      </p:grpSp>
      <p:grpSp>
        <p:nvGrpSpPr>
          <p:cNvPr id="77882" name="Group 58"/>
          <p:cNvGrpSpPr>
            <a:grpSpLocks/>
          </p:cNvGrpSpPr>
          <p:nvPr/>
        </p:nvGrpSpPr>
        <p:grpSpPr bwMode="auto">
          <a:xfrm>
            <a:off x="285750" y="1470025"/>
            <a:ext cx="6513513" cy="1768475"/>
            <a:chOff x="180" y="926"/>
            <a:chExt cx="4103" cy="1114"/>
          </a:xfrm>
        </p:grpSpPr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1096" y="1300"/>
              <a:ext cx="472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 flipV="1">
              <a:off x="1120" y="1788"/>
              <a:ext cx="436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60" name="Oval 36"/>
            <p:cNvSpPr>
              <a:spLocks noChangeArrowheads="1"/>
            </p:cNvSpPr>
            <p:nvPr/>
          </p:nvSpPr>
          <p:spPr bwMode="auto">
            <a:xfrm>
              <a:off x="1528" y="1504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/>
                <a:t>Test B, E, F</a:t>
              </a:r>
            </a:p>
          </p:txBody>
        </p:sp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>
              <a:off x="1792" y="1084"/>
              <a:ext cx="76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70" name="Oval 46"/>
            <p:cNvSpPr>
              <a:spLocks noChangeArrowheads="1"/>
            </p:cNvSpPr>
            <p:nvPr/>
          </p:nvSpPr>
          <p:spPr bwMode="auto">
            <a:xfrm>
              <a:off x="3427" y="926"/>
              <a:ext cx="856" cy="8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73" name="Rectangle 49"/>
            <p:cNvSpPr>
              <a:spLocks noChangeArrowheads="1"/>
            </p:cNvSpPr>
            <p:nvPr/>
          </p:nvSpPr>
          <p:spPr bwMode="auto">
            <a:xfrm>
              <a:off x="2878" y="1294"/>
              <a:ext cx="473" cy="4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Triple</a:t>
              </a:r>
            </a:p>
            <a:p>
              <a:r>
                <a:rPr lang="en-US" sz="1800"/>
                <a:t>Test I</a:t>
              </a:r>
            </a:p>
          </p:txBody>
        </p:sp>
        <p:sp>
          <p:nvSpPr>
            <p:cNvPr id="77876" name="Rectangle 52"/>
            <p:cNvSpPr>
              <a:spLocks noChangeArrowheads="1"/>
            </p:cNvSpPr>
            <p:nvPr/>
          </p:nvSpPr>
          <p:spPr bwMode="auto">
            <a:xfrm>
              <a:off x="180" y="1432"/>
              <a:ext cx="473" cy="4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Triple</a:t>
              </a:r>
            </a:p>
            <a:p>
              <a:r>
                <a:rPr lang="en-US" sz="1800"/>
                <a:t>Test I</a:t>
              </a:r>
            </a:p>
          </p:txBody>
        </p:sp>
      </p:grpSp>
      <p:grpSp>
        <p:nvGrpSpPr>
          <p:cNvPr id="77886" name="Group 62"/>
          <p:cNvGrpSpPr>
            <a:grpSpLocks/>
          </p:cNvGrpSpPr>
          <p:nvPr/>
        </p:nvGrpSpPr>
        <p:grpSpPr bwMode="auto">
          <a:xfrm>
            <a:off x="552451" y="1489075"/>
            <a:ext cx="7959725" cy="3106738"/>
            <a:chOff x="348" y="938"/>
            <a:chExt cx="5014" cy="1957"/>
          </a:xfrm>
        </p:grpSpPr>
        <p:sp>
          <p:nvSpPr>
            <p:cNvPr id="77851" name="Oval 27"/>
            <p:cNvSpPr>
              <a:spLocks noChangeArrowheads="1"/>
            </p:cNvSpPr>
            <p:nvPr/>
          </p:nvSpPr>
          <p:spPr bwMode="auto">
            <a:xfrm>
              <a:off x="1900" y="2500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/>
                <a:t>Test D,G</a:t>
              </a:r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 flipV="1">
              <a:off x="1660" y="2748"/>
              <a:ext cx="26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67" name="Line 43"/>
            <p:cNvSpPr>
              <a:spLocks noChangeShapeType="1"/>
            </p:cNvSpPr>
            <p:nvPr/>
          </p:nvSpPr>
          <p:spPr bwMode="auto">
            <a:xfrm>
              <a:off x="1576" y="2524"/>
              <a:ext cx="376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72" name="Oval 48"/>
            <p:cNvSpPr>
              <a:spLocks noChangeArrowheads="1"/>
            </p:cNvSpPr>
            <p:nvPr/>
          </p:nvSpPr>
          <p:spPr bwMode="auto">
            <a:xfrm>
              <a:off x="4462" y="938"/>
              <a:ext cx="525" cy="6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75" name="Rectangle 51"/>
            <p:cNvSpPr>
              <a:spLocks noChangeArrowheads="1"/>
            </p:cNvSpPr>
            <p:nvPr/>
          </p:nvSpPr>
          <p:spPr bwMode="auto">
            <a:xfrm>
              <a:off x="4786" y="1667"/>
              <a:ext cx="576" cy="4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Double</a:t>
              </a:r>
            </a:p>
            <a:p>
              <a:r>
                <a:rPr lang="en-US" sz="1800"/>
                <a:t>Test II</a:t>
              </a:r>
            </a:p>
          </p:txBody>
        </p:sp>
        <p:sp>
          <p:nvSpPr>
            <p:cNvPr id="77878" name="Rectangle 54"/>
            <p:cNvSpPr>
              <a:spLocks noChangeArrowheads="1"/>
            </p:cNvSpPr>
            <p:nvPr/>
          </p:nvSpPr>
          <p:spPr bwMode="auto">
            <a:xfrm>
              <a:off x="348" y="2489"/>
              <a:ext cx="576" cy="4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Double</a:t>
              </a:r>
            </a:p>
            <a:p>
              <a:r>
                <a:rPr lang="en-US" sz="1800"/>
                <a:t>Test II</a:t>
              </a:r>
            </a:p>
          </p:txBody>
        </p:sp>
      </p:grpSp>
      <p:grpSp>
        <p:nvGrpSpPr>
          <p:cNvPr id="77885" name="Group 61"/>
          <p:cNvGrpSpPr>
            <a:grpSpLocks/>
          </p:cNvGrpSpPr>
          <p:nvPr/>
        </p:nvGrpSpPr>
        <p:grpSpPr bwMode="auto">
          <a:xfrm>
            <a:off x="1797050" y="479425"/>
            <a:ext cx="6072188" cy="6164263"/>
            <a:chOff x="1132" y="302"/>
            <a:chExt cx="3825" cy="3883"/>
          </a:xfrm>
        </p:grpSpPr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 flipV="1">
              <a:off x="1156" y="3216"/>
              <a:ext cx="110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 flipV="1">
              <a:off x="1132" y="3408"/>
              <a:ext cx="131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71" name="Oval 47"/>
            <p:cNvSpPr>
              <a:spLocks noChangeArrowheads="1"/>
            </p:cNvSpPr>
            <p:nvPr/>
          </p:nvSpPr>
          <p:spPr bwMode="auto">
            <a:xfrm>
              <a:off x="4069" y="597"/>
              <a:ext cx="419" cy="6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74" name="Rectangle 50"/>
            <p:cNvSpPr>
              <a:spLocks noChangeArrowheads="1"/>
            </p:cNvSpPr>
            <p:nvPr/>
          </p:nvSpPr>
          <p:spPr bwMode="auto">
            <a:xfrm>
              <a:off x="4381" y="302"/>
              <a:ext cx="576" cy="4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Double</a:t>
              </a:r>
            </a:p>
            <a:p>
              <a:r>
                <a:rPr lang="en-US" sz="1800"/>
                <a:t>Test I</a:t>
              </a:r>
            </a:p>
          </p:txBody>
        </p:sp>
        <p:sp>
          <p:nvSpPr>
            <p:cNvPr id="77877" name="Rectangle 53"/>
            <p:cNvSpPr>
              <a:spLocks noChangeArrowheads="1"/>
            </p:cNvSpPr>
            <p:nvPr/>
          </p:nvSpPr>
          <p:spPr bwMode="auto">
            <a:xfrm>
              <a:off x="1266" y="3779"/>
              <a:ext cx="576" cy="4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/>
                <a:t>Double</a:t>
              </a:r>
            </a:p>
            <a:p>
              <a:r>
                <a:rPr lang="en-US" sz="1800"/>
                <a:t>Test I</a:t>
              </a:r>
            </a:p>
          </p:txBody>
        </p:sp>
        <p:sp>
          <p:nvSpPr>
            <p:cNvPr id="77883" name="Oval 59"/>
            <p:cNvSpPr>
              <a:spLocks noChangeArrowheads="1"/>
            </p:cNvSpPr>
            <p:nvPr/>
          </p:nvSpPr>
          <p:spPr bwMode="auto">
            <a:xfrm>
              <a:off x="2256" y="3024"/>
              <a:ext cx="868" cy="3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/>
                <a:t>Test A,C</a:t>
              </a:r>
            </a:p>
          </p:txBody>
        </p:sp>
      </p:grpSp>
      <p:grpSp>
        <p:nvGrpSpPr>
          <p:cNvPr id="77887" name="Group 63"/>
          <p:cNvGrpSpPr>
            <a:grpSpLocks/>
          </p:cNvGrpSpPr>
          <p:nvPr/>
        </p:nvGrpSpPr>
        <p:grpSpPr bwMode="auto">
          <a:xfrm>
            <a:off x="3797300" y="2730500"/>
            <a:ext cx="3530600" cy="2222500"/>
            <a:chOff x="2392" y="1720"/>
            <a:chExt cx="2224" cy="1400"/>
          </a:xfrm>
        </p:grpSpPr>
        <p:sp>
          <p:nvSpPr>
            <p:cNvPr id="77858" name="Oval 34"/>
            <p:cNvSpPr>
              <a:spLocks noChangeArrowheads="1"/>
            </p:cNvSpPr>
            <p:nvPr/>
          </p:nvSpPr>
          <p:spPr bwMode="auto">
            <a:xfrm>
              <a:off x="3760" y="2068"/>
              <a:ext cx="856" cy="8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1800"/>
                <a:t>Test </a:t>
              </a:r>
            </a:p>
            <a:p>
              <a:pPr algn="ctr"/>
              <a:r>
                <a:rPr lang="en-US" sz="1800"/>
                <a:t>A, B, C, D,</a:t>
              </a:r>
            </a:p>
            <a:p>
              <a:pPr algn="ctr"/>
              <a:r>
                <a:rPr lang="en-US" sz="1800"/>
                <a:t>E, F, G</a:t>
              </a:r>
            </a:p>
          </p:txBody>
        </p:sp>
        <p:sp>
          <p:nvSpPr>
            <p:cNvPr id="77861" name="Line 37"/>
            <p:cNvSpPr>
              <a:spLocks noChangeShapeType="1"/>
            </p:cNvSpPr>
            <p:nvPr/>
          </p:nvSpPr>
          <p:spPr bwMode="auto">
            <a:xfrm>
              <a:off x="2392" y="1720"/>
              <a:ext cx="136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 flipV="1">
              <a:off x="2764" y="2628"/>
              <a:ext cx="1036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7884" name="Line 60"/>
            <p:cNvSpPr>
              <a:spLocks noChangeShapeType="1"/>
            </p:cNvSpPr>
            <p:nvPr/>
          </p:nvSpPr>
          <p:spPr bwMode="auto">
            <a:xfrm flipV="1">
              <a:off x="3072" y="2784"/>
              <a:ext cx="81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483495"/>
      </p:ext>
    </p:extLst>
  </p:cSld>
  <p:clrMapOvr>
    <a:masterClrMapping/>
  </p:clrMapOvr>
  <p:transition xmlns:p14="http://schemas.microsoft.com/office/powerpoint/2010/main" advTm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5) System </a:t>
            </a:r>
            <a:r>
              <a:rPr lang="en-US" dirty="0"/>
              <a:t>Testing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522" y="990664"/>
            <a:ext cx="8229600" cy="5065712"/>
          </a:xfrm>
          <a:noFill/>
          <a:ln/>
        </p:spPr>
        <p:txBody>
          <a:bodyPr/>
          <a:lstStyle/>
          <a:p>
            <a:r>
              <a:rPr lang="en-US" sz="2400" dirty="0"/>
              <a:t>Functional Testing</a:t>
            </a:r>
          </a:p>
          <a:p>
            <a:r>
              <a:rPr lang="en-US" sz="2400" dirty="0"/>
              <a:t>Structure Testing</a:t>
            </a:r>
          </a:p>
          <a:p>
            <a:r>
              <a:rPr lang="en-US" sz="2400" dirty="0"/>
              <a:t>Performance Testing</a:t>
            </a:r>
          </a:p>
          <a:p>
            <a:r>
              <a:rPr lang="en-US" sz="2400" dirty="0"/>
              <a:t>Acceptance Testing</a:t>
            </a:r>
          </a:p>
          <a:p>
            <a:r>
              <a:rPr lang="en-US" sz="2400" dirty="0"/>
              <a:t>Installation </a:t>
            </a:r>
            <a:r>
              <a:rPr lang="en-US" sz="2400" dirty="0" smtClean="0"/>
              <a:t>Testing</a:t>
            </a:r>
            <a:endParaRPr lang="en-US" sz="2400" dirty="0"/>
          </a:p>
          <a:p>
            <a:pPr>
              <a:buFont typeface="Symbol" charset="0"/>
              <a:buNone/>
            </a:pPr>
            <a:r>
              <a:rPr lang="en-US" sz="2400" dirty="0"/>
              <a:t>Impact of requirements on system testing:</a:t>
            </a:r>
          </a:p>
          <a:p>
            <a:pPr lvl="1"/>
            <a:r>
              <a:rPr lang="en-US" sz="2000" dirty="0"/>
              <a:t>The more explicit the requirements, the easier they are to test.</a:t>
            </a:r>
          </a:p>
          <a:p>
            <a:pPr lvl="1"/>
            <a:r>
              <a:rPr lang="en-US" sz="2000" dirty="0"/>
              <a:t>Quality of use cases determines the ease of functional testing</a:t>
            </a:r>
          </a:p>
          <a:p>
            <a:pPr lvl="1"/>
            <a:r>
              <a:rPr lang="en-US" sz="2000" dirty="0"/>
              <a:t>Quality of subsystem decomposition determines the ease of structure testing</a:t>
            </a:r>
          </a:p>
          <a:p>
            <a:pPr lvl="1"/>
            <a:r>
              <a:rPr lang="en-US" sz="2000" dirty="0"/>
              <a:t>Quality of nonfunctional requirements and constraints determines the ease of performance tests:</a:t>
            </a:r>
          </a:p>
        </p:txBody>
      </p:sp>
    </p:spTree>
    <p:extLst>
      <p:ext uri="{BB962C8B-B14F-4D97-AF65-F5344CB8AC3E}">
        <p14:creationId xmlns:p14="http://schemas.microsoft.com/office/powerpoint/2010/main" val="860118409"/>
      </p:ext>
    </p:extLst>
  </p:cSld>
  <p:clrMapOvr>
    <a:masterClrMapping/>
  </p:clrMapOvr>
  <p:transition xmlns:p14="http://schemas.microsoft.com/office/powerpoint/2010/main" advTm="186144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Structure Testing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99332"/>
            <a:ext cx="8229600" cy="5065712"/>
          </a:xfrm>
          <a:noFill/>
          <a:ln/>
        </p:spPr>
        <p:txBody>
          <a:bodyPr/>
          <a:lstStyle/>
          <a:p>
            <a:r>
              <a:rPr lang="en-US" sz="2800" i="1" dirty="0">
                <a:solidFill>
                  <a:srgbClr val="DD0806"/>
                </a:solidFill>
              </a:rPr>
              <a:t>Essentially the same as white box testing.</a:t>
            </a:r>
          </a:p>
          <a:p>
            <a:r>
              <a:rPr lang="en-US" dirty="0">
                <a:solidFill>
                  <a:srgbClr val="0000D4"/>
                </a:solidFill>
              </a:rPr>
              <a:t>Goal: Cover all paths in the system design</a:t>
            </a:r>
          </a:p>
          <a:p>
            <a:pPr lvl="1"/>
            <a:r>
              <a:rPr lang="en-US" dirty="0"/>
              <a:t>Exercise all input and output parameters of each component.</a:t>
            </a:r>
          </a:p>
          <a:p>
            <a:pPr lvl="1"/>
            <a:r>
              <a:rPr lang="en-US" dirty="0"/>
              <a:t>Exercise all components and all calls (each component is called at least once and every component is called by all possible callers.)</a:t>
            </a:r>
          </a:p>
          <a:p>
            <a:pPr lvl="1"/>
            <a:r>
              <a:rPr lang="en-US" dirty="0"/>
              <a:t>Use conditional and iteration testing as in unit testing.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935038" y="2481263"/>
            <a:ext cx="7237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023938" y="2754313"/>
            <a:ext cx="531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896938" y="3135313"/>
            <a:ext cx="5665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560388" y="3622675"/>
            <a:ext cx="593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839788" y="4087813"/>
            <a:ext cx="7413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839788" y="4468813"/>
            <a:ext cx="7434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966788" y="4722813"/>
            <a:ext cx="515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839788" y="5103813"/>
            <a:ext cx="7866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966788" y="5357813"/>
            <a:ext cx="5121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75060"/>
      </p:ext>
    </p:extLst>
  </p:cSld>
  <p:clrMapOvr>
    <a:masterClrMapping/>
  </p:clrMapOvr>
  <p:transition xmlns:p14="http://schemas.microsoft.com/office/powerpoint/2010/main" advTm="111024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Functional Testing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1339850" y="1274763"/>
            <a:ext cx="257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338263" y="1984375"/>
            <a:ext cx="434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819275" y="2611438"/>
            <a:ext cx="5370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2047875" y="2865438"/>
            <a:ext cx="111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1819275" y="3373438"/>
            <a:ext cx="4322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1820863" y="388302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2047875" y="4135438"/>
            <a:ext cx="5692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2047875" y="4389438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2047875" y="5151438"/>
            <a:ext cx="217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09704" y="937177"/>
            <a:ext cx="8229600" cy="5065712"/>
          </a:xfrm>
          <a:noFill/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800" i="1">
                <a:solidFill>
                  <a:srgbClr val="FC0128"/>
                </a:solidFill>
              </a:rPr>
              <a:t>Essentially the same as black box testing</a:t>
            </a:r>
            <a:endParaRPr lang="en-US">
              <a:solidFill>
                <a:srgbClr val="FC0128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Goal: Test functionality of system</a:t>
            </a:r>
          </a:p>
          <a:p>
            <a:r>
              <a:rPr lang="en-US"/>
              <a:t>Test cases are designed from the requirements analysis document  (better: user manual) and centered around requirements and  key functions (use cases)</a:t>
            </a:r>
          </a:p>
          <a:p>
            <a:r>
              <a:rPr lang="en-US"/>
              <a:t>The system is treated as black box.</a:t>
            </a:r>
          </a:p>
          <a:p>
            <a:r>
              <a:rPr lang="en-US"/>
              <a:t>Unit test cases can be reused, but in end user oriented new test cases have to be developed as well.</a:t>
            </a:r>
          </a:p>
        </p:txBody>
      </p:sp>
    </p:spTree>
    <p:extLst>
      <p:ext uri="{BB962C8B-B14F-4D97-AF65-F5344CB8AC3E}">
        <p14:creationId xmlns:p14="http://schemas.microsoft.com/office/powerpoint/2010/main" val="2098735908"/>
      </p:ext>
    </p:extLst>
  </p:cSld>
  <p:clrMapOvr>
    <a:masterClrMapping/>
  </p:clrMapOvr>
  <p:transition xmlns:p14="http://schemas.microsoft.com/office/powerpoint/2010/main" advTm="2784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Performance Testing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9863" y="966645"/>
            <a:ext cx="4638675" cy="4921250"/>
          </a:xfrm>
          <a:noFill/>
          <a:ln/>
        </p:spPr>
        <p:txBody>
          <a:bodyPr/>
          <a:lstStyle/>
          <a:p>
            <a:r>
              <a:rPr lang="en-US" sz="1800" dirty="0"/>
              <a:t>Stress Testing</a:t>
            </a:r>
          </a:p>
          <a:p>
            <a:pPr lvl="1"/>
            <a:r>
              <a:rPr lang="en-US" sz="1600" dirty="0"/>
              <a:t>Stress limits of system (maximum # of users, peak </a:t>
            </a:r>
            <a:r>
              <a:rPr lang="en-US" sz="1600" dirty="0">
                <a:solidFill>
                  <a:srgbClr val="000000"/>
                </a:solidFill>
              </a:rPr>
              <a:t>demands, extended operation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r>
              <a:rPr lang="en-US" sz="1800" dirty="0"/>
              <a:t>Volume testing</a:t>
            </a:r>
          </a:p>
          <a:p>
            <a:pPr lvl="1"/>
            <a:r>
              <a:rPr lang="en-US" sz="1600" dirty="0"/>
              <a:t>Test what happens if large amounts of data are handled</a:t>
            </a:r>
          </a:p>
          <a:p>
            <a:r>
              <a:rPr lang="en-US" sz="1800" dirty="0"/>
              <a:t>Configuration testing</a:t>
            </a:r>
          </a:p>
          <a:p>
            <a:pPr lvl="1"/>
            <a:r>
              <a:rPr lang="en-US" sz="1600" dirty="0"/>
              <a:t>Test the various software and hardware configurations </a:t>
            </a:r>
          </a:p>
          <a:p>
            <a:r>
              <a:rPr lang="en-US" sz="1800" dirty="0"/>
              <a:t>Compatibility test</a:t>
            </a:r>
          </a:p>
          <a:p>
            <a:pPr lvl="1"/>
            <a:r>
              <a:rPr lang="en-US" sz="1600" dirty="0"/>
              <a:t>Test backward compatibility with existing systems</a:t>
            </a:r>
          </a:p>
          <a:p>
            <a:r>
              <a:rPr lang="en-US" sz="1800" dirty="0"/>
              <a:t>Security testing</a:t>
            </a:r>
          </a:p>
          <a:p>
            <a:pPr lvl="1"/>
            <a:r>
              <a:rPr lang="en-US" sz="1600" dirty="0"/>
              <a:t>Try to violate security requirements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81563" y="933308"/>
            <a:ext cx="4051300" cy="4921250"/>
          </a:xfrm>
          <a:noFill/>
          <a:ln/>
        </p:spPr>
        <p:txBody>
          <a:bodyPr/>
          <a:lstStyle/>
          <a:p>
            <a:r>
              <a:rPr lang="en-US" sz="1800" dirty="0"/>
              <a:t>Timing testing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Evaluate response times and time to perform a function</a:t>
            </a:r>
            <a:endParaRPr lang="en-US" sz="1600" dirty="0"/>
          </a:p>
          <a:p>
            <a:r>
              <a:rPr lang="en-US" sz="1800" dirty="0"/>
              <a:t>Environmental test</a:t>
            </a:r>
          </a:p>
          <a:p>
            <a:pPr lvl="1"/>
            <a:r>
              <a:rPr lang="en-US" sz="1600" dirty="0"/>
              <a:t>Test tolerances for heat, humidity, motion, portability</a:t>
            </a:r>
          </a:p>
          <a:p>
            <a:r>
              <a:rPr lang="en-US" sz="1800" dirty="0"/>
              <a:t>Quality testing</a:t>
            </a:r>
          </a:p>
          <a:p>
            <a:pPr lvl="1"/>
            <a:r>
              <a:rPr lang="en-US" sz="1600" dirty="0"/>
              <a:t>Test reliability, maintain- ability &amp; availability of the system</a:t>
            </a:r>
          </a:p>
          <a:p>
            <a:r>
              <a:rPr lang="en-US" sz="1800" dirty="0"/>
              <a:t>Recovery testing</a:t>
            </a:r>
          </a:p>
          <a:p>
            <a:pPr lvl="1"/>
            <a:r>
              <a:rPr lang="en-US" sz="1600" dirty="0"/>
              <a:t>Tests system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s response to presence of errors or loss of data.</a:t>
            </a:r>
          </a:p>
          <a:p>
            <a:r>
              <a:rPr lang="en-US" sz="1800" dirty="0"/>
              <a:t>Human factors testing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Tests user interface  with user</a:t>
            </a:r>
          </a:p>
        </p:txBody>
      </p:sp>
    </p:spTree>
    <p:extLst>
      <p:ext uri="{BB962C8B-B14F-4D97-AF65-F5344CB8AC3E}">
        <p14:creationId xmlns:p14="http://schemas.microsoft.com/office/powerpoint/2010/main" val="20041455"/>
      </p:ext>
    </p:extLst>
  </p:cSld>
  <p:clrMapOvr>
    <a:masterClrMapping/>
  </p:clrMapOvr>
  <p:transition xmlns:p14="http://schemas.microsoft.com/office/powerpoint/2010/main" advTm="23534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292" y="152486"/>
            <a:ext cx="8153400" cy="704850"/>
          </a:xfrm>
          <a:noFill/>
          <a:ln/>
        </p:spPr>
        <p:txBody>
          <a:bodyPr/>
          <a:lstStyle/>
          <a:p>
            <a:r>
              <a:rPr lang="en-US" dirty="0" smtClean="0"/>
              <a:t>1.2 Fault </a:t>
            </a:r>
            <a:r>
              <a:rPr lang="en-US" dirty="0"/>
              <a:t>Handling Techniques</a:t>
            </a:r>
          </a:p>
        </p:txBody>
      </p:sp>
      <p:sp>
        <p:nvSpPr>
          <p:cNvPr id="38948" name="Freeform 36"/>
          <p:cNvSpPr>
            <a:spLocks/>
          </p:cNvSpPr>
          <p:nvPr/>
        </p:nvSpPr>
        <p:spPr bwMode="auto">
          <a:xfrm>
            <a:off x="4471988" y="4595753"/>
            <a:ext cx="12700" cy="23812"/>
          </a:xfrm>
          <a:custGeom>
            <a:avLst/>
            <a:gdLst>
              <a:gd name="T0" fmla="*/ 8 w 9"/>
              <a:gd name="T1" fmla="*/ 0 h 17"/>
              <a:gd name="T2" fmla="*/ 4 w 9"/>
              <a:gd name="T3" fmla="*/ 0 h 17"/>
              <a:gd name="T4" fmla="*/ 0 w 9"/>
              <a:gd name="T5" fmla="*/ 11 h 17"/>
              <a:gd name="T6" fmla="*/ 4 w 9"/>
              <a:gd name="T7" fmla="*/ 16 h 17"/>
              <a:gd name="T8" fmla="*/ 8 w 9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7">
                <a:moveTo>
                  <a:pt x="8" y="0"/>
                </a:moveTo>
                <a:lnTo>
                  <a:pt x="4" y="0"/>
                </a:lnTo>
                <a:lnTo>
                  <a:pt x="0" y="11"/>
                </a:lnTo>
                <a:lnTo>
                  <a:pt x="4" y="16"/>
                </a:lnTo>
                <a:lnTo>
                  <a:pt x="8" y="0"/>
                </a:lnTo>
              </a:path>
            </a:pathLst>
          </a:custGeom>
          <a:solidFill>
            <a:srgbClr val="FC01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1" name="Freeform 39"/>
          <p:cNvSpPr>
            <a:spLocks/>
          </p:cNvSpPr>
          <p:nvPr/>
        </p:nvSpPr>
        <p:spPr bwMode="auto">
          <a:xfrm>
            <a:off x="3975100" y="4595753"/>
            <a:ext cx="12700" cy="23812"/>
          </a:xfrm>
          <a:custGeom>
            <a:avLst/>
            <a:gdLst>
              <a:gd name="T0" fmla="*/ 4 w 9"/>
              <a:gd name="T1" fmla="*/ 16 h 17"/>
              <a:gd name="T2" fmla="*/ 8 w 9"/>
              <a:gd name="T3" fmla="*/ 11 h 17"/>
              <a:gd name="T4" fmla="*/ 4 w 9"/>
              <a:gd name="T5" fmla="*/ 0 h 17"/>
              <a:gd name="T6" fmla="*/ 0 w 9"/>
              <a:gd name="T7" fmla="*/ 0 h 17"/>
              <a:gd name="T8" fmla="*/ 4 w 9"/>
              <a:gd name="T9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7">
                <a:moveTo>
                  <a:pt x="4" y="16"/>
                </a:moveTo>
                <a:lnTo>
                  <a:pt x="8" y="11"/>
                </a:lnTo>
                <a:lnTo>
                  <a:pt x="4" y="0"/>
                </a:lnTo>
                <a:lnTo>
                  <a:pt x="0" y="0"/>
                </a:lnTo>
                <a:lnTo>
                  <a:pt x="4" y="16"/>
                </a:lnTo>
              </a:path>
            </a:pathLst>
          </a:custGeom>
          <a:solidFill>
            <a:srgbClr val="FC01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4" name="AutoShape 82"/>
          <p:cNvSpPr>
            <a:spLocks noChangeArrowheads="1"/>
          </p:cNvSpPr>
          <p:nvPr/>
        </p:nvSpPr>
        <p:spPr bwMode="auto">
          <a:xfrm>
            <a:off x="3505200" y="4263965"/>
            <a:ext cx="1447800" cy="458788"/>
          </a:xfrm>
          <a:prstGeom prst="roundRect">
            <a:avLst>
              <a:gd name="adj" fmla="val 16667"/>
            </a:avLst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Testing</a:t>
            </a:r>
          </a:p>
        </p:txBody>
      </p:sp>
      <p:sp>
        <p:nvSpPr>
          <p:cNvPr id="39002" name="AutoShape 90"/>
          <p:cNvSpPr>
            <a:spLocks noChangeArrowheads="1"/>
          </p:cNvSpPr>
          <p:nvPr/>
        </p:nvSpPr>
        <p:spPr bwMode="auto">
          <a:xfrm>
            <a:off x="3505200" y="1063565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Fault Handling</a:t>
            </a:r>
          </a:p>
        </p:txBody>
      </p:sp>
      <p:sp>
        <p:nvSpPr>
          <p:cNvPr id="39003" name="AutoShape 91"/>
          <p:cNvSpPr>
            <a:spLocks noChangeArrowheads="1"/>
          </p:cNvSpPr>
          <p:nvPr/>
        </p:nvSpPr>
        <p:spPr bwMode="auto">
          <a:xfrm>
            <a:off x="1143000" y="2054165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Fault Avoidance</a:t>
            </a:r>
          </a:p>
        </p:txBody>
      </p:sp>
      <p:sp>
        <p:nvSpPr>
          <p:cNvPr id="39004" name="AutoShape 92"/>
          <p:cNvSpPr>
            <a:spLocks noChangeArrowheads="1"/>
          </p:cNvSpPr>
          <p:nvPr/>
        </p:nvSpPr>
        <p:spPr bwMode="auto">
          <a:xfrm>
            <a:off x="6400800" y="2054165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Fault Tolerance</a:t>
            </a:r>
          </a:p>
          <a:p>
            <a:pPr algn="ctr"/>
            <a:endParaRPr lang="en-US" sz="1600"/>
          </a:p>
        </p:txBody>
      </p:sp>
      <p:sp>
        <p:nvSpPr>
          <p:cNvPr id="39005" name="AutoShape 93"/>
          <p:cNvSpPr>
            <a:spLocks noChangeArrowheads="1"/>
          </p:cNvSpPr>
          <p:nvPr/>
        </p:nvSpPr>
        <p:spPr bwMode="auto">
          <a:xfrm>
            <a:off x="3581400" y="2054165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Fault Detection</a:t>
            </a:r>
          </a:p>
        </p:txBody>
      </p:sp>
      <p:sp>
        <p:nvSpPr>
          <p:cNvPr id="39006" name="AutoShape 94"/>
          <p:cNvSpPr>
            <a:spLocks noChangeArrowheads="1"/>
          </p:cNvSpPr>
          <p:nvPr/>
        </p:nvSpPr>
        <p:spPr bwMode="auto">
          <a:xfrm>
            <a:off x="6400800" y="4260790"/>
            <a:ext cx="1447800" cy="4587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Debugging</a:t>
            </a:r>
          </a:p>
        </p:txBody>
      </p:sp>
      <p:sp>
        <p:nvSpPr>
          <p:cNvPr id="39007" name="AutoShape 95"/>
          <p:cNvSpPr>
            <a:spLocks noChangeArrowheads="1"/>
          </p:cNvSpPr>
          <p:nvPr/>
        </p:nvSpPr>
        <p:spPr bwMode="auto">
          <a:xfrm>
            <a:off x="1981200" y="5256153"/>
            <a:ext cx="1295400" cy="458787"/>
          </a:xfrm>
          <a:prstGeom prst="roundRect">
            <a:avLst>
              <a:gd name="adj" fmla="val 16667"/>
            </a:avLst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Unit</a:t>
            </a:r>
          </a:p>
          <a:p>
            <a:pPr algn="ctr"/>
            <a:r>
              <a:rPr lang="en-US" sz="1600">
                <a:solidFill>
                  <a:schemeClr val="accent1"/>
                </a:solidFill>
              </a:rPr>
              <a:t>Testing</a:t>
            </a:r>
          </a:p>
        </p:txBody>
      </p:sp>
      <p:sp>
        <p:nvSpPr>
          <p:cNvPr id="39008" name="AutoShape 96"/>
          <p:cNvSpPr>
            <a:spLocks noChangeArrowheads="1"/>
          </p:cNvSpPr>
          <p:nvPr/>
        </p:nvSpPr>
        <p:spPr bwMode="auto">
          <a:xfrm>
            <a:off x="3352800" y="5254565"/>
            <a:ext cx="1219200" cy="458788"/>
          </a:xfrm>
          <a:prstGeom prst="roundRect">
            <a:avLst>
              <a:gd name="adj" fmla="val 16667"/>
            </a:avLst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Integration</a:t>
            </a:r>
          </a:p>
          <a:p>
            <a:pPr algn="ctr"/>
            <a:r>
              <a:rPr lang="en-US" sz="1600">
                <a:solidFill>
                  <a:schemeClr val="accent1"/>
                </a:solidFill>
              </a:rPr>
              <a:t>Testing</a:t>
            </a:r>
          </a:p>
        </p:txBody>
      </p:sp>
      <p:sp>
        <p:nvSpPr>
          <p:cNvPr id="39009" name="AutoShape 97"/>
          <p:cNvSpPr>
            <a:spLocks noChangeArrowheads="1"/>
          </p:cNvSpPr>
          <p:nvPr/>
        </p:nvSpPr>
        <p:spPr bwMode="auto">
          <a:xfrm>
            <a:off x="4724400" y="5254565"/>
            <a:ext cx="1143000" cy="458788"/>
          </a:xfrm>
          <a:prstGeom prst="roundRect">
            <a:avLst>
              <a:gd name="adj" fmla="val 16667"/>
            </a:avLst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System</a:t>
            </a:r>
          </a:p>
          <a:p>
            <a:pPr algn="ctr"/>
            <a:r>
              <a:rPr lang="en-US" sz="1600">
                <a:solidFill>
                  <a:schemeClr val="accent1"/>
                </a:solidFill>
              </a:rPr>
              <a:t>Testing</a:t>
            </a:r>
          </a:p>
        </p:txBody>
      </p:sp>
      <p:cxnSp>
        <p:nvCxnSpPr>
          <p:cNvPr id="39013" name="AutoShape 101"/>
          <p:cNvCxnSpPr>
            <a:cxnSpLocks noChangeShapeType="1"/>
            <a:stCxn id="38994" idx="0"/>
            <a:endCxn id="39005" idx="2"/>
          </p:cNvCxnSpPr>
          <p:nvPr/>
        </p:nvCxnSpPr>
        <p:spPr bwMode="auto">
          <a:xfrm flipV="1">
            <a:off x="4229100" y="2511365"/>
            <a:ext cx="152400" cy="1752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014" name="AutoShape 102"/>
          <p:cNvCxnSpPr>
            <a:cxnSpLocks noChangeShapeType="1"/>
            <a:stCxn id="39006" idx="0"/>
            <a:endCxn id="39005" idx="2"/>
          </p:cNvCxnSpPr>
          <p:nvPr/>
        </p:nvCxnSpPr>
        <p:spPr bwMode="auto">
          <a:xfrm flipH="1" flipV="1">
            <a:off x="4381500" y="2511365"/>
            <a:ext cx="2743200" cy="17494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015" name="AutoShape 103"/>
          <p:cNvCxnSpPr>
            <a:cxnSpLocks noChangeShapeType="1"/>
            <a:stCxn id="39007" idx="0"/>
            <a:endCxn id="38994" idx="2"/>
          </p:cNvCxnSpPr>
          <p:nvPr/>
        </p:nvCxnSpPr>
        <p:spPr bwMode="auto">
          <a:xfrm flipV="1">
            <a:off x="2628900" y="4722753"/>
            <a:ext cx="1600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016" name="AutoShape 104"/>
          <p:cNvCxnSpPr>
            <a:cxnSpLocks noChangeShapeType="1"/>
            <a:stCxn id="39008" idx="0"/>
            <a:endCxn id="38994" idx="2"/>
          </p:cNvCxnSpPr>
          <p:nvPr/>
        </p:nvCxnSpPr>
        <p:spPr bwMode="auto">
          <a:xfrm flipV="1">
            <a:off x="3962400" y="4722753"/>
            <a:ext cx="266700" cy="531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019" name="AutoShape 107"/>
          <p:cNvCxnSpPr>
            <a:cxnSpLocks noChangeShapeType="1"/>
            <a:stCxn id="39009" idx="0"/>
            <a:endCxn id="38994" idx="2"/>
          </p:cNvCxnSpPr>
          <p:nvPr/>
        </p:nvCxnSpPr>
        <p:spPr bwMode="auto">
          <a:xfrm flipH="1" flipV="1">
            <a:off x="4229100" y="4722753"/>
            <a:ext cx="1066800" cy="531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026" name="AutoShape 114"/>
          <p:cNvCxnSpPr>
            <a:cxnSpLocks noChangeShapeType="1"/>
            <a:stCxn id="39005" idx="0"/>
            <a:endCxn id="39002" idx="2"/>
          </p:cNvCxnSpPr>
          <p:nvPr/>
        </p:nvCxnSpPr>
        <p:spPr bwMode="auto">
          <a:xfrm flipH="1" flipV="1">
            <a:off x="4305300" y="1520765"/>
            <a:ext cx="76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027" name="AutoShape 115"/>
          <p:cNvCxnSpPr>
            <a:cxnSpLocks noChangeShapeType="1"/>
            <a:stCxn id="39004" idx="0"/>
            <a:endCxn id="39002" idx="2"/>
          </p:cNvCxnSpPr>
          <p:nvPr/>
        </p:nvCxnSpPr>
        <p:spPr bwMode="auto">
          <a:xfrm flipH="1" flipV="1">
            <a:off x="4305300" y="1520765"/>
            <a:ext cx="28956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028" name="AutoShape 116"/>
          <p:cNvCxnSpPr>
            <a:cxnSpLocks noChangeShapeType="1"/>
            <a:stCxn id="39003" idx="0"/>
            <a:endCxn id="39002" idx="2"/>
          </p:cNvCxnSpPr>
          <p:nvPr/>
        </p:nvCxnSpPr>
        <p:spPr bwMode="auto">
          <a:xfrm flipV="1">
            <a:off x="1943100" y="1520765"/>
            <a:ext cx="2362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030" name="AutoShape 118"/>
          <p:cNvSpPr>
            <a:spLocks noChangeArrowheads="1"/>
          </p:cNvSpPr>
          <p:nvPr/>
        </p:nvSpPr>
        <p:spPr bwMode="auto">
          <a:xfrm>
            <a:off x="762000" y="3730565"/>
            <a:ext cx="1219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Verification</a:t>
            </a:r>
          </a:p>
        </p:txBody>
      </p:sp>
      <p:cxnSp>
        <p:nvCxnSpPr>
          <p:cNvPr id="39031" name="AutoShape 119"/>
          <p:cNvCxnSpPr>
            <a:cxnSpLocks noChangeShapeType="1"/>
            <a:stCxn id="39030" idx="0"/>
            <a:endCxn id="39003" idx="2"/>
          </p:cNvCxnSpPr>
          <p:nvPr/>
        </p:nvCxnSpPr>
        <p:spPr bwMode="auto">
          <a:xfrm flipV="1">
            <a:off x="1371600" y="2511365"/>
            <a:ext cx="571500" cy="1219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033" name="AutoShape 121"/>
          <p:cNvSpPr>
            <a:spLocks noChangeArrowheads="1"/>
          </p:cNvSpPr>
          <p:nvPr/>
        </p:nvSpPr>
        <p:spPr bwMode="auto">
          <a:xfrm>
            <a:off x="2057400" y="3730565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Configuration</a:t>
            </a:r>
          </a:p>
          <a:p>
            <a:pPr algn="ctr"/>
            <a:r>
              <a:rPr lang="en-US" sz="1600"/>
              <a:t>Management</a:t>
            </a:r>
          </a:p>
        </p:txBody>
      </p:sp>
      <p:cxnSp>
        <p:nvCxnSpPr>
          <p:cNvPr id="39034" name="AutoShape 122"/>
          <p:cNvCxnSpPr>
            <a:cxnSpLocks noChangeShapeType="1"/>
            <a:stCxn id="39033" idx="0"/>
            <a:endCxn id="39003" idx="2"/>
          </p:cNvCxnSpPr>
          <p:nvPr/>
        </p:nvCxnSpPr>
        <p:spPr bwMode="auto">
          <a:xfrm flipH="1" flipV="1">
            <a:off x="1943100" y="2511365"/>
            <a:ext cx="762000" cy="1219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036" name="AutoShape 124"/>
          <p:cNvSpPr>
            <a:spLocks noChangeArrowheads="1"/>
          </p:cNvSpPr>
          <p:nvPr/>
        </p:nvSpPr>
        <p:spPr bwMode="auto">
          <a:xfrm>
            <a:off x="5943600" y="3044765"/>
            <a:ext cx="1447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Atomic</a:t>
            </a:r>
          </a:p>
          <a:p>
            <a:pPr algn="ctr"/>
            <a:r>
              <a:rPr lang="en-US" sz="1600"/>
              <a:t>Transactions</a:t>
            </a:r>
          </a:p>
        </p:txBody>
      </p:sp>
      <p:sp>
        <p:nvSpPr>
          <p:cNvPr id="39037" name="AutoShape 125"/>
          <p:cNvSpPr>
            <a:spLocks noChangeArrowheads="1"/>
          </p:cNvSpPr>
          <p:nvPr/>
        </p:nvSpPr>
        <p:spPr bwMode="auto">
          <a:xfrm>
            <a:off x="7543800" y="3044765"/>
            <a:ext cx="1447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Modular</a:t>
            </a:r>
          </a:p>
          <a:p>
            <a:pPr algn="ctr"/>
            <a:r>
              <a:rPr lang="en-US" sz="1600"/>
              <a:t>Redundancy</a:t>
            </a:r>
          </a:p>
        </p:txBody>
      </p:sp>
      <p:cxnSp>
        <p:nvCxnSpPr>
          <p:cNvPr id="39039" name="AutoShape 127"/>
          <p:cNvCxnSpPr>
            <a:cxnSpLocks noChangeShapeType="1"/>
            <a:stCxn id="39037" idx="0"/>
            <a:endCxn id="39004" idx="2"/>
          </p:cNvCxnSpPr>
          <p:nvPr/>
        </p:nvCxnSpPr>
        <p:spPr bwMode="auto">
          <a:xfrm flipH="1" flipV="1">
            <a:off x="7200900" y="2511365"/>
            <a:ext cx="10668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040" name="AutoShape 128"/>
          <p:cNvCxnSpPr>
            <a:cxnSpLocks noChangeShapeType="1"/>
            <a:stCxn id="39036" idx="0"/>
            <a:endCxn id="39004" idx="2"/>
          </p:cNvCxnSpPr>
          <p:nvPr/>
        </p:nvCxnSpPr>
        <p:spPr bwMode="auto">
          <a:xfrm flipV="1">
            <a:off x="6667500" y="2511365"/>
            <a:ext cx="533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042" name="AutoShape 130"/>
          <p:cNvSpPr>
            <a:spLocks noChangeArrowheads="1"/>
          </p:cNvSpPr>
          <p:nvPr/>
        </p:nvSpPr>
        <p:spPr bwMode="auto">
          <a:xfrm>
            <a:off x="6096000" y="5252978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Correctness</a:t>
            </a:r>
          </a:p>
          <a:p>
            <a:pPr algn="ctr"/>
            <a:r>
              <a:rPr lang="en-US" sz="1600"/>
              <a:t>Debugging</a:t>
            </a:r>
          </a:p>
        </p:txBody>
      </p:sp>
      <p:sp>
        <p:nvSpPr>
          <p:cNvPr id="39043" name="AutoShape 131"/>
          <p:cNvSpPr>
            <a:spLocks noChangeArrowheads="1"/>
          </p:cNvSpPr>
          <p:nvPr/>
        </p:nvSpPr>
        <p:spPr bwMode="auto">
          <a:xfrm>
            <a:off x="7543800" y="5252978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Performance</a:t>
            </a:r>
          </a:p>
          <a:p>
            <a:pPr algn="ctr"/>
            <a:r>
              <a:rPr lang="en-US" sz="1600"/>
              <a:t>Debugging</a:t>
            </a:r>
          </a:p>
        </p:txBody>
      </p:sp>
      <p:cxnSp>
        <p:nvCxnSpPr>
          <p:cNvPr id="39044" name="AutoShape 132"/>
          <p:cNvCxnSpPr>
            <a:cxnSpLocks noChangeShapeType="1"/>
            <a:stCxn id="39042" idx="0"/>
            <a:endCxn id="39006" idx="2"/>
          </p:cNvCxnSpPr>
          <p:nvPr/>
        </p:nvCxnSpPr>
        <p:spPr bwMode="auto">
          <a:xfrm flipV="1">
            <a:off x="6743700" y="4719578"/>
            <a:ext cx="3810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045" name="AutoShape 133"/>
          <p:cNvCxnSpPr>
            <a:cxnSpLocks noChangeShapeType="1"/>
            <a:stCxn id="39043" idx="0"/>
            <a:endCxn id="39006" idx="2"/>
          </p:cNvCxnSpPr>
          <p:nvPr/>
        </p:nvCxnSpPr>
        <p:spPr bwMode="auto">
          <a:xfrm flipH="1" flipV="1">
            <a:off x="7124700" y="4719578"/>
            <a:ext cx="10668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049" name="AutoShape 137"/>
          <p:cNvSpPr>
            <a:spLocks noChangeArrowheads="1"/>
          </p:cNvSpPr>
          <p:nvPr/>
        </p:nvSpPr>
        <p:spPr bwMode="auto">
          <a:xfrm>
            <a:off x="2590800" y="3044765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Reviews</a:t>
            </a:r>
          </a:p>
        </p:txBody>
      </p:sp>
      <p:cxnSp>
        <p:nvCxnSpPr>
          <p:cNvPr id="39050" name="AutoShape 138"/>
          <p:cNvCxnSpPr>
            <a:cxnSpLocks noChangeShapeType="1"/>
            <a:stCxn id="39049" idx="0"/>
            <a:endCxn id="39003" idx="2"/>
          </p:cNvCxnSpPr>
          <p:nvPr/>
        </p:nvCxnSpPr>
        <p:spPr bwMode="auto">
          <a:xfrm flipH="1" flipV="1">
            <a:off x="1943100" y="2511365"/>
            <a:ext cx="1219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062" name="AutoShape 150"/>
          <p:cNvSpPr>
            <a:spLocks noChangeArrowheads="1"/>
          </p:cNvSpPr>
          <p:nvPr/>
        </p:nvSpPr>
        <p:spPr bwMode="auto">
          <a:xfrm>
            <a:off x="152400" y="3044765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Design </a:t>
            </a:r>
          </a:p>
          <a:p>
            <a:pPr algn="ctr"/>
            <a:r>
              <a:rPr lang="en-US" sz="1600"/>
              <a:t>Methodology</a:t>
            </a:r>
          </a:p>
        </p:txBody>
      </p:sp>
      <p:cxnSp>
        <p:nvCxnSpPr>
          <p:cNvPr id="39063" name="AutoShape 151"/>
          <p:cNvCxnSpPr>
            <a:cxnSpLocks noChangeShapeType="1"/>
            <a:stCxn id="39062" idx="0"/>
            <a:endCxn id="39003" idx="2"/>
          </p:cNvCxnSpPr>
          <p:nvPr/>
        </p:nvCxnSpPr>
        <p:spPr bwMode="auto">
          <a:xfrm flipV="1">
            <a:off x="800100" y="2511365"/>
            <a:ext cx="11430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258720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Acceptance Testing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44488" y="1773294"/>
            <a:ext cx="503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44488" y="2154294"/>
            <a:ext cx="4652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344488" y="2535294"/>
            <a:ext cx="6278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44488" y="2916294"/>
            <a:ext cx="8558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573088" y="3170294"/>
            <a:ext cx="6805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788988" y="4008494"/>
            <a:ext cx="4678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788988" y="4389494"/>
            <a:ext cx="7694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788988" y="5227694"/>
            <a:ext cx="5091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788988" y="5608694"/>
            <a:ext cx="5218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56"/>
            <a:ext cx="4038600" cy="501015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sz="2000">
                <a:solidFill>
                  <a:srgbClr val="FC0128"/>
                </a:solidFill>
              </a:rPr>
              <a:t>Goal: Demonstrate system is ready for operational use</a:t>
            </a:r>
            <a:endParaRPr lang="en-US" sz="2000">
              <a:solidFill>
                <a:srgbClr val="000000"/>
              </a:solidFill>
            </a:endParaRPr>
          </a:p>
          <a:p>
            <a:pPr lvl="1"/>
            <a:r>
              <a:rPr lang="en-US" sz="1800"/>
              <a:t>Choice of tests is made by client/sponsor</a:t>
            </a:r>
          </a:p>
          <a:p>
            <a:pPr lvl="1"/>
            <a:r>
              <a:rPr lang="en-US" sz="1800"/>
              <a:t>Many tests can be taken from integration testing</a:t>
            </a:r>
          </a:p>
          <a:p>
            <a:pPr lvl="1"/>
            <a:r>
              <a:rPr lang="en-US" sz="1800"/>
              <a:t>Acceptance test is performed by the client, not by the developer.</a:t>
            </a:r>
          </a:p>
          <a:p>
            <a:r>
              <a:rPr lang="en-US" sz="1800"/>
              <a:t>Majority of all bugs in software is typically found by the client after the system is in use, not by the developers or testers. Therefore two kinds of additional tests: </a:t>
            </a:r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295456"/>
            <a:ext cx="4273550" cy="50292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sz="2000" i="1">
                <a:solidFill>
                  <a:srgbClr val="000000"/>
                </a:solidFill>
              </a:rPr>
              <a:t>Alpha test:</a:t>
            </a:r>
            <a:endParaRPr lang="en-US" sz="2000">
              <a:solidFill>
                <a:srgbClr val="000000"/>
              </a:solidFill>
            </a:endParaRPr>
          </a:p>
          <a:p>
            <a:pPr lvl="1"/>
            <a:r>
              <a:rPr lang="en-US" sz="1800"/>
              <a:t>Sponsor uses the software at the </a:t>
            </a:r>
            <a:r>
              <a:rPr lang="en-US" sz="1800" i="1"/>
              <a:t>developer</a:t>
            </a:r>
            <a:r>
              <a:rPr lang="ja-JP" altLang="en-US" sz="1800" i="1">
                <a:latin typeface="Arial"/>
              </a:rPr>
              <a:t>’</a:t>
            </a:r>
            <a:r>
              <a:rPr lang="en-US" sz="1800" i="1"/>
              <a:t>s site.</a:t>
            </a:r>
            <a:endParaRPr lang="en-US" sz="1800"/>
          </a:p>
          <a:p>
            <a:pPr lvl="1"/>
            <a:r>
              <a:rPr lang="en-US" sz="1800"/>
              <a:t>Software used in a controlled setting, with the developer always ready to fix bugs.</a:t>
            </a:r>
          </a:p>
          <a:p>
            <a:r>
              <a:rPr lang="en-US" sz="2000" i="1">
                <a:solidFill>
                  <a:srgbClr val="000000"/>
                </a:solidFill>
              </a:rPr>
              <a:t>Beta test:</a:t>
            </a:r>
            <a:endParaRPr lang="en-US" sz="2000">
              <a:solidFill>
                <a:srgbClr val="000000"/>
              </a:solidFill>
            </a:endParaRPr>
          </a:p>
          <a:p>
            <a:pPr lvl="1"/>
            <a:r>
              <a:rPr lang="en-US" sz="1800"/>
              <a:t>Conducted at </a:t>
            </a:r>
            <a:r>
              <a:rPr lang="en-US" sz="1800" i="1"/>
              <a:t>sponsor</a:t>
            </a:r>
            <a:r>
              <a:rPr lang="ja-JP" altLang="en-US" sz="1800" i="1">
                <a:latin typeface="Arial"/>
              </a:rPr>
              <a:t>’</a:t>
            </a:r>
            <a:r>
              <a:rPr lang="en-US" sz="1800" i="1"/>
              <a:t>s site </a:t>
            </a:r>
            <a:r>
              <a:rPr lang="en-US" sz="1800"/>
              <a:t>(developer is not present)</a:t>
            </a:r>
          </a:p>
          <a:p>
            <a:pPr lvl="1"/>
            <a:r>
              <a:rPr lang="en-US" sz="1800"/>
              <a:t>Software gets a realistic workout in target environ- ment</a:t>
            </a:r>
          </a:p>
          <a:p>
            <a:pPr lvl="1"/>
            <a:r>
              <a:rPr lang="en-US" sz="1800"/>
              <a:t>Potential customer might get discouraged</a:t>
            </a:r>
          </a:p>
        </p:txBody>
      </p:sp>
    </p:spTree>
    <p:extLst>
      <p:ext uri="{BB962C8B-B14F-4D97-AF65-F5344CB8AC3E}">
        <p14:creationId xmlns:p14="http://schemas.microsoft.com/office/powerpoint/2010/main" val="3647808696"/>
      </p:ext>
    </p:extLst>
  </p:cSld>
  <p:clrMapOvr>
    <a:masterClrMapping/>
  </p:clrMapOvr>
  <p:transition xmlns:p14="http://schemas.microsoft.com/office/powerpoint/2010/main" advTm="211328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400" dirty="0"/>
              <a:t>Testing has its own Life Cycle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238375" y="1477963"/>
            <a:ext cx="3552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0">
                <a:solidFill>
                  <a:srgbClr val="0000D4"/>
                </a:solidFill>
              </a:rPr>
              <a:t>Establish the test objectives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2238375" y="2049463"/>
            <a:ext cx="27098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0">
                <a:solidFill>
                  <a:srgbClr val="0000D4"/>
                </a:solidFill>
              </a:rPr>
              <a:t>Design the test cases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238375" y="2620963"/>
            <a:ext cx="2538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0">
                <a:solidFill>
                  <a:srgbClr val="0000D4"/>
                </a:solidFill>
              </a:rPr>
              <a:t>Write the test cases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2238375" y="3192463"/>
            <a:ext cx="2370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0">
                <a:solidFill>
                  <a:srgbClr val="0000D4"/>
                </a:solidFill>
              </a:rPr>
              <a:t>Test the test cases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2238375" y="3763963"/>
            <a:ext cx="22256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0">
                <a:solidFill>
                  <a:srgbClr val="0000D4"/>
                </a:solidFill>
              </a:rPr>
              <a:t>Execute the tests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2238375" y="4335463"/>
            <a:ext cx="30622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0">
                <a:solidFill>
                  <a:srgbClr val="0000D4"/>
                </a:solidFill>
              </a:rPr>
              <a:t>Evaluate the test results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2238375" y="4906963"/>
            <a:ext cx="24812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0">
                <a:solidFill>
                  <a:srgbClr val="0000D4"/>
                </a:solidFill>
              </a:rPr>
              <a:t>Change the system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238375" y="5478463"/>
            <a:ext cx="2770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0">
                <a:solidFill>
                  <a:srgbClr val="0000D4"/>
                </a:solidFill>
              </a:rPr>
              <a:t>Do regression testing</a:t>
            </a:r>
          </a:p>
        </p:txBody>
      </p:sp>
      <p:sp>
        <p:nvSpPr>
          <p:cNvPr id="88075" name="Freeform 11" descr="50%"/>
          <p:cNvSpPr>
            <a:spLocks/>
          </p:cNvSpPr>
          <p:nvPr/>
        </p:nvSpPr>
        <p:spPr bwMode="auto">
          <a:xfrm>
            <a:off x="6666425" y="4152900"/>
            <a:ext cx="522288" cy="1970088"/>
          </a:xfrm>
          <a:custGeom>
            <a:avLst/>
            <a:gdLst>
              <a:gd name="T0" fmla="*/ 0 w 329"/>
              <a:gd name="T1" fmla="*/ 1240 h 1241"/>
              <a:gd name="T2" fmla="*/ 56 w 329"/>
              <a:gd name="T3" fmla="*/ 1240 h 1241"/>
              <a:gd name="T4" fmla="*/ 104 w 329"/>
              <a:gd name="T5" fmla="*/ 1192 h 1241"/>
              <a:gd name="T6" fmla="*/ 160 w 329"/>
              <a:gd name="T7" fmla="*/ 1104 h 1241"/>
              <a:gd name="T8" fmla="*/ 208 w 329"/>
              <a:gd name="T9" fmla="*/ 984 h 1241"/>
              <a:gd name="T10" fmla="*/ 280 w 329"/>
              <a:gd name="T11" fmla="*/ 672 h 1241"/>
              <a:gd name="T12" fmla="*/ 320 w 329"/>
              <a:gd name="T13" fmla="*/ 296 h 1241"/>
              <a:gd name="T14" fmla="*/ 328 w 329"/>
              <a:gd name="T15" fmla="*/ 0 h 1241"/>
              <a:gd name="T16" fmla="*/ 272 w 329"/>
              <a:gd name="T17" fmla="*/ 280 h 1241"/>
              <a:gd name="T18" fmla="*/ 192 w 329"/>
              <a:gd name="T19" fmla="*/ 432 h 1241"/>
              <a:gd name="T20" fmla="*/ 120 w 329"/>
              <a:gd name="T21" fmla="*/ 488 h 1241"/>
              <a:gd name="T22" fmla="*/ 0 w 329"/>
              <a:gd name="T23" fmla="*/ 504 h 1241"/>
              <a:gd name="T24" fmla="*/ 0 w 329"/>
              <a:gd name="T25" fmla="*/ 124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" h="1241">
                <a:moveTo>
                  <a:pt x="0" y="1240"/>
                </a:moveTo>
                <a:lnTo>
                  <a:pt x="56" y="1240"/>
                </a:lnTo>
                <a:lnTo>
                  <a:pt x="104" y="1192"/>
                </a:lnTo>
                <a:lnTo>
                  <a:pt x="160" y="1104"/>
                </a:lnTo>
                <a:lnTo>
                  <a:pt x="208" y="984"/>
                </a:lnTo>
                <a:lnTo>
                  <a:pt x="280" y="672"/>
                </a:lnTo>
                <a:lnTo>
                  <a:pt x="320" y="296"/>
                </a:lnTo>
                <a:lnTo>
                  <a:pt x="328" y="0"/>
                </a:lnTo>
                <a:lnTo>
                  <a:pt x="272" y="280"/>
                </a:lnTo>
                <a:lnTo>
                  <a:pt x="192" y="432"/>
                </a:lnTo>
                <a:lnTo>
                  <a:pt x="120" y="488"/>
                </a:lnTo>
                <a:lnTo>
                  <a:pt x="0" y="504"/>
                </a:lnTo>
                <a:lnTo>
                  <a:pt x="0" y="1240"/>
                </a:lnTo>
              </a:path>
            </a:pathLst>
          </a:custGeom>
          <a:pattFill prst="pct50">
            <a:fgClr>
              <a:srgbClr val="000000"/>
            </a:fgClr>
            <a:bgClr>
              <a:srgbClr val="FFFFFF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Freeform 12"/>
          <p:cNvSpPr>
            <a:spLocks/>
          </p:cNvSpPr>
          <p:nvPr/>
        </p:nvSpPr>
        <p:spPr bwMode="auto">
          <a:xfrm>
            <a:off x="6183825" y="1308100"/>
            <a:ext cx="484188" cy="2909888"/>
          </a:xfrm>
          <a:custGeom>
            <a:avLst/>
            <a:gdLst>
              <a:gd name="T0" fmla="*/ 304 w 305"/>
              <a:gd name="T1" fmla="*/ 544 h 1833"/>
              <a:gd name="T2" fmla="*/ 304 w 305"/>
              <a:gd name="T3" fmla="*/ 0 h 1833"/>
              <a:gd name="T4" fmla="*/ 0 w 305"/>
              <a:gd name="T5" fmla="*/ 896 h 1833"/>
              <a:gd name="T6" fmla="*/ 304 w 305"/>
              <a:gd name="T7" fmla="*/ 1832 h 1833"/>
              <a:gd name="T8" fmla="*/ 304 w 305"/>
              <a:gd name="T9" fmla="*/ 1264 h 1833"/>
              <a:gd name="T10" fmla="*/ 304 w 305"/>
              <a:gd name="T11" fmla="*/ 544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5" h="1833">
                <a:moveTo>
                  <a:pt x="304" y="544"/>
                </a:moveTo>
                <a:lnTo>
                  <a:pt x="304" y="0"/>
                </a:lnTo>
                <a:lnTo>
                  <a:pt x="0" y="896"/>
                </a:lnTo>
                <a:lnTo>
                  <a:pt x="304" y="1832"/>
                </a:lnTo>
                <a:lnTo>
                  <a:pt x="304" y="1264"/>
                </a:lnTo>
                <a:lnTo>
                  <a:pt x="304" y="54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7" name="Freeform 13"/>
          <p:cNvSpPr>
            <a:spLocks/>
          </p:cNvSpPr>
          <p:nvPr/>
        </p:nvSpPr>
        <p:spPr bwMode="auto">
          <a:xfrm>
            <a:off x="6666425" y="2171700"/>
            <a:ext cx="522288" cy="1957388"/>
          </a:xfrm>
          <a:custGeom>
            <a:avLst/>
            <a:gdLst>
              <a:gd name="T0" fmla="*/ 0 w 329"/>
              <a:gd name="T1" fmla="*/ 0 h 1233"/>
              <a:gd name="T2" fmla="*/ 56 w 329"/>
              <a:gd name="T3" fmla="*/ 0 h 1233"/>
              <a:gd name="T4" fmla="*/ 104 w 329"/>
              <a:gd name="T5" fmla="*/ 40 h 1233"/>
              <a:gd name="T6" fmla="*/ 160 w 329"/>
              <a:gd name="T7" fmla="*/ 128 h 1233"/>
              <a:gd name="T8" fmla="*/ 208 w 329"/>
              <a:gd name="T9" fmla="*/ 248 h 1233"/>
              <a:gd name="T10" fmla="*/ 280 w 329"/>
              <a:gd name="T11" fmla="*/ 568 h 1233"/>
              <a:gd name="T12" fmla="*/ 320 w 329"/>
              <a:gd name="T13" fmla="*/ 944 h 1233"/>
              <a:gd name="T14" fmla="*/ 328 w 329"/>
              <a:gd name="T15" fmla="*/ 1232 h 1233"/>
              <a:gd name="T16" fmla="*/ 272 w 329"/>
              <a:gd name="T17" fmla="*/ 952 h 1233"/>
              <a:gd name="T18" fmla="*/ 192 w 329"/>
              <a:gd name="T19" fmla="*/ 800 h 1233"/>
              <a:gd name="T20" fmla="*/ 120 w 329"/>
              <a:gd name="T21" fmla="*/ 744 h 1233"/>
              <a:gd name="T22" fmla="*/ 0 w 329"/>
              <a:gd name="T23" fmla="*/ 728 h 1233"/>
              <a:gd name="T24" fmla="*/ 0 w 329"/>
              <a:gd name="T25" fmla="*/ 0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" h="1233">
                <a:moveTo>
                  <a:pt x="0" y="0"/>
                </a:moveTo>
                <a:lnTo>
                  <a:pt x="56" y="0"/>
                </a:lnTo>
                <a:lnTo>
                  <a:pt x="104" y="40"/>
                </a:lnTo>
                <a:lnTo>
                  <a:pt x="160" y="128"/>
                </a:lnTo>
                <a:lnTo>
                  <a:pt x="208" y="248"/>
                </a:lnTo>
                <a:lnTo>
                  <a:pt x="280" y="568"/>
                </a:lnTo>
                <a:lnTo>
                  <a:pt x="320" y="944"/>
                </a:lnTo>
                <a:lnTo>
                  <a:pt x="328" y="1232"/>
                </a:lnTo>
                <a:lnTo>
                  <a:pt x="272" y="952"/>
                </a:lnTo>
                <a:lnTo>
                  <a:pt x="192" y="800"/>
                </a:lnTo>
                <a:lnTo>
                  <a:pt x="120" y="744"/>
                </a:lnTo>
                <a:lnTo>
                  <a:pt x="0" y="72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6672775" y="4959350"/>
            <a:ext cx="0" cy="1155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520"/>
      </p:ext>
    </p:extLst>
  </p:cSld>
  <p:clrMapOvr>
    <a:masterClrMapping/>
  </p:clrMapOvr>
  <p:transition xmlns:p14="http://schemas.microsoft.com/office/powerpoint/2010/main" advTm="103664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Test Team</a:t>
            </a:r>
          </a:p>
        </p:txBody>
      </p:sp>
      <p:sp>
        <p:nvSpPr>
          <p:cNvPr id="89091" name="Oval 3"/>
          <p:cNvSpPr>
            <a:spLocks noChangeArrowheads="1"/>
          </p:cNvSpPr>
          <p:nvPr/>
        </p:nvSpPr>
        <p:spPr bwMode="auto">
          <a:xfrm>
            <a:off x="3168650" y="2660650"/>
            <a:ext cx="2146300" cy="18796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3773488" y="3121025"/>
            <a:ext cx="8318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89093" name="Oval 5"/>
          <p:cNvSpPr>
            <a:spLocks noChangeArrowheads="1"/>
          </p:cNvSpPr>
          <p:nvPr/>
        </p:nvSpPr>
        <p:spPr bwMode="auto">
          <a:xfrm>
            <a:off x="1530350" y="1587500"/>
            <a:ext cx="1854200" cy="1130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Analyst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3738563" y="3603625"/>
            <a:ext cx="104933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768350" y="3238500"/>
            <a:ext cx="1854200" cy="1155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User</a:t>
            </a:r>
          </a:p>
        </p:txBody>
      </p:sp>
      <p:sp>
        <p:nvSpPr>
          <p:cNvPr id="89096" name="Oval 8"/>
          <p:cNvSpPr>
            <a:spLocks noChangeArrowheads="1"/>
          </p:cNvSpPr>
          <p:nvPr/>
        </p:nvSpPr>
        <p:spPr bwMode="auto">
          <a:xfrm>
            <a:off x="5391150" y="1390650"/>
            <a:ext cx="1854200" cy="7620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Programmer</a:t>
            </a:r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 flipH="1">
            <a:off x="5384800" y="1123950"/>
            <a:ext cx="2019300" cy="1333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 flipH="1">
            <a:off x="5384800" y="1130300"/>
            <a:ext cx="2019300" cy="1320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5384800" y="1079500"/>
            <a:ext cx="1993900" cy="1320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7302500" y="1244600"/>
            <a:ext cx="1384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0" i="1">
                <a:solidFill>
                  <a:srgbClr val="000000"/>
                </a:solidFill>
              </a:rPr>
              <a:t>too familiar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7302500" y="1511300"/>
            <a:ext cx="11604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0" i="1">
                <a:solidFill>
                  <a:srgbClr val="000000"/>
                </a:solidFill>
              </a:rPr>
              <a:t>with code</a:t>
            </a:r>
          </a:p>
        </p:txBody>
      </p:sp>
      <p:sp>
        <p:nvSpPr>
          <p:cNvPr id="89102" name="Oval 14"/>
          <p:cNvSpPr>
            <a:spLocks noChangeArrowheads="1"/>
          </p:cNvSpPr>
          <p:nvPr/>
        </p:nvSpPr>
        <p:spPr bwMode="auto">
          <a:xfrm>
            <a:off x="3016250" y="609600"/>
            <a:ext cx="2222500" cy="1079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Professional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Tester</a:t>
            </a:r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H="1" flipV="1">
            <a:off x="4324350" y="4572000"/>
            <a:ext cx="6667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>
            <a:off x="2901950" y="2501900"/>
            <a:ext cx="57785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V="1">
            <a:off x="2597150" y="3752850"/>
            <a:ext cx="5397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4197350" y="1682750"/>
            <a:ext cx="120650" cy="958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 flipH="1">
            <a:off x="5314950" y="3568700"/>
            <a:ext cx="4572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8" name="Oval 20"/>
          <p:cNvSpPr>
            <a:spLocks noChangeArrowheads="1"/>
          </p:cNvSpPr>
          <p:nvPr/>
        </p:nvSpPr>
        <p:spPr bwMode="auto">
          <a:xfrm>
            <a:off x="3663950" y="4940300"/>
            <a:ext cx="2844800" cy="1435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Configuration 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Management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Specialist</a:t>
            </a:r>
          </a:p>
        </p:txBody>
      </p:sp>
      <p:sp>
        <p:nvSpPr>
          <p:cNvPr id="89109" name="Oval 21"/>
          <p:cNvSpPr>
            <a:spLocks noChangeArrowheads="1"/>
          </p:cNvSpPr>
          <p:nvPr/>
        </p:nvSpPr>
        <p:spPr bwMode="auto">
          <a:xfrm>
            <a:off x="5778500" y="3028950"/>
            <a:ext cx="1911350" cy="1155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System 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435169547"/>
      </p:ext>
    </p:extLst>
  </p:cSld>
  <p:clrMapOvr>
    <a:masterClrMapping/>
  </p:clrMapOvr>
  <p:transition xmlns:p14="http://schemas.microsoft.com/office/powerpoint/2010/main" advTm="79568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263650"/>
            <a:ext cx="8255000" cy="4800600"/>
          </a:xfrm>
          <a:noFill/>
          <a:ln/>
          <a:effectLst>
            <a:outerShdw blurRad="63500" dist="107763" dir="2700000" algn="ctr" rotWithShape="0">
              <a:schemeClr val="bg1"/>
            </a:outerShdw>
          </a:effectLst>
        </p:spPr>
        <p:txBody>
          <a:bodyPr/>
          <a:lstStyle/>
          <a:p>
            <a:r>
              <a:rPr lang="en-US"/>
              <a:t>Testing is still a black art, but many rules and heuristics are available</a:t>
            </a:r>
          </a:p>
          <a:p>
            <a:r>
              <a:rPr lang="en-US"/>
              <a:t>Testing consists of</a:t>
            </a:r>
            <a:r>
              <a:rPr lang="en-US" sz="2800"/>
              <a:t> </a:t>
            </a:r>
            <a:r>
              <a:rPr lang="en-US"/>
              <a:t>component-testing</a:t>
            </a:r>
            <a:r>
              <a:rPr lang="en-US" sz="2800"/>
              <a:t> (</a:t>
            </a:r>
            <a:r>
              <a:rPr lang="en-US"/>
              <a:t>unit testing, integration testing) and system testing</a:t>
            </a:r>
          </a:p>
          <a:p>
            <a:r>
              <a:rPr lang="en-US"/>
              <a:t>Design Patterns can be used for integration testing</a:t>
            </a:r>
          </a:p>
          <a:p>
            <a:r>
              <a:rPr lang="en-US"/>
              <a:t>Testing has its own lifecycle</a:t>
            </a:r>
          </a:p>
        </p:txBody>
      </p:sp>
    </p:spTree>
    <p:extLst>
      <p:ext uri="{BB962C8B-B14F-4D97-AF65-F5344CB8AC3E}">
        <p14:creationId xmlns:p14="http://schemas.microsoft.com/office/powerpoint/2010/main" val="3041827594"/>
      </p:ext>
    </p:extLst>
  </p:cSld>
  <p:clrMapOvr>
    <a:masterClrMapping/>
  </p:clrMapOvr>
  <p:transition xmlns:p14="http://schemas.microsoft.com/office/powerpoint/2010/main" advTm="84416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5146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  <a:t>Thanks</a:t>
            </a:r>
            <a:b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  <a:t/>
            </a:r>
            <a:b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r>
              <a:rPr lang="en-US" altLang="zh-CN" sz="4300" dirty="0" err="1" smtClean="0">
                <a:solidFill>
                  <a:schemeClr val="bg1"/>
                </a:solidFill>
                <a:latin typeface="Arial" charset="0"/>
                <a:ea typeface="华文新魏" charset="0"/>
              </a:rPr>
              <a:t>c</a:t>
            </a:r>
            <a:r>
              <a:rPr lang="en-US" altLang="zh-CN" dirty="0" err="1" smtClean="0">
                <a:solidFill>
                  <a:schemeClr val="bg1"/>
                </a:solidFill>
                <a:latin typeface="Arial" charset="0"/>
                <a:ea typeface="华文新魏" charset="0"/>
              </a:rPr>
              <a:t>ao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  <a:ea typeface="华文新魏" charset="0"/>
              </a:rPr>
              <a:t>-jian@cs.sjtu.edu.cn</a:t>
            </a:r>
            <a:endParaRPr lang="en-US" altLang="zh-CN" dirty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8714" y="5181554"/>
            <a:ext cx="4343384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华文新魏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9pPr>
          </a:lstStyle>
          <a:p>
            <a:pPr marL="285750" indent="-285750" algn="l" eaLnBrk="1" hangingPunct="1">
              <a:buFontTx/>
              <a:buChar char="•"/>
            </a:pPr>
            <a:r>
              <a:rPr lang="en-US" altLang="zh-CN" sz="1400" b="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Some materials come from Bernd </a:t>
            </a:r>
            <a:r>
              <a:rPr lang="en-US" altLang="zh-CN" sz="1400" b="0" dirty="0" err="1" smtClean="0">
                <a:solidFill>
                  <a:schemeClr val="bg1"/>
                </a:solidFill>
                <a:latin typeface="Arial" charset="0"/>
                <a:ea typeface="华文新魏" charset="0"/>
              </a:rPr>
              <a:t>Bruegge’s</a:t>
            </a:r>
            <a:r>
              <a:rPr lang="en-US" altLang="zh-CN" sz="1400" b="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 PPT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74" y="90"/>
            <a:ext cx="7232650" cy="688975"/>
          </a:xfrm>
        </p:spPr>
        <p:txBody>
          <a:bodyPr/>
          <a:lstStyle/>
          <a:p>
            <a:r>
              <a:rPr lang="en-US" sz="2400" dirty="0" smtClean="0"/>
              <a:t>1.3 Testing </a:t>
            </a:r>
            <a:r>
              <a:rPr lang="en-US" sz="2400" dirty="0"/>
              <a:t>activities and their related work </a:t>
            </a:r>
            <a:r>
              <a:rPr lang="en-US" sz="2400" dirty="0" smtClean="0"/>
              <a:t>products</a:t>
            </a:r>
            <a:endParaRPr lang="en-US" sz="2400" dirty="0"/>
          </a:p>
        </p:txBody>
      </p:sp>
      <p:sp>
        <p:nvSpPr>
          <p:cNvPr id="66592" name="AutoShape 32"/>
          <p:cNvSpPr>
            <a:spLocks noChangeArrowheads="1"/>
          </p:cNvSpPr>
          <p:nvPr/>
        </p:nvSpPr>
        <p:spPr bwMode="auto">
          <a:xfrm>
            <a:off x="2420938" y="4983163"/>
            <a:ext cx="1714500" cy="438150"/>
          </a:xfrm>
          <a:prstGeom prst="roundRect">
            <a:avLst>
              <a:gd name="adj" fmla="val 47824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3" name="Rectangle 33"/>
          <p:cNvSpPr>
            <a:spLocks noChangeArrowheads="1"/>
          </p:cNvSpPr>
          <p:nvPr/>
        </p:nvSpPr>
        <p:spPr bwMode="auto">
          <a:xfrm>
            <a:off x="2584450" y="5145088"/>
            <a:ext cx="13779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Functional test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6594" name="AutoShape 34"/>
          <p:cNvSpPr>
            <a:spLocks noChangeArrowheads="1"/>
          </p:cNvSpPr>
          <p:nvPr/>
        </p:nvSpPr>
        <p:spPr bwMode="auto">
          <a:xfrm>
            <a:off x="2420938" y="4068763"/>
            <a:ext cx="1714500" cy="438150"/>
          </a:xfrm>
          <a:prstGeom prst="roundRect">
            <a:avLst>
              <a:gd name="adj" fmla="val 47824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5" name="Rectangle 35"/>
          <p:cNvSpPr>
            <a:spLocks noChangeArrowheads="1"/>
          </p:cNvSpPr>
          <p:nvPr/>
        </p:nvSpPr>
        <p:spPr bwMode="auto">
          <a:xfrm>
            <a:off x="2630488" y="4248150"/>
            <a:ext cx="1285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Structure test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6630" name="Line 70"/>
          <p:cNvSpPr>
            <a:spLocks noChangeShapeType="1"/>
          </p:cNvSpPr>
          <p:nvPr/>
        </p:nvSpPr>
        <p:spPr bwMode="auto">
          <a:xfrm>
            <a:off x="3259138" y="3592513"/>
            <a:ext cx="0" cy="438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33" name="Line 73"/>
          <p:cNvSpPr>
            <a:spLocks noChangeShapeType="1"/>
          </p:cNvSpPr>
          <p:nvPr/>
        </p:nvSpPr>
        <p:spPr bwMode="auto">
          <a:xfrm>
            <a:off x="3259138" y="4487863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53" name="Rectangle 93"/>
          <p:cNvSpPr>
            <a:spLocks noChangeArrowheads="1"/>
          </p:cNvSpPr>
          <p:nvPr/>
        </p:nvSpPr>
        <p:spPr bwMode="auto">
          <a:xfrm>
            <a:off x="5919788" y="1276350"/>
            <a:ext cx="1792287" cy="508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54" name="Rectangle 94"/>
          <p:cNvSpPr>
            <a:spLocks noChangeArrowheads="1"/>
          </p:cNvSpPr>
          <p:nvPr/>
        </p:nvSpPr>
        <p:spPr bwMode="auto">
          <a:xfrm>
            <a:off x="6586538" y="1343025"/>
            <a:ext cx="3667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User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6655" name="Rectangle 95"/>
          <p:cNvSpPr>
            <a:spLocks noChangeArrowheads="1"/>
          </p:cNvSpPr>
          <p:nvPr/>
        </p:nvSpPr>
        <p:spPr bwMode="auto">
          <a:xfrm>
            <a:off x="4173538" y="1276350"/>
            <a:ext cx="1746250" cy="508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56" name="Rectangle 96"/>
          <p:cNvSpPr>
            <a:spLocks noChangeArrowheads="1"/>
          </p:cNvSpPr>
          <p:nvPr/>
        </p:nvSpPr>
        <p:spPr bwMode="auto">
          <a:xfrm>
            <a:off x="4756150" y="1343025"/>
            <a:ext cx="550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Client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6657" name="Rectangle 97"/>
          <p:cNvSpPr>
            <a:spLocks noChangeArrowheads="1"/>
          </p:cNvSpPr>
          <p:nvPr/>
        </p:nvSpPr>
        <p:spPr bwMode="auto">
          <a:xfrm>
            <a:off x="552450" y="1276350"/>
            <a:ext cx="3621088" cy="508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58" name="Rectangle 98"/>
          <p:cNvSpPr>
            <a:spLocks noChangeArrowheads="1"/>
          </p:cNvSpPr>
          <p:nvPr/>
        </p:nvSpPr>
        <p:spPr bwMode="auto">
          <a:xfrm>
            <a:off x="1990725" y="1343025"/>
            <a:ext cx="8270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Developer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6659" name="AutoShape 99"/>
          <p:cNvSpPr>
            <a:spLocks noChangeArrowheads="1"/>
          </p:cNvSpPr>
          <p:nvPr/>
        </p:nvSpPr>
        <p:spPr bwMode="auto">
          <a:xfrm>
            <a:off x="2420938" y="3171825"/>
            <a:ext cx="1714500" cy="439738"/>
          </a:xfrm>
          <a:prstGeom prst="roundRect">
            <a:avLst>
              <a:gd name="adj" fmla="val 47653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60" name="Rectangle 100"/>
          <p:cNvSpPr>
            <a:spLocks noChangeArrowheads="1"/>
          </p:cNvSpPr>
          <p:nvPr/>
        </p:nvSpPr>
        <p:spPr bwMode="auto">
          <a:xfrm>
            <a:off x="2538413" y="3333750"/>
            <a:ext cx="14700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Integration test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6666" name="Line 106"/>
          <p:cNvSpPr>
            <a:spLocks noChangeShapeType="1"/>
          </p:cNvSpPr>
          <p:nvPr/>
        </p:nvSpPr>
        <p:spPr bwMode="auto">
          <a:xfrm>
            <a:off x="3259138" y="5402263"/>
            <a:ext cx="0" cy="628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7" name="Rectangle 117"/>
          <p:cNvSpPr>
            <a:spLocks noChangeArrowheads="1"/>
          </p:cNvSpPr>
          <p:nvPr/>
        </p:nvSpPr>
        <p:spPr bwMode="auto">
          <a:xfrm>
            <a:off x="647700" y="3171825"/>
            <a:ext cx="1295400" cy="401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8" name="Rectangle 118"/>
          <p:cNvSpPr>
            <a:spLocks noChangeArrowheads="1"/>
          </p:cNvSpPr>
          <p:nvPr/>
        </p:nvSpPr>
        <p:spPr bwMode="auto">
          <a:xfrm>
            <a:off x="647700" y="3171825"/>
            <a:ext cx="1314450" cy="4206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9" name="Rectangle 119"/>
          <p:cNvSpPr>
            <a:spLocks noChangeArrowheads="1"/>
          </p:cNvSpPr>
          <p:nvPr/>
        </p:nvSpPr>
        <p:spPr bwMode="auto">
          <a:xfrm>
            <a:off x="798513" y="3257550"/>
            <a:ext cx="10096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rgbClr val="000000"/>
                </a:solidFill>
                <a:latin typeface="Lucida Sans Typewriter" charset="0"/>
              </a:rPr>
              <a:t>Integration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6681" name="Rectangle 121"/>
          <p:cNvSpPr>
            <a:spLocks noChangeArrowheads="1"/>
          </p:cNvSpPr>
          <p:nvPr/>
        </p:nvSpPr>
        <p:spPr bwMode="auto">
          <a:xfrm>
            <a:off x="935038" y="3390900"/>
            <a:ext cx="7350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rgbClr val="000000"/>
                </a:solidFill>
                <a:latin typeface="Lucida Sans Typewriter" charset="0"/>
              </a:rPr>
              <a:t>strategy</a:t>
            </a:r>
            <a:endParaRPr lang="en-US" sz="1200">
              <a:latin typeface="Lucida Sans Typewriter" charset="0"/>
            </a:endParaRPr>
          </a:p>
        </p:txBody>
      </p:sp>
      <p:grpSp>
        <p:nvGrpSpPr>
          <p:cNvPr id="66741" name="Group 181"/>
          <p:cNvGrpSpPr>
            <a:grpSpLocks/>
          </p:cNvGrpSpPr>
          <p:nvPr/>
        </p:nvGrpSpPr>
        <p:grpSpPr bwMode="auto">
          <a:xfrm>
            <a:off x="1162050" y="3554413"/>
            <a:ext cx="933450" cy="476250"/>
            <a:chOff x="732" y="2239"/>
            <a:chExt cx="588" cy="300"/>
          </a:xfrm>
        </p:grpSpPr>
        <p:sp>
          <p:nvSpPr>
            <p:cNvPr id="66683" name="Freeform 123"/>
            <p:cNvSpPr>
              <a:spLocks/>
            </p:cNvSpPr>
            <p:nvPr/>
          </p:nvSpPr>
          <p:spPr bwMode="auto">
            <a:xfrm>
              <a:off x="732" y="2239"/>
              <a:ext cx="588" cy="300"/>
            </a:xfrm>
            <a:custGeom>
              <a:avLst/>
              <a:gdLst>
                <a:gd name="T0" fmla="*/ 0 w 588"/>
                <a:gd name="T1" fmla="*/ 0 h 300"/>
                <a:gd name="T2" fmla="*/ 0 w 588"/>
                <a:gd name="T3" fmla="*/ 300 h 300"/>
                <a:gd name="T4" fmla="*/ 588 w 588"/>
                <a:gd name="T5" fmla="*/ 300 h 300"/>
                <a:gd name="T6" fmla="*/ 588 w 588"/>
                <a:gd name="T7" fmla="*/ 72 h 300"/>
                <a:gd name="T8" fmla="*/ 516 w 588"/>
                <a:gd name="T9" fmla="*/ 0 h 300"/>
                <a:gd name="T10" fmla="*/ 0 w 588"/>
                <a:gd name="T11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300">
                  <a:moveTo>
                    <a:pt x="0" y="0"/>
                  </a:moveTo>
                  <a:lnTo>
                    <a:pt x="0" y="300"/>
                  </a:lnTo>
                  <a:lnTo>
                    <a:pt x="588" y="300"/>
                  </a:lnTo>
                  <a:lnTo>
                    <a:pt x="588" y="72"/>
                  </a:lnTo>
                  <a:lnTo>
                    <a:pt x="5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84" name="Freeform 124"/>
            <p:cNvSpPr>
              <a:spLocks/>
            </p:cNvSpPr>
            <p:nvPr/>
          </p:nvSpPr>
          <p:spPr bwMode="auto">
            <a:xfrm>
              <a:off x="1248" y="2239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85" name="Rectangle 125"/>
            <p:cNvSpPr>
              <a:spLocks noChangeArrowheads="1"/>
            </p:cNvSpPr>
            <p:nvPr/>
          </p:nvSpPr>
          <p:spPr bwMode="auto">
            <a:xfrm>
              <a:off x="860" y="2364"/>
              <a:ext cx="34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From TP</a:t>
              </a:r>
              <a:endParaRPr lang="en-US"/>
            </a:p>
          </p:txBody>
        </p:sp>
      </p:grpSp>
      <p:sp>
        <p:nvSpPr>
          <p:cNvPr id="66686" name="Rectangle 126"/>
          <p:cNvSpPr>
            <a:spLocks noChangeArrowheads="1"/>
          </p:cNvSpPr>
          <p:nvPr/>
        </p:nvSpPr>
        <p:spPr bwMode="auto">
          <a:xfrm>
            <a:off x="647700" y="4087813"/>
            <a:ext cx="12954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87" name="Rectangle 127"/>
          <p:cNvSpPr>
            <a:spLocks noChangeArrowheads="1"/>
          </p:cNvSpPr>
          <p:nvPr/>
        </p:nvSpPr>
        <p:spPr bwMode="auto">
          <a:xfrm>
            <a:off x="647700" y="4087813"/>
            <a:ext cx="1314450" cy="4191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88" name="Rectangle 128"/>
          <p:cNvSpPr>
            <a:spLocks noChangeArrowheads="1"/>
          </p:cNvSpPr>
          <p:nvPr/>
        </p:nvSpPr>
        <p:spPr bwMode="auto">
          <a:xfrm>
            <a:off x="1027113" y="4152900"/>
            <a:ext cx="550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rgbClr val="000000"/>
                </a:solidFill>
                <a:latin typeface="Lucida Sans Typewriter" charset="0"/>
              </a:rPr>
              <a:t>System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6690" name="Rectangle 130"/>
          <p:cNvSpPr>
            <a:spLocks noChangeArrowheads="1"/>
          </p:cNvSpPr>
          <p:nvPr/>
        </p:nvSpPr>
        <p:spPr bwMode="auto">
          <a:xfrm>
            <a:off x="706438" y="4305300"/>
            <a:ext cx="1193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rgbClr val="000000"/>
                </a:solidFill>
                <a:latin typeface="Lucida Sans Typewriter" charset="0"/>
              </a:rPr>
              <a:t>decomposition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6692" name="Freeform 132"/>
          <p:cNvSpPr>
            <a:spLocks/>
          </p:cNvSpPr>
          <p:nvPr/>
        </p:nvSpPr>
        <p:spPr bwMode="auto">
          <a:xfrm>
            <a:off x="1162050" y="4468813"/>
            <a:ext cx="933450" cy="476250"/>
          </a:xfrm>
          <a:custGeom>
            <a:avLst/>
            <a:gdLst>
              <a:gd name="T0" fmla="*/ 0 w 588"/>
              <a:gd name="T1" fmla="*/ 0 h 300"/>
              <a:gd name="T2" fmla="*/ 0 w 588"/>
              <a:gd name="T3" fmla="*/ 300 h 300"/>
              <a:gd name="T4" fmla="*/ 588 w 588"/>
              <a:gd name="T5" fmla="*/ 300 h 300"/>
              <a:gd name="T6" fmla="*/ 588 w 588"/>
              <a:gd name="T7" fmla="*/ 60 h 300"/>
              <a:gd name="T8" fmla="*/ 516 w 588"/>
              <a:gd name="T9" fmla="*/ 0 h 300"/>
              <a:gd name="T10" fmla="*/ 0 w 588"/>
              <a:gd name="T11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8" h="300">
                <a:moveTo>
                  <a:pt x="0" y="0"/>
                </a:moveTo>
                <a:lnTo>
                  <a:pt x="0" y="300"/>
                </a:lnTo>
                <a:lnTo>
                  <a:pt x="588" y="300"/>
                </a:lnTo>
                <a:lnTo>
                  <a:pt x="588" y="60"/>
                </a:lnTo>
                <a:lnTo>
                  <a:pt x="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693" name="Freeform 133"/>
          <p:cNvSpPr>
            <a:spLocks/>
          </p:cNvSpPr>
          <p:nvPr/>
        </p:nvSpPr>
        <p:spPr bwMode="auto">
          <a:xfrm>
            <a:off x="1981200" y="4468813"/>
            <a:ext cx="114300" cy="114300"/>
          </a:xfrm>
          <a:custGeom>
            <a:avLst/>
            <a:gdLst>
              <a:gd name="T0" fmla="*/ 0 w 72"/>
              <a:gd name="T1" fmla="*/ 0 h 72"/>
              <a:gd name="T2" fmla="*/ 0 w 72"/>
              <a:gd name="T3" fmla="*/ 72 h 72"/>
              <a:gd name="T4" fmla="*/ 72 w 72"/>
              <a:gd name="T5" fmla="*/ 72 h 72"/>
              <a:gd name="T6" fmla="*/ 0 w 72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72">
                <a:moveTo>
                  <a:pt x="0" y="0"/>
                </a:moveTo>
                <a:lnTo>
                  <a:pt x="0" y="72"/>
                </a:lnTo>
                <a:lnTo>
                  <a:pt x="72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694" name="Rectangle 134"/>
          <p:cNvSpPr>
            <a:spLocks noChangeArrowheads="1"/>
          </p:cNvSpPr>
          <p:nvPr/>
        </p:nvSpPr>
        <p:spPr bwMode="auto">
          <a:xfrm>
            <a:off x="1300163" y="4648200"/>
            <a:ext cx="6731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charset="0"/>
              </a:rPr>
              <a:t>From SDD</a:t>
            </a:r>
            <a:endParaRPr lang="en-US"/>
          </a:p>
        </p:txBody>
      </p:sp>
      <p:sp>
        <p:nvSpPr>
          <p:cNvPr id="66695" name="Rectangle 135"/>
          <p:cNvSpPr>
            <a:spLocks noChangeArrowheads="1"/>
          </p:cNvSpPr>
          <p:nvPr/>
        </p:nvSpPr>
        <p:spPr bwMode="auto">
          <a:xfrm>
            <a:off x="647700" y="4983163"/>
            <a:ext cx="12954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96" name="Rectangle 136"/>
          <p:cNvSpPr>
            <a:spLocks noChangeArrowheads="1"/>
          </p:cNvSpPr>
          <p:nvPr/>
        </p:nvSpPr>
        <p:spPr bwMode="auto">
          <a:xfrm>
            <a:off x="647700" y="4983163"/>
            <a:ext cx="1314450" cy="4191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97" name="Rectangle 137"/>
          <p:cNvSpPr>
            <a:spLocks noChangeArrowheads="1"/>
          </p:cNvSpPr>
          <p:nvPr/>
        </p:nvSpPr>
        <p:spPr bwMode="auto">
          <a:xfrm>
            <a:off x="842963" y="5068888"/>
            <a:ext cx="9175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rgbClr val="000000"/>
                </a:solidFill>
                <a:latin typeface="Lucida Sans Typewriter" charset="0"/>
              </a:rPr>
              <a:t>Functional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6699" name="Rectangle 139"/>
          <p:cNvSpPr>
            <a:spLocks noChangeArrowheads="1"/>
          </p:cNvSpPr>
          <p:nvPr/>
        </p:nvSpPr>
        <p:spPr bwMode="auto">
          <a:xfrm>
            <a:off x="752475" y="5202238"/>
            <a:ext cx="11017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rgbClr val="000000"/>
                </a:solidFill>
                <a:latin typeface="Lucida Sans Typewriter" charset="0"/>
              </a:rPr>
              <a:t>requirements</a:t>
            </a:r>
            <a:endParaRPr lang="en-US" sz="1200">
              <a:latin typeface="Lucida Sans Typewriter" charset="0"/>
            </a:endParaRPr>
          </a:p>
        </p:txBody>
      </p:sp>
      <p:grpSp>
        <p:nvGrpSpPr>
          <p:cNvPr id="66707" name="Group 147"/>
          <p:cNvGrpSpPr>
            <a:grpSpLocks/>
          </p:cNvGrpSpPr>
          <p:nvPr/>
        </p:nvGrpSpPr>
        <p:grpSpPr bwMode="auto">
          <a:xfrm>
            <a:off x="1162050" y="5392738"/>
            <a:ext cx="933450" cy="495300"/>
            <a:chOff x="732" y="2209"/>
            <a:chExt cx="588" cy="312"/>
          </a:xfrm>
        </p:grpSpPr>
        <p:sp>
          <p:nvSpPr>
            <p:cNvPr id="66701" name="Freeform 141"/>
            <p:cNvSpPr>
              <a:spLocks/>
            </p:cNvSpPr>
            <p:nvPr/>
          </p:nvSpPr>
          <p:spPr bwMode="auto">
            <a:xfrm>
              <a:off x="732" y="2209"/>
              <a:ext cx="588" cy="312"/>
            </a:xfrm>
            <a:custGeom>
              <a:avLst/>
              <a:gdLst>
                <a:gd name="T0" fmla="*/ 0 w 588"/>
                <a:gd name="T1" fmla="*/ 0 h 312"/>
                <a:gd name="T2" fmla="*/ 0 w 588"/>
                <a:gd name="T3" fmla="*/ 312 h 312"/>
                <a:gd name="T4" fmla="*/ 588 w 588"/>
                <a:gd name="T5" fmla="*/ 312 h 312"/>
                <a:gd name="T6" fmla="*/ 588 w 588"/>
                <a:gd name="T7" fmla="*/ 72 h 312"/>
                <a:gd name="T8" fmla="*/ 516 w 588"/>
                <a:gd name="T9" fmla="*/ 0 h 312"/>
                <a:gd name="T10" fmla="*/ 0 w 588"/>
                <a:gd name="T1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312">
                  <a:moveTo>
                    <a:pt x="0" y="0"/>
                  </a:moveTo>
                  <a:lnTo>
                    <a:pt x="0" y="312"/>
                  </a:lnTo>
                  <a:lnTo>
                    <a:pt x="588" y="312"/>
                  </a:lnTo>
                  <a:lnTo>
                    <a:pt x="588" y="72"/>
                  </a:lnTo>
                  <a:lnTo>
                    <a:pt x="5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02" name="Freeform 142"/>
            <p:cNvSpPr>
              <a:spLocks/>
            </p:cNvSpPr>
            <p:nvPr/>
          </p:nvSpPr>
          <p:spPr bwMode="auto">
            <a:xfrm>
              <a:off x="1248" y="2209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03" name="Rectangle 143"/>
            <p:cNvSpPr>
              <a:spLocks noChangeArrowheads="1"/>
            </p:cNvSpPr>
            <p:nvPr/>
          </p:nvSpPr>
          <p:spPr bwMode="auto">
            <a:xfrm>
              <a:off x="813" y="2335"/>
              <a:ext cx="4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From RAD</a:t>
              </a:r>
              <a:endParaRPr lang="en-US"/>
            </a:p>
          </p:txBody>
        </p:sp>
      </p:grpSp>
      <p:grpSp>
        <p:nvGrpSpPr>
          <p:cNvPr id="66749" name="Group 189"/>
          <p:cNvGrpSpPr>
            <a:grpSpLocks/>
          </p:cNvGrpSpPr>
          <p:nvPr/>
        </p:nvGrpSpPr>
        <p:grpSpPr bwMode="auto">
          <a:xfrm>
            <a:off x="2792413" y="6030913"/>
            <a:ext cx="933450" cy="495300"/>
            <a:chOff x="1759" y="3799"/>
            <a:chExt cx="588" cy="312"/>
          </a:xfrm>
        </p:grpSpPr>
        <p:sp>
          <p:nvSpPr>
            <p:cNvPr id="66709" name="Freeform 149"/>
            <p:cNvSpPr>
              <a:spLocks/>
            </p:cNvSpPr>
            <p:nvPr/>
          </p:nvSpPr>
          <p:spPr bwMode="auto">
            <a:xfrm>
              <a:off x="1759" y="3799"/>
              <a:ext cx="588" cy="312"/>
            </a:xfrm>
            <a:custGeom>
              <a:avLst/>
              <a:gdLst>
                <a:gd name="T0" fmla="*/ 0 w 588"/>
                <a:gd name="T1" fmla="*/ 0 h 312"/>
                <a:gd name="T2" fmla="*/ 0 w 588"/>
                <a:gd name="T3" fmla="*/ 312 h 312"/>
                <a:gd name="T4" fmla="*/ 588 w 588"/>
                <a:gd name="T5" fmla="*/ 312 h 312"/>
                <a:gd name="T6" fmla="*/ 588 w 588"/>
                <a:gd name="T7" fmla="*/ 72 h 312"/>
                <a:gd name="T8" fmla="*/ 516 w 588"/>
                <a:gd name="T9" fmla="*/ 0 h 312"/>
                <a:gd name="T10" fmla="*/ 0 w 588"/>
                <a:gd name="T1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312">
                  <a:moveTo>
                    <a:pt x="0" y="0"/>
                  </a:moveTo>
                  <a:lnTo>
                    <a:pt x="0" y="312"/>
                  </a:lnTo>
                  <a:lnTo>
                    <a:pt x="588" y="312"/>
                  </a:lnTo>
                  <a:lnTo>
                    <a:pt x="588" y="72"/>
                  </a:lnTo>
                  <a:lnTo>
                    <a:pt x="5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10" name="Freeform 150"/>
            <p:cNvSpPr>
              <a:spLocks/>
            </p:cNvSpPr>
            <p:nvPr/>
          </p:nvSpPr>
          <p:spPr bwMode="auto">
            <a:xfrm>
              <a:off x="2275" y="3799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11" name="Rectangle 151"/>
            <p:cNvSpPr>
              <a:spLocks noChangeArrowheads="1"/>
            </p:cNvSpPr>
            <p:nvPr/>
          </p:nvSpPr>
          <p:spPr bwMode="auto">
            <a:xfrm>
              <a:off x="1816" y="3845"/>
              <a:ext cx="4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Continued</a:t>
              </a:r>
              <a:br>
                <a:rPr 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on next slide</a:t>
              </a:r>
              <a:endParaRPr lang="en-US"/>
            </a:p>
          </p:txBody>
        </p:sp>
      </p:grpSp>
      <p:grpSp>
        <p:nvGrpSpPr>
          <p:cNvPr id="66720" name="Group 160"/>
          <p:cNvGrpSpPr>
            <a:grpSpLocks/>
          </p:cNvGrpSpPr>
          <p:nvPr/>
        </p:nvGrpSpPr>
        <p:grpSpPr bwMode="auto">
          <a:xfrm>
            <a:off x="647700" y="2257425"/>
            <a:ext cx="3487738" cy="914400"/>
            <a:chOff x="408" y="1422"/>
            <a:chExt cx="2197" cy="576"/>
          </a:xfrm>
        </p:grpSpPr>
        <p:sp>
          <p:nvSpPr>
            <p:cNvPr id="66585" name="Rectangle 25"/>
            <p:cNvSpPr>
              <a:spLocks noChangeArrowheads="1"/>
            </p:cNvSpPr>
            <p:nvPr/>
          </p:nvSpPr>
          <p:spPr bwMode="auto">
            <a:xfrm>
              <a:off x="408" y="1434"/>
              <a:ext cx="828" cy="26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6" name="Rectangle 26"/>
            <p:cNvSpPr>
              <a:spLocks noChangeArrowheads="1"/>
            </p:cNvSpPr>
            <p:nvPr/>
          </p:nvSpPr>
          <p:spPr bwMode="auto">
            <a:xfrm>
              <a:off x="445" y="1536"/>
              <a:ext cx="7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sng">
                  <a:solidFill>
                    <a:srgbClr val="000000"/>
                  </a:solidFill>
                  <a:latin typeface="Lucida Sans Typewriter" charset="0"/>
                </a:rPr>
                <a:t>Object design</a:t>
              </a:r>
              <a:endParaRPr lang="en-US" sz="1200" u="sng">
                <a:latin typeface="Lucida Sans Typewriter" charset="0"/>
              </a:endParaRPr>
            </a:p>
          </p:txBody>
        </p:sp>
        <p:sp>
          <p:nvSpPr>
            <p:cNvPr id="66596" name="AutoShape 36"/>
            <p:cNvSpPr>
              <a:spLocks noChangeArrowheads="1"/>
            </p:cNvSpPr>
            <p:nvPr/>
          </p:nvSpPr>
          <p:spPr bwMode="auto">
            <a:xfrm>
              <a:off x="1525" y="1422"/>
              <a:ext cx="1080" cy="276"/>
            </a:xfrm>
            <a:prstGeom prst="roundRect">
              <a:avLst>
                <a:gd name="adj" fmla="val 4782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7" name="Rectangle 37"/>
            <p:cNvSpPr>
              <a:spLocks noChangeArrowheads="1"/>
            </p:cNvSpPr>
            <p:nvPr/>
          </p:nvSpPr>
          <p:spPr bwMode="auto">
            <a:xfrm>
              <a:off x="1801" y="1536"/>
              <a:ext cx="52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Unit test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66627" name="Line 67"/>
            <p:cNvSpPr>
              <a:spLocks noChangeShapeType="1"/>
            </p:cNvSpPr>
            <p:nvPr/>
          </p:nvSpPr>
          <p:spPr bwMode="auto">
            <a:xfrm>
              <a:off x="2053" y="1686"/>
              <a:ext cx="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74" name="Freeform 114"/>
            <p:cNvSpPr>
              <a:spLocks/>
            </p:cNvSpPr>
            <p:nvPr/>
          </p:nvSpPr>
          <p:spPr bwMode="auto">
            <a:xfrm>
              <a:off x="732" y="1662"/>
              <a:ext cx="588" cy="300"/>
            </a:xfrm>
            <a:custGeom>
              <a:avLst/>
              <a:gdLst>
                <a:gd name="T0" fmla="*/ 0 w 588"/>
                <a:gd name="T1" fmla="*/ 0 h 300"/>
                <a:gd name="T2" fmla="*/ 0 w 588"/>
                <a:gd name="T3" fmla="*/ 300 h 300"/>
                <a:gd name="T4" fmla="*/ 588 w 588"/>
                <a:gd name="T5" fmla="*/ 300 h 300"/>
                <a:gd name="T6" fmla="*/ 588 w 588"/>
                <a:gd name="T7" fmla="*/ 72 h 300"/>
                <a:gd name="T8" fmla="*/ 516 w 588"/>
                <a:gd name="T9" fmla="*/ 0 h 300"/>
                <a:gd name="T10" fmla="*/ 0 w 588"/>
                <a:gd name="T11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300">
                  <a:moveTo>
                    <a:pt x="0" y="0"/>
                  </a:moveTo>
                  <a:lnTo>
                    <a:pt x="0" y="300"/>
                  </a:lnTo>
                  <a:lnTo>
                    <a:pt x="588" y="300"/>
                  </a:lnTo>
                  <a:lnTo>
                    <a:pt x="588" y="72"/>
                  </a:lnTo>
                  <a:lnTo>
                    <a:pt x="5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75" name="Freeform 115"/>
            <p:cNvSpPr>
              <a:spLocks/>
            </p:cNvSpPr>
            <p:nvPr/>
          </p:nvSpPr>
          <p:spPr bwMode="auto">
            <a:xfrm>
              <a:off x="1248" y="1662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76" name="Rectangle 116"/>
            <p:cNvSpPr>
              <a:spLocks noChangeArrowheads="1"/>
            </p:cNvSpPr>
            <p:nvPr/>
          </p:nvSpPr>
          <p:spPr bwMode="auto">
            <a:xfrm>
              <a:off x="811" y="1776"/>
              <a:ext cx="4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From ODD</a:t>
              </a:r>
              <a:endParaRPr lang="en-US"/>
            </a:p>
          </p:txBody>
        </p:sp>
        <p:sp>
          <p:nvSpPr>
            <p:cNvPr id="66716" name="Line 156"/>
            <p:cNvSpPr>
              <a:spLocks noChangeShapeType="1"/>
            </p:cNvSpPr>
            <p:nvPr/>
          </p:nvSpPr>
          <p:spPr bwMode="auto">
            <a:xfrm>
              <a:off x="1224" y="1536"/>
              <a:ext cx="30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17" name="Line 157"/>
          <p:cNvSpPr>
            <a:spLocks noChangeShapeType="1"/>
          </p:cNvSpPr>
          <p:nvPr/>
        </p:nvSpPr>
        <p:spPr bwMode="auto">
          <a:xfrm>
            <a:off x="1962150" y="3390900"/>
            <a:ext cx="458788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18" name="Line 158"/>
          <p:cNvSpPr>
            <a:spLocks noChangeShapeType="1"/>
          </p:cNvSpPr>
          <p:nvPr/>
        </p:nvSpPr>
        <p:spPr bwMode="auto">
          <a:xfrm>
            <a:off x="1962150" y="4305300"/>
            <a:ext cx="458788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19" name="Line 159"/>
          <p:cNvSpPr>
            <a:spLocks noChangeShapeType="1"/>
          </p:cNvSpPr>
          <p:nvPr/>
        </p:nvSpPr>
        <p:spPr bwMode="auto">
          <a:xfrm>
            <a:off x="1962150" y="5202238"/>
            <a:ext cx="458788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26" name="Line 166"/>
          <p:cNvSpPr>
            <a:spLocks noChangeShapeType="1"/>
          </p:cNvSpPr>
          <p:nvPr/>
        </p:nvSpPr>
        <p:spPr bwMode="auto">
          <a:xfrm>
            <a:off x="3259138" y="2009775"/>
            <a:ext cx="0" cy="247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731" name="Group 171"/>
          <p:cNvGrpSpPr>
            <a:grpSpLocks/>
          </p:cNvGrpSpPr>
          <p:nvPr/>
        </p:nvGrpSpPr>
        <p:grpSpPr bwMode="auto">
          <a:xfrm>
            <a:off x="647700" y="1571625"/>
            <a:ext cx="3487738" cy="438150"/>
            <a:chOff x="408" y="846"/>
            <a:chExt cx="2197" cy="276"/>
          </a:xfrm>
        </p:grpSpPr>
        <p:sp>
          <p:nvSpPr>
            <p:cNvPr id="66722" name="Rectangle 162"/>
            <p:cNvSpPr>
              <a:spLocks noChangeArrowheads="1"/>
            </p:cNvSpPr>
            <p:nvPr/>
          </p:nvSpPr>
          <p:spPr bwMode="auto">
            <a:xfrm>
              <a:off x="408" y="858"/>
              <a:ext cx="828" cy="26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23" name="Rectangle 163"/>
            <p:cNvSpPr>
              <a:spLocks noChangeArrowheads="1"/>
            </p:cNvSpPr>
            <p:nvPr/>
          </p:nvSpPr>
          <p:spPr bwMode="auto">
            <a:xfrm>
              <a:off x="446" y="892"/>
              <a:ext cx="5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u="sng">
                  <a:solidFill>
                    <a:srgbClr val="000000"/>
                  </a:solidFill>
                  <a:latin typeface="Lucida Sans Typewriter" charset="0"/>
                </a:rPr>
                <a:t>Management</a:t>
              </a:r>
            </a:p>
            <a:p>
              <a:pPr algn="ctr"/>
              <a:r>
                <a:rPr lang="en-US" sz="1200" u="sng">
                  <a:solidFill>
                    <a:srgbClr val="000000"/>
                  </a:solidFill>
                  <a:latin typeface="Lucida Sans Typewriter" charset="0"/>
                </a:rPr>
                <a:t>plan</a:t>
              </a:r>
              <a:endParaRPr lang="en-US" sz="1200" u="sng">
                <a:latin typeface="Lucida Sans Typewriter" charset="0"/>
              </a:endParaRPr>
            </a:p>
          </p:txBody>
        </p:sp>
        <p:sp>
          <p:nvSpPr>
            <p:cNvPr id="66724" name="AutoShape 164"/>
            <p:cNvSpPr>
              <a:spLocks noChangeArrowheads="1"/>
            </p:cNvSpPr>
            <p:nvPr/>
          </p:nvSpPr>
          <p:spPr bwMode="auto">
            <a:xfrm>
              <a:off x="1525" y="846"/>
              <a:ext cx="1080" cy="276"/>
            </a:xfrm>
            <a:prstGeom prst="roundRect">
              <a:avLst>
                <a:gd name="adj" fmla="val 4782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25" name="Rectangle 165"/>
            <p:cNvSpPr>
              <a:spLocks noChangeArrowheads="1"/>
            </p:cNvSpPr>
            <p:nvPr/>
          </p:nvSpPr>
          <p:spPr bwMode="auto">
            <a:xfrm>
              <a:off x="1688" y="924"/>
              <a:ext cx="7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Test planning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66730" name="Line 170"/>
            <p:cNvSpPr>
              <a:spLocks noChangeShapeType="1"/>
            </p:cNvSpPr>
            <p:nvPr/>
          </p:nvSpPr>
          <p:spPr bwMode="auto">
            <a:xfrm>
              <a:off x="1224" y="960"/>
              <a:ext cx="30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38" name="Group 178"/>
          <p:cNvGrpSpPr>
            <a:grpSpLocks/>
          </p:cNvGrpSpPr>
          <p:nvPr/>
        </p:nvGrpSpPr>
        <p:grpSpPr bwMode="auto">
          <a:xfrm>
            <a:off x="4217988" y="1806575"/>
            <a:ext cx="1425575" cy="419100"/>
            <a:chOff x="2657" y="1144"/>
            <a:chExt cx="898" cy="264"/>
          </a:xfrm>
        </p:grpSpPr>
        <p:sp>
          <p:nvSpPr>
            <p:cNvPr id="66733" name="Rectangle 173"/>
            <p:cNvSpPr>
              <a:spLocks noChangeArrowheads="1"/>
            </p:cNvSpPr>
            <p:nvPr/>
          </p:nvSpPr>
          <p:spPr bwMode="auto">
            <a:xfrm>
              <a:off x="2657" y="1144"/>
              <a:ext cx="898" cy="26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34" name="Rectangle 174"/>
            <p:cNvSpPr>
              <a:spLocks noChangeArrowheads="1"/>
            </p:cNvSpPr>
            <p:nvPr/>
          </p:nvSpPr>
          <p:spPr bwMode="auto">
            <a:xfrm>
              <a:off x="2696" y="1178"/>
              <a:ext cx="81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200" u="sng">
                  <a:solidFill>
                    <a:srgbClr val="000000"/>
                  </a:solidFill>
                  <a:latin typeface="Lucida Sans Typewriter" charset="0"/>
                </a:rPr>
                <a:t>User interface</a:t>
              </a:r>
            </a:p>
            <a:p>
              <a:pPr algn="ctr"/>
              <a:r>
                <a:rPr lang="en-US" sz="1200" u="sng">
                  <a:solidFill>
                    <a:srgbClr val="000000"/>
                  </a:solidFill>
                  <a:latin typeface="Lucida Sans Typewriter" charset="0"/>
                </a:rPr>
                <a:t>design</a:t>
              </a:r>
              <a:endParaRPr lang="en-US" sz="1200" u="sng">
                <a:latin typeface="Lucida Sans Typewriter" charset="0"/>
              </a:endParaRPr>
            </a:p>
          </p:txBody>
        </p:sp>
      </p:grpSp>
      <p:sp>
        <p:nvSpPr>
          <p:cNvPr id="66735" name="AutoShape 175"/>
          <p:cNvSpPr>
            <a:spLocks noChangeArrowheads="1"/>
          </p:cNvSpPr>
          <p:nvPr/>
        </p:nvSpPr>
        <p:spPr bwMode="auto">
          <a:xfrm>
            <a:off x="5948363" y="1797050"/>
            <a:ext cx="1714500" cy="438150"/>
          </a:xfrm>
          <a:prstGeom prst="roundRect">
            <a:avLst>
              <a:gd name="adj" fmla="val 47824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36" name="Rectangle 176"/>
          <p:cNvSpPr>
            <a:spLocks noChangeArrowheads="1"/>
          </p:cNvSpPr>
          <p:nvPr/>
        </p:nvSpPr>
        <p:spPr bwMode="auto">
          <a:xfrm>
            <a:off x="6207125" y="1920875"/>
            <a:ext cx="1285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Usability test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6737" name="Line 177"/>
          <p:cNvSpPr>
            <a:spLocks noChangeShapeType="1"/>
          </p:cNvSpPr>
          <p:nvPr/>
        </p:nvSpPr>
        <p:spPr bwMode="auto">
          <a:xfrm>
            <a:off x="5643563" y="2016125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742" name="Group 182"/>
          <p:cNvGrpSpPr>
            <a:grpSpLocks/>
          </p:cNvGrpSpPr>
          <p:nvPr/>
        </p:nvGrpSpPr>
        <p:grpSpPr bwMode="auto">
          <a:xfrm>
            <a:off x="4841875" y="2200275"/>
            <a:ext cx="933450" cy="476250"/>
            <a:chOff x="732" y="2239"/>
            <a:chExt cx="588" cy="300"/>
          </a:xfrm>
        </p:grpSpPr>
        <p:sp>
          <p:nvSpPr>
            <p:cNvPr id="66743" name="Freeform 183"/>
            <p:cNvSpPr>
              <a:spLocks/>
            </p:cNvSpPr>
            <p:nvPr/>
          </p:nvSpPr>
          <p:spPr bwMode="auto">
            <a:xfrm>
              <a:off x="732" y="2239"/>
              <a:ext cx="588" cy="300"/>
            </a:xfrm>
            <a:custGeom>
              <a:avLst/>
              <a:gdLst>
                <a:gd name="T0" fmla="*/ 0 w 588"/>
                <a:gd name="T1" fmla="*/ 0 h 300"/>
                <a:gd name="T2" fmla="*/ 0 w 588"/>
                <a:gd name="T3" fmla="*/ 300 h 300"/>
                <a:gd name="T4" fmla="*/ 588 w 588"/>
                <a:gd name="T5" fmla="*/ 300 h 300"/>
                <a:gd name="T6" fmla="*/ 588 w 588"/>
                <a:gd name="T7" fmla="*/ 72 h 300"/>
                <a:gd name="T8" fmla="*/ 516 w 588"/>
                <a:gd name="T9" fmla="*/ 0 h 300"/>
                <a:gd name="T10" fmla="*/ 0 w 588"/>
                <a:gd name="T11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300">
                  <a:moveTo>
                    <a:pt x="0" y="0"/>
                  </a:moveTo>
                  <a:lnTo>
                    <a:pt x="0" y="300"/>
                  </a:lnTo>
                  <a:lnTo>
                    <a:pt x="588" y="300"/>
                  </a:lnTo>
                  <a:lnTo>
                    <a:pt x="588" y="72"/>
                  </a:lnTo>
                  <a:lnTo>
                    <a:pt x="5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44" name="Freeform 184"/>
            <p:cNvSpPr>
              <a:spLocks/>
            </p:cNvSpPr>
            <p:nvPr/>
          </p:nvSpPr>
          <p:spPr bwMode="auto">
            <a:xfrm>
              <a:off x="1248" y="2239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45" name="Rectangle 185"/>
            <p:cNvSpPr>
              <a:spLocks noChangeArrowheads="1"/>
            </p:cNvSpPr>
            <p:nvPr/>
          </p:nvSpPr>
          <p:spPr bwMode="auto">
            <a:xfrm>
              <a:off x="860" y="2364"/>
              <a:ext cx="4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From RAD</a:t>
              </a:r>
              <a:endParaRPr lang="en-US"/>
            </a:p>
          </p:txBody>
        </p:sp>
      </p:grpSp>
      <p:sp>
        <p:nvSpPr>
          <p:cNvPr id="66746" name="Line 186"/>
          <p:cNvSpPr>
            <a:spLocks noChangeShapeType="1"/>
          </p:cNvSpPr>
          <p:nvPr/>
        </p:nvSpPr>
        <p:spPr bwMode="auto">
          <a:xfrm>
            <a:off x="6827838" y="2225675"/>
            <a:ext cx="0" cy="26050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47" name="Line 187"/>
          <p:cNvSpPr>
            <a:spLocks noChangeShapeType="1"/>
          </p:cNvSpPr>
          <p:nvPr/>
        </p:nvSpPr>
        <p:spPr bwMode="auto">
          <a:xfrm>
            <a:off x="5045075" y="4830763"/>
            <a:ext cx="0" cy="1119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48" name="Line 188"/>
          <p:cNvSpPr>
            <a:spLocks noChangeShapeType="1"/>
          </p:cNvSpPr>
          <p:nvPr/>
        </p:nvSpPr>
        <p:spPr bwMode="auto">
          <a:xfrm flipH="1">
            <a:off x="5045075" y="4830763"/>
            <a:ext cx="17827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750" name="Group 190"/>
          <p:cNvGrpSpPr>
            <a:grpSpLocks/>
          </p:cNvGrpSpPr>
          <p:nvPr/>
        </p:nvGrpSpPr>
        <p:grpSpPr bwMode="auto">
          <a:xfrm>
            <a:off x="4578350" y="5973763"/>
            <a:ext cx="933450" cy="495300"/>
            <a:chOff x="1759" y="3799"/>
            <a:chExt cx="588" cy="312"/>
          </a:xfrm>
        </p:grpSpPr>
        <p:sp>
          <p:nvSpPr>
            <p:cNvPr id="66751" name="Freeform 191"/>
            <p:cNvSpPr>
              <a:spLocks/>
            </p:cNvSpPr>
            <p:nvPr/>
          </p:nvSpPr>
          <p:spPr bwMode="auto">
            <a:xfrm>
              <a:off x="1759" y="3799"/>
              <a:ext cx="588" cy="312"/>
            </a:xfrm>
            <a:custGeom>
              <a:avLst/>
              <a:gdLst>
                <a:gd name="T0" fmla="*/ 0 w 588"/>
                <a:gd name="T1" fmla="*/ 0 h 312"/>
                <a:gd name="T2" fmla="*/ 0 w 588"/>
                <a:gd name="T3" fmla="*/ 312 h 312"/>
                <a:gd name="T4" fmla="*/ 588 w 588"/>
                <a:gd name="T5" fmla="*/ 312 h 312"/>
                <a:gd name="T6" fmla="*/ 588 w 588"/>
                <a:gd name="T7" fmla="*/ 72 h 312"/>
                <a:gd name="T8" fmla="*/ 516 w 588"/>
                <a:gd name="T9" fmla="*/ 0 h 312"/>
                <a:gd name="T10" fmla="*/ 0 w 588"/>
                <a:gd name="T1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312">
                  <a:moveTo>
                    <a:pt x="0" y="0"/>
                  </a:moveTo>
                  <a:lnTo>
                    <a:pt x="0" y="312"/>
                  </a:lnTo>
                  <a:lnTo>
                    <a:pt x="588" y="312"/>
                  </a:lnTo>
                  <a:lnTo>
                    <a:pt x="588" y="72"/>
                  </a:lnTo>
                  <a:lnTo>
                    <a:pt x="5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52" name="Freeform 192"/>
            <p:cNvSpPr>
              <a:spLocks/>
            </p:cNvSpPr>
            <p:nvPr/>
          </p:nvSpPr>
          <p:spPr bwMode="auto">
            <a:xfrm>
              <a:off x="2275" y="3799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72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0" y="72"/>
                  </a:lnTo>
                  <a:lnTo>
                    <a:pt x="7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53" name="Rectangle 193"/>
            <p:cNvSpPr>
              <a:spLocks noChangeArrowheads="1"/>
            </p:cNvSpPr>
            <p:nvPr/>
          </p:nvSpPr>
          <p:spPr bwMode="auto">
            <a:xfrm>
              <a:off x="1816" y="3845"/>
              <a:ext cx="4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Continued</a:t>
              </a:r>
              <a:br>
                <a:rPr 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on next slide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92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11" name="Group 175"/>
          <p:cNvGrpSpPr>
            <a:grpSpLocks/>
          </p:cNvGrpSpPr>
          <p:nvPr/>
        </p:nvGrpSpPr>
        <p:grpSpPr bwMode="auto">
          <a:xfrm>
            <a:off x="4986436" y="3992481"/>
            <a:ext cx="1714500" cy="438150"/>
            <a:chOff x="2629" y="4466"/>
            <a:chExt cx="1080" cy="276"/>
          </a:xfrm>
        </p:grpSpPr>
        <p:sp>
          <p:nvSpPr>
            <p:cNvPr id="65544" name="AutoShape 8"/>
            <p:cNvSpPr>
              <a:spLocks noChangeArrowheads="1"/>
            </p:cNvSpPr>
            <p:nvPr/>
          </p:nvSpPr>
          <p:spPr bwMode="auto">
            <a:xfrm>
              <a:off x="2629" y="4466"/>
              <a:ext cx="1080" cy="276"/>
            </a:xfrm>
            <a:prstGeom prst="roundRect">
              <a:avLst>
                <a:gd name="adj" fmla="val 4782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2734" y="4556"/>
              <a:ext cx="86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Acceptance test</a:t>
              </a:r>
              <a:endParaRPr lang="en-US" sz="1200">
                <a:latin typeface="Lucida Sans Typewriter" charset="0"/>
              </a:endParaRPr>
            </a:p>
          </p:txBody>
        </p:sp>
      </p:grp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1460598" y="2441493"/>
            <a:ext cx="1314450" cy="4191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683" name="Group 147"/>
          <p:cNvGrpSpPr>
            <a:grpSpLocks/>
          </p:cNvGrpSpPr>
          <p:nvPr/>
        </p:nvGrpSpPr>
        <p:grpSpPr bwMode="auto">
          <a:xfrm>
            <a:off x="6966048" y="1049256"/>
            <a:ext cx="1314450" cy="419100"/>
            <a:chOff x="3919" y="2197"/>
            <a:chExt cx="828" cy="264"/>
          </a:xfrm>
        </p:grpSpPr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3919" y="2197"/>
              <a:ext cx="828" cy="26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4014" y="2271"/>
              <a:ext cx="63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sng">
                  <a:solidFill>
                    <a:srgbClr val="000000"/>
                  </a:solidFill>
                  <a:latin typeface="Lucida Sans Typewriter" charset="0"/>
                </a:rPr>
                <a:t>User manual</a:t>
              </a:r>
              <a:endParaRPr lang="en-US" sz="1200" u="sng">
                <a:latin typeface="Lucida Sans Typewriter" charset="0"/>
              </a:endParaRPr>
            </a:p>
          </p:txBody>
        </p:sp>
      </p:grpSp>
      <p:grpSp>
        <p:nvGrpSpPr>
          <p:cNvPr id="65685" name="Group 149"/>
          <p:cNvGrpSpPr>
            <a:grpSpLocks/>
          </p:cNvGrpSpPr>
          <p:nvPr/>
        </p:nvGrpSpPr>
        <p:grpSpPr bwMode="auto">
          <a:xfrm>
            <a:off x="3233836" y="2422443"/>
            <a:ext cx="1714500" cy="438150"/>
            <a:chOff x="1525" y="3326"/>
            <a:chExt cx="1080" cy="276"/>
          </a:xfrm>
        </p:grpSpPr>
        <p:sp>
          <p:nvSpPr>
            <p:cNvPr id="65564" name="AutoShape 28"/>
            <p:cNvSpPr>
              <a:spLocks noChangeArrowheads="1"/>
            </p:cNvSpPr>
            <p:nvPr/>
          </p:nvSpPr>
          <p:spPr bwMode="auto">
            <a:xfrm>
              <a:off x="1525" y="3326"/>
              <a:ext cx="1080" cy="276"/>
            </a:xfrm>
            <a:prstGeom prst="roundRect">
              <a:avLst>
                <a:gd name="adj" fmla="val 4782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5" name="Rectangle 29"/>
            <p:cNvSpPr>
              <a:spLocks noChangeArrowheads="1"/>
            </p:cNvSpPr>
            <p:nvPr/>
          </p:nvSpPr>
          <p:spPr bwMode="auto">
            <a:xfrm>
              <a:off x="1601" y="3416"/>
              <a:ext cx="92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Performance test</a:t>
              </a:r>
              <a:endParaRPr lang="en-US" sz="1200">
                <a:latin typeface="Lucida Sans Typewriter" charset="0"/>
              </a:endParaRPr>
            </a:p>
          </p:txBody>
        </p:sp>
      </p:grpSp>
      <p:grpSp>
        <p:nvGrpSpPr>
          <p:cNvPr id="65720" name="Group 184"/>
          <p:cNvGrpSpPr>
            <a:grpSpLocks/>
          </p:cNvGrpSpPr>
          <p:nvPr/>
        </p:nvGrpSpPr>
        <p:grpSpPr bwMode="auto">
          <a:xfrm>
            <a:off x="6739036" y="5962568"/>
            <a:ext cx="1716087" cy="438150"/>
            <a:chOff x="3733" y="3472"/>
            <a:chExt cx="1081" cy="276"/>
          </a:xfrm>
        </p:grpSpPr>
        <p:sp>
          <p:nvSpPr>
            <p:cNvPr id="65566" name="AutoShape 30"/>
            <p:cNvSpPr>
              <a:spLocks noChangeArrowheads="1"/>
            </p:cNvSpPr>
            <p:nvPr/>
          </p:nvSpPr>
          <p:spPr bwMode="auto">
            <a:xfrm>
              <a:off x="3733" y="3472"/>
              <a:ext cx="1081" cy="276"/>
            </a:xfrm>
            <a:prstGeom prst="roundRect">
              <a:avLst>
                <a:gd name="adj" fmla="val 4782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7" name="Rectangle 31"/>
            <p:cNvSpPr>
              <a:spLocks noChangeArrowheads="1"/>
            </p:cNvSpPr>
            <p:nvPr/>
          </p:nvSpPr>
          <p:spPr bwMode="auto">
            <a:xfrm>
              <a:off x="3839" y="3553"/>
              <a:ext cx="86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Daily operation</a:t>
              </a:r>
              <a:endParaRPr lang="en-US" sz="1200">
                <a:latin typeface="Lucida Sans Typewriter" charset="0"/>
              </a:endParaRPr>
            </a:p>
          </p:txBody>
        </p:sp>
      </p:grpSp>
      <p:grpSp>
        <p:nvGrpSpPr>
          <p:cNvPr id="65709" name="Group 173"/>
          <p:cNvGrpSpPr>
            <a:grpSpLocks/>
          </p:cNvGrpSpPr>
          <p:nvPr/>
        </p:nvGrpSpPr>
        <p:grpSpPr bwMode="auto">
          <a:xfrm>
            <a:off x="3233836" y="1049256"/>
            <a:ext cx="1714500" cy="438150"/>
            <a:chOff x="1525" y="1885"/>
            <a:chExt cx="1080" cy="276"/>
          </a:xfrm>
        </p:grpSpPr>
        <p:sp>
          <p:nvSpPr>
            <p:cNvPr id="65568" name="AutoShape 32"/>
            <p:cNvSpPr>
              <a:spLocks noChangeArrowheads="1"/>
            </p:cNvSpPr>
            <p:nvPr/>
          </p:nvSpPr>
          <p:spPr bwMode="auto">
            <a:xfrm>
              <a:off x="1525" y="1885"/>
              <a:ext cx="1080" cy="276"/>
            </a:xfrm>
            <a:prstGeom prst="roundRect">
              <a:avLst>
                <a:gd name="adj" fmla="val 4782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Rectangle 33"/>
            <p:cNvSpPr>
              <a:spLocks noChangeArrowheads="1"/>
            </p:cNvSpPr>
            <p:nvPr/>
          </p:nvSpPr>
          <p:spPr bwMode="auto">
            <a:xfrm>
              <a:off x="1630" y="1966"/>
              <a:ext cx="86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Functional test</a:t>
              </a:r>
              <a:endParaRPr lang="en-US" sz="1200">
                <a:latin typeface="Lucida Sans Typewriter" charset="0"/>
              </a:endParaRPr>
            </a:p>
          </p:txBody>
        </p:sp>
      </p:grpSp>
      <p:grpSp>
        <p:nvGrpSpPr>
          <p:cNvPr id="65718" name="Group 182"/>
          <p:cNvGrpSpPr>
            <a:grpSpLocks/>
          </p:cNvGrpSpPr>
          <p:nvPr/>
        </p:nvGrpSpPr>
        <p:grpSpPr bwMode="auto">
          <a:xfrm>
            <a:off x="4986436" y="4886243"/>
            <a:ext cx="1714500" cy="439738"/>
            <a:chOff x="2629" y="3934"/>
            <a:chExt cx="1080" cy="277"/>
          </a:xfrm>
        </p:grpSpPr>
        <p:sp>
          <p:nvSpPr>
            <p:cNvPr id="65585" name="AutoShape 49"/>
            <p:cNvSpPr>
              <a:spLocks noChangeArrowheads="1"/>
            </p:cNvSpPr>
            <p:nvPr/>
          </p:nvSpPr>
          <p:spPr bwMode="auto">
            <a:xfrm>
              <a:off x="2629" y="3934"/>
              <a:ext cx="1080" cy="277"/>
            </a:xfrm>
            <a:prstGeom prst="roundRect">
              <a:avLst>
                <a:gd name="adj" fmla="val 4765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6" name="Rectangle 50"/>
            <p:cNvSpPr>
              <a:spLocks noChangeArrowheads="1"/>
            </p:cNvSpPr>
            <p:nvPr/>
          </p:nvSpPr>
          <p:spPr bwMode="auto">
            <a:xfrm>
              <a:off x="2676" y="4015"/>
              <a:ext cx="98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Installation test</a:t>
              </a:r>
              <a:endParaRPr lang="en-US" sz="1200">
                <a:latin typeface="Lucida Sans Typewriter" charset="0"/>
              </a:endParaRPr>
            </a:p>
          </p:txBody>
        </p:sp>
      </p:grpSp>
      <p:grpSp>
        <p:nvGrpSpPr>
          <p:cNvPr id="65684" name="Group 148"/>
          <p:cNvGrpSpPr>
            <a:grpSpLocks/>
          </p:cNvGrpSpPr>
          <p:nvPr/>
        </p:nvGrpSpPr>
        <p:grpSpPr bwMode="auto">
          <a:xfrm>
            <a:off x="6764436" y="2422443"/>
            <a:ext cx="1716087" cy="438150"/>
            <a:chOff x="3733" y="3326"/>
            <a:chExt cx="1081" cy="276"/>
          </a:xfrm>
        </p:grpSpPr>
        <p:sp>
          <p:nvSpPr>
            <p:cNvPr id="65587" name="AutoShape 51"/>
            <p:cNvSpPr>
              <a:spLocks noChangeArrowheads="1"/>
            </p:cNvSpPr>
            <p:nvPr/>
          </p:nvSpPr>
          <p:spPr bwMode="auto">
            <a:xfrm>
              <a:off x="3733" y="3326"/>
              <a:ext cx="1081" cy="276"/>
            </a:xfrm>
            <a:prstGeom prst="roundRect">
              <a:avLst>
                <a:gd name="adj" fmla="val 4782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8" name="Rectangle 52"/>
            <p:cNvSpPr>
              <a:spLocks noChangeArrowheads="1"/>
            </p:cNvSpPr>
            <p:nvPr/>
          </p:nvSpPr>
          <p:spPr bwMode="auto">
            <a:xfrm>
              <a:off x="3984" y="3416"/>
              <a:ext cx="5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Field test</a:t>
              </a:r>
              <a:endParaRPr lang="en-US" sz="1200">
                <a:latin typeface="Lucida Sans Typewriter" charset="0"/>
              </a:endParaRPr>
            </a:p>
          </p:txBody>
        </p:sp>
      </p:grpSp>
      <p:sp>
        <p:nvSpPr>
          <p:cNvPr id="65629" name="Rectangle 93"/>
          <p:cNvSpPr>
            <a:spLocks noChangeArrowheads="1"/>
          </p:cNvSpPr>
          <p:nvPr/>
        </p:nvSpPr>
        <p:spPr bwMode="auto">
          <a:xfrm>
            <a:off x="6732686" y="546018"/>
            <a:ext cx="1792287" cy="60071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0" name="Rectangle 94"/>
          <p:cNvSpPr>
            <a:spLocks noChangeArrowheads="1"/>
          </p:cNvSpPr>
          <p:nvPr/>
        </p:nvSpPr>
        <p:spPr bwMode="auto">
          <a:xfrm>
            <a:off x="7399436" y="714293"/>
            <a:ext cx="3667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User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5631" name="Rectangle 95"/>
          <p:cNvSpPr>
            <a:spLocks noChangeArrowheads="1"/>
          </p:cNvSpPr>
          <p:nvPr/>
        </p:nvSpPr>
        <p:spPr bwMode="auto">
          <a:xfrm>
            <a:off x="4980086" y="546018"/>
            <a:ext cx="1752600" cy="60071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2" name="Rectangle 96"/>
          <p:cNvSpPr>
            <a:spLocks noChangeArrowheads="1"/>
          </p:cNvSpPr>
          <p:nvPr/>
        </p:nvSpPr>
        <p:spPr bwMode="auto">
          <a:xfrm>
            <a:off x="5569048" y="714293"/>
            <a:ext cx="550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Client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5633" name="Rectangle 97"/>
          <p:cNvSpPr>
            <a:spLocks noChangeArrowheads="1"/>
          </p:cNvSpPr>
          <p:nvPr/>
        </p:nvSpPr>
        <p:spPr bwMode="auto">
          <a:xfrm>
            <a:off x="1365348" y="546018"/>
            <a:ext cx="3614738" cy="60071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4" name="Rectangle 98"/>
          <p:cNvSpPr>
            <a:spLocks noChangeArrowheads="1"/>
          </p:cNvSpPr>
          <p:nvPr/>
        </p:nvSpPr>
        <p:spPr bwMode="auto">
          <a:xfrm>
            <a:off x="2803623" y="714293"/>
            <a:ext cx="8270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Developer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5647" name="Freeform 111"/>
          <p:cNvSpPr>
            <a:spLocks/>
          </p:cNvSpPr>
          <p:nvPr/>
        </p:nvSpPr>
        <p:spPr bwMode="auto">
          <a:xfrm>
            <a:off x="1993998" y="2822493"/>
            <a:ext cx="933450" cy="476250"/>
          </a:xfrm>
          <a:custGeom>
            <a:avLst/>
            <a:gdLst>
              <a:gd name="T0" fmla="*/ 0 w 588"/>
              <a:gd name="T1" fmla="*/ 0 h 300"/>
              <a:gd name="T2" fmla="*/ 0 w 588"/>
              <a:gd name="T3" fmla="*/ 300 h 300"/>
              <a:gd name="T4" fmla="*/ 588 w 588"/>
              <a:gd name="T5" fmla="*/ 300 h 300"/>
              <a:gd name="T6" fmla="*/ 588 w 588"/>
              <a:gd name="T7" fmla="*/ 60 h 300"/>
              <a:gd name="T8" fmla="*/ 516 w 588"/>
              <a:gd name="T9" fmla="*/ 0 h 300"/>
              <a:gd name="T10" fmla="*/ 0 w 588"/>
              <a:gd name="T11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8" h="300">
                <a:moveTo>
                  <a:pt x="0" y="0"/>
                </a:moveTo>
                <a:lnTo>
                  <a:pt x="0" y="300"/>
                </a:lnTo>
                <a:lnTo>
                  <a:pt x="588" y="300"/>
                </a:lnTo>
                <a:lnTo>
                  <a:pt x="588" y="60"/>
                </a:lnTo>
                <a:lnTo>
                  <a:pt x="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648" name="Freeform 112"/>
          <p:cNvSpPr>
            <a:spLocks/>
          </p:cNvSpPr>
          <p:nvPr/>
        </p:nvSpPr>
        <p:spPr bwMode="auto">
          <a:xfrm>
            <a:off x="2813148" y="2822493"/>
            <a:ext cx="114300" cy="95250"/>
          </a:xfrm>
          <a:custGeom>
            <a:avLst/>
            <a:gdLst>
              <a:gd name="T0" fmla="*/ 0 w 72"/>
              <a:gd name="T1" fmla="*/ 0 h 60"/>
              <a:gd name="T2" fmla="*/ 0 w 72"/>
              <a:gd name="T3" fmla="*/ 60 h 60"/>
              <a:gd name="T4" fmla="*/ 72 w 72"/>
              <a:gd name="T5" fmla="*/ 60 h 60"/>
              <a:gd name="T6" fmla="*/ 0 w 72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60">
                <a:moveTo>
                  <a:pt x="0" y="0"/>
                </a:moveTo>
                <a:lnTo>
                  <a:pt x="0" y="60"/>
                </a:lnTo>
                <a:lnTo>
                  <a:pt x="72" y="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649" name="Rectangle 113"/>
          <p:cNvSpPr>
            <a:spLocks noChangeArrowheads="1"/>
          </p:cNvSpPr>
          <p:nvPr/>
        </p:nvSpPr>
        <p:spPr bwMode="auto">
          <a:xfrm>
            <a:off x="2117823" y="2997118"/>
            <a:ext cx="7350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From RAD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5671" name="Rectangle 135"/>
          <p:cNvSpPr>
            <a:spLocks noChangeArrowheads="1"/>
          </p:cNvSpPr>
          <p:nvPr/>
        </p:nvSpPr>
        <p:spPr bwMode="auto">
          <a:xfrm>
            <a:off x="1460598" y="1049256"/>
            <a:ext cx="12954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72" name="Rectangle 136"/>
          <p:cNvSpPr>
            <a:spLocks noChangeArrowheads="1"/>
          </p:cNvSpPr>
          <p:nvPr/>
        </p:nvSpPr>
        <p:spPr bwMode="auto">
          <a:xfrm>
            <a:off x="1460598" y="1049256"/>
            <a:ext cx="1314450" cy="4191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73" name="Rectangle 137"/>
          <p:cNvSpPr>
            <a:spLocks noChangeArrowheads="1"/>
          </p:cNvSpPr>
          <p:nvPr/>
        </p:nvSpPr>
        <p:spPr bwMode="auto">
          <a:xfrm>
            <a:off x="1568548" y="1071481"/>
            <a:ext cx="1101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u="sng">
                <a:solidFill>
                  <a:srgbClr val="000000"/>
                </a:solidFill>
                <a:latin typeface="Lucida Sans Typewriter" charset="0"/>
              </a:rPr>
              <a:t>Functional</a:t>
            </a:r>
            <a:br>
              <a:rPr lang="en-US" sz="1200" u="sng">
                <a:solidFill>
                  <a:srgbClr val="000000"/>
                </a:solidFill>
                <a:latin typeface="Lucida Sans Typewriter" charset="0"/>
              </a:rPr>
            </a:br>
            <a:r>
              <a:rPr lang="en-US" sz="1200" u="sng">
                <a:solidFill>
                  <a:srgbClr val="000000"/>
                </a:solidFill>
                <a:latin typeface="Lucida Sans Typewriter" charset="0"/>
              </a:rPr>
              <a:t>requirements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5677" name="Freeform 141"/>
          <p:cNvSpPr>
            <a:spLocks/>
          </p:cNvSpPr>
          <p:nvPr/>
        </p:nvSpPr>
        <p:spPr bwMode="auto">
          <a:xfrm>
            <a:off x="1974948" y="1411206"/>
            <a:ext cx="933450" cy="495300"/>
          </a:xfrm>
          <a:custGeom>
            <a:avLst/>
            <a:gdLst>
              <a:gd name="T0" fmla="*/ 0 w 588"/>
              <a:gd name="T1" fmla="*/ 0 h 312"/>
              <a:gd name="T2" fmla="*/ 0 w 588"/>
              <a:gd name="T3" fmla="*/ 312 h 312"/>
              <a:gd name="T4" fmla="*/ 588 w 588"/>
              <a:gd name="T5" fmla="*/ 312 h 312"/>
              <a:gd name="T6" fmla="*/ 588 w 588"/>
              <a:gd name="T7" fmla="*/ 72 h 312"/>
              <a:gd name="T8" fmla="*/ 516 w 588"/>
              <a:gd name="T9" fmla="*/ 0 h 312"/>
              <a:gd name="T10" fmla="*/ 0 w 588"/>
              <a:gd name="T11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8" h="312">
                <a:moveTo>
                  <a:pt x="0" y="0"/>
                </a:moveTo>
                <a:lnTo>
                  <a:pt x="0" y="312"/>
                </a:lnTo>
                <a:lnTo>
                  <a:pt x="588" y="312"/>
                </a:lnTo>
                <a:lnTo>
                  <a:pt x="588" y="72"/>
                </a:lnTo>
                <a:lnTo>
                  <a:pt x="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678" name="Freeform 142"/>
          <p:cNvSpPr>
            <a:spLocks/>
          </p:cNvSpPr>
          <p:nvPr/>
        </p:nvSpPr>
        <p:spPr bwMode="auto">
          <a:xfrm>
            <a:off x="2794098" y="1411206"/>
            <a:ext cx="114300" cy="114300"/>
          </a:xfrm>
          <a:custGeom>
            <a:avLst/>
            <a:gdLst>
              <a:gd name="T0" fmla="*/ 0 w 72"/>
              <a:gd name="T1" fmla="*/ 0 h 72"/>
              <a:gd name="T2" fmla="*/ 0 w 72"/>
              <a:gd name="T3" fmla="*/ 72 h 72"/>
              <a:gd name="T4" fmla="*/ 72 w 72"/>
              <a:gd name="T5" fmla="*/ 72 h 72"/>
              <a:gd name="T6" fmla="*/ 0 w 72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72">
                <a:moveTo>
                  <a:pt x="0" y="0"/>
                </a:moveTo>
                <a:lnTo>
                  <a:pt x="0" y="72"/>
                </a:lnTo>
                <a:lnTo>
                  <a:pt x="72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679" name="Rectangle 143"/>
          <p:cNvSpPr>
            <a:spLocks noChangeArrowheads="1"/>
          </p:cNvSpPr>
          <p:nvPr/>
        </p:nvSpPr>
        <p:spPr bwMode="auto">
          <a:xfrm>
            <a:off x="2103536" y="1611231"/>
            <a:ext cx="7350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From RAD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5686" name="Rectangle 150"/>
          <p:cNvSpPr>
            <a:spLocks noChangeArrowheads="1"/>
          </p:cNvSpPr>
          <p:nvPr/>
        </p:nvSpPr>
        <p:spPr bwMode="auto">
          <a:xfrm>
            <a:off x="1535211" y="2457368"/>
            <a:ext cx="1193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u="sng">
                <a:solidFill>
                  <a:srgbClr val="000000"/>
                </a:solidFill>
                <a:latin typeface="Lucida Sans Typewriter" charset="0"/>
              </a:rPr>
              <a:t>Nonfunctional</a:t>
            </a:r>
            <a:br>
              <a:rPr lang="en-US" sz="1200" u="sng">
                <a:solidFill>
                  <a:srgbClr val="000000"/>
                </a:solidFill>
                <a:latin typeface="Lucida Sans Typewriter" charset="0"/>
              </a:rPr>
            </a:br>
            <a:r>
              <a:rPr lang="en-US" sz="1200" u="sng">
                <a:solidFill>
                  <a:srgbClr val="000000"/>
                </a:solidFill>
                <a:latin typeface="Lucida Sans Typewriter" charset="0"/>
              </a:rPr>
              <a:t>requirements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65688" name="Rectangle 152"/>
          <p:cNvSpPr>
            <a:spLocks noChangeArrowheads="1"/>
          </p:cNvSpPr>
          <p:nvPr/>
        </p:nvSpPr>
        <p:spPr bwMode="auto">
          <a:xfrm>
            <a:off x="3814861" y="1906506"/>
            <a:ext cx="552450" cy="762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689" name="Line 153"/>
          <p:cNvSpPr>
            <a:spLocks noChangeShapeType="1"/>
          </p:cNvSpPr>
          <p:nvPr/>
        </p:nvSpPr>
        <p:spPr bwMode="auto">
          <a:xfrm>
            <a:off x="4091086" y="1487406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3" name="Line 157"/>
          <p:cNvSpPr>
            <a:spLocks noChangeShapeType="1"/>
          </p:cNvSpPr>
          <p:nvPr/>
        </p:nvSpPr>
        <p:spPr bwMode="auto">
          <a:xfrm>
            <a:off x="4337148" y="1481056"/>
            <a:ext cx="0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4" name="Line 158"/>
          <p:cNvSpPr>
            <a:spLocks noChangeShapeType="1"/>
          </p:cNvSpPr>
          <p:nvPr/>
        </p:nvSpPr>
        <p:spPr bwMode="auto">
          <a:xfrm>
            <a:off x="4337148" y="1763631"/>
            <a:ext cx="304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5" name="Line 159"/>
          <p:cNvSpPr>
            <a:spLocks noChangeShapeType="1"/>
          </p:cNvSpPr>
          <p:nvPr/>
        </p:nvSpPr>
        <p:spPr bwMode="auto">
          <a:xfrm>
            <a:off x="7388323" y="1763631"/>
            <a:ext cx="0" cy="658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6" name="Line 160"/>
          <p:cNvSpPr>
            <a:spLocks noChangeShapeType="1"/>
          </p:cNvSpPr>
          <p:nvPr/>
        </p:nvSpPr>
        <p:spPr bwMode="auto">
          <a:xfrm>
            <a:off x="7623273" y="1449306"/>
            <a:ext cx="0" cy="9525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7" name="Line 161"/>
          <p:cNvSpPr>
            <a:spLocks noChangeShapeType="1"/>
          </p:cNvSpPr>
          <p:nvPr/>
        </p:nvSpPr>
        <p:spPr bwMode="auto">
          <a:xfrm>
            <a:off x="4091086" y="1982706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8" name="Line 162"/>
          <p:cNvSpPr>
            <a:spLocks noChangeShapeType="1"/>
          </p:cNvSpPr>
          <p:nvPr/>
        </p:nvSpPr>
        <p:spPr bwMode="auto">
          <a:xfrm>
            <a:off x="2775048" y="2641518"/>
            <a:ext cx="4587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1" name="Line 165"/>
          <p:cNvSpPr>
            <a:spLocks noChangeShapeType="1"/>
          </p:cNvSpPr>
          <p:nvPr/>
        </p:nvSpPr>
        <p:spPr bwMode="auto">
          <a:xfrm>
            <a:off x="4032348" y="2860593"/>
            <a:ext cx="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2" name="Line 166"/>
          <p:cNvSpPr>
            <a:spLocks noChangeShapeType="1"/>
          </p:cNvSpPr>
          <p:nvPr/>
        </p:nvSpPr>
        <p:spPr bwMode="auto">
          <a:xfrm>
            <a:off x="4032348" y="3038393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3" name="Line 167"/>
          <p:cNvSpPr>
            <a:spLocks noChangeShapeType="1"/>
          </p:cNvSpPr>
          <p:nvPr/>
        </p:nvSpPr>
        <p:spPr bwMode="auto">
          <a:xfrm>
            <a:off x="5692873" y="3038393"/>
            <a:ext cx="0" cy="415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5" name="Line 169"/>
          <p:cNvSpPr>
            <a:spLocks noChangeShapeType="1"/>
          </p:cNvSpPr>
          <p:nvPr/>
        </p:nvSpPr>
        <p:spPr bwMode="auto">
          <a:xfrm flipH="1">
            <a:off x="7635973" y="2860593"/>
            <a:ext cx="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6" name="Line 170"/>
          <p:cNvSpPr>
            <a:spLocks noChangeShapeType="1"/>
          </p:cNvSpPr>
          <p:nvPr/>
        </p:nvSpPr>
        <p:spPr bwMode="auto">
          <a:xfrm flipH="1">
            <a:off x="5980211" y="3038393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7" name="Line 171"/>
          <p:cNvSpPr>
            <a:spLocks noChangeShapeType="1"/>
          </p:cNvSpPr>
          <p:nvPr/>
        </p:nvSpPr>
        <p:spPr bwMode="auto">
          <a:xfrm flipH="1">
            <a:off x="5975448" y="3038393"/>
            <a:ext cx="0" cy="415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8" name="Rectangle 172"/>
          <p:cNvSpPr>
            <a:spLocks noChangeArrowheads="1"/>
          </p:cNvSpPr>
          <p:nvPr/>
        </p:nvSpPr>
        <p:spPr bwMode="auto">
          <a:xfrm>
            <a:off x="5557936" y="3454318"/>
            <a:ext cx="552450" cy="762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710" name="Line 174"/>
          <p:cNvSpPr>
            <a:spLocks noChangeShapeType="1"/>
          </p:cNvSpPr>
          <p:nvPr/>
        </p:nvSpPr>
        <p:spPr bwMode="auto">
          <a:xfrm>
            <a:off x="2768698" y="1268331"/>
            <a:ext cx="4587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2" name="Line 176"/>
          <p:cNvSpPr>
            <a:spLocks noChangeShapeType="1"/>
          </p:cNvSpPr>
          <p:nvPr/>
        </p:nvSpPr>
        <p:spPr bwMode="auto">
          <a:xfrm>
            <a:off x="5834161" y="353051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716" name="Group 180"/>
          <p:cNvGrpSpPr>
            <a:grpSpLocks/>
          </p:cNvGrpSpPr>
          <p:nvPr/>
        </p:nvGrpSpPr>
        <p:grpSpPr bwMode="auto">
          <a:xfrm>
            <a:off x="7166073" y="4002006"/>
            <a:ext cx="1314450" cy="419100"/>
            <a:chOff x="3896" y="2382"/>
            <a:chExt cx="828" cy="264"/>
          </a:xfrm>
        </p:grpSpPr>
        <p:sp>
          <p:nvSpPr>
            <p:cNvPr id="65714" name="Rectangle 178"/>
            <p:cNvSpPr>
              <a:spLocks noChangeArrowheads="1"/>
            </p:cNvSpPr>
            <p:nvPr/>
          </p:nvSpPr>
          <p:spPr bwMode="auto">
            <a:xfrm>
              <a:off x="3896" y="2382"/>
              <a:ext cx="828" cy="26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15" name="Rectangle 179"/>
            <p:cNvSpPr>
              <a:spLocks noChangeArrowheads="1"/>
            </p:cNvSpPr>
            <p:nvPr/>
          </p:nvSpPr>
          <p:spPr bwMode="auto">
            <a:xfrm>
              <a:off x="4049" y="2405"/>
              <a:ext cx="52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u="sng">
                  <a:solidFill>
                    <a:srgbClr val="000000"/>
                  </a:solidFill>
                  <a:latin typeface="Lucida Sans Typewriter" charset="0"/>
                </a:rPr>
                <a:t>Project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u="sng">
                  <a:solidFill>
                    <a:srgbClr val="000000"/>
                  </a:solidFill>
                  <a:latin typeface="Lucida Sans Typewriter" charset="0"/>
                </a:rPr>
                <a:t>agreement</a:t>
              </a:r>
              <a:endParaRPr lang="en-US" sz="1200" u="sng">
                <a:latin typeface="Lucida Sans Typewriter" charset="0"/>
              </a:endParaRPr>
            </a:p>
          </p:txBody>
        </p:sp>
      </p:grpSp>
      <p:sp>
        <p:nvSpPr>
          <p:cNvPr id="65717" name="Line 181"/>
          <p:cNvSpPr>
            <a:spLocks noChangeShapeType="1"/>
          </p:cNvSpPr>
          <p:nvPr/>
        </p:nvSpPr>
        <p:spPr bwMode="auto">
          <a:xfrm flipH="1">
            <a:off x="6700936" y="4211556"/>
            <a:ext cx="4587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9" name="Line 183"/>
          <p:cNvSpPr>
            <a:spLocks noChangeShapeType="1"/>
          </p:cNvSpPr>
          <p:nvPr/>
        </p:nvSpPr>
        <p:spPr bwMode="auto">
          <a:xfrm>
            <a:off x="5834161" y="4430631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721" name="Group 185"/>
          <p:cNvGrpSpPr>
            <a:grpSpLocks/>
          </p:cNvGrpSpPr>
          <p:nvPr/>
        </p:nvGrpSpPr>
        <p:grpSpPr bwMode="auto">
          <a:xfrm>
            <a:off x="5796061" y="5325981"/>
            <a:ext cx="1660525" cy="593725"/>
            <a:chOff x="2220" y="2469"/>
            <a:chExt cx="1922" cy="593"/>
          </a:xfrm>
        </p:grpSpPr>
        <p:sp>
          <p:nvSpPr>
            <p:cNvPr id="65722" name="Line 186"/>
            <p:cNvSpPr>
              <a:spLocks noChangeShapeType="1"/>
            </p:cNvSpPr>
            <p:nvPr/>
          </p:nvSpPr>
          <p:spPr bwMode="auto">
            <a:xfrm>
              <a:off x="2220" y="2469"/>
              <a:ext cx="0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23" name="Line 187"/>
            <p:cNvSpPr>
              <a:spLocks noChangeShapeType="1"/>
            </p:cNvSpPr>
            <p:nvPr/>
          </p:nvSpPr>
          <p:spPr bwMode="auto">
            <a:xfrm>
              <a:off x="2220" y="2647"/>
              <a:ext cx="19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24" name="Line 188"/>
            <p:cNvSpPr>
              <a:spLocks noChangeShapeType="1"/>
            </p:cNvSpPr>
            <p:nvPr/>
          </p:nvSpPr>
          <p:spPr bwMode="auto">
            <a:xfrm>
              <a:off x="4142" y="2665"/>
              <a:ext cx="0" cy="3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727" name="Line 191"/>
          <p:cNvSpPr>
            <a:spLocks noChangeShapeType="1"/>
          </p:cNvSpPr>
          <p:nvPr/>
        </p:nvSpPr>
        <p:spPr bwMode="auto">
          <a:xfrm>
            <a:off x="5834161" y="1071481"/>
            <a:ext cx="0" cy="2382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98" y="522206"/>
            <a:ext cx="9144000" cy="6889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Some </a:t>
            </a:r>
            <a:r>
              <a:rPr lang="en-US" dirty="0"/>
              <a:t>Observations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impossible to completely test any nontrivial module or any system</a:t>
            </a:r>
          </a:p>
          <a:p>
            <a:pPr lvl="1"/>
            <a:r>
              <a:rPr lang="en-US" dirty="0" err="1" smtClean="0"/>
              <a:t>Practial</a:t>
            </a:r>
            <a:r>
              <a:rPr lang="en-US" dirty="0" smtClean="0"/>
              <a:t> </a:t>
            </a:r>
            <a:r>
              <a:rPr lang="en-US" dirty="0"/>
              <a:t>limitations: Prohibitive in time and cost</a:t>
            </a:r>
          </a:p>
          <a:p>
            <a:r>
              <a:rPr lang="en-US" dirty="0"/>
              <a:t>Testing can only show the presence of bugs, not their absence (</a:t>
            </a:r>
            <a:r>
              <a:rPr lang="en-US" dirty="0" err="1"/>
              <a:t>Dijkstra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89791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24050</TotalTime>
  <Pages>0</Pages>
  <Words>2813</Words>
  <Characters>0</Characters>
  <Application>Microsoft Macintosh PowerPoint</Application>
  <DocSecurity>0</DocSecurity>
  <PresentationFormat>On-screen Show (4:3)</PresentationFormat>
  <Lines>0</Lines>
  <Paragraphs>612</Paragraphs>
  <Slides>64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1_自定义设计方案</vt:lpstr>
      <vt:lpstr>2_自定义设计方案</vt:lpstr>
      <vt:lpstr>Document</vt:lpstr>
      <vt:lpstr>11. Testing</vt:lpstr>
      <vt:lpstr>Outline</vt:lpstr>
      <vt:lpstr>1. An Overview of Testing</vt:lpstr>
      <vt:lpstr>1.1 What is a computer bug?</vt:lpstr>
      <vt:lpstr>Bug in Space Code</vt:lpstr>
      <vt:lpstr>1.2 Fault Handling Techniques</vt:lpstr>
      <vt:lpstr>1.3 Testing activities and their related work products</vt:lpstr>
      <vt:lpstr>PowerPoint Presentation</vt:lpstr>
      <vt:lpstr>1.4 Some Observations</vt:lpstr>
      <vt:lpstr>2. Testing Concepts</vt:lpstr>
      <vt:lpstr>2.1 Terminology</vt:lpstr>
      <vt:lpstr>Model elements used during testing</vt:lpstr>
      <vt:lpstr>PowerPoint Presentation</vt:lpstr>
      <vt:lpstr>PowerPoint Presentation</vt:lpstr>
      <vt:lpstr>Corrections</vt:lpstr>
      <vt:lpstr>3. Testing Activities</vt:lpstr>
      <vt:lpstr>3.1 Types of  Testing</vt:lpstr>
      <vt:lpstr>PowerPoint Presentation</vt:lpstr>
      <vt:lpstr>PowerPoint Presentation</vt:lpstr>
      <vt:lpstr>（1) Unit Testing</vt:lpstr>
      <vt:lpstr> Black-box Testing </vt:lpstr>
      <vt:lpstr>PowerPoint Presentation</vt:lpstr>
      <vt:lpstr>PowerPoint Presentation</vt:lpstr>
      <vt:lpstr>Boundary Value Testing Example </vt:lpstr>
      <vt:lpstr>PowerPoint Presentation</vt:lpstr>
      <vt:lpstr>PowerPoint Presentation</vt:lpstr>
      <vt:lpstr>PowerPoint Presentation</vt:lpstr>
      <vt:lpstr>PowerPoint Presentation</vt:lpstr>
      <vt:lpstr>White-box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(2) Integration Testing</vt:lpstr>
      <vt:lpstr>Example:  Three Layer Call Hierarchy</vt:lpstr>
      <vt:lpstr>Integration Testing: Big-Bang Approach</vt:lpstr>
      <vt:lpstr>Bottom-up Integration</vt:lpstr>
      <vt:lpstr>Pros and Cons of bottom up integration testing</vt:lpstr>
      <vt:lpstr>Top-down Testing Strategy</vt:lpstr>
      <vt:lpstr>Top-down Integration Testing</vt:lpstr>
      <vt:lpstr>Pros and Cons of top-down integration testing</vt:lpstr>
      <vt:lpstr>Sandwich Testing Strategy</vt:lpstr>
      <vt:lpstr>Sandwich Testing Strategy</vt:lpstr>
      <vt:lpstr>Pros and Cons of Sandwich Testing</vt:lpstr>
      <vt:lpstr>Modified Sandwich Testing Strategy</vt:lpstr>
      <vt:lpstr>Modified Sandwich Testing Strategy</vt:lpstr>
      <vt:lpstr>5) System Testing</vt:lpstr>
      <vt:lpstr>Structure Testing</vt:lpstr>
      <vt:lpstr>Functional Testing</vt:lpstr>
      <vt:lpstr>Performance Testing</vt:lpstr>
      <vt:lpstr>Acceptance Testing</vt:lpstr>
      <vt:lpstr>Testing has its own Life Cycle</vt:lpstr>
      <vt:lpstr>Test Team</vt:lpstr>
      <vt:lpstr>Summary</vt:lpstr>
      <vt:lpstr>Thanks  cao-jian@cs.sjtu.edu.cn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Qianni</dc:creator>
  <cp:lastModifiedBy>Jian 曹健</cp:lastModifiedBy>
  <cp:revision>2655</cp:revision>
  <cp:lastPrinted>1601-01-01T00:00:00Z</cp:lastPrinted>
  <dcterms:created xsi:type="dcterms:W3CDTF">1601-01-01T00:00:00Z</dcterms:created>
  <dcterms:modified xsi:type="dcterms:W3CDTF">2014-04-20T10:05:03Z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</Properties>
</file>