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122"/>
  </p:notesMasterIdLst>
  <p:sldIdLst>
    <p:sldId id="975" r:id="rId3"/>
    <p:sldId id="976" r:id="rId4"/>
    <p:sldId id="1151" r:id="rId5"/>
    <p:sldId id="977" r:id="rId6"/>
    <p:sldId id="1152" r:id="rId7"/>
    <p:sldId id="978" r:id="rId8"/>
    <p:sldId id="979" r:id="rId9"/>
    <p:sldId id="980" r:id="rId10"/>
    <p:sldId id="981" r:id="rId11"/>
    <p:sldId id="983" r:id="rId12"/>
    <p:sldId id="984" r:id="rId13"/>
    <p:sldId id="985" r:id="rId14"/>
    <p:sldId id="986" r:id="rId15"/>
    <p:sldId id="987" r:id="rId16"/>
    <p:sldId id="991" r:id="rId17"/>
    <p:sldId id="1037" r:id="rId18"/>
    <p:sldId id="1038" r:id="rId19"/>
    <p:sldId id="1039" r:id="rId20"/>
    <p:sldId id="989" r:id="rId21"/>
    <p:sldId id="990" r:id="rId22"/>
    <p:sldId id="992" r:id="rId23"/>
    <p:sldId id="993" r:id="rId24"/>
    <p:sldId id="996" r:id="rId25"/>
    <p:sldId id="997" r:id="rId26"/>
    <p:sldId id="998" r:id="rId27"/>
    <p:sldId id="1002" r:id="rId28"/>
    <p:sldId id="1003" r:id="rId29"/>
    <p:sldId id="1004" r:id="rId30"/>
    <p:sldId id="1005" r:id="rId31"/>
    <p:sldId id="1006" r:id="rId32"/>
    <p:sldId id="1154" r:id="rId33"/>
    <p:sldId id="1007" r:id="rId34"/>
    <p:sldId id="1155" r:id="rId35"/>
    <p:sldId id="1008" r:id="rId36"/>
    <p:sldId id="1102" r:id="rId37"/>
    <p:sldId id="1171" r:id="rId38"/>
    <p:sldId id="1156" r:id="rId39"/>
    <p:sldId id="1103" r:id="rId40"/>
    <p:sldId id="1104" r:id="rId41"/>
    <p:sldId id="1105" r:id="rId42"/>
    <p:sldId id="1157" r:id="rId43"/>
    <p:sldId id="1161" r:id="rId44"/>
    <p:sldId id="1106" r:id="rId45"/>
    <p:sldId id="1107" r:id="rId46"/>
    <p:sldId id="1108" r:id="rId47"/>
    <p:sldId id="1159" r:id="rId48"/>
    <p:sldId id="1109" r:id="rId49"/>
    <p:sldId id="1158" r:id="rId50"/>
    <p:sldId id="1160" r:id="rId51"/>
    <p:sldId id="1110" r:id="rId52"/>
    <p:sldId id="1111" r:id="rId53"/>
    <p:sldId id="1112" r:id="rId54"/>
    <p:sldId id="1113" r:id="rId55"/>
    <p:sldId id="1114" r:id="rId56"/>
    <p:sldId id="1163" r:id="rId57"/>
    <p:sldId id="1115" r:id="rId58"/>
    <p:sldId id="1116" r:id="rId59"/>
    <p:sldId id="1165" r:id="rId60"/>
    <p:sldId id="1167" r:id="rId61"/>
    <p:sldId id="1168" r:id="rId62"/>
    <p:sldId id="1120" r:id="rId63"/>
    <p:sldId id="1121" r:id="rId64"/>
    <p:sldId id="1119" r:id="rId65"/>
    <p:sldId id="1169" r:id="rId66"/>
    <p:sldId id="1170" r:id="rId67"/>
    <p:sldId id="1122" r:id="rId68"/>
    <p:sldId id="1123" r:id="rId69"/>
    <p:sldId id="1124" r:id="rId70"/>
    <p:sldId id="1125" r:id="rId71"/>
    <p:sldId id="1126" r:id="rId72"/>
    <p:sldId id="1127" r:id="rId73"/>
    <p:sldId id="1128" r:id="rId74"/>
    <p:sldId id="1129" r:id="rId75"/>
    <p:sldId id="1130" r:id="rId76"/>
    <p:sldId id="1172" r:id="rId77"/>
    <p:sldId id="1131" r:id="rId78"/>
    <p:sldId id="1132" r:id="rId79"/>
    <p:sldId id="1133" r:id="rId80"/>
    <p:sldId id="1134" r:id="rId81"/>
    <p:sldId id="1173" r:id="rId82"/>
    <p:sldId id="1174" r:id="rId83"/>
    <p:sldId id="1175" r:id="rId84"/>
    <p:sldId id="1176" r:id="rId85"/>
    <p:sldId id="1177" r:id="rId86"/>
    <p:sldId id="1178" r:id="rId87"/>
    <p:sldId id="1179" r:id="rId88"/>
    <p:sldId id="1180" r:id="rId89"/>
    <p:sldId id="1181" r:id="rId90"/>
    <p:sldId id="1182" r:id="rId91"/>
    <p:sldId id="1183" r:id="rId92"/>
    <p:sldId id="1184" r:id="rId93"/>
    <p:sldId id="1135" r:id="rId94"/>
    <p:sldId id="1185" r:id="rId95"/>
    <p:sldId id="1186" r:id="rId96"/>
    <p:sldId id="1187" r:id="rId97"/>
    <p:sldId id="1188" r:id="rId98"/>
    <p:sldId id="1137" r:id="rId99"/>
    <p:sldId id="1138" r:id="rId100"/>
    <p:sldId id="1139" r:id="rId101"/>
    <p:sldId id="1140" r:id="rId102"/>
    <p:sldId id="1141" r:id="rId103"/>
    <p:sldId id="1189" r:id="rId104"/>
    <p:sldId id="1193" r:id="rId105"/>
    <p:sldId id="1194" r:id="rId106"/>
    <p:sldId id="1190" r:id="rId107"/>
    <p:sldId id="1195" r:id="rId108"/>
    <p:sldId id="1191" r:id="rId109"/>
    <p:sldId id="1192" r:id="rId110"/>
    <p:sldId id="1150" r:id="rId111"/>
    <p:sldId id="1142" r:id="rId112"/>
    <p:sldId id="1143" r:id="rId113"/>
    <p:sldId id="1144" r:id="rId114"/>
    <p:sldId id="1145" r:id="rId115"/>
    <p:sldId id="1146" r:id="rId116"/>
    <p:sldId id="1147" r:id="rId117"/>
    <p:sldId id="1148" r:id="rId118"/>
    <p:sldId id="1149" r:id="rId119"/>
    <p:sldId id="1196" r:id="rId120"/>
    <p:sldId id="876" r:id="rId1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黑体" charset="0"/>
        <a:cs typeface="黑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4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12357C"/>
    <a:srgbClr val="DDDDDD"/>
    <a:srgbClr val="132584"/>
    <a:srgbClr val="FE340C"/>
    <a:srgbClr val="950341"/>
    <a:srgbClr val="93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35"/>
    <p:restoredTop sz="88345" autoAdjust="0"/>
  </p:normalViewPr>
  <p:slideViewPr>
    <p:cSldViewPr snapToObjects="1">
      <p:cViewPr varScale="1">
        <p:scale>
          <a:sx n="101" d="100"/>
          <a:sy n="101" d="100"/>
        </p:scale>
        <p:origin x="1506" y="78"/>
      </p:cViewPr>
      <p:guideLst>
        <p:guide orient="horz" pos="2324"/>
        <p:guide pos="2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13" Type="http://schemas.openxmlformats.org/officeDocument/2006/relationships/slide" Target="slides/slide54.xml"/><Relationship Id="rId18" Type="http://schemas.openxmlformats.org/officeDocument/2006/relationships/slide" Target="slides/slide76.xml"/><Relationship Id="rId3" Type="http://schemas.openxmlformats.org/officeDocument/2006/relationships/slide" Target="slides/slide38.xml"/><Relationship Id="rId21" Type="http://schemas.openxmlformats.org/officeDocument/2006/relationships/slide" Target="slides/slide79.xml"/><Relationship Id="rId7" Type="http://schemas.openxmlformats.org/officeDocument/2006/relationships/slide" Target="slides/slide45.xml"/><Relationship Id="rId12" Type="http://schemas.openxmlformats.org/officeDocument/2006/relationships/slide" Target="slides/slide53.xml"/><Relationship Id="rId17" Type="http://schemas.openxmlformats.org/officeDocument/2006/relationships/slide" Target="slides/slide67.xml"/><Relationship Id="rId25" Type="http://schemas.openxmlformats.org/officeDocument/2006/relationships/slide" Target="slides/slide100.xml"/><Relationship Id="rId2" Type="http://schemas.openxmlformats.org/officeDocument/2006/relationships/slide" Target="slides/slide37.xml"/><Relationship Id="rId16" Type="http://schemas.openxmlformats.org/officeDocument/2006/relationships/slide" Target="slides/slide66.xml"/><Relationship Id="rId20" Type="http://schemas.openxmlformats.org/officeDocument/2006/relationships/slide" Target="slides/slide78.xml"/><Relationship Id="rId1" Type="http://schemas.openxmlformats.org/officeDocument/2006/relationships/slide" Target="slides/slide35.xml"/><Relationship Id="rId6" Type="http://schemas.openxmlformats.org/officeDocument/2006/relationships/slide" Target="slides/slide43.xml"/><Relationship Id="rId11" Type="http://schemas.openxmlformats.org/officeDocument/2006/relationships/slide" Target="slides/slide52.xml"/><Relationship Id="rId24" Type="http://schemas.openxmlformats.org/officeDocument/2006/relationships/slide" Target="slides/slide99.xml"/><Relationship Id="rId5" Type="http://schemas.openxmlformats.org/officeDocument/2006/relationships/slide" Target="slides/slide40.xml"/><Relationship Id="rId15" Type="http://schemas.openxmlformats.org/officeDocument/2006/relationships/slide" Target="slides/slide63.xml"/><Relationship Id="rId23" Type="http://schemas.openxmlformats.org/officeDocument/2006/relationships/slide" Target="slides/slide97.xml"/><Relationship Id="rId10" Type="http://schemas.openxmlformats.org/officeDocument/2006/relationships/slide" Target="slides/slide51.xml"/><Relationship Id="rId19" Type="http://schemas.openxmlformats.org/officeDocument/2006/relationships/slide" Target="slides/slide77.xml"/><Relationship Id="rId4" Type="http://schemas.openxmlformats.org/officeDocument/2006/relationships/slide" Target="slides/slide39.xml"/><Relationship Id="rId9" Type="http://schemas.openxmlformats.org/officeDocument/2006/relationships/slide" Target="slides/slide50.xml"/><Relationship Id="rId14" Type="http://schemas.openxmlformats.org/officeDocument/2006/relationships/slide" Target="slides/slide61.xml"/><Relationship Id="rId22" Type="http://schemas.openxmlformats.org/officeDocument/2006/relationships/slide" Target="slides/slide9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1B49A2F8-CCFC-5D4C-A1C4-C56321058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1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Obviously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many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languages.</a:t>
            </a:r>
            <a:endParaRPr kumimoji="1" lang="zh-CN" altLang="en-US" baseline="0" dirty="0" smtClean="0"/>
          </a:p>
          <a:p>
            <a:r>
              <a:rPr kumimoji="1" lang="en-US" altLang="zh-CN" baseline="0" dirty="0" smtClean="0"/>
              <a:t>They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compete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other.</a:t>
            </a:r>
            <a:endParaRPr kumimoji="1" lang="zh-CN" altLang="en-US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692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1A668-032E-644F-AB2D-1038AC28EB2C}" type="slidenum">
              <a:rPr lang="en-US"/>
              <a:pPr/>
              <a:t>29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sz="2000" dirty="0" smtClean="0"/>
              <a:t>Modeling</a:t>
            </a:r>
            <a:r>
              <a:rPr lang="en-US" sz="2000" baseline="0" dirty="0" smtClean="0"/>
              <a:t> elements are connected with each other through different relationships. </a:t>
            </a:r>
          </a:p>
          <a:p>
            <a:r>
              <a:rPr lang="en-US" sz="2000" dirty="0" smtClean="0"/>
              <a:t>R</a:t>
            </a:r>
            <a:r>
              <a:rPr lang="en-US" altLang="zh-CN" sz="2000" dirty="0" smtClean="0"/>
              <a:t>elationship discovering</a:t>
            </a:r>
            <a:r>
              <a:rPr lang="en-US" altLang="zh-CN" sz="2000" baseline="0" dirty="0" smtClean="0"/>
              <a:t> and defining</a:t>
            </a:r>
            <a:r>
              <a:rPr lang="en-US" altLang="zh-CN" sz="2000" dirty="0" smtClean="0"/>
              <a:t> is the most difficulty task in modeling.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782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67FB2-9855-1344-A2D8-1E1D695EEC9E}" type="slidenum">
              <a:rPr lang="en-US"/>
              <a:pPr/>
              <a:t>30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4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67FB2-9855-1344-A2D8-1E1D695EEC9E}" type="slidenum">
              <a:rPr lang="en-US"/>
              <a:pPr/>
              <a:t>31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26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7D4FC-28F7-6246-AF83-329A9726F27E}" type="slidenum">
              <a:rPr lang="en-US"/>
              <a:pPr/>
              <a:t>32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8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7D4FC-28F7-6246-AF83-329A9726F27E}" type="slidenum">
              <a:rPr lang="en-US"/>
              <a:pPr/>
              <a:t>33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881E3-8116-6A40-94A0-0F57269DC62B}" type="slidenum">
              <a:rPr lang="en-US"/>
              <a:pPr/>
              <a:t>34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7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88E3AF-DCD0-5D4A-879B-D0F20513C7EB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r>
              <a:rPr lang="en-US" sz="2000" dirty="0">
                <a:latin typeface="Times" charset="0"/>
                <a:ea typeface="ＭＳ Ｐゴシック" charset="0"/>
              </a:rPr>
              <a:t>Powerful, but complex language</a:t>
            </a:r>
          </a:p>
          <a:p>
            <a:pPr lvl="0"/>
            <a:r>
              <a:rPr lang="en-US" sz="2000" dirty="0">
                <a:latin typeface="Times" charset="0"/>
                <a:ea typeface="ＭＳ Ｐゴシック" charset="0"/>
              </a:rPr>
              <a:t>Can be misused to generate unreadable models</a:t>
            </a:r>
          </a:p>
          <a:p>
            <a:pPr lvl="0"/>
            <a:r>
              <a:rPr lang="en-US" sz="2000" dirty="0">
                <a:latin typeface="Times" charset="0"/>
                <a:ea typeface="ＭＳ Ｐゴシック" charset="0"/>
              </a:rPr>
              <a:t>Can be misunderstood when using too many exotic features</a:t>
            </a:r>
          </a:p>
        </p:txBody>
      </p:sp>
    </p:spTree>
    <p:extLst>
      <p:ext uri="{BB962C8B-B14F-4D97-AF65-F5344CB8AC3E}">
        <p14:creationId xmlns:p14="http://schemas.microsoft.com/office/powerpoint/2010/main" val="3539967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CCAB004-7547-E14C-B45D-7C4F5050D0E9}" type="slidenum">
              <a:rPr lang="en-US" sz="1200" b="0"/>
              <a:pPr/>
              <a:t>37</a:t>
            </a:fld>
            <a:endParaRPr lang="en-US" sz="1200" b="0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Statechart diagrams</a:t>
            </a:r>
          </a:p>
          <a:p>
            <a:pPr lvl="1"/>
            <a:r>
              <a:rPr lang="en-US">
                <a:latin typeface="Times" charset="0"/>
                <a:ea typeface="ＭＳ Ｐゴシック" charset="0"/>
              </a:rPr>
              <a:t>Describe the dynamic behavior of an individual object  (essentially a finite state automaton)</a:t>
            </a: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Activity Diagrams</a:t>
            </a:r>
          </a:p>
          <a:p>
            <a:pPr lvl="1"/>
            <a:r>
              <a:rPr lang="en-US">
                <a:latin typeface="Times" charset="0"/>
                <a:ea typeface="ＭＳ Ｐゴシック" charset="0"/>
              </a:rPr>
              <a:t>Model the dynamic behavior of a system, in particular the  workflow (essentially a flowchart)</a:t>
            </a:r>
          </a:p>
        </p:txBody>
      </p:sp>
    </p:spTree>
    <p:extLst>
      <p:ext uri="{BB962C8B-B14F-4D97-AF65-F5344CB8AC3E}">
        <p14:creationId xmlns:p14="http://schemas.microsoft.com/office/powerpoint/2010/main" val="803392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0084911-AB42-EB4A-A650-BA5EB3DA4F0F}" type="slidenum">
              <a:rPr lang="en-US" sz="1200" b="0"/>
              <a:pPr/>
              <a:t>38</a:t>
            </a:fld>
            <a:endParaRPr lang="en-US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67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328C2C0-152E-274D-97B5-7B62ADDC2F79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2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2062D-B7C4-D748-AACF-2051F9F9DABF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4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F95C26-2A91-6149-8DA3-D798FD6CC313}" type="slidenum">
              <a:rPr lang="en-US" sz="1200" b="0"/>
              <a:pPr/>
              <a:t>40</a:t>
            </a:fld>
            <a:endParaRPr lang="en-US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4AC1DE0-E1DD-D548-BBDC-BEEE97A06428}" type="slidenum">
              <a:rPr lang="en-US" sz="1200" b="0"/>
              <a:pPr/>
              <a:t>43</a:t>
            </a:fld>
            <a:endParaRPr 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Question: Anything</a:t>
            </a:r>
            <a:r>
              <a:rPr lang="en-US" sz="240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missing</a:t>
            </a:r>
            <a:r>
              <a:rPr lang="en-US" sz="240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? Answer: </a:t>
            </a:r>
            <a:r>
              <a:rPr lang="en-US" sz="280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Exceptional cases!</a:t>
            </a:r>
          </a:p>
          <a:p>
            <a:endParaRPr lang="en-US" sz="2800">
              <a:solidFill>
                <a:srgbClr val="FF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Use cases represent functionality of the system</a:t>
            </a: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All use cases need to be described for the model to be useful</a:t>
            </a: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Use case diagrams are useful as an index into the use cases</a:t>
            </a: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The Textual Use case descriptions provide meat of model, not the use case diagrams.</a:t>
            </a:r>
          </a:p>
        </p:txBody>
      </p:sp>
    </p:spTree>
    <p:extLst>
      <p:ext uri="{BB962C8B-B14F-4D97-AF65-F5344CB8AC3E}">
        <p14:creationId xmlns:p14="http://schemas.microsoft.com/office/powerpoint/2010/main" val="54587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6683239-23E3-204F-B5C0-8DA32DC00403}" type="slidenum">
              <a:rPr lang="en-US" sz="1200" b="0"/>
              <a:pPr/>
              <a:t>44</a:t>
            </a:fld>
            <a:endParaRPr lang="en-US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12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759C234-2450-1D4E-BC57-AAEF1D8F6AA1}" type="slidenum">
              <a:rPr lang="en-US" sz="1200" b="0"/>
              <a:pPr/>
              <a:t>45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70C5DAE-6179-0F4E-88A7-46A9383B7D9E}" type="slidenum">
              <a:rPr lang="en-US" sz="1200" b="0"/>
              <a:pPr/>
              <a:t>47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26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DF169A-F9D9-114C-8F52-1F29567AB0B1}" type="slidenum">
              <a:rPr lang="en-US" sz="1200" b="0"/>
              <a:pPr/>
              <a:t>50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67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554ADAD-C555-FA42-BD17-05ABF2DCEA9F}" type="slidenum">
              <a:rPr lang="en-US" sz="1200" b="0"/>
              <a:pPr/>
              <a:t>51</a:t>
            </a:fld>
            <a:endParaRPr lang="en-US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1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1002C95-CDE5-7346-B7D1-8BD124AB6C2A}" type="slidenum">
              <a:rPr lang="en-US" sz="1200" b="0"/>
              <a:pPr/>
              <a:t>52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75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E93C24-6B0C-A44A-82D8-7B49603F290C}" type="slidenum">
              <a:rPr lang="en-US" sz="1200" b="0"/>
              <a:pPr/>
              <a:t>53</a:t>
            </a:fld>
            <a:endParaRPr lang="en-US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What is the difference between an </a:t>
            </a:r>
            <a:r>
              <a:rPr lang="en-US" sz="2000" i="1" dirty="0">
                <a:latin typeface="Times" charset="0"/>
                <a:ea typeface="ＭＳ Ｐゴシック" charset="0"/>
                <a:cs typeface="ＭＳ Ｐゴシック" charset="0"/>
              </a:rPr>
              <a:t>actor</a:t>
            </a:r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,  a </a:t>
            </a:r>
            <a:r>
              <a:rPr lang="en-US" sz="2000" i="1" dirty="0">
                <a:latin typeface="Times" charset="0"/>
                <a:ea typeface="ＭＳ Ｐゴシック" charset="0"/>
                <a:cs typeface="ＭＳ Ｐゴシック" charset="0"/>
              </a:rPr>
              <a:t>class</a:t>
            </a:r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 and an </a:t>
            </a:r>
            <a:r>
              <a:rPr lang="en-US" sz="2000" i="1" dirty="0">
                <a:latin typeface="Times" charset="0"/>
                <a:ea typeface="ＭＳ Ｐゴシック" charset="0"/>
                <a:cs typeface="ＭＳ Ｐゴシック" charset="0"/>
              </a:rPr>
              <a:t>instance</a:t>
            </a:r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8495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6A4F08-303C-364F-91CC-997264771A60}" type="slidenum">
              <a:rPr lang="en-US" sz="1200" b="0"/>
              <a:pPr/>
              <a:t>54</a:t>
            </a:fld>
            <a:endParaRPr lang="en-US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7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583E7-2BFD-FB4D-AFE4-594BDA82367C}" type="slidenum">
              <a:rPr lang="en-US"/>
              <a:pPr/>
              <a:t>22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lvl="1"/>
            <a:r>
              <a:rPr lang="en-US" dirty="0" smtClean="0"/>
              <a:t>Architecture </a:t>
            </a:r>
          </a:p>
          <a:p>
            <a:pPr lvl="1"/>
            <a:r>
              <a:rPr lang="en-US" dirty="0" smtClean="0"/>
              <a:t>Organization of a software system.</a:t>
            </a:r>
          </a:p>
          <a:p>
            <a:pPr lvl="1"/>
            <a:r>
              <a:rPr lang="en-US" dirty="0" smtClean="0"/>
              <a:t>Selection of structural elements &amp; interfaces from which a system is composed.</a:t>
            </a:r>
          </a:p>
          <a:p>
            <a:pPr lvl="1"/>
            <a:r>
              <a:rPr lang="en-US" dirty="0" smtClean="0"/>
              <a:t>Behavior or collaboration of elements.</a:t>
            </a:r>
          </a:p>
          <a:p>
            <a:pPr lvl="1"/>
            <a:r>
              <a:rPr lang="en-US" dirty="0" smtClean="0"/>
              <a:t>Composition of structural and behavioral elements.</a:t>
            </a:r>
          </a:p>
          <a:p>
            <a:pPr lvl="1"/>
            <a:r>
              <a:rPr lang="en-US" dirty="0" smtClean="0"/>
              <a:t>Architectural style guiding the system.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b="1" i="1" dirty="0" smtClean="0">
                <a:solidFill>
                  <a:schemeClr val="bg2"/>
                </a:solidFill>
              </a:rPr>
              <a:t>Use Case View</a:t>
            </a:r>
            <a:r>
              <a:rPr lang="en-US" sz="1050" dirty="0" smtClean="0"/>
              <a:t> 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en-US" sz="1200" dirty="0" smtClean="0"/>
              <a:t>Use Case Analysis is a technique to capture business process from user</a:t>
            </a:r>
            <a:r>
              <a:rPr lang="ja-JP" altLang="en-US" sz="1200" dirty="0" smtClean="0">
                <a:latin typeface="Arial"/>
              </a:rPr>
              <a:t>’</a:t>
            </a:r>
            <a:r>
              <a:rPr lang="en-US" sz="1200" dirty="0" smtClean="0"/>
              <a:t>s perspective. </a:t>
            </a:r>
          </a:p>
          <a:p>
            <a:pPr>
              <a:lnSpc>
                <a:spcPct val="80000"/>
              </a:lnSpc>
            </a:pPr>
            <a:r>
              <a:rPr lang="en-US" sz="1200" dirty="0" smtClean="0"/>
              <a:t>Encompasses the behavior as seen by users, analysts and testers.</a:t>
            </a:r>
          </a:p>
          <a:p>
            <a:pPr>
              <a:lnSpc>
                <a:spcPct val="80000"/>
              </a:lnSpc>
            </a:pPr>
            <a:r>
              <a:rPr lang="en-US" sz="1200" dirty="0" smtClean="0"/>
              <a:t>Specifies forces that shape the architecture.</a:t>
            </a:r>
          </a:p>
          <a:p>
            <a:pPr>
              <a:lnSpc>
                <a:spcPct val="80000"/>
              </a:lnSpc>
            </a:pPr>
            <a:r>
              <a:rPr lang="en-US" sz="1200" dirty="0" smtClean="0"/>
              <a:t>Static aspects captured in use case diagrams.</a:t>
            </a:r>
          </a:p>
          <a:p>
            <a:pPr>
              <a:lnSpc>
                <a:spcPct val="80000"/>
              </a:lnSpc>
            </a:pPr>
            <a:r>
              <a:rPr lang="en-US" sz="1200" dirty="0" smtClean="0"/>
              <a:t>Dynamic aspects captured in interaction diagrams, </a:t>
            </a:r>
            <a:r>
              <a:rPr lang="en-US" sz="1200" dirty="0" err="1" smtClean="0"/>
              <a:t>statechart</a:t>
            </a:r>
            <a:r>
              <a:rPr lang="en-US" sz="1200" dirty="0" smtClean="0"/>
              <a:t> diagrams, and activity diagrams.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1600" b="1" i="1" dirty="0" smtClean="0">
                <a:solidFill>
                  <a:schemeClr val="bg2"/>
                </a:solidFill>
              </a:rPr>
              <a:t>Design View</a:t>
            </a:r>
            <a:r>
              <a:rPr lang="en-US" sz="1200" dirty="0" smtClean="0"/>
              <a:t>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Encompasses classes, interfaces, and collaborations that define the vocabulary of a system.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Supports functional requirements of the system.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Static aspects captured in class diagrams and object diagrams.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Dynamic aspects captured in interaction, </a:t>
            </a:r>
            <a:r>
              <a:rPr lang="en-US" sz="1200" dirty="0" err="1" smtClean="0"/>
              <a:t>statechart</a:t>
            </a:r>
            <a:r>
              <a:rPr lang="en-US" sz="1200" dirty="0" smtClean="0"/>
              <a:t>, and activity diagrams.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 b="1" i="1" dirty="0" smtClean="0">
                <a:solidFill>
                  <a:schemeClr val="bg2"/>
                </a:solidFill>
              </a:rPr>
              <a:t>Process View</a:t>
            </a:r>
            <a:r>
              <a:rPr lang="en-US" sz="1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Encompasses the threads and processes defining concurrency and synchronization.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Addresses performance, scalability, and throughput.</a:t>
            </a:r>
          </a:p>
          <a:p>
            <a:pPr>
              <a:lnSpc>
                <a:spcPct val="90000"/>
              </a:lnSpc>
            </a:pPr>
            <a:r>
              <a:rPr lang="en-US" sz="1200" dirty="0" smtClean="0"/>
              <a:t>Static and dynamic aspects captured as in design view; emphasis on active classes.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1600" b="1" i="1" dirty="0" smtClean="0">
                <a:solidFill>
                  <a:schemeClr val="bg2"/>
                </a:solidFill>
              </a:rPr>
              <a:t>Implementation View</a:t>
            </a:r>
            <a:r>
              <a:rPr lang="en-US" sz="1600" dirty="0" smtClean="0"/>
              <a:t> 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Encompasses components and files used to assemble and release a physical system.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Addresses configuration management.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Static aspects captured in component diagrams.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Dynamic aspects captured in interaction, </a:t>
            </a:r>
            <a:r>
              <a:rPr lang="en-US" sz="1200" dirty="0" err="1" smtClean="0"/>
              <a:t>statechart</a:t>
            </a:r>
            <a:r>
              <a:rPr lang="en-US" sz="1200" dirty="0" smtClean="0"/>
              <a:t>, &amp; activity diagrams.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1600" b="1" i="1" dirty="0" smtClean="0">
                <a:solidFill>
                  <a:schemeClr val="bg2"/>
                </a:solidFill>
              </a:rPr>
              <a:t>Deployment View</a:t>
            </a:r>
            <a:r>
              <a:rPr lang="en-US" sz="1600" dirty="0" smtClean="0"/>
              <a:t> 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Encompasses the nodes that form the system hardware topology.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Addresses distribution, delivery, and installation.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Static aspects captured in deployment diagrams.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sz="1200" dirty="0" smtClean="0"/>
              <a:t>Dynamic aspects captured in interaction, </a:t>
            </a:r>
            <a:r>
              <a:rPr lang="en-US" sz="1200" dirty="0" err="1" smtClean="0"/>
              <a:t>statechart</a:t>
            </a:r>
            <a:r>
              <a:rPr lang="en-US" sz="1200" dirty="0" smtClean="0"/>
              <a:t>, &amp; activity diagrams.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12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86568E-6FA0-FA4C-9246-E856E5CACB74}" type="slidenum">
              <a:rPr lang="en-US" sz="1200" b="0"/>
              <a:pPr/>
              <a:t>56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00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535AD41-D8FD-C94B-8E07-BB8A93C27CA2}" type="slidenum">
              <a:rPr lang="en-US" sz="1200" b="0"/>
              <a:pPr/>
              <a:t>57</a:t>
            </a:fld>
            <a:endParaRPr lang="en-US" sz="1200" b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A stock exchange lists many companies each of them uniquely </a:t>
            </a:r>
            <a:r>
              <a:rPr lang="en-US" sz="2000" dirty="0" smtClean="0">
                <a:latin typeface="Times" charset="0"/>
                <a:ea typeface="ＭＳ Ｐゴシック" charset="0"/>
                <a:cs typeface="ＭＳ Ｐゴシック" charset="0"/>
              </a:rPr>
              <a:t>identif</a:t>
            </a:r>
            <a:r>
              <a:rPr lang="en-US" altLang="zh-CN" sz="2000" dirty="0" smtClean="0">
                <a:latin typeface="Times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 smtClean="0">
                <a:latin typeface="Times" charset="0"/>
                <a:ea typeface="ＭＳ Ｐゴシック" charset="0"/>
                <a:cs typeface="ＭＳ Ｐゴシック" charset="0"/>
              </a:rPr>
              <a:t>ed </a:t>
            </a:r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by a ticker symbol used at that stock exchange.</a:t>
            </a:r>
          </a:p>
          <a:p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A company can be listed on more than one stock exchange, using the same ticker symbol.</a:t>
            </a:r>
          </a:p>
          <a:p>
            <a:endParaRPr lang="en-US" sz="2000" dirty="0">
              <a:latin typeface="Times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Mercedes Benz is an example for a company  listed on more than one stock exchange: Frankfurt and NYSE. </a:t>
            </a:r>
          </a:p>
          <a:p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Does it have two different Ticker symbols?</a:t>
            </a:r>
          </a:p>
          <a:p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Something not clear here: What happens if the company cannot have the same ticker symbol on two different stock exchanges?</a:t>
            </a:r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29533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460EDE1-4998-A243-B992-EBD8BBB5714E}" type="slidenum">
              <a:rPr lang="en-US" sz="1200" b="0"/>
              <a:pPr/>
              <a:t>61</a:t>
            </a:fld>
            <a:endParaRPr lang="en-US" sz="1200" b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In this case, filename is a qualifier attached to </a:t>
            </a:r>
            <a:r>
              <a:rPr lang="en-US" sz="2000" dirty="0" smtClean="0">
                <a:latin typeface="Times" charset="0"/>
                <a:ea typeface="ＭＳ Ｐゴシック" charset="0"/>
                <a:cs typeface="ＭＳ Ｐゴシック" charset="0"/>
              </a:rPr>
              <a:t>Directory</a:t>
            </a:r>
          </a:p>
          <a:p>
            <a:endParaRPr lang="en-US" sz="2000" dirty="0" smtClean="0">
              <a:latin typeface="Times" charset="0"/>
              <a:ea typeface="ＭＳ Ｐゴシック" charset="0"/>
              <a:cs typeface="ＭＳ Ｐゴシック" charset="0"/>
            </a:endParaRPr>
          </a:p>
          <a:p>
            <a:endParaRPr lang="en-US" sz="20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charset="0"/>
            </a:endParaRPr>
          </a:p>
          <a:p>
            <a:r>
              <a:rPr lang="en-US" sz="2000" b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qualifier</a:t>
            </a:r>
          </a:p>
          <a:p>
            <a:r>
              <a:rPr lang="pl-PL" sz="20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US: [ˈ</a:t>
            </a:r>
            <a:r>
              <a:rPr lang="pl-PL" sz="2000" b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kwɑləˌfaɪər</a:t>
            </a:r>
            <a:r>
              <a:rPr lang="pl-PL" sz="20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]  UK: [ˈ</a:t>
            </a:r>
            <a:r>
              <a:rPr lang="pl-PL" sz="2000" b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kwɒlɪˌfaɪə</a:t>
            </a:r>
            <a:r>
              <a:rPr lang="pl-PL" sz="20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(r)] </a:t>
            </a:r>
            <a:endParaRPr lang="en-US" sz="2000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19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6F6469-8B13-9749-845D-7D6FB002133E}" type="slidenum">
              <a:rPr lang="en-US" sz="1200" b="0"/>
              <a:pPr/>
              <a:t>62</a:t>
            </a:fld>
            <a:endParaRPr lang="en-US" sz="1200" b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64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822DA17-867F-4144-A08C-9ED9F3137358}" type="slidenum">
              <a:rPr lang="en-US" sz="1200" b="0"/>
              <a:pPr/>
              <a:t>63</a:t>
            </a:fld>
            <a:endParaRPr lang="en-US" sz="1200" b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Example for composition: Bill of Material</a:t>
            </a:r>
          </a:p>
        </p:txBody>
      </p:sp>
    </p:spTree>
    <p:extLst>
      <p:ext uri="{BB962C8B-B14F-4D97-AF65-F5344CB8AC3E}">
        <p14:creationId xmlns:p14="http://schemas.microsoft.com/office/powerpoint/2010/main" val="27570487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6CDE29-E40E-1D4B-857C-83F6EDCCEBC3}" type="slidenum">
              <a:rPr lang="en-US" sz="1200" b="0"/>
              <a:pPr/>
              <a:t>64</a:t>
            </a:fld>
            <a:endParaRPr lang="en-US" sz="1200" b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71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58A3954-21EE-E14E-84CA-5A7E9913C739}" type="slidenum">
              <a:rPr lang="en-US" sz="1200" b="0"/>
              <a:pPr/>
              <a:t>65</a:t>
            </a:fld>
            <a:endParaRPr lang="en-US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47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144DE6D-CD21-BE4D-9EA3-E65866F3801F}" type="slidenum">
              <a:rPr lang="en-US" sz="1200" b="0"/>
              <a:pPr/>
              <a:t>66</a:t>
            </a:fld>
            <a:endParaRPr lang="en-US" sz="1200" b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Later we will also see how inheritance allows the reuse of solutions (implementation and specification inheritance</a:t>
            </a:r>
            <a:r>
              <a:rPr lang="en-US" sz="2000" dirty="0" smtClean="0">
                <a:latin typeface="Times" charset="0"/>
                <a:ea typeface="ＭＳ Ｐゴシック" charset="0"/>
                <a:cs typeface="ＭＳ Ｐゴシック" charset="0"/>
              </a:rPr>
              <a:t>)</a:t>
            </a:r>
          </a:p>
          <a:p>
            <a:endParaRPr lang="en-US" sz="2000" dirty="0" smtClean="0">
              <a:latin typeface="Times" charset="0"/>
              <a:ea typeface="ＭＳ Ｐゴシック" charset="0"/>
              <a:cs typeface="ＭＳ Ｐゴシック" charset="0"/>
            </a:endParaRPr>
          </a:p>
          <a:p>
            <a:endParaRPr lang="en-US" sz="20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宋体" charset="0"/>
            </a:endParaRPr>
          </a:p>
          <a:p>
            <a:r>
              <a:rPr lang="en-US" sz="2000" b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taxonomy</a:t>
            </a:r>
          </a:p>
          <a:p>
            <a:r>
              <a:rPr lang="is-IS" sz="20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US: [tækˈsɑnəmi]  UK: [tækˈsɒnəmi]  </a:t>
            </a:r>
            <a:endParaRPr lang="en-US" sz="2000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41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5FCA6A9-4569-234F-BB88-42C82BB59C02}" type="slidenum">
              <a:rPr lang="en-US" sz="1200" b="0"/>
              <a:pPr/>
              <a:t>67</a:t>
            </a:fld>
            <a:endParaRPr lang="en-US" sz="1200" b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Packages are the grouping construct with</a:t>
            </a:r>
          </a:p>
        </p:txBody>
      </p:sp>
    </p:spTree>
    <p:extLst>
      <p:ext uri="{BB962C8B-B14F-4D97-AF65-F5344CB8AC3E}">
        <p14:creationId xmlns:p14="http://schemas.microsoft.com/office/powerpoint/2010/main" val="36784353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8851047-8AE9-3842-B185-F8D4DC5264B7}" type="slidenum">
              <a:rPr lang="en-US" sz="1200" b="0"/>
              <a:pPr/>
              <a:t>68</a:t>
            </a:fld>
            <a:endParaRPr lang="en-US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8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34C79-91F5-1740-A9A2-E09A916CCF0F}" type="slidenum">
              <a:rPr lang="en-US"/>
              <a:pPr/>
              <a:t>23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37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82BE95C-F21F-C84E-B1E3-0B122BDE3322}" type="slidenum">
              <a:rPr lang="en-US" sz="1200" b="0"/>
              <a:pPr/>
              <a:t>69</a:t>
            </a:fld>
            <a:endParaRPr lang="en-US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800" b="1">
                <a:latin typeface="Palatino" charset="0"/>
                <a:ea typeface="ＭＳ Ｐゴシック" charset="0"/>
                <a:cs typeface="ＭＳ Ｐゴシック" charset="0"/>
              </a:rPr>
              <a:t>Naming is important!</a:t>
            </a:r>
          </a:p>
        </p:txBody>
      </p:sp>
    </p:spTree>
    <p:extLst>
      <p:ext uri="{BB962C8B-B14F-4D97-AF65-F5344CB8AC3E}">
        <p14:creationId xmlns:p14="http://schemas.microsoft.com/office/powerpoint/2010/main" val="1451977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E3E3BE2-A2CB-A14C-A3E7-306DD146F5BF}" type="slidenum">
              <a:rPr lang="en-US" sz="1200" b="0"/>
              <a:pPr/>
              <a:t>70</a:t>
            </a:fld>
            <a:endParaRPr lang="en-US" sz="1200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28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71D4BF4-F32A-FA41-9E4F-52C4587215B2}" type="slidenum">
              <a:rPr lang="en-US" sz="1200" b="0"/>
              <a:pPr/>
              <a:t>71</a:t>
            </a:fld>
            <a:endParaRPr lang="en-US" sz="1200" b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60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118209E-AB0C-1140-8AC6-84A7F6B94B8C}" type="slidenum">
              <a:rPr lang="en-US" sz="1200" b="0"/>
              <a:pPr/>
              <a:t>72</a:t>
            </a:fld>
            <a:endParaRPr lang="en-US" sz="1200" b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22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86237C0-E970-9E4F-8620-5BDF38FCB80A}" type="slidenum">
              <a:rPr lang="en-US" sz="1200" b="0"/>
              <a:pPr/>
              <a:t>73</a:t>
            </a:fld>
            <a:endParaRPr lang="en-US" sz="1200" b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26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69B937-0C14-714B-870F-13F57CB8A1CB}" type="slidenum">
              <a:rPr lang="en-US" sz="1200" b="0"/>
              <a:pPr/>
              <a:t>74</a:t>
            </a:fld>
            <a:endParaRPr lang="en-US" sz="1200" b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210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Patterns of communication among a set of interacting objects.</a:t>
            </a:r>
          </a:p>
          <a:p>
            <a:r>
              <a:rPr lang="en-US" sz="2000" dirty="0" smtClean="0"/>
              <a:t>An object interacts with another object by</a:t>
            </a:r>
            <a:r>
              <a:rPr lang="en-US" sz="2000" baseline="0" dirty="0" smtClean="0"/>
              <a:t> sending messages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0670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A8CD4B0-A29A-4D46-B806-131AF8745865}" type="slidenum">
              <a:rPr lang="en-US" sz="1200" b="0"/>
              <a:pPr/>
              <a:t>76</a:t>
            </a:fld>
            <a:endParaRPr lang="en-US" sz="1200" b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03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4235BD1-8CD2-5E49-9881-118D74AFBCDA}" type="slidenum">
              <a:rPr lang="en-US" sz="1200" b="0"/>
              <a:pPr/>
              <a:t>77</a:t>
            </a:fld>
            <a:endParaRPr lang="en-US" sz="1200" b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126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A22D4B0-C134-3541-BDF6-4CF768D39B73}" type="slidenum">
              <a:rPr lang="en-US" sz="1200" b="0"/>
              <a:pPr/>
              <a:t>78</a:t>
            </a:fld>
            <a:endParaRPr lang="en-US" sz="1200" b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square brackets ([ ])</a:t>
            </a:r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4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3FF28-92FF-2442-A74B-B69666EDAFDC}" type="slidenum">
              <a:rPr lang="en-US"/>
              <a:pPr/>
              <a:t>24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1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6C63398-EA81-2043-A706-F03F20669337}" type="slidenum">
              <a:rPr lang="en-US" sz="1200" b="0"/>
              <a:pPr/>
              <a:t>79</a:t>
            </a:fld>
            <a:endParaRPr lang="en-US" sz="1200" b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>
                <a:latin typeface="Times" charset="0"/>
                <a:ea typeface="ＭＳ Ｐゴシック" charset="0"/>
                <a:cs typeface="ＭＳ Ｐゴシック" charset="0"/>
              </a:rPr>
              <a:t>Cross</a:t>
            </a:r>
          </a:p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36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7279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B709FAE-C898-224A-97EB-B9DF63E95E3A}" type="slidenum">
              <a:rPr lang="en-US" sz="1200" b="0"/>
              <a:pPr/>
              <a:t>92</a:t>
            </a:fld>
            <a:endParaRPr lang="en-US" sz="1200" b="0"/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895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923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6E12D0C-310E-D248-9172-6225D2611553}" type="slidenum">
              <a:rPr lang="en-US" sz="1200" b="0"/>
              <a:pPr/>
              <a:t>97</a:t>
            </a:fld>
            <a:endParaRPr lang="en-US" sz="1200" b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100" dirty="0">
                <a:latin typeface="Times" charset="0"/>
                <a:ea typeface="ＭＳ Ｐゴシック" charset="0"/>
                <a:cs typeface="ＭＳ Ｐゴシック" charset="0"/>
              </a:rPr>
              <a:t>There are two types of states: </a:t>
            </a:r>
          </a:p>
          <a:p>
            <a:pPr lvl="1"/>
            <a:r>
              <a:rPr lang="en-US" sz="1100" i="1" dirty="0">
                <a:latin typeface="Times" charset="0"/>
                <a:ea typeface="ＭＳ Ｐゴシック" charset="0"/>
              </a:rPr>
              <a:t>Action state:</a:t>
            </a:r>
            <a:r>
              <a:rPr lang="en-US" sz="1100" dirty="0">
                <a:latin typeface="Times" charset="0"/>
                <a:ea typeface="ＭＳ Ｐゴシック" charset="0"/>
              </a:rPr>
              <a:t> </a:t>
            </a:r>
          </a:p>
          <a:p>
            <a:pPr lvl="2"/>
            <a:r>
              <a:rPr lang="en-US" sz="1100" dirty="0">
                <a:latin typeface="Times" charset="0"/>
                <a:ea typeface="ＭＳ Ｐゴシック" charset="0"/>
              </a:rPr>
              <a:t>Cannot be decomposed any further</a:t>
            </a:r>
          </a:p>
          <a:p>
            <a:pPr lvl="2"/>
            <a:r>
              <a:rPr lang="en-US" sz="1100" dirty="0">
                <a:latin typeface="Times" charset="0"/>
                <a:ea typeface="ＭＳ Ｐゴシック" charset="0"/>
              </a:rPr>
              <a:t>Happens </a:t>
            </a:r>
            <a:r>
              <a:rPr lang="ja-JP" altLang="en-US" sz="1100" dirty="0">
                <a:latin typeface="Times" charset="0"/>
                <a:ea typeface="ＭＳ Ｐゴシック" charset="0"/>
              </a:rPr>
              <a:t>“</a:t>
            </a:r>
            <a:r>
              <a:rPr lang="en-US" sz="1100" dirty="0">
                <a:latin typeface="Times" charset="0"/>
                <a:ea typeface="ＭＳ Ｐゴシック" charset="0"/>
              </a:rPr>
              <a:t>instantaneously</a:t>
            </a:r>
            <a:r>
              <a:rPr lang="ja-JP" altLang="en-US" sz="1100" dirty="0">
                <a:latin typeface="Times" charset="0"/>
                <a:ea typeface="ＭＳ Ｐゴシック" charset="0"/>
              </a:rPr>
              <a:t>”</a:t>
            </a:r>
            <a:r>
              <a:rPr lang="en-US" sz="1100" dirty="0">
                <a:latin typeface="Times" charset="0"/>
                <a:ea typeface="ＭＳ Ｐゴシック" charset="0"/>
              </a:rPr>
              <a:t> with respect to the level of abstraction used in the model</a:t>
            </a:r>
          </a:p>
          <a:p>
            <a:pPr lvl="1"/>
            <a:r>
              <a:rPr lang="en-US" sz="1100" i="1" dirty="0">
                <a:latin typeface="Times" charset="0"/>
                <a:ea typeface="ＭＳ Ｐゴシック" charset="0"/>
              </a:rPr>
              <a:t>Activity state:</a:t>
            </a:r>
            <a:r>
              <a:rPr lang="en-US" sz="1100" dirty="0">
                <a:latin typeface="Times" charset="0"/>
                <a:ea typeface="ＭＳ Ｐゴシック" charset="0"/>
              </a:rPr>
              <a:t> </a:t>
            </a:r>
          </a:p>
          <a:p>
            <a:pPr lvl="2"/>
            <a:r>
              <a:rPr lang="en-US" sz="1100" dirty="0">
                <a:latin typeface="Times" charset="0"/>
                <a:ea typeface="ＭＳ Ｐゴシック" charset="0"/>
              </a:rPr>
              <a:t>Can be decomposed further</a:t>
            </a:r>
          </a:p>
          <a:p>
            <a:pPr lvl="2"/>
            <a:r>
              <a:rPr lang="en-US" sz="1100" dirty="0">
                <a:latin typeface="Times" charset="0"/>
                <a:ea typeface="ＭＳ Ｐゴシック" charset="0"/>
              </a:rPr>
              <a:t>The activity is modeled by another activity diagram</a:t>
            </a:r>
          </a:p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494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E909FF0-4D09-6C49-ACE2-C12AF0368A59}" type="slidenum">
              <a:rPr lang="en-US" sz="1200" b="0"/>
              <a:pPr/>
              <a:t>98</a:t>
            </a:fld>
            <a:endParaRPr lang="en-US" sz="1200" b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388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E463DF5-EBB8-4047-9F5F-4A957F72BDD3}" type="slidenum">
              <a:rPr lang="en-US" sz="1200" b="0"/>
              <a:pPr/>
              <a:t>99</a:t>
            </a:fld>
            <a:endParaRPr lang="en-US" sz="1200" b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12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520D2ED-79DA-4649-8A69-B7652FEC487C}" type="slidenum">
              <a:rPr lang="en-US" sz="1200" b="0"/>
              <a:pPr/>
              <a:t>100</a:t>
            </a:fld>
            <a:endParaRPr lang="en-US" sz="1200" b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703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E5B7FE9-97F2-7746-B5F7-2B3CE4E68052}" type="slidenum">
              <a:rPr lang="en-US" sz="1200" b="0"/>
              <a:pPr/>
              <a:t>101</a:t>
            </a:fld>
            <a:endParaRPr lang="en-US" sz="1200" b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b="1">
                <a:latin typeface="Helvetica" charset="0"/>
                <a:ea typeface="ＭＳ Ｐゴシック" charset="0"/>
                <a:cs typeface="ＭＳ Ｐゴシック" charset="0"/>
              </a:rPr>
              <a:t>Statechart Diagram for Incident (similar to Mealy Automaton)</a:t>
            </a:r>
          </a:p>
          <a:p>
            <a:r>
              <a:rPr lang="en-US" sz="2000" b="1">
                <a:latin typeface="Helvetica" charset="0"/>
                <a:ea typeface="ＭＳ Ｐゴシック" charset="0"/>
                <a:cs typeface="ＭＳ Ｐゴシック" charset="0"/>
              </a:rPr>
              <a:t>Activity Diagram for Incident (similar to Moore Automaton)</a:t>
            </a:r>
          </a:p>
        </p:txBody>
      </p:sp>
    </p:spTree>
    <p:extLst>
      <p:ext uri="{BB962C8B-B14F-4D97-AF65-F5344CB8AC3E}">
        <p14:creationId xmlns:p14="http://schemas.microsoft.com/office/powerpoint/2010/main" val="1824436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detail</a:t>
            </a:r>
            <a:r>
              <a:rPr lang="en-US" baseline="0" dirty="0" smtClean="0"/>
              <a:t> is not shown and it provides a high view of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44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1DB1F-37CB-B440-A1D5-48E74A1BD12C}" type="slidenum">
              <a:rPr lang="en-US"/>
              <a:pPr/>
              <a:t>25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Active</a:t>
            </a:r>
            <a:r>
              <a:rPr lang="en-US" baseline="0" dirty="0" smtClean="0"/>
              <a:t> Class: </a:t>
            </a:r>
            <a:r>
              <a:rPr lang="en-US" dirty="0" smtClean="0">
                <a:latin typeface="Times New Roman" charset="0"/>
              </a:rPr>
              <a:t>Special class whose objects own one or more </a:t>
            </a:r>
            <a:r>
              <a:rPr lang="en-US" i="1" dirty="0" smtClean="0">
                <a:latin typeface="Times New Roman" charset="0"/>
              </a:rPr>
              <a:t>processes</a:t>
            </a:r>
            <a:r>
              <a:rPr lang="en-US" dirty="0" smtClean="0">
                <a:latin typeface="Times New Roman" charset="0"/>
              </a:rPr>
              <a:t> or </a:t>
            </a:r>
            <a:r>
              <a:rPr lang="en-US" i="1" dirty="0" smtClean="0">
                <a:latin typeface="Times New Roman" charset="0"/>
              </a:rPr>
              <a:t>threads</a:t>
            </a:r>
            <a:r>
              <a:rPr lang="en-US" dirty="0" smtClean="0">
                <a:latin typeface="Times New Roman" charset="0"/>
              </a:rPr>
              <a:t>. A rectangle with</a:t>
            </a:r>
            <a:r>
              <a:rPr lang="en-US" baseline="0" dirty="0" smtClean="0">
                <a:latin typeface="Times New Roman" charset="0"/>
              </a:rPr>
              <a:t> heavy border</a:t>
            </a:r>
            <a:endParaRPr lang="en-US" dirty="0" smtClean="0">
              <a:latin typeface="Times New Roman" charset="0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100" b="0" i="0" dirty="0" smtClean="0">
                <a:solidFill>
                  <a:srgbClr val="D60093"/>
                </a:solidFill>
                <a:latin typeface="Times New Roman" charset="0"/>
              </a:rPr>
              <a:t>Interface:</a:t>
            </a:r>
            <a:r>
              <a:rPr lang="en-US" sz="1100" b="0" i="0" baseline="0" dirty="0" smtClean="0">
                <a:solidFill>
                  <a:srgbClr val="D60093"/>
                </a:solidFill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A collection of operations that specify a service </a:t>
            </a:r>
            <a:r>
              <a:rPr lang="en-US" sz="900" dirty="0" smtClean="0"/>
              <a:t>(for a resource or an action)</a:t>
            </a:r>
            <a:r>
              <a:rPr lang="en-US" dirty="0" smtClean="0"/>
              <a:t> </a:t>
            </a:r>
            <a:r>
              <a:rPr lang="en-US" dirty="0" smtClean="0">
                <a:latin typeface="Times New Roman" charset="0"/>
              </a:rPr>
              <a:t>of a class or component. It describes the externally visible behavior of that element.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>
                <a:latin typeface="Times New Roman" charset="0"/>
              </a:rPr>
              <a:t>C</a:t>
            </a:r>
            <a:r>
              <a:rPr lang="zh-CN" altLang="zh-CN" dirty="0" smtClean="0">
                <a:latin typeface="Times New Roman" charset="0"/>
              </a:rPr>
              <a:t>o</a:t>
            </a:r>
            <a:r>
              <a:rPr lang="en-US" altLang="zh-CN" dirty="0" err="1" smtClean="0">
                <a:latin typeface="Times New Roman" charset="0"/>
              </a:rPr>
              <a:t>llaboration</a:t>
            </a:r>
            <a:r>
              <a:rPr lang="en-US" altLang="zh-CN" dirty="0" smtClean="0">
                <a:latin typeface="Times New Roman" charset="0"/>
              </a:rPr>
              <a:t>: </a:t>
            </a:r>
            <a:r>
              <a:rPr lang="en-US" dirty="0" smtClean="0">
                <a:latin typeface="Times New Roman" charset="0"/>
              </a:rPr>
              <a:t>Define an interaction among a web of objects.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Define a society of roles and other elements.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Provide cooperative behavior.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Capture structural and behavioral </a:t>
            </a:r>
            <a:r>
              <a:rPr lang="en-US" altLang="zh-CN" dirty="0" smtClean="0">
                <a:latin typeface="Times New Roman" charset="0"/>
              </a:rPr>
              <a:t>dimensions</a:t>
            </a:r>
            <a:endParaRPr lang="en-US" dirty="0" smtClean="0">
              <a:latin typeface="Times New Roman" charset="0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>
                <a:latin typeface="Times New Roman" charset="0"/>
              </a:rPr>
              <a:t>U</a:t>
            </a:r>
            <a:r>
              <a:rPr lang="en-US" altLang="zh-CN" dirty="0" smtClean="0">
                <a:latin typeface="Times New Roman" charset="0"/>
              </a:rPr>
              <a:t>se Case: 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A sequence of actions that produce an observable result for a specific actor.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Provides a structure for behavioral things. Realized through a collaboration (usually realized by a set of actors and the system to be built).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>
                <a:latin typeface="Times New Roman" charset="0"/>
              </a:rPr>
              <a:t>C</a:t>
            </a:r>
            <a:r>
              <a:rPr lang="en-US" altLang="zh-CN" dirty="0" smtClean="0">
                <a:latin typeface="Times New Roman" charset="0"/>
              </a:rPr>
              <a:t>omponent: </a:t>
            </a:r>
            <a:r>
              <a:rPr lang="en-US" dirty="0" smtClean="0">
                <a:latin typeface="Times New Roman" charset="0"/>
              </a:rPr>
              <a:t>Replaceable part of a system.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Components can be packaged logically.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Conforms to a set of interfaces.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Provides the realization of an interface.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>
                <a:latin typeface="Times New Roman" charset="0"/>
              </a:rPr>
              <a:t>N</a:t>
            </a:r>
            <a:r>
              <a:rPr lang="en-US" altLang="zh-CN" dirty="0" smtClean="0">
                <a:latin typeface="Times New Roman" charset="0"/>
              </a:rPr>
              <a:t>ode: </a:t>
            </a:r>
            <a:r>
              <a:rPr lang="en-US" dirty="0" smtClean="0">
                <a:latin typeface="Times New Roman" charset="0"/>
              </a:rPr>
              <a:t>Element that exists at </a:t>
            </a:r>
            <a:r>
              <a:rPr lang="en-US" i="1" dirty="0" smtClean="0">
                <a:latin typeface="Times New Roman" charset="0"/>
              </a:rPr>
              <a:t>run time</a:t>
            </a:r>
            <a:r>
              <a:rPr lang="en-US" dirty="0" smtClean="0">
                <a:latin typeface="Times New Roman" charset="0"/>
              </a:rPr>
              <a:t>.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Represents a </a:t>
            </a:r>
            <a:r>
              <a:rPr lang="en-US" i="1" dirty="0" smtClean="0">
                <a:latin typeface="Times New Roman" charset="0"/>
              </a:rPr>
              <a:t>computational resource</a:t>
            </a:r>
            <a:r>
              <a:rPr lang="en-US" dirty="0" smtClean="0">
                <a:latin typeface="Times New Roman" charset="0"/>
              </a:rPr>
              <a:t>.</a:t>
            </a:r>
            <a:r>
              <a:rPr lang="en-US" baseline="0" dirty="0" smtClean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Generally has memory and processing power.</a:t>
            </a:r>
          </a:p>
          <a:p>
            <a:pPr algn="l"/>
            <a:endParaRPr lang="en-US" dirty="0" smtClean="0">
              <a:latin typeface="Times New Roman" charset="0"/>
            </a:endParaRPr>
          </a:p>
          <a:p>
            <a:pPr algn="l"/>
            <a:endParaRPr lang="en-US" dirty="0" smtClean="0">
              <a:latin typeface="Times New Roman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276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content is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784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allows us to represent phenomena that cannot otherwise be</a:t>
            </a:r>
            <a:r>
              <a:rPr lang="en-US" baseline="0" dirty="0" smtClean="0"/>
              <a:t> expressed with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425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roster[ˈ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rɑstər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]</a:t>
            </a:r>
          </a:p>
          <a:p>
            <a:r>
              <a:rPr lang="zh-TW" altLang="en-US" sz="1200" b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词典释义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: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		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n.  1. 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勤务簿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2. 【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军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】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花名册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3. 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名册 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4. 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charset="0"/>
              </a:rPr>
              <a:t>登记簿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236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438AA-8983-964E-B22D-3B8500068576}" type="slidenum">
              <a:rPr lang="en-US"/>
              <a:pPr/>
              <a:t>113</a:t>
            </a:fld>
            <a:endParaRPr lang="en-US"/>
          </a:p>
        </p:txBody>
      </p:sp>
      <p:sp>
        <p:nvSpPr>
          <p:cNvPr id="10342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4537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4" y="4343401"/>
            <a:ext cx="5030787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99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1265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</a:t>
            </a:r>
            <a:r>
              <a:rPr lang="en-US" baseline="0" dirty="0" smtClean="0"/>
              <a:t> this lecture, we introduced many concepts. I have not anticipated you can remember all these concepts. We will discuss these concepts in more detail in the following chapters.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0287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9A2F8-CCFC-5D4C-A1C4-C56321058C50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8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0CF19-3C29-FA46-A4BB-6C3F0046EDFC}" type="slidenum">
              <a:rPr lang="en-US"/>
              <a:pPr/>
              <a:t>26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21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F74D-6F7C-584C-9F30-B0F9A2AB2ACA}" type="slidenum">
              <a:rPr lang="en-US"/>
              <a:pPr/>
              <a:t>27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W</a:t>
            </a:r>
            <a:r>
              <a:rPr lang="zh-CN" altLang="zh-CN" dirty="0" smtClean="0"/>
              <a:t>h</a:t>
            </a:r>
            <a:r>
              <a:rPr lang="en-US" altLang="zh-CN" dirty="0" smtClean="0"/>
              <a:t>en we model a complicated system, too many elements will be defined.</a:t>
            </a:r>
            <a:r>
              <a:rPr lang="en-US" altLang="zh-CN" baseline="0" dirty="0" smtClean="0"/>
              <a:t> It is difficult to manage these elements. We can group them as a package.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3094-665D-714B-8456-2A3EEF208FEA}" type="slidenum">
              <a:rPr lang="en-US"/>
              <a:pPr/>
              <a:t>28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0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5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CS6358.OT1: Module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CFA505-ACEB-9343-87F2-BC1D01676E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Lawrence Chung</a:t>
            </a:r>
          </a:p>
        </p:txBody>
      </p:sp>
    </p:spTree>
    <p:extLst>
      <p:ext uri="{BB962C8B-B14F-4D97-AF65-F5344CB8AC3E}">
        <p14:creationId xmlns:p14="http://schemas.microsoft.com/office/powerpoint/2010/main" val="13508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863600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8001000" cy="2324100"/>
          </a:xfrm>
        </p:spPr>
        <p:txBody>
          <a:bodyPr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3400" y="3771900"/>
            <a:ext cx="8001000" cy="2324100"/>
          </a:xfrm>
        </p:spPr>
        <p:txBody>
          <a:bodyPr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3839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959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42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32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2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23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40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31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7098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91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8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90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9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6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4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25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4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6.jpe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  <p:sp>
        <p:nvSpPr>
          <p:cNvPr id="1031" name="TextBox 1"/>
          <p:cNvSpPr txBox="1">
            <a:spLocks noChangeArrowheads="1"/>
          </p:cNvSpPr>
          <p:nvPr userDrawn="1"/>
        </p:nvSpPr>
        <p:spPr bwMode="auto">
          <a:xfrm>
            <a:off x="5849937" y="6477000"/>
            <a:ext cx="329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charset="0"/>
                <a:cs typeface="黑体" charset="0"/>
              </a:defRPr>
            </a:lvl9pPr>
          </a:lstStyle>
          <a:p>
            <a:pPr eaLnBrk="1" hangingPunct="1"/>
            <a:r>
              <a:rPr lang="en-US" sz="2000" dirty="0"/>
              <a:t>S</a:t>
            </a:r>
            <a:r>
              <a:rPr lang="en-US" altLang="zh-CN" sz="2000" dirty="0"/>
              <a:t>oftware Engineering</a:t>
            </a:r>
            <a:endParaRPr lang="en-US" sz="2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4" r:id="rId12"/>
    <p:sldLayoutId id="214748368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9" descr="1-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2" descr="图片5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3" descr="图片2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24" descr="图片1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25" descr="图片3"/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26" descr="图片4"/>
          <p:cNvPicPr>
            <a:picLocks noChangeAspect="1" noChangeArrowheads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  <a:cs typeface="华文新魏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itchFamily="34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0"/>
        </a:buBlip>
        <a:defRPr sz="2800">
          <a:solidFill>
            <a:srgbClr val="133984"/>
          </a:solidFill>
          <a:latin typeface="+mn-lt"/>
          <a:ea typeface="+mn-ea"/>
          <a:cs typeface="黑体" charset="0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  <a:cs typeface="黑体" charset="0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955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gif"/><Relationship Id="rId5" Type="http://schemas.openxmlformats.org/officeDocument/2006/relationships/image" Target="../media/image3.png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828842"/>
            <a:ext cx="8839200" cy="1927225"/>
          </a:xfrm>
        </p:spPr>
        <p:txBody>
          <a:bodyPr anchor="ctr"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2. Modeling with UML</a:t>
            </a:r>
            <a:endParaRPr lang="en-US" altLang="zh-CN" sz="4000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pic>
        <p:nvPicPr>
          <p:cNvPr id="4" name="Picture 3" descr="BU00949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4" y="4135024"/>
            <a:ext cx="3121256" cy="2633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Jacobson (OOSE)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Major feature was </a:t>
            </a:r>
            <a:r>
              <a:rPr lang="ja-JP" altLang="en-US" dirty="0"/>
              <a:t>“</a:t>
            </a:r>
            <a:r>
              <a:rPr lang="en-US" dirty="0"/>
              <a:t>use classes</a:t>
            </a:r>
            <a:r>
              <a:rPr lang="ja-JP" altLang="en-US" dirty="0"/>
              <a:t>”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classes model how a system interacts with users (which might be other systems or end users)</a:t>
            </a:r>
          </a:p>
          <a:p>
            <a:pPr>
              <a:lnSpc>
                <a:spcPct val="90000"/>
              </a:lnSpc>
            </a:pPr>
            <a:r>
              <a:rPr lang="en-US" dirty="0"/>
              <a:t>Viewing things from the user</a:t>
            </a:r>
            <a:r>
              <a:rPr lang="ja-JP" altLang="en-US" dirty="0"/>
              <a:t>’</a:t>
            </a:r>
            <a:r>
              <a:rPr lang="en-US" dirty="0"/>
              <a:t>s perspective drove the design process </a:t>
            </a:r>
          </a:p>
          <a:p>
            <a:pPr>
              <a:lnSpc>
                <a:spcPct val="90000"/>
              </a:lnSpc>
            </a:pPr>
            <a:r>
              <a:rPr lang="en-US" dirty="0"/>
              <a:t>This made it good at very high-level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Activity Diagrams: Grouping of Activities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811" y="1066862"/>
            <a:ext cx="8229600" cy="5065712"/>
          </a:xfrm>
        </p:spPr>
        <p:txBody>
          <a:bodyPr/>
          <a:lstStyle/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Activities may be grouped into </a:t>
            </a:r>
            <a:r>
              <a:rPr lang="en-US" sz="2400" dirty="0" err="1">
                <a:solidFill>
                  <a:srgbClr val="FF3300"/>
                </a:solidFill>
                <a:latin typeface="Verdana" charset="0"/>
                <a:ea typeface="ＭＳ Ｐゴシック" charset="0"/>
                <a:cs typeface="ＭＳ Ｐゴシック" charset="0"/>
              </a:rPr>
              <a:t>swimlanes</a:t>
            </a: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 to denote the object or subsystem that implements the activities.</a:t>
            </a:r>
          </a:p>
          <a:p>
            <a:endParaRPr lang="en-US" sz="24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500" name="AutoShape 6"/>
          <p:cNvSpPr>
            <a:spLocks noChangeArrowheads="1"/>
          </p:cNvSpPr>
          <p:nvPr/>
        </p:nvSpPr>
        <p:spPr bwMode="auto">
          <a:xfrm>
            <a:off x="427038" y="3776663"/>
            <a:ext cx="1744662" cy="792162"/>
          </a:xfrm>
          <a:prstGeom prst="roundRect">
            <a:avLst>
              <a:gd name="adj" fmla="val 44991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1112838" y="3965575"/>
            <a:ext cx="487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Open</a:t>
            </a:r>
            <a:endParaRPr lang="en-US"/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882650" y="4162425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Incident</a:t>
            </a:r>
            <a:endParaRPr lang="en-US"/>
          </a:p>
        </p:txBody>
      </p:sp>
      <p:sp>
        <p:nvSpPr>
          <p:cNvPr id="106503" name="AutoShape 9"/>
          <p:cNvSpPr>
            <a:spLocks noChangeArrowheads="1"/>
          </p:cNvSpPr>
          <p:nvPr/>
        </p:nvSpPr>
        <p:spPr bwMode="auto">
          <a:xfrm>
            <a:off x="3776663" y="2606675"/>
            <a:ext cx="1724025" cy="793750"/>
          </a:xfrm>
          <a:prstGeom prst="roundRect">
            <a:avLst>
              <a:gd name="adj" fmla="val 44898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Rectangle 10"/>
          <p:cNvSpPr>
            <a:spLocks noChangeArrowheads="1"/>
          </p:cNvSpPr>
          <p:nvPr/>
        </p:nvSpPr>
        <p:spPr bwMode="auto">
          <a:xfrm>
            <a:off x="4222750" y="2774950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Allocate</a:t>
            </a:r>
            <a:endParaRPr lang="en-US"/>
          </a:p>
        </p:txBody>
      </p:sp>
      <p:sp>
        <p:nvSpPr>
          <p:cNvPr id="106505" name="Rectangle 11"/>
          <p:cNvSpPr>
            <a:spLocks noChangeArrowheads="1"/>
          </p:cNvSpPr>
          <p:nvPr/>
        </p:nvSpPr>
        <p:spPr bwMode="auto">
          <a:xfrm>
            <a:off x="4149725" y="2973388"/>
            <a:ext cx="1096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Resources</a:t>
            </a:r>
            <a:endParaRPr lang="en-US"/>
          </a:p>
        </p:txBody>
      </p:sp>
      <p:sp>
        <p:nvSpPr>
          <p:cNvPr id="106506" name="AutoShape 12"/>
          <p:cNvSpPr>
            <a:spLocks noChangeArrowheads="1"/>
          </p:cNvSpPr>
          <p:nvPr/>
        </p:nvSpPr>
        <p:spPr bwMode="auto">
          <a:xfrm>
            <a:off x="3776663" y="3776663"/>
            <a:ext cx="1724025" cy="792162"/>
          </a:xfrm>
          <a:prstGeom prst="roundRect">
            <a:avLst>
              <a:gd name="adj" fmla="val 44991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7" name="Rectangle 13"/>
          <p:cNvSpPr>
            <a:spLocks noChangeArrowheads="1"/>
          </p:cNvSpPr>
          <p:nvPr/>
        </p:nvSpPr>
        <p:spPr bwMode="auto">
          <a:xfrm>
            <a:off x="4087813" y="3965575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Coordinate</a:t>
            </a:r>
            <a:endParaRPr lang="en-US"/>
          </a:p>
        </p:txBody>
      </p:sp>
      <p:sp>
        <p:nvSpPr>
          <p:cNvPr id="106508" name="Rectangle 14"/>
          <p:cNvSpPr>
            <a:spLocks noChangeArrowheads="1"/>
          </p:cNvSpPr>
          <p:nvPr/>
        </p:nvSpPr>
        <p:spPr bwMode="auto">
          <a:xfrm>
            <a:off x="4149725" y="4162425"/>
            <a:ext cx="1096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Resources</a:t>
            </a:r>
            <a:endParaRPr lang="en-US"/>
          </a:p>
        </p:txBody>
      </p:sp>
      <p:sp>
        <p:nvSpPr>
          <p:cNvPr id="106509" name="AutoShape 15"/>
          <p:cNvSpPr>
            <a:spLocks noChangeArrowheads="1"/>
          </p:cNvSpPr>
          <p:nvPr/>
        </p:nvSpPr>
        <p:spPr bwMode="auto">
          <a:xfrm>
            <a:off x="3776663" y="4965700"/>
            <a:ext cx="1724025" cy="793750"/>
          </a:xfrm>
          <a:prstGeom prst="roundRect">
            <a:avLst>
              <a:gd name="adj" fmla="val 44898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0" name="Rectangle 16"/>
          <p:cNvSpPr>
            <a:spLocks noChangeArrowheads="1"/>
          </p:cNvSpPr>
          <p:nvPr/>
        </p:nvSpPr>
        <p:spPr bwMode="auto">
          <a:xfrm>
            <a:off x="4222750" y="5133975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Document</a:t>
            </a:r>
            <a:endParaRPr lang="en-US"/>
          </a:p>
        </p:txBody>
      </p:sp>
      <p:sp>
        <p:nvSpPr>
          <p:cNvPr id="106511" name="Rectangle 17"/>
          <p:cNvSpPr>
            <a:spLocks noChangeArrowheads="1"/>
          </p:cNvSpPr>
          <p:nvPr/>
        </p:nvSpPr>
        <p:spPr bwMode="auto">
          <a:xfrm>
            <a:off x="4222750" y="5332413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Incident</a:t>
            </a:r>
            <a:endParaRPr lang="en-US"/>
          </a:p>
        </p:txBody>
      </p:sp>
      <p:sp>
        <p:nvSpPr>
          <p:cNvPr id="106512" name="AutoShape 18"/>
          <p:cNvSpPr>
            <a:spLocks noChangeArrowheads="1"/>
          </p:cNvSpPr>
          <p:nvPr/>
        </p:nvSpPr>
        <p:spPr bwMode="auto">
          <a:xfrm>
            <a:off x="6908800" y="3776663"/>
            <a:ext cx="1744663" cy="792162"/>
          </a:xfrm>
          <a:prstGeom prst="roundRect">
            <a:avLst>
              <a:gd name="adj" fmla="val 44991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3" name="Rectangle 19"/>
          <p:cNvSpPr>
            <a:spLocks noChangeArrowheads="1"/>
          </p:cNvSpPr>
          <p:nvPr/>
        </p:nvSpPr>
        <p:spPr bwMode="auto">
          <a:xfrm>
            <a:off x="7413625" y="3965575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Archive</a:t>
            </a:r>
            <a:endParaRPr lang="en-US"/>
          </a:p>
        </p:txBody>
      </p:sp>
      <p:sp>
        <p:nvSpPr>
          <p:cNvPr id="106514" name="Rectangle 20"/>
          <p:cNvSpPr>
            <a:spLocks noChangeArrowheads="1"/>
          </p:cNvSpPr>
          <p:nvPr/>
        </p:nvSpPr>
        <p:spPr bwMode="auto">
          <a:xfrm>
            <a:off x="7366000" y="4162425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Incident</a:t>
            </a:r>
            <a:endParaRPr lang="en-US"/>
          </a:p>
        </p:txBody>
      </p:sp>
      <p:sp>
        <p:nvSpPr>
          <p:cNvPr id="106515" name="Rectangle 21"/>
          <p:cNvSpPr>
            <a:spLocks noChangeArrowheads="1"/>
          </p:cNvSpPr>
          <p:nvPr/>
        </p:nvSpPr>
        <p:spPr bwMode="auto">
          <a:xfrm>
            <a:off x="2667000" y="3797300"/>
            <a:ext cx="79375" cy="731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6" name="Rectangle 22"/>
          <p:cNvSpPr>
            <a:spLocks noChangeArrowheads="1"/>
          </p:cNvSpPr>
          <p:nvPr/>
        </p:nvSpPr>
        <p:spPr bwMode="auto">
          <a:xfrm>
            <a:off x="2654300" y="3797300"/>
            <a:ext cx="98425" cy="7524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7" name="Rectangle 23"/>
          <p:cNvSpPr>
            <a:spLocks noChangeArrowheads="1"/>
          </p:cNvSpPr>
          <p:nvPr/>
        </p:nvSpPr>
        <p:spPr bwMode="auto">
          <a:xfrm>
            <a:off x="6313488" y="3797300"/>
            <a:ext cx="79375" cy="731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8" name="Rectangle 24"/>
          <p:cNvSpPr>
            <a:spLocks noChangeArrowheads="1"/>
          </p:cNvSpPr>
          <p:nvPr/>
        </p:nvSpPr>
        <p:spPr bwMode="auto">
          <a:xfrm>
            <a:off x="6300788" y="3797300"/>
            <a:ext cx="100012" cy="7524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9" name="Line 25"/>
          <p:cNvSpPr>
            <a:spLocks noChangeShapeType="1"/>
          </p:cNvSpPr>
          <p:nvPr/>
        </p:nvSpPr>
        <p:spPr bwMode="auto">
          <a:xfrm>
            <a:off x="3559175" y="4152900"/>
            <a:ext cx="2174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0" name="Freeform 26"/>
          <p:cNvSpPr>
            <a:spLocks/>
          </p:cNvSpPr>
          <p:nvPr/>
        </p:nvSpPr>
        <p:spPr bwMode="auto">
          <a:xfrm>
            <a:off x="3578225" y="4094163"/>
            <a:ext cx="198438" cy="119062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7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1" name="Line 27"/>
          <p:cNvSpPr>
            <a:spLocks noChangeShapeType="1"/>
          </p:cNvSpPr>
          <p:nvPr/>
        </p:nvSpPr>
        <p:spPr bwMode="auto">
          <a:xfrm>
            <a:off x="2765425" y="4152900"/>
            <a:ext cx="793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2" name="Line 28"/>
          <p:cNvSpPr>
            <a:spLocks noChangeShapeType="1"/>
          </p:cNvSpPr>
          <p:nvPr/>
        </p:nvSpPr>
        <p:spPr bwMode="auto">
          <a:xfrm>
            <a:off x="6096000" y="4173538"/>
            <a:ext cx="2174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3" name="Freeform 29"/>
          <p:cNvSpPr>
            <a:spLocks/>
          </p:cNvSpPr>
          <p:nvPr/>
        </p:nvSpPr>
        <p:spPr bwMode="auto">
          <a:xfrm>
            <a:off x="6115050" y="4113213"/>
            <a:ext cx="198438" cy="119062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8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4" name="Line 30"/>
          <p:cNvSpPr>
            <a:spLocks noChangeShapeType="1"/>
          </p:cNvSpPr>
          <p:nvPr/>
        </p:nvSpPr>
        <p:spPr bwMode="auto">
          <a:xfrm>
            <a:off x="5540375" y="4173538"/>
            <a:ext cx="5556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5" name="Line 31"/>
          <p:cNvSpPr>
            <a:spLocks noChangeShapeType="1"/>
          </p:cNvSpPr>
          <p:nvPr/>
        </p:nvSpPr>
        <p:spPr bwMode="auto">
          <a:xfrm>
            <a:off x="2428875" y="4152900"/>
            <a:ext cx="2174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6" name="Freeform 32"/>
          <p:cNvSpPr>
            <a:spLocks/>
          </p:cNvSpPr>
          <p:nvPr/>
        </p:nvSpPr>
        <p:spPr bwMode="auto">
          <a:xfrm>
            <a:off x="2447925" y="4094163"/>
            <a:ext cx="198438" cy="119062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7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7" name="Line 33"/>
          <p:cNvSpPr>
            <a:spLocks noChangeShapeType="1"/>
          </p:cNvSpPr>
          <p:nvPr/>
        </p:nvSpPr>
        <p:spPr bwMode="auto">
          <a:xfrm>
            <a:off x="2151063" y="4152900"/>
            <a:ext cx="2778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8" name="Line 34"/>
          <p:cNvSpPr>
            <a:spLocks noChangeShapeType="1"/>
          </p:cNvSpPr>
          <p:nvPr/>
        </p:nvSpPr>
        <p:spPr bwMode="auto">
          <a:xfrm>
            <a:off x="6670675" y="4173538"/>
            <a:ext cx="2174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9" name="Freeform 35"/>
          <p:cNvSpPr>
            <a:spLocks/>
          </p:cNvSpPr>
          <p:nvPr/>
        </p:nvSpPr>
        <p:spPr bwMode="auto">
          <a:xfrm>
            <a:off x="6691313" y="4113213"/>
            <a:ext cx="196850" cy="119062"/>
          </a:xfrm>
          <a:custGeom>
            <a:avLst/>
            <a:gdLst>
              <a:gd name="T0" fmla="*/ 0 w 124"/>
              <a:gd name="T1" fmla="*/ 0 h 75"/>
              <a:gd name="T2" fmla="*/ 2147483647 w 124"/>
              <a:gd name="T3" fmla="*/ 2147483647 h 75"/>
              <a:gd name="T4" fmla="*/ 0 w 124"/>
              <a:gd name="T5" fmla="*/ 2147483647 h 75"/>
              <a:gd name="T6" fmla="*/ 0 60000 65536"/>
              <a:gd name="T7" fmla="*/ 0 60000 65536"/>
              <a:gd name="T8" fmla="*/ 0 60000 65536"/>
              <a:gd name="T9" fmla="*/ 0 w 124"/>
              <a:gd name="T10" fmla="*/ 0 h 75"/>
              <a:gd name="T11" fmla="*/ 124 w 124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" h="75">
                <a:moveTo>
                  <a:pt x="0" y="0"/>
                </a:moveTo>
                <a:lnTo>
                  <a:pt x="124" y="38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0" name="Line 36"/>
          <p:cNvSpPr>
            <a:spLocks noChangeShapeType="1"/>
          </p:cNvSpPr>
          <p:nvPr/>
        </p:nvSpPr>
        <p:spPr bwMode="auto">
          <a:xfrm>
            <a:off x="6373813" y="4173538"/>
            <a:ext cx="2968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1" name="Line 37"/>
          <p:cNvSpPr>
            <a:spLocks noChangeShapeType="1"/>
          </p:cNvSpPr>
          <p:nvPr/>
        </p:nvSpPr>
        <p:spPr bwMode="auto">
          <a:xfrm>
            <a:off x="3538538" y="2984500"/>
            <a:ext cx="2190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2" name="Freeform 38"/>
          <p:cNvSpPr>
            <a:spLocks/>
          </p:cNvSpPr>
          <p:nvPr/>
        </p:nvSpPr>
        <p:spPr bwMode="auto">
          <a:xfrm>
            <a:off x="3559175" y="2924175"/>
            <a:ext cx="198438" cy="119063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8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3" name="Freeform 39"/>
          <p:cNvSpPr>
            <a:spLocks/>
          </p:cNvSpPr>
          <p:nvPr/>
        </p:nvSpPr>
        <p:spPr bwMode="auto">
          <a:xfrm>
            <a:off x="3538538" y="5283200"/>
            <a:ext cx="198437" cy="119063"/>
          </a:xfrm>
          <a:custGeom>
            <a:avLst/>
            <a:gdLst>
              <a:gd name="T0" fmla="*/ 0 w 125"/>
              <a:gd name="T1" fmla="*/ 0 h 75"/>
              <a:gd name="T2" fmla="*/ 2147483647 w 125"/>
              <a:gd name="T3" fmla="*/ 2147483647 h 75"/>
              <a:gd name="T4" fmla="*/ 0 w 125"/>
              <a:gd name="T5" fmla="*/ 2147483647 h 75"/>
              <a:gd name="T6" fmla="*/ 0 60000 65536"/>
              <a:gd name="T7" fmla="*/ 0 60000 65536"/>
              <a:gd name="T8" fmla="*/ 0 60000 65536"/>
              <a:gd name="T9" fmla="*/ 0 w 125"/>
              <a:gd name="T10" fmla="*/ 0 h 75"/>
              <a:gd name="T11" fmla="*/ 125 w 125"/>
              <a:gd name="T12" fmla="*/ 75 h 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" h="75">
                <a:moveTo>
                  <a:pt x="0" y="0"/>
                </a:moveTo>
                <a:lnTo>
                  <a:pt x="125" y="37"/>
                </a:lnTo>
                <a:lnTo>
                  <a:pt x="0" y="7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4" name="Freeform 40"/>
          <p:cNvSpPr>
            <a:spLocks/>
          </p:cNvSpPr>
          <p:nvPr/>
        </p:nvSpPr>
        <p:spPr bwMode="auto">
          <a:xfrm>
            <a:off x="3281363" y="2984500"/>
            <a:ext cx="257175" cy="2357438"/>
          </a:xfrm>
          <a:custGeom>
            <a:avLst/>
            <a:gdLst>
              <a:gd name="T0" fmla="*/ 2147483647 w 162"/>
              <a:gd name="T1" fmla="*/ 0 h 1485"/>
              <a:gd name="T2" fmla="*/ 0 w 162"/>
              <a:gd name="T3" fmla="*/ 0 h 1485"/>
              <a:gd name="T4" fmla="*/ 0 w 162"/>
              <a:gd name="T5" fmla="*/ 2147483647 h 1485"/>
              <a:gd name="T6" fmla="*/ 2147483647 w 162"/>
              <a:gd name="T7" fmla="*/ 2147483647 h 1485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85"/>
              <a:gd name="T14" fmla="*/ 162 w 162"/>
              <a:gd name="T15" fmla="*/ 1485 h 14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85">
                <a:moveTo>
                  <a:pt x="162" y="0"/>
                </a:moveTo>
                <a:lnTo>
                  <a:pt x="0" y="0"/>
                </a:lnTo>
                <a:lnTo>
                  <a:pt x="0" y="1485"/>
                </a:lnTo>
                <a:lnTo>
                  <a:pt x="150" y="148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5" name="Freeform 41"/>
          <p:cNvSpPr>
            <a:spLocks/>
          </p:cNvSpPr>
          <p:nvPr/>
        </p:nvSpPr>
        <p:spPr bwMode="auto">
          <a:xfrm>
            <a:off x="5481638" y="2963863"/>
            <a:ext cx="357187" cy="2378075"/>
          </a:xfrm>
          <a:custGeom>
            <a:avLst/>
            <a:gdLst>
              <a:gd name="T0" fmla="*/ 0 w 225"/>
              <a:gd name="T1" fmla="*/ 0 h 1498"/>
              <a:gd name="T2" fmla="*/ 2147483647 w 225"/>
              <a:gd name="T3" fmla="*/ 0 h 1498"/>
              <a:gd name="T4" fmla="*/ 2147483647 w 225"/>
              <a:gd name="T5" fmla="*/ 2147483647 h 1498"/>
              <a:gd name="T6" fmla="*/ 2147483647 w 225"/>
              <a:gd name="T7" fmla="*/ 2147483647 h 1498"/>
              <a:gd name="T8" fmla="*/ 0 60000 65536"/>
              <a:gd name="T9" fmla="*/ 0 60000 65536"/>
              <a:gd name="T10" fmla="*/ 0 60000 65536"/>
              <a:gd name="T11" fmla="*/ 0 60000 65536"/>
              <a:gd name="T12" fmla="*/ 0 w 225"/>
              <a:gd name="T13" fmla="*/ 0 h 1498"/>
              <a:gd name="T14" fmla="*/ 225 w 225"/>
              <a:gd name="T15" fmla="*/ 1498 h 14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" h="1498">
                <a:moveTo>
                  <a:pt x="0" y="0"/>
                </a:moveTo>
                <a:lnTo>
                  <a:pt x="225" y="0"/>
                </a:lnTo>
                <a:lnTo>
                  <a:pt x="225" y="1498"/>
                </a:lnTo>
                <a:lnTo>
                  <a:pt x="12" y="149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6" name="Line 42"/>
          <p:cNvSpPr>
            <a:spLocks noChangeShapeType="1"/>
          </p:cNvSpPr>
          <p:nvPr/>
        </p:nvSpPr>
        <p:spPr bwMode="auto">
          <a:xfrm>
            <a:off x="3519488" y="5341938"/>
            <a:ext cx="2174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Rectangle 43"/>
          <p:cNvSpPr>
            <a:spLocks noChangeArrowheads="1"/>
          </p:cNvSpPr>
          <p:nvPr/>
        </p:nvSpPr>
        <p:spPr bwMode="auto">
          <a:xfrm>
            <a:off x="228600" y="2495550"/>
            <a:ext cx="8721725" cy="22193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8" name="Rectangle 44"/>
          <p:cNvSpPr>
            <a:spLocks noChangeArrowheads="1"/>
          </p:cNvSpPr>
          <p:nvPr/>
        </p:nvSpPr>
        <p:spPr bwMode="auto">
          <a:xfrm>
            <a:off x="228600" y="4708525"/>
            <a:ext cx="8721725" cy="11493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9" name="Rectangle 45"/>
          <p:cNvSpPr>
            <a:spLocks noChangeArrowheads="1"/>
          </p:cNvSpPr>
          <p:nvPr/>
        </p:nvSpPr>
        <p:spPr bwMode="auto">
          <a:xfrm>
            <a:off x="7437438" y="2676525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Dispatcher</a:t>
            </a:r>
            <a:endParaRPr lang="en-US"/>
          </a:p>
        </p:txBody>
      </p:sp>
      <p:sp>
        <p:nvSpPr>
          <p:cNvPr id="106540" name="Rectangle 46"/>
          <p:cNvSpPr>
            <a:spLocks noChangeArrowheads="1"/>
          </p:cNvSpPr>
          <p:nvPr/>
        </p:nvSpPr>
        <p:spPr bwMode="auto">
          <a:xfrm>
            <a:off x="7454900" y="4837113"/>
            <a:ext cx="1463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</a:rPr>
              <a:t>FieldOfficer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Activity Diagram vs. </a:t>
            </a:r>
            <a:r>
              <a:rPr lang="en-US" sz="2000" dirty="0" err="1">
                <a:latin typeface="Century Gothic" charset="0"/>
                <a:ea typeface="ＭＳ Ｐゴシック" charset="0"/>
                <a:cs typeface="ＭＳ Ｐゴシック" charset="0"/>
              </a:rPr>
              <a:t>Statechart</a:t>
            </a:r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 Diagram</a:t>
            </a:r>
          </a:p>
        </p:txBody>
      </p:sp>
      <p:pic>
        <p:nvPicPr>
          <p:cNvPr id="10854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2200" y="4560888"/>
            <a:ext cx="7632700" cy="811212"/>
          </a:xfrm>
          <a:noFill/>
        </p:spPr>
      </p:pic>
      <p:sp>
        <p:nvSpPr>
          <p:cNvPr id="108548" name="AutoShape 12"/>
          <p:cNvSpPr>
            <a:spLocks noChangeArrowheads="1"/>
          </p:cNvSpPr>
          <p:nvPr/>
        </p:nvSpPr>
        <p:spPr bwMode="auto">
          <a:xfrm>
            <a:off x="1119188" y="2420938"/>
            <a:ext cx="1062037" cy="628650"/>
          </a:xfrm>
          <a:prstGeom prst="roundRect">
            <a:avLst>
              <a:gd name="adj" fmla="val 44949"/>
            </a:avLst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9" name="Rectangle 13"/>
          <p:cNvSpPr>
            <a:spLocks noChangeArrowheads="1"/>
          </p:cNvSpPr>
          <p:nvPr/>
        </p:nvSpPr>
        <p:spPr bwMode="auto">
          <a:xfrm>
            <a:off x="1339850" y="2663825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Active</a:t>
            </a:r>
            <a:endParaRPr lang="en-US" sz="2800"/>
          </a:p>
        </p:txBody>
      </p:sp>
      <p:sp>
        <p:nvSpPr>
          <p:cNvPr id="108550" name="AutoShape 14"/>
          <p:cNvSpPr>
            <a:spLocks noChangeArrowheads="1"/>
          </p:cNvSpPr>
          <p:nvPr/>
        </p:nvSpPr>
        <p:spPr bwMode="auto">
          <a:xfrm>
            <a:off x="3389313" y="2420938"/>
            <a:ext cx="946150" cy="628650"/>
          </a:xfrm>
          <a:prstGeom prst="roundRect">
            <a:avLst>
              <a:gd name="adj" fmla="val 44949"/>
            </a:avLst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1" name="Rectangle 15"/>
          <p:cNvSpPr>
            <a:spLocks noChangeArrowheads="1"/>
          </p:cNvSpPr>
          <p:nvPr/>
        </p:nvSpPr>
        <p:spPr bwMode="auto">
          <a:xfrm>
            <a:off x="3438525" y="2663825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Inactive</a:t>
            </a:r>
            <a:endParaRPr lang="en-US" sz="2800"/>
          </a:p>
        </p:txBody>
      </p:sp>
      <p:sp>
        <p:nvSpPr>
          <p:cNvPr id="108552" name="AutoShape 16"/>
          <p:cNvSpPr>
            <a:spLocks noChangeArrowheads="1"/>
          </p:cNvSpPr>
          <p:nvPr/>
        </p:nvSpPr>
        <p:spPr bwMode="auto">
          <a:xfrm>
            <a:off x="5611813" y="2420938"/>
            <a:ext cx="971550" cy="628650"/>
          </a:xfrm>
          <a:prstGeom prst="roundRect">
            <a:avLst>
              <a:gd name="adj" fmla="val 44949"/>
            </a:avLst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3" name="Rectangle 17"/>
          <p:cNvSpPr>
            <a:spLocks noChangeArrowheads="1"/>
          </p:cNvSpPr>
          <p:nvPr/>
        </p:nvSpPr>
        <p:spPr bwMode="auto">
          <a:xfrm>
            <a:off x="5762625" y="2638425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Closed</a:t>
            </a:r>
            <a:endParaRPr lang="en-US" sz="2800"/>
          </a:p>
        </p:txBody>
      </p:sp>
      <p:sp>
        <p:nvSpPr>
          <p:cNvPr id="108554" name="AutoShape 18"/>
          <p:cNvSpPr>
            <a:spLocks noChangeArrowheads="1"/>
          </p:cNvSpPr>
          <p:nvPr/>
        </p:nvSpPr>
        <p:spPr bwMode="auto">
          <a:xfrm>
            <a:off x="7905750" y="2395538"/>
            <a:ext cx="973138" cy="628650"/>
          </a:xfrm>
          <a:prstGeom prst="roundRect">
            <a:avLst>
              <a:gd name="adj" fmla="val 44949"/>
            </a:avLst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Rectangle 19"/>
          <p:cNvSpPr>
            <a:spLocks noChangeArrowheads="1"/>
          </p:cNvSpPr>
          <p:nvPr/>
        </p:nvSpPr>
        <p:spPr bwMode="auto">
          <a:xfrm>
            <a:off x="7924800" y="2663825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Archived</a:t>
            </a:r>
            <a:endParaRPr lang="en-US" sz="2800"/>
          </a:p>
        </p:txBody>
      </p:sp>
      <p:sp>
        <p:nvSpPr>
          <p:cNvPr id="108556" name="Line 20"/>
          <p:cNvSpPr>
            <a:spLocks noChangeShapeType="1"/>
          </p:cNvSpPr>
          <p:nvPr/>
        </p:nvSpPr>
        <p:spPr bwMode="auto">
          <a:xfrm>
            <a:off x="2971800" y="2751138"/>
            <a:ext cx="312738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7" name="Freeform 21"/>
          <p:cNvSpPr>
            <a:spLocks/>
          </p:cNvSpPr>
          <p:nvPr/>
        </p:nvSpPr>
        <p:spPr bwMode="auto">
          <a:xfrm>
            <a:off x="3241675" y="2716213"/>
            <a:ext cx="157163" cy="93662"/>
          </a:xfrm>
          <a:custGeom>
            <a:avLst/>
            <a:gdLst>
              <a:gd name="T0" fmla="*/ 0 w 99"/>
              <a:gd name="T1" fmla="*/ 0 h 59"/>
              <a:gd name="T2" fmla="*/ 2147483647 w 99"/>
              <a:gd name="T3" fmla="*/ 2147483647 h 59"/>
              <a:gd name="T4" fmla="*/ 0 w 99"/>
              <a:gd name="T5" fmla="*/ 2147483647 h 59"/>
              <a:gd name="T6" fmla="*/ 0 60000 65536"/>
              <a:gd name="T7" fmla="*/ 0 60000 65536"/>
              <a:gd name="T8" fmla="*/ 0 60000 65536"/>
              <a:gd name="T9" fmla="*/ 0 w 99"/>
              <a:gd name="T10" fmla="*/ 0 h 59"/>
              <a:gd name="T11" fmla="*/ 99 w 99"/>
              <a:gd name="T12" fmla="*/ 59 h 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59">
                <a:moveTo>
                  <a:pt x="0" y="0"/>
                </a:moveTo>
                <a:lnTo>
                  <a:pt x="99" y="30"/>
                </a:lnTo>
                <a:lnTo>
                  <a:pt x="0" y="59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8" name="Line 22"/>
          <p:cNvSpPr>
            <a:spLocks noChangeShapeType="1"/>
          </p:cNvSpPr>
          <p:nvPr/>
        </p:nvSpPr>
        <p:spPr bwMode="auto">
          <a:xfrm>
            <a:off x="2168525" y="2749550"/>
            <a:ext cx="8032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Line 23"/>
          <p:cNvSpPr>
            <a:spLocks noChangeShapeType="1"/>
          </p:cNvSpPr>
          <p:nvPr/>
        </p:nvSpPr>
        <p:spPr bwMode="auto">
          <a:xfrm>
            <a:off x="5461000" y="2703513"/>
            <a:ext cx="1730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0" name="Freeform 24"/>
          <p:cNvSpPr>
            <a:spLocks/>
          </p:cNvSpPr>
          <p:nvPr/>
        </p:nvSpPr>
        <p:spPr bwMode="auto">
          <a:xfrm>
            <a:off x="5476875" y="2655888"/>
            <a:ext cx="157163" cy="95250"/>
          </a:xfrm>
          <a:custGeom>
            <a:avLst/>
            <a:gdLst>
              <a:gd name="T0" fmla="*/ 0 w 99"/>
              <a:gd name="T1" fmla="*/ 0 h 60"/>
              <a:gd name="T2" fmla="*/ 2147483647 w 99"/>
              <a:gd name="T3" fmla="*/ 2147483647 h 60"/>
              <a:gd name="T4" fmla="*/ 0 w 99"/>
              <a:gd name="T5" fmla="*/ 2147483647 h 60"/>
              <a:gd name="T6" fmla="*/ 0 60000 65536"/>
              <a:gd name="T7" fmla="*/ 0 60000 65536"/>
              <a:gd name="T8" fmla="*/ 0 60000 65536"/>
              <a:gd name="T9" fmla="*/ 0 w 99"/>
              <a:gd name="T10" fmla="*/ 0 h 60"/>
              <a:gd name="T11" fmla="*/ 99 w 99"/>
              <a:gd name="T12" fmla="*/ 60 h 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60">
                <a:moveTo>
                  <a:pt x="0" y="0"/>
                </a:moveTo>
                <a:lnTo>
                  <a:pt x="99" y="30"/>
                </a:lnTo>
                <a:lnTo>
                  <a:pt x="0" y="6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1" name="Line 25"/>
          <p:cNvSpPr>
            <a:spLocks noChangeShapeType="1"/>
          </p:cNvSpPr>
          <p:nvPr/>
        </p:nvSpPr>
        <p:spPr bwMode="auto">
          <a:xfrm>
            <a:off x="4351338" y="2701925"/>
            <a:ext cx="119856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2" name="Rectangle 29"/>
          <p:cNvSpPr>
            <a:spLocks noChangeArrowheads="1"/>
          </p:cNvSpPr>
          <p:nvPr/>
        </p:nvSpPr>
        <p:spPr bwMode="auto">
          <a:xfrm>
            <a:off x="2219325" y="2932113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Incident-</a:t>
            </a:r>
          </a:p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Handled</a:t>
            </a:r>
            <a:endParaRPr lang="en-US" sz="2800"/>
          </a:p>
        </p:txBody>
      </p:sp>
      <p:sp>
        <p:nvSpPr>
          <p:cNvPr id="108563" name="Rectangle 30"/>
          <p:cNvSpPr>
            <a:spLocks noChangeArrowheads="1"/>
          </p:cNvSpPr>
          <p:nvPr/>
        </p:nvSpPr>
        <p:spPr bwMode="auto">
          <a:xfrm>
            <a:off x="4389438" y="28559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Incident-</a:t>
            </a:r>
          </a:p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Documented</a:t>
            </a:r>
            <a:endParaRPr lang="en-US" sz="2800"/>
          </a:p>
        </p:txBody>
      </p:sp>
      <p:sp>
        <p:nvSpPr>
          <p:cNvPr id="108564" name="Rectangle 31"/>
          <p:cNvSpPr>
            <a:spLocks noChangeArrowheads="1"/>
          </p:cNvSpPr>
          <p:nvPr/>
        </p:nvSpPr>
        <p:spPr bwMode="auto">
          <a:xfrm>
            <a:off x="6757988" y="2919413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Incident-</a:t>
            </a:r>
          </a:p>
          <a:p>
            <a:r>
              <a:rPr lang="en-US" sz="1500">
                <a:solidFill>
                  <a:srgbClr val="000000"/>
                </a:solidFill>
                <a:latin typeface="Courier" charset="0"/>
              </a:rPr>
              <a:t>Archived</a:t>
            </a:r>
            <a:endParaRPr lang="en-US" sz="2800"/>
          </a:p>
        </p:txBody>
      </p:sp>
      <p:sp>
        <p:nvSpPr>
          <p:cNvPr id="108565" name="Oval 32"/>
          <p:cNvSpPr>
            <a:spLocks noChangeArrowheads="1"/>
          </p:cNvSpPr>
          <p:nvPr/>
        </p:nvSpPr>
        <p:spPr bwMode="auto">
          <a:xfrm>
            <a:off x="1763713" y="1949450"/>
            <a:ext cx="141287" cy="141288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66" name="Line 33"/>
          <p:cNvSpPr>
            <a:spLocks noChangeShapeType="1"/>
          </p:cNvSpPr>
          <p:nvPr/>
        </p:nvSpPr>
        <p:spPr bwMode="auto">
          <a:xfrm>
            <a:off x="1825625" y="2247900"/>
            <a:ext cx="1588" cy="1730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Freeform 34"/>
          <p:cNvSpPr>
            <a:spLocks/>
          </p:cNvSpPr>
          <p:nvPr/>
        </p:nvSpPr>
        <p:spPr bwMode="auto">
          <a:xfrm>
            <a:off x="1778000" y="2247900"/>
            <a:ext cx="95250" cy="173038"/>
          </a:xfrm>
          <a:custGeom>
            <a:avLst/>
            <a:gdLst>
              <a:gd name="T0" fmla="*/ 2147483647 w 60"/>
              <a:gd name="T1" fmla="*/ 0 h 109"/>
              <a:gd name="T2" fmla="*/ 2147483647 w 60"/>
              <a:gd name="T3" fmla="*/ 2147483647 h 109"/>
              <a:gd name="T4" fmla="*/ 0 w 60"/>
              <a:gd name="T5" fmla="*/ 0 h 109"/>
              <a:gd name="T6" fmla="*/ 0 60000 65536"/>
              <a:gd name="T7" fmla="*/ 0 60000 65536"/>
              <a:gd name="T8" fmla="*/ 0 60000 65536"/>
              <a:gd name="T9" fmla="*/ 0 w 60"/>
              <a:gd name="T10" fmla="*/ 0 h 109"/>
              <a:gd name="T11" fmla="*/ 60 w 60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" h="109">
                <a:moveTo>
                  <a:pt x="60" y="0"/>
                </a:moveTo>
                <a:lnTo>
                  <a:pt x="30" y="10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Line 35"/>
          <p:cNvSpPr>
            <a:spLocks noChangeShapeType="1"/>
          </p:cNvSpPr>
          <p:nvPr/>
        </p:nvSpPr>
        <p:spPr bwMode="auto">
          <a:xfrm>
            <a:off x="1825625" y="2090738"/>
            <a:ext cx="1588" cy="1571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9" name="Oval 36"/>
          <p:cNvSpPr>
            <a:spLocks noChangeArrowheads="1"/>
          </p:cNvSpPr>
          <p:nvPr/>
        </p:nvSpPr>
        <p:spPr bwMode="auto">
          <a:xfrm>
            <a:off x="8220075" y="3409950"/>
            <a:ext cx="141288" cy="141288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70" name="Line 37"/>
          <p:cNvSpPr>
            <a:spLocks noChangeShapeType="1"/>
          </p:cNvSpPr>
          <p:nvPr/>
        </p:nvSpPr>
        <p:spPr bwMode="auto">
          <a:xfrm>
            <a:off x="8297863" y="3205163"/>
            <a:ext cx="1587" cy="1730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1" name="Freeform 38"/>
          <p:cNvSpPr>
            <a:spLocks/>
          </p:cNvSpPr>
          <p:nvPr/>
        </p:nvSpPr>
        <p:spPr bwMode="auto">
          <a:xfrm>
            <a:off x="8250238" y="3205163"/>
            <a:ext cx="95250" cy="173037"/>
          </a:xfrm>
          <a:custGeom>
            <a:avLst/>
            <a:gdLst>
              <a:gd name="T0" fmla="*/ 2147483647 w 60"/>
              <a:gd name="T1" fmla="*/ 0 h 109"/>
              <a:gd name="T2" fmla="*/ 2147483647 w 60"/>
              <a:gd name="T3" fmla="*/ 2147483647 h 109"/>
              <a:gd name="T4" fmla="*/ 0 w 60"/>
              <a:gd name="T5" fmla="*/ 0 h 109"/>
              <a:gd name="T6" fmla="*/ 0 60000 65536"/>
              <a:gd name="T7" fmla="*/ 0 60000 65536"/>
              <a:gd name="T8" fmla="*/ 0 60000 65536"/>
              <a:gd name="T9" fmla="*/ 0 w 60"/>
              <a:gd name="T10" fmla="*/ 0 h 109"/>
              <a:gd name="T11" fmla="*/ 60 w 60"/>
              <a:gd name="T12" fmla="*/ 109 h 1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" h="109">
                <a:moveTo>
                  <a:pt x="60" y="0"/>
                </a:moveTo>
                <a:lnTo>
                  <a:pt x="30" y="10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2" name="Line 39"/>
          <p:cNvSpPr>
            <a:spLocks noChangeShapeType="1"/>
          </p:cNvSpPr>
          <p:nvPr/>
        </p:nvSpPr>
        <p:spPr bwMode="auto">
          <a:xfrm flipV="1">
            <a:off x="8297863" y="3049588"/>
            <a:ext cx="1587" cy="1555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3" name="Oval 40"/>
          <p:cNvSpPr>
            <a:spLocks noChangeArrowheads="1"/>
          </p:cNvSpPr>
          <p:nvPr/>
        </p:nvSpPr>
        <p:spPr bwMode="auto">
          <a:xfrm>
            <a:off x="8172450" y="3362325"/>
            <a:ext cx="250825" cy="236538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Text Box 6"/>
          <p:cNvSpPr txBox="1">
            <a:spLocks noChangeArrowheads="1"/>
          </p:cNvSpPr>
          <p:nvPr/>
        </p:nvSpPr>
        <p:spPr bwMode="auto">
          <a:xfrm>
            <a:off x="292100" y="1096963"/>
            <a:ext cx="8924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2000">
                <a:solidFill>
                  <a:schemeClr val="tx1"/>
                </a:solidFill>
              </a:rPr>
              <a:t>Statechart Diagram for Incident</a:t>
            </a:r>
          </a:p>
          <a:p>
            <a:pPr algn="l"/>
            <a:r>
              <a:rPr lang="en-US" sz="2000">
                <a:solidFill>
                  <a:srgbClr val="0033CC"/>
                </a:solidFill>
              </a:rPr>
              <a:t>Focus on the set of attributes of a single abstraction (object, system)</a:t>
            </a:r>
          </a:p>
        </p:txBody>
      </p:sp>
      <p:sp>
        <p:nvSpPr>
          <p:cNvPr id="108575" name="Text Box 7"/>
          <p:cNvSpPr txBox="1">
            <a:spLocks noChangeArrowheads="1"/>
          </p:cNvSpPr>
          <p:nvPr/>
        </p:nvSpPr>
        <p:spPr bwMode="auto">
          <a:xfrm>
            <a:off x="293688" y="3700463"/>
            <a:ext cx="7523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2000">
                <a:solidFill>
                  <a:schemeClr val="tx1"/>
                </a:solidFill>
              </a:rPr>
              <a:t>Activity Diagram for Incident </a:t>
            </a:r>
          </a:p>
          <a:p>
            <a:pPr algn="l"/>
            <a:r>
              <a:rPr lang="en-US" sz="2000">
                <a:solidFill>
                  <a:srgbClr val="0033CC"/>
                </a:solidFill>
              </a:rPr>
              <a:t>(Focus on dataflow in a system)</a:t>
            </a:r>
            <a:r>
              <a:rPr lang="en-US"/>
              <a:t> </a:t>
            </a:r>
          </a:p>
        </p:txBody>
      </p:sp>
      <p:sp>
        <p:nvSpPr>
          <p:cNvPr id="175114" name="AutoShape 10"/>
          <p:cNvSpPr>
            <a:spLocks noChangeArrowheads="1"/>
          </p:cNvSpPr>
          <p:nvPr/>
        </p:nvSpPr>
        <p:spPr bwMode="auto">
          <a:xfrm>
            <a:off x="6275388" y="5595938"/>
            <a:ext cx="1255712" cy="563562"/>
          </a:xfrm>
          <a:prstGeom prst="wedgeRoundRectCallout">
            <a:avLst>
              <a:gd name="adj1" fmla="val -55690"/>
              <a:gd name="adj2" fmla="val -16042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0"/>
              <a:t>Triggerless</a:t>
            </a:r>
          </a:p>
          <a:p>
            <a:r>
              <a:rPr lang="en-US" sz="1800" b="0"/>
              <a:t>transition</a:t>
            </a:r>
            <a:endParaRPr lang="en-US" b="0"/>
          </a:p>
        </p:txBody>
      </p:sp>
      <p:sp>
        <p:nvSpPr>
          <p:cNvPr id="175115" name="AutoShape 11"/>
          <p:cNvSpPr>
            <a:spLocks noChangeArrowheads="1"/>
          </p:cNvSpPr>
          <p:nvPr/>
        </p:nvSpPr>
        <p:spPr bwMode="auto">
          <a:xfrm>
            <a:off x="1887538" y="5672138"/>
            <a:ext cx="2747962" cy="741362"/>
          </a:xfrm>
          <a:prstGeom prst="wedgeRoundRectCallout">
            <a:avLst>
              <a:gd name="adj1" fmla="val 60398"/>
              <a:gd name="adj2" fmla="val -9282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0"/>
              <a:t>Completion of activity </a:t>
            </a:r>
          </a:p>
          <a:p>
            <a:r>
              <a:rPr lang="en-US" sz="1800" b="0"/>
              <a:t>causes state transition</a:t>
            </a:r>
            <a:endParaRPr lang="en-US" b="0"/>
          </a:p>
        </p:txBody>
      </p:sp>
      <p:sp>
        <p:nvSpPr>
          <p:cNvPr id="175145" name="AutoShape 41"/>
          <p:cNvSpPr>
            <a:spLocks noChangeArrowheads="1"/>
          </p:cNvSpPr>
          <p:nvPr/>
        </p:nvSpPr>
        <p:spPr bwMode="auto">
          <a:xfrm>
            <a:off x="5778500" y="1739900"/>
            <a:ext cx="1663700" cy="495300"/>
          </a:xfrm>
          <a:prstGeom prst="wedgeRoundRectCallout">
            <a:avLst>
              <a:gd name="adj1" fmla="val -117556"/>
              <a:gd name="adj2" fmla="val 1362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0"/>
              <a:t>Event causes</a:t>
            </a:r>
          </a:p>
          <a:p>
            <a:r>
              <a:rPr lang="en-US" sz="1800" b="0"/>
              <a:t>state transition</a:t>
            </a:r>
            <a:endParaRPr lang="en-US" b="0"/>
          </a:p>
        </p:txBody>
      </p:sp>
      <p:sp>
        <p:nvSpPr>
          <p:cNvPr id="108579" name="Line 42"/>
          <p:cNvSpPr>
            <a:spLocks noChangeShapeType="1"/>
          </p:cNvSpPr>
          <p:nvPr/>
        </p:nvSpPr>
        <p:spPr bwMode="auto">
          <a:xfrm>
            <a:off x="6578600" y="2730500"/>
            <a:ext cx="134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4" grpId="0" animBg="1" autoUpdateAnimBg="0"/>
      <p:bldP spid="175115" grpId="0" animBg="1" autoUpdateAnimBg="0"/>
      <p:bldP spid="175145" grpId="0" animBg="1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1" y="170297"/>
            <a:ext cx="9144000" cy="688975"/>
          </a:xfrm>
        </p:spPr>
        <p:txBody>
          <a:bodyPr/>
          <a:lstStyle/>
          <a:p>
            <a:r>
              <a:rPr lang="en-US" dirty="0" smtClean="0"/>
              <a:t>4.6 Package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group related elements into packages. A package is a grouping of model elements.</a:t>
            </a:r>
            <a:endParaRPr lang="en-US" dirty="0"/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847090" y="2306846"/>
            <a:ext cx="7075857" cy="4108767"/>
            <a:chOff x="344" y="338"/>
            <a:chExt cx="5137" cy="323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655" y="689"/>
              <a:ext cx="699" cy="30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04" y="1031"/>
              <a:ext cx="33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Report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04" y="1031"/>
              <a:ext cx="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960" y="1031"/>
              <a:ext cx="56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Emergency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39" y="1347"/>
              <a:ext cx="140" cy="391"/>
            </a:xfrm>
            <a:custGeom>
              <a:avLst/>
              <a:gdLst>
                <a:gd name="T0" fmla="*/ 140 w 140"/>
                <a:gd name="T1" fmla="*/ 0 h 391"/>
                <a:gd name="T2" fmla="*/ 140 w 140"/>
                <a:gd name="T3" fmla="*/ 251 h 391"/>
                <a:gd name="T4" fmla="*/ 0 w 140"/>
                <a:gd name="T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391">
                  <a:moveTo>
                    <a:pt x="140" y="0"/>
                  </a:moveTo>
                  <a:lnTo>
                    <a:pt x="140" y="251"/>
                  </a:lnTo>
                  <a:lnTo>
                    <a:pt x="0" y="39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879" y="1598"/>
              <a:ext cx="154" cy="1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739" y="1444"/>
              <a:ext cx="29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809" y="1235"/>
              <a:ext cx="154" cy="14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4" y="1786"/>
              <a:ext cx="56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FieldOfficer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836" y="1123"/>
              <a:ext cx="140" cy="391"/>
            </a:xfrm>
            <a:custGeom>
              <a:avLst/>
              <a:gdLst>
                <a:gd name="T0" fmla="*/ 140 w 140"/>
                <a:gd name="T1" fmla="*/ 0 h 391"/>
                <a:gd name="T2" fmla="*/ 140 w 140"/>
                <a:gd name="T3" fmla="*/ 252 h 391"/>
                <a:gd name="T4" fmla="*/ 0 w 140"/>
                <a:gd name="T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391">
                  <a:moveTo>
                    <a:pt x="140" y="0"/>
                  </a:moveTo>
                  <a:lnTo>
                    <a:pt x="140" y="252"/>
                  </a:lnTo>
                  <a:lnTo>
                    <a:pt x="0" y="39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976" y="1375"/>
              <a:ext cx="140" cy="13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36" y="1221"/>
              <a:ext cx="28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906" y="1011"/>
              <a:ext cx="140" cy="14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15" y="1563"/>
              <a:ext cx="53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Dispatcher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655" y="1235"/>
              <a:ext cx="699" cy="30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75" y="1577"/>
              <a:ext cx="66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OpenIncident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655" y="1780"/>
              <a:ext cx="699" cy="29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536" y="2122"/>
              <a:ext cx="94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AllocateResources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84" y="577"/>
              <a:ext cx="2041" cy="1693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187" y="871"/>
              <a:ext cx="1398" cy="7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466" y="1375"/>
              <a:ext cx="118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3424" y="1458"/>
              <a:ext cx="1216" cy="4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 flipV="1">
              <a:off x="3480" y="843"/>
              <a:ext cx="1160" cy="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648" y="2633"/>
              <a:ext cx="713" cy="29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623" y="2975"/>
              <a:ext cx="77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ArchiveIncident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648" y="3119"/>
              <a:ext cx="713" cy="30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646" y="3437"/>
              <a:ext cx="72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SearchArchive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480" y="2633"/>
              <a:ext cx="699" cy="294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483" y="2975"/>
              <a:ext cx="69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ManageUsers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80" y="3119"/>
              <a:ext cx="699" cy="307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390" y="3437"/>
              <a:ext cx="884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ManageTerminals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18" y="2885"/>
              <a:ext cx="140" cy="391"/>
            </a:xfrm>
            <a:custGeom>
              <a:avLst/>
              <a:gdLst>
                <a:gd name="T0" fmla="*/ 140 w 140"/>
                <a:gd name="T1" fmla="*/ 0 h 391"/>
                <a:gd name="T2" fmla="*/ 140 w 140"/>
                <a:gd name="T3" fmla="*/ 252 h 391"/>
                <a:gd name="T4" fmla="*/ 0 w 140"/>
                <a:gd name="T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391">
                  <a:moveTo>
                    <a:pt x="140" y="0"/>
                  </a:moveTo>
                  <a:lnTo>
                    <a:pt x="140" y="252"/>
                  </a:lnTo>
                  <a:lnTo>
                    <a:pt x="0" y="39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558" y="3137"/>
              <a:ext cx="139" cy="13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18" y="2997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488" y="2787"/>
              <a:ext cx="139" cy="14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44" y="3325"/>
              <a:ext cx="435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Librarian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088" y="2885"/>
              <a:ext cx="139" cy="391"/>
            </a:xfrm>
            <a:custGeom>
              <a:avLst/>
              <a:gdLst>
                <a:gd name="T0" fmla="*/ 139 w 139"/>
                <a:gd name="T1" fmla="*/ 0 h 391"/>
                <a:gd name="T2" fmla="*/ 139 w 139"/>
                <a:gd name="T3" fmla="*/ 252 h 391"/>
                <a:gd name="T4" fmla="*/ 0 w 139"/>
                <a:gd name="T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391">
                  <a:moveTo>
                    <a:pt x="139" y="0"/>
                  </a:moveTo>
                  <a:lnTo>
                    <a:pt x="139" y="252"/>
                  </a:lnTo>
                  <a:lnTo>
                    <a:pt x="0" y="391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227" y="3137"/>
              <a:ext cx="140" cy="13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5088" y="2997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157" y="2787"/>
              <a:ext cx="140" cy="140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978" y="3325"/>
              <a:ext cx="503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rgbClr val="000000"/>
                  </a:solidFill>
                </a:rPr>
                <a:t>SysAdmin</a:t>
              </a:r>
              <a:endParaRPr lang="en-US" sz="1200">
                <a:latin typeface="Times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103" y="2549"/>
              <a:ext cx="1803" cy="1021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000" y="2549"/>
              <a:ext cx="1804" cy="1021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767" y="2801"/>
              <a:ext cx="825" cy="3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767" y="3164"/>
              <a:ext cx="797" cy="8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H="1" flipV="1">
              <a:off x="4277" y="2773"/>
              <a:ext cx="783" cy="32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>
              <a:off x="4305" y="3095"/>
              <a:ext cx="755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endParaRPr lang="en-US" sz="2000"/>
            </a:p>
          </p:txBody>
        </p:sp>
        <p:grpSp>
          <p:nvGrpSpPr>
            <p:cNvPr id="52" name="Group 71"/>
            <p:cNvGrpSpPr>
              <a:grpSpLocks/>
            </p:cNvGrpSpPr>
            <p:nvPr/>
          </p:nvGrpSpPr>
          <p:grpSpPr bwMode="auto">
            <a:xfrm>
              <a:off x="2978" y="2325"/>
              <a:ext cx="1552" cy="238"/>
              <a:chOff x="2906" y="2325"/>
              <a:chExt cx="1552" cy="238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auto">
              <a:xfrm>
                <a:off x="3235" y="2377"/>
                <a:ext cx="89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</a:rPr>
                  <a:t>SysAdministration</a:t>
                </a:r>
                <a:endParaRPr lang="en-US" sz="1200">
                  <a:latin typeface="Times" charset="0"/>
                </a:endParaRPr>
              </a:p>
            </p:txBody>
          </p:sp>
          <p:grpSp>
            <p:nvGrpSpPr>
              <p:cNvPr id="68" name="Group 70"/>
              <p:cNvGrpSpPr>
                <a:grpSpLocks/>
              </p:cNvGrpSpPr>
              <p:nvPr/>
            </p:nvGrpSpPr>
            <p:grpSpPr bwMode="auto">
              <a:xfrm>
                <a:off x="2906" y="2325"/>
                <a:ext cx="1552" cy="238"/>
                <a:chOff x="2906" y="2325"/>
                <a:chExt cx="1552" cy="238"/>
              </a:xfrm>
            </p:grpSpPr>
            <p:sp>
              <p:nvSpPr>
                <p:cNvPr id="69" name="Freeform 52"/>
                <p:cNvSpPr>
                  <a:spLocks/>
                </p:cNvSpPr>
                <p:nvPr/>
              </p:nvSpPr>
              <p:spPr bwMode="auto">
                <a:xfrm>
                  <a:off x="2920" y="2325"/>
                  <a:ext cx="168" cy="238"/>
                </a:xfrm>
                <a:custGeom>
                  <a:avLst/>
                  <a:gdLst>
                    <a:gd name="T0" fmla="*/ 0 w 168"/>
                    <a:gd name="T1" fmla="*/ 224 h 238"/>
                    <a:gd name="T2" fmla="*/ 28 w 168"/>
                    <a:gd name="T3" fmla="*/ 238 h 238"/>
                    <a:gd name="T4" fmla="*/ 168 w 168"/>
                    <a:gd name="T5" fmla="*/ 28 h 238"/>
                    <a:gd name="T6" fmla="*/ 154 w 168"/>
                    <a:gd name="T7" fmla="*/ 0 h 238"/>
                    <a:gd name="T8" fmla="*/ 154 w 168"/>
                    <a:gd name="T9" fmla="*/ 0 h 238"/>
                    <a:gd name="T10" fmla="*/ 140 w 168"/>
                    <a:gd name="T11" fmla="*/ 14 h 238"/>
                    <a:gd name="T12" fmla="*/ 0 w 168"/>
                    <a:gd name="T13" fmla="*/ 224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8" h="238">
                      <a:moveTo>
                        <a:pt x="0" y="224"/>
                      </a:moveTo>
                      <a:lnTo>
                        <a:pt x="28" y="238"/>
                      </a:lnTo>
                      <a:lnTo>
                        <a:pt x="168" y="28"/>
                      </a:lnTo>
                      <a:lnTo>
                        <a:pt x="154" y="0"/>
                      </a:lnTo>
                      <a:lnTo>
                        <a:pt x="154" y="0"/>
                      </a:lnTo>
                      <a:lnTo>
                        <a:pt x="140" y="14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  <p:sp>
              <p:nvSpPr>
                <p:cNvPr id="70" name="Freeform 53"/>
                <p:cNvSpPr>
                  <a:spLocks/>
                </p:cNvSpPr>
                <p:nvPr/>
              </p:nvSpPr>
              <p:spPr bwMode="auto">
                <a:xfrm>
                  <a:off x="3074" y="2325"/>
                  <a:ext cx="1259" cy="28"/>
                </a:xfrm>
                <a:custGeom>
                  <a:avLst/>
                  <a:gdLst>
                    <a:gd name="T0" fmla="*/ 0 w 1259"/>
                    <a:gd name="T1" fmla="*/ 0 h 28"/>
                    <a:gd name="T2" fmla="*/ 0 w 1259"/>
                    <a:gd name="T3" fmla="*/ 28 h 28"/>
                    <a:gd name="T4" fmla="*/ 1245 w 1259"/>
                    <a:gd name="T5" fmla="*/ 28 h 28"/>
                    <a:gd name="T6" fmla="*/ 1259 w 1259"/>
                    <a:gd name="T7" fmla="*/ 14 h 28"/>
                    <a:gd name="T8" fmla="*/ 1259 w 1259"/>
                    <a:gd name="T9" fmla="*/ 0 h 28"/>
                    <a:gd name="T10" fmla="*/ 1245 w 1259"/>
                    <a:gd name="T11" fmla="*/ 0 h 28"/>
                    <a:gd name="T12" fmla="*/ 0 w 1259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59" h="28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1245" y="28"/>
                      </a:lnTo>
                      <a:lnTo>
                        <a:pt x="1259" y="14"/>
                      </a:lnTo>
                      <a:lnTo>
                        <a:pt x="1259" y="0"/>
                      </a:lnTo>
                      <a:lnTo>
                        <a:pt x="12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  <p:sp>
              <p:nvSpPr>
                <p:cNvPr id="71" name="Freeform 54"/>
                <p:cNvSpPr>
                  <a:spLocks/>
                </p:cNvSpPr>
                <p:nvPr/>
              </p:nvSpPr>
              <p:spPr bwMode="auto">
                <a:xfrm>
                  <a:off x="4305" y="2339"/>
                  <a:ext cx="153" cy="224"/>
                </a:xfrm>
                <a:custGeom>
                  <a:avLst/>
                  <a:gdLst>
                    <a:gd name="T0" fmla="*/ 28 w 153"/>
                    <a:gd name="T1" fmla="*/ 0 h 224"/>
                    <a:gd name="T2" fmla="*/ 0 w 153"/>
                    <a:gd name="T3" fmla="*/ 14 h 224"/>
                    <a:gd name="T4" fmla="*/ 111 w 153"/>
                    <a:gd name="T5" fmla="*/ 224 h 224"/>
                    <a:gd name="T6" fmla="*/ 125 w 153"/>
                    <a:gd name="T7" fmla="*/ 224 h 224"/>
                    <a:gd name="T8" fmla="*/ 153 w 153"/>
                    <a:gd name="T9" fmla="*/ 224 h 224"/>
                    <a:gd name="T10" fmla="*/ 139 w 153"/>
                    <a:gd name="T11" fmla="*/ 210 h 224"/>
                    <a:gd name="T12" fmla="*/ 28 w 153"/>
                    <a:gd name="T1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3" h="224">
                      <a:moveTo>
                        <a:pt x="28" y="0"/>
                      </a:moveTo>
                      <a:lnTo>
                        <a:pt x="0" y="14"/>
                      </a:lnTo>
                      <a:lnTo>
                        <a:pt x="111" y="224"/>
                      </a:lnTo>
                      <a:lnTo>
                        <a:pt x="125" y="224"/>
                      </a:lnTo>
                      <a:lnTo>
                        <a:pt x="153" y="224"/>
                      </a:lnTo>
                      <a:lnTo>
                        <a:pt x="139" y="21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  <p:sp>
              <p:nvSpPr>
                <p:cNvPr id="72" name="Freeform 55"/>
                <p:cNvSpPr>
                  <a:spLocks/>
                </p:cNvSpPr>
                <p:nvPr/>
              </p:nvSpPr>
              <p:spPr bwMode="auto">
                <a:xfrm>
                  <a:off x="2906" y="2535"/>
                  <a:ext cx="1524" cy="28"/>
                </a:xfrm>
                <a:custGeom>
                  <a:avLst/>
                  <a:gdLst>
                    <a:gd name="T0" fmla="*/ 1524 w 1524"/>
                    <a:gd name="T1" fmla="*/ 28 h 28"/>
                    <a:gd name="T2" fmla="*/ 1524 w 1524"/>
                    <a:gd name="T3" fmla="*/ 0 h 28"/>
                    <a:gd name="T4" fmla="*/ 28 w 1524"/>
                    <a:gd name="T5" fmla="*/ 0 h 28"/>
                    <a:gd name="T6" fmla="*/ 14 w 1524"/>
                    <a:gd name="T7" fmla="*/ 14 h 28"/>
                    <a:gd name="T8" fmla="*/ 0 w 1524"/>
                    <a:gd name="T9" fmla="*/ 28 h 28"/>
                    <a:gd name="T10" fmla="*/ 28 w 1524"/>
                    <a:gd name="T11" fmla="*/ 28 h 28"/>
                    <a:gd name="T12" fmla="*/ 1524 w 1524"/>
                    <a:gd name="T1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4" h="28">
                      <a:moveTo>
                        <a:pt x="1524" y="28"/>
                      </a:moveTo>
                      <a:lnTo>
                        <a:pt x="1524" y="0"/>
                      </a:lnTo>
                      <a:lnTo>
                        <a:pt x="28" y="0"/>
                      </a:lnTo>
                      <a:lnTo>
                        <a:pt x="14" y="14"/>
                      </a:lnTo>
                      <a:lnTo>
                        <a:pt x="0" y="28"/>
                      </a:lnTo>
                      <a:lnTo>
                        <a:pt x="28" y="28"/>
                      </a:lnTo>
                      <a:lnTo>
                        <a:pt x="1524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</p:grpSp>
        </p:grpSp>
        <p:grpSp>
          <p:nvGrpSpPr>
            <p:cNvPr id="53" name="Group 69"/>
            <p:cNvGrpSpPr>
              <a:grpSpLocks/>
            </p:cNvGrpSpPr>
            <p:nvPr/>
          </p:nvGrpSpPr>
          <p:grpSpPr bwMode="auto">
            <a:xfrm>
              <a:off x="1081" y="2325"/>
              <a:ext cx="1552" cy="238"/>
              <a:chOff x="1089" y="2325"/>
              <a:chExt cx="1552" cy="238"/>
            </a:xfrm>
          </p:grpSpPr>
          <p:sp>
            <p:nvSpPr>
              <p:cNvPr id="61" name="Rectangle 56"/>
              <p:cNvSpPr>
                <a:spLocks noChangeArrowheads="1"/>
              </p:cNvSpPr>
              <p:nvPr/>
            </p:nvSpPr>
            <p:spPr bwMode="auto">
              <a:xfrm>
                <a:off x="1484" y="2377"/>
                <a:ext cx="76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</a:rPr>
                  <a:t>IncidentArchive</a:t>
                </a:r>
                <a:endParaRPr lang="en-US" sz="1200">
                  <a:latin typeface="Times" charset="0"/>
                </a:endParaRPr>
              </a:p>
            </p:txBody>
          </p:sp>
          <p:grpSp>
            <p:nvGrpSpPr>
              <p:cNvPr id="62" name="Group 68"/>
              <p:cNvGrpSpPr>
                <a:grpSpLocks/>
              </p:cNvGrpSpPr>
              <p:nvPr/>
            </p:nvGrpSpPr>
            <p:grpSpPr bwMode="auto">
              <a:xfrm>
                <a:off x="1089" y="2325"/>
                <a:ext cx="1552" cy="238"/>
                <a:chOff x="1089" y="2325"/>
                <a:chExt cx="1552" cy="238"/>
              </a:xfrm>
            </p:grpSpPr>
            <p:sp>
              <p:nvSpPr>
                <p:cNvPr id="63" name="Freeform 57"/>
                <p:cNvSpPr>
                  <a:spLocks/>
                </p:cNvSpPr>
                <p:nvPr/>
              </p:nvSpPr>
              <p:spPr bwMode="auto">
                <a:xfrm>
                  <a:off x="1103" y="2325"/>
                  <a:ext cx="154" cy="238"/>
                </a:xfrm>
                <a:custGeom>
                  <a:avLst/>
                  <a:gdLst>
                    <a:gd name="T0" fmla="*/ 0 w 154"/>
                    <a:gd name="T1" fmla="*/ 224 h 238"/>
                    <a:gd name="T2" fmla="*/ 28 w 154"/>
                    <a:gd name="T3" fmla="*/ 238 h 238"/>
                    <a:gd name="T4" fmla="*/ 154 w 154"/>
                    <a:gd name="T5" fmla="*/ 28 h 238"/>
                    <a:gd name="T6" fmla="*/ 140 w 154"/>
                    <a:gd name="T7" fmla="*/ 0 h 238"/>
                    <a:gd name="T8" fmla="*/ 140 w 154"/>
                    <a:gd name="T9" fmla="*/ 0 h 238"/>
                    <a:gd name="T10" fmla="*/ 126 w 154"/>
                    <a:gd name="T11" fmla="*/ 14 h 238"/>
                    <a:gd name="T12" fmla="*/ 0 w 154"/>
                    <a:gd name="T13" fmla="*/ 224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238">
                      <a:moveTo>
                        <a:pt x="0" y="224"/>
                      </a:moveTo>
                      <a:lnTo>
                        <a:pt x="28" y="238"/>
                      </a:lnTo>
                      <a:lnTo>
                        <a:pt x="154" y="28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26" y="14"/>
                      </a:lnTo>
                      <a:lnTo>
                        <a:pt x="0" y="2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  <p:sp>
              <p:nvSpPr>
                <p:cNvPr id="64" name="Freeform 58"/>
                <p:cNvSpPr>
                  <a:spLocks/>
                </p:cNvSpPr>
                <p:nvPr/>
              </p:nvSpPr>
              <p:spPr bwMode="auto">
                <a:xfrm>
                  <a:off x="1243" y="2325"/>
                  <a:ext cx="1272" cy="28"/>
                </a:xfrm>
                <a:custGeom>
                  <a:avLst/>
                  <a:gdLst>
                    <a:gd name="T0" fmla="*/ 0 w 1272"/>
                    <a:gd name="T1" fmla="*/ 0 h 28"/>
                    <a:gd name="T2" fmla="*/ 0 w 1272"/>
                    <a:gd name="T3" fmla="*/ 28 h 28"/>
                    <a:gd name="T4" fmla="*/ 1258 w 1272"/>
                    <a:gd name="T5" fmla="*/ 28 h 28"/>
                    <a:gd name="T6" fmla="*/ 1272 w 1272"/>
                    <a:gd name="T7" fmla="*/ 14 h 28"/>
                    <a:gd name="T8" fmla="*/ 1272 w 1272"/>
                    <a:gd name="T9" fmla="*/ 0 h 28"/>
                    <a:gd name="T10" fmla="*/ 1258 w 1272"/>
                    <a:gd name="T11" fmla="*/ 0 h 28"/>
                    <a:gd name="T12" fmla="*/ 0 w 1272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72" h="28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1258" y="28"/>
                      </a:lnTo>
                      <a:lnTo>
                        <a:pt x="1272" y="14"/>
                      </a:lnTo>
                      <a:lnTo>
                        <a:pt x="1272" y="0"/>
                      </a:lnTo>
                      <a:lnTo>
                        <a:pt x="125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  <p:sp>
              <p:nvSpPr>
                <p:cNvPr id="65" name="Freeform 59"/>
                <p:cNvSpPr>
                  <a:spLocks/>
                </p:cNvSpPr>
                <p:nvPr/>
              </p:nvSpPr>
              <p:spPr bwMode="auto">
                <a:xfrm>
                  <a:off x="2487" y="2339"/>
                  <a:ext cx="154" cy="224"/>
                </a:xfrm>
                <a:custGeom>
                  <a:avLst/>
                  <a:gdLst>
                    <a:gd name="T0" fmla="*/ 28 w 154"/>
                    <a:gd name="T1" fmla="*/ 0 h 224"/>
                    <a:gd name="T2" fmla="*/ 0 w 154"/>
                    <a:gd name="T3" fmla="*/ 14 h 224"/>
                    <a:gd name="T4" fmla="*/ 112 w 154"/>
                    <a:gd name="T5" fmla="*/ 224 h 224"/>
                    <a:gd name="T6" fmla="*/ 126 w 154"/>
                    <a:gd name="T7" fmla="*/ 224 h 224"/>
                    <a:gd name="T8" fmla="*/ 154 w 154"/>
                    <a:gd name="T9" fmla="*/ 224 h 224"/>
                    <a:gd name="T10" fmla="*/ 140 w 154"/>
                    <a:gd name="T11" fmla="*/ 210 h 224"/>
                    <a:gd name="T12" fmla="*/ 28 w 154"/>
                    <a:gd name="T1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224">
                      <a:moveTo>
                        <a:pt x="28" y="0"/>
                      </a:moveTo>
                      <a:lnTo>
                        <a:pt x="0" y="14"/>
                      </a:lnTo>
                      <a:lnTo>
                        <a:pt x="112" y="224"/>
                      </a:lnTo>
                      <a:lnTo>
                        <a:pt x="126" y="224"/>
                      </a:lnTo>
                      <a:lnTo>
                        <a:pt x="154" y="224"/>
                      </a:lnTo>
                      <a:lnTo>
                        <a:pt x="140" y="21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  <p:sp>
              <p:nvSpPr>
                <p:cNvPr id="66" name="Freeform 60"/>
                <p:cNvSpPr>
                  <a:spLocks/>
                </p:cNvSpPr>
                <p:nvPr/>
              </p:nvSpPr>
              <p:spPr bwMode="auto">
                <a:xfrm>
                  <a:off x="1089" y="2535"/>
                  <a:ext cx="1524" cy="28"/>
                </a:xfrm>
                <a:custGeom>
                  <a:avLst/>
                  <a:gdLst>
                    <a:gd name="T0" fmla="*/ 1524 w 1524"/>
                    <a:gd name="T1" fmla="*/ 28 h 28"/>
                    <a:gd name="T2" fmla="*/ 1524 w 1524"/>
                    <a:gd name="T3" fmla="*/ 0 h 28"/>
                    <a:gd name="T4" fmla="*/ 28 w 1524"/>
                    <a:gd name="T5" fmla="*/ 0 h 28"/>
                    <a:gd name="T6" fmla="*/ 14 w 1524"/>
                    <a:gd name="T7" fmla="*/ 14 h 28"/>
                    <a:gd name="T8" fmla="*/ 0 w 1524"/>
                    <a:gd name="T9" fmla="*/ 28 h 28"/>
                    <a:gd name="T10" fmla="*/ 28 w 1524"/>
                    <a:gd name="T11" fmla="*/ 28 h 28"/>
                    <a:gd name="T12" fmla="*/ 1524 w 1524"/>
                    <a:gd name="T1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4" h="28">
                      <a:moveTo>
                        <a:pt x="1524" y="28"/>
                      </a:moveTo>
                      <a:lnTo>
                        <a:pt x="1524" y="0"/>
                      </a:lnTo>
                      <a:lnTo>
                        <a:pt x="28" y="0"/>
                      </a:lnTo>
                      <a:lnTo>
                        <a:pt x="14" y="14"/>
                      </a:lnTo>
                      <a:lnTo>
                        <a:pt x="0" y="28"/>
                      </a:lnTo>
                      <a:lnTo>
                        <a:pt x="28" y="28"/>
                      </a:lnTo>
                      <a:lnTo>
                        <a:pt x="1524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</p:grpSp>
        </p:grpSp>
        <p:grpSp>
          <p:nvGrpSpPr>
            <p:cNvPr id="54" name="Group 67"/>
            <p:cNvGrpSpPr>
              <a:grpSpLocks/>
            </p:cNvGrpSpPr>
            <p:nvPr/>
          </p:nvGrpSpPr>
          <p:grpSpPr bwMode="auto">
            <a:xfrm>
              <a:off x="1962" y="338"/>
              <a:ext cx="1552" cy="251"/>
              <a:chOff x="1970" y="354"/>
              <a:chExt cx="1552" cy="251"/>
            </a:xfrm>
          </p:grpSpPr>
          <p:sp>
            <p:nvSpPr>
              <p:cNvPr id="55" name="Rectangle 61"/>
              <p:cNvSpPr>
                <a:spLocks noChangeArrowheads="1"/>
              </p:cNvSpPr>
              <p:nvPr/>
            </p:nvSpPr>
            <p:spPr bwMode="auto">
              <a:xfrm>
                <a:off x="2224" y="413"/>
                <a:ext cx="104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 dirty="0" err="1">
                    <a:solidFill>
                      <a:srgbClr val="000000"/>
                    </a:solidFill>
                  </a:rPr>
                  <a:t>IncidentManagement</a:t>
                </a:r>
                <a:endParaRPr lang="en-US" sz="1200" dirty="0">
                  <a:latin typeface="Times" charset="0"/>
                </a:endParaRPr>
              </a:p>
            </p:txBody>
          </p:sp>
          <p:grpSp>
            <p:nvGrpSpPr>
              <p:cNvPr id="56" name="Group 66"/>
              <p:cNvGrpSpPr>
                <a:grpSpLocks/>
              </p:cNvGrpSpPr>
              <p:nvPr/>
            </p:nvGrpSpPr>
            <p:grpSpPr bwMode="auto">
              <a:xfrm>
                <a:off x="1970" y="354"/>
                <a:ext cx="1552" cy="251"/>
                <a:chOff x="1970" y="354"/>
                <a:chExt cx="1552" cy="251"/>
              </a:xfrm>
            </p:grpSpPr>
            <p:sp>
              <p:nvSpPr>
                <p:cNvPr id="57" name="Freeform 62"/>
                <p:cNvSpPr>
                  <a:spLocks/>
                </p:cNvSpPr>
                <p:nvPr/>
              </p:nvSpPr>
              <p:spPr bwMode="auto">
                <a:xfrm>
                  <a:off x="1984" y="354"/>
                  <a:ext cx="153" cy="251"/>
                </a:xfrm>
                <a:custGeom>
                  <a:avLst/>
                  <a:gdLst>
                    <a:gd name="T0" fmla="*/ 0 w 153"/>
                    <a:gd name="T1" fmla="*/ 237 h 251"/>
                    <a:gd name="T2" fmla="*/ 28 w 153"/>
                    <a:gd name="T3" fmla="*/ 251 h 251"/>
                    <a:gd name="T4" fmla="*/ 153 w 153"/>
                    <a:gd name="T5" fmla="*/ 28 h 251"/>
                    <a:gd name="T6" fmla="*/ 140 w 153"/>
                    <a:gd name="T7" fmla="*/ 0 h 251"/>
                    <a:gd name="T8" fmla="*/ 140 w 153"/>
                    <a:gd name="T9" fmla="*/ 0 h 251"/>
                    <a:gd name="T10" fmla="*/ 126 w 153"/>
                    <a:gd name="T11" fmla="*/ 14 h 251"/>
                    <a:gd name="T12" fmla="*/ 0 w 153"/>
                    <a:gd name="T13" fmla="*/ 237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3" h="251">
                      <a:moveTo>
                        <a:pt x="0" y="237"/>
                      </a:moveTo>
                      <a:lnTo>
                        <a:pt x="28" y="251"/>
                      </a:lnTo>
                      <a:lnTo>
                        <a:pt x="153" y="28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26" y="14"/>
                      </a:lnTo>
                      <a:lnTo>
                        <a:pt x="0" y="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  <p:sp>
              <p:nvSpPr>
                <p:cNvPr id="58" name="Freeform 63"/>
                <p:cNvSpPr>
                  <a:spLocks/>
                </p:cNvSpPr>
                <p:nvPr/>
              </p:nvSpPr>
              <p:spPr bwMode="auto">
                <a:xfrm>
                  <a:off x="2124" y="354"/>
                  <a:ext cx="1258" cy="28"/>
                </a:xfrm>
                <a:custGeom>
                  <a:avLst/>
                  <a:gdLst>
                    <a:gd name="T0" fmla="*/ 0 w 1258"/>
                    <a:gd name="T1" fmla="*/ 0 h 28"/>
                    <a:gd name="T2" fmla="*/ 0 w 1258"/>
                    <a:gd name="T3" fmla="*/ 28 h 28"/>
                    <a:gd name="T4" fmla="*/ 1244 w 1258"/>
                    <a:gd name="T5" fmla="*/ 28 h 28"/>
                    <a:gd name="T6" fmla="*/ 1258 w 1258"/>
                    <a:gd name="T7" fmla="*/ 14 h 28"/>
                    <a:gd name="T8" fmla="*/ 1258 w 1258"/>
                    <a:gd name="T9" fmla="*/ 0 h 28"/>
                    <a:gd name="T10" fmla="*/ 1244 w 1258"/>
                    <a:gd name="T11" fmla="*/ 0 h 28"/>
                    <a:gd name="T12" fmla="*/ 0 w 1258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58" h="28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1244" y="28"/>
                      </a:lnTo>
                      <a:lnTo>
                        <a:pt x="1258" y="14"/>
                      </a:lnTo>
                      <a:lnTo>
                        <a:pt x="1258" y="0"/>
                      </a:lnTo>
                      <a:lnTo>
                        <a:pt x="12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  <p:sp>
              <p:nvSpPr>
                <p:cNvPr id="59" name="Freeform 64"/>
                <p:cNvSpPr>
                  <a:spLocks/>
                </p:cNvSpPr>
                <p:nvPr/>
              </p:nvSpPr>
              <p:spPr bwMode="auto">
                <a:xfrm>
                  <a:off x="3354" y="368"/>
                  <a:ext cx="168" cy="237"/>
                </a:xfrm>
                <a:custGeom>
                  <a:avLst/>
                  <a:gdLst>
                    <a:gd name="T0" fmla="*/ 28 w 168"/>
                    <a:gd name="T1" fmla="*/ 0 h 237"/>
                    <a:gd name="T2" fmla="*/ 0 w 168"/>
                    <a:gd name="T3" fmla="*/ 14 h 237"/>
                    <a:gd name="T4" fmla="*/ 126 w 168"/>
                    <a:gd name="T5" fmla="*/ 237 h 237"/>
                    <a:gd name="T6" fmla="*/ 140 w 168"/>
                    <a:gd name="T7" fmla="*/ 237 h 237"/>
                    <a:gd name="T8" fmla="*/ 168 w 168"/>
                    <a:gd name="T9" fmla="*/ 237 h 237"/>
                    <a:gd name="T10" fmla="*/ 154 w 168"/>
                    <a:gd name="T11" fmla="*/ 223 h 237"/>
                    <a:gd name="T12" fmla="*/ 28 w 168"/>
                    <a:gd name="T13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8" h="237">
                      <a:moveTo>
                        <a:pt x="28" y="0"/>
                      </a:moveTo>
                      <a:lnTo>
                        <a:pt x="0" y="14"/>
                      </a:lnTo>
                      <a:lnTo>
                        <a:pt x="126" y="237"/>
                      </a:lnTo>
                      <a:lnTo>
                        <a:pt x="140" y="237"/>
                      </a:lnTo>
                      <a:lnTo>
                        <a:pt x="168" y="237"/>
                      </a:lnTo>
                      <a:lnTo>
                        <a:pt x="154" y="22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  <p:sp>
              <p:nvSpPr>
                <p:cNvPr id="60" name="Freeform 65"/>
                <p:cNvSpPr>
                  <a:spLocks/>
                </p:cNvSpPr>
                <p:nvPr/>
              </p:nvSpPr>
              <p:spPr bwMode="auto">
                <a:xfrm>
                  <a:off x="1970" y="577"/>
                  <a:ext cx="1524" cy="28"/>
                </a:xfrm>
                <a:custGeom>
                  <a:avLst/>
                  <a:gdLst>
                    <a:gd name="T0" fmla="*/ 1524 w 1524"/>
                    <a:gd name="T1" fmla="*/ 28 h 28"/>
                    <a:gd name="T2" fmla="*/ 1524 w 1524"/>
                    <a:gd name="T3" fmla="*/ 0 h 28"/>
                    <a:gd name="T4" fmla="*/ 28 w 1524"/>
                    <a:gd name="T5" fmla="*/ 0 h 28"/>
                    <a:gd name="T6" fmla="*/ 14 w 1524"/>
                    <a:gd name="T7" fmla="*/ 14 h 28"/>
                    <a:gd name="T8" fmla="*/ 0 w 1524"/>
                    <a:gd name="T9" fmla="*/ 28 h 28"/>
                    <a:gd name="T10" fmla="*/ 28 w 1524"/>
                    <a:gd name="T11" fmla="*/ 28 h 28"/>
                    <a:gd name="T12" fmla="*/ 1524 w 1524"/>
                    <a:gd name="T1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24" h="28">
                      <a:moveTo>
                        <a:pt x="1524" y="28"/>
                      </a:moveTo>
                      <a:lnTo>
                        <a:pt x="1524" y="0"/>
                      </a:lnTo>
                      <a:lnTo>
                        <a:pt x="28" y="0"/>
                      </a:lnTo>
                      <a:lnTo>
                        <a:pt x="14" y="14"/>
                      </a:lnTo>
                      <a:lnTo>
                        <a:pt x="0" y="28"/>
                      </a:lnTo>
                      <a:lnTo>
                        <a:pt x="28" y="28"/>
                      </a:lnTo>
                      <a:lnTo>
                        <a:pt x="1524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</a:pPr>
                  <a:endParaRPr lang="en-US" sz="20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820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14" name="Group 38"/>
          <p:cNvGrpSpPr>
            <a:grpSpLocks/>
          </p:cNvGrpSpPr>
          <p:nvPr/>
        </p:nvGrpSpPr>
        <p:grpSpPr bwMode="auto">
          <a:xfrm>
            <a:off x="419100" y="2219325"/>
            <a:ext cx="8302625" cy="2413000"/>
            <a:chOff x="264" y="976"/>
            <a:chExt cx="5230" cy="1520"/>
          </a:xfrm>
        </p:grpSpPr>
        <p:sp>
          <p:nvSpPr>
            <p:cNvPr id="50181" name="Freeform 5"/>
            <p:cNvSpPr>
              <a:spLocks/>
            </p:cNvSpPr>
            <p:nvPr/>
          </p:nvSpPr>
          <p:spPr bwMode="auto">
            <a:xfrm>
              <a:off x="2879" y="1742"/>
              <a:ext cx="710" cy="195"/>
            </a:xfrm>
            <a:custGeom>
              <a:avLst/>
              <a:gdLst>
                <a:gd name="T0" fmla="*/ 0 w 710"/>
                <a:gd name="T1" fmla="*/ 195 h 195"/>
                <a:gd name="T2" fmla="*/ 55 w 710"/>
                <a:gd name="T3" fmla="*/ 0 h 195"/>
                <a:gd name="T4" fmla="*/ 655 w 710"/>
                <a:gd name="T5" fmla="*/ 0 h 195"/>
                <a:gd name="T6" fmla="*/ 710 w 710"/>
                <a:gd name="T7" fmla="*/ 195 h 195"/>
                <a:gd name="T8" fmla="*/ 0 w 710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195">
                  <a:moveTo>
                    <a:pt x="0" y="195"/>
                  </a:moveTo>
                  <a:lnTo>
                    <a:pt x="55" y="0"/>
                  </a:lnTo>
                  <a:lnTo>
                    <a:pt x="655" y="0"/>
                  </a:lnTo>
                  <a:lnTo>
                    <a:pt x="710" y="195"/>
                  </a:lnTo>
                  <a:lnTo>
                    <a:pt x="0" y="19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2" name="Freeform 6"/>
            <p:cNvSpPr>
              <a:spLocks/>
            </p:cNvSpPr>
            <p:nvPr/>
          </p:nvSpPr>
          <p:spPr bwMode="auto">
            <a:xfrm>
              <a:off x="955" y="1756"/>
              <a:ext cx="711" cy="195"/>
            </a:xfrm>
            <a:custGeom>
              <a:avLst/>
              <a:gdLst>
                <a:gd name="T0" fmla="*/ 0 w 711"/>
                <a:gd name="T1" fmla="*/ 195 h 195"/>
                <a:gd name="T2" fmla="*/ 70 w 711"/>
                <a:gd name="T3" fmla="*/ 0 h 195"/>
                <a:gd name="T4" fmla="*/ 655 w 711"/>
                <a:gd name="T5" fmla="*/ 0 h 195"/>
                <a:gd name="T6" fmla="*/ 711 w 711"/>
                <a:gd name="T7" fmla="*/ 195 h 195"/>
                <a:gd name="T8" fmla="*/ 0 w 711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195">
                  <a:moveTo>
                    <a:pt x="0" y="195"/>
                  </a:moveTo>
                  <a:lnTo>
                    <a:pt x="70" y="0"/>
                  </a:lnTo>
                  <a:lnTo>
                    <a:pt x="655" y="0"/>
                  </a:lnTo>
                  <a:lnTo>
                    <a:pt x="711" y="195"/>
                  </a:lnTo>
                  <a:lnTo>
                    <a:pt x="0" y="19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Freeform 7"/>
            <p:cNvSpPr>
              <a:spLocks/>
            </p:cNvSpPr>
            <p:nvPr/>
          </p:nvSpPr>
          <p:spPr bwMode="auto">
            <a:xfrm>
              <a:off x="746" y="1171"/>
              <a:ext cx="139" cy="362"/>
            </a:xfrm>
            <a:custGeom>
              <a:avLst/>
              <a:gdLst>
                <a:gd name="T0" fmla="*/ 139 w 139"/>
                <a:gd name="T1" fmla="*/ 0 h 362"/>
                <a:gd name="T2" fmla="*/ 139 w 139"/>
                <a:gd name="T3" fmla="*/ 237 h 362"/>
                <a:gd name="T4" fmla="*/ 0 w 139"/>
                <a:gd name="T5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362">
                  <a:moveTo>
                    <a:pt x="139" y="0"/>
                  </a:moveTo>
                  <a:lnTo>
                    <a:pt x="139" y="237"/>
                  </a:lnTo>
                  <a:lnTo>
                    <a:pt x="0" y="36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885" y="1408"/>
              <a:ext cx="140" cy="1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746" y="1268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Oval 10"/>
            <p:cNvSpPr>
              <a:spLocks noChangeArrowheads="1"/>
            </p:cNvSpPr>
            <p:nvPr/>
          </p:nvSpPr>
          <p:spPr bwMode="auto">
            <a:xfrm>
              <a:off x="816" y="1073"/>
              <a:ext cx="139" cy="126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487" y="1567"/>
              <a:ext cx="8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FieldOfficer</a:t>
              </a:r>
              <a:endParaRPr lang="en-US" sz="1400"/>
            </a:p>
          </p:txBody>
        </p:sp>
        <p:sp>
          <p:nvSpPr>
            <p:cNvPr id="50188" name="Freeform 12"/>
            <p:cNvSpPr>
              <a:spLocks/>
            </p:cNvSpPr>
            <p:nvPr/>
          </p:nvSpPr>
          <p:spPr bwMode="auto">
            <a:xfrm>
              <a:off x="4830" y="1171"/>
              <a:ext cx="139" cy="362"/>
            </a:xfrm>
            <a:custGeom>
              <a:avLst/>
              <a:gdLst>
                <a:gd name="T0" fmla="*/ 139 w 139"/>
                <a:gd name="T1" fmla="*/ 0 h 362"/>
                <a:gd name="T2" fmla="*/ 139 w 139"/>
                <a:gd name="T3" fmla="*/ 237 h 362"/>
                <a:gd name="T4" fmla="*/ 0 w 139"/>
                <a:gd name="T5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362">
                  <a:moveTo>
                    <a:pt x="139" y="0"/>
                  </a:moveTo>
                  <a:lnTo>
                    <a:pt x="139" y="237"/>
                  </a:lnTo>
                  <a:lnTo>
                    <a:pt x="0" y="36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4969" y="1408"/>
              <a:ext cx="140" cy="1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4830" y="1268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Oval 15"/>
            <p:cNvSpPr>
              <a:spLocks noChangeArrowheads="1"/>
            </p:cNvSpPr>
            <p:nvPr/>
          </p:nvSpPr>
          <p:spPr bwMode="auto">
            <a:xfrm>
              <a:off x="4900" y="1073"/>
              <a:ext cx="139" cy="126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4635" y="1567"/>
              <a:ext cx="6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Dispatcher</a:t>
              </a:r>
              <a:endParaRPr lang="en-US" sz="1400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192" y="1408"/>
              <a:ext cx="104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659" y="1296"/>
              <a:ext cx="976" cy="8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Freeform 19"/>
            <p:cNvSpPr>
              <a:spLocks/>
            </p:cNvSpPr>
            <p:nvPr/>
          </p:nvSpPr>
          <p:spPr bwMode="auto">
            <a:xfrm>
              <a:off x="425" y="1923"/>
              <a:ext cx="140" cy="363"/>
            </a:xfrm>
            <a:custGeom>
              <a:avLst/>
              <a:gdLst>
                <a:gd name="T0" fmla="*/ 140 w 140"/>
                <a:gd name="T1" fmla="*/ 0 h 363"/>
                <a:gd name="T2" fmla="*/ 140 w 140"/>
                <a:gd name="T3" fmla="*/ 237 h 363"/>
                <a:gd name="T4" fmla="*/ 0 w 140"/>
                <a:gd name="T5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363">
                  <a:moveTo>
                    <a:pt x="140" y="0"/>
                  </a:moveTo>
                  <a:lnTo>
                    <a:pt x="140" y="237"/>
                  </a:lnTo>
                  <a:lnTo>
                    <a:pt x="0" y="36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565" y="2160"/>
              <a:ext cx="139" cy="12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425" y="2021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Oval 22"/>
            <p:cNvSpPr>
              <a:spLocks noChangeArrowheads="1"/>
            </p:cNvSpPr>
            <p:nvPr/>
          </p:nvSpPr>
          <p:spPr bwMode="auto">
            <a:xfrm>
              <a:off x="495" y="1826"/>
              <a:ext cx="139" cy="139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264" y="2320"/>
              <a:ext cx="6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Librarian</a:t>
              </a:r>
              <a:endParaRPr lang="en-US" sz="1400"/>
            </a:p>
          </p:txBody>
        </p:sp>
        <p:sp>
          <p:nvSpPr>
            <p:cNvPr id="50200" name="Freeform 24"/>
            <p:cNvSpPr>
              <a:spLocks/>
            </p:cNvSpPr>
            <p:nvPr/>
          </p:nvSpPr>
          <p:spPr bwMode="auto">
            <a:xfrm>
              <a:off x="5081" y="1965"/>
              <a:ext cx="139" cy="363"/>
            </a:xfrm>
            <a:custGeom>
              <a:avLst/>
              <a:gdLst>
                <a:gd name="T0" fmla="*/ 139 w 139"/>
                <a:gd name="T1" fmla="*/ 0 h 363"/>
                <a:gd name="T2" fmla="*/ 139 w 139"/>
                <a:gd name="T3" fmla="*/ 223 h 363"/>
                <a:gd name="T4" fmla="*/ 0 w 139"/>
                <a:gd name="T5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363">
                  <a:moveTo>
                    <a:pt x="139" y="0"/>
                  </a:moveTo>
                  <a:lnTo>
                    <a:pt x="139" y="223"/>
                  </a:lnTo>
                  <a:lnTo>
                    <a:pt x="0" y="36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>
              <a:off x="5220" y="2188"/>
              <a:ext cx="140" cy="14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5081" y="2063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Oval 27"/>
            <p:cNvSpPr>
              <a:spLocks noChangeArrowheads="1"/>
            </p:cNvSpPr>
            <p:nvPr/>
          </p:nvSpPr>
          <p:spPr bwMode="auto">
            <a:xfrm>
              <a:off x="5151" y="1868"/>
              <a:ext cx="139" cy="125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4958" y="2362"/>
              <a:ext cx="5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SysAdmin</a:t>
              </a:r>
              <a:endParaRPr lang="en-US" sz="1400"/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>
              <a:off x="732" y="2146"/>
              <a:ext cx="4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 flipH="1">
              <a:off x="4398" y="2188"/>
              <a:ext cx="557" cy="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955" y="1951"/>
              <a:ext cx="1659" cy="544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1283" y="2180"/>
              <a:ext cx="10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IncidentArchive</a:t>
              </a:r>
              <a:endParaRPr lang="en-US" sz="1400"/>
            </a:p>
          </p:txBody>
        </p:sp>
        <p:sp>
          <p:nvSpPr>
            <p:cNvPr id="50209" name="Rectangle 33"/>
            <p:cNvSpPr>
              <a:spLocks noChangeArrowheads="1"/>
            </p:cNvSpPr>
            <p:nvPr/>
          </p:nvSpPr>
          <p:spPr bwMode="auto">
            <a:xfrm>
              <a:off x="2879" y="1937"/>
              <a:ext cx="1644" cy="53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Rectangle 34"/>
            <p:cNvSpPr>
              <a:spLocks noChangeArrowheads="1"/>
            </p:cNvSpPr>
            <p:nvPr/>
          </p:nvSpPr>
          <p:spPr bwMode="auto">
            <a:xfrm>
              <a:off x="3134" y="2167"/>
              <a:ext cx="11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SysAdministration</a:t>
              </a:r>
              <a:endParaRPr lang="en-US" sz="1400"/>
            </a:p>
          </p:txBody>
        </p:sp>
        <p:sp>
          <p:nvSpPr>
            <p:cNvPr id="50211" name="Freeform 35"/>
            <p:cNvSpPr>
              <a:spLocks/>
            </p:cNvSpPr>
            <p:nvPr/>
          </p:nvSpPr>
          <p:spPr bwMode="auto">
            <a:xfrm>
              <a:off x="2112" y="976"/>
              <a:ext cx="725" cy="195"/>
            </a:xfrm>
            <a:custGeom>
              <a:avLst/>
              <a:gdLst>
                <a:gd name="T0" fmla="*/ 0 w 725"/>
                <a:gd name="T1" fmla="*/ 195 h 195"/>
                <a:gd name="T2" fmla="*/ 70 w 725"/>
                <a:gd name="T3" fmla="*/ 0 h 195"/>
                <a:gd name="T4" fmla="*/ 669 w 725"/>
                <a:gd name="T5" fmla="*/ 0 h 195"/>
                <a:gd name="T6" fmla="*/ 725 w 725"/>
                <a:gd name="T7" fmla="*/ 195 h 195"/>
                <a:gd name="T8" fmla="*/ 0 w 725"/>
                <a:gd name="T9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5" h="195">
                  <a:moveTo>
                    <a:pt x="0" y="195"/>
                  </a:moveTo>
                  <a:lnTo>
                    <a:pt x="70" y="0"/>
                  </a:lnTo>
                  <a:lnTo>
                    <a:pt x="669" y="0"/>
                  </a:lnTo>
                  <a:lnTo>
                    <a:pt x="725" y="195"/>
                  </a:lnTo>
                  <a:lnTo>
                    <a:pt x="0" y="19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Rectangle 36"/>
            <p:cNvSpPr>
              <a:spLocks noChangeArrowheads="1"/>
            </p:cNvSpPr>
            <p:nvPr/>
          </p:nvSpPr>
          <p:spPr bwMode="auto">
            <a:xfrm>
              <a:off x="2112" y="1171"/>
              <a:ext cx="1659" cy="52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Rectangle 37"/>
            <p:cNvSpPr>
              <a:spLocks noChangeArrowheads="1"/>
            </p:cNvSpPr>
            <p:nvPr/>
          </p:nvSpPr>
          <p:spPr bwMode="auto">
            <a:xfrm>
              <a:off x="2342" y="1400"/>
              <a:ext cx="12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IncidentManagement</a:t>
              </a:r>
              <a:endParaRPr lang="en-US" sz="1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8" name="Group 28"/>
          <p:cNvGrpSpPr>
            <a:grpSpLocks/>
          </p:cNvGrpSpPr>
          <p:nvPr/>
        </p:nvGrpSpPr>
        <p:grpSpPr bwMode="auto">
          <a:xfrm>
            <a:off x="420688" y="2516188"/>
            <a:ext cx="8301037" cy="1819275"/>
            <a:chOff x="362" y="1108"/>
            <a:chExt cx="5229" cy="1146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3195" y="1184"/>
              <a:ext cx="11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DispatcherStation</a:t>
              </a:r>
              <a:endParaRPr lang="en-US" sz="1400"/>
            </a:p>
          </p:txBody>
        </p:sp>
        <p:sp>
          <p:nvSpPr>
            <p:cNvPr id="51206" name="Freeform 6"/>
            <p:cNvSpPr>
              <a:spLocks/>
            </p:cNvSpPr>
            <p:nvPr/>
          </p:nvSpPr>
          <p:spPr bwMode="auto">
            <a:xfrm>
              <a:off x="2990" y="1108"/>
              <a:ext cx="168" cy="223"/>
            </a:xfrm>
            <a:custGeom>
              <a:avLst/>
              <a:gdLst>
                <a:gd name="T0" fmla="*/ 0 w 168"/>
                <a:gd name="T1" fmla="*/ 209 h 223"/>
                <a:gd name="T2" fmla="*/ 28 w 168"/>
                <a:gd name="T3" fmla="*/ 223 h 223"/>
                <a:gd name="T4" fmla="*/ 168 w 168"/>
                <a:gd name="T5" fmla="*/ 28 h 223"/>
                <a:gd name="T6" fmla="*/ 154 w 168"/>
                <a:gd name="T7" fmla="*/ 0 h 223"/>
                <a:gd name="T8" fmla="*/ 154 w 168"/>
                <a:gd name="T9" fmla="*/ 0 h 223"/>
                <a:gd name="T10" fmla="*/ 140 w 168"/>
                <a:gd name="T11" fmla="*/ 14 h 223"/>
                <a:gd name="T12" fmla="*/ 0 w 168"/>
                <a:gd name="T13" fmla="*/ 20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23">
                  <a:moveTo>
                    <a:pt x="0" y="209"/>
                  </a:moveTo>
                  <a:lnTo>
                    <a:pt x="28" y="223"/>
                  </a:lnTo>
                  <a:lnTo>
                    <a:pt x="168" y="28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0" y="14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7" name="Freeform 7"/>
            <p:cNvSpPr>
              <a:spLocks/>
            </p:cNvSpPr>
            <p:nvPr/>
          </p:nvSpPr>
          <p:spPr bwMode="auto">
            <a:xfrm>
              <a:off x="3144" y="1108"/>
              <a:ext cx="1259" cy="28"/>
            </a:xfrm>
            <a:custGeom>
              <a:avLst/>
              <a:gdLst>
                <a:gd name="T0" fmla="*/ 0 w 1259"/>
                <a:gd name="T1" fmla="*/ 0 h 28"/>
                <a:gd name="T2" fmla="*/ 0 w 1259"/>
                <a:gd name="T3" fmla="*/ 28 h 28"/>
                <a:gd name="T4" fmla="*/ 1245 w 1259"/>
                <a:gd name="T5" fmla="*/ 28 h 28"/>
                <a:gd name="T6" fmla="*/ 1259 w 1259"/>
                <a:gd name="T7" fmla="*/ 14 h 28"/>
                <a:gd name="T8" fmla="*/ 1259 w 1259"/>
                <a:gd name="T9" fmla="*/ 0 h 28"/>
                <a:gd name="T10" fmla="*/ 1245 w 1259"/>
                <a:gd name="T11" fmla="*/ 0 h 28"/>
                <a:gd name="T12" fmla="*/ 0 w 1259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9" h="28">
                  <a:moveTo>
                    <a:pt x="0" y="0"/>
                  </a:moveTo>
                  <a:lnTo>
                    <a:pt x="0" y="28"/>
                  </a:lnTo>
                  <a:lnTo>
                    <a:pt x="1245" y="28"/>
                  </a:lnTo>
                  <a:lnTo>
                    <a:pt x="1259" y="14"/>
                  </a:lnTo>
                  <a:lnTo>
                    <a:pt x="1259" y="0"/>
                  </a:lnTo>
                  <a:lnTo>
                    <a:pt x="1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08" name="Freeform 8"/>
            <p:cNvSpPr>
              <a:spLocks/>
            </p:cNvSpPr>
            <p:nvPr/>
          </p:nvSpPr>
          <p:spPr bwMode="auto">
            <a:xfrm>
              <a:off x="4375" y="1122"/>
              <a:ext cx="153" cy="209"/>
            </a:xfrm>
            <a:custGeom>
              <a:avLst/>
              <a:gdLst>
                <a:gd name="T0" fmla="*/ 28 w 153"/>
                <a:gd name="T1" fmla="*/ 0 h 209"/>
                <a:gd name="T2" fmla="*/ 0 w 153"/>
                <a:gd name="T3" fmla="*/ 14 h 209"/>
                <a:gd name="T4" fmla="*/ 111 w 153"/>
                <a:gd name="T5" fmla="*/ 209 h 209"/>
                <a:gd name="T6" fmla="*/ 125 w 153"/>
                <a:gd name="T7" fmla="*/ 209 h 209"/>
                <a:gd name="T8" fmla="*/ 153 w 153"/>
                <a:gd name="T9" fmla="*/ 209 h 209"/>
                <a:gd name="T10" fmla="*/ 139 w 153"/>
                <a:gd name="T11" fmla="*/ 195 h 209"/>
                <a:gd name="T12" fmla="*/ 28 w 153"/>
                <a:gd name="T1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09">
                  <a:moveTo>
                    <a:pt x="28" y="0"/>
                  </a:moveTo>
                  <a:lnTo>
                    <a:pt x="0" y="14"/>
                  </a:lnTo>
                  <a:lnTo>
                    <a:pt x="111" y="209"/>
                  </a:lnTo>
                  <a:lnTo>
                    <a:pt x="125" y="209"/>
                  </a:lnTo>
                  <a:lnTo>
                    <a:pt x="153" y="209"/>
                  </a:lnTo>
                  <a:lnTo>
                    <a:pt x="139" y="19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1438" y="1960"/>
              <a:ext cx="1245" cy="23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1557" y="2037"/>
              <a:ext cx="10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EmergencyReport</a:t>
              </a:r>
              <a:endParaRPr lang="en-US" sz="1400"/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4417" y="1960"/>
              <a:ext cx="1048" cy="23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4672" y="2037"/>
              <a:ext cx="5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Incident</a:t>
              </a:r>
              <a:endParaRPr lang="en-US" sz="1400"/>
            </a:p>
          </p:txBody>
        </p:sp>
        <p:sp>
          <p:nvSpPr>
            <p:cNvPr id="51214" name="Rectangle 14"/>
            <p:cNvSpPr>
              <a:spLocks noChangeArrowheads="1"/>
            </p:cNvSpPr>
            <p:nvPr/>
          </p:nvSpPr>
          <p:spPr bwMode="auto">
            <a:xfrm>
              <a:off x="460" y="1471"/>
              <a:ext cx="1230" cy="252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671" y="1561"/>
              <a:ext cx="8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FieldOfficer</a:t>
              </a:r>
              <a:endParaRPr lang="en-US" sz="1400"/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3158" y="1443"/>
              <a:ext cx="1203" cy="23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Rectangle 17"/>
            <p:cNvSpPr>
              <a:spLocks noChangeArrowheads="1"/>
            </p:cNvSpPr>
            <p:nvPr/>
          </p:nvSpPr>
          <p:spPr bwMode="auto">
            <a:xfrm>
              <a:off x="3418" y="1533"/>
              <a:ext cx="6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Dispatcher</a:t>
              </a:r>
              <a:endParaRPr lang="en-US" sz="1400"/>
            </a:p>
          </p:txBody>
        </p:sp>
        <p:sp>
          <p:nvSpPr>
            <p:cNvPr id="51218" name="Freeform 18"/>
            <p:cNvSpPr>
              <a:spLocks/>
            </p:cNvSpPr>
            <p:nvPr/>
          </p:nvSpPr>
          <p:spPr bwMode="auto">
            <a:xfrm>
              <a:off x="1690" y="1583"/>
              <a:ext cx="531" cy="377"/>
            </a:xfrm>
            <a:custGeom>
              <a:avLst/>
              <a:gdLst>
                <a:gd name="T0" fmla="*/ 0 w 531"/>
                <a:gd name="T1" fmla="*/ 0 h 377"/>
                <a:gd name="T2" fmla="*/ 531 w 531"/>
                <a:gd name="T3" fmla="*/ 0 h 377"/>
                <a:gd name="T4" fmla="*/ 531 w 531"/>
                <a:gd name="T5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1" h="377">
                  <a:moveTo>
                    <a:pt x="0" y="0"/>
                  </a:moveTo>
                  <a:lnTo>
                    <a:pt x="531" y="0"/>
                  </a:lnTo>
                  <a:lnTo>
                    <a:pt x="531" y="377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Freeform 19"/>
            <p:cNvSpPr>
              <a:spLocks/>
            </p:cNvSpPr>
            <p:nvPr/>
          </p:nvSpPr>
          <p:spPr bwMode="auto">
            <a:xfrm>
              <a:off x="4347" y="1555"/>
              <a:ext cx="545" cy="405"/>
            </a:xfrm>
            <a:custGeom>
              <a:avLst/>
              <a:gdLst>
                <a:gd name="T0" fmla="*/ 0 w 545"/>
                <a:gd name="T1" fmla="*/ 0 h 405"/>
                <a:gd name="T2" fmla="*/ 545 w 545"/>
                <a:gd name="T3" fmla="*/ 0 h 405"/>
                <a:gd name="T4" fmla="*/ 545 w 545"/>
                <a:gd name="T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5" h="405">
                  <a:moveTo>
                    <a:pt x="0" y="0"/>
                  </a:moveTo>
                  <a:lnTo>
                    <a:pt x="545" y="0"/>
                  </a:lnTo>
                  <a:lnTo>
                    <a:pt x="545" y="405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H="1">
              <a:off x="2669" y="2072"/>
              <a:ext cx="17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Rectangle 21"/>
            <p:cNvSpPr>
              <a:spLocks noChangeArrowheads="1"/>
            </p:cNvSpPr>
            <p:nvPr/>
          </p:nvSpPr>
          <p:spPr bwMode="auto">
            <a:xfrm>
              <a:off x="2990" y="1331"/>
              <a:ext cx="2601" cy="923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Rectangle 22"/>
            <p:cNvSpPr>
              <a:spLocks noChangeArrowheads="1"/>
            </p:cNvSpPr>
            <p:nvPr/>
          </p:nvSpPr>
          <p:spPr bwMode="auto">
            <a:xfrm>
              <a:off x="735" y="1184"/>
              <a:ext cx="8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FieldStation</a:t>
              </a:r>
              <a:endParaRPr lang="en-US" sz="1400"/>
            </a:p>
          </p:txBody>
        </p:sp>
        <p:sp>
          <p:nvSpPr>
            <p:cNvPr id="51223" name="Freeform 23"/>
            <p:cNvSpPr>
              <a:spLocks/>
            </p:cNvSpPr>
            <p:nvPr/>
          </p:nvSpPr>
          <p:spPr bwMode="auto">
            <a:xfrm>
              <a:off x="362" y="1108"/>
              <a:ext cx="168" cy="223"/>
            </a:xfrm>
            <a:custGeom>
              <a:avLst/>
              <a:gdLst>
                <a:gd name="T0" fmla="*/ 0 w 168"/>
                <a:gd name="T1" fmla="*/ 209 h 223"/>
                <a:gd name="T2" fmla="*/ 28 w 168"/>
                <a:gd name="T3" fmla="*/ 223 h 223"/>
                <a:gd name="T4" fmla="*/ 168 w 168"/>
                <a:gd name="T5" fmla="*/ 28 h 223"/>
                <a:gd name="T6" fmla="*/ 154 w 168"/>
                <a:gd name="T7" fmla="*/ 0 h 223"/>
                <a:gd name="T8" fmla="*/ 154 w 168"/>
                <a:gd name="T9" fmla="*/ 0 h 223"/>
                <a:gd name="T10" fmla="*/ 140 w 168"/>
                <a:gd name="T11" fmla="*/ 14 h 223"/>
                <a:gd name="T12" fmla="*/ 0 w 168"/>
                <a:gd name="T13" fmla="*/ 20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23">
                  <a:moveTo>
                    <a:pt x="0" y="209"/>
                  </a:moveTo>
                  <a:lnTo>
                    <a:pt x="28" y="223"/>
                  </a:lnTo>
                  <a:lnTo>
                    <a:pt x="168" y="28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40" y="14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Freeform 24"/>
            <p:cNvSpPr>
              <a:spLocks/>
            </p:cNvSpPr>
            <p:nvPr/>
          </p:nvSpPr>
          <p:spPr bwMode="auto">
            <a:xfrm>
              <a:off x="516" y="1108"/>
              <a:ext cx="1258" cy="28"/>
            </a:xfrm>
            <a:custGeom>
              <a:avLst/>
              <a:gdLst>
                <a:gd name="T0" fmla="*/ 0 w 1258"/>
                <a:gd name="T1" fmla="*/ 0 h 28"/>
                <a:gd name="T2" fmla="*/ 0 w 1258"/>
                <a:gd name="T3" fmla="*/ 28 h 28"/>
                <a:gd name="T4" fmla="*/ 1244 w 1258"/>
                <a:gd name="T5" fmla="*/ 28 h 28"/>
                <a:gd name="T6" fmla="*/ 1258 w 1258"/>
                <a:gd name="T7" fmla="*/ 14 h 28"/>
                <a:gd name="T8" fmla="*/ 1258 w 1258"/>
                <a:gd name="T9" fmla="*/ 0 h 28"/>
                <a:gd name="T10" fmla="*/ 1244 w 1258"/>
                <a:gd name="T11" fmla="*/ 0 h 28"/>
                <a:gd name="T12" fmla="*/ 0 w 125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8" h="28">
                  <a:moveTo>
                    <a:pt x="0" y="0"/>
                  </a:moveTo>
                  <a:lnTo>
                    <a:pt x="0" y="28"/>
                  </a:lnTo>
                  <a:lnTo>
                    <a:pt x="1244" y="28"/>
                  </a:lnTo>
                  <a:lnTo>
                    <a:pt x="1258" y="14"/>
                  </a:lnTo>
                  <a:lnTo>
                    <a:pt x="1258" y="0"/>
                  </a:lnTo>
                  <a:lnTo>
                    <a:pt x="12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Freeform 25"/>
            <p:cNvSpPr>
              <a:spLocks/>
            </p:cNvSpPr>
            <p:nvPr/>
          </p:nvSpPr>
          <p:spPr bwMode="auto">
            <a:xfrm>
              <a:off x="1746" y="1122"/>
              <a:ext cx="154" cy="209"/>
            </a:xfrm>
            <a:custGeom>
              <a:avLst/>
              <a:gdLst>
                <a:gd name="T0" fmla="*/ 28 w 154"/>
                <a:gd name="T1" fmla="*/ 0 h 209"/>
                <a:gd name="T2" fmla="*/ 0 w 154"/>
                <a:gd name="T3" fmla="*/ 14 h 209"/>
                <a:gd name="T4" fmla="*/ 112 w 154"/>
                <a:gd name="T5" fmla="*/ 209 h 209"/>
                <a:gd name="T6" fmla="*/ 126 w 154"/>
                <a:gd name="T7" fmla="*/ 209 h 209"/>
                <a:gd name="T8" fmla="*/ 154 w 154"/>
                <a:gd name="T9" fmla="*/ 209 h 209"/>
                <a:gd name="T10" fmla="*/ 140 w 154"/>
                <a:gd name="T11" fmla="*/ 195 h 209"/>
                <a:gd name="T12" fmla="*/ 28 w 154"/>
                <a:gd name="T1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209">
                  <a:moveTo>
                    <a:pt x="28" y="0"/>
                  </a:moveTo>
                  <a:lnTo>
                    <a:pt x="0" y="14"/>
                  </a:lnTo>
                  <a:lnTo>
                    <a:pt x="112" y="209"/>
                  </a:lnTo>
                  <a:lnTo>
                    <a:pt x="126" y="209"/>
                  </a:lnTo>
                  <a:lnTo>
                    <a:pt x="154" y="209"/>
                  </a:lnTo>
                  <a:lnTo>
                    <a:pt x="140" y="19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Rectangle 27"/>
            <p:cNvSpPr>
              <a:spLocks noChangeArrowheads="1"/>
            </p:cNvSpPr>
            <p:nvPr/>
          </p:nvSpPr>
          <p:spPr bwMode="auto">
            <a:xfrm>
              <a:off x="362" y="1331"/>
              <a:ext cx="2445" cy="923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452688" y="4005263"/>
            <a:ext cx="1962150" cy="42386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632075" y="4171950"/>
            <a:ext cx="15954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EmergencyReport</a:t>
            </a:r>
            <a:endParaRPr lang="en-US" sz="1400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5075238" y="2701925"/>
            <a:ext cx="1808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DispatcherStation</a:t>
            </a:r>
            <a:endParaRPr lang="en-US" sz="1400"/>
          </a:p>
        </p:txBody>
      </p:sp>
      <p:sp>
        <p:nvSpPr>
          <p:cNvPr id="52232" name="Freeform 8"/>
          <p:cNvSpPr>
            <a:spLocks/>
          </p:cNvSpPr>
          <p:nvPr/>
        </p:nvSpPr>
        <p:spPr bwMode="auto">
          <a:xfrm>
            <a:off x="4748213" y="2557463"/>
            <a:ext cx="268287" cy="377825"/>
          </a:xfrm>
          <a:custGeom>
            <a:avLst/>
            <a:gdLst>
              <a:gd name="T0" fmla="*/ 0 w 169"/>
              <a:gd name="T1" fmla="*/ 224 h 238"/>
              <a:gd name="T2" fmla="*/ 28 w 169"/>
              <a:gd name="T3" fmla="*/ 238 h 238"/>
              <a:gd name="T4" fmla="*/ 169 w 169"/>
              <a:gd name="T5" fmla="*/ 28 h 238"/>
              <a:gd name="T6" fmla="*/ 155 w 169"/>
              <a:gd name="T7" fmla="*/ 0 h 238"/>
              <a:gd name="T8" fmla="*/ 155 w 169"/>
              <a:gd name="T9" fmla="*/ 0 h 238"/>
              <a:gd name="T10" fmla="*/ 141 w 169"/>
              <a:gd name="T11" fmla="*/ 14 h 238"/>
              <a:gd name="T12" fmla="*/ 0 w 169"/>
              <a:gd name="T13" fmla="*/ 22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38">
                <a:moveTo>
                  <a:pt x="0" y="224"/>
                </a:moveTo>
                <a:lnTo>
                  <a:pt x="28" y="238"/>
                </a:lnTo>
                <a:lnTo>
                  <a:pt x="169" y="28"/>
                </a:lnTo>
                <a:lnTo>
                  <a:pt x="155" y="0"/>
                </a:lnTo>
                <a:lnTo>
                  <a:pt x="155" y="0"/>
                </a:lnTo>
                <a:lnTo>
                  <a:pt x="141" y="14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Freeform 9"/>
          <p:cNvSpPr>
            <a:spLocks/>
          </p:cNvSpPr>
          <p:nvPr/>
        </p:nvSpPr>
        <p:spPr bwMode="auto">
          <a:xfrm>
            <a:off x="4994275" y="2557463"/>
            <a:ext cx="2005013" cy="44450"/>
          </a:xfrm>
          <a:custGeom>
            <a:avLst/>
            <a:gdLst>
              <a:gd name="T0" fmla="*/ 0 w 1263"/>
              <a:gd name="T1" fmla="*/ 0 h 28"/>
              <a:gd name="T2" fmla="*/ 0 w 1263"/>
              <a:gd name="T3" fmla="*/ 28 h 28"/>
              <a:gd name="T4" fmla="*/ 1249 w 1263"/>
              <a:gd name="T5" fmla="*/ 28 h 28"/>
              <a:gd name="T6" fmla="*/ 1263 w 1263"/>
              <a:gd name="T7" fmla="*/ 14 h 28"/>
              <a:gd name="T8" fmla="*/ 1263 w 1263"/>
              <a:gd name="T9" fmla="*/ 0 h 28"/>
              <a:gd name="T10" fmla="*/ 1249 w 1263"/>
              <a:gd name="T11" fmla="*/ 0 h 28"/>
              <a:gd name="T12" fmla="*/ 0 w 1263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3" h="28">
                <a:moveTo>
                  <a:pt x="0" y="0"/>
                </a:moveTo>
                <a:lnTo>
                  <a:pt x="0" y="28"/>
                </a:lnTo>
                <a:lnTo>
                  <a:pt x="1249" y="28"/>
                </a:lnTo>
                <a:lnTo>
                  <a:pt x="1263" y="14"/>
                </a:lnTo>
                <a:lnTo>
                  <a:pt x="1263" y="0"/>
                </a:lnTo>
                <a:lnTo>
                  <a:pt x="12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Freeform 10"/>
          <p:cNvSpPr>
            <a:spLocks/>
          </p:cNvSpPr>
          <p:nvPr/>
        </p:nvSpPr>
        <p:spPr bwMode="auto">
          <a:xfrm>
            <a:off x="6954838" y="2579688"/>
            <a:ext cx="246062" cy="355600"/>
          </a:xfrm>
          <a:custGeom>
            <a:avLst/>
            <a:gdLst>
              <a:gd name="T0" fmla="*/ 28 w 155"/>
              <a:gd name="T1" fmla="*/ 0 h 224"/>
              <a:gd name="T2" fmla="*/ 0 w 155"/>
              <a:gd name="T3" fmla="*/ 14 h 224"/>
              <a:gd name="T4" fmla="*/ 113 w 155"/>
              <a:gd name="T5" fmla="*/ 224 h 224"/>
              <a:gd name="T6" fmla="*/ 127 w 155"/>
              <a:gd name="T7" fmla="*/ 224 h 224"/>
              <a:gd name="T8" fmla="*/ 155 w 155"/>
              <a:gd name="T9" fmla="*/ 224 h 224"/>
              <a:gd name="T10" fmla="*/ 141 w 155"/>
              <a:gd name="T11" fmla="*/ 210 h 224"/>
              <a:gd name="T12" fmla="*/ 28 w 155"/>
              <a:gd name="T13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" h="224">
                <a:moveTo>
                  <a:pt x="28" y="0"/>
                </a:moveTo>
                <a:lnTo>
                  <a:pt x="0" y="14"/>
                </a:lnTo>
                <a:lnTo>
                  <a:pt x="113" y="224"/>
                </a:lnTo>
                <a:lnTo>
                  <a:pt x="127" y="224"/>
                </a:lnTo>
                <a:lnTo>
                  <a:pt x="155" y="224"/>
                </a:lnTo>
                <a:lnTo>
                  <a:pt x="141" y="21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7023100" y="4005263"/>
            <a:ext cx="1671638" cy="42386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7429500" y="4171950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Incident</a:t>
            </a:r>
            <a:endParaRPr lang="en-US" sz="1400"/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714375" y="3181350"/>
            <a:ext cx="1962150" cy="4222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1052513" y="3348038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FieldOfficer</a:t>
            </a:r>
            <a:endParaRPr lang="en-US" sz="1400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16500" y="3136900"/>
            <a:ext cx="1916113" cy="4000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429250" y="3279775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Dispatcher</a:t>
            </a:r>
            <a:endParaRPr lang="en-US" sz="1400"/>
          </a:p>
        </p:txBody>
      </p:sp>
      <p:sp>
        <p:nvSpPr>
          <p:cNvPr id="52242" name="Freeform 18"/>
          <p:cNvSpPr>
            <a:spLocks/>
          </p:cNvSpPr>
          <p:nvPr/>
        </p:nvSpPr>
        <p:spPr bwMode="auto">
          <a:xfrm>
            <a:off x="2676525" y="3381375"/>
            <a:ext cx="846138" cy="623888"/>
          </a:xfrm>
          <a:custGeom>
            <a:avLst/>
            <a:gdLst>
              <a:gd name="T0" fmla="*/ 0 w 533"/>
              <a:gd name="T1" fmla="*/ 0 h 393"/>
              <a:gd name="T2" fmla="*/ 533 w 533"/>
              <a:gd name="T3" fmla="*/ 0 h 393"/>
              <a:gd name="T4" fmla="*/ 533 w 533"/>
              <a:gd name="T5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3" h="393">
                <a:moveTo>
                  <a:pt x="0" y="0"/>
                </a:moveTo>
                <a:lnTo>
                  <a:pt x="533" y="0"/>
                </a:lnTo>
                <a:lnTo>
                  <a:pt x="533" y="39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Freeform 19"/>
          <p:cNvSpPr>
            <a:spLocks/>
          </p:cNvSpPr>
          <p:nvPr/>
        </p:nvSpPr>
        <p:spPr bwMode="auto">
          <a:xfrm>
            <a:off x="6910388" y="3336925"/>
            <a:ext cx="869950" cy="668338"/>
          </a:xfrm>
          <a:custGeom>
            <a:avLst/>
            <a:gdLst>
              <a:gd name="T0" fmla="*/ 0 w 548"/>
              <a:gd name="T1" fmla="*/ 0 h 421"/>
              <a:gd name="T2" fmla="*/ 548 w 548"/>
              <a:gd name="T3" fmla="*/ 0 h 421"/>
              <a:gd name="T4" fmla="*/ 548 w 548"/>
              <a:gd name="T5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8" h="421">
                <a:moveTo>
                  <a:pt x="0" y="0"/>
                </a:moveTo>
                <a:lnTo>
                  <a:pt x="548" y="0"/>
                </a:lnTo>
                <a:lnTo>
                  <a:pt x="548" y="421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>
            <a:off x="4392613" y="4205288"/>
            <a:ext cx="263048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1152525" y="2701925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FieldStation</a:t>
            </a:r>
            <a:endParaRPr lang="en-US" sz="1400"/>
          </a:p>
        </p:txBody>
      </p:sp>
      <p:sp>
        <p:nvSpPr>
          <p:cNvPr id="52246" name="Freeform 22"/>
          <p:cNvSpPr>
            <a:spLocks/>
          </p:cNvSpPr>
          <p:nvPr/>
        </p:nvSpPr>
        <p:spPr bwMode="auto">
          <a:xfrm>
            <a:off x="558800" y="2557463"/>
            <a:ext cx="266700" cy="377825"/>
          </a:xfrm>
          <a:custGeom>
            <a:avLst/>
            <a:gdLst>
              <a:gd name="T0" fmla="*/ 0 w 168"/>
              <a:gd name="T1" fmla="*/ 224 h 238"/>
              <a:gd name="T2" fmla="*/ 28 w 168"/>
              <a:gd name="T3" fmla="*/ 238 h 238"/>
              <a:gd name="T4" fmla="*/ 168 w 168"/>
              <a:gd name="T5" fmla="*/ 28 h 238"/>
              <a:gd name="T6" fmla="*/ 154 w 168"/>
              <a:gd name="T7" fmla="*/ 0 h 238"/>
              <a:gd name="T8" fmla="*/ 154 w 168"/>
              <a:gd name="T9" fmla="*/ 0 h 238"/>
              <a:gd name="T10" fmla="*/ 140 w 168"/>
              <a:gd name="T11" fmla="*/ 14 h 238"/>
              <a:gd name="T12" fmla="*/ 0 w 168"/>
              <a:gd name="T13" fmla="*/ 224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8" h="238">
                <a:moveTo>
                  <a:pt x="0" y="224"/>
                </a:moveTo>
                <a:lnTo>
                  <a:pt x="28" y="238"/>
                </a:lnTo>
                <a:lnTo>
                  <a:pt x="168" y="28"/>
                </a:lnTo>
                <a:lnTo>
                  <a:pt x="154" y="0"/>
                </a:lnTo>
                <a:lnTo>
                  <a:pt x="154" y="0"/>
                </a:lnTo>
                <a:lnTo>
                  <a:pt x="140" y="14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Freeform 23"/>
          <p:cNvSpPr>
            <a:spLocks/>
          </p:cNvSpPr>
          <p:nvPr/>
        </p:nvSpPr>
        <p:spPr bwMode="auto">
          <a:xfrm>
            <a:off x="803275" y="2557463"/>
            <a:ext cx="2006600" cy="44450"/>
          </a:xfrm>
          <a:custGeom>
            <a:avLst/>
            <a:gdLst>
              <a:gd name="T0" fmla="*/ 0 w 1264"/>
              <a:gd name="T1" fmla="*/ 0 h 28"/>
              <a:gd name="T2" fmla="*/ 0 w 1264"/>
              <a:gd name="T3" fmla="*/ 28 h 28"/>
              <a:gd name="T4" fmla="*/ 1250 w 1264"/>
              <a:gd name="T5" fmla="*/ 28 h 28"/>
              <a:gd name="T6" fmla="*/ 1264 w 1264"/>
              <a:gd name="T7" fmla="*/ 14 h 28"/>
              <a:gd name="T8" fmla="*/ 1264 w 1264"/>
              <a:gd name="T9" fmla="*/ 0 h 28"/>
              <a:gd name="T10" fmla="*/ 1250 w 1264"/>
              <a:gd name="T11" fmla="*/ 0 h 28"/>
              <a:gd name="T12" fmla="*/ 0 w 1264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4" h="28">
                <a:moveTo>
                  <a:pt x="0" y="0"/>
                </a:moveTo>
                <a:lnTo>
                  <a:pt x="0" y="28"/>
                </a:lnTo>
                <a:lnTo>
                  <a:pt x="1250" y="28"/>
                </a:lnTo>
                <a:lnTo>
                  <a:pt x="1264" y="14"/>
                </a:lnTo>
                <a:lnTo>
                  <a:pt x="1264" y="0"/>
                </a:lnTo>
                <a:lnTo>
                  <a:pt x="1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Freeform 24"/>
          <p:cNvSpPr>
            <a:spLocks/>
          </p:cNvSpPr>
          <p:nvPr/>
        </p:nvSpPr>
        <p:spPr bwMode="auto">
          <a:xfrm>
            <a:off x="2765425" y="2579688"/>
            <a:ext cx="244475" cy="355600"/>
          </a:xfrm>
          <a:custGeom>
            <a:avLst/>
            <a:gdLst>
              <a:gd name="T0" fmla="*/ 28 w 154"/>
              <a:gd name="T1" fmla="*/ 0 h 224"/>
              <a:gd name="T2" fmla="*/ 0 w 154"/>
              <a:gd name="T3" fmla="*/ 14 h 224"/>
              <a:gd name="T4" fmla="*/ 112 w 154"/>
              <a:gd name="T5" fmla="*/ 224 h 224"/>
              <a:gd name="T6" fmla="*/ 126 w 154"/>
              <a:gd name="T7" fmla="*/ 224 h 224"/>
              <a:gd name="T8" fmla="*/ 154 w 154"/>
              <a:gd name="T9" fmla="*/ 224 h 224"/>
              <a:gd name="T10" fmla="*/ 140 w 154"/>
              <a:gd name="T11" fmla="*/ 210 h 224"/>
              <a:gd name="T12" fmla="*/ 28 w 154"/>
              <a:gd name="T13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224">
                <a:moveTo>
                  <a:pt x="28" y="0"/>
                </a:moveTo>
                <a:lnTo>
                  <a:pt x="0" y="14"/>
                </a:lnTo>
                <a:lnTo>
                  <a:pt x="112" y="224"/>
                </a:lnTo>
                <a:lnTo>
                  <a:pt x="126" y="224"/>
                </a:lnTo>
                <a:lnTo>
                  <a:pt x="154" y="224"/>
                </a:lnTo>
                <a:lnTo>
                  <a:pt x="140" y="21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4748213" y="2935288"/>
            <a:ext cx="4146550" cy="1582737"/>
          </a:xfrm>
          <a:prstGeom prst="rect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558800" y="2935288"/>
            <a:ext cx="3856038" cy="1582737"/>
          </a:xfrm>
          <a:prstGeom prst="rect">
            <a:avLst/>
          </a:prstGeom>
          <a:noFill/>
          <a:ln w="444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Freeform 28"/>
          <p:cNvSpPr>
            <a:spLocks/>
          </p:cNvSpPr>
          <p:nvPr/>
        </p:nvSpPr>
        <p:spPr bwMode="auto">
          <a:xfrm>
            <a:off x="4257675" y="3625850"/>
            <a:ext cx="2832100" cy="914400"/>
          </a:xfrm>
          <a:custGeom>
            <a:avLst/>
            <a:gdLst>
              <a:gd name="T0" fmla="*/ 0 w 1784"/>
              <a:gd name="T1" fmla="*/ 0 h 576"/>
              <a:gd name="T2" fmla="*/ 0 w 1784"/>
              <a:gd name="T3" fmla="*/ 576 h 576"/>
              <a:gd name="T4" fmla="*/ 1784 w 1784"/>
              <a:gd name="T5" fmla="*/ 576 h 576"/>
              <a:gd name="T6" fmla="*/ 1784 w 1784"/>
              <a:gd name="T7" fmla="*/ 211 h 576"/>
              <a:gd name="T8" fmla="*/ 1601 w 1784"/>
              <a:gd name="T9" fmla="*/ 0 h 576"/>
              <a:gd name="T10" fmla="*/ 0 w 1784"/>
              <a:gd name="T1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4" h="576">
                <a:moveTo>
                  <a:pt x="0" y="0"/>
                </a:moveTo>
                <a:lnTo>
                  <a:pt x="0" y="576"/>
                </a:lnTo>
                <a:lnTo>
                  <a:pt x="1784" y="576"/>
                </a:lnTo>
                <a:lnTo>
                  <a:pt x="1784" y="211"/>
                </a:lnTo>
                <a:lnTo>
                  <a:pt x="16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4391025" y="3703638"/>
            <a:ext cx="704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The Emer</a:t>
            </a:r>
            <a:endParaRPr lang="en-US">
              <a:latin typeface="Times" charset="0"/>
            </a:endParaRP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5095875" y="3703638"/>
            <a:ext cx="909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gencyReport</a:t>
            </a:r>
            <a:endParaRPr lang="en-US">
              <a:latin typeface="Times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4391025" y="3927475"/>
            <a:ext cx="2184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class is defined in FieldStation</a:t>
            </a:r>
            <a:endParaRPr lang="en-US">
              <a:latin typeface="Times" charset="0"/>
            </a:endParaRP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391025" y="4149725"/>
            <a:ext cx="1804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charset="0"/>
              </a:rPr>
              <a:t>and used in both stations.</a:t>
            </a:r>
            <a:endParaRPr lang="en-US">
              <a:latin typeface="Times" charset="0"/>
            </a:endParaRPr>
          </a:p>
        </p:txBody>
      </p:sp>
      <p:sp>
        <p:nvSpPr>
          <p:cNvPr id="52257" name="Freeform 33"/>
          <p:cNvSpPr>
            <a:spLocks/>
          </p:cNvSpPr>
          <p:nvPr/>
        </p:nvSpPr>
        <p:spPr bwMode="auto">
          <a:xfrm>
            <a:off x="6799263" y="3625850"/>
            <a:ext cx="290512" cy="334963"/>
          </a:xfrm>
          <a:custGeom>
            <a:avLst/>
            <a:gdLst>
              <a:gd name="T0" fmla="*/ 0 w 183"/>
              <a:gd name="T1" fmla="*/ 0 h 211"/>
              <a:gd name="T2" fmla="*/ 0 w 183"/>
              <a:gd name="T3" fmla="*/ 211 h 211"/>
              <a:gd name="T4" fmla="*/ 183 w 183"/>
              <a:gd name="T5" fmla="*/ 211 h 211"/>
              <a:gd name="T6" fmla="*/ 0 w 183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" h="211">
                <a:moveTo>
                  <a:pt x="0" y="0"/>
                </a:moveTo>
                <a:lnTo>
                  <a:pt x="0" y="211"/>
                </a:lnTo>
                <a:lnTo>
                  <a:pt x="183" y="2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827212" y="5105356"/>
            <a:ext cx="6334125" cy="688975"/>
          </a:xfrm>
        </p:spPr>
        <p:txBody>
          <a:bodyPr/>
          <a:lstStyle/>
          <a:p>
            <a:r>
              <a:rPr lang="en-US" sz="1800" dirty="0" smtClean="0"/>
              <a:t>An </a:t>
            </a:r>
            <a:r>
              <a:rPr lang="en-US" sz="1800" dirty="0"/>
              <a:t>example of a note. Notes can be attached to a specific element in a diagram.</a:t>
            </a:r>
          </a:p>
        </p:txBody>
      </p:sp>
    </p:spTree>
    <p:extLst>
      <p:ext uri="{BB962C8B-B14F-4D97-AF65-F5344CB8AC3E}">
        <p14:creationId xmlns:p14="http://schemas.microsoft.com/office/powerpoint/2010/main" val="40737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4.7 Diagram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provides a number of </a:t>
            </a:r>
            <a:r>
              <a:rPr lang="en-US" dirty="0" smtClean="0">
                <a:solidFill>
                  <a:srgbClr val="FF0000"/>
                </a:solidFill>
              </a:rPr>
              <a:t>extension mechanisms</a:t>
            </a:r>
            <a:r>
              <a:rPr lang="en-US" dirty="0" smtClean="0"/>
              <a:t> enabling the modeler to extend the language</a:t>
            </a:r>
          </a:p>
          <a:p>
            <a:r>
              <a:rPr lang="en-US" dirty="0" smtClean="0"/>
              <a:t>Stereotype: It allows developers to classify model elements in UML</a:t>
            </a:r>
          </a:p>
          <a:p>
            <a:r>
              <a:rPr lang="en-US" dirty="0" smtClean="0"/>
              <a:t>Constraint: it is a rule that is attached to a UML model element restricting its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839788" y="2832100"/>
            <a:ext cx="1971675" cy="5826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368425" y="2954338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/>
              <a:t>«</a:t>
            </a:r>
            <a:r>
              <a:rPr lang="en-US" sz="1500">
                <a:solidFill>
                  <a:srgbClr val="000000"/>
                </a:solidFill>
              </a:rPr>
              <a:t>entity</a:t>
            </a:r>
            <a:r>
              <a:rPr lang="en-US" sz="1500"/>
              <a:t>»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839788" y="3459163"/>
            <a:ext cx="1971675" cy="5826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1368425" y="35814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/>
              <a:t>«</a:t>
            </a:r>
            <a:r>
              <a:rPr lang="en-US" sz="1500">
                <a:solidFill>
                  <a:srgbClr val="000000"/>
                </a:solidFill>
              </a:rPr>
              <a:t>entity</a:t>
            </a:r>
            <a:r>
              <a:rPr lang="en-US" sz="1500"/>
              <a:t>»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5835650" y="2832100"/>
            <a:ext cx="2441575" cy="5826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484938" y="2954338"/>
            <a:ext cx="1143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/>
              <a:t>«</a:t>
            </a:r>
            <a:r>
              <a:rPr lang="en-US" sz="1500">
                <a:solidFill>
                  <a:srgbClr val="000000"/>
                </a:solidFill>
              </a:rPr>
              <a:t>boundary</a:t>
            </a:r>
            <a:r>
              <a:rPr lang="en-US" sz="1500"/>
              <a:t>»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835650" y="3459163"/>
            <a:ext cx="2441575" cy="5826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6484938" y="3581400"/>
            <a:ext cx="1143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500"/>
              <a:t>«</a:t>
            </a:r>
            <a:r>
              <a:rPr lang="en-US" sz="1500">
                <a:solidFill>
                  <a:srgbClr val="000000"/>
                </a:solidFill>
              </a:rPr>
              <a:t>boundary</a:t>
            </a:r>
            <a:r>
              <a:rPr lang="en-US" sz="1500"/>
              <a:t>»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236913" y="2832100"/>
            <a:ext cx="2262187" cy="58261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3852863" y="2954338"/>
            <a:ext cx="1028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/>
              <a:t>«</a:t>
            </a:r>
            <a:r>
              <a:rPr lang="en-US" sz="1500">
                <a:solidFill>
                  <a:srgbClr val="000000"/>
                </a:solidFill>
              </a:rPr>
              <a:t>control</a:t>
            </a:r>
            <a:r>
              <a:rPr lang="en-US" sz="1500"/>
              <a:t>»</a:t>
            </a: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1616075" y="3133725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Year</a:t>
            </a:r>
            <a:endParaRPr lang="en-US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1562100" y="3760788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Month</a:t>
            </a:r>
            <a:endParaRPr lang="en-US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3444875" y="3133725"/>
            <a:ext cx="194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ChangeDateControl</a:t>
            </a:r>
            <a:endParaRPr lang="en-US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6078538" y="3760788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LCDDisplayBoundary</a:t>
            </a:r>
            <a:endParaRPr lang="en-US"/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6248400" y="3133725"/>
            <a:ext cx="1600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ButtonBoundary</a:t>
            </a:r>
            <a:endParaRPr lang="en-US"/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3236913" y="3459163"/>
            <a:ext cx="2262187" cy="582612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3911600" y="35814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500"/>
              <a:t>«</a:t>
            </a:r>
            <a:r>
              <a:rPr lang="en-US" sz="1500">
                <a:solidFill>
                  <a:srgbClr val="000000"/>
                </a:solidFill>
              </a:rPr>
              <a:t>entity</a:t>
            </a:r>
            <a:r>
              <a:rPr lang="en-US" sz="1500"/>
              <a:t>»</a:t>
            </a: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4197350" y="3760788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Day</a:t>
            </a: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/>
              <a:t>of stereotypes.</a:t>
            </a:r>
          </a:p>
        </p:txBody>
      </p:sp>
    </p:spTree>
    <p:extLst>
      <p:ext uri="{BB962C8B-B14F-4D97-AF65-F5344CB8AC3E}">
        <p14:creationId xmlns:p14="http://schemas.microsoft.com/office/powerpoint/2010/main" val="15708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384300" y="3040063"/>
            <a:ext cx="1895475" cy="4191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544638" y="3182938"/>
            <a:ext cx="15954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EmergencyReport</a:t>
            </a:r>
            <a:endParaRPr lang="en-US" sz="1400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6080125" y="3040063"/>
            <a:ext cx="1674813" cy="4191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491288" y="3205163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Incident</a:t>
            </a:r>
            <a:endParaRPr lang="en-US" sz="1400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3257550" y="3238500"/>
            <a:ext cx="28225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332163" y="3028950"/>
            <a:ext cx="744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reports</a:t>
            </a:r>
            <a:endParaRPr lang="en-US" sz="1400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400425" y="3314700"/>
            <a:ext cx="425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1..*</a:t>
            </a:r>
            <a:endParaRPr lang="en-US" sz="1400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3611563" y="3646488"/>
            <a:ext cx="2978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{ordered by time of receipt}</a:t>
            </a:r>
            <a:endParaRPr lang="en-US" sz="1400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V="1">
            <a:off x="4889500" y="3568700"/>
            <a:ext cx="1588" cy="222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4889500" y="3459163"/>
            <a:ext cx="1588" cy="222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V="1">
            <a:off x="4889500" y="3327400"/>
            <a:ext cx="1588" cy="428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4889500" y="3238500"/>
            <a:ext cx="1588" cy="222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An </a:t>
            </a:r>
            <a:r>
              <a:rPr lang="en-US" dirty="0"/>
              <a:t>example of constraint.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5900738" y="3028950"/>
            <a:ext cx="1063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583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5. C</a:t>
            </a:r>
            <a:r>
              <a:rPr lang="en-US" altLang="zh-CN" sz="4400" dirty="0" smtClean="0"/>
              <a:t>ase Study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Booch</a:t>
            </a:r>
            <a:r>
              <a:rPr lang="en-US" dirty="0"/>
              <a:t> (OOAD) good at low-level design</a:t>
            </a:r>
          </a:p>
          <a:p>
            <a:r>
              <a:rPr lang="en-US" dirty="0"/>
              <a:t>Jacobson (OOSE) good at high-level design</a:t>
            </a:r>
          </a:p>
          <a:p>
            <a:r>
              <a:rPr lang="en-US" dirty="0" err="1"/>
              <a:t>Rumbaugh</a:t>
            </a:r>
            <a:r>
              <a:rPr lang="en-US" dirty="0"/>
              <a:t> (OMT) good at the middle 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668" y="152472"/>
            <a:ext cx="8534400" cy="5334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sz="2000" kern="1200" dirty="0"/>
              <a:t>Diagrams in UML </a:t>
            </a:r>
            <a:br>
              <a:rPr lang="en-US" sz="2000" kern="1200" dirty="0"/>
            </a:br>
            <a:r>
              <a:rPr lang="en-US" sz="2000" kern="1200" dirty="0"/>
              <a:t> – University Registration System as a Running Example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237" y="1219258"/>
            <a:ext cx="8686800" cy="3581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The UTD wants to computerize its registration system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Registrar sets up the curriculum for a semester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sz="1800" dirty="0"/>
              <a:t>One course may have multiple course offerings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Students select four (4) primary courses and two (2) alternate courses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Once a student registers for a semester, the billing system is notified so the student may be billed for the semester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Students may use the system to add/drop courses for a period of time after registration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Professors use the system to set their preferred course offerings and receive their course offering rosters after students register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Users of the registration system are assigned passwords which are used at logon validation</a:t>
            </a:r>
          </a:p>
        </p:txBody>
      </p:sp>
    </p:spTree>
    <p:extLst>
      <p:ext uri="{BB962C8B-B14F-4D97-AF65-F5344CB8AC3E}">
        <p14:creationId xmlns:p14="http://schemas.microsoft.com/office/powerpoint/2010/main" val="36382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88925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1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9528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41275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6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528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358775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9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6388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5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377825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is for visualizing, specifying, constructing, and documenting with emphasis on system architectures (things in the system and relationships among the things)  from five different views</a:t>
            </a:r>
          </a:p>
          <a:p>
            <a:r>
              <a:rPr lang="en-US" dirty="0" smtClean="0"/>
              <a:t>UML as a standard language to represent the O-O model is widely accepted.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5146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>Thanks</a:t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  <a:t/>
            </a:r>
            <a:br>
              <a:rPr lang="en-US" altLang="zh-CN" sz="4300" dirty="0">
                <a:solidFill>
                  <a:schemeClr val="bg1"/>
                </a:solidFill>
                <a:latin typeface="Arial" charset="0"/>
                <a:ea typeface="华文新魏" charset="0"/>
              </a:rPr>
            </a:br>
            <a:r>
              <a:rPr lang="en-US" altLang="zh-CN" sz="4300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c</a:t>
            </a:r>
            <a:r>
              <a:rPr lang="en-US" altLang="zh-CN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ao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  <a:ea typeface="华文新魏" charset="0"/>
              </a:rPr>
              <a:t>-jian@cs.sjtu.edu.cn</a:t>
            </a:r>
            <a:endParaRPr lang="en-US" altLang="zh-CN" dirty="0">
              <a:solidFill>
                <a:schemeClr val="bg1"/>
              </a:solidFill>
              <a:latin typeface="Arial" charset="0"/>
              <a:ea typeface="华文新魏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714" y="5181554"/>
            <a:ext cx="4343384" cy="1470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华文新魏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  <a:cs typeface="华文新魏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itchFamily="34" charset="0"/>
                <a:ea typeface="华文新魏" pitchFamily="2" charset="-122"/>
              </a:defRPr>
            </a:lvl9pPr>
          </a:lstStyle>
          <a:p>
            <a:pPr marL="285750" indent="-285750" algn="l" eaLnBrk="1" hangingPunct="1">
              <a:buFontTx/>
              <a:buChar char="•"/>
            </a:pPr>
            <a:r>
              <a:rPr lang="en-US" altLang="zh-CN" sz="1400" b="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Some materials come from Lawrence Chung’s CS6358 PPT, </a:t>
            </a:r>
            <a:r>
              <a:rPr lang="en-US" sz="1400" b="0" dirty="0">
                <a:solidFill>
                  <a:schemeClr val="bg1"/>
                </a:solidFill>
                <a:latin typeface="Arial" charset="0"/>
                <a:ea typeface="华文新魏" charset="0"/>
              </a:rPr>
              <a:t>Ronald J. </a:t>
            </a:r>
            <a:r>
              <a:rPr lang="en-US" sz="1400" b="0" dirty="0" err="1" smtClean="0">
                <a:solidFill>
                  <a:schemeClr val="bg1"/>
                </a:solidFill>
                <a:latin typeface="Arial" charset="0"/>
                <a:ea typeface="华文新魏" charset="0"/>
              </a:rPr>
              <a:t>Norman’S</a:t>
            </a:r>
            <a:r>
              <a:rPr lang="en-US" sz="1400" b="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 IDS306 PPT</a:t>
            </a:r>
            <a:endParaRPr lang="en-US" altLang="zh-CN" sz="1400" b="0" dirty="0">
              <a:solidFill>
                <a:schemeClr val="bg1"/>
              </a:solidFill>
              <a:latin typeface="Arial" charset="0"/>
              <a:ea typeface="华文新魏" charset="0"/>
            </a:endParaRPr>
          </a:p>
          <a:p>
            <a:pPr algn="l" eaLnBrk="1" hangingPunct="1"/>
            <a:r>
              <a:rPr lang="en-US" altLang="zh-CN" sz="1400" b="0" dirty="0" smtClean="0">
                <a:solidFill>
                  <a:schemeClr val="bg1"/>
                </a:solidFill>
                <a:latin typeface="Arial" charset="0"/>
                <a:ea typeface="华文新魏" charset="0"/>
              </a:rPr>
              <a:t>     and </a:t>
            </a:r>
            <a:r>
              <a:rPr lang="en-US" altLang="zh-CN" sz="1400" b="0" dirty="0">
                <a:solidFill>
                  <a:schemeClr val="bg1"/>
                </a:solidFill>
                <a:latin typeface="Arial" charset="0"/>
                <a:ea typeface="华文新魏" charset="0"/>
              </a:rPr>
              <a:t>others from Internet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Booch</a:t>
            </a:r>
            <a:r>
              <a:rPr lang="ja-JP" altLang="en-US" dirty="0"/>
              <a:t>’</a:t>
            </a:r>
            <a:r>
              <a:rPr lang="en-US" dirty="0"/>
              <a:t>s and </a:t>
            </a:r>
            <a:r>
              <a:rPr lang="en-US" dirty="0" err="1"/>
              <a:t>Rumbaugh</a:t>
            </a:r>
            <a:r>
              <a:rPr lang="ja-JP" altLang="en-US" dirty="0"/>
              <a:t>’</a:t>
            </a:r>
            <a:r>
              <a:rPr lang="en-US" dirty="0"/>
              <a:t>s methods seemed to be evolving in a similar direction</a:t>
            </a:r>
          </a:p>
          <a:p>
            <a:pPr algn="just"/>
            <a:r>
              <a:rPr lang="en-US" dirty="0"/>
              <a:t>In 1994 they joined forces in effort to merge their two methods</a:t>
            </a:r>
          </a:p>
          <a:p>
            <a:pPr algn="just"/>
            <a:r>
              <a:rPr lang="en-US" dirty="0"/>
              <a:t>They both wanted to include use cases, so soon Jacobson joined them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50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became too difficult to successfully merge all three methods.</a:t>
            </a:r>
          </a:p>
          <a:p>
            <a:r>
              <a:rPr lang="en-US" dirty="0"/>
              <a:t>At same time, the software engineering community wanted an effective and standardized modeling language</a:t>
            </a:r>
          </a:p>
          <a:p>
            <a:r>
              <a:rPr lang="en-US" dirty="0"/>
              <a:t>The three then focused their efforts on </a:t>
            </a:r>
            <a:r>
              <a:rPr lang="en-US" i="1" dirty="0"/>
              <a:t>unifying</a:t>
            </a:r>
            <a:r>
              <a:rPr lang="en-US" dirty="0"/>
              <a:t> their three modeling languages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UML was 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876756"/>
            <a:ext cx="4216398" cy="5065712"/>
          </a:xfrm>
        </p:spPr>
        <p:txBody>
          <a:bodyPr/>
          <a:lstStyle/>
          <a:p>
            <a:r>
              <a:rPr lang="en-US" sz="2400" dirty="0"/>
              <a:t>In 1996 the Unified Modeling Language was introduced as UML 0.9 and then 0.91</a:t>
            </a:r>
          </a:p>
          <a:p>
            <a:r>
              <a:rPr lang="en-US" sz="2400" dirty="0"/>
              <a:t>Input was obtained from many, including TI, IBM, Microsoft, Oracle, and HP.</a:t>
            </a:r>
          </a:p>
          <a:p>
            <a:r>
              <a:rPr lang="en-US" sz="2400" dirty="0"/>
              <a:t>This led to UML 1.0 in 1997</a:t>
            </a:r>
          </a:p>
          <a:p>
            <a:r>
              <a:rPr lang="en-US" sz="2400" dirty="0"/>
              <a:t>Eventually, the semantics and flexibility was improved resulting in UML 2.0 in 2003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2" y="2133634"/>
            <a:ext cx="49589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66" y="1143060"/>
            <a:ext cx="8229600" cy="5065712"/>
          </a:xfrm>
        </p:spPr>
        <p:txBody>
          <a:bodyPr/>
          <a:lstStyle/>
          <a:p>
            <a:pPr algn="just"/>
            <a:r>
              <a:rPr lang="en-US" sz="2400" dirty="0"/>
              <a:t>Since its publication in 1991, the UML has been enhanced based on the work of many different authors.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82" y="2285299"/>
            <a:ext cx="6473835" cy="40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2. M</a:t>
            </a:r>
            <a:r>
              <a:rPr lang="en-US" altLang="zh-CN" sz="3600" dirty="0" smtClean="0"/>
              <a:t>odeling Concept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82" y="179388"/>
            <a:ext cx="7696118" cy="688975"/>
          </a:xfrm>
        </p:spPr>
        <p:txBody>
          <a:bodyPr/>
          <a:lstStyle/>
          <a:p>
            <a:r>
              <a:rPr lang="en-US" dirty="0" smtClean="0"/>
              <a:t>2.1 S</a:t>
            </a:r>
            <a:r>
              <a:rPr lang="en-US" altLang="zh-CN" dirty="0" smtClean="0"/>
              <a:t>ystems, Models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</a:t>
            </a:r>
            <a:r>
              <a:rPr lang="en-US" sz="2400" dirty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system</a:t>
            </a:r>
            <a:r>
              <a:rPr lang="en-US" altLang="zh-CN" sz="2400" dirty="0" smtClean="0"/>
              <a:t> is an organized set of communicating parts</a:t>
            </a:r>
          </a:p>
          <a:p>
            <a:r>
              <a:rPr lang="en-US" sz="2400" dirty="0" smtClean="0"/>
              <a:t>S</a:t>
            </a:r>
            <a:r>
              <a:rPr lang="en-US" altLang="zh-CN" sz="2400" dirty="0" smtClean="0"/>
              <a:t>ystem is too complex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modeling</a:t>
            </a:r>
            <a:r>
              <a:rPr lang="en-US" altLang="zh-CN" sz="2400" dirty="0" smtClean="0"/>
              <a:t> is a means for dealing with complexity </a:t>
            </a:r>
          </a:p>
          <a:p>
            <a:r>
              <a:rPr lang="en-US" sz="2400" dirty="0" smtClean="0"/>
              <a:t>Unfortunately</a:t>
            </a:r>
            <a:r>
              <a:rPr lang="en-US" altLang="zh-CN" sz="2400" dirty="0" smtClean="0"/>
              <a:t>, a model itself is also very complex. </a:t>
            </a:r>
            <a:r>
              <a:rPr lang="en-US" sz="2400" dirty="0" smtClean="0"/>
              <a:t>A </a:t>
            </a:r>
            <a:r>
              <a:rPr lang="en-US" altLang="zh-CN" sz="2400" dirty="0" smtClean="0">
                <a:solidFill>
                  <a:srgbClr val="FF0000"/>
                </a:solidFill>
              </a:rPr>
              <a:t>view</a:t>
            </a:r>
            <a:r>
              <a:rPr lang="en-US" altLang="zh-CN" sz="2400" dirty="0" smtClean="0"/>
              <a:t> is a subset of a model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</a:rPr>
              <a:t>otations</a:t>
            </a:r>
            <a:r>
              <a:rPr lang="en-US" altLang="zh-CN" sz="2400" dirty="0" smtClean="0"/>
              <a:t> are graphical or textual rules for representing views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60" y="4434859"/>
            <a:ext cx="2693914" cy="1899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19" y="4457621"/>
            <a:ext cx="2746767" cy="1846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3" y="4457620"/>
            <a:ext cx="2462402" cy="18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D</a:t>
            </a:r>
            <a:r>
              <a:rPr lang="en-US" altLang="zh-CN" dirty="0" smtClean="0"/>
              <a:t>ifferent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066862"/>
            <a:ext cx="8229600" cy="5267263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altLang="zh-CN" dirty="0" smtClean="0"/>
              <a:t>pplication Domain: It represents all aspects of the user’s problem</a:t>
            </a:r>
          </a:p>
          <a:p>
            <a:r>
              <a:rPr lang="en-US" dirty="0" smtClean="0"/>
              <a:t>S</a:t>
            </a:r>
            <a:r>
              <a:rPr lang="en-US" altLang="zh-CN" dirty="0" smtClean="0"/>
              <a:t>olution Domain: is the modeling space of all possible systems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88" y="3657594"/>
            <a:ext cx="1752554" cy="2666930"/>
          </a:xfrm>
          <a:prstGeom prst="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24554" y="3645327"/>
            <a:ext cx="1752554" cy="2666930"/>
          </a:xfrm>
          <a:prstGeom prst="rect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94" y="3673994"/>
            <a:ext cx="220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altLang="zh-CN" dirty="0" smtClean="0"/>
              <a:t>pplication Domain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5960" y="3645327"/>
            <a:ext cx="220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altLang="zh-CN" dirty="0" smtClean="0"/>
              <a:t>olution Domain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42" y="3645327"/>
            <a:ext cx="3352712" cy="1460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42" y="5105356"/>
            <a:ext cx="3352712" cy="1219168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 bwMode="auto">
          <a:xfrm>
            <a:off x="4869635" y="2894964"/>
            <a:ext cx="2528854" cy="522418"/>
          </a:xfrm>
          <a:prstGeom prst="wedgeEllipseCallout">
            <a:avLst>
              <a:gd name="adj1" fmla="val -45247"/>
              <a:gd name="adj2" fmla="val 119906"/>
            </a:avLst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Object Oriented</a:t>
            </a:r>
          </a:p>
        </p:txBody>
      </p:sp>
      <p:sp>
        <p:nvSpPr>
          <p:cNvPr id="13" name="Oval Callout 12"/>
          <p:cNvSpPr/>
          <p:nvPr/>
        </p:nvSpPr>
        <p:spPr bwMode="auto">
          <a:xfrm>
            <a:off x="6612532" y="5171809"/>
            <a:ext cx="2528854" cy="911931"/>
          </a:xfrm>
          <a:prstGeom prst="wedgeEllipseCallout">
            <a:avLst>
              <a:gd name="adj1" fmla="val -31994"/>
              <a:gd name="adj2" fmla="val -110006"/>
            </a:avLst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Object Oriented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 design</a:t>
            </a:r>
          </a:p>
        </p:txBody>
      </p:sp>
      <p:sp>
        <p:nvSpPr>
          <p:cNvPr id="14" name="Oval Callout 13"/>
          <p:cNvSpPr/>
          <p:nvPr/>
        </p:nvSpPr>
        <p:spPr bwMode="auto">
          <a:xfrm>
            <a:off x="-45139" y="5422194"/>
            <a:ext cx="2528854" cy="911931"/>
          </a:xfrm>
          <a:prstGeom prst="wedgeEllipseCallout">
            <a:avLst>
              <a:gd name="adj1" fmla="val 38457"/>
              <a:gd name="adj2" fmla="val -131285"/>
            </a:avLst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Object Oriented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7868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3. A</a:t>
            </a:r>
            <a:r>
              <a:rPr lang="en-US" altLang="zh-CN" sz="3600" dirty="0" smtClean="0"/>
              <a:t>n Overview of UML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华文新魏" charset="0"/>
              </a:rPr>
              <a:t>Outline</a:t>
            </a:r>
            <a:endParaRPr lang="en-US" dirty="0">
              <a:latin typeface="Arial" charset="0"/>
              <a:ea typeface="华文新魏" charset="0"/>
            </a:endParaRPr>
          </a:p>
        </p:txBody>
      </p:sp>
      <p:sp>
        <p:nvSpPr>
          <p:cNvPr id="61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黑体" charset="0"/>
              </a:rPr>
              <a:t>History of Object Oriented Method</a:t>
            </a:r>
          </a:p>
          <a:p>
            <a:r>
              <a:rPr lang="en-US" dirty="0" smtClean="0">
                <a:latin typeface="Arial" charset="0"/>
                <a:ea typeface="黑体" charset="0"/>
              </a:rPr>
              <a:t>More Object Oriented Concepts</a:t>
            </a:r>
          </a:p>
          <a:p>
            <a:r>
              <a:rPr lang="en-US" dirty="0" smtClean="0">
                <a:latin typeface="Arial" charset="0"/>
                <a:ea typeface="黑体" charset="0"/>
              </a:rPr>
              <a:t>Modeling Concepts</a:t>
            </a:r>
            <a:endParaRPr lang="en-US" altLang="zh-CN" dirty="0">
              <a:latin typeface="Arial" charset="0"/>
              <a:ea typeface="黑体" charset="0"/>
            </a:endParaRPr>
          </a:p>
          <a:p>
            <a:r>
              <a:rPr lang="en-US" dirty="0" smtClean="0">
                <a:latin typeface="Arial" charset="0"/>
                <a:ea typeface="黑体" charset="0"/>
              </a:rPr>
              <a:t>An Overview of UML</a:t>
            </a:r>
          </a:p>
          <a:p>
            <a:r>
              <a:rPr lang="en-US" dirty="0" smtClean="0">
                <a:latin typeface="Arial" charset="0"/>
                <a:ea typeface="黑体" charset="0"/>
              </a:rPr>
              <a:t>UML Diagrams</a:t>
            </a:r>
          </a:p>
          <a:p>
            <a:r>
              <a:rPr lang="en-US" dirty="0" smtClean="0">
                <a:latin typeface="Arial" charset="0"/>
                <a:ea typeface="黑体" charset="0"/>
              </a:rPr>
              <a:t>Case Study</a:t>
            </a:r>
            <a:endParaRPr lang="en-US" dirty="0">
              <a:latin typeface="Arial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800100" y="221495"/>
            <a:ext cx="8001000" cy="9144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dirty="0" smtClean="0"/>
              <a:t>3.1 UML </a:t>
            </a:r>
            <a:r>
              <a:rPr lang="en-US" dirty="0"/>
              <a:t>is for Visual Modeling</a:t>
            </a:r>
          </a:p>
        </p:txBody>
      </p:sp>
      <p:pic>
        <p:nvPicPr>
          <p:cNvPr id="20828" name="Picture 348" descr="j028256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94348" y="3157210"/>
            <a:ext cx="684213" cy="1066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832" name="Picture 352" descr="BS01706_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3948" y="3004810"/>
            <a:ext cx="958850" cy="11128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834" name="Picture 354" descr="j019922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6348" y="4605010"/>
            <a:ext cx="762000" cy="5937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94" name="Rectangle 214"/>
          <p:cNvSpPr>
            <a:spLocks noChangeArrowheads="1"/>
          </p:cNvSpPr>
          <p:nvPr/>
        </p:nvSpPr>
        <p:spPr bwMode="auto">
          <a:xfrm>
            <a:off x="3477769" y="6035779"/>
            <a:ext cx="2171532" cy="33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87000"/>
              </a:lnSpc>
            </a:pPr>
            <a:r>
              <a:rPr lang="en-US" sz="1800" b="1"/>
              <a:t>Business Process</a:t>
            </a:r>
          </a:p>
        </p:txBody>
      </p:sp>
      <p:sp>
        <p:nvSpPr>
          <p:cNvPr id="20805" name="Rectangle 325"/>
          <p:cNvSpPr>
            <a:spLocks noChangeArrowheads="1"/>
          </p:cNvSpPr>
          <p:nvPr/>
        </p:nvSpPr>
        <p:spPr bwMode="auto">
          <a:xfrm>
            <a:off x="3636948" y="3385810"/>
            <a:ext cx="19050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9375" tIns="39688" rIns="79375" bIns="39688">
            <a:spAutoFit/>
          </a:bodyPr>
          <a:lstStyle/>
          <a:p>
            <a:pPr algn="l" defTabSz="709613">
              <a:lnSpc>
                <a:spcPct val="90000"/>
              </a:lnSpc>
            </a:pPr>
            <a:r>
              <a:rPr lang="en-US" sz="1600" b="1">
                <a:solidFill>
                  <a:schemeClr val="accent1"/>
                </a:solidFill>
              </a:rPr>
              <a:t>Places Order</a:t>
            </a:r>
          </a:p>
        </p:txBody>
      </p:sp>
      <p:sp>
        <p:nvSpPr>
          <p:cNvPr id="20806" name="Line 326"/>
          <p:cNvSpPr>
            <a:spLocks noChangeShapeType="1"/>
          </p:cNvSpPr>
          <p:nvPr/>
        </p:nvSpPr>
        <p:spPr bwMode="auto">
          <a:xfrm flipH="1">
            <a:off x="3408348" y="3843010"/>
            <a:ext cx="21336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07" name="Line 327"/>
          <p:cNvSpPr>
            <a:spLocks noChangeShapeType="1"/>
          </p:cNvSpPr>
          <p:nvPr/>
        </p:nvSpPr>
        <p:spPr bwMode="auto">
          <a:xfrm>
            <a:off x="2808273" y="4179560"/>
            <a:ext cx="0" cy="481013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08" name="Rectangle 328"/>
          <p:cNvSpPr>
            <a:spLocks noChangeArrowheads="1"/>
          </p:cNvSpPr>
          <p:nvPr/>
        </p:nvSpPr>
        <p:spPr bwMode="auto">
          <a:xfrm>
            <a:off x="2036748" y="4681210"/>
            <a:ext cx="60325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9375" tIns="39688" rIns="79375" bIns="39688">
            <a:spAutoFit/>
          </a:bodyPr>
          <a:lstStyle/>
          <a:p>
            <a:pPr algn="l" defTabSz="709613">
              <a:lnSpc>
                <a:spcPct val="90000"/>
              </a:lnSpc>
            </a:pPr>
            <a:r>
              <a:rPr lang="en-US" sz="1600" b="1">
                <a:solidFill>
                  <a:schemeClr val="accent1"/>
                </a:solidFill>
              </a:rPr>
              <a:t>Item</a:t>
            </a:r>
          </a:p>
        </p:txBody>
      </p:sp>
      <p:sp>
        <p:nvSpPr>
          <p:cNvPr id="20809" name="Line 329"/>
          <p:cNvSpPr>
            <a:spLocks noChangeShapeType="1"/>
          </p:cNvSpPr>
          <p:nvPr/>
        </p:nvSpPr>
        <p:spPr bwMode="auto">
          <a:xfrm flipV="1">
            <a:off x="2870186" y="5443210"/>
            <a:ext cx="3205162" cy="14288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10" name="Line 330"/>
          <p:cNvSpPr>
            <a:spLocks noChangeShapeType="1"/>
          </p:cNvSpPr>
          <p:nvPr/>
        </p:nvSpPr>
        <p:spPr bwMode="auto">
          <a:xfrm flipV="1">
            <a:off x="3897298" y="5092373"/>
            <a:ext cx="0" cy="19685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11" name="Rectangle 331"/>
          <p:cNvSpPr>
            <a:spLocks noChangeArrowheads="1"/>
          </p:cNvSpPr>
          <p:nvPr/>
        </p:nvSpPr>
        <p:spPr bwMode="auto">
          <a:xfrm>
            <a:off x="3484548" y="5519410"/>
            <a:ext cx="1562627" cy="30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9375" tIns="39688" rIns="79375" bIns="39688">
            <a:spAutoFit/>
          </a:bodyPr>
          <a:lstStyle/>
          <a:p>
            <a:pPr algn="l" defTabSz="709613">
              <a:lnSpc>
                <a:spcPct val="90000"/>
              </a:lnSpc>
            </a:pPr>
            <a:r>
              <a:rPr lang="en-US" sz="1600" b="1">
                <a:solidFill>
                  <a:schemeClr val="accent1"/>
                </a:solidFill>
              </a:rPr>
              <a:t>Ships the Item</a:t>
            </a:r>
          </a:p>
        </p:txBody>
      </p:sp>
      <p:sp>
        <p:nvSpPr>
          <p:cNvPr id="20812" name="Line 332"/>
          <p:cNvSpPr>
            <a:spLocks noChangeShapeType="1"/>
          </p:cNvSpPr>
          <p:nvPr/>
        </p:nvSpPr>
        <p:spPr bwMode="auto">
          <a:xfrm flipV="1">
            <a:off x="4932348" y="5062210"/>
            <a:ext cx="0" cy="195263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13" name="Line 333"/>
          <p:cNvSpPr>
            <a:spLocks noChangeShapeType="1"/>
          </p:cNvSpPr>
          <p:nvPr/>
        </p:nvSpPr>
        <p:spPr bwMode="auto">
          <a:xfrm flipV="1">
            <a:off x="2868598" y="5093960"/>
            <a:ext cx="0" cy="363538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14" name="Line 334"/>
          <p:cNvSpPr>
            <a:spLocks noChangeShapeType="1"/>
          </p:cNvSpPr>
          <p:nvPr/>
        </p:nvSpPr>
        <p:spPr bwMode="auto">
          <a:xfrm flipV="1">
            <a:off x="3897298" y="5276523"/>
            <a:ext cx="0" cy="193675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15" name="Line 335"/>
          <p:cNvSpPr>
            <a:spLocks noChangeShapeType="1"/>
          </p:cNvSpPr>
          <p:nvPr/>
        </p:nvSpPr>
        <p:spPr bwMode="auto">
          <a:xfrm flipV="1">
            <a:off x="4932348" y="5214610"/>
            <a:ext cx="0" cy="269875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17" name="Rectangle 337"/>
          <p:cNvSpPr>
            <a:spLocks noChangeArrowheads="1"/>
          </p:cNvSpPr>
          <p:nvPr/>
        </p:nvSpPr>
        <p:spPr bwMode="auto">
          <a:xfrm>
            <a:off x="533400" y="1197957"/>
            <a:ext cx="8153400" cy="421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</a:pPr>
            <a:r>
              <a:rPr lang="en-US" sz="2000" dirty="0" smtClean="0">
                <a:solidFill>
                  <a:srgbClr val="133984"/>
                </a:solidFill>
                <a:latin typeface="+mn-lt"/>
                <a:ea typeface="+mn-ea"/>
              </a:rPr>
              <a:t>Uses </a:t>
            </a: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standard graphical notations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</a:pPr>
            <a:r>
              <a:rPr lang="en-US" sz="2000" dirty="0" smtClean="0">
                <a:solidFill>
                  <a:srgbClr val="133984"/>
                </a:solidFill>
                <a:latin typeface="+mn-lt"/>
                <a:ea typeface="+mn-ea"/>
              </a:rPr>
              <a:t>Semi</a:t>
            </a: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-formal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</a:pPr>
            <a:r>
              <a:rPr lang="en-US" sz="2000" dirty="0" smtClean="0">
                <a:solidFill>
                  <a:srgbClr val="133984"/>
                </a:solidFill>
                <a:latin typeface="+mn-lt"/>
                <a:ea typeface="+mn-ea"/>
              </a:rPr>
              <a:t>Captures </a:t>
            </a: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Business Process from enterprise information systems to distributed Web-based applications and even to hard real time embedded systems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</a:pPr>
            <a:endParaRPr lang="en-US" sz="2000" dirty="0">
              <a:solidFill>
                <a:srgbClr val="133984"/>
              </a:solidFill>
              <a:latin typeface="+mn-lt"/>
              <a:ea typeface="+mn-ea"/>
            </a:endParaRP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5"/>
              </a:buBlip>
            </a:pPr>
            <a:endParaRPr lang="en-US" sz="2800" dirty="0">
              <a:solidFill>
                <a:srgbClr val="133984"/>
              </a:solidFill>
              <a:latin typeface="+mn-lt"/>
              <a:ea typeface="+mn-ea"/>
            </a:endParaRPr>
          </a:p>
        </p:txBody>
      </p:sp>
      <p:sp>
        <p:nvSpPr>
          <p:cNvPr id="20818" name="Rectangle 338"/>
          <p:cNvSpPr>
            <a:spLocks noChangeArrowheads="1"/>
          </p:cNvSpPr>
          <p:nvPr/>
        </p:nvSpPr>
        <p:spPr bwMode="auto">
          <a:xfrm>
            <a:off x="2611423" y="809145"/>
            <a:ext cx="3767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i="1" dirty="0">
                <a:solidFill>
                  <a:srgbClr val="FF00FF"/>
                </a:solidFill>
              </a:rPr>
              <a:t>A picture is worth a thousand words!</a:t>
            </a:r>
          </a:p>
        </p:txBody>
      </p:sp>
      <p:sp>
        <p:nvSpPr>
          <p:cNvPr id="20821" name="Line 341"/>
          <p:cNvSpPr>
            <a:spLocks noChangeShapeType="1"/>
          </p:cNvSpPr>
          <p:nvPr/>
        </p:nvSpPr>
        <p:spPr bwMode="auto">
          <a:xfrm flipV="1">
            <a:off x="6075348" y="4452610"/>
            <a:ext cx="0" cy="195263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22" name="Line 342"/>
          <p:cNvSpPr>
            <a:spLocks noChangeShapeType="1"/>
          </p:cNvSpPr>
          <p:nvPr/>
        </p:nvSpPr>
        <p:spPr bwMode="auto">
          <a:xfrm flipV="1">
            <a:off x="6075348" y="4605010"/>
            <a:ext cx="0" cy="8382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20823" name="Rectangle 343"/>
          <p:cNvSpPr>
            <a:spLocks noChangeArrowheads="1"/>
          </p:cNvSpPr>
          <p:nvPr/>
        </p:nvSpPr>
        <p:spPr bwMode="auto">
          <a:xfrm>
            <a:off x="4017948" y="5214610"/>
            <a:ext cx="46037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9375" tIns="39688" rIns="79375" bIns="39688">
            <a:spAutoFit/>
          </a:bodyPr>
          <a:lstStyle/>
          <a:p>
            <a:pPr algn="l" defTabSz="709613">
              <a:lnSpc>
                <a:spcPct val="90000"/>
              </a:lnSpc>
            </a:pPr>
            <a:r>
              <a:rPr lang="en-US" sz="1600" b="1">
                <a:solidFill>
                  <a:schemeClr val="accent1"/>
                </a:solidFill>
              </a:rPr>
              <a:t>via</a:t>
            </a:r>
          </a:p>
        </p:txBody>
      </p:sp>
      <p:sp>
        <p:nvSpPr>
          <p:cNvPr id="20824" name="Rectangle 344"/>
          <p:cNvSpPr>
            <a:spLocks noChangeArrowheads="1"/>
          </p:cNvSpPr>
          <p:nvPr/>
        </p:nvSpPr>
        <p:spPr bwMode="auto">
          <a:xfrm>
            <a:off x="2112948" y="4224010"/>
            <a:ext cx="1323078" cy="30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79375" tIns="39688" rIns="79375" bIns="39688">
            <a:spAutoFit/>
          </a:bodyPr>
          <a:lstStyle/>
          <a:p>
            <a:pPr algn="l" defTabSz="709613">
              <a:lnSpc>
                <a:spcPct val="90000"/>
              </a:lnSpc>
            </a:pPr>
            <a:r>
              <a:rPr lang="en-US" sz="1600" b="1">
                <a:solidFill>
                  <a:schemeClr val="accent1"/>
                </a:solidFill>
              </a:rPr>
              <a:t>Fulfill Order</a:t>
            </a:r>
          </a:p>
        </p:txBody>
      </p:sp>
      <p:sp>
        <p:nvSpPr>
          <p:cNvPr id="20825" name="Text Box 345"/>
          <p:cNvSpPr txBox="1">
            <a:spLocks noChangeArrowheads="1"/>
          </p:cNvSpPr>
          <p:nvPr/>
        </p:nvSpPr>
        <p:spPr bwMode="auto">
          <a:xfrm>
            <a:off x="6380148" y="3614410"/>
            <a:ext cx="11430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100">
                <a:solidFill>
                  <a:srgbClr val="D60093"/>
                </a:solidFill>
              </a:rPr>
              <a:t>Customer</a:t>
            </a:r>
          </a:p>
        </p:txBody>
      </p:sp>
      <p:sp>
        <p:nvSpPr>
          <p:cNvPr id="20826" name="Text Box 346"/>
          <p:cNvSpPr txBox="1">
            <a:spLocks noChangeArrowheads="1"/>
          </p:cNvSpPr>
          <p:nvPr/>
        </p:nvSpPr>
        <p:spPr bwMode="auto">
          <a:xfrm>
            <a:off x="1046148" y="3385810"/>
            <a:ext cx="1524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100">
                <a:solidFill>
                  <a:srgbClr val="D60093"/>
                </a:solidFill>
              </a:rPr>
              <a:t>Sales </a:t>
            </a:r>
            <a:br>
              <a:rPr lang="en-US" sz="1100">
                <a:solidFill>
                  <a:srgbClr val="D60093"/>
                </a:solidFill>
              </a:rPr>
            </a:br>
            <a:r>
              <a:rPr lang="en-US" sz="1100">
                <a:solidFill>
                  <a:srgbClr val="D60093"/>
                </a:solidFill>
              </a:rPr>
              <a:t>Representative</a:t>
            </a:r>
          </a:p>
        </p:txBody>
      </p:sp>
      <p:pic>
        <p:nvPicPr>
          <p:cNvPr id="20836" name="Picture 356" descr="j0213534"/>
          <p:cNvPicPr>
            <a:picLocks noGrp="1" noChangeAspect="1" noChangeArrowheads="1" noCrop="1"/>
          </p:cNvPicPr>
          <p:nvPr>
            <p:ph sz="quarter" idx="4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6948" y="4376410"/>
            <a:ext cx="733425" cy="5746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838" name="Picture 358" descr="j033204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48" y="4376410"/>
            <a:ext cx="838200" cy="61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5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84"/>
            <a:ext cx="8229600" cy="6096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dirty="0" smtClean="0"/>
              <a:t>3.2 UML </a:t>
            </a:r>
            <a:r>
              <a:rPr lang="en-US" dirty="0"/>
              <a:t>is also for …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686" cy="144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Specifying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Building </a:t>
            </a:r>
            <a:r>
              <a:rPr lang="en-US" sz="2000" dirty="0"/>
              <a:t>models that are: Precise, Unambiguous, Complete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UML symbols are based on well-defined syntax and semantics.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UML addresses the specification of all important analysis, design, and implementation decisions.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8600" y="2819400"/>
            <a:ext cx="868668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Constructing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marL="449263" indent="-449263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Models are related to OO programming languages.</a:t>
            </a:r>
          </a:p>
          <a:p>
            <a:pPr marL="449263" indent="-449263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Round-trip engineering requires tool and human intervention to avoid information loss</a:t>
            </a: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US" sz="1600" dirty="0"/>
              <a:t>Forward engineering</a:t>
            </a:r>
            <a:r>
              <a:rPr lang="en-US" sz="2000" dirty="0"/>
              <a:t> </a:t>
            </a:r>
            <a:r>
              <a:rPr lang="en-US" sz="1600" dirty="0"/>
              <a:t>— direct mapping of a UML model into code.</a:t>
            </a: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US" sz="1600" dirty="0"/>
              <a:t>Reverse engineering</a:t>
            </a:r>
            <a:r>
              <a:rPr lang="en-US" sz="2000" dirty="0"/>
              <a:t> </a:t>
            </a:r>
            <a:r>
              <a:rPr lang="en-US" sz="1600" dirty="0"/>
              <a:t>— reconstruction of a UML model from an implementation.</a:t>
            </a:r>
          </a:p>
          <a:p>
            <a:pPr marL="742950" lvl="1" indent="-28575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endParaRPr lang="en-US" sz="1600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8600" y="4724366"/>
            <a:ext cx="854367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Documenting</a:t>
            </a:r>
          </a:p>
          <a:p>
            <a:pPr marL="449263" lvl="1" indent="-449263" algn="l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Architecture, Requirements, Tests, Activities (Project planning, Release management)</a:t>
            </a:r>
          </a:p>
        </p:txBody>
      </p:sp>
    </p:spTree>
    <p:extLst>
      <p:ext uri="{BB962C8B-B14F-4D97-AF65-F5344CB8AC3E}">
        <p14:creationId xmlns:p14="http://schemas.microsoft.com/office/powerpoint/2010/main" val="1973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43593" y="266700"/>
            <a:ext cx="8229600" cy="5334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dirty="0" smtClean="0"/>
              <a:t>3.3 A</a:t>
            </a:r>
            <a:r>
              <a:rPr lang="en-US" altLang="zh-CN" dirty="0" smtClean="0"/>
              <a:t>rchitecture </a:t>
            </a:r>
            <a:r>
              <a:rPr lang="en-US" altLang="zh-CN" dirty="0"/>
              <a:t>&amp; </a:t>
            </a:r>
            <a:r>
              <a:rPr lang="en-US" altLang="zh-CN" dirty="0" smtClean="0"/>
              <a:t>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953000" y="4695767"/>
            <a:ext cx="2333625" cy="914400"/>
          </a:xfrm>
          <a:prstGeom prst="rect">
            <a:avLst/>
          </a:prstGeom>
          <a:solidFill>
            <a:srgbClr val="FF99CC"/>
          </a:solidFill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000" b="1">
                <a:solidFill>
                  <a:srgbClr val="D60093"/>
                </a:solidFill>
                <a:latin typeface="Times New Roman" charset="0"/>
              </a:rPr>
              <a:t>Deployment View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752600" y="4695767"/>
            <a:ext cx="2333625" cy="914400"/>
          </a:xfrm>
          <a:prstGeom prst="rect">
            <a:avLst/>
          </a:prstGeom>
          <a:solidFill>
            <a:srgbClr val="FF99CC"/>
          </a:solidFill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000" b="1">
                <a:solidFill>
                  <a:srgbClr val="D60093"/>
                </a:solidFill>
                <a:latin typeface="Times New Roman" charset="0"/>
              </a:rPr>
              <a:t>Process View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52600" y="3400367"/>
            <a:ext cx="2355850" cy="838200"/>
          </a:xfrm>
          <a:prstGeom prst="rect">
            <a:avLst/>
          </a:prstGeom>
          <a:solidFill>
            <a:srgbClr val="FF99CC"/>
          </a:solidFill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000" b="1">
                <a:solidFill>
                  <a:srgbClr val="D60093"/>
                </a:solidFill>
                <a:latin typeface="Times New Roman" charset="0"/>
              </a:rPr>
              <a:t>Design View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953000" y="3400367"/>
            <a:ext cx="2355850" cy="838200"/>
          </a:xfrm>
          <a:prstGeom prst="rect">
            <a:avLst/>
          </a:prstGeom>
          <a:solidFill>
            <a:srgbClr val="FF99CC"/>
          </a:solidFill>
          <a:ln w="1905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/>
            <a:r>
              <a:rPr lang="en-US" sz="2000" b="1">
                <a:solidFill>
                  <a:srgbClr val="D60093"/>
                </a:solidFill>
                <a:latin typeface="Times New Roman" charset="0"/>
              </a:rPr>
              <a:t>Implementation View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3190875" y="3867092"/>
            <a:ext cx="2524125" cy="1323975"/>
          </a:xfrm>
          <a:prstGeom prst="ellipse">
            <a:avLst/>
          </a:prstGeom>
          <a:solidFill>
            <a:srgbClr val="FF99CC"/>
          </a:solidFill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000" b="1">
                <a:solidFill>
                  <a:srgbClr val="D60093"/>
                </a:solidFill>
                <a:latin typeface="Times New Roman" charset="0"/>
              </a:rPr>
              <a:t>Use Case View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95325" y="3552767"/>
            <a:ext cx="10826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vocabulary</a:t>
            </a:r>
          </a:p>
          <a:p>
            <a:pPr algn="r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functionality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73100" y="4848167"/>
            <a:ext cx="10953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performance</a:t>
            </a:r>
          </a:p>
          <a:p>
            <a:pPr algn="r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scalability</a:t>
            </a:r>
          </a:p>
          <a:p>
            <a:pPr algn="r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throughput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2351088" y="4314767"/>
            <a:ext cx="817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behavior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7315200" y="3552767"/>
            <a:ext cx="1636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system assembly</a:t>
            </a:r>
          </a:p>
          <a:p>
            <a:pPr algn="l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configuration mgmt.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315200" y="4695767"/>
            <a:ext cx="13271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system topology</a:t>
            </a:r>
          </a:p>
          <a:p>
            <a:pPr algn="l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distribution</a:t>
            </a:r>
          </a:p>
          <a:p>
            <a:pPr algn="l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delivery</a:t>
            </a:r>
          </a:p>
          <a:p>
            <a:pPr algn="l" eaLnBrk="1" hangingPunct="1"/>
            <a:r>
              <a:rPr lang="en-US" sz="1400" i="1">
                <a:solidFill>
                  <a:srgbClr val="0099FF"/>
                </a:solidFill>
                <a:latin typeface="Times New Roman" charset="0"/>
              </a:rPr>
              <a:t>installation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28714" y="914400"/>
            <a:ext cx="871002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dirty="0" smtClean="0">
                <a:solidFill>
                  <a:srgbClr val="133984"/>
                </a:solidFill>
                <a:latin typeface="+mn-lt"/>
                <a:ea typeface="+mn-ea"/>
              </a:rPr>
              <a:t>UML is for visualizing, specifying, constructing, and documenting with emphasis </a:t>
            </a:r>
            <a:r>
              <a:rPr lang="en-US" dirty="0">
                <a:solidFill>
                  <a:srgbClr val="133984"/>
                </a:solidFill>
                <a:latin typeface="+mn-lt"/>
                <a:ea typeface="+mn-ea"/>
              </a:rPr>
              <a:t>on system architectures (things in the system and relationships among the things)  from five different views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dirty="0">
                <a:solidFill>
                  <a:srgbClr val="133984"/>
                </a:solidFill>
                <a:latin typeface="+mn-lt"/>
                <a:ea typeface="+mn-ea"/>
              </a:rPr>
              <a:t>Architecture </a:t>
            </a:r>
            <a:r>
              <a:rPr lang="en-US" dirty="0" smtClean="0">
                <a:solidFill>
                  <a:srgbClr val="133984"/>
                </a:solidFill>
                <a:latin typeface="+mn-lt"/>
                <a:ea typeface="+mn-ea"/>
              </a:rPr>
              <a:t>-A </a:t>
            </a:r>
            <a:r>
              <a:rPr lang="en-US" dirty="0">
                <a:solidFill>
                  <a:srgbClr val="133984"/>
                </a:solidFill>
                <a:latin typeface="+mn-lt"/>
                <a:ea typeface="+mn-ea"/>
              </a:rPr>
              <a:t>set of significant </a:t>
            </a:r>
            <a:r>
              <a:rPr lang="en-US" dirty="0" smtClean="0">
                <a:solidFill>
                  <a:srgbClr val="133984"/>
                </a:solidFill>
                <a:latin typeface="+mn-lt"/>
                <a:ea typeface="+mn-ea"/>
              </a:rPr>
              <a:t>decisions</a:t>
            </a:r>
            <a:endParaRPr lang="en-US" dirty="0">
              <a:solidFill>
                <a:srgbClr val="133984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3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90" y="274418"/>
            <a:ext cx="8229600" cy="8382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3.4 Three basic </a:t>
            </a:r>
            <a:r>
              <a:rPr lang="en-US" sz="2400" dirty="0"/>
              <a:t>building blocks of UML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990664"/>
            <a:ext cx="8305690" cy="4754718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Things 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/>
              <a:t>modeling concepts (individual ones as the  primitive kinds)</a:t>
            </a:r>
          </a:p>
          <a:p>
            <a:r>
              <a:rPr lang="en-US" b="1" dirty="0"/>
              <a:t>Relationships</a:t>
            </a:r>
          </a:p>
          <a:p>
            <a:pPr lvl="1"/>
            <a:r>
              <a:rPr lang="en-US" dirty="0" smtClean="0"/>
              <a:t>tying </a:t>
            </a:r>
            <a:r>
              <a:rPr lang="en-US" dirty="0"/>
              <a:t>individual things (i.e., their concepts)</a:t>
            </a:r>
          </a:p>
          <a:p>
            <a:r>
              <a:rPr lang="en-US" b="1" dirty="0"/>
              <a:t>Diagrams </a:t>
            </a:r>
          </a:p>
          <a:p>
            <a:pPr lvl="1"/>
            <a:r>
              <a:rPr lang="en-US" dirty="0" smtClean="0"/>
              <a:t>grouping </a:t>
            </a:r>
            <a:r>
              <a:rPr lang="en-US" dirty="0"/>
              <a:t>interrelated collections of things and relationships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100" y="5257752"/>
            <a:ext cx="76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UML</a:t>
            </a:r>
            <a:r>
              <a:rPr lang="en-US" sz="2800" b="1" dirty="0" smtClean="0">
                <a:solidFill>
                  <a:srgbClr val="000000"/>
                </a:solidFill>
              </a:rPr>
              <a:t>=</a:t>
            </a:r>
            <a:r>
              <a:rPr lang="en-US" sz="2800" b="1" dirty="0" err="1" smtClean="0">
                <a:solidFill>
                  <a:srgbClr val="FF0000"/>
                </a:solidFill>
              </a:rPr>
              <a:t>Things</a:t>
            </a:r>
            <a:r>
              <a:rPr lang="en-US" sz="2800" b="1" dirty="0" err="1" smtClean="0"/>
              <a:t>+</a:t>
            </a:r>
            <a:r>
              <a:rPr lang="en-US" sz="2800" b="1" dirty="0" err="1" smtClean="0">
                <a:solidFill>
                  <a:srgbClr val="FF0000"/>
                </a:solidFill>
              </a:rPr>
              <a:t>Relationships</a:t>
            </a:r>
            <a:r>
              <a:rPr lang="en-US" sz="2800" b="1" dirty="0" err="1" smtClean="0">
                <a:solidFill>
                  <a:srgbClr val="000000"/>
                </a:solidFill>
              </a:rPr>
              <a:t>+</a:t>
            </a:r>
            <a:r>
              <a:rPr lang="en-US" sz="2800" b="1" dirty="0" err="1" smtClean="0">
                <a:solidFill>
                  <a:srgbClr val="FF0000"/>
                </a:solidFill>
              </a:rPr>
              <a:t>Diagrams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09704" y="1143060"/>
            <a:ext cx="8077096" cy="495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Structural — nouns of UML models.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Behavioral — dynamic (verbal) parts of UML models.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Grouping — organizational parts of UML models.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sz="2800" dirty="0" err="1">
                <a:solidFill>
                  <a:srgbClr val="133984"/>
                </a:solidFill>
                <a:latin typeface="+mn-lt"/>
                <a:ea typeface="+mn-ea"/>
              </a:rPr>
              <a:t>Annotational</a:t>
            </a: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 — explanatory parts of UML models.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57200" y="228684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b="1" dirty="0" smtClean="0">
                <a:solidFill>
                  <a:srgbClr val="133984"/>
                </a:solidFill>
                <a:latin typeface="+mj-lt"/>
                <a:ea typeface="+mj-ea"/>
                <a:cs typeface="华文新魏" charset="0"/>
              </a:rPr>
              <a:t>3.4.1 Things</a:t>
            </a:r>
            <a:endParaRPr lang="en-US" sz="2800" b="1" dirty="0">
              <a:solidFill>
                <a:srgbClr val="133984"/>
              </a:solidFill>
              <a:latin typeface="+mj-lt"/>
              <a:ea typeface="+mj-ea"/>
              <a:cs typeface="华文新魏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100" y="5257752"/>
            <a:ext cx="76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Things</a:t>
            </a:r>
            <a:r>
              <a:rPr lang="en-US" sz="2000" b="1" dirty="0" smtClean="0">
                <a:solidFill>
                  <a:srgbClr val="000000"/>
                </a:solidFill>
              </a:rPr>
              <a:t>=</a:t>
            </a:r>
            <a:r>
              <a:rPr lang="en-US" sz="2000" b="1" dirty="0" err="1" smtClean="0">
                <a:solidFill>
                  <a:srgbClr val="FF0000"/>
                </a:solidFill>
              </a:rPr>
              <a:t>Structural</a:t>
            </a:r>
            <a:r>
              <a:rPr lang="en-US" sz="2000" b="1" dirty="0" err="1" smtClean="0"/>
              <a:t>+</a:t>
            </a:r>
            <a:r>
              <a:rPr lang="en-US" sz="2000" b="1" dirty="0" err="1" smtClean="0">
                <a:solidFill>
                  <a:srgbClr val="FF0000"/>
                </a:solidFill>
              </a:rPr>
              <a:t>Behavioral</a:t>
            </a:r>
            <a:r>
              <a:rPr lang="en-US" sz="2000" b="1" dirty="0" err="1" smtClean="0">
                <a:solidFill>
                  <a:srgbClr val="000000"/>
                </a:solidFill>
              </a:rPr>
              <a:t>+</a:t>
            </a:r>
            <a:r>
              <a:rPr lang="en-US" sz="2000" b="1" dirty="0" err="1" smtClean="0">
                <a:solidFill>
                  <a:srgbClr val="FF0000"/>
                </a:solidFill>
              </a:rPr>
              <a:t>Grouping</a:t>
            </a:r>
            <a:r>
              <a:rPr lang="en-US" sz="2000" b="1" dirty="0" err="1" smtClean="0">
                <a:solidFill>
                  <a:srgbClr val="000000"/>
                </a:solidFill>
              </a:rPr>
              <a:t>+</a:t>
            </a:r>
            <a:r>
              <a:rPr lang="en-US" sz="2000" b="1" dirty="0" err="1" smtClean="0">
                <a:solidFill>
                  <a:srgbClr val="FF0000"/>
                </a:solidFill>
              </a:rPr>
              <a:t>Annotational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29633" y="960744"/>
            <a:ext cx="65532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Nouns of UML models.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Conceptual or physical elements.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endParaRPr lang="en-US" sz="2800" dirty="0">
              <a:solidFill>
                <a:srgbClr val="133984"/>
              </a:solidFill>
              <a:latin typeface="+mn-lt"/>
              <a:ea typeface="+mn-ea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800" b="1" dirty="0" smtClean="0">
                <a:solidFill>
                  <a:srgbClr val="133984"/>
                </a:solidFill>
                <a:latin typeface="+mj-lt"/>
                <a:ea typeface="+mj-ea"/>
                <a:cs typeface="华文新魏" charset="0"/>
              </a:rPr>
              <a:t>(1) Structural </a:t>
            </a:r>
            <a:r>
              <a:rPr lang="en-US" sz="2800" b="1" dirty="0">
                <a:solidFill>
                  <a:srgbClr val="133984"/>
                </a:solidFill>
                <a:latin typeface="+mj-lt"/>
                <a:ea typeface="+mj-ea"/>
                <a:cs typeface="华文新魏" charset="0"/>
              </a:rPr>
              <a:t>Things in </a:t>
            </a:r>
            <a:r>
              <a:rPr lang="en-US" sz="2800" b="1" dirty="0" smtClean="0">
                <a:solidFill>
                  <a:srgbClr val="133984"/>
                </a:solidFill>
                <a:latin typeface="+mj-lt"/>
                <a:ea typeface="+mj-ea"/>
                <a:cs typeface="华文新魏" charset="0"/>
              </a:rPr>
              <a:t>UML</a:t>
            </a:r>
            <a:endParaRPr lang="en-US" sz="2800" b="1" dirty="0">
              <a:solidFill>
                <a:srgbClr val="133984"/>
              </a:solidFill>
              <a:latin typeface="+mj-lt"/>
              <a:ea typeface="+mj-ea"/>
              <a:cs typeface="华文新魏" charset="0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914400" y="2895600"/>
            <a:ext cx="1066800" cy="1676400"/>
          </a:xfrm>
          <a:prstGeom prst="rect">
            <a:avLst/>
          </a:prstGeom>
          <a:noFill/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>
                <a:latin typeface="Times New Roman" charset="0"/>
              </a:rPr>
              <a:t>Window</a:t>
            </a:r>
          </a:p>
          <a:p>
            <a:r>
              <a:rPr lang="en-US" sz="1800" dirty="0">
                <a:latin typeface="Times New Roman" charset="0"/>
              </a:rPr>
              <a:t>origin</a:t>
            </a:r>
          </a:p>
          <a:p>
            <a:r>
              <a:rPr lang="en-US" sz="1800" dirty="0">
                <a:latin typeface="Times New Roman" charset="0"/>
              </a:rPr>
              <a:t>size</a:t>
            </a:r>
          </a:p>
          <a:p>
            <a:r>
              <a:rPr lang="en-US" sz="1800" dirty="0">
                <a:latin typeface="Times New Roman" charset="0"/>
              </a:rPr>
              <a:t>open( )</a:t>
            </a:r>
          </a:p>
          <a:p>
            <a:r>
              <a:rPr lang="en-US" sz="1800" dirty="0">
                <a:latin typeface="Times New Roman" charset="0"/>
              </a:rPr>
              <a:t>close( )</a:t>
            </a:r>
          </a:p>
          <a:p>
            <a:r>
              <a:rPr lang="en-US" sz="1800" dirty="0">
                <a:latin typeface="Times New Roman" charset="0"/>
              </a:rPr>
              <a:t>move( )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914400" y="3276600"/>
            <a:ext cx="1143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914400" y="3733800"/>
            <a:ext cx="1143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057400" y="4879975"/>
            <a:ext cx="457200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752600" y="5334000"/>
            <a:ext cx="1056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charset="0"/>
              </a:rPr>
              <a:t>IWindow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2667000" y="3124200"/>
            <a:ext cx="14478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99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Chain of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charset="0"/>
              </a:rPr>
              <a:t>Responsibility</a:t>
            </a:r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3505196" y="4904531"/>
            <a:ext cx="1219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Place</a:t>
            </a:r>
          </a:p>
          <a:p>
            <a:r>
              <a:rPr lang="en-US" sz="1800">
                <a:latin typeface="Times New Roman" charset="0"/>
              </a:rPr>
              <a:t>Order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4876800" y="2895568"/>
            <a:ext cx="1447800" cy="1752600"/>
          </a:xfrm>
          <a:prstGeom prst="rect">
            <a:avLst/>
          </a:prstGeom>
          <a:noFill/>
          <a:ln w="38100">
            <a:solidFill>
              <a:srgbClr val="99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Event Mgr</a:t>
            </a:r>
          </a:p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thread</a:t>
            </a:r>
          </a:p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time</a:t>
            </a:r>
          </a:p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suspend( )</a:t>
            </a:r>
          </a:p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flush( )</a:t>
            </a:r>
          </a:p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stop( )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876800" y="3276568"/>
            <a:ext cx="14478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4876800" y="3809968"/>
            <a:ext cx="14478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5714974" y="5029158"/>
            <a:ext cx="990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listbox</a:t>
            </a: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5562574" y="5181558"/>
            <a:ext cx="3048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5562574" y="5410158"/>
            <a:ext cx="304800" cy="152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914400" y="2514600"/>
            <a:ext cx="106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D60093"/>
                </a:solidFill>
              </a:rPr>
              <a:t>Class</a:t>
            </a: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1752600" y="57150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i="1">
                <a:solidFill>
                  <a:srgbClr val="D60093"/>
                </a:solidFill>
              </a:rPr>
              <a:t>Interface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2667000" y="2590800"/>
            <a:ext cx="13851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 i="1">
                <a:solidFill>
                  <a:srgbClr val="D60093"/>
                </a:solidFill>
              </a:rPr>
              <a:t>Collaboration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3581396" y="5818931"/>
            <a:ext cx="10366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 i="1">
                <a:solidFill>
                  <a:srgbClr val="D60093"/>
                </a:solidFill>
              </a:rPr>
              <a:t>Use Case</a:t>
            </a: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4953000" y="2438368"/>
            <a:ext cx="1392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i="1">
                <a:solidFill>
                  <a:srgbClr val="D60093"/>
                </a:solidFill>
              </a:rPr>
              <a:t>Active Class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5638774" y="5791158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i="1">
                <a:solidFill>
                  <a:srgbClr val="D60093"/>
                </a:solidFill>
              </a:rPr>
              <a:t>Component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7680183" y="2924316"/>
            <a:ext cx="6074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 i="1">
                <a:solidFill>
                  <a:srgbClr val="D60093"/>
                </a:solidFill>
              </a:rPr>
              <a:t>Node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7010340" y="3581412"/>
            <a:ext cx="1295400" cy="685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eaLnBrk="1" hangingPunct="1"/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6857940" y="3733812"/>
            <a:ext cx="152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err="1">
                <a:solidFill>
                  <a:srgbClr val="000000"/>
                </a:solidFill>
                <a:latin typeface="Verdana" charset="0"/>
              </a:rPr>
              <a:t>WebServer</a:t>
            </a:r>
            <a:endParaRPr lang="en-US" sz="1200" b="1" dirty="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"/>
            <a:ext cx="8229600" cy="5334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kern="1200" dirty="0" smtClean="0"/>
              <a:t>(2) Behavioral </a:t>
            </a:r>
            <a:r>
              <a:rPr lang="en-US" kern="1200" dirty="0"/>
              <a:t>Things in UML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533400" y="2438400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latin typeface="Times New Roman" charset="0"/>
              </a:rPr>
              <a:t>Two primary kinds of behavioral things: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533400" y="990664"/>
            <a:ext cx="815340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Verbs of UML models.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Dynamic parts of UML models: </a:t>
            </a:r>
            <a:r>
              <a:rPr lang="ja-JP" altLang="en-US" sz="2000" dirty="0">
                <a:solidFill>
                  <a:srgbClr val="133984"/>
                </a:solidFill>
                <a:latin typeface="+mn-lt"/>
                <a:ea typeface="+mn-ea"/>
              </a:rPr>
              <a:t>“</a:t>
            </a: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behavior over time and space</a:t>
            </a:r>
            <a:r>
              <a:rPr lang="ja-JP" altLang="en-US" sz="2000" dirty="0">
                <a:solidFill>
                  <a:srgbClr val="133984"/>
                </a:solidFill>
                <a:latin typeface="+mn-lt"/>
                <a:ea typeface="+mn-ea"/>
              </a:rPr>
              <a:t>”</a:t>
            </a:r>
            <a:endParaRPr lang="en-US" sz="2000" dirty="0">
              <a:solidFill>
                <a:srgbClr val="133984"/>
              </a:solidFill>
              <a:latin typeface="+mn-lt"/>
              <a:ea typeface="+mn-ea"/>
            </a:endParaRP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Usually connected to structural things in UML.</a:t>
            </a:r>
          </a:p>
          <a:p>
            <a:pPr algn="l"/>
            <a:endParaRPr lang="en-US" sz="1800" dirty="0">
              <a:latin typeface="Verdana" charset="0"/>
            </a:endParaRP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609704" y="2895600"/>
            <a:ext cx="77724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 i="1" dirty="0">
                <a:solidFill>
                  <a:srgbClr val="D60093"/>
                </a:solidFill>
                <a:latin typeface="Times New Roman" charset="0"/>
              </a:rPr>
              <a:t>Interaction</a:t>
            </a:r>
          </a:p>
          <a:p>
            <a:pPr algn="l"/>
            <a:r>
              <a:rPr lang="en-US" dirty="0">
                <a:latin typeface="Times New Roman" charset="0"/>
              </a:rPr>
              <a:t>behavior of a set of objects comprising of a set of message exchanges within a particular context to accomplish a specific purpose.</a:t>
            </a:r>
          </a:p>
          <a:p>
            <a:pPr algn="l"/>
            <a:endParaRPr lang="en-US" dirty="0">
              <a:latin typeface="Times New Roman" charset="0"/>
            </a:endParaRPr>
          </a:p>
          <a:p>
            <a:pPr algn="l"/>
            <a:endParaRPr lang="en-US" dirty="0">
              <a:latin typeface="Times New Roman" charset="0"/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724334" y="4394337"/>
            <a:ext cx="23622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318059" y="3957909"/>
            <a:ext cx="1073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Times New Roman" charset="0"/>
              </a:rPr>
              <a:t>display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609704" y="4267200"/>
            <a:ext cx="67818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1" i="1" dirty="0">
                <a:solidFill>
                  <a:srgbClr val="D60093"/>
                </a:solidFill>
                <a:latin typeface="Times New Roman" charset="0"/>
              </a:rPr>
              <a:t>State Machine</a:t>
            </a:r>
            <a:endParaRPr lang="en-US" sz="2000" i="1" dirty="0">
              <a:solidFill>
                <a:srgbClr val="D60093"/>
              </a:solidFill>
              <a:latin typeface="Times New Roman" charset="0"/>
            </a:endParaRPr>
          </a:p>
          <a:p>
            <a:pPr algn="l"/>
            <a:r>
              <a:rPr lang="en-US" dirty="0">
                <a:latin typeface="Times New Roman" charset="0"/>
              </a:rPr>
              <a:t>behavior that specifies the sequences of states an object or an interaction goes through during its lifetime in response to events, together with its responses to those events.</a:t>
            </a:r>
          </a:p>
          <a:p>
            <a:pPr algn="l"/>
            <a:endParaRPr lang="en-US" dirty="0">
              <a:latin typeface="Times New Roman" charset="0"/>
            </a:endParaRPr>
          </a:p>
        </p:txBody>
      </p:sp>
      <p:sp>
        <p:nvSpPr>
          <p:cNvPr id="76814" name="AutoShape 14"/>
          <p:cNvSpPr>
            <a:spLocks noChangeArrowheads="1"/>
          </p:cNvSpPr>
          <p:nvPr/>
        </p:nvSpPr>
        <p:spPr bwMode="auto">
          <a:xfrm>
            <a:off x="6019854" y="5808662"/>
            <a:ext cx="838200" cy="4222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Times New Roman" charset="0"/>
              </a:rPr>
              <a:t>Waiting</a:t>
            </a:r>
          </a:p>
        </p:txBody>
      </p:sp>
      <p:sp>
        <p:nvSpPr>
          <p:cNvPr id="76815" name="AutoShape 15"/>
          <p:cNvSpPr>
            <a:spLocks noChangeArrowheads="1"/>
          </p:cNvSpPr>
          <p:nvPr/>
        </p:nvSpPr>
        <p:spPr bwMode="auto">
          <a:xfrm>
            <a:off x="4724454" y="5808662"/>
            <a:ext cx="8382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9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2000">
                <a:solidFill>
                  <a:srgbClr val="000000"/>
                </a:solidFill>
                <a:latin typeface="Times New Roman" charset="0"/>
              </a:rPr>
              <a:t>Idle</a:t>
            </a:r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5562654" y="6037262"/>
            <a:ext cx="4572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57200" y="1143060"/>
            <a:ext cx="8229600" cy="297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</a:rPr>
              <a:t>Packages</a:t>
            </a:r>
            <a:r>
              <a:rPr lang="en-US" dirty="0">
                <a:solidFill>
                  <a:srgbClr val="133984"/>
                </a:solidFill>
                <a:latin typeface="+mn-lt"/>
                <a:ea typeface="+mn-ea"/>
              </a:rPr>
              <a:t> - one primary kind of grouping. </a:t>
            </a:r>
          </a:p>
          <a:p>
            <a:pPr algn="l"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 </a:t>
            </a:r>
            <a:r>
              <a:rPr lang="en-US" sz="2000" dirty="0" smtClean="0">
                <a:solidFill>
                  <a:srgbClr val="133984"/>
                </a:solidFill>
                <a:latin typeface="+mn-lt"/>
                <a:ea typeface="+mn-ea"/>
              </a:rPr>
              <a:t>      - </a:t>
            </a: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General purpose mechanism for organizing elements into groups.</a:t>
            </a:r>
          </a:p>
          <a:p>
            <a:pPr algn="l"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  </a:t>
            </a:r>
            <a:r>
              <a:rPr lang="en-US" sz="2000" dirty="0" smtClean="0">
                <a:solidFill>
                  <a:srgbClr val="133984"/>
                </a:solidFill>
                <a:latin typeface="+mn-lt"/>
                <a:ea typeface="+mn-ea"/>
              </a:rPr>
              <a:t>     - </a:t>
            </a: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Purely conceptual; only exists at development time.</a:t>
            </a:r>
          </a:p>
          <a:p>
            <a:pPr algn="l"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 </a:t>
            </a:r>
            <a:r>
              <a:rPr lang="en-US" sz="2000" dirty="0" smtClean="0">
                <a:solidFill>
                  <a:srgbClr val="133984"/>
                </a:solidFill>
                <a:latin typeface="+mn-lt"/>
                <a:ea typeface="+mn-ea"/>
              </a:rPr>
              <a:t>      - Contains </a:t>
            </a: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behavioral and structural things.</a:t>
            </a:r>
          </a:p>
          <a:p>
            <a:pPr algn="l"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 </a:t>
            </a:r>
            <a:r>
              <a:rPr lang="en-US" sz="2000" dirty="0" smtClean="0">
                <a:solidFill>
                  <a:srgbClr val="133984"/>
                </a:solidFill>
                <a:latin typeface="+mn-lt"/>
                <a:ea typeface="+mn-ea"/>
              </a:rPr>
              <a:t>      - </a:t>
            </a: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Can be nested.</a:t>
            </a:r>
          </a:p>
          <a:p>
            <a:pPr algn="l" eaLnBrk="0" hangingPunct="0">
              <a:lnSpc>
                <a:spcPct val="110000"/>
              </a:lnSpc>
              <a:spcBef>
                <a:spcPct val="20000"/>
              </a:spcBef>
              <a:buSzPct val="120000"/>
            </a:pPr>
            <a:r>
              <a:rPr lang="en-US" sz="2000" dirty="0" smtClean="0">
                <a:solidFill>
                  <a:srgbClr val="133984"/>
                </a:solidFill>
                <a:latin typeface="+mn-lt"/>
                <a:ea typeface="+mn-ea"/>
              </a:rPr>
              <a:t>       - </a:t>
            </a:r>
            <a:r>
              <a:rPr lang="en-US" sz="2000" dirty="0">
                <a:solidFill>
                  <a:srgbClr val="133984"/>
                </a:solidFill>
                <a:latin typeface="+mn-lt"/>
                <a:ea typeface="+mn-ea"/>
              </a:rPr>
              <a:t>Variations of packages are: Frameworks, models, &amp; subsystems.</a:t>
            </a:r>
          </a:p>
          <a:p>
            <a:pPr algn="l"/>
            <a:endParaRPr lang="en-US" dirty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895600" y="4954119"/>
            <a:ext cx="2362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>
                <a:latin typeface="Times New Roman" charset="0"/>
              </a:rPr>
              <a:t>Meeting Scheduler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895600" y="4725519"/>
            <a:ext cx="838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kern="1200" dirty="0" smtClean="0"/>
              <a:t>(3) Grouping </a:t>
            </a:r>
            <a:r>
              <a:rPr lang="en-US" kern="1200" dirty="0"/>
              <a:t>Things in UML</a:t>
            </a:r>
          </a:p>
        </p:txBody>
      </p:sp>
    </p:spTree>
    <p:extLst>
      <p:ext uri="{BB962C8B-B14F-4D97-AF65-F5344CB8AC3E}">
        <p14:creationId xmlns:p14="http://schemas.microsoft.com/office/powerpoint/2010/main" val="29168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100" y="175109"/>
            <a:ext cx="8229600" cy="6858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kern="1200" dirty="0" smtClean="0"/>
              <a:t>(4) </a:t>
            </a:r>
            <a:r>
              <a:rPr lang="en-US" kern="1200" dirty="0" err="1" smtClean="0"/>
              <a:t>Annotational</a:t>
            </a:r>
            <a:r>
              <a:rPr lang="en-US" kern="1200" dirty="0" smtClean="0"/>
              <a:t> </a:t>
            </a:r>
            <a:r>
              <a:rPr lang="en-US" kern="1200" dirty="0"/>
              <a:t>Things in UML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200400" y="3657600"/>
            <a:ext cx="25908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>
                <a:latin typeface="Times New Roman" charset="0"/>
              </a:rPr>
              <a:t>flexible</a:t>
            </a:r>
          </a:p>
          <a:p>
            <a:r>
              <a:rPr lang="en-US" sz="2400">
                <a:latin typeface="Times New Roman" charset="0"/>
              </a:rPr>
              <a:t> drop-out dates</a:t>
            </a:r>
          </a:p>
        </p:txBody>
      </p:sp>
      <p:sp>
        <p:nvSpPr>
          <p:cNvPr id="84997" name="Freeform 5"/>
          <p:cNvSpPr>
            <a:spLocks/>
          </p:cNvSpPr>
          <p:nvPr/>
        </p:nvSpPr>
        <p:spPr bwMode="auto">
          <a:xfrm>
            <a:off x="5334000" y="3657600"/>
            <a:ext cx="457200" cy="381000"/>
          </a:xfrm>
          <a:custGeom>
            <a:avLst/>
            <a:gdLst>
              <a:gd name="T0" fmla="*/ 0 w 288"/>
              <a:gd name="T1" fmla="*/ 0 h 240"/>
              <a:gd name="T2" fmla="*/ 288 w 288"/>
              <a:gd name="T3" fmla="*/ 0 h 240"/>
              <a:gd name="T4" fmla="*/ 288 w 288"/>
              <a:gd name="T5" fmla="*/ 240 h 240"/>
              <a:gd name="T6" fmla="*/ 0 w 288"/>
              <a:gd name="T7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240">
                <a:moveTo>
                  <a:pt x="0" y="0"/>
                </a:moveTo>
                <a:lnTo>
                  <a:pt x="288" y="0"/>
                </a:lnTo>
                <a:lnTo>
                  <a:pt x="288" y="2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334000" y="3657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53340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53340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457200" y="1066862"/>
            <a:ext cx="8229600" cy="27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</a:rPr>
              <a:t>Explanatory parts of UML models</a:t>
            </a:r>
          </a:p>
          <a:p>
            <a:pPr algn="l"/>
            <a:r>
              <a:rPr lang="en-US" dirty="0"/>
              <a:t>Comments regarding other UML elements (usually called adornments in UML)</a:t>
            </a:r>
          </a:p>
          <a:p>
            <a:pPr algn="l"/>
            <a:endParaRPr lang="en-US" sz="2000" dirty="0">
              <a:latin typeface="Times New Roman" charset="0"/>
            </a:endParaRPr>
          </a:p>
          <a:p>
            <a:pPr algn="l"/>
            <a:r>
              <a:rPr lang="en-US" sz="2400" b="1" i="1" dirty="0">
                <a:solidFill>
                  <a:srgbClr val="D60093"/>
                </a:solidFill>
                <a:latin typeface="Times New Roman" charset="0"/>
              </a:rPr>
              <a:t>Note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dirty="0"/>
              <a:t>is one primary </a:t>
            </a:r>
            <a:r>
              <a:rPr lang="en-US" dirty="0" err="1"/>
              <a:t>annotational</a:t>
            </a:r>
            <a:r>
              <a:rPr lang="en-US" dirty="0"/>
              <a:t> thing in UML</a:t>
            </a:r>
          </a:p>
          <a:p>
            <a:pPr algn="l"/>
            <a:r>
              <a:rPr lang="en-US" dirty="0"/>
              <a:t>best expressed in informal or formal text.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57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714" y="228684"/>
            <a:ext cx="8915286" cy="6096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kern="1200" dirty="0" smtClean="0"/>
              <a:t>3.4.2 Relationships</a:t>
            </a:r>
            <a:endParaRPr lang="en-US" kern="1200" dirty="0"/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457308" y="1057613"/>
            <a:ext cx="7997601" cy="37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Dependency 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Association 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Generalization</a:t>
            </a: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rgbClr val="133984"/>
                </a:solidFill>
                <a:latin typeface="+mn-lt"/>
                <a:ea typeface="+mn-ea"/>
              </a:rPr>
              <a:t>Realization</a:t>
            </a:r>
          </a:p>
        </p:txBody>
      </p:sp>
    </p:spTree>
    <p:extLst>
      <p:ext uri="{BB962C8B-B14F-4D97-AF65-F5344CB8AC3E}">
        <p14:creationId xmlns:p14="http://schemas.microsoft.com/office/powerpoint/2010/main" val="31848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History of Object Oriented Method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343849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</a:rPr>
              <a:t>Dependency</a:t>
            </a:r>
            <a:endParaRPr lang="en-US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</a:pPr>
            <a:r>
              <a:rPr lang="en-US" dirty="0" smtClean="0">
                <a:solidFill>
                  <a:srgbClr val="133984"/>
                </a:solidFill>
                <a:latin typeface="+mn-lt"/>
                <a:ea typeface="+mn-ea"/>
              </a:rPr>
              <a:t>a </a:t>
            </a:r>
            <a:r>
              <a:rPr lang="en-US" dirty="0">
                <a:solidFill>
                  <a:srgbClr val="133984"/>
                </a:solidFill>
                <a:latin typeface="+mn-lt"/>
                <a:ea typeface="+mn-ea"/>
              </a:rPr>
              <a:t>semantic relationship between two things in which a change to one thing (independent) may affect the semantics of the other thing (dependent).</a:t>
            </a:r>
          </a:p>
          <a:p>
            <a:pPr algn="l"/>
            <a:endParaRPr lang="en-US" sz="2800" dirty="0">
              <a:latin typeface="Times New Roman" charset="0"/>
            </a:endParaRPr>
          </a:p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endParaRPr lang="en-US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endParaRPr lang="en-US" kern="1200" dirty="0"/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2286052" y="4495784"/>
            <a:ext cx="43434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6400852" y="4495784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H="1" flipV="1">
            <a:off x="6400852" y="4343384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590852" y="4038584"/>
            <a:ext cx="4100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latin typeface="Times New Roman" charset="0"/>
              </a:rPr>
              <a:t>Directed is optional and label is optional</a:t>
            </a:r>
            <a:r>
              <a:rPr lang="en-US" sz="2800" dirty="0"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0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522700" y="1069409"/>
            <a:ext cx="83058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</a:rPr>
              <a:t>Associations</a:t>
            </a:r>
          </a:p>
          <a:p>
            <a:pPr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</a:pPr>
            <a:r>
              <a:rPr lang="en-US" dirty="0" smtClean="0">
                <a:solidFill>
                  <a:srgbClr val="133984"/>
                </a:solidFill>
                <a:latin typeface="+mn-lt"/>
                <a:ea typeface="+mn-ea"/>
              </a:rPr>
              <a:t>a structural relationship that describes a set of links, a link being a connection between objects.</a:t>
            </a:r>
          </a:p>
          <a:p>
            <a:pPr algn="l"/>
            <a:endParaRPr lang="en-US" sz="2800" dirty="0">
              <a:latin typeface="Times New Roman" charset="0"/>
            </a:endParaRPr>
          </a:p>
          <a:p>
            <a:pPr algn="l"/>
            <a:endParaRPr lang="en-US" sz="2800" dirty="0">
              <a:latin typeface="Times New Roman" charset="0"/>
            </a:endParaRPr>
          </a:p>
          <a:p>
            <a:pPr algn="l"/>
            <a:r>
              <a:rPr lang="en-US" dirty="0">
                <a:latin typeface="Times New Roman" charset="0"/>
              </a:rPr>
              <a:t>Can be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directed labels</a:t>
            </a:r>
            <a:r>
              <a:rPr lang="en-US" b="1" i="1" dirty="0">
                <a:latin typeface="Times New Roman" charset="0"/>
              </a:rPr>
              <a:t> 		</a:t>
            </a:r>
            <a:r>
              <a:rPr lang="en-US" dirty="0">
                <a:latin typeface="Times New Roman" charset="0"/>
              </a:rPr>
              <a:t>Can have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multiplicity &amp; role names</a:t>
            </a:r>
          </a:p>
          <a:p>
            <a:pPr algn="l"/>
            <a:r>
              <a:rPr lang="en-US" sz="2800" dirty="0">
                <a:latin typeface="Times New Roman" charset="0"/>
              </a:rPr>
              <a:t>		</a:t>
            </a:r>
          </a:p>
          <a:p>
            <a:pPr algn="l"/>
            <a:endParaRPr lang="en-US" sz="2800" dirty="0">
              <a:latin typeface="Times New Roman" charset="0"/>
            </a:endParaRPr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>
            <a:off x="2193412" y="2929376"/>
            <a:ext cx="449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2498212" y="2929376"/>
            <a:ext cx="5651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  <a:latin typeface="Times New Roman" charset="0"/>
              </a:rPr>
              <a:t>0..1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2193412" y="2621401"/>
            <a:ext cx="9595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Times New Roman" charset="0"/>
              </a:rPr>
              <a:t>employer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5774812" y="3078601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accent1"/>
                </a:solidFill>
                <a:latin typeface="Times New Roman" charset="0"/>
              </a:rPr>
              <a:t>*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6062070" y="2590822"/>
            <a:ext cx="9822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Times New Roman" charset="0"/>
              </a:rPr>
              <a:t>employee</a:t>
            </a:r>
          </a:p>
        </p:txBody>
      </p:sp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643639" y="4286689"/>
            <a:ext cx="54864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i="1" dirty="0">
                <a:solidFill>
                  <a:srgbClr val="D60093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rgbClr val="FF6600"/>
                </a:solidFill>
                <a:latin typeface="Times New Roman" charset="0"/>
              </a:rPr>
              <a:t>Aggregation</a:t>
            </a:r>
          </a:p>
          <a:p>
            <a:pPr algn="l"/>
            <a:r>
              <a:rPr lang="en-US" sz="2000" dirty="0" smtClean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a special kind of association.  It represents a structural </a:t>
            </a:r>
            <a:r>
              <a:rPr lang="en-US" sz="2000" dirty="0" smtClean="0">
                <a:latin typeface="Times New Roman" charset="0"/>
              </a:rPr>
              <a:t>relationship </a:t>
            </a:r>
            <a:r>
              <a:rPr lang="en-US" sz="2000" dirty="0">
                <a:latin typeface="Times New Roman" charset="0"/>
              </a:rPr>
              <a:t>between the whole and its parts. </a:t>
            </a:r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6701590" y="4489450"/>
            <a:ext cx="533400" cy="498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4" name="AutoShape 26"/>
          <p:cNvSpPr>
            <a:spLocks noChangeArrowheads="1"/>
          </p:cNvSpPr>
          <p:nvPr/>
        </p:nvSpPr>
        <p:spPr bwMode="auto">
          <a:xfrm>
            <a:off x="6777790" y="4987925"/>
            <a:ext cx="304800" cy="269875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5" name="Line 27"/>
          <p:cNvSpPr>
            <a:spLocks noChangeShapeType="1"/>
          </p:cNvSpPr>
          <p:nvPr/>
        </p:nvSpPr>
        <p:spPr bwMode="auto">
          <a:xfrm flipV="1">
            <a:off x="6930190" y="5216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6" name="Rectangle 28"/>
          <p:cNvSpPr>
            <a:spLocks noChangeArrowheads="1"/>
          </p:cNvSpPr>
          <p:nvPr/>
        </p:nvSpPr>
        <p:spPr bwMode="auto">
          <a:xfrm>
            <a:off x="5752265" y="5579351"/>
            <a:ext cx="3413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 i="1" dirty="0"/>
              <a:t>Represented by a black diamond.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535" y="228600"/>
            <a:ext cx="8229600" cy="4572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endParaRPr lang="en-US" kern="1200" dirty="0"/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454146" y="1066862"/>
            <a:ext cx="8229600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Generalization</a:t>
            </a:r>
            <a:endParaRPr lang="en-US" sz="2800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</a:pPr>
            <a:r>
              <a:rPr lang="en-US" dirty="0">
                <a:solidFill>
                  <a:srgbClr val="133984"/>
                </a:solidFill>
                <a:latin typeface="+mn-lt"/>
                <a:ea typeface="+mn-ea"/>
              </a:rPr>
              <a:t>a specialization/generalization relationship in which objects of the specialized element (the child) are more specific than the objects of the generalized element.</a:t>
            </a:r>
          </a:p>
          <a:p>
            <a:pPr algn="l"/>
            <a:endParaRPr lang="en-US" dirty="0">
              <a:latin typeface="Times New Roman" charset="0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2057466" y="4038580"/>
            <a:ext cx="3505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5237" name="Freeform 5"/>
          <p:cNvSpPr>
            <a:spLocks/>
          </p:cNvSpPr>
          <p:nvPr/>
        </p:nvSpPr>
        <p:spPr bwMode="auto">
          <a:xfrm>
            <a:off x="5562666" y="3886180"/>
            <a:ext cx="381000" cy="304800"/>
          </a:xfrm>
          <a:custGeom>
            <a:avLst/>
            <a:gdLst>
              <a:gd name="T0" fmla="*/ 240 w 240"/>
              <a:gd name="T1" fmla="*/ 96 h 192"/>
              <a:gd name="T2" fmla="*/ 0 w 240"/>
              <a:gd name="T3" fmla="*/ 0 h 192"/>
              <a:gd name="T4" fmla="*/ 0 w 240"/>
              <a:gd name="T5" fmla="*/ 192 h 192"/>
              <a:gd name="T6" fmla="*/ 240 w 240"/>
              <a:gd name="T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2">
                <a:moveTo>
                  <a:pt x="240" y="96"/>
                </a:moveTo>
                <a:lnTo>
                  <a:pt x="0" y="0"/>
                </a:lnTo>
                <a:lnTo>
                  <a:pt x="0" y="192"/>
                </a:lnTo>
                <a:lnTo>
                  <a:pt x="240" y="9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535" y="228600"/>
            <a:ext cx="8229600" cy="4572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endParaRPr lang="en-US" kern="1200" dirty="0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424703" y="990664"/>
            <a:ext cx="8261989" cy="222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9263" indent="-449263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  <a:buBlip>
                <a:blip r:embed="rId3"/>
              </a:buBlip>
            </a:pPr>
            <a:r>
              <a:rPr lang="en-US" sz="2800" dirty="0" smtClean="0">
                <a:solidFill>
                  <a:srgbClr val="FF0000"/>
                </a:solidFill>
                <a:latin typeface="+mn-lt"/>
                <a:ea typeface="+mn-ea"/>
              </a:rPr>
              <a:t>Realization</a:t>
            </a:r>
            <a:endParaRPr lang="en-US" sz="2800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120000"/>
            </a:pPr>
            <a:r>
              <a:rPr lang="en-US" dirty="0" smtClean="0">
                <a:solidFill>
                  <a:srgbClr val="133984"/>
                </a:solidFill>
                <a:latin typeface="+mn-lt"/>
                <a:ea typeface="+mn-ea"/>
              </a:rPr>
              <a:t>a </a:t>
            </a:r>
            <a:r>
              <a:rPr lang="en-US" dirty="0">
                <a:solidFill>
                  <a:srgbClr val="133984"/>
                </a:solidFill>
                <a:latin typeface="+mn-lt"/>
                <a:ea typeface="+mn-ea"/>
              </a:rPr>
              <a:t>semantic relationship between two elements, wherein one element guarantees to carry out what is expected by the other element.</a:t>
            </a:r>
          </a:p>
          <a:p>
            <a:pPr algn="l"/>
            <a:endParaRPr lang="en-US" dirty="0">
              <a:latin typeface="Times New Roman" charset="0"/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1904900" y="3197812"/>
            <a:ext cx="3810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5714900" y="3045412"/>
            <a:ext cx="381000" cy="304800"/>
          </a:xfrm>
          <a:custGeom>
            <a:avLst/>
            <a:gdLst>
              <a:gd name="T0" fmla="*/ 240 w 240"/>
              <a:gd name="T1" fmla="*/ 96 h 192"/>
              <a:gd name="T2" fmla="*/ 0 w 240"/>
              <a:gd name="T3" fmla="*/ 0 h 192"/>
              <a:gd name="T4" fmla="*/ 0 w 240"/>
              <a:gd name="T5" fmla="*/ 192 h 192"/>
              <a:gd name="T6" fmla="*/ 240 w 240"/>
              <a:gd name="T7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2">
                <a:moveTo>
                  <a:pt x="240" y="96"/>
                </a:moveTo>
                <a:lnTo>
                  <a:pt x="0" y="0"/>
                </a:lnTo>
                <a:lnTo>
                  <a:pt x="0" y="192"/>
                </a:lnTo>
                <a:lnTo>
                  <a:pt x="240" y="9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228500" y="3350212"/>
            <a:ext cx="8153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i="1" dirty="0">
                <a:latin typeface="Times New Roman" charset="0"/>
              </a:rPr>
              <a:t>	</a:t>
            </a:r>
            <a:r>
              <a:rPr lang="en-US" sz="3200" i="1" dirty="0">
                <a:latin typeface="Times New Roman" charset="0"/>
              </a:rPr>
              <a:t>Where?</a:t>
            </a:r>
          </a:p>
          <a:p>
            <a:pPr algn="l"/>
            <a:r>
              <a:rPr lang="en-US" sz="3200" dirty="0">
                <a:latin typeface="Times New Roman" charset="0"/>
              </a:rPr>
              <a:t>		</a:t>
            </a:r>
            <a:r>
              <a:rPr lang="en-US" sz="2000" dirty="0">
                <a:latin typeface="Times New Roman" charset="0"/>
              </a:rPr>
              <a:t>Between interfaces and classes that realize them…</a:t>
            </a:r>
          </a:p>
          <a:p>
            <a:pPr algn="l"/>
            <a:r>
              <a:rPr lang="en-US" sz="2000" dirty="0">
                <a:latin typeface="Times New Roman" charset="0"/>
              </a:rPr>
              <a:t>		Between use cases and the collaborations that realize them...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287701" y="446321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905000" y="2590800"/>
            <a:ext cx="4953000" cy="37338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  <a:noFill/>
          <a:ln>
            <a:noFill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r>
              <a:rPr lang="en-US" kern="1200" dirty="0" smtClean="0"/>
              <a:t>3.4.3 </a:t>
            </a:r>
            <a:r>
              <a:rPr lang="en-US" kern="1200" dirty="0"/>
              <a:t>Diagrams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219200" y="2590800"/>
            <a:ext cx="6172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latin typeface="Verdana" charset="0"/>
              </a:rPr>
              <a:t>	</a:t>
            </a:r>
            <a:r>
              <a:rPr lang="en-US" sz="1800" dirty="0">
                <a:solidFill>
                  <a:srgbClr val="00CC00"/>
                </a:solidFill>
                <a:latin typeface="Verdana" charset="0"/>
              </a:rPr>
              <a:t>Class</a:t>
            </a:r>
            <a:r>
              <a:rPr lang="en-US" sz="1800" dirty="0">
                <a:latin typeface="Verdana" charset="0"/>
              </a:rPr>
              <a:t> </a:t>
            </a:r>
            <a:r>
              <a:rPr lang="en-US" sz="1800" dirty="0">
                <a:latin typeface="Times New Roman" charset="0"/>
              </a:rPr>
              <a:t>Diagram; </a:t>
            </a:r>
            <a:r>
              <a:rPr lang="en-US" sz="1800" dirty="0">
                <a:solidFill>
                  <a:srgbClr val="00CC00"/>
                </a:solidFill>
                <a:latin typeface="Verdana" charset="0"/>
              </a:rPr>
              <a:t>Object</a:t>
            </a:r>
            <a:r>
              <a:rPr lang="en-US" sz="1800" dirty="0">
                <a:latin typeface="Times New Roman" charset="0"/>
              </a:rPr>
              <a:t> Diagram</a:t>
            </a:r>
          </a:p>
          <a:p>
            <a:pPr lvl="2" algn="l"/>
            <a:endParaRPr lang="en-US" sz="1800" dirty="0">
              <a:latin typeface="Times New Roman" charset="0"/>
            </a:endParaRPr>
          </a:p>
          <a:p>
            <a:pPr lvl="2" algn="l"/>
            <a:r>
              <a:rPr lang="en-US" sz="1800" dirty="0">
                <a:solidFill>
                  <a:srgbClr val="00CC00"/>
                </a:solidFill>
                <a:latin typeface="Verdana" charset="0"/>
              </a:rPr>
              <a:t>Use case</a:t>
            </a:r>
            <a:r>
              <a:rPr lang="en-US" sz="1800" dirty="0">
                <a:latin typeface="Times New Roman" charset="0"/>
              </a:rPr>
              <a:t> Diagram</a:t>
            </a:r>
          </a:p>
          <a:p>
            <a:pPr lvl="2" algn="l"/>
            <a:endParaRPr lang="en-US" sz="1800" dirty="0">
              <a:latin typeface="Times New Roman" charset="0"/>
            </a:endParaRPr>
          </a:p>
          <a:p>
            <a:pPr lvl="2" algn="l"/>
            <a:r>
              <a:rPr lang="en-US" sz="1800" dirty="0">
                <a:solidFill>
                  <a:srgbClr val="00CC00"/>
                </a:solidFill>
                <a:latin typeface="Verdana" charset="0"/>
              </a:rPr>
              <a:t>Sequence</a:t>
            </a:r>
            <a:r>
              <a:rPr lang="en-US" sz="1800" dirty="0">
                <a:latin typeface="Times New Roman" charset="0"/>
              </a:rPr>
              <a:t> Diagram; </a:t>
            </a:r>
            <a:r>
              <a:rPr lang="en-US" sz="1800" dirty="0">
                <a:solidFill>
                  <a:srgbClr val="00CC00"/>
                </a:solidFill>
                <a:latin typeface="Verdana" charset="0"/>
              </a:rPr>
              <a:t>Collaboration</a:t>
            </a:r>
            <a:r>
              <a:rPr lang="en-US" sz="1800" dirty="0">
                <a:latin typeface="Times New Roman" charset="0"/>
              </a:rPr>
              <a:t> Diagram</a:t>
            </a:r>
          </a:p>
          <a:p>
            <a:pPr lvl="2" algn="l"/>
            <a:endParaRPr lang="en-US" sz="1800" dirty="0">
              <a:latin typeface="Times New Roman" charset="0"/>
            </a:endParaRPr>
          </a:p>
          <a:p>
            <a:pPr lvl="2" algn="l"/>
            <a:r>
              <a:rPr lang="en-US" sz="1800" dirty="0" err="1">
                <a:solidFill>
                  <a:srgbClr val="00CC00"/>
                </a:solidFill>
                <a:latin typeface="Verdana" charset="0"/>
              </a:rPr>
              <a:t>Statechart</a:t>
            </a:r>
            <a:r>
              <a:rPr lang="en-US" sz="1800" dirty="0">
                <a:latin typeface="Verdana" charset="0"/>
              </a:rPr>
              <a:t> </a:t>
            </a:r>
            <a:r>
              <a:rPr lang="en-US" sz="1800" dirty="0">
                <a:latin typeface="Times New Roman" charset="0"/>
              </a:rPr>
              <a:t>Diagram</a:t>
            </a:r>
          </a:p>
          <a:p>
            <a:pPr lvl="2" algn="l"/>
            <a:endParaRPr lang="en-US" sz="1800" dirty="0">
              <a:latin typeface="Times New Roman" charset="0"/>
            </a:endParaRPr>
          </a:p>
          <a:p>
            <a:pPr lvl="2" algn="l"/>
            <a:r>
              <a:rPr lang="en-US" sz="1800" dirty="0">
                <a:solidFill>
                  <a:srgbClr val="00CC00"/>
                </a:solidFill>
                <a:latin typeface="Verdana" charset="0"/>
              </a:rPr>
              <a:t>Activity</a:t>
            </a:r>
            <a:r>
              <a:rPr lang="en-US" sz="1800" dirty="0">
                <a:solidFill>
                  <a:srgbClr val="D60093"/>
                </a:solidFill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Diagram</a:t>
            </a:r>
          </a:p>
          <a:p>
            <a:pPr lvl="2" algn="l"/>
            <a:endParaRPr lang="en-US" sz="1800" dirty="0">
              <a:latin typeface="Times New Roman" charset="0"/>
            </a:endParaRPr>
          </a:p>
          <a:p>
            <a:pPr lvl="2" algn="l"/>
            <a:r>
              <a:rPr lang="en-US" sz="1800" dirty="0">
                <a:solidFill>
                  <a:srgbClr val="00CC00"/>
                </a:solidFill>
                <a:latin typeface="Verdana" charset="0"/>
              </a:rPr>
              <a:t>Component</a:t>
            </a:r>
            <a:r>
              <a:rPr lang="en-US" sz="1800" dirty="0">
                <a:latin typeface="Times New Roman" charset="0"/>
              </a:rPr>
              <a:t> Diagram</a:t>
            </a:r>
          </a:p>
          <a:p>
            <a:pPr lvl="2" algn="l"/>
            <a:endParaRPr lang="en-US" sz="1800" dirty="0">
              <a:latin typeface="Times New Roman" charset="0"/>
            </a:endParaRPr>
          </a:p>
          <a:p>
            <a:pPr lvl="2" algn="l"/>
            <a:r>
              <a:rPr lang="en-US" sz="1800" dirty="0">
                <a:solidFill>
                  <a:srgbClr val="00CC00"/>
                </a:solidFill>
                <a:latin typeface="Verdana" charset="0"/>
              </a:rPr>
              <a:t>Deployment</a:t>
            </a:r>
            <a:r>
              <a:rPr lang="en-US" sz="1800" dirty="0">
                <a:latin typeface="Times New Roman" charset="0"/>
              </a:rPr>
              <a:t> Diagram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685800" y="914466"/>
            <a:ext cx="78484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Graphical representation of a set of elements.</a:t>
            </a:r>
          </a:p>
          <a:p>
            <a:pPr algn="l"/>
            <a:r>
              <a:rPr lang="en-US" dirty="0"/>
              <a:t>Represented by a connected graph: Vertices are things; Arcs are behaviors.</a:t>
            </a:r>
          </a:p>
          <a:p>
            <a:pPr algn="l"/>
            <a:r>
              <a:rPr lang="en-US" dirty="0"/>
              <a:t>5 most common views built from 9 diagram types.</a:t>
            </a:r>
          </a:p>
        </p:txBody>
      </p:sp>
    </p:spTree>
    <p:extLst>
      <p:ext uri="{BB962C8B-B14F-4D97-AF65-F5344CB8AC3E}">
        <p14:creationId xmlns:p14="http://schemas.microsoft.com/office/powerpoint/2010/main" val="42799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139445"/>
            <a:ext cx="8255000" cy="4800600"/>
          </a:xfrm>
        </p:spPr>
        <p:txBody>
          <a:bodyPr/>
          <a:lstStyle/>
          <a:p>
            <a:r>
              <a:rPr lang="en-US" dirty="0" smtClean="0">
                <a:latin typeface="Verdana" charset="0"/>
                <a:ea typeface="ＭＳ Ｐゴシック" charset="0"/>
                <a:cs typeface="ＭＳ Ｐゴシック" charset="0"/>
              </a:rPr>
              <a:t>Diagrams and System Model: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Verdana" charset="0"/>
                <a:ea typeface="ＭＳ Ｐゴシック" charset="0"/>
              </a:rPr>
              <a:t>Functional model: Use case diagram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</a:rPr>
              <a:t>Object model: Class diagram</a:t>
            </a:r>
          </a:p>
          <a:p>
            <a:pPr lvl="1"/>
            <a:r>
              <a:rPr lang="en-US" dirty="0">
                <a:latin typeface="Verdana" charset="0"/>
                <a:ea typeface="ＭＳ Ｐゴシック" charset="0"/>
              </a:rPr>
              <a:t>Dynamic model: Sequence diagrams, </a:t>
            </a:r>
            <a:r>
              <a:rPr lang="en-US" dirty="0" err="1" smtClean="0">
                <a:latin typeface="Verdana" charset="0"/>
                <a:ea typeface="ＭＳ Ｐゴシック" charset="0"/>
              </a:rPr>
              <a:t>statechart</a:t>
            </a:r>
            <a:r>
              <a:rPr lang="en-US" dirty="0" smtClean="0">
                <a:latin typeface="Verdana" charset="0"/>
                <a:ea typeface="ＭＳ Ｐゴシック" charset="0"/>
              </a:rPr>
              <a:t>, </a:t>
            </a:r>
            <a:r>
              <a:rPr lang="en-US" altLang="zh-CN" dirty="0" smtClean="0">
                <a:latin typeface="Verdana" charset="0"/>
                <a:ea typeface="ＭＳ Ｐゴシック" charset="0"/>
              </a:rPr>
              <a:t>activity diagrams</a:t>
            </a:r>
            <a:endParaRPr lang="en-US" dirty="0">
              <a:latin typeface="Verdana" charset="0"/>
              <a:ea typeface="ＭＳ Ｐゴシック" charset="0"/>
            </a:endParaRPr>
          </a:p>
          <a:p>
            <a:pPr lvl="1"/>
            <a:endParaRPr lang="en-US" dirty="0">
              <a:latin typeface="Verdana" charset="0"/>
              <a:ea typeface="ＭＳ Ｐゴシック" charset="0"/>
            </a:endParaRPr>
          </a:p>
          <a:p>
            <a:pPr marL="628650" lvl="1" indent="0" algn="ctr">
              <a:buNone/>
            </a:pPr>
            <a:endParaRPr lang="en-US" dirty="0">
              <a:latin typeface="Verdana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1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4. UML Diagrams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62" y="179388"/>
            <a:ext cx="5486256" cy="688975"/>
          </a:xfrm>
        </p:spPr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D</a:t>
            </a:r>
            <a:r>
              <a:rPr lang="en-US" altLang="zh-CN" dirty="0" smtClean="0">
                <a:latin typeface="Century Gothic" charset="0"/>
                <a:ea typeface="ＭＳ Ｐゴシック" charset="0"/>
                <a:cs typeface="ＭＳ Ｐゴシック" charset="0"/>
              </a:rPr>
              <a:t>iagrams covered in this talk</a:t>
            </a:r>
            <a:endParaRPr lang="en-US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054" y="868362"/>
            <a:ext cx="8331092" cy="5989637"/>
          </a:xfrm>
        </p:spPr>
        <p:txBody>
          <a:bodyPr/>
          <a:lstStyle/>
          <a:p>
            <a:r>
              <a:rPr lang="en-US" sz="2000" b="1" dirty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Use case diagrams</a:t>
            </a:r>
            <a:endParaRPr lang="en-US" sz="2000" b="1" dirty="0">
              <a:latin typeface="Times New Roman"/>
              <a:ea typeface="ＭＳ Ｐゴシック" charset="0"/>
              <a:cs typeface="Times New Roman"/>
            </a:endParaRPr>
          </a:p>
          <a:p>
            <a:pPr lvl="1"/>
            <a:r>
              <a:rPr lang="en-US" sz="1800" b="1" dirty="0">
                <a:latin typeface="Times New Roman"/>
                <a:ea typeface="ＭＳ Ｐゴシック" charset="0"/>
                <a:cs typeface="Times New Roman"/>
              </a:rPr>
              <a:t>Describe the functional behavior of the system as seen by the user</a:t>
            </a:r>
          </a:p>
          <a:p>
            <a:r>
              <a:rPr lang="en-US" sz="2000" b="1" dirty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Class diagrams</a:t>
            </a:r>
            <a:endParaRPr lang="en-US" sz="2000" b="1" dirty="0">
              <a:latin typeface="Times New Roman"/>
              <a:ea typeface="ＭＳ Ｐゴシック" charset="0"/>
              <a:cs typeface="Times New Roman"/>
            </a:endParaRPr>
          </a:p>
          <a:p>
            <a:pPr lvl="1"/>
            <a:r>
              <a:rPr lang="en-US" sz="1800" b="1" dirty="0">
                <a:latin typeface="Times New Roman"/>
                <a:ea typeface="ＭＳ Ｐゴシック" charset="0"/>
                <a:cs typeface="Times New Roman"/>
              </a:rPr>
              <a:t>Describe the static structure of the system: Objects, attributes, associations</a:t>
            </a:r>
          </a:p>
          <a:p>
            <a:r>
              <a:rPr lang="en-US" sz="2000" b="1" dirty="0" smtClean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Interaction </a:t>
            </a:r>
            <a:r>
              <a:rPr lang="en-US" sz="2000" b="1" dirty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diagrams</a:t>
            </a:r>
            <a:endParaRPr lang="en-US" sz="2000" b="1" dirty="0">
              <a:latin typeface="Times New Roman"/>
              <a:ea typeface="ＭＳ Ｐゴシック" charset="0"/>
              <a:cs typeface="Times New Roman"/>
            </a:endParaRPr>
          </a:p>
          <a:p>
            <a:pPr lvl="1"/>
            <a:r>
              <a:rPr lang="en-US" sz="1800" b="1" dirty="0">
                <a:latin typeface="Times New Roman"/>
                <a:ea typeface="ＭＳ Ｐゴシック" charset="0"/>
                <a:cs typeface="Times New Roman"/>
              </a:rPr>
              <a:t>Describe the dynamic behavior between objects of the system</a:t>
            </a:r>
          </a:p>
          <a:p>
            <a:r>
              <a:rPr lang="en-US" sz="2000" b="1" dirty="0" err="1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Statechart</a:t>
            </a:r>
            <a:r>
              <a:rPr lang="en-US" sz="2000" b="1" dirty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 diagrams</a:t>
            </a:r>
            <a:endParaRPr lang="en-US" sz="2000" b="1" dirty="0">
              <a:latin typeface="Times New Roman"/>
              <a:ea typeface="ＭＳ Ｐゴシック" charset="0"/>
              <a:cs typeface="Times New Roman"/>
            </a:endParaRPr>
          </a:p>
          <a:p>
            <a:pPr lvl="1"/>
            <a:r>
              <a:rPr lang="en-US" sz="1800" b="1" dirty="0">
                <a:latin typeface="Times New Roman"/>
                <a:ea typeface="ＭＳ Ｐゴシック" charset="0"/>
                <a:cs typeface="Times New Roman"/>
              </a:rPr>
              <a:t>Describe the dynamic behavior of an individual object</a:t>
            </a:r>
          </a:p>
          <a:p>
            <a:r>
              <a:rPr lang="en-US" sz="2000" b="1" dirty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Activity diagrams</a:t>
            </a:r>
            <a:endParaRPr lang="en-US" sz="2000" b="1" dirty="0">
              <a:latin typeface="Times New Roman"/>
              <a:ea typeface="ＭＳ Ｐゴシック" charset="0"/>
              <a:cs typeface="Times New Roman"/>
            </a:endParaRPr>
          </a:p>
          <a:p>
            <a:pPr lvl="1"/>
            <a:r>
              <a:rPr lang="en-US" sz="1800" b="1" dirty="0">
                <a:latin typeface="Times New Roman"/>
                <a:ea typeface="ＭＳ Ｐゴシック" charset="0"/>
                <a:cs typeface="Times New Roman"/>
              </a:rPr>
              <a:t>Describe the dynamic behavior of a system, in particular the workflow</a:t>
            </a:r>
            <a:r>
              <a:rPr lang="en-US" sz="1800" b="1" dirty="0" smtClean="0">
                <a:latin typeface="Times New Roman"/>
                <a:ea typeface="ＭＳ Ｐゴシック" charset="0"/>
                <a:cs typeface="Times New Roman"/>
              </a:rPr>
              <a:t>.</a:t>
            </a:r>
          </a:p>
          <a:p>
            <a:r>
              <a:rPr lang="en-US" sz="2000" b="1" dirty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Package </a:t>
            </a:r>
            <a:r>
              <a:rPr lang="en-US" sz="2000" b="1" dirty="0" smtClean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Diagrams</a:t>
            </a:r>
          </a:p>
          <a:p>
            <a:pPr lvl="1"/>
            <a:r>
              <a:rPr lang="en-US" sz="1600" b="1" dirty="0" smtClean="0">
                <a:solidFill>
                  <a:schemeClr val="accent2"/>
                </a:solidFill>
                <a:latin typeface="Times New Roman"/>
                <a:ea typeface="ＭＳ Ｐゴシック" charset="0"/>
                <a:cs typeface="Times New Roman"/>
              </a:rPr>
              <a:t>Describe the groupings of elements</a:t>
            </a:r>
          </a:p>
          <a:p>
            <a:endParaRPr lang="en-US" sz="2000" b="1" dirty="0">
              <a:solidFill>
                <a:srgbClr val="FF3300"/>
              </a:solidFill>
              <a:latin typeface="Times New Roman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9194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4.1 Use </a:t>
            </a:r>
            <a:r>
              <a:rPr lang="en-US" dirty="0">
                <a:latin typeface="Century Gothic" charset="0"/>
                <a:ea typeface="ＭＳ Ｐゴシック" charset="0"/>
                <a:cs typeface="ＭＳ Ｐゴシック" charset="0"/>
              </a:rPr>
              <a:t>Case Diagrams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52888" y="2522538"/>
            <a:ext cx="4478337" cy="804862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1800" b="1" i="1" dirty="0">
                <a:latin typeface="Verdana" charset="0"/>
                <a:ea typeface="ＭＳ Ｐゴシック" charset="0"/>
                <a:cs typeface="ＭＳ Ｐゴシック" charset="0"/>
              </a:rPr>
              <a:t>Actor</a:t>
            </a:r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 represents a role, that is, a type of user of the system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3863" y="1754188"/>
            <a:ext cx="1646237" cy="1677987"/>
            <a:chOff x="517" y="1105"/>
            <a:chExt cx="1037" cy="1057"/>
          </a:xfrm>
        </p:grpSpPr>
        <p:grpSp>
          <p:nvGrpSpPr>
            <p:cNvPr id="30733" name="Group 17"/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30735" name="Freeform 6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Line 7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Line 8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Oval 9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4" name="Rectangle 10"/>
            <p:cNvSpPr>
              <a:spLocks noChangeArrowheads="1"/>
            </p:cNvSpPr>
            <p:nvPr/>
          </p:nvSpPr>
          <p:spPr bwMode="auto">
            <a:xfrm>
              <a:off x="517" y="1932"/>
              <a:ext cx="10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73150" y="3495675"/>
            <a:ext cx="2736850" cy="1801813"/>
            <a:chOff x="1358" y="2283"/>
            <a:chExt cx="1724" cy="1135"/>
          </a:xfrm>
        </p:grpSpPr>
        <p:grpSp>
          <p:nvGrpSpPr>
            <p:cNvPr id="30729" name="Group 15"/>
            <p:cNvGrpSpPr>
              <a:grpSpLocks/>
            </p:cNvGrpSpPr>
            <p:nvPr/>
          </p:nvGrpSpPr>
          <p:grpSpPr bwMode="auto">
            <a:xfrm>
              <a:off x="1469" y="2682"/>
              <a:ext cx="1613" cy="736"/>
              <a:chOff x="2212" y="1949"/>
              <a:chExt cx="1084" cy="495"/>
            </a:xfrm>
          </p:grpSpPr>
          <p:sp>
            <p:nvSpPr>
              <p:cNvPr id="30731" name="Oval 12"/>
              <p:cNvSpPr>
                <a:spLocks noChangeArrowheads="1"/>
              </p:cNvSpPr>
              <p:nvPr/>
            </p:nvSpPr>
            <p:spPr bwMode="auto">
              <a:xfrm>
                <a:off x="2339" y="1949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Rectangle 13"/>
              <p:cNvSpPr>
                <a:spLocks noChangeArrowheads="1"/>
              </p:cNvSpPr>
              <p:nvPr/>
            </p:nvSpPr>
            <p:spPr bwMode="auto">
              <a:xfrm>
                <a:off x="2212" y="2289"/>
                <a:ext cx="108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lang="en-US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730" name="Line 14"/>
            <p:cNvSpPr>
              <a:spLocks noChangeShapeType="1"/>
            </p:cNvSpPr>
            <p:nvPr/>
          </p:nvSpPr>
          <p:spPr bwMode="auto">
            <a:xfrm>
              <a:off x="1358" y="2283"/>
              <a:ext cx="367" cy="3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2635250" y="969963"/>
            <a:ext cx="60579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l">
              <a:buFont typeface="Times" charset="0"/>
              <a:buNone/>
            </a:pPr>
            <a:r>
              <a:rPr lang="en-US" sz="2000" b="0" dirty="0">
                <a:solidFill>
                  <a:schemeClr val="tx1"/>
                </a:solidFill>
                <a:latin typeface="Verdana" charset="0"/>
              </a:rPr>
              <a:t>Used during requirements elicitation and analysis to represent external behavior (</a:t>
            </a:r>
            <a:r>
              <a:rPr lang="ja-JP" altLang="en-US" sz="2000" b="0" dirty="0">
                <a:solidFill>
                  <a:schemeClr val="tx1"/>
                </a:solidFill>
                <a:latin typeface="Verdana" charset="0"/>
              </a:rPr>
              <a:t>“</a:t>
            </a:r>
            <a:r>
              <a:rPr lang="en-US" sz="2000" b="0" dirty="0">
                <a:solidFill>
                  <a:schemeClr val="tx1"/>
                </a:solidFill>
                <a:latin typeface="Verdana" charset="0"/>
              </a:rPr>
              <a:t>visible from the outside of the system</a:t>
            </a:r>
            <a:r>
              <a:rPr lang="ja-JP" altLang="en-US" sz="2000" b="0" dirty="0">
                <a:solidFill>
                  <a:schemeClr val="tx1"/>
                </a:solidFill>
                <a:latin typeface="Verdana" charset="0"/>
              </a:rPr>
              <a:t>”</a:t>
            </a:r>
            <a:r>
              <a:rPr lang="en-US" sz="2000" b="0" dirty="0">
                <a:solidFill>
                  <a:schemeClr val="tx1"/>
                </a:solidFill>
                <a:latin typeface="Verdana" charset="0"/>
              </a:rPr>
              <a:t>)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3921125" y="4376738"/>
            <a:ext cx="49117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l">
              <a:buFont typeface="Times" charset="0"/>
              <a:buNone/>
            </a:pPr>
            <a:r>
              <a:rPr lang="en-US" sz="2000" i="1">
                <a:solidFill>
                  <a:schemeClr val="tx1"/>
                </a:solidFill>
                <a:latin typeface="Verdana" charset="0"/>
              </a:rPr>
              <a:t>Use case model</a:t>
            </a:r>
            <a:r>
              <a:rPr lang="en-US" sz="2000" b="0">
                <a:solidFill>
                  <a:schemeClr val="tx1"/>
                </a:solidFill>
                <a:latin typeface="Verdana" charset="0"/>
              </a:rPr>
              <a:t>:</a:t>
            </a:r>
          </a:p>
          <a:p>
            <a:pPr lvl="1" algn="l">
              <a:buFont typeface="Times" charset="0"/>
              <a:buNone/>
            </a:pPr>
            <a:r>
              <a:rPr lang="en-US" sz="2000" b="0">
                <a:solidFill>
                  <a:schemeClr val="tx1"/>
                </a:solidFill>
                <a:latin typeface="Verdana" charset="0"/>
              </a:rPr>
              <a:t>The set of all use cases that completely describe the functionality of the  system.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3981450" y="3314700"/>
            <a:ext cx="4870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l">
              <a:buFont typeface="Times" charset="0"/>
              <a:buNone/>
            </a:pPr>
            <a:r>
              <a:rPr lang="en-US" sz="1800" b="0">
                <a:solidFill>
                  <a:schemeClr val="tx1"/>
                </a:solidFill>
                <a:latin typeface="Verdana" charset="0"/>
              </a:rPr>
              <a:t>A </a:t>
            </a:r>
            <a:r>
              <a:rPr lang="en-US" sz="1800" i="1">
                <a:solidFill>
                  <a:schemeClr val="tx1"/>
                </a:solidFill>
                <a:latin typeface="Verdana" charset="0"/>
              </a:rPr>
              <a:t>use case</a:t>
            </a:r>
            <a:r>
              <a:rPr lang="en-US" sz="1800" b="0">
                <a:solidFill>
                  <a:schemeClr val="tx1"/>
                </a:solidFill>
                <a:latin typeface="Verdana" charset="0"/>
              </a:rPr>
              <a:t> represents a class of functionality provided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979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29" grpId="0" build="p" autoUpdateAnimBg="0"/>
      <p:bldP spid="94230" grpId="0" build="p" autoUpdateAnimBg="0"/>
      <p:bldP spid="9423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4.1.1 Actors</a:t>
            </a:r>
            <a:endParaRPr lang="en-US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0" y="1109663"/>
            <a:ext cx="6026150" cy="4800600"/>
          </a:xfrm>
        </p:spPr>
        <p:txBody>
          <a:bodyPr/>
          <a:lstStyle/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An actor is a model for </a:t>
            </a:r>
            <a:r>
              <a:rPr lang="en-US" sz="2400" dirty="0">
                <a:solidFill>
                  <a:srgbClr val="FF0000"/>
                </a:solidFill>
                <a:latin typeface="Verdana" charset="0"/>
                <a:ea typeface="ＭＳ Ｐゴシック" charset="0"/>
                <a:cs typeface="ＭＳ Ｐゴシック" charset="0"/>
              </a:rPr>
              <a:t>an external entity</a:t>
            </a: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 which interacts (communicates) with the system:</a:t>
            </a: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User</a:t>
            </a: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External system (Another system)</a:t>
            </a: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Physical environment (e.g. Weather)</a:t>
            </a:r>
          </a:p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An actor has a unique name and an optional description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Examples:</a:t>
            </a:r>
          </a:p>
          <a:p>
            <a:pPr lvl="1"/>
            <a:r>
              <a:rPr lang="en-US" sz="2000" b="1" dirty="0">
                <a:latin typeface="Verdana" charset="0"/>
                <a:ea typeface="ＭＳ Ｐゴシック" charset="0"/>
              </a:rPr>
              <a:t>Passenger</a:t>
            </a:r>
            <a:r>
              <a:rPr lang="en-US" sz="2000" dirty="0">
                <a:latin typeface="Verdana" charset="0"/>
                <a:ea typeface="ＭＳ Ｐゴシック" charset="0"/>
              </a:rPr>
              <a:t>: A person in the train</a:t>
            </a:r>
          </a:p>
          <a:p>
            <a:pPr lvl="1"/>
            <a:r>
              <a:rPr lang="en-US" sz="2000" b="1" dirty="0">
                <a:latin typeface="Verdana" charset="0"/>
                <a:ea typeface="ＭＳ Ｐゴシック" charset="0"/>
              </a:rPr>
              <a:t>GPS satellite</a:t>
            </a:r>
            <a:r>
              <a:rPr lang="en-US" sz="2000" dirty="0">
                <a:latin typeface="Verdana" charset="0"/>
                <a:ea typeface="ＭＳ Ｐゴシック" charset="0"/>
              </a:rPr>
              <a:t>: An external system that provides the system with  GPS coordinates.</a:t>
            </a:r>
          </a:p>
        </p:txBody>
      </p:sp>
      <p:grpSp>
        <p:nvGrpSpPr>
          <p:cNvPr id="32772" name="Group 12"/>
          <p:cNvGrpSpPr>
            <a:grpSpLocks/>
          </p:cNvGrpSpPr>
          <p:nvPr/>
        </p:nvGrpSpPr>
        <p:grpSpPr bwMode="auto">
          <a:xfrm>
            <a:off x="693738" y="2122488"/>
            <a:ext cx="1646237" cy="1679575"/>
            <a:chOff x="1021" y="1337"/>
            <a:chExt cx="1037" cy="1058"/>
          </a:xfrm>
        </p:grpSpPr>
        <p:grpSp>
          <p:nvGrpSpPr>
            <p:cNvPr id="32775" name="Group 6"/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32777" name="Freeform 7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8" name="Line 8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9" name="Line 9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0" name="Oval 10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6" name="Rectangle 11"/>
            <p:cNvSpPr>
              <a:spLocks noChangeArrowheads="1"/>
            </p:cNvSpPr>
            <p:nvPr/>
          </p:nvSpPr>
          <p:spPr bwMode="auto">
            <a:xfrm>
              <a:off x="1021" y="2165"/>
              <a:ext cx="10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97293" name="AutoShape 13"/>
          <p:cNvSpPr>
            <a:spLocks noChangeArrowheads="1"/>
          </p:cNvSpPr>
          <p:nvPr/>
        </p:nvSpPr>
        <p:spPr bwMode="auto">
          <a:xfrm>
            <a:off x="868363" y="4889500"/>
            <a:ext cx="1670050" cy="633413"/>
          </a:xfrm>
          <a:prstGeom prst="wedgeRoundRectCallout">
            <a:avLst>
              <a:gd name="adj1" fmla="val -10441"/>
              <a:gd name="adj2" fmla="val -20131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Name</a:t>
            </a: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6781742" y="4041306"/>
            <a:ext cx="2243137" cy="846137"/>
          </a:xfrm>
          <a:prstGeom prst="wedgeRoundRectCallout">
            <a:avLst>
              <a:gd name="adj1" fmla="val -60017"/>
              <a:gd name="adj2" fmla="val -3813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Optional </a:t>
            </a:r>
          </a:p>
          <a:p>
            <a:r>
              <a:rPr lang="en-US" sz="200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05469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 autoUpdateAnimBg="0"/>
      <p:bldP spid="97293" grpId="0" animBg="1"/>
      <p:bldP spid="972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14" y="179388"/>
            <a:ext cx="8915286" cy="688975"/>
          </a:xfrm>
        </p:spPr>
        <p:txBody>
          <a:bodyPr/>
          <a:lstStyle/>
          <a:p>
            <a:r>
              <a:rPr lang="en-US" dirty="0" smtClean="0"/>
              <a:t>1.1The Growth of OO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1965 the first object-oriented (OO) programming language, </a:t>
            </a:r>
            <a:r>
              <a:rPr lang="en-US" sz="2400" dirty="0" err="1"/>
              <a:t>Simula</a:t>
            </a:r>
            <a:r>
              <a:rPr lang="en-US" sz="2400" dirty="0"/>
              <a:t> I, was introduced.</a:t>
            </a:r>
          </a:p>
          <a:p>
            <a:r>
              <a:rPr lang="en-US" sz="2400" dirty="0"/>
              <a:t>Almost immediately interest in OO design began to rapidly grow.</a:t>
            </a:r>
          </a:p>
          <a:p>
            <a:r>
              <a:rPr lang="en-US" sz="2400" dirty="0"/>
              <a:t>This led to the emergence of numerous competing OO design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4.1.2 Use </a:t>
            </a:r>
            <a:r>
              <a:rPr lang="en-US" dirty="0">
                <a:latin typeface="Century Gothic" charset="0"/>
                <a:ea typeface="ＭＳ Ｐゴシック" charset="0"/>
                <a:cs typeface="ＭＳ Ｐゴシック" charset="0"/>
              </a:rPr>
              <a:t>Case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40075" y="1066736"/>
            <a:ext cx="5670550" cy="4800600"/>
          </a:xfrm>
        </p:spPr>
        <p:txBody>
          <a:bodyPr/>
          <a:lstStyle/>
          <a:p>
            <a:pPr marL="381000" indent="-381000">
              <a:buFont typeface="Times" charset="0"/>
              <a:buNone/>
            </a:pP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• A use case represents </a:t>
            </a:r>
            <a:r>
              <a:rPr lang="en-US" sz="2000" dirty="0">
                <a:solidFill>
                  <a:srgbClr val="FF0000"/>
                </a:solidFill>
                <a:latin typeface="Verdana" charset="0"/>
                <a:ea typeface="ＭＳ Ｐゴシック" charset="0"/>
                <a:cs typeface="ＭＳ Ｐゴシック" charset="0"/>
              </a:rPr>
              <a:t>a class of functionality</a:t>
            </a: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 provided by the system </a:t>
            </a:r>
          </a:p>
          <a:p>
            <a:pPr marL="381000" indent="-381000">
              <a:buFont typeface="Times" charset="0"/>
              <a:buNone/>
            </a:pP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• Use cases can be described textually, with a focus on the </a:t>
            </a:r>
            <a:r>
              <a:rPr lang="en-US" sz="2000" dirty="0">
                <a:solidFill>
                  <a:srgbClr val="FF0000"/>
                </a:solidFill>
                <a:latin typeface="Verdana" charset="0"/>
                <a:ea typeface="ＭＳ Ｐゴシック" charset="0"/>
                <a:cs typeface="ＭＳ Ｐゴシック" charset="0"/>
              </a:rPr>
              <a:t>event flow </a:t>
            </a: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between actor and system</a:t>
            </a:r>
          </a:p>
          <a:p>
            <a:pPr marL="381000" indent="-381000">
              <a:buFont typeface="Times" charset="0"/>
              <a:buNone/>
            </a:pP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• The textual use case description consists of 6 parts: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sz="1800" dirty="0">
                <a:latin typeface="Verdana" charset="0"/>
                <a:ea typeface="ＭＳ Ｐゴシック" charset="0"/>
              </a:rPr>
              <a:t>Unique name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sz="1800" dirty="0">
                <a:latin typeface="Verdana" charset="0"/>
                <a:ea typeface="ＭＳ Ｐゴシック" charset="0"/>
              </a:rPr>
              <a:t>Participating actors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sz="1800" dirty="0">
                <a:latin typeface="Verdana" charset="0"/>
                <a:ea typeface="ＭＳ Ｐゴシック" charset="0"/>
              </a:rPr>
              <a:t>Entry conditions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sz="1800" dirty="0">
                <a:latin typeface="Verdana" charset="0"/>
                <a:ea typeface="ＭＳ Ｐゴシック" charset="0"/>
              </a:rPr>
              <a:t>Exit conditions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sz="1800" dirty="0">
                <a:latin typeface="Verdana" charset="0"/>
                <a:ea typeface="ＭＳ Ｐゴシック" charset="0"/>
              </a:rPr>
              <a:t>Flow of events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sz="1800" dirty="0">
                <a:latin typeface="Verdana" charset="0"/>
                <a:ea typeface="ＭＳ Ｐゴシック" charset="0"/>
              </a:rPr>
              <a:t>Special requirements.</a:t>
            </a: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325438" y="2505075"/>
            <a:ext cx="2560637" cy="1168400"/>
            <a:chOff x="2212" y="1949"/>
            <a:chExt cx="1084" cy="495"/>
          </a:xfrm>
        </p:grpSpPr>
        <p:sp>
          <p:nvSpPr>
            <p:cNvPr id="34821" name="Oval 6"/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2212" y="2289"/>
              <a:ext cx="108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5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714" y="179388"/>
            <a:ext cx="8915286" cy="688975"/>
          </a:xfrm>
        </p:spPr>
        <p:txBody>
          <a:bodyPr/>
          <a:lstStyle/>
          <a:p>
            <a:r>
              <a:rPr lang="en-US" sz="2400" dirty="0" smtClean="0"/>
              <a:t>4.1.3 C</a:t>
            </a:r>
            <a:r>
              <a:rPr lang="en-US" altLang="zh-CN" sz="2400" dirty="0" smtClean="0"/>
              <a:t>ommunication Relationships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 and use cases communicate when information is exchanged between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4.1.4 Use Case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Brief use case -- consists of a few sentences summarizing the use case</a:t>
            </a:r>
          </a:p>
          <a:p>
            <a:r>
              <a:rPr lang="en-US" sz="2400" dirty="0"/>
              <a:t>Casual use case -- consists of a few paragraphs of text, summarizing the use case.</a:t>
            </a:r>
          </a:p>
          <a:p>
            <a:r>
              <a:rPr lang="en-US" sz="2400" dirty="0"/>
              <a:t>Fully dressed use case -- a formal document based on a detailed template with fields for various sections; and it is the most common understanding of the meaning of a use case. </a:t>
            </a:r>
          </a:p>
        </p:txBody>
      </p:sp>
    </p:spTree>
    <p:extLst>
      <p:ext uri="{BB962C8B-B14F-4D97-AF65-F5344CB8AC3E}">
        <p14:creationId xmlns:p14="http://schemas.microsoft.com/office/powerpoint/2010/main" val="4245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76" y="185505"/>
            <a:ext cx="3823619" cy="688975"/>
          </a:xfrm>
        </p:spPr>
        <p:txBody>
          <a:bodyPr/>
          <a:lstStyle/>
          <a:p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Textual Use Case </a:t>
            </a:r>
            <a:b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Description Example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73200"/>
            <a:ext cx="3922713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sz="1800" i="1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1. Name:</a:t>
            </a:r>
            <a:r>
              <a:rPr lang="en-US" sz="1800">
                <a:latin typeface="Times New Roman"/>
                <a:ea typeface="ＭＳ Ｐゴシック" charset="0"/>
                <a:cs typeface="Times New Roman"/>
              </a:rPr>
              <a:t> Purchase ticket</a:t>
            </a:r>
          </a:p>
          <a:p>
            <a:pPr>
              <a:buFont typeface="Times" charset="0"/>
              <a:buNone/>
            </a:pPr>
            <a:endParaRPr lang="en-US" sz="1800">
              <a:latin typeface="Times New Roman"/>
              <a:ea typeface="ＭＳ Ｐゴシック" charset="0"/>
              <a:cs typeface="Times New Roman"/>
            </a:endParaRPr>
          </a:p>
          <a:p>
            <a:pPr>
              <a:buFont typeface="Times" charset="0"/>
              <a:buNone/>
            </a:pPr>
            <a:r>
              <a:rPr lang="en-US" sz="1800" i="1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2. Participating actor:</a:t>
            </a:r>
            <a:r>
              <a:rPr lang="en-US" sz="1800">
                <a:latin typeface="Times New Roman"/>
                <a:ea typeface="ＭＳ Ｐゴシック" charset="0"/>
                <a:cs typeface="Times New Roman"/>
              </a:rPr>
              <a:t> Passenger</a:t>
            </a:r>
          </a:p>
          <a:p>
            <a:pPr>
              <a:buFont typeface="Times" charset="0"/>
              <a:buNone/>
            </a:pPr>
            <a:endParaRPr lang="en-US" sz="1800">
              <a:latin typeface="Times New Roman"/>
              <a:ea typeface="ＭＳ Ｐゴシック" charset="0"/>
              <a:cs typeface="Times New Roman"/>
            </a:endParaRPr>
          </a:p>
          <a:p>
            <a:pPr>
              <a:buFont typeface="Times" charset="0"/>
              <a:buNone/>
            </a:pPr>
            <a:r>
              <a:rPr lang="en-US" sz="1800" i="1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3. Entry condition:</a:t>
            </a:r>
            <a:r>
              <a:rPr lang="en-US" sz="1800">
                <a:latin typeface="Times New Roman"/>
                <a:ea typeface="ＭＳ Ｐゴシック" charset="0"/>
                <a:cs typeface="Times New Roman"/>
              </a:rPr>
              <a:t> </a:t>
            </a:r>
          </a:p>
          <a:p>
            <a:r>
              <a:rPr lang="en-US" sz="1800">
                <a:latin typeface="Times New Roman"/>
                <a:ea typeface="ＭＳ Ｐゴシック" charset="0"/>
                <a:cs typeface="Times New Roman"/>
              </a:rPr>
              <a:t>Passenger stands in front of ticket distributor</a:t>
            </a:r>
          </a:p>
          <a:p>
            <a:r>
              <a:rPr lang="en-US" sz="1800">
                <a:latin typeface="Times New Roman"/>
                <a:ea typeface="ＭＳ Ｐゴシック" charset="0"/>
                <a:cs typeface="Times New Roman"/>
              </a:rPr>
              <a:t>Passenger has sufficient money to purchase ticket</a:t>
            </a:r>
          </a:p>
          <a:p>
            <a:endParaRPr lang="en-US" sz="1800">
              <a:latin typeface="Times New Roman"/>
              <a:ea typeface="ＭＳ Ｐゴシック" charset="0"/>
              <a:cs typeface="Times New Roman"/>
            </a:endParaRPr>
          </a:p>
          <a:p>
            <a:pPr>
              <a:buFont typeface="Times" charset="0"/>
              <a:buNone/>
            </a:pPr>
            <a:r>
              <a:rPr lang="en-US" sz="1800" i="1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4. Exit condition:</a:t>
            </a:r>
            <a:endParaRPr lang="en-US" sz="1800" i="1">
              <a:latin typeface="Times New Roman"/>
              <a:ea typeface="ＭＳ Ｐゴシック" charset="0"/>
              <a:cs typeface="Times New Roman"/>
            </a:endParaRPr>
          </a:p>
          <a:p>
            <a:r>
              <a:rPr lang="en-US" sz="1800">
                <a:latin typeface="Times New Roman"/>
                <a:ea typeface="ＭＳ Ｐゴシック" charset="0"/>
                <a:cs typeface="Times New Roman"/>
              </a:rPr>
              <a:t>Passenger has ticket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1688" y="1511300"/>
            <a:ext cx="3922712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sz="1800" i="1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5. Flow of events:</a:t>
            </a:r>
            <a:endParaRPr lang="en-US" sz="1800">
              <a:latin typeface="Times New Roman"/>
              <a:ea typeface="ＭＳ Ｐゴシック" charset="0"/>
              <a:cs typeface="Times New Roman"/>
            </a:endParaRPr>
          </a:p>
          <a:p>
            <a:pPr lvl="1">
              <a:buFont typeface="Times" charset="0"/>
              <a:buNone/>
            </a:pPr>
            <a:r>
              <a:rPr lang="en-US" sz="1600">
                <a:latin typeface="Times New Roman"/>
                <a:ea typeface="ＭＳ Ｐゴシック" charset="0"/>
                <a:cs typeface="Times New Roman"/>
              </a:rPr>
              <a:t>1. Passenger selects the number of zones to be traveled</a:t>
            </a:r>
          </a:p>
          <a:p>
            <a:pPr lvl="1">
              <a:buFont typeface="Times" charset="0"/>
              <a:buNone/>
            </a:pPr>
            <a:r>
              <a:rPr lang="en-US" sz="1600">
                <a:latin typeface="Times New Roman"/>
                <a:ea typeface="ＭＳ Ｐゴシック" charset="0"/>
                <a:cs typeface="Times New Roman"/>
              </a:rPr>
              <a:t>2. Ticket Distributor displays the amount due</a:t>
            </a:r>
          </a:p>
          <a:p>
            <a:pPr lvl="1">
              <a:buFont typeface="Times" charset="0"/>
              <a:buNone/>
            </a:pPr>
            <a:r>
              <a:rPr lang="en-US" sz="1600">
                <a:latin typeface="Times New Roman"/>
                <a:ea typeface="ＭＳ Ｐゴシック" charset="0"/>
                <a:cs typeface="Times New Roman"/>
              </a:rPr>
              <a:t>3. Passenger inserts money, at least the amount due</a:t>
            </a:r>
          </a:p>
          <a:p>
            <a:pPr lvl="1">
              <a:buFont typeface="Times" charset="0"/>
              <a:buNone/>
            </a:pPr>
            <a:r>
              <a:rPr lang="en-US" sz="1600">
                <a:latin typeface="Times New Roman"/>
                <a:ea typeface="ＭＳ Ｐゴシック" charset="0"/>
                <a:cs typeface="Times New Roman"/>
              </a:rPr>
              <a:t>4. Ticket Distributor returns change</a:t>
            </a:r>
          </a:p>
          <a:p>
            <a:pPr lvl="1">
              <a:buFont typeface="Times" charset="0"/>
              <a:buNone/>
            </a:pPr>
            <a:r>
              <a:rPr lang="en-US" sz="1600">
                <a:latin typeface="Times New Roman"/>
                <a:ea typeface="ＭＳ Ｐゴシック" charset="0"/>
                <a:cs typeface="Times New Roman"/>
              </a:rPr>
              <a:t>5. Ticket Distributor issues ticket</a:t>
            </a:r>
          </a:p>
          <a:p>
            <a:pPr>
              <a:buFont typeface="Times" charset="0"/>
              <a:buNone/>
            </a:pPr>
            <a:r>
              <a:rPr lang="en-US" sz="1800" i="1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6. Special requirements:</a:t>
            </a:r>
            <a:r>
              <a:rPr lang="en-US" sz="1800" i="1">
                <a:latin typeface="Times New Roman"/>
                <a:ea typeface="ＭＳ Ｐゴシック" charset="0"/>
                <a:cs typeface="Times New Roman"/>
              </a:rPr>
              <a:t> None.</a:t>
            </a:r>
            <a:endParaRPr lang="en-US" sz="1800">
              <a:latin typeface="Times New Roman"/>
              <a:ea typeface="ＭＳ Ｐゴシック" charset="0"/>
              <a:cs typeface="Times New Roman"/>
            </a:endParaRPr>
          </a:p>
          <a:p>
            <a:endParaRPr lang="en-US" sz="1800">
              <a:latin typeface="Times New Roman"/>
              <a:ea typeface="ＭＳ Ｐゴシック" charset="0"/>
              <a:cs typeface="Times New Roman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5748080" y="4892645"/>
            <a:ext cx="184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2000" b="0">
              <a:latin typeface="Times New Roman"/>
              <a:cs typeface="Times New Roman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779830" y="5599261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b="0">
              <a:latin typeface="Times New Roman"/>
              <a:cs typeface="Times New Roman"/>
            </a:endParaRPr>
          </a:p>
        </p:txBody>
      </p: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4792663" y="150813"/>
            <a:ext cx="1096962" cy="1179512"/>
            <a:chOff x="1021" y="1337"/>
            <a:chExt cx="1118" cy="1044"/>
          </a:xfrm>
        </p:grpSpPr>
        <p:grpSp>
          <p:nvGrpSpPr>
            <p:cNvPr id="36876" name="Group 8"/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36878" name="Freeform 9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9" name="Line 10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0" name="Line 11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1" name="Oval 12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021" y="2165"/>
              <a:ext cx="111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6872" name="Group 14"/>
          <p:cNvGrpSpPr>
            <a:grpSpLocks/>
          </p:cNvGrpSpPr>
          <p:nvPr/>
        </p:nvGrpSpPr>
        <p:grpSpPr bwMode="auto">
          <a:xfrm>
            <a:off x="6580188" y="377825"/>
            <a:ext cx="1706562" cy="831850"/>
            <a:chOff x="2212" y="1949"/>
            <a:chExt cx="976" cy="482"/>
          </a:xfrm>
        </p:grpSpPr>
        <p:sp>
          <p:nvSpPr>
            <p:cNvPr id="36874" name="Oval 15"/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Rectangle 16"/>
            <p:cNvSpPr>
              <a:spLocks noChangeArrowheads="1"/>
            </p:cNvSpPr>
            <p:nvPr/>
          </p:nvSpPr>
          <p:spPr bwMode="auto">
            <a:xfrm>
              <a:off x="2212" y="2289"/>
              <a:ext cx="97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</p:grpSp>
      <p:sp>
        <p:nvSpPr>
          <p:cNvPr id="36873" name="Line 17"/>
          <p:cNvSpPr>
            <a:spLocks noChangeShapeType="1"/>
          </p:cNvSpPr>
          <p:nvPr/>
        </p:nvSpPr>
        <p:spPr bwMode="auto">
          <a:xfrm>
            <a:off x="5540375" y="62865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  <p:bldP spid="98308" grpId="0" build="p" autoUpdateAnimBg="0"/>
      <p:bldP spid="98309" grpId="0" autoUpdateAnimBg="0"/>
      <p:bldP spid="9831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>
                <a:latin typeface="Century Gothic" charset="0"/>
                <a:ea typeface="ＭＳ Ｐゴシック" charset="0"/>
                <a:cs typeface="ＭＳ Ｐゴシック" charset="0"/>
              </a:rPr>
              <a:t>4.1.5 Use </a:t>
            </a:r>
            <a:r>
              <a:rPr lang="en-US" sz="2400" dirty="0">
                <a:latin typeface="Century Gothic" charset="0"/>
                <a:ea typeface="ＭＳ Ｐゴシック" charset="0"/>
                <a:cs typeface="ＭＳ Ｐゴシック" charset="0"/>
              </a:rPr>
              <a:t>Cases can be </a:t>
            </a:r>
            <a:r>
              <a:rPr lang="en-US" sz="2400" dirty="0" smtClean="0">
                <a:latin typeface="Century Gothic" charset="0"/>
                <a:ea typeface="ＭＳ Ｐゴシック" charset="0"/>
                <a:cs typeface="ＭＳ Ｐゴシック" charset="0"/>
              </a:rPr>
              <a:t>related</a:t>
            </a:r>
            <a:endParaRPr lang="en-US" sz="2400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47546" y="935312"/>
            <a:ext cx="8391541" cy="5065712"/>
          </a:xfrm>
        </p:spPr>
        <p:txBody>
          <a:bodyPr/>
          <a:lstStyle/>
          <a:p>
            <a:r>
              <a:rPr lang="en-US" sz="3200" dirty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Extends Relationship</a:t>
            </a:r>
            <a:endParaRPr lang="en-US" sz="3200" dirty="0">
              <a:latin typeface="Times New Roman"/>
              <a:ea typeface="ＭＳ Ｐゴシック" charset="0"/>
              <a:cs typeface="Times New Roman"/>
            </a:endParaRPr>
          </a:p>
          <a:p>
            <a:pPr lvl="1"/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To represent seldom invoked use cases or exceptional functionality</a:t>
            </a:r>
          </a:p>
          <a:p>
            <a:r>
              <a:rPr lang="en-US" sz="3200" dirty="0">
                <a:solidFill>
                  <a:srgbClr val="FF3300"/>
                </a:solidFill>
                <a:latin typeface="Times New Roman"/>
                <a:ea typeface="ＭＳ Ｐゴシック" charset="0"/>
                <a:cs typeface="Times New Roman"/>
              </a:rPr>
              <a:t>Includes Relationship</a:t>
            </a:r>
            <a:endParaRPr lang="en-US" sz="3200" dirty="0">
              <a:latin typeface="Times New Roman"/>
              <a:ea typeface="ＭＳ Ｐゴシック" charset="0"/>
              <a:cs typeface="Times New Roman"/>
            </a:endParaRPr>
          </a:p>
          <a:p>
            <a:pPr lvl="1"/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To represent functional behavior common to more than one use case</a:t>
            </a:r>
            <a:r>
              <a:rPr lang="en-US" sz="2800" dirty="0" smtClean="0">
                <a:latin typeface="Times New Roman"/>
                <a:ea typeface="ＭＳ Ｐゴシック" charset="0"/>
                <a:cs typeface="Times New Roman"/>
              </a:rPr>
              <a:t>.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Times New Roman"/>
                <a:ea typeface="ＭＳ Ｐゴシック" charset="0"/>
                <a:cs typeface="Times New Roman"/>
              </a:rPr>
              <a:t>Inheritance Relationship</a:t>
            </a:r>
          </a:p>
          <a:p>
            <a:pPr lvl="1"/>
            <a:r>
              <a:rPr lang="en-US" sz="2800" dirty="0" smtClean="0">
                <a:latin typeface="Times New Roman"/>
                <a:ea typeface="ＭＳ Ｐゴシック" charset="0"/>
                <a:cs typeface="Times New Roman"/>
              </a:rPr>
              <a:t>One use case can specialize another more general one by adding more detail</a:t>
            </a:r>
            <a:endParaRPr lang="en-US" sz="2800" dirty="0">
              <a:latin typeface="Times New Roman"/>
              <a:ea typeface="ＭＳ Ｐゴシック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61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902" y="179388"/>
            <a:ext cx="8458098" cy="688975"/>
          </a:xfrm>
        </p:spPr>
        <p:txBody>
          <a:bodyPr/>
          <a:lstStyle/>
          <a:p>
            <a:r>
              <a:rPr lang="en-US" dirty="0">
                <a:latin typeface="Century Gothic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i="1" dirty="0">
                <a:latin typeface="Century Gothic" charset="0"/>
                <a:ea typeface="ＭＳ Ｐゴシック" charset="0"/>
                <a:cs typeface="ＭＳ Ｐゴシック" charset="0"/>
              </a:rPr>
              <a:t>&lt;&lt;extends&gt;&gt;</a:t>
            </a:r>
            <a:r>
              <a:rPr lang="en-US" sz="2600" i="1" dirty="0">
                <a:latin typeface="Century Gothic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entury Gothic" charset="0"/>
                <a:ea typeface="ＭＳ Ｐゴシック" charset="0"/>
                <a:cs typeface="ＭＳ Ｐゴシック" charset="0"/>
              </a:rPr>
              <a:t>Relationship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857250"/>
            <a:ext cx="4470400" cy="4800600"/>
          </a:xfrm>
        </p:spPr>
        <p:txBody>
          <a:bodyPr/>
          <a:lstStyle/>
          <a:p>
            <a:r>
              <a:rPr lang="en-US" sz="1800" dirty="0">
                <a:latin typeface="Courier" charset="0"/>
                <a:ea typeface="ＭＳ Ｐゴシック" charset="0"/>
                <a:cs typeface="ＭＳ Ｐゴシック" charset="0"/>
              </a:rPr>
              <a:t>&lt;&lt;extends&gt;&gt;</a:t>
            </a:r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 relationships model exceptional or seldom invoked cases</a:t>
            </a:r>
          </a:p>
          <a:p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The exceptional event flows are factored out of the main event flow for clarity</a:t>
            </a:r>
          </a:p>
          <a:p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The direction of an </a:t>
            </a:r>
            <a:r>
              <a:rPr lang="en-US" sz="1800" dirty="0">
                <a:latin typeface="Courier" charset="0"/>
                <a:ea typeface="ＭＳ Ｐゴシック" charset="0"/>
                <a:cs typeface="ＭＳ Ｐゴシック" charset="0"/>
              </a:rPr>
              <a:t>&lt;&lt;extends&gt;&gt;</a:t>
            </a:r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 relationship is to the extended use case </a:t>
            </a:r>
          </a:p>
          <a:p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Use cases representing exceptional flows can extend more than one use case.</a:t>
            </a:r>
          </a:p>
          <a:p>
            <a:endParaRPr lang="en-US" sz="18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0964" name="Group 47"/>
          <p:cNvGrpSpPr>
            <a:grpSpLocks/>
          </p:cNvGrpSpPr>
          <p:nvPr/>
        </p:nvGrpSpPr>
        <p:grpSpPr bwMode="auto">
          <a:xfrm>
            <a:off x="2135188" y="1271588"/>
            <a:ext cx="1920875" cy="2357437"/>
            <a:chOff x="945" y="801"/>
            <a:chExt cx="1210" cy="1485"/>
          </a:xfrm>
        </p:grpSpPr>
        <p:grpSp>
          <p:nvGrpSpPr>
            <p:cNvPr id="40989" name="Group 18"/>
            <p:cNvGrpSpPr>
              <a:grpSpLocks/>
            </p:cNvGrpSpPr>
            <p:nvPr/>
          </p:nvGrpSpPr>
          <p:grpSpPr bwMode="auto">
            <a:xfrm>
              <a:off x="1160" y="801"/>
              <a:ext cx="778" cy="694"/>
              <a:chOff x="1616" y="801"/>
              <a:chExt cx="778" cy="694"/>
            </a:xfrm>
          </p:grpSpPr>
          <p:grpSp>
            <p:nvGrpSpPr>
              <p:cNvPr id="40994" name="Group 6"/>
              <p:cNvGrpSpPr>
                <a:grpSpLocks/>
              </p:cNvGrpSpPr>
              <p:nvPr/>
            </p:nvGrpSpPr>
            <p:grpSpPr bwMode="auto">
              <a:xfrm>
                <a:off x="1863" y="801"/>
                <a:ext cx="280" cy="493"/>
                <a:chOff x="659" y="1833"/>
                <a:chExt cx="299" cy="526"/>
              </a:xfrm>
            </p:grpSpPr>
            <p:sp>
              <p:nvSpPr>
                <p:cNvPr id="40996" name="Freeform 7"/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7" name="Line 8"/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8" name="Line 9"/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9" name="Oval 10"/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995" name="Rectangle 11"/>
              <p:cNvSpPr>
                <a:spLocks noChangeArrowheads="1"/>
              </p:cNvSpPr>
              <p:nvPr/>
            </p:nvSpPr>
            <p:spPr bwMode="auto">
              <a:xfrm>
                <a:off x="1616" y="1322"/>
                <a:ext cx="77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lang="en-US" sz="1800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990" name="Group 17"/>
            <p:cNvGrpSpPr>
              <a:grpSpLocks/>
            </p:cNvGrpSpPr>
            <p:nvPr/>
          </p:nvGrpSpPr>
          <p:grpSpPr bwMode="auto">
            <a:xfrm>
              <a:off x="945" y="1795"/>
              <a:ext cx="1210" cy="491"/>
              <a:chOff x="1401" y="1795"/>
              <a:chExt cx="1210" cy="491"/>
            </a:xfrm>
          </p:grpSpPr>
          <p:sp>
            <p:nvSpPr>
              <p:cNvPr id="40992" name="Oval 13"/>
              <p:cNvSpPr>
                <a:spLocks noChangeArrowheads="1"/>
              </p:cNvSpPr>
              <p:nvPr/>
            </p:nvSpPr>
            <p:spPr bwMode="auto">
              <a:xfrm>
                <a:off x="1650" y="17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3" name="Rectangle 14"/>
              <p:cNvSpPr>
                <a:spLocks noChangeArrowheads="1"/>
              </p:cNvSpPr>
              <p:nvPr/>
            </p:nvSpPr>
            <p:spPr bwMode="auto">
              <a:xfrm>
                <a:off x="1401" y="2113"/>
                <a:ext cx="121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lang="en-US" sz="18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991" name="Line 15"/>
            <p:cNvSpPr>
              <a:spLocks noChangeShapeType="1"/>
            </p:cNvSpPr>
            <p:nvPr/>
          </p:nvSpPr>
          <p:spPr bwMode="auto">
            <a:xfrm flipH="1">
              <a:off x="1546" y="1543"/>
              <a:ext cx="1" cy="2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984875" y="4900613"/>
            <a:ext cx="1120775" cy="750887"/>
            <a:chOff x="1762" y="2595"/>
            <a:chExt cx="706" cy="473"/>
          </a:xfrm>
        </p:grpSpPr>
        <p:sp>
          <p:nvSpPr>
            <p:cNvPr id="40987" name="Oval 33"/>
            <p:cNvSpPr>
              <a:spLocks noChangeArrowheads="1"/>
            </p:cNvSpPr>
            <p:nvPr/>
          </p:nvSpPr>
          <p:spPr bwMode="auto">
            <a:xfrm>
              <a:off x="1762" y="2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0988" name="Rectangle 34"/>
            <p:cNvSpPr>
              <a:spLocks noChangeArrowheads="1"/>
            </p:cNvSpPr>
            <p:nvPr/>
          </p:nvSpPr>
          <p:spPr bwMode="auto">
            <a:xfrm>
              <a:off x="1813" y="2913"/>
              <a:ext cx="5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TimeOut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598863" y="3821113"/>
            <a:ext cx="2281237" cy="1463675"/>
            <a:chOff x="2307" y="2351"/>
            <a:chExt cx="1437" cy="922"/>
          </a:xfrm>
        </p:grpSpPr>
        <p:sp>
          <p:nvSpPr>
            <p:cNvPr id="40985" name="Line 43"/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Text Box 44"/>
            <p:cNvSpPr txBox="1">
              <a:spLocks noChangeArrowheads="1"/>
            </p:cNvSpPr>
            <p:nvPr/>
          </p:nvSpPr>
          <p:spPr bwMode="auto">
            <a:xfrm>
              <a:off x="2783" y="3061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4162425" y="5707063"/>
            <a:ext cx="1120775" cy="779462"/>
            <a:chOff x="2550" y="3595"/>
            <a:chExt cx="706" cy="491"/>
          </a:xfrm>
        </p:grpSpPr>
        <p:sp>
          <p:nvSpPr>
            <p:cNvPr id="40983" name="Oval 27"/>
            <p:cNvSpPr>
              <a:spLocks noChangeArrowheads="1"/>
            </p:cNvSpPr>
            <p:nvPr/>
          </p:nvSpPr>
          <p:spPr bwMode="auto">
            <a:xfrm>
              <a:off x="2550" y="359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Rectangle 28"/>
            <p:cNvSpPr>
              <a:spLocks noChangeArrowheads="1"/>
            </p:cNvSpPr>
            <p:nvPr/>
          </p:nvSpPr>
          <p:spPr bwMode="auto">
            <a:xfrm>
              <a:off x="2558" y="3913"/>
              <a:ext cx="6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NoChange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2970213" y="3795713"/>
            <a:ext cx="1617662" cy="1844675"/>
            <a:chOff x="1871" y="2391"/>
            <a:chExt cx="1019" cy="1162"/>
          </a:xfrm>
        </p:grpSpPr>
        <p:sp>
          <p:nvSpPr>
            <p:cNvPr id="40981" name="Line 42"/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Text Box 45"/>
            <p:cNvSpPr txBox="1">
              <a:spLocks noChangeArrowheads="1"/>
            </p:cNvSpPr>
            <p:nvPr/>
          </p:nvSpPr>
          <p:spPr bwMode="auto">
            <a:xfrm>
              <a:off x="1871" y="3341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222250" y="4799013"/>
            <a:ext cx="1384300" cy="779462"/>
            <a:chOff x="518" y="2443"/>
            <a:chExt cx="872" cy="491"/>
          </a:xfrm>
        </p:grpSpPr>
        <p:sp>
          <p:nvSpPr>
            <p:cNvPr id="40979" name="Oval 21"/>
            <p:cNvSpPr>
              <a:spLocks noChangeArrowheads="1"/>
            </p:cNvSpPr>
            <p:nvPr/>
          </p:nvSpPr>
          <p:spPr bwMode="auto">
            <a:xfrm>
              <a:off x="518" y="244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Rectangle 22"/>
            <p:cNvSpPr>
              <a:spLocks noChangeArrowheads="1"/>
            </p:cNvSpPr>
            <p:nvPr/>
          </p:nvSpPr>
          <p:spPr bwMode="auto">
            <a:xfrm>
              <a:off x="526" y="2761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OutOfOrder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468313" y="3757613"/>
            <a:ext cx="2152650" cy="968375"/>
            <a:chOff x="295" y="2367"/>
            <a:chExt cx="1356" cy="610"/>
          </a:xfrm>
        </p:grpSpPr>
        <p:sp>
          <p:nvSpPr>
            <p:cNvPr id="40977" name="Line 40"/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Text Box 46"/>
            <p:cNvSpPr txBox="1">
              <a:spLocks noChangeArrowheads="1"/>
            </p:cNvSpPr>
            <p:nvPr/>
          </p:nvSpPr>
          <p:spPr bwMode="auto">
            <a:xfrm>
              <a:off x="295" y="2501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2071688" y="5707063"/>
            <a:ext cx="1120775" cy="779462"/>
            <a:chOff x="724" y="3067"/>
            <a:chExt cx="706" cy="491"/>
          </a:xfrm>
        </p:grpSpPr>
        <p:sp>
          <p:nvSpPr>
            <p:cNvPr id="40975" name="Oval 24"/>
            <p:cNvSpPr>
              <a:spLocks noChangeArrowheads="1"/>
            </p:cNvSpPr>
            <p:nvPr/>
          </p:nvSpPr>
          <p:spPr bwMode="auto">
            <a:xfrm>
              <a:off x="724" y="3067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Rectangle 25"/>
            <p:cNvSpPr>
              <a:spLocks noChangeArrowheads="1"/>
            </p:cNvSpPr>
            <p:nvPr/>
          </p:nvSpPr>
          <p:spPr bwMode="auto">
            <a:xfrm>
              <a:off x="776" y="3385"/>
              <a:ext cx="5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Cancel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1463675" y="3783013"/>
            <a:ext cx="1525588" cy="1844675"/>
            <a:chOff x="922" y="2383"/>
            <a:chExt cx="961" cy="1162"/>
          </a:xfrm>
        </p:grpSpPr>
        <p:sp>
          <p:nvSpPr>
            <p:cNvPr id="40973" name="Line 41"/>
            <p:cNvSpPr>
              <a:spLocks noChangeShapeType="1"/>
            </p:cNvSpPr>
            <p:nvPr/>
          </p:nvSpPr>
          <p:spPr bwMode="auto">
            <a:xfrm flipH="1">
              <a:off x="1749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Text Box 48"/>
            <p:cNvSpPr txBox="1">
              <a:spLocks noChangeArrowheads="1"/>
            </p:cNvSpPr>
            <p:nvPr/>
          </p:nvSpPr>
          <p:spPr bwMode="auto">
            <a:xfrm>
              <a:off x="922" y="2917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83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 descr="G:\Caojian\Program\RationalUnifiedProcess\process\modguide\images\extend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0" y="1981238"/>
            <a:ext cx="4762420" cy="295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179388"/>
            <a:ext cx="8401049" cy="688975"/>
          </a:xfrm>
        </p:spPr>
        <p:txBody>
          <a:bodyPr/>
          <a:lstStyle/>
          <a:p>
            <a:r>
              <a:rPr lang="en-US" sz="2400" dirty="0">
                <a:latin typeface="Century Gothic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i="1" dirty="0">
                <a:latin typeface="Courier" charset="0"/>
                <a:ea typeface="ＭＳ Ｐゴシック" charset="0"/>
                <a:cs typeface="ＭＳ Ｐゴシック" charset="0"/>
              </a:rPr>
              <a:t>&lt;&lt;includes&gt;&gt; </a:t>
            </a:r>
            <a:r>
              <a:rPr lang="en-US" sz="2400" dirty="0">
                <a:latin typeface="Century Gothic" charset="0"/>
                <a:ea typeface="ＭＳ Ｐゴシック" charset="0"/>
                <a:cs typeface="ＭＳ Ｐゴシック" charset="0"/>
              </a:rPr>
              <a:t>Relationship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085850"/>
            <a:ext cx="4191000" cy="4800600"/>
          </a:xfrm>
        </p:spPr>
        <p:txBody>
          <a:bodyPr/>
          <a:lstStyle/>
          <a:p>
            <a:r>
              <a:rPr lang="en-US" sz="1800">
                <a:latin typeface="Courier" charset="0"/>
                <a:ea typeface="ＭＳ Ｐゴシック" charset="0"/>
                <a:cs typeface="ＭＳ Ｐゴシック" charset="0"/>
              </a:rPr>
              <a:t>&lt;&lt;includes&gt;&gt;</a:t>
            </a: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 relationship represents common functionality needed in more than one use case</a:t>
            </a:r>
          </a:p>
          <a:p>
            <a:r>
              <a:rPr lang="en-US" sz="1800">
                <a:latin typeface="Courier" charset="0"/>
                <a:ea typeface="ＭＳ Ｐゴシック" charset="0"/>
                <a:cs typeface="ＭＳ Ｐゴシック" charset="0"/>
              </a:rPr>
              <a:t>&lt;&lt;includes&gt;&gt;</a:t>
            </a: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 behavior is factored out for reuse, not because it is an exception</a:t>
            </a:r>
          </a:p>
          <a:p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The direction of a </a:t>
            </a:r>
            <a:r>
              <a:rPr lang="en-US" sz="1800">
                <a:latin typeface="Courier" charset="0"/>
                <a:ea typeface="ＭＳ Ｐゴシック" charset="0"/>
                <a:cs typeface="ＭＳ Ｐゴシック" charset="0"/>
              </a:rPr>
              <a:t>&lt;&lt;includes&gt;&gt;</a:t>
            </a: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 relationship is to the using use case (unlike  the direction of the </a:t>
            </a:r>
            <a:r>
              <a:rPr lang="en-US" sz="1800">
                <a:latin typeface="Courier" charset="0"/>
                <a:ea typeface="ＭＳ Ｐゴシック" charset="0"/>
                <a:cs typeface="ＭＳ Ｐゴシック" charset="0"/>
              </a:rPr>
              <a:t>&lt;&lt;extends&gt;&gt;</a:t>
            </a: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 relationship).</a:t>
            </a:r>
          </a:p>
        </p:txBody>
      </p: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876300" y="1284288"/>
            <a:ext cx="1235075" cy="1101725"/>
            <a:chOff x="1616" y="801"/>
            <a:chExt cx="778" cy="694"/>
          </a:xfrm>
        </p:grpSpPr>
        <p:grpSp>
          <p:nvGrpSpPr>
            <p:cNvPr id="43048" name="Group 7"/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43050" name="Freeform 8"/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1" name="Line 9"/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2" name="Line 10"/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3" name="Oval 11"/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049" name="Rectangle 12"/>
            <p:cNvSpPr>
              <a:spLocks noChangeArrowheads="1"/>
            </p:cNvSpPr>
            <p:nvPr/>
          </p:nvSpPr>
          <p:spPr bwMode="auto">
            <a:xfrm>
              <a:off x="1616" y="132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43013" name="Group 38"/>
          <p:cNvGrpSpPr>
            <a:grpSpLocks/>
          </p:cNvGrpSpPr>
          <p:nvPr/>
        </p:nvGrpSpPr>
        <p:grpSpPr bwMode="auto">
          <a:xfrm>
            <a:off x="153988" y="2862263"/>
            <a:ext cx="2743200" cy="779462"/>
            <a:chOff x="337" y="1803"/>
            <a:chExt cx="1728" cy="491"/>
          </a:xfrm>
        </p:grpSpPr>
        <p:sp>
          <p:nvSpPr>
            <p:cNvPr id="43046" name="Oval 14"/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Rectangle 15"/>
            <p:cNvSpPr>
              <a:spLocks noChangeArrowheads="1"/>
            </p:cNvSpPr>
            <p:nvPr/>
          </p:nvSpPr>
          <p:spPr bwMode="auto">
            <a:xfrm>
              <a:off x="337" y="2121"/>
              <a:ext cx="17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PurchaseSingleTicket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sp>
        <p:nvSpPr>
          <p:cNvPr id="43014" name="Line 16"/>
          <p:cNvSpPr>
            <a:spLocks noChangeShapeType="1"/>
          </p:cNvSpPr>
          <p:nvPr/>
        </p:nvSpPr>
        <p:spPr bwMode="auto">
          <a:xfrm flipH="1">
            <a:off x="1489075" y="2462213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227263" y="2017713"/>
            <a:ext cx="2722562" cy="1166812"/>
            <a:chOff x="1403" y="1271"/>
            <a:chExt cx="1715" cy="735"/>
          </a:xfrm>
        </p:grpSpPr>
        <p:sp>
          <p:nvSpPr>
            <p:cNvPr id="43043" name="Oval 18"/>
            <p:cNvSpPr>
              <a:spLocks noChangeArrowheads="1"/>
            </p:cNvSpPr>
            <p:nvPr/>
          </p:nvSpPr>
          <p:spPr bwMode="auto">
            <a:xfrm>
              <a:off x="2027" y="151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Rectangle 19"/>
            <p:cNvSpPr>
              <a:spLocks noChangeArrowheads="1"/>
            </p:cNvSpPr>
            <p:nvPr/>
          </p:nvSpPr>
          <p:spPr bwMode="auto">
            <a:xfrm>
              <a:off x="1649" y="1833"/>
              <a:ext cx="14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PurchaseMultiCard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43045" name="Line 20"/>
            <p:cNvSpPr>
              <a:spLocks noChangeShapeType="1"/>
            </p:cNvSpPr>
            <p:nvPr/>
          </p:nvSpPr>
          <p:spPr bwMode="auto">
            <a:xfrm>
              <a:off x="1403" y="1271"/>
              <a:ext cx="703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3190875" y="3236913"/>
            <a:ext cx="1957388" cy="1069975"/>
            <a:chOff x="2010" y="2039"/>
            <a:chExt cx="1233" cy="674"/>
          </a:xfrm>
        </p:grpSpPr>
        <p:sp>
          <p:nvSpPr>
            <p:cNvPr id="43041" name="Line 36"/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Text Box 39"/>
            <p:cNvSpPr txBox="1">
              <a:spLocks noChangeArrowheads="1"/>
            </p:cNvSpPr>
            <p:nvPr/>
          </p:nvSpPr>
          <p:spPr bwMode="auto">
            <a:xfrm>
              <a:off x="2205" y="2301"/>
              <a:ext cx="10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198688" y="4386263"/>
            <a:ext cx="1646237" cy="779462"/>
            <a:chOff x="1337" y="2763"/>
            <a:chExt cx="1037" cy="491"/>
          </a:xfrm>
        </p:grpSpPr>
        <p:sp>
          <p:nvSpPr>
            <p:cNvPr id="43039" name="Oval 22"/>
            <p:cNvSpPr>
              <a:spLocks noChangeArrowheads="1"/>
            </p:cNvSpPr>
            <p:nvPr/>
          </p:nvSpPr>
          <p:spPr bwMode="auto">
            <a:xfrm>
              <a:off x="1500" y="276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Rectangle 23"/>
            <p:cNvSpPr>
              <a:spLocks noChangeArrowheads="1"/>
            </p:cNvSpPr>
            <p:nvPr/>
          </p:nvSpPr>
          <p:spPr bwMode="auto">
            <a:xfrm>
              <a:off x="1337" y="3081"/>
              <a:ext cx="103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CollectMoney</a:t>
              </a:r>
              <a:endParaRPr lang="en-US" sz="1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54063" y="3706813"/>
            <a:ext cx="2030412" cy="625475"/>
            <a:chOff x="475" y="2335"/>
            <a:chExt cx="1279" cy="394"/>
          </a:xfrm>
        </p:grpSpPr>
        <p:sp>
          <p:nvSpPr>
            <p:cNvPr id="43037" name="Line 35"/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Text Box 40"/>
            <p:cNvSpPr txBox="1">
              <a:spLocks noChangeArrowheads="1"/>
            </p:cNvSpPr>
            <p:nvPr/>
          </p:nvSpPr>
          <p:spPr bwMode="auto">
            <a:xfrm>
              <a:off x="475" y="2509"/>
              <a:ext cx="10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366713" y="5011738"/>
            <a:ext cx="5548312" cy="1382712"/>
            <a:chOff x="231" y="3157"/>
            <a:chExt cx="3495" cy="871"/>
          </a:xfrm>
        </p:grpSpPr>
        <p:grpSp>
          <p:nvGrpSpPr>
            <p:cNvPr id="43020" name="Group 43"/>
            <p:cNvGrpSpPr>
              <a:grpSpLocks/>
            </p:cNvGrpSpPr>
            <p:nvPr/>
          </p:nvGrpSpPr>
          <p:grpSpPr bwMode="auto">
            <a:xfrm>
              <a:off x="231" y="3157"/>
              <a:ext cx="1044" cy="801"/>
              <a:chOff x="231" y="3157"/>
              <a:chExt cx="1044" cy="801"/>
            </a:xfrm>
          </p:grpSpPr>
          <p:grpSp>
            <p:nvGrpSpPr>
              <p:cNvPr id="43032" name="Group 24"/>
              <p:cNvGrpSpPr>
                <a:grpSpLocks/>
              </p:cNvGrpSpPr>
              <p:nvPr/>
            </p:nvGrpSpPr>
            <p:grpSpPr bwMode="auto">
              <a:xfrm>
                <a:off x="468" y="3467"/>
                <a:ext cx="706" cy="491"/>
                <a:chOff x="518" y="2443"/>
                <a:chExt cx="706" cy="491"/>
              </a:xfrm>
            </p:grpSpPr>
            <p:sp>
              <p:nvSpPr>
                <p:cNvPr id="43035" name="Oval 25"/>
                <p:cNvSpPr>
                  <a:spLocks noChangeArrowheads="1"/>
                </p:cNvSpPr>
                <p:nvPr/>
              </p:nvSpPr>
              <p:spPr bwMode="auto">
                <a:xfrm>
                  <a:off x="518" y="2443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6" name="Rectangle 26"/>
                <p:cNvSpPr>
                  <a:spLocks noChangeArrowheads="1"/>
                </p:cNvSpPr>
                <p:nvPr/>
              </p:nvSpPr>
              <p:spPr bwMode="auto">
                <a:xfrm>
                  <a:off x="526" y="2761"/>
                  <a:ext cx="691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  <a:latin typeface="Courier" charset="0"/>
                    </a:rPr>
                    <a:t>NoChange</a:t>
                  </a:r>
                  <a:endParaRPr 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033" name="Line 30"/>
              <p:cNvSpPr>
                <a:spLocks noChangeShapeType="1"/>
              </p:cNvSpPr>
              <p:nvPr/>
            </p:nvSpPr>
            <p:spPr bwMode="auto">
              <a:xfrm flipH="1">
                <a:off x="970" y="3207"/>
                <a:ext cx="305" cy="1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34" name="Text Box 31"/>
              <p:cNvSpPr txBox="1">
                <a:spLocks noChangeArrowheads="1"/>
              </p:cNvSpPr>
              <p:nvPr/>
            </p:nvSpPr>
            <p:spPr bwMode="auto">
              <a:xfrm>
                <a:off x="231" y="3157"/>
                <a:ext cx="96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  <p:grpSp>
          <p:nvGrpSpPr>
            <p:cNvPr id="43021" name="Group 44"/>
            <p:cNvGrpSpPr>
              <a:grpSpLocks/>
            </p:cNvGrpSpPr>
            <p:nvPr/>
          </p:nvGrpSpPr>
          <p:grpSpPr bwMode="auto">
            <a:xfrm>
              <a:off x="2569" y="3197"/>
              <a:ext cx="1157" cy="761"/>
              <a:chOff x="2499" y="3197"/>
              <a:chExt cx="1157" cy="761"/>
            </a:xfrm>
          </p:grpSpPr>
          <p:grpSp>
            <p:nvGrpSpPr>
              <p:cNvPr id="43027" name="Group 27"/>
              <p:cNvGrpSpPr>
                <a:grpSpLocks/>
              </p:cNvGrpSpPr>
              <p:nvPr/>
            </p:nvGrpSpPr>
            <p:grpSpPr bwMode="auto">
              <a:xfrm>
                <a:off x="2586" y="3467"/>
                <a:ext cx="706" cy="491"/>
                <a:chOff x="1762" y="2595"/>
                <a:chExt cx="706" cy="491"/>
              </a:xfrm>
            </p:grpSpPr>
            <p:sp>
              <p:nvSpPr>
                <p:cNvPr id="43030" name="Oval 28"/>
                <p:cNvSpPr>
                  <a:spLocks noChangeArrowheads="1"/>
                </p:cNvSpPr>
                <p:nvPr/>
              </p:nvSpPr>
              <p:spPr bwMode="auto">
                <a:xfrm>
                  <a:off x="1762" y="2595"/>
                  <a:ext cx="706" cy="301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31" name="Rectangle 29"/>
                <p:cNvSpPr>
                  <a:spLocks noChangeArrowheads="1"/>
                </p:cNvSpPr>
                <p:nvPr/>
              </p:nvSpPr>
              <p:spPr bwMode="auto">
                <a:xfrm>
                  <a:off x="1813" y="2913"/>
                  <a:ext cx="518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  <a:latin typeface="Courier" charset="0"/>
                    </a:rPr>
                    <a:t>Cancel</a:t>
                  </a:r>
                  <a:endParaRPr 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028" name="Line 32"/>
              <p:cNvSpPr>
                <a:spLocks noChangeShapeType="1"/>
              </p:cNvSpPr>
              <p:nvPr/>
            </p:nvSpPr>
            <p:spPr bwMode="auto">
              <a:xfrm>
                <a:off x="2499" y="3239"/>
                <a:ext cx="287" cy="1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9" name="Text Box 34"/>
              <p:cNvSpPr txBox="1">
                <a:spLocks noChangeArrowheads="1"/>
              </p:cNvSpPr>
              <p:nvPr/>
            </p:nvSpPr>
            <p:spPr bwMode="auto">
              <a:xfrm>
                <a:off x="2695" y="3197"/>
                <a:ext cx="96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sz="1600">
                    <a:solidFill>
                      <a:srgbClr val="000000"/>
                    </a:solidFill>
                    <a:latin typeface="Courier" charset="0"/>
                  </a:rPr>
                  <a:t>&lt;&lt;extends&gt;&gt;</a:t>
                </a:r>
              </a:p>
            </p:txBody>
          </p:sp>
        </p:grpSp>
        <p:grpSp>
          <p:nvGrpSpPr>
            <p:cNvPr id="43022" name="Group 47"/>
            <p:cNvGrpSpPr>
              <a:grpSpLocks/>
            </p:cNvGrpSpPr>
            <p:nvPr/>
          </p:nvGrpSpPr>
          <p:grpSpPr bwMode="auto">
            <a:xfrm>
              <a:off x="1494" y="3537"/>
              <a:ext cx="706" cy="491"/>
              <a:chOff x="1762" y="2595"/>
              <a:chExt cx="706" cy="491"/>
            </a:xfrm>
          </p:grpSpPr>
          <p:sp>
            <p:nvSpPr>
              <p:cNvPr id="43025" name="Oval 48"/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26" name="Rectangle 49"/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51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lang="en-US" sz="1800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023" name="Line 50"/>
            <p:cNvSpPr>
              <a:spLocks noChangeShapeType="1"/>
            </p:cNvSpPr>
            <p:nvPr/>
          </p:nvSpPr>
          <p:spPr bwMode="auto">
            <a:xfrm flipH="1">
              <a:off x="1695" y="3238"/>
              <a:ext cx="85" cy="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Text Box 51"/>
            <p:cNvSpPr txBox="1">
              <a:spLocks noChangeArrowheads="1"/>
            </p:cNvSpPr>
            <p:nvPr/>
          </p:nvSpPr>
          <p:spPr bwMode="auto">
            <a:xfrm>
              <a:off x="1757" y="3281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Inheritance relationships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abstraction levels</a:t>
            </a: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218290" y="2796726"/>
            <a:ext cx="1136650" cy="490538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54790" y="3342826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Authenticate</a:t>
            </a:r>
            <a:endParaRPr lang="en-US" sz="1400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151615" y="3955601"/>
            <a:ext cx="1114425" cy="4889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80177" y="4500114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Authenticate</a:t>
            </a:r>
            <a:endParaRPr lang="en-US" sz="140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801152" y="3242814"/>
            <a:ext cx="1136650" cy="46672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36065" y="3765101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Authenticate</a:t>
            </a:r>
            <a:endParaRPr lang="en-US" sz="14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100815" y="3520626"/>
            <a:ext cx="1382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WithPassword</a:t>
            </a:r>
            <a:endParaRPr lang="en-US" sz="14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294490" y="4677914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WithCard</a:t>
            </a:r>
            <a:endParaRPr lang="en-US" sz="1400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223302" y="3576189"/>
            <a:ext cx="288925" cy="268287"/>
          </a:xfrm>
          <a:custGeom>
            <a:avLst/>
            <a:gdLst>
              <a:gd name="T0" fmla="*/ 42 w 182"/>
              <a:gd name="T1" fmla="*/ 84 h 169"/>
              <a:gd name="T2" fmla="*/ 0 w 182"/>
              <a:gd name="T3" fmla="*/ 14 h 169"/>
              <a:gd name="T4" fmla="*/ 182 w 182"/>
              <a:gd name="T5" fmla="*/ 0 h 169"/>
              <a:gd name="T6" fmla="*/ 98 w 182"/>
              <a:gd name="T7" fmla="*/ 169 h 169"/>
              <a:gd name="T8" fmla="*/ 42 w 182"/>
              <a:gd name="T9" fmla="*/ 84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69">
                <a:moveTo>
                  <a:pt x="42" y="84"/>
                </a:moveTo>
                <a:lnTo>
                  <a:pt x="0" y="14"/>
                </a:lnTo>
                <a:lnTo>
                  <a:pt x="182" y="0"/>
                </a:lnTo>
                <a:lnTo>
                  <a:pt x="98" y="169"/>
                </a:lnTo>
                <a:lnTo>
                  <a:pt x="42" y="84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201077" y="3176139"/>
            <a:ext cx="288925" cy="266700"/>
          </a:xfrm>
          <a:custGeom>
            <a:avLst/>
            <a:gdLst>
              <a:gd name="T0" fmla="*/ 42 w 182"/>
              <a:gd name="T1" fmla="*/ 84 h 168"/>
              <a:gd name="T2" fmla="*/ 70 w 182"/>
              <a:gd name="T3" fmla="*/ 0 h 168"/>
              <a:gd name="T4" fmla="*/ 182 w 182"/>
              <a:gd name="T5" fmla="*/ 140 h 168"/>
              <a:gd name="T6" fmla="*/ 0 w 182"/>
              <a:gd name="T7" fmla="*/ 168 h 168"/>
              <a:gd name="T8" fmla="*/ 42 w 182"/>
              <a:gd name="T9" fmla="*/ 8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68">
                <a:moveTo>
                  <a:pt x="42" y="84"/>
                </a:moveTo>
                <a:lnTo>
                  <a:pt x="70" y="0"/>
                </a:lnTo>
                <a:lnTo>
                  <a:pt x="182" y="140"/>
                </a:lnTo>
                <a:lnTo>
                  <a:pt x="0" y="168"/>
                </a:lnTo>
                <a:lnTo>
                  <a:pt x="42" y="84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2510515" y="3709539"/>
            <a:ext cx="779462" cy="5127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554965" y="3041201"/>
            <a:ext cx="690562" cy="2682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" name="Picture 4" descr="C:\Program Files\Rational\RationalUnifiedProcess\process\modguide\images\ucgen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59" y="2438426"/>
            <a:ext cx="2895600" cy="25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4.1.6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 case describes all possible scenarios involving the described functionalities</a:t>
            </a:r>
          </a:p>
          <a:p>
            <a:r>
              <a:rPr lang="en-US" dirty="0" smtClean="0"/>
              <a:t>A scenario is an instance of a use case describing a concrete set of actions.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Participating actor instances</a:t>
            </a:r>
          </a:p>
          <a:p>
            <a:pPr lvl="1"/>
            <a:r>
              <a:rPr lang="en-US" dirty="0" smtClean="0"/>
              <a:t>Flow of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Analysis vs. OO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refers to understanding the problem.</a:t>
            </a:r>
          </a:p>
          <a:p>
            <a:r>
              <a:rPr lang="en-US" dirty="0"/>
              <a:t>Design refers to coming up with the solution.</a:t>
            </a:r>
          </a:p>
          <a:p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dirty="0"/>
              <a:t>t confuse with broader use of word </a:t>
            </a:r>
            <a:r>
              <a:rPr lang="ja-JP" altLang="en-US" dirty="0"/>
              <a:t>“</a:t>
            </a:r>
            <a:r>
              <a:rPr lang="en-US" dirty="0"/>
              <a:t>design</a:t>
            </a:r>
            <a:r>
              <a:rPr lang="ja-JP" altLang="en-US" dirty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4.2  Class Diagrams</a:t>
            </a:r>
            <a:endParaRPr lang="en-US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066862"/>
            <a:ext cx="8001000" cy="3044763"/>
          </a:xfrm>
          <a:noFill/>
        </p:spPr>
        <p:txBody>
          <a:bodyPr/>
          <a:lstStyle/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Class diagrams represent the structure of the system</a:t>
            </a:r>
          </a:p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Used</a:t>
            </a: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during requirements analysis to model </a:t>
            </a:r>
            <a:r>
              <a:rPr lang="en-US" sz="2000" dirty="0">
                <a:solidFill>
                  <a:srgbClr val="FF0000"/>
                </a:solidFill>
                <a:latin typeface="Verdana" charset="0"/>
                <a:ea typeface="ＭＳ Ｐゴシック" charset="0"/>
              </a:rPr>
              <a:t>application domain concepts</a:t>
            </a: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during system design to model </a:t>
            </a:r>
            <a:r>
              <a:rPr lang="en-US" sz="2000" dirty="0">
                <a:solidFill>
                  <a:srgbClr val="FF0000"/>
                </a:solidFill>
                <a:latin typeface="Verdana" charset="0"/>
                <a:ea typeface="ＭＳ Ｐゴシック" charset="0"/>
              </a:rPr>
              <a:t>subsystems</a:t>
            </a: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during object design to specify the </a:t>
            </a:r>
            <a:r>
              <a:rPr lang="en-US" sz="2000" dirty="0">
                <a:solidFill>
                  <a:srgbClr val="FF0000"/>
                </a:solidFill>
                <a:latin typeface="Verdana" charset="0"/>
                <a:ea typeface="ＭＳ Ｐゴシック" charset="0"/>
              </a:rPr>
              <a:t>detailed behavior and attributes of classes.</a:t>
            </a:r>
          </a:p>
          <a:p>
            <a:endParaRPr lang="en-US" sz="24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38163" y="4516438"/>
            <a:ext cx="8199437" cy="1419225"/>
            <a:chOff x="339" y="2845"/>
            <a:chExt cx="5165" cy="894"/>
          </a:xfrm>
        </p:grpSpPr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385" y="3087"/>
              <a:ext cx="208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Courier" charset="0"/>
                </a:rPr>
                <a:t>Table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 zone2price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Enumeration getZones()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Price getPrice(Zone)</a:t>
              </a:r>
            </a:p>
          </p:txBody>
        </p:sp>
        <p:grpSp>
          <p:nvGrpSpPr>
            <p:cNvPr id="45062" name="Group 6"/>
            <p:cNvGrpSpPr>
              <a:grpSpLocks/>
            </p:cNvGrpSpPr>
            <p:nvPr/>
          </p:nvGrpSpPr>
          <p:grpSpPr bwMode="auto">
            <a:xfrm>
              <a:off x="340" y="2845"/>
              <a:ext cx="2102" cy="282"/>
              <a:chOff x="554" y="1413"/>
              <a:chExt cx="1390" cy="282"/>
            </a:xfrm>
          </p:grpSpPr>
          <p:sp>
            <p:nvSpPr>
              <p:cNvPr id="45076" name="Rectangle 7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7" name="Rectangle 8"/>
              <p:cNvSpPr>
                <a:spLocks noChangeArrowheads="1"/>
              </p:cNvSpPr>
              <p:nvPr/>
            </p:nvSpPr>
            <p:spPr bwMode="auto">
              <a:xfrm>
                <a:off x="877" y="1507"/>
                <a:ext cx="7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TarifSchedule</a:t>
                </a:r>
              </a:p>
            </p:txBody>
          </p:sp>
        </p:grpSp>
        <p:sp>
          <p:nvSpPr>
            <p:cNvPr id="45063" name="Rectangle 9"/>
            <p:cNvSpPr>
              <a:spLocks noChangeArrowheads="1"/>
            </p:cNvSpPr>
            <p:nvPr/>
          </p:nvSpPr>
          <p:spPr bwMode="auto">
            <a:xfrm>
              <a:off x="339" y="3130"/>
              <a:ext cx="2103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Rectangle 10"/>
            <p:cNvSpPr>
              <a:spLocks noChangeArrowheads="1"/>
            </p:cNvSpPr>
            <p:nvPr/>
          </p:nvSpPr>
          <p:spPr bwMode="auto">
            <a:xfrm>
              <a:off x="339" y="3298"/>
              <a:ext cx="2101" cy="37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22"/>
            <p:cNvSpPr>
              <a:spLocks noChangeShapeType="1"/>
            </p:cNvSpPr>
            <p:nvPr/>
          </p:nvSpPr>
          <p:spPr bwMode="auto">
            <a:xfrm>
              <a:off x="2440" y="3256"/>
              <a:ext cx="1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Text Box 29"/>
            <p:cNvSpPr txBox="1">
              <a:spLocks noChangeArrowheads="1"/>
            </p:cNvSpPr>
            <p:nvPr/>
          </p:nvSpPr>
          <p:spPr bwMode="auto">
            <a:xfrm>
              <a:off x="2521" y="328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b="0">
                  <a:solidFill>
                    <a:schemeClr val="tx1"/>
                  </a:solidFill>
                </a:rPr>
                <a:t>*</a:t>
              </a:r>
              <a:endParaRPr lang="en-US" b="0"/>
            </a:p>
          </p:txBody>
        </p:sp>
        <p:sp>
          <p:nvSpPr>
            <p:cNvPr id="45067" name="Text Box 31"/>
            <p:cNvSpPr txBox="1">
              <a:spLocks noChangeArrowheads="1"/>
            </p:cNvSpPr>
            <p:nvPr/>
          </p:nvSpPr>
          <p:spPr bwMode="auto">
            <a:xfrm>
              <a:off x="3630" y="330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b="0">
                  <a:solidFill>
                    <a:schemeClr val="tx1"/>
                  </a:solidFill>
                </a:rPr>
                <a:t>*</a:t>
              </a:r>
              <a:endParaRPr lang="en-US" b="0"/>
            </a:p>
          </p:txBody>
        </p:sp>
        <p:grpSp>
          <p:nvGrpSpPr>
            <p:cNvPr id="45068" name="Group 36"/>
            <p:cNvGrpSpPr>
              <a:grpSpLocks/>
            </p:cNvGrpSpPr>
            <p:nvPr/>
          </p:nvGrpSpPr>
          <p:grpSpPr bwMode="auto">
            <a:xfrm>
              <a:off x="3854" y="2911"/>
              <a:ext cx="1650" cy="282"/>
              <a:chOff x="554" y="1413"/>
              <a:chExt cx="1390" cy="282"/>
            </a:xfrm>
          </p:grpSpPr>
          <p:sp>
            <p:nvSpPr>
              <p:cNvPr id="45074" name="Rectangle 37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5" name="Rectangle 38"/>
              <p:cNvSpPr>
                <a:spLocks noChangeArrowheads="1"/>
              </p:cNvSpPr>
              <p:nvPr/>
            </p:nvSpPr>
            <p:spPr bwMode="auto">
              <a:xfrm>
                <a:off x="1103" y="1507"/>
                <a:ext cx="2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Trip</a:t>
                </a:r>
              </a:p>
            </p:txBody>
          </p:sp>
        </p:grpSp>
        <p:sp>
          <p:nvSpPr>
            <p:cNvPr id="45069" name="Rectangle 39"/>
            <p:cNvSpPr>
              <a:spLocks noChangeArrowheads="1"/>
            </p:cNvSpPr>
            <p:nvPr/>
          </p:nvSpPr>
          <p:spPr bwMode="auto">
            <a:xfrm>
              <a:off x="3854" y="3192"/>
              <a:ext cx="1649" cy="3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Rectangle 40"/>
            <p:cNvSpPr>
              <a:spLocks noChangeArrowheads="1"/>
            </p:cNvSpPr>
            <p:nvPr/>
          </p:nvSpPr>
          <p:spPr bwMode="auto">
            <a:xfrm>
              <a:off x="3854" y="3553"/>
              <a:ext cx="1649" cy="186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71" name="Group 41"/>
            <p:cNvGrpSpPr>
              <a:grpSpLocks/>
            </p:cNvGrpSpPr>
            <p:nvPr/>
          </p:nvGrpSpPr>
          <p:grpSpPr bwMode="auto">
            <a:xfrm>
              <a:off x="3943" y="3174"/>
              <a:ext cx="1037" cy="361"/>
              <a:chOff x="1743" y="1368"/>
              <a:chExt cx="1325" cy="361"/>
            </a:xfrm>
          </p:grpSpPr>
          <p:sp>
            <p:nvSpPr>
              <p:cNvPr id="45072" name="Rectangle 42"/>
              <p:cNvSpPr>
                <a:spLocks noChangeArrowheads="1"/>
              </p:cNvSpPr>
              <p:nvPr/>
            </p:nvSpPr>
            <p:spPr bwMode="auto">
              <a:xfrm>
                <a:off x="1963" y="1368"/>
                <a:ext cx="8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73" name="Rectangle 43"/>
              <p:cNvSpPr>
                <a:spLocks noChangeArrowheads="1"/>
              </p:cNvSpPr>
              <p:nvPr/>
            </p:nvSpPr>
            <p:spPr bwMode="auto">
              <a:xfrm>
                <a:off x="1743" y="1383"/>
                <a:ext cx="132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zone:Zone</a:t>
                </a:r>
              </a:p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Price: Price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4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48" y="222250"/>
            <a:ext cx="5829252" cy="863600"/>
          </a:xfrm>
        </p:spPr>
        <p:txBody>
          <a:bodyPr/>
          <a:lstStyle/>
          <a:p>
            <a:r>
              <a:rPr lang="en-US" dirty="0">
                <a:latin typeface="Century Gothic" charset="0"/>
                <a:ea typeface="ＭＳ Ｐゴシック" charset="0"/>
                <a:cs typeface="ＭＳ Ｐゴシック" charset="0"/>
              </a:rPr>
              <a:t>Classes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311650"/>
            <a:ext cx="8001000" cy="682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b="1" i="1">
                <a:latin typeface="Verdana" charset="0"/>
                <a:ea typeface="ＭＳ Ｐゴシック" charset="0"/>
                <a:cs typeface="ＭＳ Ｐゴシック" charset="0"/>
              </a:rPr>
              <a:t>class</a:t>
            </a: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 represents a concept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A class encapsulates state </a:t>
            </a:r>
            <a:r>
              <a:rPr lang="en-US" sz="2000" b="1" i="1">
                <a:latin typeface="Verdana" charset="0"/>
                <a:ea typeface="ＭＳ Ｐゴシック" charset="0"/>
                <a:cs typeface="ＭＳ Ｐゴシック" charset="0"/>
              </a:rPr>
              <a:t>(attributes)</a:t>
            </a: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 and behavior </a:t>
            </a:r>
            <a:r>
              <a:rPr lang="en-US" sz="2000" b="1" i="1">
                <a:latin typeface="Verdana" charset="0"/>
                <a:ea typeface="ＭＳ Ｐゴシック" charset="0"/>
                <a:cs typeface="ＭＳ Ｐゴシック" charset="0"/>
              </a:rPr>
              <a:t>(operations)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187950" y="922338"/>
            <a:ext cx="3635375" cy="1306512"/>
            <a:chOff x="3212" y="1405"/>
            <a:chExt cx="2290" cy="823"/>
          </a:xfrm>
        </p:grpSpPr>
        <p:sp>
          <p:nvSpPr>
            <p:cNvPr id="47127" name="Text Box 13"/>
            <p:cNvSpPr txBox="1">
              <a:spLocks noChangeArrowheads="1"/>
            </p:cNvSpPr>
            <p:nvPr/>
          </p:nvSpPr>
          <p:spPr bwMode="auto">
            <a:xfrm>
              <a:off x="3261" y="1647"/>
              <a:ext cx="224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2EFF2C"/>
                  </a:solidFill>
                  <a:latin typeface="Courier" charset="0"/>
                </a:rPr>
                <a:t>Table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 zone2price</a:t>
              </a:r>
            </a:p>
            <a:p>
              <a:pPr algn="l"/>
              <a:r>
                <a:rPr lang="en-US" sz="1800">
                  <a:solidFill>
                    <a:srgbClr val="2EFF2C"/>
                  </a:solidFill>
                  <a:latin typeface="Courier" charset="0"/>
                </a:rPr>
                <a:t>Enumeration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 getZones()</a:t>
              </a:r>
            </a:p>
            <a:p>
              <a:pPr algn="l"/>
              <a:r>
                <a:rPr lang="en-US" sz="1800">
                  <a:solidFill>
                    <a:srgbClr val="2EFF2C"/>
                  </a:solidFill>
                  <a:latin typeface="Courier" charset="0"/>
                </a:rPr>
                <a:t>Price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 getPrice(</a:t>
              </a:r>
              <a:r>
                <a:rPr lang="en-US" sz="1800">
                  <a:solidFill>
                    <a:srgbClr val="2EFF2C"/>
                  </a:solidFill>
                  <a:latin typeface="Courier" charset="0"/>
                </a:rPr>
                <a:t>Zone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)</a:t>
              </a:r>
            </a:p>
          </p:txBody>
        </p:sp>
        <p:sp>
          <p:nvSpPr>
            <p:cNvPr id="47128" name="Rectangle 14"/>
            <p:cNvSpPr>
              <a:spLocks noChangeArrowheads="1"/>
            </p:cNvSpPr>
            <p:nvPr/>
          </p:nvSpPr>
          <p:spPr bwMode="auto">
            <a:xfrm>
              <a:off x="3212" y="1405"/>
              <a:ext cx="2254" cy="2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Rectangle 15"/>
            <p:cNvSpPr>
              <a:spLocks noChangeArrowheads="1"/>
            </p:cNvSpPr>
            <p:nvPr/>
          </p:nvSpPr>
          <p:spPr bwMode="auto">
            <a:xfrm>
              <a:off x="3777" y="1499"/>
              <a:ext cx="11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TarifSchedule</a:t>
              </a:r>
            </a:p>
          </p:txBody>
        </p:sp>
        <p:sp>
          <p:nvSpPr>
            <p:cNvPr id="47130" name="Rectangle 16"/>
            <p:cNvSpPr>
              <a:spLocks noChangeArrowheads="1"/>
            </p:cNvSpPr>
            <p:nvPr/>
          </p:nvSpPr>
          <p:spPr bwMode="auto">
            <a:xfrm>
              <a:off x="3214" y="1690"/>
              <a:ext cx="2251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Rectangle 17"/>
            <p:cNvSpPr>
              <a:spLocks noChangeArrowheads="1"/>
            </p:cNvSpPr>
            <p:nvPr/>
          </p:nvSpPr>
          <p:spPr bwMode="auto">
            <a:xfrm>
              <a:off x="3219" y="1858"/>
              <a:ext cx="2251" cy="37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873125" y="1676400"/>
            <a:ext cx="4295775" cy="2222500"/>
            <a:chOff x="550" y="1056"/>
            <a:chExt cx="2706" cy="1400"/>
          </a:xfrm>
        </p:grpSpPr>
        <p:grpSp>
          <p:nvGrpSpPr>
            <p:cNvPr id="47117" name="Group 28"/>
            <p:cNvGrpSpPr>
              <a:grpSpLocks/>
            </p:cNvGrpSpPr>
            <p:nvPr/>
          </p:nvGrpSpPr>
          <p:grpSpPr bwMode="auto">
            <a:xfrm>
              <a:off x="550" y="1413"/>
              <a:ext cx="1416" cy="823"/>
              <a:chOff x="550" y="1413"/>
              <a:chExt cx="1416" cy="823"/>
            </a:xfrm>
          </p:grpSpPr>
          <p:sp>
            <p:nvSpPr>
              <p:cNvPr id="47121" name="Text Box 6"/>
              <p:cNvSpPr txBox="1">
                <a:spLocks noChangeArrowheads="1"/>
              </p:cNvSpPr>
              <p:nvPr/>
            </p:nvSpPr>
            <p:spPr bwMode="auto">
              <a:xfrm>
                <a:off x="584" y="1655"/>
                <a:ext cx="1382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zone2price</a:t>
                </a:r>
              </a:p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getZones()</a:t>
                </a:r>
              </a:p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getPrice()</a:t>
                </a:r>
              </a:p>
            </p:txBody>
          </p:sp>
          <p:grpSp>
            <p:nvGrpSpPr>
              <p:cNvPr id="47122" name="Group 24"/>
              <p:cNvGrpSpPr>
                <a:grpSpLocks/>
              </p:cNvGrpSpPr>
              <p:nvPr/>
            </p:nvGrpSpPr>
            <p:grpSpPr bwMode="auto">
              <a:xfrm>
                <a:off x="554" y="1413"/>
                <a:ext cx="1390" cy="282"/>
                <a:chOff x="554" y="1413"/>
                <a:chExt cx="1390" cy="282"/>
              </a:xfrm>
            </p:grpSpPr>
            <p:sp>
              <p:nvSpPr>
                <p:cNvPr id="47125" name="Rectangle 7"/>
                <p:cNvSpPr>
                  <a:spLocks noChangeArrowheads="1"/>
                </p:cNvSpPr>
                <p:nvPr/>
              </p:nvSpPr>
              <p:spPr bwMode="auto">
                <a:xfrm>
                  <a:off x="554" y="1413"/>
                  <a:ext cx="1390" cy="282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26" name="Rectangle 8"/>
                <p:cNvSpPr>
                  <a:spLocks noChangeArrowheads="1"/>
                </p:cNvSpPr>
                <p:nvPr/>
              </p:nvSpPr>
              <p:spPr bwMode="auto">
                <a:xfrm>
                  <a:off x="687" y="1507"/>
                  <a:ext cx="1123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  <a:latin typeface="Courier" charset="0"/>
                    </a:rPr>
                    <a:t>TarifSchedule</a:t>
                  </a:r>
                </a:p>
              </p:txBody>
            </p:sp>
          </p:grpSp>
          <p:sp>
            <p:nvSpPr>
              <p:cNvPr id="47123" name="Rectangle 9"/>
              <p:cNvSpPr>
                <a:spLocks noChangeArrowheads="1"/>
              </p:cNvSpPr>
              <p:nvPr/>
            </p:nvSpPr>
            <p:spPr bwMode="auto">
              <a:xfrm>
                <a:off x="550" y="1698"/>
                <a:ext cx="1394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4" name="Rectangle 10"/>
              <p:cNvSpPr>
                <a:spLocks noChangeArrowheads="1"/>
              </p:cNvSpPr>
              <p:nvPr/>
            </p:nvSpPr>
            <p:spPr bwMode="auto">
              <a:xfrm>
                <a:off x="553" y="1866"/>
                <a:ext cx="1393" cy="37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8" name="AutoShape 19"/>
            <p:cNvSpPr>
              <a:spLocks noChangeArrowheads="1"/>
            </p:cNvSpPr>
            <p:nvPr/>
          </p:nvSpPr>
          <p:spPr bwMode="auto">
            <a:xfrm>
              <a:off x="2312" y="1056"/>
              <a:ext cx="784" cy="384"/>
            </a:xfrm>
            <a:prstGeom prst="wedgeRoundRectCallout">
              <a:avLst>
                <a:gd name="adj1" fmla="val -91329"/>
                <a:gd name="adj2" fmla="val 8671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0"/>
                <a:t>Name</a:t>
              </a:r>
            </a:p>
          </p:txBody>
        </p:sp>
        <p:sp>
          <p:nvSpPr>
            <p:cNvPr id="47119" name="AutoShape 20"/>
            <p:cNvSpPr>
              <a:spLocks noChangeArrowheads="1"/>
            </p:cNvSpPr>
            <p:nvPr/>
          </p:nvSpPr>
          <p:spPr bwMode="auto">
            <a:xfrm>
              <a:off x="2168" y="1568"/>
              <a:ext cx="1064" cy="384"/>
            </a:xfrm>
            <a:prstGeom prst="wedgeRoundRectCallout">
              <a:avLst>
                <a:gd name="adj1" fmla="val -68421"/>
                <a:gd name="adj2" fmla="val 9634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0"/>
                <a:t>Attributes</a:t>
              </a:r>
            </a:p>
          </p:txBody>
        </p:sp>
        <p:sp>
          <p:nvSpPr>
            <p:cNvPr id="47120" name="AutoShape 21"/>
            <p:cNvSpPr>
              <a:spLocks noChangeArrowheads="1"/>
            </p:cNvSpPr>
            <p:nvPr/>
          </p:nvSpPr>
          <p:spPr bwMode="auto">
            <a:xfrm>
              <a:off x="2192" y="2072"/>
              <a:ext cx="1064" cy="384"/>
            </a:xfrm>
            <a:prstGeom prst="wedgeRoundRectCallout">
              <a:avLst>
                <a:gd name="adj1" fmla="val -72931"/>
                <a:gd name="adj2" fmla="val -59116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0"/>
                <a:t>Operations</a:t>
              </a:r>
            </a:p>
          </p:txBody>
        </p:sp>
      </p:grpSp>
      <p:sp>
        <p:nvSpPr>
          <p:cNvPr id="113687" name="AutoShape 23"/>
          <p:cNvSpPr>
            <a:spLocks noChangeArrowheads="1"/>
          </p:cNvSpPr>
          <p:nvPr/>
        </p:nvSpPr>
        <p:spPr bwMode="auto">
          <a:xfrm>
            <a:off x="6210300" y="2451100"/>
            <a:ext cx="1689100" cy="609600"/>
          </a:xfrm>
          <a:prstGeom prst="wedgeRoundRectCallout">
            <a:avLst>
              <a:gd name="adj1" fmla="val -74435"/>
              <a:gd name="adj2" fmla="val -945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/>
              <a:t>Signature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315075" y="3309938"/>
            <a:ext cx="2206625" cy="447675"/>
            <a:chOff x="554" y="1413"/>
            <a:chExt cx="1390" cy="282"/>
          </a:xfrm>
        </p:grpSpPr>
        <p:sp>
          <p:nvSpPr>
            <p:cNvPr id="47115" name="Rectangle 26"/>
            <p:cNvSpPr>
              <a:spLocks noChangeArrowheads="1"/>
            </p:cNvSpPr>
            <p:nvPr/>
          </p:nvSpPr>
          <p:spPr bwMode="auto">
            <a:xfrm>
              <a:off x="554" y="1413"/>
              <a:ext cx="1390" cy="2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Rectangle 27"/>
            <p:cNvSpPr>
              <a:spLocks noChangeArrowheads="1"/>
            </p:cNvSpPr>
            <p:nvPr/>
          </p:nvSpPr>
          <p:spPr bwMode="auto">
            <a:xfrm>
              <a:off x="687" y="1507"/>
              <a:ext cx="11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TarifSchedule</a:t>
              </a:r>
            </a:p>
          </p:txBody>
        </p:sp>
      </p:grp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825500" y="6015038"/>
            <a:ext cx="668813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l"/>
            <a:r>
              <a:rPr lang="en-US" sz="2000" b="0" dirty="0">
                <a:solidFill>
                  <a:schemeClr val="tx1"/>
                </a:solidFill>
                <a:latin typeface="Verdana" charset="0"/>
              </a:rPr>
              <a:t>The class name is the only </a:t>
            </a:r>
            <a:r>
              <a:rPr lang="en-US" sz="2000" b="0" dirty="0">
                <a:solidFill>
                  <a:srgbClr val="FF0000"/>
                </a:solidFill>
                <a:latin typeface="Verdana" charset="0"/>
              </a:rPr>
              <a:t>mandatory</a:t>
            </a:r>
            <a:r>
              <a:rPr lang="en-US" sz="2000" b="0" dirty="0">
                <a:solidFill>
                  <a:schemeClr val="tx1"/>
                </a:solidFill>
                <a:latin typeface="Verdana" charset="0"/>
              </a:rPr>
              <a:t> information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230313" y="5191125"/>
            <a:ext cx="65659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l"/>
            <a:r>
              <a:rPr lang="en-US" sz="2000" b="0">
                <a:solidFill>
                  <a:schemeClr val="tx1"/>
                </a:solidFill>
                <a:latin typeface="Verdana" charset="0"/>
              </a:rPr>
              <a:t>Each attribute has a </a:t>
            </a:r>
            <a:r>
              <a:rPr lang="en-US" sz="2000" i="1">
                <a:solidFill>
                  <a:schemeClr val="tx1"/>
                </a:solidFill>
                <a:latin typeface="Verdana" charset="0"/>
              </a:rPr>
              <a:t>type</a:t>
            </a:r>
            <a:endParaRPr lang="en-US" sz="2000" b="0">
              <a:solidFill>
                <a:schemeClr val="tx1"/>
              </a:solidFill>
              <a:latin typeface="Verdana" charset="0"/>
            </a:endParaRPr>
          </a:p>
          <a:p>
            <a:pPr algn="l"/>
            <a:r>
              <a:rPr lang="en-US" sz="2000" b="0">
                <a:solidFill>
                  <a:schemeClr val="tx1"/>
                </a:solidFill>
                <a:latin typeface="Verdana" charset="0"/>
              </a:rPr>
              <a:t>Each operation has a </a:t>
            </a:r>
            <a:r>
              <a:rPr lang="en-US" sz="2000" i="1">
                <a:solidFill>
                  <a:schemeClr val="tx1"/>
                </a:solidFill>
                <a:latin typeface="Verdana" charset="0"/>
              </a:rPr>
              <a:t>signature</a:t>
            </a:r>
            <a:endParaRPr lang="en-US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3060700" y="403225"/>
            <a:ext cx="1689100" cy="609600"/>
          </a:xfrm>
          <a:prstGeom prst="wedgeRoundRectCallout">
            <a:avLst>
              <a:gd name="adj1" fmla="val 84023"/>
              <a:gd name="adj2" fmla="val 1263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54799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  <p:bldP spid="113687" grpId="0" animBg="1" autoUpdateAnimBg="0"/>
      <p:bldP spid="113693" grpId="0" build="p" autoUpdateAnimBg="0"/>
      <p:bldP spid="113694" grpId="0" build="p" autoUpdateAnimBg="0"/>
      <p:bldP spid="11369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  <a:ea typeface="ＭＳ Ｐゴシック" charset="0"/>
                <a:cs typeface="ＭＳ Ｐゴシック" charset="0"/>
              </a:rPr>
              <a:t>Instances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017963"/>
            <a:ext cx="8001000" cy="987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000" b="1" i="1">
                <a:latin typeface="Verdana" charset="0"/>
                <a:ea typeface="ＭＳ Ｐゴシック" charset="0"/>
                <a:cs typeface="ＭＳ Ｐゴシック" charset="0"/>
              </a:rPr>
              <a:t>instance</a:t>
            </a: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 represents a phenomenon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The attributes are represented with their </a:t>
            </a:r>
            <a:r>
              <a:rPr lang="en-US" sz="2000" b="1" i="1">
                <a:latin typeface="Verdana" charset="0"/>
                <a:ea typeface="ＭＳ Ｐゴシック" charset="0"/>
                <a:cs typeface="ＭＳ Ｐゴシック" charset="0"/>
              </a:rPr>
              <a:t>values</a:t>
            </a:r>
            <a:endParaRPr lang="en-US" sz="200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The name of an instance is </a:t>
            </a:r>
            <a:r>
              <a:rPr lang="en-US" sz="2000" u="sng">
                <a:latin typeface="Verdana" charset="0"/>
                <a:ea typeface="ＭＳ Ｐゴシック" charset="0"/>
                <a:cs typeface="ＭＳ Ｐゴシック" charset="0"/>
              </a:rPr>
              <a:t>underlined</a:t>
            </a: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The name can contain only the class name of the instance (anonymous instance)</a:t>
            </a:r>
            <a:endParaRPr lang="en-US" sz="1800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180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71563" y="1392238"/>
            <a:ext cx="3556000" cy="1616075"/>
            <a:chOff x="1150" y="941"/>
            <a:chExt cx="2240" cy="1018"/>
          </a:xfrm>
        </p:grpSpPr>
        <p:sp>
          <p:nvSpPr>
            <p:cNvPr id="49165" name="Text Box 6"/>
            <p:cNvSpPr txBox="1">
              <a:spLocks noChangeArrowheads="1"/>
            </p:cNvSpPr>
            <p:nvPr/>
          </p:nvSpPr>
          <p:spPr bwMode="auto">
            <a:xfrm>
              <a:off x="1199" y="1183"/>
              <a:ext cx="219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zone2price = {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{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‘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1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’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, 0.20},</a:t>
              </a:r>
              <a:br>
                <a:rPr lang="en-US" sz="1800">
                  <a:solidFill>
                    <a:srgbClr val="000000"/>
                  </a:solidFill>
                  <a:latin typeface="Courier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{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‘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2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’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, 0.40},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{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‘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3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’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, 0.60}}</a:t>
              </a:r>
            </a:p>
          </p:txBody>
        </p:sp>
        <p:grpSp>
          <p:nvGrpSpPr>
            <p:cNvPr id="49166" name="Group 7"/>
            <p:cNvGrpSpPr>
              <a:grpSpLocks/>
            </p:cNvGrpSpPr>
            <p:nvPr/>
          </p:nvGrpSpPr>
          <p:grpSpPr bwMode="auto">
            <a:xfrm>
              <a:off x="1151" y="941"/>
              <a:ext cx="2204" cy="282"/>
              <a:chOff x="554" y="1413"/>
              <a:chExt cx="1390" cy="282"/>
            </a:xfrm>
          </p:grpSpPr>
          <p:sp>
            <p:nvSpPr>
              <p:cNvPr id="49168" name="Rectangle 8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9" name="Rectangle 9"/>
              <p:cNvSpPr>
                <a:spLocks noChangeArrowheads="1"/>
              </p:cNvSpPr>
              <p:nvPr/>
            </p:nvSpPr>
            <p:spPr bwMode="auto">
              <a:xfrm>
                <a:off x="622" y="1507"/>
                <a:ext cx="125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u="sng">
                    <a:solidFill>
                      <a:srgbClr val="000000"/>
                    </a:solidFill>
                    <a:latin typeface="Courier" charset="0"/>
                  </a:rPr>
                  <a:t>tarif2006:TarifSchedule</a:t>
                </a:r>
              </a:p>
            </p:txBody>
          </p:sp>
        </p:grp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1150" y="1221"/>
              <a:ext cx="2208" cy="73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856163" y="1409700"/>
            <a:ext cx="3556000" cy="1616075"/>
            <a:chOff x="1150" y="941"/>
            <a:chExt cx="2240" cy="1018"/>
          </a:xfrm>
        </p:grpSpPr>
        <p:sp>
          <p:nvSpPr>
            <p:cNvPr id="49160" name="Text Box 14"/>
            <p:cNvSpPr txBox="1">
              <a:spLocks noChangeArrowheads="1"/>
            </p:cNvSpPr>
            <p:nvPr/>
          </p:nvSpPr>
          <p:spPr bwMode="auto">
            <a:xfrm>
              <a:off x="1199" y="1183"/>
              <a:ext cx="219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zone2price = {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{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‘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1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’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, 0.20},</a:t>
              </a:r>
              <a:br>
                <a:rPr lang="en-US" sz="1800">
                  <a:solidFill>
                    <a:srgbClr val="000000"/>
                  </a:solidFill>
                  <a:latin typeface="Courier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{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‘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2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’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, 0.40},</a:t>
              </a:r>
            </a:p>
            <a:p>
              <a:pPr algn="l"/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{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‘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3</a:t>
              </a:r>
              <a:r>
                <a:rPr lang="ja-JP" altLang="en-US" sz="1800">
                  <a:solidFill>
                    <a:srgbClr val="000000"/>
                  </a:solidFill>
                  <a:latin typeface="Courier" charset="0"/>
                </a:rPr>
                <a:t>’</a:t>
              </a:r>
              <a:r>
                <a:rPr lang="en-US" sz="1800">
                  <a:solidFill>
                    <a:srgbClr val="000000"/>
                  </a:solidFill>
                  <a:latin typeface="Courier" charset="0"/>
                </a:rPr>
                <a:t>, 0.60}}</a:t>
              </a:r>
            </a:p>
          </p:txBody>
        </p:sp>
        <p:grpSp>
          <p:nvGrpSpPr>
            <p:cNvPr id="49161" name="Group 15"/>
            <p:cNvGrpSpPr>
              <a:grpSpLocks/>
            </p:cNvGrpSpPr>
            <p:nvPr/>
          </p:nvGrpSpPr>
          <p:grpSpPr bwMode="auto">
            <a:xfrm>
              <a:off x="1151" y="941"/>
              <a:ext cx="2204" cy="282"/>
              <a:chOff x="554" y="1413"/>
              <a:chExt cx="1390" cy="282"/>
            </a:xfrm>
          </p:grpSpPr>
          <p:sp>
            <p:nvSpPr>
              <p:cNvPr id="49163" name="Rectangle 16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64" name="Rectangle 17"/>
              <p:cNvSpPr>
                <a:spLocks noChangeArrowheads="1"/>
              </p:cNvSpPr>
              <p:nvPr/>
            </p:nvSpPr>
            <p:spPr bwMode="auto">
              <a:xfrm>
                <a:off x="867" y="1507"/>
                <a:ext cx="7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 u="sng">
                    <a:solidFill>
                      <a:srgbClr val="000000"/>
                    </a:solidFill>
                    <a:latin typeface="Courier" charset="0"/>
                  </a:rPr>
                  <a:t>:TarifSchedule</a:t>
                </a:r>
              </a:p>
            </p:txBody>
          </p:sp>
        </p:grpSp>
        <p:sp>
          <p:nvSpPr>
            <p:cNvPr id="49162" name="Rectangle 18"/>
            <p:cNvSpPr>
              <a:spLocks noChangeArrowheads="1"/>
            </p:cNvSpPr>
            <p:nvPr/>
          </p:nvSpPr>
          <p:spPr bwMode="auto">
            <a:xfrm>
              <a:off x="1150" y="1221"/>
              <a:ext cx="2208" cy="73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58" name="Rectangle 19"/>
          <p:cNvSpPr>
            <a:spLocks noChangeArrowheads="1"/>
          </p:cNvSpPr>
          <p:nvPr/>
        </p:nvSpPr>
        <p:spPr bwMode="auto">
          <a:xfrm>
            <a:off x="381000" y="4718050"/>
            <a:ext cx="8255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l"/>
            <a:endParaRPr lang="en-US" b="0">
              <a:solidFill>
                <a:schemeClr val="tx1"/>
              </a:solidFill>
              <a:latin typeface="Times" charset="0"/>
            </a:endParaRPr>
          </a:p>
          <a:p>
            <a:pPr algn="l"/>
            <a:endParaRPr lang="en-US" sz="2000" b="0">
              <a:solidFill>
                <a:schemeClr val="tx1"/>
              </a:solidFill>
              <a:latin typeface="Verdana" charset="0"/>
            </a:endParaRPr>
          </a:p>
          <a:p>
            <a:pPr algn="l"/>
            <a:endParaRPr lang="en-US" b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 flipH="1" flipV="1">
            <a:off x="2744788" y="2565400"/>
            <a:ext cx="383540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80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  <a:ea typeface="ＭＳ Ｐゴシック" charset="0"/>
                <a:cs typeface="ＭＳ Ｐゴシック" charset="0"/>
              </a:rPr>
              <a:t>Actor vs Class vs Object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800" y="868363"/>
            <a:ext cx="8229600" cy="5065712"/>
          </a:xfrm>
        </p:spPr>
        <p:txBody>
          <a:bodyPr/>
          <a:lstStyle/>
          <a:p>
            <a:endParaRPr lang="en-US" sz="24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en-US" sz="2400" b="1" dirty="0">
                <a:solidFill>
                  <a:srgbClr val="FF3300"/>
                </a:solidFill>
                <a:latin typeface="Verdana" charset="0"/>
                <a:ea typeface="ＭＳ Ｐゴシック" charset="0"/>
                <a:cs typeface="ＭＳ Ｐゴシック" charset="0"/>
              </a:rPr>
              <a:t>Actor</a:t>
            </a:r>
            <a:r>
              <a:rPr lang="en-US" sz="2400" b="1" dirty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An entity outside the system to be modeled, interacting with the system (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“</a:t>
            </a:r>
            <a:r>
              <a:rPr lang="en-US" sz="2000" dirty="0">
                <a:latin typeface="Verdana" charset="0"/>
                <a:ea typeface="ＭＳ Ｐゴシック" charset="0"/>
              </a:rPr>
              <a:t>Passenger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”</a:t>
            </a:r>
            <a:r>
              <a:rPr lang="en-US" sz="2000" dirty="0">
                <a:latin typeface="Verdana" charset="0"/>
                <a:ea typeface="ＭＳ Ｐゴシック" charset="0"/>
              </a:rPr>
              <a:t>)</a:t>
            </a:r>
          </a:p>
          <a:p>
            <a:r>
              <a:rPr lang="en-US" sz="2400" b="1" dirty="0">
                <a:solidFill>
                  <a:srgbClr val="FF3300"/>
                </a:solidFill>
                <a:latin typeface="Verdana" charset="0"/>
                <a:ea typeface="ＭＳ Ｐゴシック" charset="0"/>
                <a:cs typeface="ＭＳ Ｐゴシック" charset="0"/>
              </a:rPr>
              <a:t>Class</a:t>
            </a:r>
            <a:endParaRPr lang="en-US" sz="24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An abstraction modeling an </a:t>
            </a:r>
            <a:r>
              <a:rPr lang="en-US" sz="2000" dirty="0">
                <a:solidFill>
                  <a:srgbClr val="FF0000"/>
                </a:solidFill>
                <a:latin typeface="Verdana" charset="0"/>
                <a:ea typeface="ＭＳ Ｐゴシック" charset="0"/>
              </a:rPr>
              <a:t>entity</a:t>
            </a:r>
            <a:r>
              <a:rPr lang="en-US" sz="2000" dirty="0">
                <a:latin typeface="Verdana" charset="0"/>
                <a:ea typeface="ＭＳ Ｐゴシック" charset="0"/>
              </a:rPr>
              <a:t> in the application or solution domain</a:t>
            </a: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The class is part of the system model (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“</a:t>
            </a:r>
            <a:r>
              <a:rPr lang="en-US" sz="2000" dirty="0">
                <a:latin typeface="Verdana" charset="0"/>
                <a:ea typeface="ＭＳ Ｐゴシック" charset="0"/>
              </a:rPr>
              <a:t>User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”</a:t>
            </a:r>
            <a:r>
              <a:rPr lang="en-US" sz="2000" dirty="0">
                <a:latin typeface="Verdana" charset="0"/>
                <a:ea typeface="ＭＳ Ｐゴシック" charset="0"/>
              </a:rPr>
              <a:t>, 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“</a:t>
            </a:r>
            <a:r>
              <a:rPr lang="en-US" sz="2000" dirty="0">
                <a:latin typeface="Verdana" charset="0"/>
                <a:ea typeface="ＭＳ Ｐゴシック" charset="0"/>
              </a:rPr>
              <a:t>Ticket distributor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”</a:t>
            </a:r>
            <a:r>
              <a:rPr lang="en-US" sz="2000" dirty="0">
                <a:latin typeface="Verdana" charset="0"/>
                <a:ea typeface="ＭＳ Ｐゴシック" charset="0"/>
              </a:rPr>
              <a:t>, 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“</a:t>
            </a:r>
            <a:r>
              <a:rPr lang="en-US" sz="2000" dirty="0">
                <a:latin typeface="Verdana" charset="0"/>
                <a:ea typeface="ＭＳ Ｐゴシック" charset="0"/>
              </a:rPr>
              <a:t>Server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”</a:t>
            </a:r>
            <a:r>
              <a:rPr lang="en-US" sz="2000" dirty="0">
                <a:latin typeface="Verdana" charset="0"/>
                <a:ea typeface="ＭＳ Ｐゴシック" charset="0"/>
              </a:rPr>
              <a:t>)</a:t>
            </a:r>
          </a:p>
          <a:p>
            <a:r>
              <a:rPr lang="en-US" sz="2400" b="1" dirty="0">
                <a:solidFill>
                  <a:srgbClr val="FF3300"/>
                </a:solidFill>
                <a:latin typeface="Verdana" charset="0"/>
                <a:ea typeface="ＭＳ Ｐゴシック" charset="0"/>
                <a:cs typeface="ＭＳ Ｐゴシック" charset="0"/>
              </a:rPr>
              <a:t>Object</a:t>
            </a:r>
            <a:endParaRPr lang="en-US" sz="24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Verdana" charset="0"/>
                <a:ea typeface="ＭＳ Ｐゴシック" charset="0"/>
              </a:rPr>
              <a:t>A specific </a:t>
            </a:r>
            <a:r>
              <a:rPr lang="en-US" sz="2000" dirty="0">
                <a:solidFill>
                  <a:srgbClr val="FF0000"/>
                </a:solidFill>
                <a:latin typeface="Verdana" charset="0"/>
                <a:ea typeface="ＭＳ Ｐゴシック" charset="0"/>
              </a:rPr>
              <a:t>instance</a:t>
            </a:r>
            <a:r>
              <a:rPr lang="en-US" sz="2000" dirty="0">
                <a:latin typeface="Verdana" charset="0"/>
                <a:ea typeface="ＭＳ Ｐゴシック" charset="0"/>
              </a:rPr>
              <a:t> of a class (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“</a:t>
            </a:r>
            <a:r>
              <a:rPr lang="en-US" sz="2000" dirty="0">
                <a:latin typeface="Verdana" charset="0"/>
                <a:ea typeface="ＭＳ Ｐゴシック" charset="0"/>
              </a:rPr>
              <a:t>Joe, the passenger who is purchasing a ticket from the ticket distributor</a:t>
            </a:r>
            <a:r>
              <a:rPr lang="ja-JP" altLang="en-US" sz="2000" dirty="0">
                <a:latin typeface="Verdana" charset="0"/>
                <a:ea typeface="ＭＳ Ｐゴシック" charset="0"/>
              </a:rPr>
              <a:t>”</a:t>
            </a:r>
            <a:r>
              <a:rPr lang="en-US" sz="2000" dirty="0">
                <a:latin typeface="Verdana" charset="0"/>
                <a:ea typeface="ＭＳ Ｐゴシック" charset="0"/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21535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4.2.2 Associations</a:t>
            </a:r>
            <a:endParaRPr lang="en-US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3929063"/>
            <a:ext cx="8255000" cy="446087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Associations denote relationships between classes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68325" y="1900238"/>
            <a:ext cx="7820025" cy="1511300"/>
            <a:chOff x="358" y="1197"/>
            <a:chExt cx="4926" cy="952"/>
          </a:xfrm>
        </p:grpSpPr>
        <p:sp>
          <p:nvSpPr>
            <p:cNvPr id="53254" name="Line 19"/>
            <p:cNvSpPr>
              <a:spLocks noChangeShapeType="1"/>
            </p:cNvSpPr>
            <p:nvPr/>
          </p:nvSpPr>
          <p:spPr bwMode="auto">
            <a:xfrm>
              <a:off x="2464" y="1608"/>
              <a:ext cx="1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255" name="Group 46"/>
            <p:cNvGrpSpPr>
              <a:grpSpLocks/>
            </p:cNvGrpSpPr>
            <p:nvPr/>
          </p:nvGrpSpPr>
          <p:grpSpPr bwMode="auto">
            <a:xfrm>
              <a:off x="358" y="1197"/>
              <a:ext cx="4926" cy="952"/>
              <a:chOff x="358" y="1197"/>
              <a:chExt cx="4926" cy="952"/>
            </a:xfrm>
          </p:grpSpPr>
          <p:sp>
            <p:nvSpPr>
              <p:cNvPr id="53259" name="Rectangle 38"/>
              <p:cNvSpPr>
                <a:spLocks noChangeArrowheads="1"/>
              </p:cNvSpPr>
              <p:nvPr/>
            </p:nvSpPr>
            <p:spPr bwMode="auto">
              <a:xfrm>
                <a:off x="3894" y="1533"/>
                <a:ext cx="1390" cy="386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0" name="Rectangle 39"/>
              <p:cNvSpPr>
                <a:spLocks noChangeArrowheads="1"/>
              </p:cNvSpPr>
              <p:nvPr/>
            </p:nvSpPr>
            <p:spPr bwMode="auto">
              <a:xfrm>
                <a:off x="4373" y="1590"/>
                <a:ext cx="432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Price</a:t>
                </a:r>
                <a:br>
                  <a:rPr lang="en-US" sz="1800">
                    <a:solidFill>
                      <a:srgbClr val="000000"/>
                    </a:solidFill>
                    <a:latin typeface="Courier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Zone</a:t>
                </a:r>
              </a:p>
              <a:p>
                <a:endParaRPr lang="en-US" sz="1800">
                  <a:solidFill>
                    <a:srgbClr val="000000"/>
                  </a:solidFill>
                  <a:latin typeface="Courier" charset="0"/>
                </a:endParaRPr>
              </a:p>
            </p:txBody>
          </p:sp>
          <p:sp>
            <p:nvSpPr>
              <p:cNvPr id="53261" name="Text Box 7"/>
              <p:cNvSpPr txBox="1">
                <a:spLocks noChangeArrowheads="1"/>
              </p:cNvSpPr>
              <p:nvPr/>
            </p:nvSpPr>
            <p:spPr bwMode="auto">
              <a:xfrm>
                <a:off x="409" y="1439"/>
                <a:ext cx="208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endParaRPr lang="en-US" sz="1800">
                  <a:solidFill>
                    <a:srgbClr val="000000"/>
                  </a:solidFill>
                  <a:latin typeface="Courier" charset="0"/>
                </a:endParaRPr>
              </a:p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Enumeration getZones()</a:t>
                </a:r>
              </a:p>
              <a:p>
                <a:pPr algn="l"/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Price getPrice(Zone)</a:t>
                </a:r>
              </a:p>
            </p:txBody>
          </p:sp>
          <p:grpSp>
            <p:nvGrpSpPr>
              <p:cNvPr id="53262" name="Group 8"/>
              <p:cNvGrpSpPr>
                <a:grpSpLocks/>
              </p:cNvGrpSpPr>
              <p:nvPr/>
            </p:nvGrpSpPr>
            <p:grpSpPr bwMode="auto">
              <a:xfrm>
                <a:off x="364" y="1197"/>
                <a:ext cx="2102" cy="282"/>
                <a:chOff x="554" y="1413"/>
                <a:chExt cx="1390" cy="282"/>
              </a:xfrm>
            </p:grpSpPr>
            <p:sp>
              <p:nvSpPr>
                <p:cNvPr id="53271" name="Rectangle 9"/>
                <p:cNvSpPr>
                  <a:spLocks noChangeArrowheads="1"/>
                </p:cNvSpPr>
                <p:nvPr/>
              </p:nvSpPr>
              <p:spPr bwMode="auto">
                <a:xfrm>
                  <a:off x="554" y="1413"/>
                  <a:ext cx="1390" cy="282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72" name="Rectangle 10"/>
                <p:cNvSpPr>
                  <a:spLocks noChangeArrowheads="1"/>
                </p:cNvSpPr>
                <p:nvPr/>
              </p:nvSpPr>
              <p:spPr bwMode="auto">
                <a:xfrm>
                  <a:off x="877" y="1507"/>
                  <a:ext cx="74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  <a:latin typeface="Courier" charset="0"/>
                    </a:rPr>
                    <a:t>TarifSchedule</a:t>
                  </a:r>
                </a:p>
              </p:txBody>
            </p:sp>
          </p:grpSp>
          <p:sp>
            <p:nvSpPr>
              <p:cNvPr id="53263" name="Rectangle 11"/>
              <p:cNvSpPr>
                <a:spLocks noChangeArrowheads="1"/>
              </p:cNvSpPr>
              <p:nvPr/>
            </p:nvSpPr>
            <p:spPr bwMode="auto">
              <a:xfrm>
                <a:off x="358" y="1482"/>
                <a:ext cx="2103" cy="16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4" name="Rectangle 12"/>
              <p:cNvSpPr>
                <a:spLocks noChangeArrowheads="1"/>
              </p:cNvSpPr>
              <p:nvPr/>
            </p:nvSpPr>
            <p:spPr bwMode="auto">
              <a:xfrm>
                <a:off x="363" y="1650"/>
                <a:ext cx="2101" cy="37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265" name="Group 13"/>
              <p:cNvGrpSpPr>
                <a:grpSpLocks/>
              </p:cNvGrpSpPr>
              <p:nvPr/>
            </p:nvGrpSpPr>
            <p:grpSpPr bwMode="auto">
              <a:xfrm>
                <a:off x="3894" y="1253"/>
                <a:ext cx="1390" cy="282"/>
                <a:chOff x="554" y="1413"/>
                <a:chExt cx="1390" cy="282"/>
              </a:xfrm>
            </p:grpSpPr>
            <p:sp>
              <p:nvSpPr>
                <p:cNvPr id="53269" name="Rectangle 14"/>
                <p:cNvSpPr>
                  <a:spLocks noChangeArrowheads="1"/>
                </p:cNvSpPr>
                <p:nvPr/>
              </p:nvSpPr>
              <p:spPr bwMode="auto">
                <a:xfrm>
                  <a:off x="554" y="1413"/>
                  <a:ext cx="1390" cy="282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70" name="Rectangle 15"/>
                <p:cNvSpPr>
                  <a:spLocks noChangeArrowheads="1"/>
                </p:cNvSpPr>
                <p:nvPr/>
              </p:nvSpPr>
              <p:spPr bwMode="auto">
                <a:xfrm>
                  <a:off x="947" y="1507"/>
                  <a:ext cx="60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  <a:latin typeface="Courier" charset="0"/>
                    </a:rPr>
                    <a:t>TripLeg</a:t>
                  </a:r>
                </a:p>
              </p:txBody>
            </p:sp>
          </p:grpSp>
          <p:grpSp>
            <p:nvGrpSpPr>
              <p:cNvPr id="53266" name="Group 40"/>
              <p:cNvGrpSpPr>
                <a:grpSpLocks/>
              </p:cNvGrpSpPr>
              <p:nvPr/>
            </p:nvGrpSpPr>
            <p:grpSpPr bwMode="auto">
              <a:xfrm>
                <a:off x="3894" y="1917"/>
                <a:ext cx="1390" cy="232"/>
                <a:chOff x="554" y="1413"/>
                <a:chExt cx="1390" cy="368"/>
              </a:xfrm>
            </p:grpSpPr>
            <p:sp>
              <p:nvSpPr>
                <p:cNvPr id="53267" name="Rectangle 41"/>
                <p:cNvSpPr>
                  <a:spLocks noChangeArrowheads="1"/>
                </p:cNvSpPr>
                <p:nvPr/>
              </p:nvSpPr>
              <p:spPr bwMode="auto">
                <a:xfrm>
                  <a:off x="554" y="1413"/>
                  <a:ext cx="1390" cy="282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68" name="Rectangle 42"/>
                <p:cNvSpPr>
                  <a:spLocks noChangeArrowheads="1"/>
                </p:cNvSpPr>
                <p:nvPr/>
              </p:nvSpPr>
              <p:spPr bwMode="auto">
                <a:xfrm>
                  <a:off x="1249" y="1506"/>
                  <a:ext cx="0" cy="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de-DE" sz="1800">
                    <a:solidFill>
                      <a:srgbClr val="000000"/>
                    </a:solidFill>
                    <a:latin typeface="Courier" charset="0"/>
                  </a:endParaRPr>
                </a:p>
              </p:txBody>
            </p:sp>
          </p:grpSp>
        </p:grpSp>
        <p:grpSp>
          <p:nvGrpSpPr>
            <p:cNvPr id="53256" name="Group 45"/>
            <p:cNvGrpSpPr>
              <a:grpSpLocks/>
            </p:cNvGrpSpPr>
            <p:nvPr/>
          </p:nvGrpSpPr>
          <p:grpSpPr bwMode="auto">
            <a:xfrm>
              <a:off x="2537" y="1640"/>
              <a:ext cx="1239" cy="344"/>
              <a:chOff x="2537" y="1640"/>
              <a:chExt cx="1239" cy="344"/>
            </a:xfrm>
          </p:grpSpPr>
          <p:sp>
            <p:nvSpPr>
              <p:cNvPr id="53257" name="Text Box 26"/>
              <p:cNvSpPr txBox="1">
                <a:spLocks noChangeArrowheads="1"/>
              </p:cNvSpPr>
              <p:nvPr/>
            </p:nvSpPr>
            <p:spPr bwMode="auto">
              <a:xfrm>
                <a:off x="2537" y="1640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b="0">
                    <a:solidFill>
                      <a:schemeClr val="tx1"/>
                    </a:solidFill>
                  </a:rPr>
                  <a:t>*</a:t>
                </a:r>
                <a:endParaRPr lang="en-US" b="0"/>
              </a:p>
            </p:txBody>
          </p:sp>
          <p:sp>
            <p:nvSpPr>
              <p:cNvPr id="53258" name="Text Box 43"/>
              <p:cNvSpPr txBox="1">
                <a:spLocks noChangeArrowheads="1"/>
              </p:cNvSpPr>
              <p:nvPr/>
            </p:nvSpPr>
            <p:spPr bwMode="auto">
              <a:xfrm>
                <a:off x="3585" y="1696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b="0">
                    <a:solidFill>
                      <a:schemeClr val="tx1"/>
                    </a:solidFill>
                  </a:rPr>
                  <a:t>*</a:t>
                </a:r>
                <a:endParaRPr lang="en-US" b="0"/>
              </a:p>
            </p:txBody>
          </p:sp>
        </p:grpSp>
      </p:grpSp>
      <p:sp>
        <p:nvSpPr>
          <p:cNvPr id="115756" name="Rectangle 44"/>
          <p:cNvSpPr>
            <a:spLocks noChangeArrowheads="1"/>
          </p:cNvSpPr>
          <p:nvPr/>
        </p:nvSpPr>
        <p:spPr bwMode="auto">
          <a:xfrm>
            <a:off x="488950" y="4152900"/>
            <a:ext cx="82550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l"/>
            <a:endParaRPr lang="en-US" b="0">
              <a:solidFill>
                <a:schemeClr val="tx1"/>
              </a:solidFill>
              <a:latin typeface="Times" charset="0"/>
            </a:endParaRPr>
          </a:p>
          <a:p>
            <a:pPr algn="l"/>
            <a:r>
              <a:rPr lang="en-US" sz="2000" b="0">
                <a:solidFill>
                  <a:schemeClr val="tx1"/>
                </a:solidFill>
                <a:latin typeface="Verdana" charset="0"/>
              </a:rPr>
              <a:t>The multiplicity of an association end denotes how many objects the instance of a class can legitimately reference.</a:t>
            </a:r>
          </a:p>
        </p:txBody>
      </p:sp>
    </p:spTree>
    <p:extLst>
      <p:ext uri="{BB962C8B-B14F-4D97-AF65-F5344CB8AC3E}">
        <p14:creationId xmlns:p14="http://schemas.microsoft.com/office/powerpoint/2010/main" val="33777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build="p" autoUpdateAnimBg="0"/>
      <p:bldP spid="11575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z="2400" dirty="0" smtClean="0"/>
              <a:t> (1)The </a:t>
            </a:r>
            <a:r>
              <a:rPr lang="en-US" altLang="zh-CN" sz="2400" dirty="0"/>
              <a:t>Direction of Association</a:t>
            </a:r>
          </a:p>
        </p:txBody>
      </p:sp>
      <p:sp>
        <p:nvSpPr>
          <p:cNvPr id="337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 cap="flat"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/>
              <a:t>Association can be directional or bidirectional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Given an order, we can find a specific customer while the order can not be indicated by a customer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1828800" y="2895600"/>
            <a:ext cx="1219200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Order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4953000" y="2895600"/>
            <a:ext cx="1219200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Customer</a:t>
            </a:r>
          </a:p>
          <a:p>
            <a:pPr>
              <a:spcBef>
                <a:spcPct val="50000"/>
              </a:spcBef>
            </a:pPr>
            <a:endParaRPr lang="en-US" altLang="zh-CN" sz="1800"/>
          </a:p>
        </p:txBody>
      </p:sp>
      <p:sp>
        <p:nvSpPr>
          <p:cNvPr id="337926" name="Line 6"/>
          <p:cNvSpPr>
            <a:spLocks noChangeShapeType="1"/>
          </p:cNvSpPr>
          <p:nvPr/>
        </p:nvSpPr>
        <p:spPr bwMode="auto">
          <a:xfrm>
            <a:off x="3048000" y="3276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3048000" y="2895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*</a:t>
            </a:r>
          </a:p>
        </p:txBody>
      </p:sp>
      <p:sp>
        <p:nvSpPr>
          <p:cNvPr id="337928" name="Text Box 8"/>
          <p:cNvSpPr txBox="1">
            <a:spLocks noChangeArrowheads="1"/>
          </p:cNvSpPr>
          <p:nvPr/>
        </p:nvSpPr>
        <p:spPr bwMode="auto">
          <a:xfrm>
            <a:off x="4419600" y="289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71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400" dirty="0" smtClean="0">
                <a:latin typeface="Century Gothic" charset="0"/>
                <a:ea typeface="ＭＳ Ｐゴシック" charset="0"/>
                <a:cs typeface="ＭＳ Ｐゴシック" charset="0"/>
              </a:rPr>
              <a:t>(2) Multiplicity</a:t>
            </a:r>
            <a:endParaRPr lang="en-US" sz="2400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3041650" y="2798763"/>
            <a:ext cx="2441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" charset="0"/>
              </a:rPr>
              <a:t>1-to-1 association</a:t>
            </a:r>
          </a:p>
        </p:txBody>
      </p:sp>
      <p:sp>
        <p:nvSpPr>
          <p:cNvPr id="148498" name="Rectangle 18"/>
          <p:cNvSpPr>
            <a:spLocks noChangeArrowheads="1"/>
          </p:cNvSpPr>
          <p:nvPr/>
        </p:nvSpPr>
        <p:spPr bwMode="auto">
          <a:xfrm>
            <a:off x="2981325" y="5630863"/>
            <a:ext cx="30178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" charset="0"/>
              </a:rPr>
              <a:t>1-to-many association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84300" y="3314700"/>
            <a:ext cx="6197600" cy="2082800"/>
            <a:chOff x="872" y="2088"/>
            <a:chExt cx="3904" cy="1312"/>
          </a:xfrm>
        </p:grpSpPr>
        <p:grpSp>
          <p:nvGrpSpPr>
            <p:cNvPr id="55317" name="Group 34"/>
            <p:cNvGrpSpPr>
              <a:grpSpLocks/>
            </p:cNvGrpSpPr>
            <p:nvPr/>
          </p:nvGrpSpPr>
          <p:grpSpPr bwMode="auto">
            <a:xfrm>
              <a:off x="872" y="2088"/>
              <a:ext cx="3904" cy="1312"/>
              <a:chOff x="872" y="2088"/>
              <a:chExt cx="3904" cy="1312"/>
            </a:xfrm>
          </p:grpSpPr>
          <p:sp>
            <p:nvSpPr>
              <p:cNvPr id="55319" name="Rectangle 10"/>
              <p:cNvSpPr>
                <a:spLocks noChangeArrowheads="1"/>
              </p:cNvSpPr>
              <p:nvPr/>
            </p:nvSpPr>
            <p:spPr bwMode="auto">
              <a:xfrm>
                <a:off x="872" y="2264"/>
                <a:ext cx="688" cy="105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0" name="Rectangle 11"/>
              <p:cNvSpPr>
                <a:spLocks noChangeArrowheads="1"/>
              </p:cNvSpPr>
              <p:nvPr/>
            </p:nvSpPr>
            <p:spPr bwMode="auto">
              <a:xfrm>
                <a:off x="937" y="2459"/>
                <a:ext cx="61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000000"/>
                    </a:solidFill>
                  </a:rPr>
                  <a:t>Polygon</a:t>
                </a:r>
              </a:p>
            </p:txBody>
          </p:sp>
          <p:sp>
            <p:nvSpPr>
              <p:cNvPr id="55321" name="Rectangle 12"/>
              <p:cNvSpPr>
                <a:spLocks noChangeArrowheads="1"/>
              </p:cNvSpPr>
              <p:nvPr/>
            </p:nvSpPr>
            <p:spPr bwMode="auto">
              <a:xfrm>
                <a:off x="884" y="3035"/>
                <a:ext cx="4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1600" b="0">
                    <a:solidFill>
                      <a:srgbClr val="000000"/>
                    </a:solidFill>
                  </a:rPr>
                  <a:t>draw()</a:t>
                </a:r>
              </a:p>
            </p:txBody>
          </p:sp>
          <p:sp>
            <p:nvSpPr>
              <p:cNvPr id="55322" name="Rectangle 13"/>
              <p:cNvSpPr>
                <a:spLocks noChangeArrowheads="1"/>
              </p:cNvSpPr>
              <p:nvPr/>
            </p:nvSpPr>
            <p:spPr bwMode="auto">
              <a:xfrm>
                <a:off x="3992" y="2088"/>
                <a:ext cx="784" cy="131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3" name="Rectangle 14"/>
              <p:cNvSpPr>
                <a:spLocks noChangeArrowheads="1"/>
              </p:cNvSpPr>
              <p:nvPr/>
            </p:nvSpPr>
            <p:spPr bwMode="auto">
              <a:xfrm>
                <a:off x="4187" y="2275"/>
                <a:ext cx="43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000000"/>
                    </a:solidFill>
                  </a:rPr>
                  <a:t>Point</a:t>
                </a:r>
              </a:p>
            </p:txBody>
          </p:sp>
          <p:sp>
            <p:nvSpPr>
              <p:cNvPr id="55324" name="Rectangle 15"/>
              <p:cNvSpPr>
                <a:spLocks noChangeArrowheads="1"/>
              </p:cNvSpPr>
              <p:nvPr/>
            </p:nvSpPr>
            <p:spPr bwMode="auto">
              <a:xfrm>
                <a:off x="4004" y="2691"/>
                <a:ext cx="6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1600" b="0">
                    <a:solidFill>
                      <a:srgbClr val="000000"/>
                    </a:solidFill>
                  </a:rPr>
                  <a:t>x: Integer</a:t>
                </a:r>
              </a:p>
            </p:txBody>
          </p:sp>
          <p:sp>
            <p:nvSpPr>
              <p:cNvPr id="55325" name="Rectangle 16"/>
              <p:cNvSpPr>
                <a:spLocks noChangeArrowheads="1"/>
              </p:cNvSpPr>
              <p:nvPr/>
            </p:nvSpPr>
            <p:spPr bwMode="auto">
              <a:xfrm>
                <a:off x="4004" y="2955"/>
                <a:ext cx="64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1600" b="0">
                    <a:solidFill>
                      <a:srgbClr val="000000"/>
                    </a:solidFill>
                  </a:rPr>
                  <a:t>y: Integer</a:t>
                </a:r>
              </a:p>
            </p:txBody>
          </p:sp>
          <p:sp>
            <p:nvSpPr>
              <p:cNvPr id="55326" name="Line 24"/>
              <p:cNvSpPr>
                <a:spLocks noChangeShapeType="1"/>
              </p:cNvSpPr>
              <p:nvPr/>
            </p:nvSpPr>
            <p:spPr bwMode="auto">
              <a:xfrm>
                <a:off x="880" y="2676"/>
                <a:ext cx="6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7" name="Line 25"/>
              <p:cNvSpPr>
                <a:spLocks noChangeShapeType="1"/>
              </p:cNvSpPr>
              <p:nvPr/>
            </p:nvSpPr>
            <p:spPr bwMode="auto">
              <a:xfrm>
                <a:off x="880" y="2916"/>
                <a:ext cx="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8" name="Line 26"/>
              <p:cNvSpPr>
                <a:spLocks noChangeShapeType="1"/>
              </p:cNvSpPr>
              <p:nvPr/>
            </p:nvSpPr>
            <p:spPr bwMode="auto">
              <a:xfrm flipH="1">
                <a:off x="1572" y="2652"/>
                <a:ext cx="24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9" name="Line 27"/>
              <p:cNvSpPr>
                <a:spLocks noChangeShapeType="1"/>
              </p:cNvSpPr>
              <p:nvPr/>
            </p:nvSpPr>
            <p:spPr bwMode="auto">
              <a:xfrm>
                <a:off x="3988" y="2544"/>
                <a:ext cx="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0" name="Line 28"/>
              <p:cNvSpPr>
                <a:spLocks noChangeShapeType="1"/>
              </p:cNvSpPr>
              <p:nvPr/>
            </p:nvSpPr>
            <p:spPr bwMode="auto">
              <a:xfrm>
                <a:off x="3988" y="3204"/>
                <a:ext cx="7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18" name="Rectangle 29"/>
            <p:cNvSpPr>
              <a:spLocks noChangeArrowheads="1"/>
            </p:cNvSpPr>
            <p:nvPr/>
          </p:nvSpPr>
          <p:spPr bwMode="auto">
            <a:xfrm>
              <a:off x="3641" y="2392"/>
              <a:ext cx="23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4000">
                  <a:solidFill>
                    <a:schemeClr val="tx1"/>
                  </a:solidFill>
                </a:rPr>
                <a:t>*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025650" y="1231900"/>
            <a:ext cx="5016500" cy="1358900"/>
            <a:chOff x="1276" y="776"/>
            <a:chExt cx="3160" cy="856"/>
          </a:xfrm>
        </p:grpSpPr>
        <p:grpSp>
          <p:nvGrpSpPr>
            <p:cNvPr id="55303" name="Group 31"/>
            <p:cNvGrpSpPr>
              <a:grpSpLocks/>
            </p:cNvGrpSpPr>
            <p:nvPr/>
          </p:nvGrpSpPr>
          <p:grpSpPr bwMode="auto">
            <a:xfrm>
              <a:off x="1276" y="776"/>
              <a:ext cx="3160" cy="856"/>
              <a:chOff x="1276" y="776"/>
              <a:chExt cx="3160" cy="856"/>
            </a:xfrm>
          </p:grpSpPr>
          <p:sp>
            <p:nvSpPr>
              <p:cNvPr id="55306" name="Rectangle 3"/>
              <p:cNvSpPr>
                <a:spLocks noChangeArrowheads="1"/>
              </p:cNvSpPr>
              <p:nvPr/>
            </p:nvSpPr>
            <p:spPr bwMode="auto">
              <a:xfrm>
                <a:off x="1280" y="776"/>
                <a:ext cx="752" cy="85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7" name="Rectangle 4"/>
              <p:cNvSpPr>
                <a:spLocks noChangeArrowheads="1"/>
              </p:cNvSpPr>
              <p:nvPr/>
            </p:nvSpPr>
            <p:spPr bwMode="auto">
              <a:xfrm>
                <a:off x="1393" y="915"/>
                <a:ext cx="60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000000"/>
                    </a:solidFill>
                  </a:rPr>
                  <a:t>Country</a:t>
                </a:r>
              </a:p>
            </p:txBody>
          </p:sp>
          <p:sp>
            <p:nvSpPr>
              <p:cNvPr id="55308" name="Rectangle 5"/>
              <p:cNvSpPr>
                <a:spLocks noChangeArrowheads="1"/>
              </p:cNvSpPr>
              <p:nvPr/>
            </p:nvSpPr>
            <p:spPr bwMode="auto">
              <a:xfrm>
                <a:off x="1283" y="1251"/>
                <a:ext cx="80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1600" b="0">
                    <a:solidFill>
                      <a:srgbClr val="000000"/>
                    </a:solidFill>
                  </a:rPr>
                  <a:t>name:String</a:t>
                </a:r>
              </a:p>
            </p:txBody>
          </p:sp>
          <p:sp>
            <p:nvSpPr>
              <p:cNvPr id="55309" name="Rectangle 6"/>
              <p:cNvSpPr>
                <a:spLocks noChangeArrowheads="1"/>
              </p:cNvSpPr>
              <p:nvPr/>
            </p:nvSpPr>
            <p:spPr bwMode="auto">
              <a:xfrm>
                <a:off x="3632" y="776"/>
                <a:ext cx="752" cy="85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0" name="Rectangle 7"/>
              <p:cNvSpPr>
                <a:spLocks noChangeArrowheads="1"/>
              </p:cNvSpPr>
              <p:nvPr/>
            </p:nvSpPr>
            <p:spPr bwMode="auto">
              <a:xfrm>
                <a:off x="3850" y="915"/>
                <a:ext cx="35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000000"/>
                    </a:solidFill>
                  </a:rPr>
                  <a:t>City</a:t>
                </a:r>
              </a:p>
            </p:txBody>
          </p:sp>
          <p:sp>
            <p:nvSpPr>
              <p:cNvPr id="55311" name="Rectangle 8"/>
              <p:cNvSpPr>
                <a:spLocks noChangeArrowheads="1"/>
              </p:cNvSpPr>
              <p:nvPr/>
            </p:nvSpPr>
            <p:spPr bwMode="auto">
              <a:xfrm>
                <a:off x="3632" y="1251"/>
                <a:ext cx="804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1600" b="0">
                    <a:solidFill>
                      <a:srgbClr val="000000"/>
                    </a:solidFill>
                  </a:rPr>
                  <a:t>name:String</a:t>
                </a:r>
              </a:p>
            </p:txBody>
          </p:sp>
          <p:sp>
            <p:nvSpPr>
              <p:cNvPr id="55312" name="Line 19"/>
              <p:cNvSpPr>
                <a:spLocks noChangeShapeType="1"/>
              </p:cNvSpPr>
              <p:nvPr/>
            </p:nvSpPr>
            <p:spPr bwMode="auto">
              <a:xfrm>
                <a:off x="1276" y="1116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3" name="Line 20"/>
              <p:cNvSpPr>
                <a:spLocks noChangeShapeType="1"/>
              </p:cNvSpPr>
              <p:nvPr/>
            </p:nvSpPr>
            <p:spPr bwMode="auto">
              <a:xfrm>
                <a:off x="1276" y="1488"/>
                <a:ext cx="7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4" name="Line 21"/>
              <p:cNvSpPr>
                <a:spLocks noChangeShapeType="1"/>
              </p:cNvSpPr>
              <p:nvPr/>
            </p:nvSpPr>
            <p:spPr bwMode="auto">
              <a:xfrm>
                <a:off x="2044" y="1212"/>
                <a:ext cx="15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5" name="Line 22"/>
              <p:cNvSpPr>
                <a:spLocks noChangeShapeType="1"/>
              </p:cNvSpPr>
              <p:nvPr/>
            </p:nvSpPr>
            <p:spPr bwMode="auto">
              <a:xfrm>
                <a:off x="3640" y="1104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6" name="Line 23"/>
              <p:cNvSpPr>
                <a:spLocks noChangeShapeType="1"/>
              </p:cNvSpPr>
              <p:nvPr/>
            </p:nvSpPr>
            <p:spPr bwMode="auto">
              <a:xfrm>
                <a:off x="3628" y="1464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04" name="Rectangle 35"/>
            <p:cNvSpPr>
              <a:spLocks noChangeArrowheads="1"/>
            </p:cNvSpPr>
            <p:nvPr/>
          </p:nvSpPr>
          <p:spPr bwMode="auto">
            <a:xfrm>
              <a:off x="3390" y="898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1600">
                  <a:solidFill>
                    <a:schemeClr val="tx1"/>
                  </a:solidFill>
                </a:rPr>
                <a:t>1</a:t>
              </a:r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5305" name="Rectangle 36"/>
            <p:cNvSpPr>
              <a:spLocks noChangeArrowheads="1"/>
            </p:cNvSpPr>
            <p:nvPr/>
          </p:nvSpPr>
          <p:spPr bwMode="auto">
            <a:xfrm>
              <a:off x="2082" y="957"/>
              <a:ext cx="1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1600">
                  <a:solidFill>
                    <a:schemeClr val="tx1"/>
                  </a:solidFill>
                </a:rPr>
                <a:t>1</a:t>
              </a:r>
              <a:endParaRPr lang="en-US" sz="4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build="p" autoUpdateAnimBg="0"/>
      <p:bldP spid="148498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88" y="179388"/>
            <a:ext cx="7924712" cy="688975"/>
          </a:xfrm>
          <a:noFill/>
        </p:spPr>
        <p:txBody>
          <a:bodyPr/>
          <a:lstStyle/>
          <a:p>
            <a:r>
              <a:rPr lang="en-US" dirty="0">
                <a:latin typeface="Century Gothic" charset="0"/>
                <a:ea typeface="ＭＳ Ｐゴシック" charset="0"/>
                <a:cs typeface="ＭＳ Ｐゴシック" charset="0"/>
              </a:rPr>
              <a:t>Many-to-Many Associations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685800" y="2017713"/>
            <a:ext cx="2341563" cy="180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882650" y="2306638"/>
            <a:ext cx="21796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" charset="0"/>
              </a:rPr>
              <a:t>StockExchange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964238" y="1441450"/>
            <a:ext cx="2012950" cy="23971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332538" y="1524000"/>
            <a:ext cx="1450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" charset="0"/>
              </a:rPr>
              <a:t>Company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000750" y="2262188"/>
            <a:ext cx="19256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" charset="0"/>
              </a:rPr>
              <a:t>tickerSymbol</a:t>
            </a:r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>
            <a:off x="685800" y="2867025"/>
            <a:ext cx="2332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685800" y="3495675"/>
            <a:ext cx="235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>
            <a:off x="5972175" y="2143125"/>
            <a:ext cx="199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5972175" y="3033713"/>
            <a:ext cx="199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3041650" y="2605088"/>
            <a:ext cx="2919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5492750" y="2005013"/>
            <a:ext cx="3794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3108325" y="1957388"/>
            <a:ext cx="3794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1429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0" grpId="0" build="p" autoUpdateAnimBg="0"/>
      <p:bldP spid="157711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(3) Association </a:t>
            </a:r>
            <a:r>
              <a:rPr lang="en-US" altLang="zh-CN" dirty="0"/>
              <a:t>Classes</a:t>
            </a:r>
          </a:p>
        </p:txBody>
      </p:sp>
      <p:sp>
        <p:nvSpPr>
          <p:cNvPr id="296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2400" dirty="0"/>
              <a:t>Example</a:t>
            </a:r>
          </a:p>
          <a:p>
            <a:pPr lvl="1"/>
            <a:r>
              <a:rPr lang="en-US" altLang="zh-CN" sz="2000" dirty="0"/>
              <a:t>Authorization services assign a merchant ID to each store for identification during communications</a:t>
            </a:r>
          </a:p>
          <a:p>
            <a:pPr lvl="1"/>
            <a:r>
              <a:rPr lang="en-US" altLang="zh-CN" sz="2000" dirty="0"/>
              <a:t>A payment authorization request from the store to an authorization service needs the merchant ID that identifies the store to the service</a:t>
            </a:r>
          </a:p>
          <a:p>
            <a:pPr lvl="1"/>
            <a:r>
              <a:rPr lang="en-US" altLang="zh-CN" sz="2000" dirty="0"/>
              <a:t>Furthermore, a store has a different merchant ID for each service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6238875" y="4751388"/>
            <a:ext cx="1676400" cy="8636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6326188" y="4826000"/>
            <a:ext cx="71755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address</a:t>
            </a:r>
            <a:endParaRPr lang="en-US" altLang="zh-CN"/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6326188" y="4999038"/>
            <a:ext cx="7953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latin typeface="Helvetica" charset="0"/>
              </a:rPr>
              <a:t>merchantID</a:t>
            </a:r>
            <a:endParaRPr lang="en-US" altLang="zh-CN"/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6326188" y="5183188"/>
            <a:ext cx="5286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name</a:t>
            </a:r>
            <a:endParaRPr lang="en-US" altLang="zh-CN"/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6326188" y="5362575"/>
            <a:ext cx="8731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phoneNumber</a:t>
            </a:r>
            <a:endParaRPr lang="en-US" altLang="zh-CN"/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6238875" y="4414838"/>
            <a:ext cx="1676400" cy="3365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6402388" y="4494213"/>
            <a:ext cx="13081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AuthorizationService</a:t>
            </a:r>
            <a:endParaRPr lang="en-US" altLang="zh-CN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1457325" y="4751388"/>
            <a:ext cx="1676400" cy="68580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1544638" y="4826000"/>
            <a:ext cx="71755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address</a:t>
            </a:r>
            <a:endParaRPr lang="en-US" altLang="zh-CN"/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1544638" y="4999038"/>
            <a:ext cx="7953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latin typeface="Helvetica" charset="0"/>
              </a:rPr>
              <a:t>merchantID</a:t>
            </a:r>
            <a:endParaRPr lang="en-US" altLang="zh-CN"/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1544638" y="5183188"/>
            <a:ext cx="5286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name</a:t>
            </a:r>
            <a:endParaRPr lang="en-US" altLang="zh-CN"/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1457325" y="4414838"/>
            <a:ext cx="1676400" cy="3365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2119313" y="4494213"/>
            <a:ext cx="5095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Store</a:t>
            </a:r>
            <a:endParaRPr lang="en-US" altLang="zh-CN"/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3721100" y="4498975"/>
            <a:ext cx="2014538" cy="839788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3797300" y="4573588"/>
            <a:ext cx="15954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both placements of</a:t>
            </a:r>
            <a:endParaRPr lang="en-US" altLang="zh-CN"/>
          </a:p>
        </p:txBody>
      </p:sp>
      <p:sp>
        <p:nvSpPr>
          <p:cNvPr id="296980" name="Rectangle 20"/>
          <p:cNvSpPr>
            <a:spLocks noChangeArrowheads="1"/>
          </p:cNvSpPr>
          <p:nvPr/>
        </p:nvSpPr>
        <p:spPr bwMode="auto">
          <a:xfrm>
            <a:off x="3797300" y="4752975"/>
            <a:ext cx="15382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merchantID are incorrect</a:t>
            </a:r>
            <a:endParaRPr lang="en-US" altLang="zh-CN"/>
          </a:p>
        </p:txBody>
      </p:sp>
      <p:sp>
        <p:nvSpPr>
          <p:cNvPr id="296981" name="Rectangle 21"/>
          <p:cNvSpPr>
            <a:spLocks noChangeArrowheads="1"/>
          </p:cNvSpPr>
          <p:nvPr/>
        </p:nvSpPr>
        <p:spPr bwMode="auto">
          <a:xfrm>
            <a:off x="3797300" y="4932363"/>
            <a:ext cx="2314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because there may be more</a:t>
            </a:r>
            <a:endParaRPr lang="en-US" altLang="zh-CN"/>
          </a:p>
        </p:txBody>
      </p:sp>
      <p:sp>
        <p:nvSpPr>
          <p:cNvPr id="296982" name="Rectangle 22"/>
          <p:cNvSpPr>
            <a:spLocks noChangeArrowheads="1"/>
          </p:cNvSpPr>
          <p:nvPr/>
        </p:nvSpPr>
        <p:spPr bwMode="auto">
          <a:xfrm>
            <a:off x="3797300" y="5110163"/>
            <a:ext cx="12906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than one merchantID</a:t>
            </a:r>
            <a:endParaRPr lang="en-US" altLang="zh-CN"/>
          </a:p>
        </p:txBody>
      </p:sp>
      <p:sp>
        <p:nvSpPr>
          <p:cNvPr id="296983" name="Freeform 23"/>
          <p:cNvSpPr>
            <a:spLocks/>
          </p:cNvSpPr>
          <p:nvPr/>
        </p:nvSpPr>
        <p:spPr bwMode="auto">
          <a:xfrm>
            <a:off x="5546725" y="4498975"/>
            <a:ext cx="188913" cy="187325"/>
          </a:xfrm>
          <a:custGeom>
            <a:avLst/>
            <a:gdLst>
              <a:gd name="T0" fmla="*/ 0 w 237"/>
              <a:gd name="T1" fmla="*/ 0 h 237"/>
              <a:gd name="T2" fmla="*/ 237 w 237"/>
              <a:gd name="T3" fmla="*/ 237 h 237"/>
              <a:gd name="T4" fmla="*/ 237 w 237"/>
              <a:gd name="T5" fmla="*/ 0 h 237"/>
              <a:gd name="T6" fmla="*/ 0 w 237"/>
              <a:gd name="T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37">
                <a:moveTo>
                  <a:pt x="0" y="0"/>
                </a:moveTo>
                <a:lnTo>
                  <a:pt x="237" y="237"/>
                </a:lnTo>
                <a:lnTo>
                  <a:pt x="23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84" name="Freeform 24"/>
          <p:cNvSpPr>
            <a:spLocks/>
          </p:cNvSpPr>
          <p:nvPr/>
        </p:nvSpPr>
        <p:spPr bwMode="auto">
          <a:xfrm>
            <a:off x="5546725" y="4498975"/>
            <a:ext cx="188913" cy="187325"/>
          </a:xfrm>
          <a:custGeom>
            <a:avLst/>
            <a:gdLst>
              <a:gd name="T0" fmla="*/ 237 w 237"/>
              <a:gd name="T1" fmla="*/ 237 h 237"/>
              <a:gd name="T2" fmla="*/ 0 w 237"/>
              <a:gd name="T3" fmla="*/ 0 h 237"/>
              <a:gd name="T4" fmla="*/ 0 w 237"/>
              <a:gd name="T5" fmla="*/ 237 h 237"/>
              <a:gd name="T6" fmla="*/ 237 w 237"/>
              <a:gd name="T7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37">
                <a:moveTo>
                  <a:pt x="237" y="237"/>
                </a:moveTo>
                <a:lnTo>
                  <a:pt x="0" y="0"/>
                </a:lnTo>
                <a:lnTo>
                  <a:pt x="0" y="237"/>
                </a:lnTo>
                <a:lnTo>
                  <a:pt x="237" y="237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9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pic>
        <p:nvPicPr>
          <p:cNvPr id="299012" name="Picture 4" descr="G:\Caojian\Document\Tutorial\Object Oriented Methodology and Technology\diagrams1\DM 2-POLISH\ACD-AssocType-SC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9" y="2133634"/>
            <a:ext cx="9028889" cy="213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these design methods came numerous modeling languages.</a:t>
            </a:r>
          </a:p>
          <a:p>
            <a:r>
              <a:rPr lang="en-US" dirty="0"/>
              <a:t>By the early 90</a:t>
            </a:r>
            <a:r>
              <a:rPr lang="ja-JP" altLang="en-US" dirty="0"/>
              <a:t>’</a:t>
            </a:r>
            <a:r>
              <a:rPr lang="en-US" dirty="0"/>
              <a:t>s there were 50+ distinct OO modeling languages.</a:t>
            </a:r>
          </a:p>
          <a:p>
            <a:r>
              <a:rPr lang="en-US" dirty="0"/>
              <a:t>Darwinian forces in the marketplace led to three dominate methods, each having its own modeling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00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Guidelines</a:t>
            </a:r>
          </a:p>
          <a:p>
            <a:pPr lvl="1"/>
            <a:r>
              <a:rPr lang="en-US" altLang="zh-CN"/>
              <a:t>An attribute is related to an association</a:t>
            </a:r>
          </a:p>
          <a:p>
            <a:pPr lvl="1"/>
            <a:r>
              <a:rPr lang="en-US" altLang="zh-CN"/>
              <a:t>Instances of the association class have a life-time dependency on the association</a:t>
            </a:r>
          </a:p>
          <a:p>
            <a:pPr lvl="1"/>
            <a:r>
              <a:rPr lang="en-US" altLang="zh-CN"/>
              <a:t>There is a many-to-many association between two concepts, and information associated with the association itself</a:t>
            </a:r>
          </a:p>
        </p:txBody>
      </p:sp>
    </p:spTree>
    <p:extLst>
      <p:ext uri="{BB962C8B-B14F-4D97-AF65-F5344CB8AC3E}">
        <p14:creationId xmlns:p14="http://schemas.microsoft.com/office/powerpoint/2010/main" val="23408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(4) Qualifiers</a:t>
            </a:r>
            <a:endParaRPr lang="en-US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950" y="4457700"/>
            <a:ext cx="8001000" cy="842963"/>
          </a:xfrm>
        </p:spPr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Qualifiers can be used to reduce the multiplicity of an association</a:t>
            </a:r>
            <a:endParaRPr lang="en-US" sz="200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58775" y="1292225"/>
            <a:ext cx="8493125" cy="1323975"/>
            <a:chOff x="226" y="814"/>
            <a:chExt cx="5350" cy="834"/>
          </a:xfrm>
        </p:grpSpPr>
        <p:grpSp>
          <p:nvGrpSpPr>
            <p:cNvPr id="65552" name="Group 54"/>
            <p:cNvGrpSpPr>
              <a:grpSpLocks/>
            </p:cNvGrpSpPr>
            <p:nvPr/>
          </p:nvGrpSpPr>
          <p:grpSpPr bwMode="auto">
            <a:xfrm>
              <a:off x="393" y="1164"/>
              <a:ext cx="1560" cy="326"/>
              <a:chOff x="276" y="969"/>
              <a:chExt cx="1560" cy="326"/>
            </a:xfrm>
          </p:grpSpPr>
          <p:sp>
            <p:nvSpPr>
              <p:cNvPr id="65562" name="Rectangle 13"/>
              <p:cNvSpPr>
                <a:spLocks noChangeArrowheads="1"/>
              </p:cNvSpPr>
              <p:nvPr/>
            </p:nvSpPr>
            <p:spPr bwMode="auto">
              <a:xfrm>
                <a:off x="276" y="969"/>
                <a:ext cx="1560" cy="326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3" name="Rectangle 14"/>
              <p:cNvSpPr>
                <a:spLocks noChangeArrowheads="1"/>
              </p:cNvSpPr>
              <p:nvPr/>
            </p:nvSpPr>
            <p:spPr bwMode="auto">
              <a:xfrm>
                <a:off x="661" y="1074"/>
                <a:ext cx="86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Courier" charset="0"/>
                  </a:rPr>
                  <a:t>Directory</a:t>
                </a:r>
                <a:endParaRPr lang="en-US" sz="2800" b="0"/>
              </a:p>
            </p:txBody>
          </p:sp>
        </p:grpSp>
        <p:grpSp>
          <p:nvGrpSpPr>
            <p:cNvPr id="65553" name="Group 53"/>
            <p:cNvGrpSpPr>
              <a:grpSpLocks/>
            </p:cNvGrpSpPr>
            <p:nvPr/>
          </p:nvGrpSpPr>
          <p:grpSpPr bwMode="auto">
            <a:xfrm>
              <a:off x="4016" y="994"/>
              <a:ext cx="1560" cy="654"/>
              <a:chOff x="3878" y="799"/>
              <a:chExt cx="1560" cy="654"/>
            </a:xfrm>
          </p:grpSpPr>
          <p:sp>
            <p:nvSpPr>
              <p:cNvPr id="65558" name="Rectangle 15"/>
              <p:cNvSpPr>
                <a:spLocks noChangeArrowheads="1"/>
              </p:cNvSpPr>
              <p:nvPr/>
            </p:nvSpPr>
            <p:spPr bwMode="auto">
              <a:xfrm>
                <a:off x="3878" y="799"/>
                <a:ext cx="1560" cy="326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9" name="Rectangle 16"/>
              <p:cNvSpPr>
                <a:spLocks noChangeArrowheads="1"/>
              </p:cNvSpPr>
              <p:nvPr/>
            </p:nvSpPr>
            <p:spPr bwMode="auto">
              <a:xfrm>
                <a:off x="4503" y="90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Courier" charset="0"/>
                  </a:rPr>
                  <a:t>File</a:t>
                </a:r>
                <a:endParaRPr lang="en-US" sz="2800" b="0"/>
              </a:p>
            </p:txBody>
          </p:sp>
          <p:sp>
            <p:nvSpPr>
              <p:cNvPr id="65560" name="Rectangle 18"/>
              <p:cNvSpPr>
                <a:spLocks noChangeArrowheads="1"/>
              </p:cNvSpPr>
              <p:nvPr/>
            </p:nvSpPr>
            <p:spPr bwMode="auto">
              <a:xfrm>
                <a:off x="3878" y="1127"/>
                <a:ext cx="1560" cy="326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1" name="Rectangle 19"/>
              <p:cNvSpPr>
                <a:spLocks noChangeArrowheads="1"/>
              </p:cNvSpPr>
              <p:nvPr/>
            </p:nvSpPr>
            <p:spPr bwMode="auto">
              <a:xfrm>
                <a:off x="4311" y="1173"/>
                <a:ext cx="7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Courier" charset="0"/>
                  </a:rPr>
                  <a:t>filename</a:t>
                </a:r>
                <a:endParaRPr lang="en-US" sz="2800" b="0"/>
              </a:p>
            </p:txBody>
          </p:sp>
        </p:grpSp>
        <p:sp>
          <p:nvSpPr>
            <p:cNvPr id="65554" name="Rectangle 22"/>
            <p:cNvSpPr>
              <a:spLocks noChangeArrowheads="1"/>
            </p:cNvSpPr>
            <p:nvPr/>
          </p:nvSpPr>
          <p:spPr bwMode="auto">
            <a:xfrm>
              <a:off x="226" y="814"/>
              <a:ext cx="19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Verdana" charset="0"/>
                </a:rPr>
                <a:t>Without qualification</a:t>
              </a:r>
              <a:endParaRPr lang="en-US" sz="2800" b="0"/>
            </a:p>
          </p:txBody>
        </p:sp>
        <p:sp>
          <p:nvSpPr>
            <p:cNvPr id="65555" name="Line 17"/>
            <p:cNvSpPr>
              <a:spLocks noChangeShapeType="1"/>
            </p:cNvSpPr>
            <p:nvPr/>
          </p:nvSpPr>
          <p:spPr bwMode="auto">
            <a:xfrm>
              <a:off x="1945" y="1320"/>
              <a:ext cx="206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Rectangle 21"/>
            <p:cNvSpPr>
              <a:spLocks noChangeArrowheads="1"/>
            </p:cNvSpPr>
            <p:nvPr/>
          </p:nvSpPr>
          <p:spPr bwMode="auto">
            <a:xfrm>
              <a:off x="2038" y="1134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urier" charset="0"/>
                </a:rPr>
                <a:t>1</a:t>
              </a:r>
              <a:endParaRPr lang="en-US" sz="2800" b="0"/>
            </a:p>
          </p:txBody>
        </p:sp>
        <p:sp>
          <p:nvSpPr>
            <p:cNvPr id="65557" name="Rectangle 28"/>
            <p:cNvSpPr>
              <a:spLocks noChangeArrowheads="1"/>
            </p:cNvSpPr>
            <p:nvPr/>
          </p:nvSpPr>
          <p:spPr bwMode="auto">
            <a:xfrm>
              <a:off x="3914" y="1134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urier" charset="0"/>
                </a:rPr>
                <a:t>*</a:t>
              </a:r>
              <a:endParaRPr lang="en-US" sz="2800" b="0"/>
            </a:p>
          </p:txBody>
        </p:sp>
      </p:grp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374650" y="2736850"/>
            <a:ext cx="2652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Verdana" charset="0"/>
              </a:rPr>
              <a:t>With qualification</a:t>
            </a:r>
            <a:endParaRPr lang="en-US" sz="2800" b="0"/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5719763" y="3279775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" charset="0"/>
              </a:rPr>
              <a:t>0..1</a:t>
            </a:r>
            <a:endParaRPr lang="en-US" sz="2800" b="0"/>
          </a:p>
        </p:txBody>
      </p: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623888" y="3324225"/>
            <a:ext cx="8194675" cy="552450"/>
            <a:chOff x="393" y="2094"/>
            <a:chExt cx="5162" cy="348"/>
          </a:xfrm>
        </p:grpSpPr>
        <p:sp>
          <p:nvSpPr>
            <p:cNvPr id="65544" name="Rectangle 6"/>
            <p:cNvSpPr>
              <a:spLocks noChangeArrowheads="1"/>
            </p:cNvSpPr>
            <p:nvPr/>
          </p:nvSpPr>
          <p:spPr bwMode="auto">
            <a:xfrm>
              <a:off x="393" y="2116"/>
              <a:ext cx="1560" cy="32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Rectangle 7"/>
            <p:cNvSpPr>
              <a:spLocks noChangeArrowheads="1"/>
            </p:cNvSpPr>
            <p:nvPr/>
          </p:nvSpPr>
          <p:spPr bwMode="auto">
            <a:xfrm>
              <a:off x="778" y="2222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urier" charset="0"/>
                </a:rPr>
                <a:t>Directory</a:t>
              </a:r>
              <a:endParaRPr lang="en-US" sz="2800" b="0"/>
            </a:p>
          </p:txBody>
        </p:sp>
        <p:sp>
          <p:nvSpPr>
            <p:cNvPr id="65546" name="Rectangle 8"/>
            <p:cNvSpPr>
              <a:spLocks noChangeArrowheads="1"/>
            </p:cNvSpPr>
            <p:nvPr/>
          </p:nvSpPr>
          <p:spPr bwMode="auto">
            <a:xfrm>
              <a:off x="3995" y="2116"/>
              <a:ext cx="1560" cy="32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Rectangle 9"/>
            <p:cNvSpPr>
              <a:spLocks noChangeArrowheads="1"/>
            </p:cNvSpPr>
            <p:nvPr/>
          </p:nvSpPr>
          <p:spPr bwMode="auto">
            <a:xfrm>
              <a:off x="4620" y="222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urier" charset="0"/>
                </a:rPr>
                <a:t>File</a:t>
              </a:r>
              <a:endParaRPr lang="en-US" sz="2800" b="0"/>
            </a:p>
          </p:txBody>
        </p:sp>
        <p:sp>
          <p:nvSpPr>
            <p:cNvPr id="65548" name="Line 10"/>
            <p:cNvSpPr>
              <a:spLocks noChangeShapeType="1"/>
            </p:cNvSpPr>
            <p:nvPr/>
          </p:nvSpPr>
          <p:spPr bwMode="auto">
            <a:xfrm>
              <a:off x="3116" y="2258"/>
              <a:ext cx="8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Rectangle 30"/>
            <p:cNvSpPr>
              <a:spLocks noChangeArrowheads="1"/>
            </p:cNvSpPr>
            <p:nvPr/>
          </p:nvSpPr>
          <p:spPr bwMode="auto">
            <a:xfrm>
              <a:off x="3219" y="2094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urier" charset="0"/>
                </a:rPr>
                <a:t>1</a:t>
              </a:r>
              <a:endParaRPr lang="en-US" sz="2800" b="0"/>
            </a:p>
          </p:txBody>
        </p:sp>
        <p:sp>
          <p:nvSpPr>
            <p:cNvPr id="65550" name="Rectangle 12"/>
            <p:cNvSpPr>
              <a:spLocks noChangeArrowheads="1"/>
            </p:cNvSpPr>
            <p:nvPr/>
          </p:nvSpPr>
          <p:spPr bwMode="auto">
            <a:xfrm>
              <a:off x="1954" y="2173"/>
              <a:ext cx="1192" cy="21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11"/>
            <p:cNvSpPr>
              <a:spLocks noChangeArrowheads="1"/>
            </p:cNvSpPr>
            <p:nvPr/>
          </p:nvSpPr>
          <p:spPr bwMode="auto">
            <a:xfrm>
              <a:off x="2196" y="2222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urier" charset="0"/>
                </a:rPr>
                <a:t>filename</a:t>
              </a:r>
              <a:endParaRPr lang="en-US" sz="2800" b="0"/>
            </a:p>
          </p:txBody>
        </p:sp>
      </p:grpSp>
    </p:spTree>
    <p:extLst>
      <p:ext uri="{BB962C8B-B14F-4D97-AF65-F5344CB8AC3E}">
        <p14:creationId xmlns:p14="http://schemas.microsoft.com/office/powerpoint/2010/main" val="33601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3" grpId="0" build="p" autoUpdateAnimBg="0"/>
      <p:bldP spid="124957" grpId="0" build="allAtOnc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entury Gothic" charset="0"/>
                <a:ea typeface="ＭＳ Ｐゴシック" charset="0"/>
                <a:cs typeface="ＭＳ Ｐゴシック" charset="0"/>
              </a:rPr>
              <a:t>Qualification: Another Example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38200" y="4078288"/>
            <a:ext cx="7246938" cy="2154237"/>
            <a:chOff x="528" y="2569"/>
            <a:chExt cx="4565" cy="1357"/>
          </a:xfrm>
        </p:grpSpPr>
        <p:grpSp>
          <p:nvGrpSpPr>
            <p:cNvPr id="67603" name="Group 6"/>
            <p:cNvGrpSpPr>
              <a:grpSpLocks/>
            </p:cNvGrpSpPr>
            <p:nvPr/>
          </p:nvGrpSpPr>
          <p:grpSpPr bwMode="auto">
            <a:xfrm>
              <a:off x="528" y="2592"/>
              <a:ext cx="4565" cy="1334"/>
              <a:chOff x="528" y="2595"/>
              <a:chExt cx="4593" cy="1519"/>
            </a:xfrm>
          </p:grpSpPr>
          <p:sp>
            <p:nvSpPr>
              <p:cNvPr id="67605" name="Rectangle 7"/>
              <p:cNvSpPr>
                <a:spLocks noChangeArrowheads="1"/>
              </p:cNvSpPr>
              <p:nvPr/>
            </p:nvSpPr>
            <p:spPr bwMode="auto">
              <a:xfrm>
                <a:off x="3571" y="2690"/>
                <a:ext cx="240" cy="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sz="400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67606" name="Rectangle 8"/>
              <p:cNvSpPr>
                <a:spLocks noChangeArrowheads="1"/>
              </p:cNvSpPr>
              <p:nvPr/>
            </p:nvSpPr>
            <p:spPr bwMode="auto">
              <a:xfrm>
                <a:off x="528" y="2692"/>
                <a:ext cx="1475" cy="1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7" name="Rectangle 9"/>
              <p:cNvSpPr>
                <a:spLocks noChangeArrowheads="1"/>
              </p:cNvSpPr>
              <p:nvPr/>
            </p:nvSpPr>
            <p:spPr bwMode="auto">
              <a:xfrm>
                <a:off x="652" y="2874"/>
                <a:ext cx="13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>
                    <a:solidFill>
                      <a:srgbClr val="000000"/>
                    </a:solidFill>
                    <a:latin typeface="Times" charset="0"/>
                  </a:rPr>
                  <a:t>StockExchange</a:t>
                </a:r>
              </a:p>
            </p:txBody>
          </p:sp>
          <p:sp>
            <p:nvSpPr>
              <p:cNvPr id="67608" name="Rectangle 10"/>
              <p:cNvSpPr>
                <a:spLocks noChangeArrowheads="1"/>
              </p:cNvSpPr>
              <p:nvPr/>
            </p:nvSpPr>
            <p:spPr bwMode="auto">
              <a:xfrm>
                <a:off x="3853" y="2604"/>
                <a:ext cx="1268" cy="151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9" name="Rectangle 11"/>
              <p:cNvSpPr>
                <a:spLocks noChangeArrowheads="1"/>
              </p:cNvSpPr>
              <p:nvPr/>
            </p:nvSpPr>
            <p:spPr bwMode="auto">
              <a:xfrm>
                <a:off x="4085" y="2701"/>
                <a:ext cx="9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>
                    <a:solidFill>
                      <a:srgbClr val="000000"/>
                    </a:solidFill>
                    <a:latin typeface="Times" charset="0"/>
                  </a:rPr>
                  <a:t>Company</a:t>
                </a:r>
              </a:p>
            </p:txBody>
          </p:sp>
          <p:sp>
            <p:nvSpPr>
              <p:cNvPr id="67610" name="Rectangle 12"/>
              <p:cNvSpPr>
                <a:spLocks noChangeArrowheads="1"/>
              </p:cNvSpPr>
              <p:nvPr/>
            </p:nvSpPr>
            <p:spPr bwMode="auto">
              <a:xfrm>
                <a:off x="2861" y="2595"/>
                <a:ext cx="53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i="1">
                    <a:solidFill>
                      <a:srgbClr val="3333FF"/>
                    </a:solidFill>
                    <a:latin typeface="Times" charset="0"/>
                  </a:rPr>
                  <a:t>Lists </a:t>
                </a:r>
                <a:endParaRPr lang="en-US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67611" name="Line 13"/>
              <p:cNvSpPr>
                <a:spLocks noChangeShapeType="1"/>
              </p:cNvSpPr>
              <p:nvPr/>
            </p:nvSpPr>
            <p:spPr bwMode="auto">
              <a:xfrm>
                <a:off x="528" y="3227"/>
                <a:ext cx="14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2" name="Line 14"/>
              <p:cNvSpPr>
                <a:spLocks noChangeShapeType="1"/>
              </p:cNvSpPr>
              <p:nvPr/>
            </p:nvSpPr>
            <p:spPr bwMode="auto">
              <a:xfrm>
                <a:off x="528" y="3623"/>
                <a:ext cx="148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3" name="Line 15"/>
              <p:cNvSpPr>
                <a:spLocks noChangeShapeType="1"/>
              </p:cNvSpPr>
              <p:nvPr/>
            </p:nvSpPr>
            <p:spPr bwMode="auto">
              <a:xfrm>
                <a:off x="3858" y="3326"/>
                <a:ext cx="12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4" name="Line 16"/>
              <p:cNvSpPr>
                <a:spLocks noChangeShapeType="1"/>
              </p:cNvSpPr>
              <p:nvPr/>
            </p:nvSpPr>
            <p:spPr bwMode="auto">
              <a:xfrm>
                <a:off x="3858" y="3887"/>
                <a:ext cx="12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5" name="Line 17"/>
              <p:cNvSpPr>
                <a:spLocks noChangeShapeType="1"/>
              </p:cNvSpPr>
              <p:nvPr/>
            </p:nvSpPr>
            <p:spPr bwMode="auto">
              <a:xfrm>
                <a:off x="2012" y="2977"/>
                <a:ext cx="18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604" name="Rectangle 18"/>
            <p:cNvSpPr>
              <a:spLocks noChangeArrowheads="1"/>
            </p:cNvSpPr>
            <p:nvPr/>
          </p:nvSpPr>
          <p:spPr bwMode="auto">
            <a:xfrm>
              <a:off x="2045" y="2569"/>
              <a:ext cx="239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400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231444" name="Rectangle 20"/>
          <p:cNvSpPr>
            <a:spLocks noChangeArrowheads="1"/>
          </p:cNvSpPr>
          <p:nvPr/>
        </p:nvSpPr>
        <p:spPr bwMode="auto">
          <a:xfrm>
            <a:off x="3181350" y="4468813"/>
            <a:ext cx="1355725" cy="3460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Times" charset="0"/>
              </a:rPr>
              <a:t>tickerSymbol</a:t>
            </a: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5645150" y="4244975"/>
            <a:ext cx="307975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590" name="Rectangle 21"/>
          <p:cNvSpPr>
            <a:spLocks noChangeArrowheads="1"/>
          </p:cNvSpPr>
          <p:nvPr/>
        </p:nvSpPr>
        <p:spPr bwMode="auto">
          <a:xfrm>
            <a:off x="685800" y="1935163"/>
            <a:ext cx="2341563" cy="180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Rectangle 22"/>
          <p:cNvSpPr>
            <a:spLocks noChangeArrowheads="1"/>
          </p:cNvSpPr>
          <p:nvPr/>
        </p:nvSpPr>
        <p:spPr bwMode="auto">
          <a:xfrm>
            <a:off x="882650" y="2224088"/>
            <a:ext cx="21796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" charset="0"/>
              </a:rPr>
              <a:t>StockExchange</a:t>
            </a:r>
          </a:p>
        </p:txBody>
      </p:sp>
      <p:sp>
        <p:nvSpPr>
          <p:cNvPr id="67592" name="Rectangle 23"/>
          <p:cNvSpPr>
            <a:spLocks noChangeArrowheads="1"/>
          </p:cNvSpPr>
          <p:nvPr/>
        </p:nvSpPr>
        <p:spPr bwMode="auto">
          <a:xfrm>
            <a:off x="5964238" y="1358900"/>
            <a:ext cx="2012950" cy="23971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Rectangle 24"/>
          <p:cNvSpPr>
            <a:spLocks noChangeArrowheads="1"/>
          </p:cNvSpPr>
          <p:nvPr/>
        </p:nvSpPr>
        <p:spPr bwMode="auto">
          <a:xfrm>
            <a:off x="6332538" y="1441450"/>
            <a:ext cx="1450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" charset="0"/>
              </a:rPr>
              <a:t>Company</a:t>
            </a:r>
          </a:p>
        </p:txBody>
      </p:sp>
      <p:sp>
        <p:nvSpPr>
          <p:cNvPr id="67594" name="Rectangle 25"/>
          <p:cNvSpPr>
            <a:spLocks noChangeArrowheads="1"/>
          </p:cNvSpPr>
          <p:nvPr/>
        </p:nvSpPr>
        <p:spPr bwMode="auto">
          <a:xfrm>
            <a:off x="6000750" y="2179638"/>
            <a:ext cx="19256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Times" charset="0"/>
              </a:rPr>
              <a:t>tickerSymbol</a:t>
            </a:r>
          </a:p>
        </p:txBody>
      </p:sp>
      <p:sp>
        <p:nvSpPr>
          <p:cNvPr id="67595" name="Rectangle 26"/>
          <p:cNvSpPr>
            <a:spLocks noChangeArrowheads="1"/>
          </p:cNvSpPr>
          <p:nvPr/>
        </p:nvSpPr>
        <p:spPr bwMode="auto">
          <a:xfrm>
            <a:off x="4189413" y="1925638"/>
            <a:ext cx="849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>
                <a:solidFill>
                  <a:srgbClr val="3333FF"/>
                </a:solidFill>
                <a:latin typeface="Times" charset="0"/>
              </a:rPr>
              <a:t>Lists </a:t>
            </a:r>
            <a:endParaRPr lang="en-US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67596" name="Line 27"/>
          <p:cNvSpPr>
            <a:spLocks noChangeShapeType="1"/>
          </p:cNvSpPr>
          <p:nvPr/>
        </p:nvSpPr>
        <p:spPr bwMode="auto">
          <a:xfrm>
            <a:off x="685800" y="2784475"/>
            <a:ext cx="2332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28"/>
          <p:cNvSpPr>
            <a:spLocks noChangeShapeType="1"/>
          </p:cNvSpPr>
          <p:nvPr/>
        </p:nvSpPr>
        <p:spPr bwMode="auto">
          <a:xfrm>
            <a:off x="685800" y="3413125"/>
            <a:ext cx="235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29"/>
          <p:cNvSpPr>
            <a:spLocks noChangeShapeType="1"/>
          </p:cNvSpPr>
          <p:nvPr/>
        </p:nvSpPr>
        <p:spPr bwMode="auto">
          <a:xfrm>
            <a:off x="5972175" y="2060575"/>
            <a:ext cx="199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30"/>
          <p:cNvSpPr>
            <a:spLocks noChangeShapeType="1"/>
          </p:cNvSpPr>
          <p:nvPr/>
        </p:nvSpPr>
        <p:spPr bwMode="auto">
          <a:xfrm>
            <a:off x="5972175" y="2951163"/>
            <a:ext cx="199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31"/>
          <p:cNvSpPr>
            <a:spLocks noChangeShapeType="1"/>
          </p:cNvSpPr>
          <p:nvPr/>
        </p:nvSpPr>
        <p:spPr bwMode="auto">
          <a:xfrm>
            <a:off x="3041650" y="2522538"/>
            <a:ext cx="2919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Rectangle 32"/>
          <p:cNvSpPr>
            <a:spLocks noChangeArrowheads="1"/>
          </p:cNvSpPr>
          <p:nvPr/>
        </p:nvSpPr>
        <p:spPr bwMode="auto">
          <a:xfrm>
            <a:off x="5492750" y="1922463"/>
            <a:ext cx="3794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7602" name="Rectangle 33"/>
          <p:cNvSpPr>
            <a:spLocks noChangeArrowheads="1"/>
          </p:cNvSpPr>
          <p:nvPr/>
        </p:nvSpPr>
        <p:spPr bwMode="auto">
          <a:xfrm>
            <a:off x="3108325" y="1874838"/>
            <a:ext cx="3794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354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4" grpId="0" animBg="1"/>
      <p:bldP spid="23144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66700"/>
            <a:ext cx="7937500" cy="762000"/>
          </a:xfrm>
        </p:spPr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(5) Aggregation</a:t>
            </a:r>
            <a:endParaRPr lang="en-US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3388" y="963613"/>
            <a:ext cx="7823200" cy="1468437"/>
          </a:xfrm>
        </p:spPr>
        <p:txBody>
          <a:bodyPr/>
          <a:lstStyle/>
          <a:p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1800" i="1">
                <a:solidFill>
                  <a:srgbClr val="1615B1"/>
                </a:solidFill>
                <a:latin typeface="Verdana" charset="0"/>
                <a:ea typeface="ＭＳ Ｐゴシック" charset="0"/>
                <a:cs typeface="ＭＳ Ｐゴシック" charset="0"/>
              </a:rPr>
              <a:t>aggregation</a:t>
            </a: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 is a special case of association denoting a </a:t>
            </a:r>
            <a:r>
              <a:rPr lang="ja-JP" altLang="en-US" sz="180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consists-of</a:t>
            </a:r>
            <a:r>
              <a:rPr lang="ja-JP" altLang="en-US" sz="180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 hierarchy</a:t>
            </a:r>
          </a:p>
          <a:p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1800" i="1">
                <a:latin typeface="Verdana" charset="0"/>
                <a:ea typeface="ＭＳ Ｐゴシック" charset="0"/>
                <a:cs typeface="ＭＳ Ｐゴシック" charset="0"/>
              </a:rPr>
              <a:t>aggregate</a:t>
            </a: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 is the parent class, </a:t>
            </a:r>
            <a:b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the components are the children classes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5434013" y="1354138"/>
            <a:ext cx="3033712" cy="2295525"/>
            <a:chOff x="3760" y="1244"/>
            <a:chExt cx="1196" cy="1112"/>
          </a:xfrm>
        </p:grpSpPr>
        <p:sp>
          <p:nvSpPr>
            <p:cNvPr id="63504" name="Rectangle 110"/>
            <p:cNvSpPr>
              <a:spLocks noChangeArrowheads="1"/>
            </p:cNvSpPr>
            <p:nvPr/>
          </p:nvSpPr>
          <p:spPr bwMode="auto">
            <a:xfrm>
              <a:off x="4068" y="1244"/>
              <a:ext cx="728" cy="30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Rectangle 111"/>
            <p:cNvSpPr>
              <a:spLocks noChangeArrowheads="1"/>
            </p:cNvSpPr>
            <p:nvPr/>
          </p:nvSpPr>
          <p:spPr bwMode="auto">
            <a:xfrm>
              <a:off x="4081" y="1284"/>
              <a:ext cx="72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1700" dirty="0">
                  <a:solidFill>
                    <a:srgbClr val="000000"/>
                  </a:solidFill>
                </a:rPr>
                <a:t>Exhaust system</a:t>
              </a:r>
            </a:p>
          </p:txBody>
        </p:sp>
        <p:sp>
          <p:nvSpPr>
            <p:cNvPr id="63506" name="Rectangle 112"/>
            <p:cNvSpPr>
              <a:spLocks noChangeArrowheads="1"/>
            </p:cNvSpPr>
            <p:nvPr/>
          </p:nvSpPr>
          <p:spPr bwMode="auto">
            <a:xfrm>
              <a:off x="3780" y="1948"/>
              <a:ext cx="400" cy="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Rectangle 113"/>
            <p:cNvSpPr>
              <a:spLocks noChangeArrowheads="1"/>
            </p:cNvSpPr>
            <p:nvPr/>
          </p:nvSpPr>
          <p:spPr bwMode="auto">
            <a:xfrm>
              <a:off x="3798" y="1988"/>
              <a:ext cx="35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1700">
                  <a:solidFill>
                    <a:srgbClr val="000000"/>
                  </a:solidFill>
                </a:rPr>
                <a:t>Muffler</a:t>
              </a:r>
            </a:p>
          </p:txBody>
        </p:sp>
        <p:sp>
          <p:nvSpPr>
            <p:cNvPr id="63508" name="Rectangle 114"/>
            <p:cNvSpPr>
              <a:spLocks noChangeArrowheads="1"/>
            </p:cNvSpPr>
            <p:nvPr/>
          </p:nvSpPr>
          <p:spPr bwMode="auto">
            <a:xfrm>
              <a:off x="3760" y="2148"/>
              <a:ext cx="40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1700" b="0">
                  <a:solidFill>
                    <a:srgbClr val="000000"/>
                  </a:solidFill>
                </a:rPr>
                <a:t>diameter</a:t>
              </a:r>
            </a:p>
          </p:txBody>
        </p:sp>
        <p:sp>
          <p:nvSpPr>
            <p:cNvPr id="63509" name="Rectangle 115"/>
            <p:cNvSpPr>
              <a:spLocks noChangeArrowheads="1"/>
            </p:cNvSpPr>
            <p:nvPr/>
          </p:nvSpPr>
          <p:spPr bwMode="auto">
            <a:xfrm>
              <a:off x="4564" y="1956"/>
              <a:ext cx="392" cy="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0" name="Rectangle 116"/>
            <p:cNvSpPr>
              <a:spLocks noChangeArrowheads="1"/>
            </p:cNvSpPr>
            <p:nvPr/>
          </p:nvSpPr>
          <p:spPr bwMode="auto">
            <a:xfrm>
              <a:off x="4558" y="1996"/>
              <a:ext cx="3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1700">
                  <a:solidFill>
                    <a:srgbClr val="000000"/>
                  </a:solidFill>
                </a:rPr>
                <a:t>Tailpipe</a:t>
              </a:r>
            </a:p>
          </p:txBody>
        </p:sp>
        <p:sp>
          <p:nvSpPr>
            <p:cNvPr id="63511" name="Rectangle 117"/>
            <p:cNvSpPr>
              <a:spLocks noChangeArrowheads="1"/>
            </p:cNvSpPr>
            <p:nvPr/>
          </p:nvSpPr>
          <p:spPr bwMode="auto">
            <a:xfrm>
              <a:off x="4537" y="2156"/>
              <a:ext cx="40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1700" b="0">
                  <a:solidFill>
                    <a:srgbClr val="000000"/>
                  </a:solidFill>
                </a:rPr>
                <a:t>diameter</a:t>
              </a:r>
            </a:p>
          </p:txBody>
        </p:sp>
        <p:sp>
          <p:nvSpPr>
            <p:cNvPr id="63512" name="Line 118"/>
            <p:cNvSpPr>
              <a:spLocks noChangeShapeType="1"/>
            </p:cNvSpPr>
            <p:nvPr/>
          </p:nvSpPr>
          <p:spPr bwMode="auto">
            <a:xfrm>
              <a:off x="4072" y="1420"/>
              <a:ext cx="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Line 119"/>
            <p:cNvSpPr>
              <a:spLocks noChangeShapeType="1"/>
            </p:cNvSpPr>
            <p:nvPr/>
          </p:nvSpPr>
          <p:spPr bwMode="auto">
            <a:xfrm>
              <a:off x="4072" y="1492"/>
              <a:ext cx="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4" name="Line 120"/>
            <p:cNvSpPr>
              <a:spLocks noChangeShapeType="1"/>
            </p:cNvSpPr>
            <p:nvPr/>
          </p:nvSpPr>
          <p:spPr bwMode="auto">
            <a:xfrm>
              <a:off x="3796" y="2128"/>
              <a:ext cx="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5" name="Line 121"/>
            <p:cNvSpPr>
              <a:spLocks noChangeShapeType="1"/>
            </p:cNvSpPr>
            <p:nvPr/>
          </p:nvSpPr>
          <p:spPr bwMode="auto">
            <a:xfrm>
              <a:off x="3784" y="2308"/>
              <a:ext cx="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6" name="Line 122"/>
            <p:cNvSpPr>
              <a:spLocks noChangeShapeType="1"/>
            </p:cNvSpPr>
            <p:nvPr/>
          </p:nvSpPr>
          <p:spPr bwMode="auto">
            <a:xfrm>
              <a:off x="4564" y="2140"/>
              <a:ext cx="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7" name="Line 123"/>
            <p:cNvSpPr>
              <a:spLocks noChangeShapeType="1"/>
            </p:cNvSpPr>
            <p:nvPr/>
          </p:nvSpPr>
          <p:spPr bwMode="auto">
            <a:xfrm>
              <a:off x="4564" y="2308"/>
              <a:ext cx="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8" name="AutoShape 124"/>
            <p:cNvSpPr>
              <a:spLocks noChangeArrowheads="1"/>
            </p:cNvSpPr>
            <p:nvPr/>
          </p:nvSpPr>
          <p:spPr bwMode="auto">
            <a:xfrm>
              <a:off x="4120" y="1568"/>
              <a:ext cx="76" cy="64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9" name="AutoShape 125"/>
            <p:cNvSpPr>
              <a:spLocks noChangeArrowheads="1"/>
            </p:cNvSpPr>
            <p:nvPr/>
          </p:nvSpPr>
          <p:spPr bwMode="auto">
            <a:xfrm>
              <a:off x="4564" y="1568"/>
              <a:ext cx="76" cy="64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0" name="Line 126"/>
            <p:cNvSpPr>
              <a:spLocks noChangeShapeType="1"/>
            </p:cNvSpPr>
            <p:nvPr/>
          </p:nvSpPr>
          <p:spPr bwMode="auto">
            <a:xfrm>
              <a:off x="4608" y="1628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1" name="Line 127"/>
            <p:cNvSpPr>
              <a:spLocks noChangeShapeType="1"/>
            </p:cNvSpPr>
            <p:nvPr/>
          </p:nvSpPr>
          <p:spPr bwMode="auto">
            <a:xfrm>
              <a:off x="4164" y="1628"/>
              <a:ext cx="0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2" name="Rectangle 128"/>
            <p:cNvSpPr>
              <a:spLocks noChangeArrowheads="1"/>
            </p:cNvSpPr>
            <p:nvPr/>
          </p:nvSpPr>
          <p:spPr bwMode="auto">
            <a:xfrm>
              <a:off x="3912" y="1749"/>
              <a:ext cx="31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3523" name="Rectangle 129"/>
            <p:cNvSpPr>
              <a:spLocks noChangeArrowheads="1"/>
            </p:cNvSpPr>
            <p:nvPr/>
          </p:nvSpPr>
          <p:spPr bwMode="auto">
            <a:xfrm>
              <a:off x="4608" y="1733"/>
              <a:ext cx="31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algn="l"/>
              <a:r>
                <a:rPr lang="en-US" sz="1800" b="0">
                  <a:solidFill>
                    <a:srgbClr val="000000"/>
                  </a:solidFill>
                </a:rPr>
                <a:t>0..2</a:t>
              </a:r>
              <a:endParaRPr lang="en-US" sz="28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55"/>
          <p:cNvGrpSpPr>
            <a:grpSpLocks/>
          </p:cNvGrpSpPr>
          <p:nvPr/>
        </p:nvGrpSpPr>
        <p:grpSpPr bwMode="auto">
          <a:xfrm>
            <a:off x="2222500" y="4919663"/>
            <a:ext cx="5178425" cy="1379537"/>
            <a:chOff x="1400" y="3346"/>
            <a:chExt cx="3262" cy="869"/>
          </a:xfrm>
        </p:grpSpPr>
        <p:grpSp>
          <p:nvGrpSpPr>
            <p:cNvPr id="63495" name="Group 15"/>
            <p:cNvGrpSpPr>
              <a:grpSpLocks/>
            </p:cNvGrpSpPr>
            <p:nvPr/>
          </p:nvGrpSpPr>
          <p:grpSpPr bwMode="auto">
            <a:xfrm>
              <a:off x="1400" y="3346"/>
              <a:ext cx="1390" cy="282"/>
              <a:chOff x="554" y="1434"/>
              <a:chExt cx="1390" cy="282"/>
            </a:xfrm>
          </p:grpSpPr>
          <p:sp>
            <p:nvSpPr>
              <p:cNvPr id="63502" name="Rectangle 16"/>
              <p:cNvSpPr>
                <a:spLocks noChangeArrowheads="1"/>
              </p:cNvSpPr>
              <p:nvPr/>
            </p:nvSpPr>
            <p:spPr bwMode="auto">
              <a:xfrm>
                <a:off x="554" y="1434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3" name="Rectangle 17"/>
              <p:cNvSpPr>
                <a:spLocks noChangeArrowheads="1"/>
              </p:cNvSpPr>
              <p:nvPr/>
            </p:nvSpPr>
            <p:spPr bwMode="auto">
              <a:xfrm>
                <a:off x="687" y="1507"/>
                <a:ext cx="11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TicketMachine</a:t>
                </a:r>
              </a:p>
            </p:txBody>
          </p:sp>
        </p:grpSp>
        <p:grpSp>
          <p:nvGrpSpPr>
            <p:cNvPr id="63496" name="Group 18"/>
            <p:cNvGrpSpPr>
              <a:grpSpLocks/>
            </p:cNvGrpSpPr>
            <p:nvPr/>
          </p:nvGrpSpPr>
          <p:grpSpPr bwMode="auto">
            <a:xfrm>
              <a:off x="3272" y="3933"/>
              <a:ext cx="1390" cy="282"/>
              <a:chOff x="554" y="1413"/>
              <a:chExt cx="1390" cy="282"/>
            </a:xfrm>
          </p:grpSpPr>
          <p:sp>
            <p:nvSpPr>
              <p:cNvPr id="63500" name="Rectangle 19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1" name="Rectangle 20"/>
              <p:cNvSpPr>
                <a:spLocks noChangeArrowheads="1"/>
              </p:cNvSpPr>
              <p:nvPr/>
            </p:nvSpPr>
            <p:spPr bwMode="auto">
              <a:xfrm>
                <a:off x="817" y="1507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ZoneButton</a:t>
                </a:r>
              </a:p>
            </p:txBody>
          </p:sp>
        </p:grpSp>
        <p:cxnSp>
          <p:nvCxnSpPr>
            <p:cNvPr id="63497" name="AutoShape 21"/>
            <p:cNvCxnSpPr>
              <a:cxnSpLocks noChangeShapeType="1"/>
              <a:stCxn id="63502" idx="2"/>
              <a:endCxn id="63500" idx="1"/>
            </p:cNvCxnSpPr>
            <p:nvPr/>
          </p:nvCxnSpPr>
          <p:spPr bwMode="auto">
            <a:xfrm rot="16200000" flipH="1">
              <a:off x="2461" y="3263"/>
              <a:ext cx="446" cy="117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3498" name="AutoShape 22"/>
            <p:cNvSpPr>
              <a:spLocks noChangeArrowheads="1"/>
            </p:cNvSpPr>
            <p:nvPr/>
          </p:nvSpPr>
          <p:spPr bwMode="auto">
            <a:xfrm>
              <a:off x="2024" y="3627"/>
              <a:ext cx="151" cy="177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Text Box 23"/>
            <p:cNvSpPr txBox="1">
              <a:spLocks noChangeArrowheads="1"/>
            </p:cNvSpPr>
            <p:nvPr/>
          </p:nvSpPr>
          <p:spPr bwMode="auto">
            <a:xfrm>
              <a:off x="3016" y="37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tx1"/>
                  </a:solidFill>
                </a:rPr>
                <a:t>3</a:t>
              </a:r>
              <a:endParaRPr lang="en-US" sz="1800" b="0"/>
            </a:p>
          </p:txBody>
        </p:sp>
      </p:grpSp>
      <p:sp>
        <p:nvSpPr>
          <p:cNvPr id="120989" name="Rectangle 157"/>
          <p:cNvSpPr>
            <a:spLocks noChangeArrowheads="1"/>
          </p:cNvSpPr>
          <p:nvPr/>
        </p:nvSpPr>
        <p:spPr bwMode="auto">
          <a:xfrm>
            <a:off x="496888" y="3654425"/>
            <a:ext cx="78232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l"/>
            <a:r>
              <a:rPr lang="en-US" sz="1800" b="0">
                <a:solidFill>
                  <a:schemeClr val="tx1"/>
                </a:solidFill>
                <a:latin typeface="Verdana" charset="0"/>
              </a:rPr>
              <a:t>A solid diamond denotes </a:t>
            </a:r>
            <a:r>
              <a:rPr lang="en-US" sz="1800" b="0" i="1">
                <a:solidFill>
                  <a:srgbClr val="1615B1"/>
                </a:solidFill>
                <a:latin typeface="Verdana" charset="0"/>
              </a:rPr>
              <a:t>composition</a:t>
            </a:r>
            <a:r>
              <a:rPr lang="en-US" sz="1800" b="0">
                <a:solidFill>
                  <a:schemeClr val="tx1"/>
                </a:solidFill>
                <a:latin typeface="Verdana" charset="0"/>
              </a:rPr>
              <a:t>: A strong form of aggregation where the </a:t>
            </a:r>
            <a:r>
              <a:rPr lang="en-US" sz="1800" b="0" i="1">
                <a:solidFill>
                  <a:schemeClr val="tx1"/>
                </a:solidFill>
                <a:latin typeface="Verdana" charset="0"/>
              </a:rPr>
              <a:t>life time of the component instances</a:t>
            </a:r>
            <a:r>
              <a:rPr lang="en-US" sz="1800" b="0">
                <a:solidFill>
                  <a:schemeClr val="tx1"/>
                </a:solidFill>
                <a:latin typeface="Verdana" charset="0"/>
              </a:rPr>
              <a:t>  is controlled by the aggregate. That is, the parts don</a:t>
            </a:r>
            <a:r>
              <a:rPr lang="ja-JP" altLang="en-US" sz="1800" b="0">
                <a:solidFill>
                  <a:schemeClr val="tx1"/>
                </a:solidFill>
                <a:latin typeface="Verdana" charset="0"/>
              </a:rPr>
              <a:t>’</a:t>
            </a:r>
            <a:r>
              <a:rPr lang="en-US" sz="1800" b="0">
                <a:solidFill>
                  <a:schemeClr val="tx1"/>
                </a:solidFill>
                <a:latin typeface="Verdana" charset="0"/>
              </a:rPr>
              <a:t>t exist on their own (</a:t>
            </a:r>
            <a:r>
              <a:rPr lang="ja-JP" altLang="en-US" sz="1800" b="0">
                <a:solidFill>
                  <a:schemeClr val="tx1"/>
                </a:solidFill>
                <a:latin typeface="Verdana" charset="0"/>
              </a:rPr>
              <a:t>“</a:t>
            </a:r>
            <a:r>
              <a:rPr lang="en-US" sz="1800" b="0">
                <a:solidFill>
                  <a:schemeClr val="tx1"/>
                </a:solidFill>
                <a:latin typeface="Verdana" charset="0"/>
              </a:rPr>
              <a:t>the whole controls/destroys the parts</a:t>
            </a:r>
            <a:r>
              <a:rPr lang="ja-JP" altLang="en-US" sz="1800" b="0">
                <a:solidFill>
                  <a:schemeClr val="tx1"/>
                </a:solidFill>
                <a:latin typeface="Verdana" charset="0"/>
              </a:rPr>
              <a:t>”</a:t>
            </a:r>
            <a:r>
              <a:rPr lang="en-US" sz="1800" b="0">
                <a:solidFill>
                  <a:schemeClr val="tx1"/>
                </a:solidFill>
                <a:latin typeface="Verdana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95829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autoUpdateAnimBg="0"/>
      <p:bldP spid="12098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8" y="179388"/>
            <a:ext cx="8399462" cy="688975"/>
          </a:xfrm>
          <a:noFill/>
        </p:spPr>
        <p:txBody>
          <a:bodyPr/>
          <a:lstStyle/>
          <a:p>
            <a:r>
              <a:rPr lang="en-US" sz="2000" dirty="0" smtClean="0">
                <a:latin typeface="Century Gothic" charset="0"/>
                <a:ea typeface="ＭＳ Ｐゴシック" charset="0"/>
                <a:cs typeface="ＭＳ Ｐゴシック" charset="0"/>
              </a:rPr>
              <a:t>(6) From </a:t>
            </a:r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Problem Statement To  </a:t>
            </a:r>
            <a:r>
              <a:rPr lang="en-US" sz="2000" dirty="0" smtClean="0">
                <a:latin typeface="Century Gothic" charset="0"/>
                <a:ea typeface="ＭＳ Ｐゴシック" charset="0"/>
                <a:cs typeface="ＭＳ Ｐゴシック" charset="0"/>
              </a:rPr>
              <a:t>Associations</a:t>
            </a:r>
            <a:endParaRPr lang="en-US" sz="2000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Rectangle 6"/>
          <p:cNvSpPr>
            <a:spLocks noChangeArrowheads="1"/>
          </p:cNvSpPr>
          <p:nvPr/>
        </p:nvSpPr>
        <p:spPr bwMode="auto">
          <a:xfrm>
            <a:off x="3190875" y="1865313"/>
            <a:ext cx="257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  <a:latin typeface="Times" charset="0"/>
              </a:rPr>
              <a:t> </a:t>
            </a:r>
          </a:p>
        </p:txBody>
      </p:sp>
      <p:sp>
        <p:nvSpPr>
          <p:cNvPr id="59396" name="Rectangle 7"/>
          <p:cNvSpPr>
            <a:spLocks noChangeArrowheads="1"/>
          </p:cNvSpPr>
          <p:nvPr/>
        </p:nvSpPr>
        <p:spPr bwMode="auto">
          <a:xfrm>
            <a:off x="744538" y="1457325"/>
            <a:ext cx="750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96913" y="3333750"/>
            <a:ext cx="7172325" cy="2527300"/>
            <a:chOff x="439" y="2100"/>
            <a:chExt cx="4518" cy="1592"/>
          </a:xfrm>
        </p:grpSpPr>
        <p:sp>
          <p:nvSpPr>
            <p:cNvPr id="59399" name="Rectangle 8"/>
            <p:cNvSpPr>
              <a:spLocks noChangeArrowheads="1"/>
            </p:cNvSpPr>
            <p:nvPr/>
          </p:nvSpPr>
          <p:spPr bwMode="auto">
            <a:xfrm>
              <a:off x="439" y="2100"/>
              <a:ext cx="120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en-US" sz="2000" b="0" i="1">
                  <a:solidFill>
                    <a:srgbClr val="000000"/>
                  </a:solidFill>
                </a:rPr>
                <a:t>Class Diagram:</a:t>
              </a:r>
            </a:p>
          </p:txBody>
        </p:sp>
        <p:grpSp>
          <p:nvGrpSpPr>
            <p:cNvPr id="59400" name="Group 22"/>
            <p:cNvGrpSpPr>
              <a:grpSpLocks/>
            </p:cNvGrpSpPr>
            <p:nvPr/>
          </p:nvGrpSpPr>
          <p:grpSpPr bwMode="auto">
            <a:xfrm>
              <a:off x="835" y="2660"/>
              <a:ext cx="4122" cy="1032"/>
              <a:chOff x="835" y="2660"/>
              <a:chExt cx="4122" cy="1032"/>
            </a:xfrm>
          </p:grpSpPr>
          <p:sp>
            <p:nvSpPr>
              <p:cNvPr id="59401" name="Rectangle 9"/>
              <p:cNvSpPr>
                <a:spLocks noChangeArrowheads="1"/>
              </p:cNvSpPr>
              <p:nvPr/>
            </p:nvSpPr>
            <p:spPr bwMode="auto">
              <a:xfrm>
                <a:off x="864" y="2720"/>
                <a:ext cx="1334" cy="77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2" name="Rectangle 10"/>
              <p:cNvSpPr>
                <a:spLocks noChangeArrowheads="1"/>
              </p:cNvSpPr>
              <p:nvPr/>
            </p:nvSpPr>
            <p:spPr bwMode="auto">
              <a:xfrm>
                <a:off x="835" y="2778"/>
                <a:ext cx="137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>
                    <a:solidFill>
                      <a:srgbClr val="0033CC"/>
                    </a:solidFill>
                    <a:latin typeface="Times" charset="0"/>
                  </a:rPr>
                  <a:t>StockExchange</a:t>
                </a:r>
                <a:endParaRPr lang="en-US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59403" name="Rectangle 11"/>
              <p:cNvSpPr>
                <a:spLocks noChangeArrowheads="1"/>
              </p:cNvSpPr>
              <p:nvPr/>
            </p:nvSpPr>
            <p:spPr bwMode="auto">
              <a:xfrm>
                <a:off x="3756" y="2660"/>
                <a:ext cx="1188" cy="103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4" name="Rectangle 12"/>
              <p:cNvSpPr>
                <a:spLocks noChangeArrowheads="1"/>
              </p:cNvSpPr>
              <p:nvPr/>
            </p:nvSpPr>
            <p:spPr bwMode="auto">
              <a:xfrm>
                <a:off x="3840" y="2718"/>
                <a:ext cx="91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>
                    <a:solidFill>
                      <a:srgbClr val="0033CC"/>
                    </a:solidFill>
                    <a:latin typeface="Times" charset="0"/>
                  </a:rPr>
                  <a:t>Company</a:t>
                </a:r>
                <a:endParaRPr lang="en-US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59405" name="Rectangle 13"/>
              <p:cNvSpPr>
                <a:spLocks noChangeArrowheads="1"/>
              </p:cNvSpPr>
              <p:nvPr/>
            </p:nvSpPr>
            <p:spPr bwMode="auto">
              <a:xfrm>
                <a:off x="3744" y="3140"/>
                <a:ext cx="121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>
                    <a:solidFill>
                      <a:srgbClr val="0033CC"/>
                    </a:solidFill>
                    <a:latin typeface="Times" charset="0"/>
                  </a:rPr>
                  <a:t>tickerSymbol</a:t>
                </a:r>
                <a:endParaRPr lang="en-US">
                  <a:solidFill>
                    <a:srgbClr val="000000"/>
                  </a:solidFill>
                  <a:latin typeface="Times" charset="0"/>
                </a:endParaRPr>
              </a:p>
            </p:txBody>
          </p:sp>
          <p:sp>
            <p:nvSpPr>
              <p:cNvPr id="59406" name="Rectangle 14"/>
              <p:cNvSpPr>
                <a:spLocks noChangeArrowheads="1"/>
              </p:cNvSpPr>
              <p:nvPr/>
            </p:nvSpPr>
            <p:spPr bwMode="auto">
              <a:xfrm>
                <a:off x="2698" y="2978"/>
                <a:ext cx="53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 i="1">
                    <a:solidFill>
                      <a:srgbClr val="3333FF"/>
                    </a:solidFill>
                    <a:latin typeface="Times" charset="0"/>
                  </a:rPr>
                  <a:t>Lists</a:t>
                </a:r>
                <a:r>
                  <a:rPr lang="en-US">
                    <a:solidFill>
                      <a:srgbClr val="000000"/>
                    </a:solidFill>
                    <a:latin typeface="Times" charset="0"/>
                  </a:rPr>
                  <a:t> </a:t>
                </a:r>
              </a:p>
            </p:txBody>
          </p:sp>
          <p:sp>
            <p:nvSpPr>
              <p:cNvPr id="59407" name="Line 15"/>
              <p:cNvSpPr>
                <a:spLocks noChangeShapeType="1"/>
              </p:cNvSpPr>
              <p:nvPr/>
            </p:nvSpPr>
            <p:spPr bwMode="auto">
              <a:xfrm>
                <a:off x="864" y="3086"/>
                <a:ext cx="13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 flipV="1">
                <a:off x="864" y="3357"/>
                <a:ext cx="1343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09" name="Line 17"/>
              <p:cNvSpPr>
                <a:spLocks noChangeShapeType="1"/>
              </p:cNvSpPr>
              <p:nvPr/>
            </p:nvSpPr>
            <p:spPr bwMode="auto">
              <a:xfrm>
                <a:off x="3761" y="3153"/>
                <a:ext cx="11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0" name="Line 18"/>
              <p:cNvSpPr>
                <a:spLocks noChangeShapeType="1"/>
              </p:cNvSpPr>
              <p:nvPr/>
            </p:nvSpPr>
            <p:spPr bwMode="auto">
              <a:xfrm>
                <a:off x="3761" y="3538"/>
                <a:ext cx="11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1" name="Line 19"/>
              <p:cNvSpPr>
                <a:spLocks noChangeShapeType="1"/>
              </p:cNvSpPr>
              <p:nvPr/>
            </p:nvSpPr>
            <p:spPr bwMode="auto">
              <a:xfrm>
                <a:off x="2202" y="2973"/>
                <a:ext cx="15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2" name="Rectangle 20"/>
              <p:cNvSpPr>
                <a:spLocks noChangeArrowheads="1"/>
              </p:cNvSpPr>
              <p:nvPr/>
            </p:nvSpPr>
            <p:spPr bwMode="auto">
              <a:xfrm>
                <a:off x="3476" y="2752"/>
                <a:ext cx="18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59413" name="Rectangle 21"/>
              <p:cNvSpPr>
                <a:spLocks noChangeArrowheads="1"/>
              </p:cNvSpPr>
              <p:nvPr/>
            </p:nvSpPr>
            <p:spPr bwMode="auto">
              <a:xfrm>
                <a:off x="2235" y="2752"/>
                <a:ext cx="18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algn="l"/>
                <a:r>
                  <a:rPr lang="en-US">
                    <a:solidFill>
                      <a:schemeClr val="tx1"/>
                    </a:solidFill>
                  </a:rPr>
                  <a:t>*</a:t>
                </a:r>
              </a:p>
            </p:txBody>
          </p:sp>
        </p:grpSp>
      </p:grpSp>
      <p:sp>
        <p:nvSpPr>
          <p:cNvPr id="59398" name="Rectangle 23"/>
          <p:cNvSpPr>
            <a:spLocks noChangeArrowheads="1"/>
          </p:cNvSpPr>
          <p:nvPr/>
        </p:nvSpPr>
        <p:spPr bwMode="auto">
          <a:xfrm>
            <a:off x="842963" y="1384300"/>
            <a:ext cx="802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algn="l"/>
            <a:r>
              <a:rPr lang="en-US" b="0" i="1">
                <a:solidFill>
                  <a:srgbClr val="000000"/>
                </a:solidFill>
                <a:latin typeface="Times" charset="0"/>
              </a:rPr>
              <a:t>Problem Statement: A </a:t>
            </a:r>
            <a:r>
              <a:rPr lang="en-US" b="0" i="1">
                <a:solidFill>
                  <a:srgbClr val="0033CC"/>
                </a:solidFill>
                <a:latin typeface="Times" charset="0"/>
              </a:rPr>
              <a:t>stock exchange lists</a:t>
            </a:r>
            <a:r>
              <a:rPr lang="en-US" b="0" i="1">
                <a:solidFill>
                  <a:srgbClr val="000000"/>
                </a:solidFill>
                <a:latin typeface="Times" charset="0"/>
              </a:rPr>
              <a:t> many </a:t>
            </a:r>
            <a:r>
              <a:rPr lang="en-US" b="0" i="1">
                <a:solidFill>
                  <a:srgbClr val="0033CC"/>
                </a:solidFill>
                <a:latin typeface="Times" charset="0"/>
              </a:rPr>
              <a:t>companies</a:t>
            </a:r>
            <a:r>
              <a:rPr lang="en-US" b="0" i="1">
                <a:solidFill>
                  <a:srgbClr val="000000"/>
                </a:solidFill>
                <a:latin typeface="Times" charset="0"/>
              </a:rPr>
              <a:t>. Each company is uniquely identified by a </a:t>
            </a:r>
            <a:r>
              <a:rPr lang="en-US" b="0" i="1">
                <a:solidFill>
                  <a:srgbClr val="0033CC"/>
                </a:solidFill>
                <a:latin typeface="Times" charset="0"/>
              </a:rPr>
              <a:t>ticker symbol</a:t>
            </a:r>
          </a:p>
        </p:txBody>
      </p:sp>
    </p:spTree>
    <p:extLst>
      <p:ext uri="{BB962C8B-B14F-4D97-AF65-F5344CB8AC3E}">
        <p14:creationId xmlns:p14="http://schemas.microsoft.com/office/powerpoint/2010/main" val="1032467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400" dirty="0">
                <a:latin typeface="Century Gothic" charset="0"/>
                <a:ea typeface="ＭＳ Ｐゴシック" charset="0"/>
                <a:cs typeface="ＭＳ Ｐゴシック" charset="0"/>
              </a:rPr>
              <a:t>From Problem Statement to Code</a:t>
            </a:r>
          </a:p>
        </p:txBody>
      </p:sp>
      <p:sp>
        <p:nvSpPr>
          <p:cNvPr id="61443" name="Rectangle 12"/>
          <p:cNvSpPr>
            <a:spLocks noChangeArrowheads="1"/>
          </p:cNvSpPr>
          <p:nvPr/>
        </p:nvSpPr>
        <p:spPr bwMode="auto">
          <a:xfrm>
            <a:off x="669925" y="1185863"/>
            <a:ext cx="485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b="0" i="1">
                <a:solidFill>
                  <a:srgbClr val="000000"/>
                </a:solidFill>
                <a:latin typeface="Times" charset="0"/>
              </a:rPr>
              <a:t>Pr</a:t>
            </a:r>
          </a:p>
        </p:txBody>
      </p:sp>
      <p:sp>
        <p:nvSpPr>
          <p:cNvPr id="61444" name="Rectangle 13"/>
          <p:cNvSpPr>
            <a:spLocks noChangeArrowheads="1"/>
          </p:cNvSpPr>
          <p:nvPr/>
        </p:nvSpPr>
        <p:spPr bwMode="auto">
          <a:xfrm>
            <a:off x="925513" y="1185863"/>
            <a:ext cx="22034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b="0" i="1">
                <a:solidFill>
                  <a:srgbClr val="000000"/>
                </a:solidFill>
                <a:latin typeface="Times" charset="0"/>
              </a:rPr>
              <a:t>oblem Statement</a:t>
            </a:r>
          </a:p>
        </p:txBody>
      </p:sp>
      <p:sp>
        <p:nvSpPr>
          <p:cNvPr id="61445" name="Rectangle 14"/>
          <p:cNvSpPr>
            <a:spLocks noChangeArrowheads="1"/>
          </p:cNvSpPr>
          <p:nvPr/>
        </p:nvSpPr>
        <p:spPr bwMode="auto">
          <a:xfrm>
            <a:off x="3021013" y="1185863"/>
            <a:ext cx="341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  <a:latin typeface="Times" charset="0"/>
              </a:rPr>
              <a:t>: </a:t>
            </a:r>
          </a:p>
        </p:txBody>
      </p:sp>
      <p:sp>
        <p:nvSpPr>
          <p:cNvPr id="61446" name="Rectangle 15"/>
          <p:cNvSpPr>
            <a:spLocks noChangeArrowheads="1"/>
          </p:cNvSpPr>
          <p:nvPr/>
        </p:nvSpPr>
        <p:spPr bwMode="auto">
          <a:xfrm>
            <a:off x="3168650" y="1185863"/>
            <a:ext cx="4016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  <a:latin typeface="Times" charset="0"/>
              </a:rPr>
              <a:t>A</a:t>
            </a:r>
          </a:p>
        </p:txBody>
      </p:sp>
      <p:sp>
        <p:nvSpPr>
          <p:cNvPr id="61447" name="Rectangle 16"/>
          <p:cNvSpPr>
            <a:spLocks noChangeArrowheads="1"/>
          </p:cNvSpPr>
          <p:nvPr/>
        </p:nvSpPr>
        <p:spPr bwMode="auto">
          <a:xfrm>
            <a:off x="3368675" y="1185863"/>
            <a:ext cx="49799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  <a:latin typeface="Times" charset="0"/>
              </a:rPr>
              <a:t> stock exchange lists many companies. </a:t>
            </a:r>
          </a:p>
        </p:txBody>
      </p:sp>
      <p:sp>
        <p:nvSpPr>
          <p:cNvPr id="61448" name="Rectangle 17"/>
          <p:cNvSpPr>
            <a:spLocks noChangeArrowheads="1"/>
          </p:cNvSpPr>
          <p:nvPr/>
        </p:nvSpPr>
        <p:spPr bwMode="auto">
          <a:xfrm>
            <a:off x="669925" y="1516063"/>
            <a:ext cx="58277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b="0">
                <a:solidFill>
                  <a:srgbClr val="000000"/>
                </a:solidFill>
                <a:latin typeface="Times" charset="0"/>
              </a:rPr>
              <a:t>Each company is identified by a ticker symbol</a:t>
            </a:r>
          </a:p>
        </p:txBody>
      </p:sp>
      <p:sp>
        <p:nvSpPr>
          <p:cNvPr id="61449" name="Rectangle 18"/>
          <p:cNvSpPr>
            <a:spLocks noChangeArrowheads="1"/>
          </p:cNvSpPr>
          <p:nvPr/>
        </p:nvSpPr>
        <p:spPr bwMode="auto">
          <a:xfrm>
            <a:off x="684213" y="2152650"/>
            <a:ext cx="20304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i="1" dirty="0">
                <a:solidFill>
                  <a:srgbClr val="000000"/>
                </a:solidFill>
              </a:rPr>
              <a:t>Class Diagram: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2105025" y="4281488"/>
            <a:ext cx="45513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>
                <a:solidFill>
                  <a:srgbClr val="0033CC"/>
                </a:solidFill>
                <a:latin typeface="Times" charset="0"/>
              </a:rPr>
              <a:t> private Vector m_Company = new Vector();</a:t>
            </a:r>
            <a:endParaRPr lang="en-US" sz="18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61801" name="Rectangle 9"/>
          <p:cNvSpPr>
            <a:spLocks noChangeArrowheads="1"/>
          </p:cNvSpPr>
          <p:nvPr/>
        </p:nvSpPr>
        <p:spPr bwMode="auto">
          <a:xfrm>
            <a:off x="2105025" y="5500688"/>
            <a:ext cx="291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1800">
                <a:latin typeface="Times" charset="0"/>
              </a:rPr>
              <a:t>public int m_tickerSymbol;</a:t>
            </a:r>
            <a:endParaRPr lang="en-US" sz="18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2105025" y="5724525"/>
            <a:ext cx="50974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1800">
                <a:solidFill>
                  <a:srgbClr val="0033CC"/>
                </a:solidFill>
                <a:latin typeface="Times" charset="0"/>
              </a:rPr>
              <a:t>private Vector m_StockExchange = new Vector();</a:t>
            </a:r>
            <a:endParaRPr lang="en-US" sz="1800">
              <a:solidFill>
                <a:srgbClr val="000000"/>
              </a:solidFill>
              <a:latin typeface="Times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84213" y="3492500"/>
            <a:ext cx="4281487" cy="2951163"/>
            <a:chOff x="431" y="2200"/>
            <a:chExt cx="2697" cy="1859"/>
          </a:xfrm>
        </p:grpSpPr>
        <p:sp>
          <p:nvSpPr>
            <p:cNvPr id="61473" name="Rectangle 3"/>
            <p:cNvSpPr>
              <a:spLocks noChangeArrowheads="1"/>
            </p:cNvSpPr>
            <p:nvPr/>
          </p:nvSpPr>
          <p:spPr bwMode="auto">
            <a:xfrm>
              <a:off x="1326" y="2387"/>
              <a:ext cx="180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1800">
                  <a:solidFill>
                    <a:srgbClr val="000000"/>
                  </a:solidFill>
                  <a:latin typeface="Times" charset="0"/>
                </a:rPr>
                <a:t>public class StockExchange</a:t>
              </a:r>
            </a:p>
          </p:txBody>
        </p:sp>
        <p:sp>
          <p:nvSpPr>
            <p:cNvPr id="61474" name="Rectangle 4"/>
            <p:cNvSpPr>
              <a:spLocks noChangeArrowheads="1"/>
            </p:cNvSpPr>
            <p:nvPr/>
          </p:nvSpPr>
          <p:spPr bwMode="auto">
            <a:xfrm>
              <a:off x="1326" y="2515"/>
              <a:ext cx="17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1800">
                  <a:solidFill>
                    <a:srgbClr val="000000"/>
                  </a:solidFill>
                  <a:latin typeface="Times" charset="0"/>
                </a:rPr>
                <a:t>{</a:t>
              </a:r>
            </a:p>
          </p:txBody>
        </p:sp>
        <p:sp>
          <p:nvSpPr>
            <p:cNvPr id="61475" name="Rectangle 6"/>
            <p:cNvSpPr>
              <a:spLocks noChangeArrowheads="1"/>
            </p:cNvSpPr>
            <p:nvPr/>
          </p:nvSpPr>
          <p:spPr bwMode="auto">
            <a:xfrm>
              <a:off x="1326" y="2899"/>
              <a:ext cx="21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1800">
                  <a:solidFill>
                    <a:srgbClr val="000000"/>
                  </a:solidFill>
                  <a:latin typeface="Times" charset="0"/>
                </a:rPr>
                <a:t>};</a:t>
              </a:r>
            </a:p>
          </p:txBody>
        </p:sp>
        <p:sp>
          <p:nvSpPr>
            <p:cNvPr id="61476" name="Rectangle 7"/>
            <p:cNvSpPr>
              <a:spLocks noChangeArrowheads="1"/>
            </p:cNvSpPr>
            <p:nvPr/>
          </p:nvSpPr>
          <p:spPr bwMode="auto">
            <a:xfrm>
              <a:off x="1326" y="3155"/>
              <a:ext cx="145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1800">
                  <a:solidFill>
                    <a:srgbClr val="000000"/>
                  </a:solidFill>
                  <a:latin typeface="Times" charset="0"/>
                </a:rPr>
                <a:t>public class Company</a:t>
              </a:r>
            </a:p>
          </p:txBody>
        </p:sp>
        <p:sp>
          <p:nvSpPr>
            <p:cNvPr id="61477" name="Rectangle 8"/>
            <p:cNvSpPr>
              <a:spLocks noChangeArrowheads="1"/>
            </p:cNvSpPr>
            <p:nvPr/>
          </p:nvSpPr>
          <p:spPr bwMode="auto">
            <a:xfrm>
              <a:off x="1326" y="3283"/>
              <a:ext cx="17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1800">
                  <a:solidFill>
                    <a:srgbClr val="000000"/>
                  </a:solidFill>
                  <a:latin typeface="Times" charset="0"/>
                </a:rPr>
                <a:t>{</a:t>
              </a:r>
            </a:p>
          </p:txBody>
        </p:sp>
        <p:sp>
          <p:nvSpPr>
            <p:cNvPr id="61478" name="Rectangle 11"/>
            <p:cNvSpPr>
              <a:spLocks noChangeArrowheads="1"/>
            </p:cNvSpPr>
            <p:nvPr/>
          </p:nvSpPr>
          <p:spPr bwMode="auto">
            <a:xfrm>
              <a:off x="1326" y="3795"/>
              <a:ext cx="21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1800">
                  <a:solidFill>
                    <a:srgbClr val="000000"/>
                  </a:solidFill>
                  <a:latin typeface="Times" charset="0"/>
                </a:rPr>
                <a:t>};</a:t>
              </a:r>
            </a:p>
          </p:txBody>
        </p:sp>
        <p:sp>
          <p:nvSpPr>
            <p:cNvPr id="61479" name="Rectangle 19"/>
            <p:cNvSpPr>
              <a:spLocks noChangeArrowheads="1"/>
            </p:cNvSpPr>
            <p:nvPr/>
          </p:nvSpPr>
          <p:spPr bwMode="auto">
            <a:xfrm>
              <a:off x="431" y="2200"/>
              <a:ext cx="91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sz="2000" i="1" dirty="0">
                  <a:solidFill>
                    <a:srgbClr val="000000"/>
                  </a:solidFill>
                </a:rPr>
                <a:t>Java Code</a:t>
              </a:r>
            </a:p>
          </p:txBody>
        </p:sp>
      </p:grpSp>
      <p:sp>
        <p:nvSpPr>
          <p:cNvPr id="61454" name="Rectangle 20"/>
          <p:cNvSpPr>
            <a:spLocks noChangeArrowheads="1"/>
          </p:cNvSpPr>
          <p:nvPr/>
        </p:nvSpPr>
        <p:spPr bwMode="auto">
          <a:xfrm>
            <a:off x="1625600" y="2628900"/>
            <a:ext cx="1727200" cy="647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Rectangle 21"/>
          <p:cNvSpPr>
            <a:spLocks noChangeArrowheads="1"/>
          </p:cNvSpPr>
          <p:nvPr/>
        </p:nvSpPr>
        <p:spPr bwMode="auto">
          <a:xfrm>
            <a:off x="1754188" y="2697163"/>
            <a:ext cx="13462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" charset="0"/>
              </a:rPr>
              <a:t>StockExchange</a:t>
            </a:r>
          </a:p>
        </p:txBody>
      </p:sp>
      <p:sp>
        <p:nvSpPr>
          <p:cNvPr id="61456" name="Rectangle 22"/>
          <p:cNvSpPr>
            <a:spLocks noChangeArrowheads="1"/>
          </p:cNvSpPr>
          <p:nvPr/>
        </p:nvSpPr>
        <p:spPr bwMode="auto">
          <a:xfrm>
            <a:off x="5524500" y="2578100"/>
            <a:ext cx="1485900" cy="86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23"/>
          <p:cNvSpPr>
            <a:spLocks noChangeArrowheads="1"/>
          </p:cNvSpPr>
          <p:nvPr/>
        </p:nvSpPr>
        <p:spPr bwMode="auto">
          <a:xfrm>
            <a:off x="5780088" y="2646363"/>
            <a:ext cx="9223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" charset="0"/>
              </a:rPr>
              <a:t>Company</a:t>
            </a:r>
          </a:p>
        </p:txBody>
      </p:sp>
      <p:sp>
        <p:nvSpPr>
          <p:cNvPr id="61458" name="Rectangle 24"/>
          <p:cNvSpPr>
            <a:spLocks noChangeArrowheads="1"/>
          </p:cNvSpPr>
          <p:nvPr/>
        </p:nvSpPr>
        <p:spPr bwMode="auto">
          <a:xfrm>
            <a:off x="5524500" y="300672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7" name="Rectangle 25"/>
          <p:cNvSpPr>
            <a:spLocks noChangeArrowheads="1"/>
          </p:cNvSpPr>
          <p:nvPr/>
        </p:nvSpPr>
        <p:spPr bwMode="auto">
          <a:xfrm>
            <a:off x="5622925" y="3001963"/>
            <a:ext cx="11985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400">
                <a:latin typeface="Times" charset="0"/>
              </a:rPr>
              <a:t>tickerSymbol</a:t>
            </a:r>
          </a:p>
        </p:txBody>
      </p:sp>
      <p:sp>
        <p:nvSpPr>
          <p:cNvPr id="61460" name="Rectangle 26"/>
          <p:cNvSpPr>
            <a:spLocks noChangeArrowheads="1"/>
          </p:cNvSpPr>
          <p:nvPr/>
        </p:nvSpPr>
        <p:spPr bwMode="auto">
          <a:xfrm>
            <a:off x="4038600" y="2867025"/>
            <a:ext cx="6826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1800" i="1">
                <a:solidFill>
                  <a:srgbClr val="3333FF"/>
                </a:solidFill>
                <a:latin typeface="Times" charset="0"/>
              </a:rPr>
              <a:t>Lists </a:t>
            </a:r>
          </a:p>
        </p:txBody>
      </p:sp>
      <p:sp>
        <p:nvSpPr>
          <p:cNvPr id="61461" name="Line 27"/>
          <p:cNvSpPr>
            <a:spLocks noChangeShapeType="1"/>
          </p:cNvSpPr>
          <p:nvPr/>
        </p:nvSpPr>
        <p:spPr bwMode="auto">
          <a:xfrm>
            <a:off x="1625600" y="2933700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28"/>
          <p:cNvSpPr>
            <a:spLocks noChangeShapeType="1"/>
          </p:cNvSpPr>
          <p:nvPr/>
        </p:nvSpPr>
        <p:spPr bwMode="auto">
          <a:xfrm>
            <a:off x="1625600" y="3162300"/>
            <a:ext cx="172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29"/>
          <p:cNvSpPr>
            <a:spLocks noChangeShapeType="1"/>
          </p:cNvSpPr>
          <p:nvPr/>
        </p:nvSpPr>
        <p:spPr bwMode="auto">
          <a:xfrm>
            <a:off x="5530850" y="2990850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Line 30"/>
          <p:cNvSpPr>
            <a:spLocks noChangeShapeType="1"/>
          </p:cNvSpPr>
          <p:nvPr/>
        </p:nvSpPr>
        <p:spPr bwMode="auto">
          <a:xfrm>
            <a:off x="5530850" y="3314700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Line 31"/>
          <p:cNvSpPr>
            <a:spLocks noChangeShapeType="1"/>
          </p:cNvSpPr>
          <p:nvPr/>
        </p:nvSpPr>
        <p:spPr bwMode="auto">
          <a:xfrm>
            <a:off x="3359150" y="2838450"/>
            <a:ext cx="2154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Rectangle 32"/>
          <p:cNvSpPr>
            <a:spLocks noChangeArrowheads="1"/>
          </p:cNvSpPr>
          <p:nvPr/>
        </p:nvSpPr>
        <p:spPr bwMode="auto">
          <a:xfrm>
            <a:off x="5170488" y="2546350"/>
            <a:ext cx="300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61467" name="Rectangle 33"/>
          <p:cNvSpPr>
            <a:spLocks noChangeArrowheads="1"/>
          </p:cNvSpPr>
          <p:nvPr/>
        </p:nvSpPr>
        <p:spPr bwMode="auto">
          <a:xfrm>
            <a:off x="3375025" y="2544763"/>
            <a:ext cx="3000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61826" name="Oval 34"/>
          <p:cNvSpPr>
            <a:spLocks noChangeArrowheads="1"/>
          </p:cNvSpPr>
          <p:nvPr/>
        </p:nvSpPr>
        <p:spPr bwMode="auto">
          <a:xfrm>
            <a:off x="3187700" y="2349500"/>
            <a:ext cx="609600" cy="647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9" name="Oval 37"/>
          <p:cNvSpPr>
            <a:spLocks noChangeArrowheads="1"/>
          </p:cNvSpPr>
          <p:nvPr/>
        </p:nvSpPr>
        <p:spPr bwMode="auto">
          <a:xfrm>
            <a:off x="2994025" y="5678488"/>
            <a:ext cx="760413" cy="5445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0" name="Oval 38"/>
          <p:cNvSpPr>
            <a:spLocks noChangeArrowheads="1"/>
          </p:cNvSpPr>
          <p:nvPr/>
        </p:nvSpPr>
        <p:spPr bwMode="auto">
          <a:xfrm>
            <a:off x="4940300" y="2419350"/>
            <a:ext cx="609600" cy="6477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1" name="Oval 39"/>
          <p:cNvSpPr>
            <a:spLocks noChangeArrowheads="1"/>
          </p:cNvSpPr>
          <p:nvPr/>
        </p:nvSpPr>
        <p:spPr bwMode="auto">
          <a:xfrm>
            <a:off x="2981325" y="4221163"/>
            <a:ext cx="760413" cy="544512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2" name="Text Box 40"/>
          <p:cNvSpPr txBox="1">
            <a:spLocks noChangeArrowheads="1"/>
          </p:cNvSpPr>
          <p:nvPr/>
        </p:nvSpPr>
        <p:spPr bwMode="auto">
          <a:xfrm>
            <a:off x="6586538" y="4398963"/>
            <a:ext cx="23526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Associations</a:t>
            </a:r>
          </a:p>
          <a:p>
            <a:r>
              <a:rPr lang="en-US"/>
              <a:t>are mapped to </a:t>
            </a:r>
          </a:p>
          <a:p>
            <a:r>
              <a:rPr lang="en-US"/>
              <a:t>Attributes!</a:t>
            </a:r>
          </a:p>
        </p:txBody>
      </p:sp>
    </p:spTree>
    <p:extLst>
      <p:ext uri="{BB962C8B-B14F-4D97-AF65-F5344CB8AC3E}">
        <p14:creationId xmlns:p14="http://schemas.microsoft.com/office/powerpoint/2010/main" val="4273194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build="p" autoUpdateAnimBg="0"/>
      <p:bldP spid="161801" grpId="0" build="allAtOnce"/>
      <p:bldP spid="161802" grpId="0" build="p" autoUpdateAnimBg="0"/>
      <p:bldP spid="161817" grpId="0" build="allAtOnce"/>
      <p:bldP spid="161826" grpId="0" animBg="1"/>
      <p:bldP spid="161829" grpId="0" animBg="1"/>
      <p:bldP spid="161830" grpId="0" animBg="1"/>
      <p:bldP spid="161831" grpId="0" animBg="1"/>
      <p:bldP spid="16183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4.2.3 Inheritance</a:t>
            </a:r>
            <a:endParaRPr lang="en-US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67163"/>
            <a:ext cx="8001000" cy="2128837"/>
          </a:xfrm>
        </p:spPr>
        <p:txBody>
          <a:bodyPr/>
          <a:lstStyle/>
          <a:p>
            <a:r>
              <a:rPr lang="en-US" sz="2000" i="1" dirty="0">
                <a:solidFill>
                  <a:srgbClr val="1615B1"/>
                </a:solidFill>
                <a:latin typeface="Verdana" charset="0"/>
                <a:ea typeface="ＭＳ Ｐゴシック" charset="0"/>
                <a:cs typeface="ＭＳ Ｐゴシック" charset="0"/>
              </a:rPr>
              <a:t>Inheritance </a:t>
            </a: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is another special case of an association denoting a </a:t>
            </a:r>
            <a:r>
              <a:rPr lang="ja-JP" altLang="en-US" sz="2000" dirty="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kind-of</a:t>
            </a:r>
            <a:r>
              <a:rPr lang="ja-JP" altLang="en-US" sz="2000" dirty="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 hierarchy </a:t>
            </a:r>
          </a:p>
          <a:p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Inheritance simplifies the analysis model by introducing a taxonomy</a:t>
            </a:r>
          </a:p>
          <a:p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000" b="1" dirty="0">
                <a:latin typeface="Verdana" charset="0"/>
                <a:ea typeface="ＭＳ Ｐゴシック" charset="0"/>
                <a:cs typeface="ＭＳ Ｐゴシック" charset="0"/>
              </a:rPr>
              <a:t>children classes</a:t>
            </a: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 inherit the attributes and operations of the </a:t>
            </a:r>
            <a:r>
              <a:rPr lang="en-US" sz="2000" b="1" dirty="0">
                <a:latin typeface="Verdana" charset="0"/>
                <a:ea typeface="ＭＳ Ｐゴシック" charset="0"/>
                <a:cs typeface="ＭＳ Ｐゴシック" charset="0"/>
              </a:rPr>
              <a:t>parent class.</a:t>
            </a:r>
            <a:endParaRPr lang="en-US" sz="20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en-US" sz="20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74725" y="1620838"/>
            <a:ext cx="6931025" cy="1895475"/>
            <a:chOff x="614" y="1021"/>
            <a:chExt cx="4366" cy="1194"/>
          </a:xfrm>
        </p:grpSpPr>
        <p:grpSp>
          <p:nvGrpSpPr>
            <p:cNvPr id="69637" name="Group 5"/>
            <p:cNvGrpSpPr>
              <a:grpSpLocks/>
            </p:cNvGrpSpPr>
            <p:nvPr/>
          </p:nvGrpSpPr>
          <p:grpSpPr bwMode="auto">
            <a:xfrm>
              <a:off x="2054" y="1021"/>
              <a:ext cx="1390" cy="282"/>
              <a:chOff x="554" y="1413"/>
              <a:chExt cx="1390" cy="282"/>
            </a:xfrm>
          </p:grpSpPr>
          <p:sp>
            <p:nvSpPr>
              <p:cNvPr id="69647" name="Rectangle 6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48" name="Rectangle 7"/>
              <p:cNvSpPr>
                <a:spLocks noChangeArrowheads="1"/>
              </p:cNvSpPr>
              <p:nvPr/>
            </p:nvSpPr>
            <p:spPr bwMode="auto">
              <a:xfrm>
                <a:off x="990" y="1507"/>
                <a:ext cx="51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Button</a:t>
                </a:r>
                <a:endParaRPr lang="en-US" sz="1800" i="1">
                  <a:solidFill>
                    <a:srgbClr val="000000"/>
                  </a:solidFill>
                  <a:latin typeface="Courier" charset="0"/>
                </a:endParaRPr>
              </a:p>
            </p:txBody>
          </p:sp>
        </p:grpSp>
        <p:grpSp>
          <p:nvGrpSpPr>
            <p:cNvPr id="69638" name="Group 8"/>
            <p:cNvGrpSpPr>
              <a:grpSpLocks/>
            </p:cNvGrpSpPr>
            <p:nvPr/>
          </p:nvGrpSpPr>
          <p:grpSpPr bwMode="auto">
            <a:xfrm>
              <a:off x="3590" y="1933"/>
              <a:ext cx="1390" cy="282"/>
              <a:chOff x="554" y="1413"/>
              <a:chExt cx="1390" cy="282"/>
            </a:xfrm>
          </p:grpSpPr>
          <p:sp>
            <p:nvSpPr>
              <p:cNvPr id="69645" name="Rectangle 9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46" name="Rectangle 10"/>
              <p:cNvSpPr>
                <a:spLocks noChangeArrowheads="1"/>
              </p:cNvSpPr>
              <p:nvPr/>
            </p:nvSpPr>
            <p:spPr bwMode="auto">
              <a:xfrm>
                <a:off x="817" y="1507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ZoneButton</a:t>
                </a:r>
              </a:p>
            </p:txBody>
          </p:sp>
        </p:grpSp>
        <p:cxnSp>
          <p:nvCxnSpPr>
            <p:cNvPr id="69639" name="AutoShape 11"/>
            <p:cNvCxnSpPr>
              <a:cxnSpLocks noChangeShapeType="1"/>
              <a:stCxn id="69647" idx="2"/>
              <a:endCxn id="69645" idx="1"/>
            </p:cNvCxnSpPr>
            <p:nvPr/>
          </p:nvCxnSpPr>
          <p:spPr bwMode="auto">
            <a:xfrm rot="16200000" flipH="1">
              <a:off x="2784" y="1273"/>
              <a:ext cx="766" cy="8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69640" name="Group 14"/>
            <p:cNvGrpSpPr>
              <a:grpSpLocks/>
            </p:cNvGrpSpPr>
            <p:nvPr/>
          </p:nvGrpSpPr>
          <p:grpSpPr bwMode="auto">
            <a:xfrm>
              <a:off x="614" y="1933"/>
              <a:ext cx="1390" cy="282"/>
              <a:chOff x="554" y="1413"/>
              <a:chExt cx="1390" cy="282"/>
            </a:xfrm>
          </p:grpSpPr>
          <p:sp>
            <p:nvSpPr>
              <p:cNvPr id="69643" name="Rectangle 15"/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44" name="Rectangle 16"/>
              <p:cNvSpPr>
                <a:spLocks noChangeArrowheads="1"/>
              </p:cNvSpPr>
              <p:nvPr/>
            </p:nvSpPr>
            <p:spPr bwMode="auto">
              <a:xfrm>
                <a:off x="731" y="1507"/>
                <a:ext cx="103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charset="0"/>
                  </a:rPr>
                  <a:t>CancelButton</a:t>
                </a:r>
              </a:p>
            </p:txBody>
          </p:sp>
        </p:grpSp>
        <p:cxnSp>
          <p:nvCxnSpPr>
            <p:cNvPr id="69641" name="AutoShape 17"/>
            <p:cNvCxnSpPr>
              <a:cxnSpLocks noChangeShapeType="1"/>
              <a:stCxn id="69643" idx="3"/>
              <a:endCxn id="69647" idx="2"/>
            </p:cNvCxnSpPr>
            <p:nvPr/>
          </p:nvCxnSpPr>
          <p:spPr bwMode="auto">
            <a:xfrm flipV="1">
              <a:off x="2009" y="1308"/>
              <a:ext cx="740" cy="76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9642" name="AutoShape 18"/>
            <p:cNvSpPr>
              <a:spLocks noChangeArrowheads="1"/>
            </p:cNvSpPr>
            <p:nvPr/>
          </p:nvSpPr>
          <p:spPr bwMode="auto">
            <a:xfrm>
              <a:off x="2616" y="1320"/>
              <a:ext cx="278" cy="24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2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4.2.4 Packages</a:t>
            </a:r>
            <a:r>
              <a:rPr lang="en-US" dirty="0">
                <a:latin typeface="Century Gothic" charset="0"/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133475"/>
            <a:ext cx="8255000" cy="4800600"/>
          </a:xfrm>
        </p:spPr>
        <p:txBody>
          <a:bodyPr/>
          <a:lstStyle/>
          <a:p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Packages </a:t>
            </a:r>
            <a:r>
              <a:rPr lang="en-US" sz="2000" dirty="0" smtClean="0">
                <a:latin typeface="Verdana" charset="0"/>
                <a:ea typeface="ＭＳ Ｐゴシック" charset="0"/>
                <a:cs typeface="ＭＳ Ｐゴシック" charset="0"/>
              </a:rPr>
              <a:t>help </a:t>
            </a:r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you to organize UML models to increase their readability </a:t>
            </a:r>
          </a:p>
          <a:p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We can use the UML package mechanism to organize classes into subsystems  </a:t>
            </a:r>
          </a:p>
          <a:p>
            <a:endParaRPr lang="en-US" sz="20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en-US" sz="20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en-US" sz="20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en-US" sz="20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en-US" sz="2000" dirty="0" smtClean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en-US" sz="20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endParaRPr lang="en-US" sz="2000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latin typeface="Verdana" charset="0"/>
                <a:ea typeface="ＭＳ Ｐゴシック" charset="0"/>
                <a:cs typeface="ＭＳ Ｐゴシック" charset="0"/>
              </a:rPr>
              <a:t>Any complex system can be decomposed into subsystems, where each subsystem is modeled as a package.</a:t>
            </a:r>
          </a:p>
          <a:p>
            <a:endParaRPr lang="en-US" sz="2000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4311650" y="2676525"/>
            <a:ext cx="3311525" cy="1336675"/>
            <a:chOff x="2716" y="1686"/>
            <a:chExt cx="2086" cy="842"/>
          </a:xfrm>
        </p:grpSpPr>
        <p:sp>
          <p:nvSpPr>
            <p:cNvPr id="71701" name="Rectangle 8"/>
            <p:cNvSpPr>
              <a:spLocks noChangeArrowheads="1"/>
            </p:cNvSpPr>
            <p:nvPr/>
          </p:nvSpPr>
          <p:spPr bwMode="auto">
            <a:xfrm>
              <a:off x="2716" y="1846"/>
              <a:ext cx="2086" cy="6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Rectangle 9"/>
            <p:cNvSpPr>
              <a:spLocks noChangeArrowheads="1"/>
            </p:cNvSpPr>
            <p:nvPr/>
          </p:nvSpPr>
          <p:spPr bwMode="auto">
            <a:xfrm>
              <a:off x="3348" y="2039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urier" charset="0"/>
                </a:rPr>
                <a:t>Account</a:t>
              </a:r>
              <a:endParaRPr lang="en-US" sz="2000" b="0"/>
            </a:p>
          </p:txBody>
        </p:sp>
        <p:sp>
          <p:nvSpPr>
            <p:cNvPr id="71703" name="Freeform 42"/>
            <p:cNvSpPr>
              <a:spLocks/>
            </p:cNvSpPr>
            <p:nvPr/>
          </p:nvSpPr>
          <p:spPr bwMode="auto">
            <a:xfrm>
              <a:off x="2724" y="1686"/>
              <a:ext cx="392" cy="160"/>
            </a:xfrm>
            <a:custGeom>
              <a:avLst/>
              <a:gdLst>
                <a:gd name="T0" fmla="*/ 0 w 392"/>
                <a:gd name="T1" fmla="*/ 160 h 160"/>
                <a:gd name="T2" fmla="*/ 72 w 392"/>
                <a:gd name="T3" fmla="*/ 0 h 160"/>
                <a:gd name="T4" fmla="*/ 320 w 392"/>
                <a:gd name="T5" fmla="*/ 0 h 160"/>
                <a:gd name="T6" fmla="*/ 392 w 392"/>
                <a:gd name="T7" fmla="*/ 160 h 160"/>
                <a:gd name="T8" fmla="*/ 0 w 392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2"/>
                <a:gd name="T16" fmla="*/ 0 h 160"/>
                <a:gd name="T17" fmla="*/ 392 w 392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2" h="160">
                  <a:moveTo>
                    <a:pt x="0" y="160"/>
                  </a:moveTo>
                  <a:lnTo>
                    <a:pt x="72" y="0"/>
                  </a:lnTo>
                  <a:lnTo>
                    <a:pt x="320" y="0"/>
                  </a:lnTo>
                  <a:lnTo>
                    <a:pt x="392" y="16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04" name="Group 88"/>
            <p:cNvGrpSpPr>
              <a:grpSpLocks/>
            </p:cNvGrpSpPr>
            <p:nvPr/>
          </p:nvGrpSpPr>
          <p:grpSpPr bwMode="auto">
            <a:xfrm>
              <a:off x="4009" y="1857"/>
              <a:ext cx="647" cy="648"/>
              <a:chOff x="1114" y="583"/>
              <a:chExt cx="3350" cy="3353"/>
            </a:xfrm>
          </p:grpSpPr>
          <p:sp>
            <p:nvSpPr>
              <p:cNvPr id="71705" name="Rectangle 89"/>
              <p:cNvSpPr>
                <a:spLocks noChangeArrowheads="1"/>
              </p:cNvSpPr>
              <p:nvPr/>
            </p:nvSpPr>
            <p:spPr bwMode="auto">
              <a:xfrm>
                <a:off x="1114" y="2488"/>
                <a:ext cx="912" cy="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6" name="Line 90"/>
              <p:cNvSpPr>
                <a:spLocks noChangeShapeType="1"/>
              </p:cNvSpPr>
              <p:nvPr/>
            </p:nvSpPr>
            <p:spPr bwMode="auto">
              <a:xfrm>
                <a:off x="1114" y="2928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7" name="Line 91"/>
              <p:cNvSpPr>
                <a:spLocks noChangeShapeType="1"/>
              </p:cNvSpPr>
              <p:nvPr/>
            </p:nvSpPr>
            <p:spPr bwMode="auto">
              <a:xfrm>
                <a:off x="1114" y="3432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8" name="AutoShape 92"/>
              <p:cNvSpPr>
                <a:spLocks noChangeArrowheads="1"/>
              </p:cNvSpPr>
              <p:nvPr/>
            </p:nvSpPr>
            <p:spPr bwMode="auto">
              <a:xfrm rot="2722303">
                <a:off x="2322" y="1992"/>
                <a:ext cx="204" cy="17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9" name="Line 93"/>
              <p:cNvSpPr>
                <a:spLocks noChangeShapeType="1"/>
              </p:cNvSpPr>
              <p:nvPr/>
            </p:nvSpPr>
            <p:spPr bwMode="auto">
              <a:xfrm flipV="1">
                <a:off x="1560" y="2136"/>
                <a:ext cx="800" cy="3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0" name="Rectangle 94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912" cy="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1" name="Line 95"/>
              <p:cNvSpPr>
                <a:spLocks noChangeShapeType="1"/>
              </p:cNvSpPr>
              <p:nvPr/>
            </p:nvSpPr>
            <p:spPr bwMode="auto">
              <a:xfrm>
                <a:off x="2304" y="2928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2" name="Line 96"/>
              <p:cNvSpPr>
                <a:spLocks noChangeShapeType="1"/>
              </p:cNvSpPr>
              <p:nvPr/>
            </p:nvSpPr>
            <p:spPr bwMode="auto">
              <a:xfrm>
                <a:off x="2304" y="3432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3" name="AutoShape 97"/>
              <p:cNvSpPr>
                <a:spLocks noChangeArrowheads="1"/>
              </p:cNvSpPr>
              <p:nvPr/>
            </p:nvSpPr>
            <p:spPr bwMode="auto">
              <a:xfrm rot="-6418">
                <a:off x="2626" y="1992"/>
                <a:ext cx="204" cy="17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4" name="Line 98"/>
              <p:cNvSpPr>
                <a:spLocks noChangeShapeType="1"/>
              </p:cNvSpPr>
              <p:nvPr/>
            </p:nvSpPr>
            <p:spPr bwMode="auto">
              <a:xfrm>
                <a:off x="2744" y="216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5" name="Rectangle 9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912" cy="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6" name="Line 100"/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7" name="Line 101"/>
              <p:cNvSpPr>
                <a:spLocks noChangeShapeType="1"/>
              </p:cNvSpPr>
              <p:nvPr/>
            </p:nvSpPr>
            <p:spPr bwMode="auto">
              <a:xfrm>
                <a:off x="3552" y="3432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8" name="AutoShape 102"/>
              <p:cNvSpPr>
                <a:spLocks noChangeArrowheads="1"/>
              </p:cNvSpPr>
              <p:nvPr/>
            </p:nvSpPr>
            <p:spPr bwMode="auto">
              <a:xfrm rot="-3324731">
                <a:off x="2930" y="1976"/>
                <a:ext cx="204" cy="17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9" name="Line 103"/>
              <p:cNvSpPr>
                <a:spLocks noChangeShapeType="1"/>
              </p:cNvSpPr>
              <p:nvPr/>
            </p:nvSpPr>
            <p:spPr bwMode="auto">
              <a:xfrm>
                <a:off x="3096" y="2112"/>
                <a:ext cx="904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0" name="Rectangle 104"/>
              <p:cNvSpPr>
                <a:spLocks noChangeArrowheads="1"/>
              </p:cNvSpPr>
              <p:nvPr/>
            </p:nvSpPr>
            <p:spPr bwMode="auto">
              <a:xfrm>
                <a:off x="2314" y="583"/>
                <a:ext cx="912" cy="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1" name="Line 105"/>
              <p:cNvSpPr>
                <a:spLocks noChangeShapeType="1"/>
              </p:cNvSpPr>
              <p:nvPr/>
            </p:nvSpPr>
            <p:spPr bwMode="auto">
              <a:xfrm>
                <a:off x="2314" y="1015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2" name="Line 106"/>
              <p:cNvSpPr>
                <a:spLocks noChangeShapeType="1"/>
              </p:cNvSpPr>
              <p:nvPr/>
            </p:nvSpPr>
            <p:spPr bwMode="auto">
              <a:xfrm>
                <a:off x="2314" y="1519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4"/>
          <p:cNvGrpSpPr>
            <a:grpSpLocks/>
          </p:cNvGrpSpPr>
          <p:nvPr/>
        </p:nvGrpSpPr>
        <p:grpSpPr bwMode="auto">
          <a:xfrm>
            <a:off x="4870450" y="4102100"/>
            <a:ext cx="2881313" cy="1066800"/>
            <a:chOff x="3068" y="2584"/>
            <a:chExt cx="1815" cy="672"/>
          </a:xfrm>
        </p:grpSpPr>
        <p:sp>
          <p:nvSpPr>
            <p:cNvPr id="71694" name="Rectangle 12"/>
            <p:cNvSpPr>
              <a:spLocks noChangeArrowheads="1"/>
            </p:cNvSpPr>
            <p:nvPr/>
          </p:nvSpPr>
          <p:spPr bwMode="auto">
            <a:xfrm>
              <a:off x="3068" y="2744"/>
              <a:ext cx="1815" cy="5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Rectangle 13"/>
            <p:cNvSpPr>
              <a:spLocks noChangeArrowheads="1"/>
            </p:cNvSpPr>
            <p:nvPr/>
          </p:nvSpPr>
          <p:spPr bwMode="auto">
            <a:xfrm>
              <a:off x="3611" y="2908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urier" charset="0"/>
                </a:rPr>
                <a:t>Customer</a:t>
              </a:r>
              <a:endParaRPr lang="en-US" sz="2000" b="0"/>
            </a:p>
          </p:txBody>
        </p:sp>
        <p:sp>
          <p:nvSpPr>
            <p:cNvPr id="71696" name="Freeform 41"/>
            <p:cNvSpPr>
              <a:spLocks/>
            </p:cNvSpPr>
            <p:nvPr/>
          </p:nvSpPr>
          <p:spPr bwMode="auto">
            <a:xfrm>
              <a:off x="3068" y="2584"/>
              <a:ext cx="392" cy="160"/>
            </a:xfrm>
            <a:custGeom>
              <a:avLst/>
              <a:gdLst>
                <a:gd name="T0" fmla="*/ 0 w 392"/>
                <a:gd name="T1" fmla="*/ 160 h 160"/>
                <a:gd name="T2" fmla="*/ 72 w 392"/>
                <a:gd name="T3" fmla="*/ 0 h 160"/>
                <a:gd name="T4" fmla="*/ 320 w 392"/>
                <a:gd name="T5" fmla="*/ 0 h 160"/>
                <a:gd name="T6" fmla="*/ 392 w 392"/>
                <a:gd name="T7" fmla="*/ 160 h 160"/>
                <a:gd name="T8" fmla="*/ 0 w 392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2"/>
                <a:gd name="T16" fmla="*/ 0 h 160"/>
                <a:gd name="T17" fmla="*/ 392 w 392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2" h="160">
                  <a:moveTo>
                    <a:pt x="0" y="160"/>
                  </a:moveTo>
                  <a:lnTo>
                    <a:pt x="72" y="0"/>
                  </a:lnTo>
                  <a:lnTo>
                    <a:pt x="320" y="0"/>
                  </a:lnTo>
                  <a:lnTo>
                    <a:pt x="392" y="16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697" name="Group 127"/>
            <p:cNvGrpSpPr>
              <a:grpSpLocks/>
            </p:cNvGrpSpPr>
            <p:nvPr/>
          </p:nvGrpSpPr>
          <p:grpSpPr bwMode="auto">
            <a:xfrm>
              <a:off x="4505" y="2857"/>
              <a:ext cx="176" cy="278"/>
              <a:chOff x="4337" y="2537"/>
              <a:chExt cx="176" cy="278"/>
            </a:xfrm>
          </p:grpSpPr>
          <p:sp>
            <p:nvSpPr>
              <p:cNvPr id="71698" name="Rectangle 123"/>
              <p:cNvSpPr>
                <a:spLocks noChangeArrowheads="1"/>
              </p:cNvSpPr>
              <p:nvPr/>
            </p:nvSpPr>
            <p:spPr bwMode="auto">
              <a:xfrm>
                <a:off x="4337" y="2537"/>
                <a:ext cx="176" cy="2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9" name="Line 124"/>
              <p:cNvSpPr>
                <a:spLocks noChangeShapeType="1"/>
              </p:cNvSpPr>
              <p:nvPr/>
            </p:nvSpPr>
            <p:spPr bwMode="auto">
              <a:xfrm>
                <a:off x="4337" y="2620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0" name="Line 125"/>
              <p:cNvSpPr>
                <a:spLocks noChangeShapeType="1"/>
              </p:cNvSpPr>
              <p:nvPr/>
            </p:nvSpPr>
            <p:spPr bwMode="auto">
              <a:xfrm>
                <a:off x="4337" y="2718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33"/>
          <p:cNvGrpSpPr>
            <a:grpSpLocks/>
          </p:cNvGrpSpPr>
          <p:nvPr/>
        </p:nvGrpSpPr>
        <p:grpSpPr bwMode="auto">
          <a:xfrm>
            <a:off x="1804988" y="4038600"/>
            <a:ext cx="2520950" cy="1141413"/>
            <a:chOff x="1137" y="2544"/>
            <a:chExt cx="1588" cy="719"/>
          </a:xfrm>
        </p:grpSpPr>
        <p:sp>
          <p:nvSpPr>
            <p:cNvPr id="71687" name="Rectangle 10"/>
            <p:cNvSpPr>
              <a:spLocks noChangeArrowheads="1"/>
            </p:cNvSpPr>
            <p:nvPr/>
          </p:nvSpPr>
          <p:spPr bwMode="auto">
            <a:xfrm>
              <a:off x="1137" y="2704"/>
              <a:ext cx="1588" cy="55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88" name="Rectangle 11"/>
            <p:cNvSpPr>
              <a:spLocks noChangeArrowheads="1"/>
            </p:cNvSpPr>
            <p:nvPr/>
          </p:nvSpPr>
          <p:spPr bwMode="auto">
            <a:xfrm>
              <a:off x="1846" y="288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urier" charset="0"/>
                </a:rPr>
                <a:t>Bank</a:t>
              </a:r>
              <a:endParaRPr lang="en-US" sz="2000" b="0"/>
            </a:p>
          </p:txBody>
        </p:sp>
        <p:sp>
          <p:nvSpPr>
            <p:cNvPr id="71689" name="Freeform 45"/>
            <p:cNvSpPr>
              <a:spLocks/>
            </p:cNvSpPr>
            <p:nvPr/>
          </p:nvSpPr>
          <p:spPr bwMode="auto">
            <a:xfrm>
              <a:off x="1156" y="2544"/>
              <a:ext cx="392" cy="160"/>
            </a:xfrm>
            <a:custGeom>
              <a:avLst/>
              <a:gdLst>
                <a:gd name="T0" fmla="*/ 0 w 392"/>
                <a:gd name="T1" fmla="*/ 160 h 160"/>
                <a:gd name="T2" fmla="*/ 72 w 392"/>
                <a:gd name="T3" fmla="*/ 0 h 160"/>
                <a:gd name="T4" fmla="*/ 320 w 392"/>
                <a:gd name="T5" fmla="*/ 0 h 160"/>
                <a:gd name="T6" fmla="*/ 392 w 392"/>
                <a:gd name="T7" fmla="*/ 160 h 160"/>
                <a:gd name="T8" fmla="*/ 0 w 392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2"/>
                <a:gd name="T16" fmla="*/ 0 h 160"/>
                <a:gd name="T17" fmla="*/ 392 w 392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2" h="160">
                  <a:moveTo>
                    <a:pt x="0" y="160"/>
                  </a:moveTo>
                  <a:lnTo>
                    <a:pt x="72" y="0"/>
                  </a:lnTo>
                  <a:lnTo>
                    <a:pt x="320" y="0"/>
                  </a:lnTo>
                  <a:lnTo>
                    <a:pt x="392" y="160"/>
                  </a:lnTo>
                  <a:lnTo>
                    <a:pt x="0" y="16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690" name="Group 128"/>
            <p:cNvGrpSpPr>
              <a:grpSpLocks/>
            </p:cNvGrpSpPr>
            <p:nvPr/>
          </p:nvGrpSpPr>
          <p:grpSpPr bwMode="auto">
            <a:xfrm>
              <a:off x="2354" y="2861"/>
              <a:ext cx="176" cy="278"/>
              <a:chOff x="4337" y="2537"/>
              <a:chExt cx="176" cy="278"/>
            </a:xfrm>
          </p:grpSpPr>
          <p:sp>
            <p:nvSpPr>
              <p:cNvPr id="71691" name="Rectangle 129"/>
              <p:cNvSpPr>
                <a:spLocks noChangeArrowheads="1"/>
              </p:cNvSpPr>
              <p:nvPr/>
            </p:nvSpPr>
            <p:spPr bwMode="auto">
              <a:xfrm>
                <a:off x="4337" y="2537"/>
                <a:ext cx="176" cy="2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2" name="Line 130"/>
              <p:cNvSpPr>
                <a:spLocks noChangeShapeType="1"/>
              </p:cNvSpPr>
              <p:nvPr/>
            </p:nvSpPr>
            <p:spPr bwMode="auto">
              <a:xfrm>
                <a:off x="4337" y="2620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Line 131"/>
              <p:cNvSpPr>
                <a:spLocks noChangeShapeType="1"/>
              </p:cNvSpPr>
              <p:nvPr/>
            </p:nvSpPr>
            <p:spPr bwMode="auto">
              <a:xfrm>
                <a:off x="4337" y="2718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60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Century Gothic" charset="0"/>
                <a:ea typeface="ＭＳ Ｐゴシック" charset="0"/>
                <a:cs typeface="ＭＳ Ｐゴシック" charset="0"/>
              </a:rPr>
              <a:t>4.2.5 Class </a:t>
            </a:r>
            <a:r>
              <a:rPr lang="en-US" sz="2400" dirty="0">
                <a:latin typeface="Century Gothic" charset="0"/>
                <a:ea typeface="ＭＳ Ｐゴシック" charset="0"/>
                <a:cs typeface="ＭＳ Ｐゴシック" charset="0"/>
              </a:rPr>
              <a:t>Modeling in Practice</a:t>
            </a:r>
          </a:p>
        </p:txBody>
      </p:sp>
      <p:sp>
        <p:nvSpPr>
          <p:cNvPr id="73731" name="Text Box 13"/>
          <p:cNvSpPr txBox="1">
            <a:spLocks noChangeArrowheads="1"/>
          </p:cNvSpPr>
          <p:nvPr/>
        </p:nvSpPr>
        <p:spPr bwMode="auto">
          <a:xfrm>
            <a:off x="330200" y="4956175"/>
            <a:ext cx="8685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2000">
                <a:solidFill>
                  <a:schemeClr val="tx1"/>
                </a:solidFill>
                <a:latin typeface="Verdana" charset="0"/>
              </a:rPr>
              <a:t>Class Identification: Name of Class, Attributes and Methods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1011238" y="5124450"/>
            <a:ext cx="3106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>
              <a:solidFill>
                <a:schemeClr val="tx1"/>
              </a:solidFill>
              <a:latin typeface="Verdana" charset="0"/>
            </a:endParaRPr>
          </a:p>
          <a:p>
            <a:r>
              <a:rPr lang="en-US" sz="1800">
                <a:solidFill>
                  <a:schemeClr val="tx1"/>
                </a:solidFill>
                <a:latin typeface="Verdana" charset="0"/>
              </a:rPr>
              <a:t>Is </a:t>
            </a:r>
            <a:r>
              <a:rPr lang="en-US" sz="1800">
                <a:solidFill>
                  <a:srgbClr val="3333FF"/>
                </a:solidFill>
                <a:latin typeface="Verdana" charset="0"/>
              </a:rPr>
              <a:t>Foo</a:t>
            </a:r>
            <a:r>
              <a:rPr lang="en-US" sz="1800">
                <a:solidFill>
                  <a:schemeClr val="tx1"/>
                </a:solidFill>
                <a:latin typeface="Verdana" charset="0"/>
              </a:rPr>
              <a:t> the right name?</a:t>
            </a:r>
            <a:endParaRPr lang="en-US" sz="1800">
              <a:solidFill>
                <a:schemeClr val="tx1"/>
              </a:solidFill>
              <a:latin typeface="Palatino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65525" y="1371600"/>
            <a:ext cx="1530350" cy="2325688"/>
            <a:chOff x="2486" y="864"/>
            <a:chExt cx="964" cy="1465"/>
          </a:xfrm>
        </p:grpSpPr>
        <p:grpSp>
          <p:nvGrpSpPr>
            <p:cNvPr id="73734" name="Group 16"/>
            <p:cNvGrpSpPr>
              <a:grpSpLocks/>
            </p:cNvGrpSpPr>
            <p:nvPr/>
          </p:nvGrpSpPr>
          <p:grpSpPr bwMode="auto">
            <a:xfrm>
              <a:off x="2496" y="864"/>
              <a:ext cx="912" cy="1440"/>
              <a:chOff x="1536" y="2592"/>
              <a:chExt cx="864" cy="960"/>
            </a:xfrm>
          </p:grpSpPr>
          <p:sp>
            <p:nvSpPr>
              <p:cNvPr id="73741" name="Rectangle 17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2" name="Line 1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3" name="Line 19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35" name="Text Box 20"/>
            <p:cNvSpPr txBox="1">
              <a:spLocks noChangeArrowheads="1"/>
            </p:cNvSpPr>
            <p:nvPr/>
          </p:nvSpPr>
          <p:spPr bwMode="auto">
            <a:xfrm>
              <a:off x="2822" y="94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Foo</a:t>
              </a:r>
              <a:endParaRPr 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73736" name="Text Box 21"/>
            <p:cNvSpPr txBox="1">
              <a:spLocks noChangeArrowheads="1"/>
            </p:cNvSpPr>
            <p:nvPr/>
          </p:nvSpPr>
          <p:spPr bwMode="auto">
            <a:xfrm>
              <a:off x="2486" y="1282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Amount</a:t>
              </a:r>
            </a:p>
          </p:txBody>
        </p:sp>
        <p:sp>
          <p:nvSpPr>
            <p:cNvPr id="73737" name="Text Box 22"/>
            <p:cNvSpPr txBox="1">
              <a:spLocks noChangeArrowheads="1"/>
            </p:cNvSpPr>
            <p:nvPr/>
          </p:nvSpPr>
          <p:spPr bwMode="auto">
            <a:xfrm>
              <a:off x="2486" y="1522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CustomerId</a:t>
              </a:r>
            </a:p>
          </p:txBody>
        </p:sp>
        <p:sp>
          <p:nvSpPr>
            <p:cNvPr id="73738" name="Text Box 23"/>
            <p:cNvSpPr txBox="1">
              <a:spLocks noChangeArrowheads="1"/>
            </p:cNvSpPr>
            <p:nvPr/>
          </p:nvSpPr>
          <p:spPr bwMode="auto">
            <a:xfrm>
              <a:off x="2486" y="1810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Deposit()</a:t>
              </a:r>
            </a:p>
          </p:txBody>
        </p:sp>
        <p:sp>
          <p:nvSpPr>
            <p:cNvPr id="73739" name="Text Box 24"/>
            <p:cNvSpPr txBox="1">
              <a:spLocks noChangeArrowheads="1"/>
            </p:cNvSpPr>
            <p:nvPr/>
          </p:nvSpPr>
          <p:spPr bwMode="auto">
            <a:xfrm>
              <a:off x="2486" y="1954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73740" name="Text Box 25"/>
            <p:cNvSpPr txBox="1">
              <a:spLocks noChangeArrowheads="1"/>
            </p:cNvSpPr>
            <p:nvPr/>
          </p:nvSpPr>
          <p:spPr bwMode="auto">
            <a:xfrm>
              <a:off x="2486" y="2098"/>
              <a:ext cx="9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GetBalance()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71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2" y="222250"/>
            <a:ext cx="7748587" cy="704850"/>
          </a:xfrm>
        </p:spPr>
        <p:txBody>
          <a:bodyPr/>
          <a:lstStyle/>
          <a:p>
            <a:r>
              <a:rPr lang="en-US" sz="2000" dirty="0" smtClean="0">
                <a:latin typeface="Century Gothic" charset="0"/>
                <a:ea typeface="ＭＳ Ｐゴシック" charset="0"/>
                <a:cs typeface="ＭＳ Ｐゴシック" charset="0"/>
              </a:rPr>
              <a:t>Naming the class</a:t>
            </a:r>
            <a:endParaRPr lang="en-US" sz="2000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5781" name="Group 3"/>
          <p:cNvGrpSpPr>
            <a:grpSpLocks/>
          </p:cNvGrpSpPr>
          <p:nvPr/>
        </p:nvGrpSpPr>
        <p:grpSpPr bwMode="auto">
          <a:xfrm>
            <a:off x="3565525" y="1371600"/>
            <a:ext cx="1530350" cy="2325688"/>
            <a:chOff x="2486" y="864"/>
            <a:chExt cx="964" cy="1465"/>
          </a:xfrm>
        </p:grpSpPr>
        <p:grpSp>
          <p:nvGrpSpPr>
            <p:cNvPr id="75812" name="Group 4"/>
            <p:cNvGrpSpPr>
              <a:grpSpLocks/>
            </p:cNvGrpSpPr>
            <p:nvPr/>
          </p:nvGrpSpPr>
          <p:grpSpPr bwMode="auto">
            <a:xfrm>
              <a:off x="2496" y="864"/>
              <a:ext cx="912" cy="1440"/>
              <a:chOff x="1536" y="2592"/>
              <a:chExt cx="864" cy="960"/>
            </a:xfrm>
          </p:grpSpPr>
          <p:sp>
            <p:nvSpPr>
              <p:cNvPr id="75819" name="Rectangle 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0" name="Line 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1" name="Line 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813" name="Text Box 8"/>
            <p:cNvSpPr txBox="1">
              <a:spLocks noChangeArrowheads="1"/>
            </p:cNvSpPr>
            <p:nvPr/>
          </p:nvSpPr>
          <p:spPr bwMode="auto">
            <a:xfrm>
              <a:off x="2822" y="946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Foo</a:t>
              </a:r>
              <a:endParaRPr 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75814" name="Text Box 9"/>
            <p:cNvSpPr txBox="1">
              <a:spLocks noChangeArrowheads="1"/>
            </p:cNvSpPr>
            <p:nvPr/>
          </p:nvSpPr>
          <p:spPr bwMode="auto">
            <a:xfrm>
              <a:off x="2486" y="1282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Amount</a:t>
              </a:r>
            </a:p>
          </p:txBody>
        </p:sp>
        <p:sp>
          <p:nvSpPr>
            <p:cNvPr id="75815" name="Text Box 10"/>
            <p:cNvSpPr txBox="1">
              <a:spLocks noChangeArrowheads="1"/>
            </p:cNvSpPr>
            <p:nvPr/>
          </p:nvSpPr>
          <p:spPr bwMode="auto">
            <a:xfrm>
              <a:off x="2486" y="1522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CustomerId</a:t>
              </a:r>
            </a:p>
          </p:txBody>
        </p:sp>
        <p:sp>
          <p:nvSpPr>
            <p:cNvPr id="75816" name="Text Box 11"/>
            <p:cNvSpPr txBox="1">
              <a:spLocks noChangeArrowheads="1"/>
            </p:cNvSpPr>
            <p:nvPr/>
          </p:nvSpPr>
          <p:spPr bwMode="auto">
            <a:xfrm>
              <a:off x="2486" y="1810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Deposit()</a:t>
              </a:r>
            </a:p>
          </p:txBody>
        </p:sp>
        <p:sp>
          <p:nvSpPr>
            <p:cNvPr id="75817" name="Text Box 12"/>
            <p:cNvSpPr txBox="1">
              <a:spLocks noChangeArrowheads="1"/>
            </p:cNvSpPr>
            <p:nvPr/>
          </p:nvSpPr>
          <p:spPr bwMode="auto">
            <a:xfrm>
              <a:off x="2486" y="1954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75818" name="Text Box 13"/>
            <p:cNvSpPr txBox="1">
              <a:spLocks noChangeArrowheads="1"/>
            </p:cNvSpPr>
            <p:nvPr/>
          </p:nvSpPr>
          <p:spPr bwMode="auto">
            <a:xfrm>
              <a:off x="2486" y="2098"/>
              <a:ext cx="9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GetBalance()</a:t>
              </a:r>
            </a:p>
          </p:txBody>
        </p:sp>
      </p:grpSp>
      <p:graphicFrame>
        <p:nvGraphicFramePr>
          <p:cNvPr id="150542" name="Object 2"/>
          <p:cNvGraphicFramePr>
            <a:graphicFrameLocks noChangeAspect="1"/>
          </p:cNvGraphicFramePr>
          <p:nvPr/>
        </p:nvGraphicFramePr>
        <p:xfrm>
          <a:off x="6629400" y="1219200"/>
          <a:ext cx="1931988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Clip" r:id="rId4" imgW="2768600" imgH="3467100" progId="MS_ClipArt_Gallery.2">
                  <p:embed/>
                </p:oleObj>
              </mc:Choice>
              <mc:Fallback>
                <p:oleObj name="Clip" r:id="rId4" imgW="2768600" imgH="34671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219200"/>
                        <a:ext cx="1931988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29000" y="1371600"/>
            <a:ext cx="1905000" cy="685800"/>
            <a:chOff x="2352" y="768"/>
            <a:chExt cx="1200" cy="1680"/>
          </a:xfrm>
        </p:grpSpPr>
        <p:sp>
          <p:nvSpPr>
            <p:cNvPr id="75810" name="Line 16"/>
            <p:cNvSpPr>
              <a:spLocks noChangeShapeType="1"/>
            </p:cNvSpPr>
            <p:nvPr/>
          </p:nvSpPr>
          <p:spPr bwMode="auto">
            <a:xfrm flipH="1">
              <a:off x="2448" y="768"/>
              <a:ext cx="1056" cy="1584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11" name="Line 17"/>
            <p:cNvSpPr>
              <a:spLocks noChangeShapeType="1"/>
            </p:cNvSpPr>
            <p:nvPr/>
          </p:nvSpPr>
          <p:spPr bwMode="auto">
            <a:xfrm>
              <a:off x="2352" y="768"/>
              <a:ext cx="1200" cy="168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715000" y="3429000"/>
            <a:ext cx="1530350" cy="2325688"/>
            <a:chOff x="4080" y="810"/>
            <a:chExt cx="964" cy="1465"/>
          </a:xfrm>
        </p:grpSpPr>
        <p:grpSp>
          <p:nvGrpSpPr>
            <p:cNvPr id="75800" name="Group 19"/>
            <p:cNvGrpSpPr>
              <a:grpSpLocks/>
            </p:cNvGrpSpPr>
            <p:nvPr/>
          </p:nvGrpSpPr>
          <p:grpSpPr bwMode="auto">
            <a:xfrm>
              <a:off x="4090" y="810"/>
              <a:ext cx="912" cy="1440"/>
              <a:chOff x="1536" y="2592"/>
              <a:chExt cx="864" cy="960"/>
            </a:xfrm>
          </p:grpSpPr>
          <p:sp>
            <p:nvSpPr>
              <p:cNvPr id="75807" name="Rectangle 20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8" name="Line 21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9" name="Line 22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801" name="Text Box 23"/>
            <p:cNvSpPr txBox="1">
              <a:spLocks noChangeArrowheads="1"/>
            </p:cNvSpPr>
            <p:nvPr/>
          </p:nvSpPr>
          <p:spPr bwMode="auto">
            <a:xfrm>
              <a:off x="4282" y="906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Account</a:t>
              </a:r>
              <a:endParaRPr 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75802" name="Text Box 24"/>
            <p:cNvSpPr txBox="1">
              <a:spLocks noChangeArrowheads="1"/>
            </p:cNvSpPr>
            <p:nvPr/>
          </p:nvSpPr>
          <p:spPr bwMode="auto">
            <a:xfrm>
              <a:off x="4080" y="1228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Amount</a:t>
              </a:r>
            </a:p>
          </p:txBody>
        </p:sp>
        <p:sp>
          <p:nvSpPr>
            <p:cNvPr id="75803" name="Text Box 25"/>
            <p:cNvSpPr txBox="1">
              <a:spLocks noChangeArrowheads="1"/>
            </p:cNvSpPr>
            <p:nvPr/>
          </p:nvSpPr>
          <p:spPr bwMode="auto">
            <a:xfrm>
              <a:off x="4080" y="1468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CustomerId</a:t>
              </a:r>
            </a:p>
          </p:txBody>
        </p:sp>
        <p:sp>
          <p:nvSpPr>
            <p:cNvPr id="75804" name="Text Box 26"/>
            <p:cNvSpPr txBox="1">
              <a:spLocks noChangeArrowheads="1"/>
            </p:cNvSpPr>
            <p:nvPr/>
          </p:nvSpPr>
          <p:spPr bwMode="auto">
            <a:xfrm>
              <a:off x="4080" y="1756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Deposit()</a:t>
              </a:r>
            </a:p>
          </p:txBody>
        </p:sp>
        <p:sp>
          <p:nvSpPr>
            <p:cNvPr id="75805" name="Text Box 27"/>
            <p:cNvSpPr txBox="1">
              <a:spLocks noChangeArrowheads="1"/>
            </p:cNvSpPr>
            <p:nvPr/>
          </p:nvSpPr>
          <p:spPr bwMode="auto">
            <a:xfrm>
              <a:off x="4080" y="1900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75806" name="Text Box 28"/>
            <p:cNvSpPr txBox="1">
              <a:spLocks noChangeArrowheads="1"/>
            </p:cNvSpPr>
            <p:nvPr/>
          </p:nvSpPr>
          <p:spPr bwMode="auto">
            <a:xfrm>
              <a:off x="4080" y="2044"/>
              <a:ext cx="9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GetBalance()</a:t>
              </a:r>
            </a:p>
          </p:txBody>
        </p:sp>
      </p:grpSp>
      <p:sp>
        <p:nvSpPr>
          <p:cNvPr id="75784" name="Text Box 29"/>
          <p:cNvSpPr txBox="1">
            <a:spLocks noChangeArrowheads="1"/>
          </p:cNvSpPr>
          <p:nvPr/>
        </p:nvSpPr>
        <p:spPr bwMode="auto">
          <a:xfrm>
            <a:off x="1011238" y="5083175"/>
            <a:ext cx="3106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>
              <a:solidFill>
                <a:schemeClr val="tx1"/>
              </a:solidFill>
              <a:latin typeface="Palatino" charset="0"/>
            </a:endParaRPr>
          </a:p>
          <a:p>
            <a:r>
              <a:rPr lang="en-US" sz="1800">
                <a:solidFill>
                  <a:schemeClr val="tx1"/>
                </a:solidFill>
                <a:latin typeface="Verdana" charset="0"/>
              </a:rPr>
              <a:t>Is </a:t>
            </a:r>
            <a:r>
              <a:rPr lang="en-US" sz="1800">
                <a:solidFill>
                  <a:srgbClr val="3333FF"/>
                </a:solidFill>
                <a:latin typeface="Verdana" charset="0"/>
              </a:rPr>
              <a:t>Foo</a:t>
            </a:r>
            <a:r>
              <a:rPr lang="en-US" sz="1800">
                <a:solidFill>
                  <a:schemeClr val="tx1"/>
                </a:solidFill>
                <a:latin typeface="Verdana" charset="0"/>
              </a:rPr>
              <a:t> the right name?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4800" y="1371600"/>
            <a:ext cx="2428875" cy="2325688"/>
            <a:chOff x="192" y="864"/>
            <a:chExt cx="1530" cy="1465"/>
          </a:xfrm>
        </p:grpSpPr>
        <p:grpSp>
          <p:nvGrpSpPr>
            <p:cNvPr id="75789" name="Group 31"/>
            <p:cNvGrpSpPr>
              <a:grpSpLocks/>
            </p:cNvGrpSpPr>
            <p:nvPr/>
          </p:nvGrpSpPr>
          <p:grpSpPr bwMode="auto">
            <a:xfrm>
              <a:off x="758" y="864"/>
              <a:ext cx="964" cy="1465"/>
              <a:chOff x="998" y="864"/>
              <a:chExt cx="964" cy="1465"/>
            </a:xfrm>
          </p:grpSpPr>
          <p:grpSp>
            <p:nvGrpSpPr>
              <p:cNvPr id="75790" name="Group 32"/>
              <p:cNvGrpSpPr>
                <a:grpSpLocks/>
              </p:cNvGrpSpPr>
              <p:nvPr/>
            </p:nvGrpSpPr>
            <p:grpSpPr bwMode="auto">
              <a:xfrm>
                <a:off x="1008" y="864"/>
                <a:ext cx="912" cy="1440"/>
                <a:chOff x="1536" y="2592"/>
                <a:chExt cx="864" cy="960"/>
              </a:xfrm>
            </p:grpSpPr>
            <p:sp>
              <p:nvSpPr>
                <p:cNvPr id="75797" name="Rectangle 33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98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799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791" name="Text Box 36"/>
              <p:cNvSpPr txBox="1">
                <a:spLocks noChangeArrowheads="1"/>
              </p:cNvSpPr>
              <p:nvPr/>
            </p:nvSpPr>
            <p:spPr bwMode="auto">
              <a:xfrm>
                <a:off x="1200" y="960"/>
                <a:ext cx="6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ja-JP" altLang="en-US" sz="1800">
                    <a:solidFill>
                      <a:srgbClr val="3333FF"/>
                    </a:solidFill>
                    <a:latin typeface="Palatino" charset="0"/>
                  </a:rPr>
                  <a:t>“</a:t>
                </a:r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Dada</a:t>
                </a:r>
                <a:r>
                  <a:rPr lang="ja-JP" altLang="en-US" sz="1800">
                    <a:solidFill>
                      <a:srgbClr val="3333FF"/>
                    </a:solidFill>
                    <a:latin typeface="Palatino" charset="0"/>
                  </a:rPr>
                  <a:t>”</a:t>
                </a:r>
                <a:endParaRPr lang="en-US" sz="1800">
                  <a:solidFill>
                    <a:srgbClr val="3333FF"/>
                  </a:solidFill>
                  <a:latin typeface="Palatino" charset="0"/>
                </a:endParaRPr>
              </a:p>
            </p:txBody>
          </p:sp>
          <p:sp>
            <p:nvSpPr>
              <p:cNvPr id="75792" name="Text Box 37"/>
              <p:cNvSpPr txBox="1">
                <a:spLocks noChangeArrowheads="1"/>
              </p:cNvSpPr>
              <p:nvPr/>
            </p:nvSpPr>
            <p:spPr bwMode="auto">
              <a:xfrm>
                <a:off x="998" y="1282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Amount</a:t>
                </a:r>
              </a:p>
            </p:txBody>
          </p:sp>
          <p:sp>
            <p:nvSpPr>
              <p:cNvPr id="75793" name="Text Box 38"/>
              <p:cNvSpPr txBox="1">
                <a:spLocks noChangeArrowheads="1"/>
              </p:cNvSpPr>
              <p:nvPr/>
            </p:nvSpPr>
            <p:spPr bwMode="auto">
              <a:xfrm>
                <a:off x="998" y="1522"/>
                <a:ext cx="9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CustomerId</a:t>
                </a:r>
              </a:p>
            </p:txBody>
          </p:sp>
          <p:sp>
            <p:nvSpPr>
              <p:cNvPr id="75794" name="Text Box 39"/>
              <p:cNvSpPr txBox="1">
                <a:spLocks noChangeArrowheads="1"/>
              </p:cNvSpPr>
              <p:nvPr/>
            </p:nvSpPr>
            <p:spPr bwMode="auto">
              <a:xfrm>
                <a:off x="998" y="1810"/>
                <a:ext cx="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Deposit()</a:t>
                </a:r>
              </a:p>
            </p:txBody>
          </p:sp>
          <p:sp>
            <p:nvSpPr>
              <p:cNvPr id="75795" name="Text Box 40"/>
              <p:cNvSpPr txBox="1">
                <a:spLocks noChangeArrowheads="1"/>
              </p:cNvSpPr>
              <p:nvPr/>
            </p:nvSpPr>
            <p:spPr bwMode="auto">
              <a:xfrm>
                <a:off x="998" y="1954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Withdraw()</a:t>
                </a:r>
              </a:p>
            </p:txBody>
          </p:sp>
          <p:sp>
            <p:nvSpPr>
              <p:cNvPr id="75796" name="Text Box 41"/>
              <p:cNvSpPr txBox="1">
                <a:spLocks noChangeArrowheads="1"/>
              </p:cNvSpPr>
              <p:nvPr/>
            </p:nvSpPr>
            <p:spPr bwMode="auto">
              <a:xfrm>
                <a:off x="998" y="2098"/>
                <a:ext cx="9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GetBalance()</a:t>
                </a:r>
              </a:p>
            </p:txBody>
          </p:sp>
        </p:grpSp>
        <p:graphicFrame>
          <p:nvGraphicFramePr>
            <p:cNvPr id="75779" name="Object 3"/>
            <p:cNvGraphicFramePr>
              <a:graphicFrameLocks noChangeAspect="1"/>
            </p:cNvGraphicFramePr>
            <p:nvPr/>
          </p:nvGraphicFramePr>
          <p:xfrm>
            <a:off x="192" y="1104"/>
            <a:ext cx="543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r:id="rId6" imgW="862584" imgH="1389888" progId="MS_ClipArt_Gallery">
                    <p:embed/>
                  </p:oleObj>
                </mc:Choice>
                <mc:Fallback>
                  <p:oleObj r:id="rId6" imgW="862584" imgH="1389888" progId="MS_ClipArt_Gallery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543" cy="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066800" y="1295400"/>
            <a:ext cx="1752600" cy="762000"/>
            <a:chOff x="2352" y="768"/>
            <a:chExt cx="1200" cy="1680"/>
          </a:xfrm>
        </p:grpSpPr>
        <p:sp>
          <p:nvSpPr>
            <p:cNvPr id="75787" name="Line 44"/>
            <p:cNvSpPr>
              <a:spLocks noChangeShapeType="1"/>
            </p:cNvSpPr>
            <p:nvPr/>
          </p:nvSpPr>
          <p:spPr bwMode="auto">
            <a:xfrm flipH="1">
              <a:off x="2448" y="768"/>
              <a:ext cx="1056" cy="1584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8" name="Line 45"/>
            <p:cNvSpPr>
              <a:spLocks noChangeShapeType="1"/>
            </p:cNvSpPr>
            <p:nvPr/>
          </p:nvSpPr>
          <p:spPr bwMode="auto">
            <a:xfrm>
              <a:off x="2352" y="768"/>
              <a:ext cx="1200" cy="168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5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Three Dominant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Object-oriented Analysis &amp; Design (OOAD) – Grady </a:t>
            </a:r>
            <a:r>
              <a:rPr lang="en-US" sz="2400" dirty="0" err="1"/>
              <a:t>Booch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Object Modeling Technique (OMT) – Jim </a:t>
            </a:r>
            <a:r>
              <a:rPr lang="en-US" sz="2400" dirty="0" err="1"/>
              <a:t>Rumbaugh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Object-oriented Software Engineering method (OOSE) – </a:t>
            </a:r>
            <a:r>
              <a:rPr lang="en-US" sz="2400" dirty="0" err="1"/>
              <a:t>Ivar</a:t>
            </a:r>
            <a:r>
              <a:rPr lang="en-US" sz="2400" dirty="0"/>
              <a:t> Jacobson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one had its strengths and weaknesses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70" y="4225149"/>
            <a:ext cx="5473650" cy="22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7050" y="179388"/>
            <a:ext cx="7194434" cy="688975"/>
          </a:xfrm>
        </p:spPr>
        <p:txBody>
          <a:bodyPr/>
          <a:lstStyle/>
          <a:p>
            <a:r>
              <a:rPr lang="en-US" sz="2400" dirty="0" smtClean="0">
                <a:latin typeface="Century Gothic" charset="0"/>
                <a:ea typeface="ＭＳ Ｐゴシック" charset="0"/>
                <a:cs typeface="ＭＳ Ｐゴシック" charset="0"/>
              </a:rPr>
              <a:t> Finding More </a:t>
            </a:r>
            <a:r>
              <a:rPr lang="en-US" sz="2400" dirty="0">
                <a:latin typeface="Century Gothic" charset="0"/>
                <a:ea typeface="ＭＳ Ｐゴシック" charset="0"/>
                <a:cs typeface="ＭＳ Ｐゴシック" charset="0"/>
              </a:rPr>
              <a:t>classes</a:t>
            </a:r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3657600" y="1219200"/>
            <a:ext cx="1530350" cy="2325688"/>
            <a:chOff x="2304" y="768"/>
            <a:chExt cx="964" cy="1465"/>
          </a:xfrm>
        </p:grpSpPr>
        <p:grpSp>
          <p:nvGrpSpPr>
            <p:cNvPr id="77849" name="Group 4"/>
            <p:cNvGrpSpPr>
              <a:grpSpLocks/>
            </p:cNvGrpSpPr>
            <p:nvPr/>
          </p:nvGrpSpPr>
          <p:grpSpPr bwMode="auto">
            <a:xfrm>
              <a:off x="2314" y="768"/>
              <a:ext cx="912" cy="1440"/>
              <a:chOff x="1536" y="2592"/>
              <a:chExt cx="864" cy="960"/>
            </a:xfrm>
          </p:grpSpPr>
          <p:sp>
            <p:nvSpPr>
              <p:cNvPr id="77855" name="Rectangle 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Line 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7" name="Line 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50" name="Text Box 8"/>
            <p:cNvSpPr txBox="1">
              <a:spLocks noChangeArrowheads="1"/>
            </p:cNvSpPr>
            <p:nvPr/>
          </p:nvSpPr>
          <p:spPr bwMode="auto">
            <a:xfrm>
              <a:off x="2506" y="864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Account</a:t>
              </a:r>
              <a:endParaRPr 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77851" name="Text Box 9"/>
            <p:cNvSpPr txBox="1">
              <a:spLocks noChangeArrowheads="1"/>
            </p:cNvSpPr>
            <p:nvPr/>
          </p:nvSpPr>
          <p:spPr bwMode="auto">
            <a:xfrm>
              <a:off x="2304" y="1186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Amount</a:t>
              </a:r>
            </a:p>
          </p:txBody>
        </p:sp>
        <p:sp>
          <p:nvSpPr>
            <p:cNvPr id="77852" name="Text Box 10"/>
            <p:cNvSpPr txBox="1">
              <a:spLocks noChangeArrowheads="1"/>
            </p:cNvSpPr>
            <p:nvPr/>
          </p:nvSpPr>
          <p:spPr bwMode="auto">
            <a:xfrm>
              <a:off x="2304" y="1714"/>
              <a:ext cx="7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Deposit()</a:t>
              </a:r>
            </a:p>
          </p:txBody>
        </p:sp>
        <p:sp>
          <p:nvSpPr>
            <p:cNvPr id="77853" name="Text Box 11"/>
            <p:cNvSpPr txBox="1">
              <a:spLocks noChangeArrowheads="1"/>
            </p:cNvSpPr>
            <p:nvPr/>
          </p:nvSpPr>
          <p:spPr bwMode="auto">
            <a:xfrm>
              <a:off x="2304" y="1858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77854" name="Text Box 12"/>
            <p:cNvSpPr txBox="1">
              <a:spLocks noChangeArrowheads="1"/>
            </p:cNvSpPr>
            <p:nvPr/>
          </p:nvSpPr>
          <p:spPr bwMode="auto">
            <a:xfrm>
              <a:off x="2304" y="2002"/>
              <a:ext cx="9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GetBalance()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858000" y="1828800"/>
            <a:ext cx="1463675" cy="2286000"/>
            <a:chOff x="4080" y="1104"/>
            <a:chExt cx="922" cy="1440"/>
          </a:xfrm>
        </p:grpSpPr>
        <p:grpSp>
          <p:nvGrpSpPr>
            <p:cNvPr id="77843" name="Group 14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</p:grpSpPr>
          <p:sp>
            <p:nvSpPr>
              <p:cNvPr id="77846" name="Rectangle 15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7" name="Line 16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8" name="Line 17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44" name="Text Box 18"/>
            <p:cNvSpPr txBox="1">
              <a:spLocks noChangeArrowheads="1"/>
            </p:cNvSpPr>
            <p:nvPr/>
          </p:nvSpPr>
          <p:spPr bwMode="auto">
            <a:xfrm>
              <a:off x="4176" y="1200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Customer</a:t>
              </a:r>
              <a:endParaRPr 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77845" name="Text Box 19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Name</a:t>
              </a:r>
            </a:p>
          </p:txBody>
        </p:sp>
      </p:grpSp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6858000" y="28194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FC0128"/>
                </a:solidFill>
                <a:latin typeface="Palatino" charset="0"/>
              </a:rPr>
              <a:t>CustomerId</a:t>
            </a:r>
          </a:p>
        </p:txBody>
      </p:sp>
      <p:sp>
        <p:nvSpPr>
          <p:cNvPr id="77830" name="Text Box 22"/>
          <p:cNvSpPr txBox="1">
            <a:spLocks noChangeArrowheads="1"/>
          </p:cNvSpPr>
          <p:nvPr/>
        </p:nvSpPr>
        <p:spPr bwMode="auto">
          <a:xfrm>
            <a:off x="3657600" y="2286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Palatino" charset="0"/>
              </a:rPr>
              <a:t>CustomerId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752850" y="2243138"/>
            <a:ext cx="1276350" cy="444500"/>
            <a:chOff x="1056" y="1545"/>
            <a:chExt cx="847" cy="613"/>
          </a:xfrm>
        </p:grpSpPr>
        <p:sp>
          <p:nvSpPr>
            <p:cNvPr id="77841" name="Text Box 24"/>
            <p:cNvSpPr txBox="1">
              <a:spLocks noChangeArrowheads="1"/>
            </p:cNvSpPr>
            <p:nvPr/>
          </p:nvSpPr>
          <p:spPr bwMode="auto">
            <a:xfrm>
              <a:off x="1056" y="1729"/>
              <a:ext cx="804" cy="4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</a:pPr>
              <a:endParaRPr lang="de-DE" sz="1800">
                <a:solidFill>
                  <a:srgbClr val="FC0128"/>
                </a:solidFill>
                <a:latin typeface="Palatino" charset="0"/>
              </a:endParaRPr>
            </a:p>
          </p:txBody>
        </p:sp>
        <p:sp>
          <p:nvSpPr>
            <p:cNvPr id="77842" name="Text Box 25"/>
            <p:cNvSpPr txBox="1">
              <a:spLocks noChangeArrowheads="1"/>
            </p:cNvSpPr>
            <p:nvPr/>
          </p:nvSpPr>
          <p:spPr bwMode="auto">
            <a:xfrm>
              <a:off x="1056" y="1545"/>
              <a:ext cx="847" cy="4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</a:pPr>
              <a:r>
                <a:rPr lang="en-US" sz="1800">
                  <a:solidFill>
                    <a:srgbClr val="FC0128"/>
                  </a:solidFill>
                  <a:latin typeface="Palatino" charset="0"/>
                </a:rPr>
                <a:t>AccountId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914400" y="2133600"/>
            <a:ext cx="1463675" cy="2286000"/>
            <a:chOff x="4080" y="1104"/>
            <a:chExt cx="922" cy="1440"/>
          </a:xfrm>
        </p:grpSpPr>
        <p:grpSp>
          <p:nvGrpSpPr>
            <p:cNvPr id="77835" name="Group 28"/>
            <p:cNvGrpSpPr>
              <a:grpSpLocks/>
            </p:cNvGrpSpPr>
            <p:nvPr/>
          </p:nvGrpSpPr>
          <p:grpSpPr bwMode="auto">
            <a:xfrm>
              <a:off x="4090" y="1104"/>
              <a:ext cx="912" cy="1440"/>
              <a:chOff x="1536" y="2592"/>
              <a:chExt cx="864" cy="960"/>
            </a:xfrm>
          </p:grpSpPr>
          <p:sp>
            <p:nvSpPr>
              <p:cNvPr id="77838" name="Rectangle 29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9" name="Line 30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0" name="Line 31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36" name="Text Box 32"/>
            <p:cNvSpPr txBox="1">
              <a:spLocks noChangeArrowheads="1"/>
            </p:cNvSpPr>
            <p:nvPr/>
          </p:nvSpPr>
          <p:spPr bwMode="auto">
            <a:xfrm>
              <a:off x="4176" y="120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Bank</a:t>
              </a:r>
              <a:endParaRPr 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77837" name="Text Box 33"/>
            <p:cNvSpPr txBox="1">
              <a:spLocks noChangeArrowheads="1"/>
            </p:cNvSpPr>
            <p:nvPr/>
          </p:nvSpPr>
          <p:spPr bwMode="auto">
            <a:xfrm>
              <a:off x="4080" y="152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Name</a:t>
              </a:r>
            </a:p>
          </p:txBody>
        </p:sp>
      </p:grpSp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3489325" y="3886200"/>
            <a:ext cx="300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3333FF"/>
                </a:solidFill>
                <a:latin typeface="Palatino" charset="0"/>
              </a:rPr>
              <a:t>1) Find New Classes</a:t>
            </a:r>
            <a:endParaRPr lang="en-US" dirty="0">
              <a:solidFill>
                <a:schemeClr val="tx1"/>
              </a:solidFill>
              <a:latin typeface="Palatino" charset="0"/>
            </a:endParaRPr>
          </a:p>
        </p:txBody>
      </p:sp>
      <p:sp>
        <p:nvSpPr>
          <p:cNvPr id="151587" name="Text Box 35"/>
          <p:cNvSpPr txBox="1">
            <a:spLocks noChangeArrowheads="1"/>
          </p:cNvSpPr>
          <p:nvPr/>
        </p:nvSpPr>
        <p:spPr bwMode="auto">
          <a:xfrm>
            <a:off x="1943100" y="4356100"/>
            <a:ext cx="609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3333FF"/>
                </a:solidFill>
                <a:latin typeface="Palatino" charset="0"/>
              </a:rPr>
              <a:t>2) Review Names, Attributes and Methods</a:t>
            </a:r>
            <a:endParaRPr lang="en-US" dirty="0">
              <a:solidFill>
                <a:srgbClr val="C0C0C0"/>
              </a:solidFill>
              <a:latin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8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2" grpId="0" build="p" autoUpdateAnimBg="0" advAuto="5000"/>
      <p:bldP spid="151586" grpId="0" build="p" autoUpdateAnimBg="0"/>
      <p:bldP spid="151587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Century Gothic" charset="0"/>
                <a:ea typeface="ＭＳ Ｐゴシック" charset="0"/>
                <a:cs typeface="ＭＳ Ｐゴシック" charset="0"/>
              </a:rPr>
              <a:t> Finding Associations</a:t>
            </a:r>
            <a:endParaRPr lang="en-US" sz="2000" dirty="0"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889000" y="1219200"/>
            <a:ext cx="7407275" cy="3200400"/>
            <a:chOff x="576" y="768"/>
            <a:chExt cx="4666" cy="2016"/>
          </a:xfrm>
        </p:grpSpPr>
        <p:grpSp>
          <p:nvGrpSpPr>
            <p:cNvPr id="79893" name="Group 4"/>
            <p:cNvGrpSpPr>
              <a:grpSpLocks/>
            </p:cNvGrpSpPr>
            <p:nvPr/>
          </p:nvGrpSpPr>
          <p:grpSpPr bwMode="auto">
            <a:xfrm>
              <a:off x="2304" y="768"/>
              <a:ext cx="964" cy="1465"/>
              <a:chOff x="2304" y="768"/>
              <a:chExt cx="964" cy="1465"/>
            </a:xfrm>
          </p:grpSpPr>
          <p:grpSp>
            <p:nvGrpSpPr>
              <p:cNvPr id="79913" name="Group 5"/>
              <p:cNvGrpSpPr>
                <a:grpSpLocks/>
              </p:cNvGrpSpPr>
              <p:nvPr/>
            </p:nvGrpSpPr>
            <p:grpSpPr bwMode="auto">
              <a:xfrm>
                <a:off x="2314" y="768"/>
                <a:ext cx="912" cy="1440"/>
                <a:chOff x="1536" y="2592"/>
                <a:chExt cx="864" cy="960"/>
              </a:xfrm>
            </p:grpSpPr>
            <p:sp>
              <p:nvSpPr>
                <p:cNvPr id="79919" name="Rectangle 6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20" name="Line 7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21" name="Line 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9914" name="Text Box 9"/>
              <p:cNvSpPr txBox="1">
                <a:spLocks noChangeArrowheads="1"/>
              </p:cNvSpPr>
              <p:nvPr/>
            </p:nvSpPr>
            <p:spPr bwMode="auto">
              <a:xfrm>
                <a:off x="2506" y="864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Account</a:t>
                </a:r>
                <a:endParaRPr lang="en-US" sz="1800">
                  <a:solidFill>
                    <a:schemeClr val="tx1"/>
                  </a:solidFill>
                  <a:latin typeface="Palatino" charset="0"/>
                </a:endParaRPr>
              </a:p>
            </p:txBody>
          </p:sp>
          <p:sp>
            <p:nvSpPr>
              <p:cNvPr id="79915" name="Text Box 10"/>
              <p:cNvSpPr txBox="1">
                <a:spLocks noChangeArrowheads="1"/>
              </p:cNvSpPr>
              <p:nvPr/>
            </p:nvSpPr>
            <p:spPr bwMode="auto">
              <a:xfrm>
                <a:off x="2304" y="1186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Amount</a:t>
                </a:r>
              </a:p>
            </p:txBody>
          </p:sp>
          <p:sp>
            <p:nvSpPr>
              <p:cNvPr id="79916" name="Text Box 11"/>
              <p:cNvSpPr txBox="1">
                <a:spLocks noChangeArrowheads="1"/>
              </p:cNvSpPr>
              <p:nvPr/>
            </p:nvSpPr>
            <p:spPr bwMode="auto">
              <a:xfrm>
                <a:off x="2304" y="1714"/>
                <a:ext cx="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Deposit()</a:t>
                </a:r>
              </a:p>
            </p:txBody>
          </p:sp>
          <p:sp>
            <p:nvSpPr>
              <p:cNvPr id="79917" name="Text Box 12"/>
              <p:cNvSpPr txBox="1">
                <a:spLocks noChangeArrowheads="1"/>
              </p:cNvSpPr>
              <p:nvPr/>
            </p:nvSpPr>
            <p:spPr bwMode="auto">
              <a:xfrm>
                <a:off x="2304" y="1858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Withdraw()</a:t>
                </a:r>
              </a:p>
            </p:txBody>
          </p:sp>
          <p:sp>
            <p:nvSpPr>
              <p:cNvPr id="79918" name="Text Box 13"/>
              <p:cNvSpPr txBox="1">
                <a:spLocks noChangeArrowheads="1"/>
              </p:cNvSpPr>
              <p:nvPr/>
            </p:nvSpPr>
            <p:spPr bwMode="auto">
              <a:xfrm>
                <a:off x="2304" y="2002"/>
                <a:ext cx="9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GetBalance()</a:t>
                </a:r>
              </a:p>
            </p:txBody>
          </p:sp>
        </p:grpSp>
        <p:grpSp>
          <p:nvGrpSpPr>
            <p:cNvPr id="79894" name="Group 14"/>
            <p:cNvGrpSpPr>
              <a:grpSpLocks/>
            </p:cNvGrpSpPr>
            <p:nvPr/>
          </p:nvGrpSpPr>
          <p:grpSpPr bwMode="auto">
            <a:xfrm>
              <a:off x="4320" y="1152"/>
              <a:ext cx="922" cy="1440"/>
              <a:chOff x="4080" y="1104"/>
              <a:chExt cx="922" cy="1440"/>
            </a:xfrm>
          </p:grpSpPr>
          <p:grpSp>
            <p:nvGrpSpPr>
              <p:cNvPr id="79907" name="Group 15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79910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11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12" name="Line 1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9908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7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Customer</a:t>
                </a:r>
                <a:endParaRPr lang="en-US" sz="1800">
                  <a:solidFill>
                    <a:schemeClr val="tx1"/>
                  </a:solidFill>
                  <a:latin typeface="Palatino" charset="0"/>
                </a:endParaRPr>
              </a:p>
            </p:txBody>
          </p:sp>
          <p:sp>
            <p:nvSpPr>
              <p:cNvPr id="79909" name="Text Box 20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Name</a:t>
                </a:r>
              </a:p>
            </p:txBody>
          </p:sp>
        </p:grpSp>
        <p:sp>
          <p:nvSpPr>
            <p:cNvPr id="79895" name="Text Box 21"/>
            <p:cNvSpPr txBox="1">
              <a:spLocks noChangeArrowheads="1"/>
            </p:cNvSpPr>
            <p:nvPr/>
          </p:nvSpPr>
          <p:spPr bwMode="auto">
            <a:xfrm>
              <a:off x="4320" y="1776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CustomerId</a:t>
              </a:r>
            </a:p>
          </p:txBody>
        </p:sp>
        <p:sp>
          <p:nvSpPr>
            <p:cNvPr id="79896" name="Text Box 22"/>
            <p:cNvSpPr txBox="1">
              <a:spLocks noChangeArrowheads="1"/>
            </p:cNvSpPr>
            <p:nvPr/>
          </p:nvSpPr>
          <p:spPr bwMode="auto">
            <a:xfrm>
              <a:off x="2304" y="1440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CustomerId</a:t>
              </a:r>
            </a:p>
          </p:txBody>
        </p:sp>
        <p:grpSp>
          <p:nvGrpSpPr>
            <p:cNvPr id="79897" name="Group 23"/>
            <p:cNvGrpSpPr>
              <a:grpSpLocks/>
            </p:cNvGrpSpPr>
            <p:nvPr/>
          </p:nvGrpSpPr>
          <p:grpSpPr bwMode="auto">
            <a:xfrm>
              <a:off x="2364" y="1413"/>
              <a:ext cx="804" cy="280"/>
              <a:chOff x="1056" y="1545"/>
              <a:chExt cx="804" cy="613"/>
            </a:xfrm>
          </p:grpSpPr>
          <p:sp>
            <p:nvSpPr>
              <p:cNvPr id="79905" name="Text Box 24"/>
              <p:cNvSpPr txBox="1">
                <a:spLocks noChangeArrowheads="1"/>
              </p:cNvSpPr>
              <p:nvPr/>
            </p:nvSpPr>
            <p:spPr bwMode="auto">
              <a:xfrm>
                <a:off x="1056" y="1729"/>
                <a:ext cx="804" cy="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sz="1800">
                    <a:solidFill>
                      <a:schemeClr val="bg1"/>
                    </a:solidFill>
                    <a:latin typeface="Palatino" charset="0"/>
                  </a:rPr>
                  <a:t>AccountId</a:t>
                </a:r>
              </a:p>
            </p:txBody>
          </p:sp>
          <p:sp>
            <p:nvSpPr>
              <p:cNvPr id="79906" name="Text Box 25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804" cy="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AccountId</a:t>
                </a:r>
              </a:p>
            </p:txBody>
          </p:sp>
        </p:grpSp>
        <p:grpSp>
          <p:nvGrpSpPr>
            <p:cNvPr id="79898" name="Group 26"/>
            <p:cNvGrpSpPr>
              <a:grpSpLocks/>
            </p:cNvGrpSpPr>
            <p:nvPr/>
          </p:nvGrpSpPr>
          <p:grpSpPr bwMode="auto">
            <a:xfrm>
              <a:off x="576" y="1344"/>
              <a:ext cx="922" cy="1440"/>
              <a:chOff x="4080" y="1104"/>
              <a:chExt cx="922" cy="1440"/>
            </a:xfrm>
          </p:grpSpPr>
          <p:grpSp>
            <p:nvGrpSpPr>
              <p:cNvPr id="79899" name="Group 27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79902" name="Rectangle 28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3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4" name="Line 3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990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Bank</a:t>
                </a:r>
                <a:endParaRPr lang="en-US" sz="1800">
                  <a:solidFill>
                    <a:schemeClr val="tx1"/>
                  </a:solidFill>
                  <a:latin typeface="Palatino" charset="0"/>
                </a:endParaRPr>
              </a:p>
            </p:txBody>
          </p:sp>
          <p:sp>
            <p:nvSpPr>
              <p:cNvPr id="79901" name="Text Box 32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Name</a:t>
                </a:r>
              </a:p>
            </p:txBody>
          </p:sp>
        </p:grpSp>
      </p:grpSp>
      <p:sp>
        <p:nvSpPr>
          <p:cNvPr id="152609" name="Line 33"/>
          <p:cNvSpPr>
            <a:spLocks noChangeShapeType="1"/>
          </p:cNvSpPr>
          <p:nvPr/>
        </p:nvSpPr>
        <p:spPr bwMode="auto">
          <a:xfrm>
            <a:off x="5105400" y="2222500"/>
            <a:ext cx="1752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Text Box 34"/>
          <p:cNvSpPr txBox="1">
            <a:spLocks noChangeArrowheads="1"/>
          </p:cNvSpPr>
          <p:nvPr/>
        </p:nvSpPr>
        <p:spPr bwMode="auto">
          <a:xfrm>
            <a:off x="3489325" y="3886200"/>
            <a:ext cx="300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33FF"/>
                </a:solidFill>
                <a:latin typeface="Palatino" charset="0"/>
              </a:rPr>
              <a:t>1) Find New Classes</a:t>
            </a:r>
            <a:endParaRPr lang="en-US">
              <a:solidFill>
                <a:schemeClr val="tx1"/>
              </a:solidFill>
              <a:latin typeface="Palatino" charset="0"/>
            </a:endParaRPr>
          </a:p>
        </p:txBody>
      </p:sp>
      <p:sp>
        <p:nvSpPr>
          <p:cNvPr id="79878" name="Text Box 35"/>
          <p:cNvSpPr txBox="1">
            <a:spLocks noChangeArrowheads="1"/>
          </p:cNvSpPr>
          <p:nvPr/>
        </p:nvSpPr>
        <p:spPr bwMode="auto">
          <a:xfrm>
            <a:off x="1943100" y="4356100"/>
            <a:ext cx="609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3333FF"/>
                </a:solidFill>
                <a:latin typeface="Palatino" charset="0"/>
              </a:rPr>
              <a:t>2) Review Names, Attributes and Methods</a:t>
            </a:r>
            <a:endParaRPr lang="en-US">
              <a:solidFill>
                <a:srgbClr val="C0C0C0"/>
              </a:solidFill>
              <a:latin typeface="Palatino" charset="0"/>
            </a:endParaRPr>
          </a:p>
        </p:txBody>
      </p: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2457450" y="4838700"/>
            <a:ext cx="586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1615B1"/>
                </a:solidFill>
                <a:latin typeface="Palatino" charset="0"/>
              </a:rPr>
              <a:t>3) Find Associations between Classes</a:t>
            </a:r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5810250" y="2224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Palatino" charset="0"/>
              </a:rPr>
              <a:t>has</a:t>
            </a:r>
          </a:p>
        </p:txBody>
      </p:sp>
      <p:sp>
        <p:nvSpPr>
          <p:cNvPr id="152614" name="Text Box 38"/>
          <p:cNvSpPr txBox="1">
            <a:spLocks noChangeArrowheads="1"/>
          </p:cNvSpPr>
          <p:nvPr/>
        </p:nvSpPr>
        <p:spPr bwMode="auto">
          <a:xfrm>
            <a:off x="2500313" y="5308600"/>
            <a:ext cx="497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1615B1"/>
                </a:solidFill>
                <a:latin typeface="Palatino" charset="0"/>
              </a:rPr>
              <a:t>4) Label the generic associations</a:t>
            </a:r>
          </a:p>
        </p:txBody>
      </p:sp>
      <p:sp>
        <p:nvSpPr>
          <p:cNvPr id="152615" name="Text Box 39"/>
          <p:cNvSpPr txBox="1">
            <a:spLocks noChangeArrowheads="1"/>
          </p:cNvSpPr>
          <p:nvPr/>
        </p:nvSpPr>
        <p:spPr bwMode="auto">
          <a:xfrm>
            <a:off x="2743200" y="6065838"/>
            <a:ext cx="429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1615B1"/>
                </a:solidFill>
                <a:latin typeface="Palatino" charset="0"/>
              </a:rPr>
              <a:t>6) Review </a:t>
            </a:r>
            <a:r>
              <a:rPr lang="en-US">
                <a:solidFill>
                  <a:srgbClr val="1615B1"/>
                </a:solidFill>
              </a:rPr>
              <a:t>associations</a:t>
            </a:r>
          </a:p>
        </p:txBody>
      </p:sp>
      <p:sp>
        <p:nvSpPr>
          <p:cNvPr id="152616" name="Text Box 40"/>
          <p:cNvSpPr txBox="1">
            <a:spLocks noChangeArrowheads="1"/>
          </p:cNvSpPr>
          <p:nvPr/>
        </p:nvSpPr>
        <p:spPr bwMode="auto">
          <a:xfrm>
            <a:off x="5181600" y="19812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3200">
                <a:solidFill>
                  <a:schemeClr val="tx1"/>
                </a:solidFill>
                <a:latin typeface="Palatino" charset="0"/>
              </a:rPr>
              <a:t>*</a:t>
            </a:r>
          </a:p>
        </p:txBody>
      </p:sp>
      <p:sp>
        <p:nvSpPr>
          <p:cNvPr id="152617" name="Text Box 41"/>
          <p:cNvSpPr txBox="1">
            <a:spLocks noChangeArrowheads="1"/>
          </p:cNvSpPr>
          <p:nvPr/>
        </p:nvSpPr>
        <p:spPr bwMode="auto">
          <a:xfrm>
            <a:off x="6523038" y="26289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Palatino" charset="0"/>
              </a:rPr>
              <a:t>?</a:t>
            </a:r>
          </a:p>
        </p:txBody>
      </p:sp>
      <p:sp>
        <p:nvSpPr>
          <p:cNvPr id="152618" name="Text Box 42"/>
          <p:cNvSpPr txBox="1">
            <a:spLocks noChangeArrowheads="1"/>
          </p:cNvSpPr>
          <p:nvPr/>
        </p:nvSpPr>
        <p:spPr bwMode="auto">
          <a:xfrm>
            <a:off x="3327400" y="1852613"/>
            <a:ext cx="365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3200">
                <a:solidFill>
                  <a:schemeClr val="tx1"/>
                </a:solidFill>
                <a:latin typeface="Palatino" charset="0"/>
              </a:rPr>
              <a:t>*</a:t>
            </a:r>
          </a:p>
        </p:txBody>
      </p:sp>
      <p:sp>
        <p:nvSpPr>
          <p:cNvPr id="152619" name="Line 43"/>
          <p:cNvSpPr>
            <a:spLocks noChangeShapeType="1"/>
          </p:cNvSpPr>
          <p:nvPr/>
        </p:nvSpPr>
        <p:spPr bwMode="auto">
          <a:xfrm flipH="1">
            <a:off x="2425700" y="2190750"/>
            <a:ext cx="1209675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0" name="AutoShape 44"/>
          <p:cNvSpPr>
            <a:spLocks noChangeArrowheads="1"/>
          </p:cNvSpPr>
          <p:nvPr/>
        </p:nvSpPr>
        <p:spPr bwMode="auto">
          <a:xfrm>
            <a:off x="2338388" y="2279650"/>
            <a:ext cx="239712" cy="2540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2262188" y="188277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?</a:t>
            </a:r>
          </a:p>
        </p:txBody>
      </p: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2744788" y="23288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Palatino" charset="0"/>
              </a:rPr>
              <a:t>?</a:t>
            </a:r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1590675" y="5651500"/>
            <a:ext cx="710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1615B1"/>
                </a:solidFill>
                <a:latin typeface="Palatino" charset="0"/>
              </a:rPr>
              <a:t>5) Determine the multiplicity of the associations</a:t>
            </a:r>
          </a:p>
        </p:txBody>
      </p:sp>
      <p:sp>
        <p:nvSpPr>
          <p:cNvPr id="152624" name="Line 48"/>
          <p:cNvSpPr>
            <a:spLocks noChangeShapeType="1"/>
          </p:cNvSpPr>
          <p:nvPr/>
        </p:nvSpPr>
        <p:spPr bwMode="auto">
          <a:xfrm flipV="1">
            <a:off x="2393950" y="2182813"/>
            <a:ext cx="1268413" cy="225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25" name="AutoShape 49"/>
          <p:cNvSpPr>
            <a:spLocks noChangeArrowheads="1"/>
          </p:cNvSpPr>
          <p:nvPr/>
        </p:nvSpPr>
        <p:spPr bwMode="auto">
          <a:xfrm>
            <a:off x="2355850" y="2287588"/>
            <a:ext cx="239713" cy="2413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52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5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9" grpId="0" animBg="1"/>
      <p:bldP spid="152612" grpId="0" autoUpdateAnimBg="0"/>
      <p:bldP spid="152613" grpId="0" autoUpdateAnimBg="0"/>
      <p:bldP spid="152614" grpId="0" autoUpdateAnimBg="0"/>
      <p:bldP spid="152615" grpId="0" autoUpdateAnimBg="0"/>
      <p:bldP spid="152616" grpId="0" autoUpdateAnimBg="0"/>
      <p:bldP spid="152617" grpId="0" autoUpdateAnimBg="0"/>
      <p:bldP spid="152618" grpId="0" build="p" autoUpdateAnimBg="0"/>
      <p:bldP spid="152619" grpId="0" animBg="1"/>
      <p:bldP spid="152620" grpId="0" animBg="1"/>
      <p:bldP spid="152621" grpId="0" build="p" autoUpdateAnimBg="0"/>
      <p:bldP spid="152621" grpId="1" build="allAtOnce"/>
      <p:bldP spid="152622" grpId="0" autoUpdateAnimBg="0"/>
      <p:bldP spid="152622" grpId="1"/>
      <p:bldP spid="152623" grpId="0" autoUpdateAnimBg="0"/>
      <p:bldP spid="152624" grpId="0" animBg="1"/>
      <p:bldP spid="152624" grpId="1" animBg="1"/>
      <p:bldP spid="1526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82" y="222250"/>
            <a:ext cx="7429418" cy="863600"/>
          </a:xfrm>
        </p:spPr>
        <p:txBody>
          <a:bodyPr/>
          <a:lstStyle/>
          <a:p>
            <a:r>
              <a:rPr lang="en-US" sz="2000" dirty="0" smtClean="0">
                <a:latin typeface="Century Gothic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Taxonomies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752600" y="3140075"/>
            <a:ext cx="2235200" cy="3108325"/>
            <a:chOff x="1104" y="1978"/>
            <a:chExt cx="1408" cy="1958"/>
          </a:xfrm>
        </p:grpSpPr>
        <p:grpSp>
          <p:nvGrpSpPr>
            <p:cNvPr id="81981" name="Group 3"/>
            <p:cNvGrpSpPr>
              <a:grpSpLocks/>
            </p:cNvGrpSpPr>
            <p:nvPr/>
          </p:nvGrpSpPr>
          <p:grpSpPr bwMode="auto">
            <a:xfrm>
              <a:off x="1114" y="2496"/>
              <a:ext cx="912" cy="1440"/>
              <a:chOff x="1536" y="2592"/>
              <a:chExt cx="864" cy="960"/>
            </a:xfrm>
          </p:grpSpPr>
          <p:sp>
            <p:nvSpPr>
              <p:cNvPr id="81986" name="Rectangle 4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7" name="Line 5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8" name="Line 6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82" name="Text Box 7"/>
            <p:cNvSpPr txBox="1">
              <a:spLocks noChangeArrowheads="1"/>
            </p:cNvSpPr>
            <p:nvPr/>
          </p:nvSpPr>
          <p:spPr bwMode="auto">
            <a:xfrm>
              <a:off x="1248" y="2544"/>
              <a:ext cx="6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Savings</a:t>
              </a:r>
            </a:p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Account</a:t>
              </a:r>
              <a:endParaRPr 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81983" name="Text Box 8"/>
            <p:cNvSpPr txBox="1">
              <a:spLocks noChangeArrowheads="1"/>
            </p:cNvSpPr>
            <p:nvPr/>
          </p:nvSpPr>
          <p:spPr bwMode="auto">
            <a:xfrm>
              <a:off x="1104" y="3586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81984" name="AutoShape 61"/>
            <p:cNvSpPr>
              <a:spLocks noChangeArrowheads="1"/>
            </p:cNvSpPr>
            <p:nvPr/>
          </p:nvSpPr>
          <p:spPr bwMode="auto">
            <a:xfrm rot="2722303">
              <a:off x="2322" y="1992"/>
              <a:ext cx="204" cy="17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5" name="Line 64"/>
            <p:cNvSpPr>
              <a:spLocks noChangeShapeType="1"/>
            </p:cNvSpPr>
            <p:nvPr/>
          </p:nvSpPr>
          <p:spPr bwMode="auto">
            <a:xfrm flipV="1">
              <a:off x="1560" y="2136"/>
              <a:ext cx="800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641725" y="3162300"/>
            <a:ext cx="1463675" cy="3086100"/>
            <a:chOff x="2294" y="1992"/>
            <a:chExt cx="922" cy="1944"/>
          </a:xfrm>
        </p:grpSpPr>
        <p:grpSp>
          <p:nvGrpSpPr>
            <p:cNvPr id="81973" name="Group 9"/>
            <p:cNvGrpSpPr>
              <a:grpSpLocks/>
            </p:cNvGrpSpPr>
            <p:nvPr/>
          </p:nvGrpSpPr>
          <p:grpSpPr bwMode="auto">
            <a:xfrm>
              <a:off x="2304" y="2496"/>
              <a:ext cx="912" cy="1440"/>
              <a:chOff x="1536" y="2592"/>
              <a:chExt cx="864" cy="960"/>
            </a:xfrm>
          </p:grpSpPr>
          <p:sp>
            <p:nvSpPr>
              <p:cNvPr id="81978" name="Rectangle 10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9" name="Line 11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0" name="Line 12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74" name="Text Box 13"/>
            <p:cNvSpPr txBox="1">
              <a:spLocks noChangeArrowheads="1"/>
            </p:cNvSpPr>
            <p:nvPr/>
          </p:nvSpPr>
          <p:spPr bwMode="auto">
            <a:xfrm>
              <a:off x="2438" y="2544"/>
              <a:ext cx="7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Checking</a:t>
              </a:r>
            </a:p>
            <a:p>
              <a:pPr algn="l"/>
              <a:r>
                <a:rPr lang="en-US" sz="1800">
                  <a:solidFill>
                    <a:srgbClr val="3333FF"/>
                  </a:solidFill>
                  <a:latin typeface="Palatino" charset="0"/>
                </a:rPr>
                <a:t>Account</a:t>
              </a:r>
              <a:endParaRPr lang="en-US" sz="180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81975" name="Text Box 14"/>
            <p:cNvSpPr txBox="1">
              <a:spLocks noChangeArrowheads="1"/>
            </p:cNvSpPr>
            <p:nvPr/>
          </p:nvSpPr>
          <p:spPr bwMode="auto">
            <a:xfrm>
              <a:off x="2294" y="3586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81976" name="AutoShape 65"/>
            <p:cNvSpPr>
              <a:spLocks noChangeArrowheads="1"/>
            </p:cNvSpPr>
            <p:nvPr/>
          </p:nvSpPr>
          <p:spPr bwMode="auto">
            <a:xfrm rot="-6418">
              <a:off x="2626" y="1992"/>
              <a:ext cx="204" cy="17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7" name="Line 67"/>
            <p:cNvSpPr>
              <a:spLocks noChangeShapeType="1"/>
            </p:cNvSpPr>
            <p:nvPr/>
          </p:nvSpPr>
          <p:spPr bwMode="auto">
            <a:xfrm>
              <a:off x="2744" y="216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4673600" y="3114675"/>
            <a:ext cx="2413000" cy="3133725"/>
            <a:chOff x="2944" y="1962"/>
            <a:chExt cx="1520" cy="1974"/>
          </a:xfrm>
        </p:grpSpPr>
        <p:grpSp>
          <p:nvGrpSpPr>
            <p:cNvPr id="81965" name="Group 15"/>
            <p:cNvGrpSpPr>
              <a:grpSpLocks/>
            </p:cNvGrpSpPr>
            <p:nvPr/>
          </p:nvGrpSpPr>
          <p:grpSpPr bwMode="auto">
            <a:xfrm>
              <a:off x="3552" y="2496"/>
              <a:ext cx="912" cy="1440"/>
              <a:chOff x="1536" y="2592"/>
              <a:chExt cx="864" cy="960"/>
            </a:xfrm>
          </p:grpSpPr>
          <p:sp>
            <p:nvSpPr>
              <p:cNvPr id="81970" name="Rectangle 16"/>
              <p:cNvSpPr>
                <a:spLocks noChangeArrowheads="1"/>
              </p:cNvSpPr>
              <p:nvPr/>
            </p:nvSpPr>
            <p:spPr bwMode="auto">
              <a:xfrm>
                <a:off x="1536" y="2592"/>
                <a:ext cx="864" cy="9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1" name="Line 17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2" name="Line 18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66" name="Text Box 19"/>
            <p:cNvSpPr txBox="1">
              <a:spLocks noChangeArrowheads="1"/>
            </p:cNvSpPr>
            <p:nvPr/>
          </p:nvSpPr>
          <p:spPr bwMode="auto">
            <a:xfrm>
              <a:off x="3686" y="2544"/>
              <a:ext cx="7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3333FF"/>
                  </a:solidFill>
                  <a:latin typeface="Palatino" charset="0"/>
                </a:rPr>
                <a:t>Mortgage</a:t>
              </a:r>
            </a:p>
            <a:p>
              <a:r>
                <a:rPr lang="en-US" sz="1800" dirty="0">
                  <a:solidFill>
                    <a:srgbClr val="3333FF"/>
                  </a:solidFill>
                  <a:latin typeface="Palatino" charset="0"/>
                </a:rPr>
                <a:t>Account</a:t>
              </a:r>
              <a:endParaRPr lang="en-US" sz="1800" dirty="0">
                <a:solidFill>
                  <a:schemeClr val="tx1"/>
                </a:solidFill>
                <a:latin typeface="Palatino" charset="0"/>
              </a:endParaRPr>
            </a:p>
          </p:txBody>
        </p:sp>
        <p:sp>
          <p:nvSpPr>
            <p:cNvPr id="81967" name="Text Box 20"/>
            <p:cNvSpPr txBox="1">
              <a:spLocks noChangeArrowheads="1"/>
            </p:cNvSpPr>
            <p:nvPr/>
          </p:nvSpPr>
          <p:spPr bwMode="auto">
            <a:xfrm>
              <a:off x="3542" y="3586"/>
              <a:ext cx="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Withdraw()</a:t>
              </a:r>
            </a:p>
          </p:txBody>
        </p:sp>
        <p:sp>
          <p:nvSpPr>
            <p:cNvPr id="81968" name="AutoShape 66"/>
            <p:cNvSpPr>
              <a:spLocks noChangeArrowheads="1"/>
            </p:cNvSpPr>
            <p:nvPr/>
          </p:nvSpPr>
          <p:spPr bwMode="auto">
            <a:xfrm rot="-3324731">
              <a:off x="2930" y="1976"/>
              <a:ext cx="204" cy="17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9" name="Line 68"/>
            <p:cNvSpPr>
              <a:spLocks noChangeShapeType="1"/>
            </p:cNvSpPr>
            <p:nvPr/>
          </p:nvSpPr>
          <p:spPr bwMode="auto">
            <a:xfrm>
              <a:off x="3096" y="2112"/>
              <a:ext cx="90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33"/>
          <p:cNvGrpSpPr>
            <a:grpSpLocks/>
          </p:cNvGrpSpPr>
          <p:nvPr/>
        </p:nvGrpSpPr>
        <p:grpSpPr bwMode="auto">
          <a:xfrm>
            <a:off x="3657600" y="925513"/>
            <a:ext cx="1530350" cy="2325687"/>
            <a:chOff x="2304" y="768"/>
            <a:chExt cx="964" cy="1465"/>
          </a:xfrm>
        </p:grpSpPr>
        <p:grpSp>
          <p:nvGrpSpPr>
            <p:cNvPr id="81951" name="Group 34"/>
            <p:cNvGrpSpPr>
              <a:grpSpLocks/>
            </p:cNvGrpSpPr>
            <p:nvPr/>
          </p:nvGrpSpPr>
          <p:grpSpPr bwMode="auto">
            <a:xfrm>
              <a:off x="2304" y="768"/>
              <a:ext cx="964" cy="1465"/>
              <a:chOff x="2304" y="768"/>
              <a:chExt cx="964" cy="1465"/>
            </a:xfrm>
          </p:grpSpPr>
          <p:grpSp>
            <p:nvGrpSpPr>
              <p:cNvPr id="81956" name="Group 35"/>
              <p:cNvGrpSpPr>
                <a:grpSpLocks/>
              </p:cNvGrpSpPr>
              <p:nvPr/>
            </p:nvGrpSpPr>
            <p:grpSpPr bwMode="auto">
              <a:xfrm>
                <a:off x="2314" y="768"/>
                <a:ext cx="912" cy="1440"/>
                <a:chOff x="1536" y="2592"/>
                <a:chExt cx="864" cy="960"/>
              </a:xfrm>
            </p:grpSpPr>
            <p:sp>
              <p:nvSpPr>
                <p:cNvPr id="819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3" name="Line 37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64" name="Line 3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957" name="Text Box 39"/>
              <p:cNvSpPr txBox="1">
                <a:spLocks noChangeArrowheads="1"/>
              </p:cNvSpPr>
              <p:nvPr/>
            </p:nvSpPr>
            <p:spPr bwMode="auto">
              <a:xfrm>
                <a:off x="2506" y="864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Account</a:t>
                </a:r>
                <a:endParaRPr lang="en-US" sz="1800">
                  <a:solidFill>
                    <a:schemeClr val="tx1"/>
                  </a:solidFill>
                  <a:latin typeface="Palatino" charset="0"/>
                </a:endParaRPr>
              </a:p>
            </p:txBody>
          </p:sp>
          <p:sp>
            <p:nvSpPr>
              <p:cNvPr id="81958" name="Text Box 40"/>
              <p:cNvSpPr txBox="1">
                <a:spLocks noChangeArrowheads="1"/>
              </p:cNvSpPr>
              <p:nvPr/>
            </p:nvSpPr>
            <p:spPr bwMode="auto">
              <a:xfrm>
                <a:off x="2304" y="1186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Amount</a:t>
                </a:r>
              </a:p>
            </p:txBody>
          </p:sp>
          <p:sp>
            <p:nvSpPr>
              <p:cNvPr id="81959" name="Text Box 41"/>
              <p:cNvSpPr txBox="1">
                <a:spLocks noChangeArrowheads="1"/>
              </p:cNvSpPr>
              <p:nvPr/>
            </p:nvSpPr>
            <p:spPr bwMode="auto">
              <a:xfrm>
                <a:off x="2304" y="1714"/>
                <a:ext cx="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Deposit()</a:t>
                </a:r>
              </a:p>
            </p:txBody>
          </p:sp>
          <p:sp>
            <p:nvSpPr>
              <p:cNvPr id="81960" name="Text Box 42"/>
              <p:cNvSpPr txBox="1">
                <a:spLocks noChangeArrowheads="1"/>
              </p:cNvSpPr>
              <p:nvPr/>
            </p:nvSpPr>
            <p:spPr bwMode="auto">
              <a:xfrm>
                <a:off x="2304" y="1858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Withdraw()</a:t>
                </a:r>
              </a:p>
            </p:txBody>
          </p:sp>
          <p:sp>
            <p:nvSpPr>
              <p:cNvPr id="81961" name="Text Box 43"/>
              <p:cNvSpPr txBox="1">
                <a:spLocks noChangeArrowheads="1"/>
              </p:cNvSpPr>
              <p:nvPr/>
            </p:nvSpPr>
            <p:spPr bwMode="auto">
              <a:xfrm>
                <a:off x="2304" y="2002"/>
                <a:ext cx="9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GetBalance()</a:t>
                </a:r>
              </a:p>
            </p:txBody>
          </p:sp>
        </p:grpSp>
        <p:sp>
          <p:nvSpPr>
            <p:cNvPr id="81952" name="Text Box 44"/>
            <p:cNvSpPr txBox="1">
              <a:spLocks noChangeArrowheads="1"/>
            </p:cNvSpPr>
            <p:nvPr/>
          </p:nvSpPr>
          <p:spPr bwMode="auto">
            <a:xfrm>
              <a:off x="2304" y="1440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CustomerId</a:t>
              </a:r>
            </a:p>
          </p:txBody>
        </p:sp>
        <p:grpSp>
          <p:nvGrpSpPr>
            <p:cNvPr id="81953" name="Group 45"/>
            <p:cNvGrpSpPr>
              <a:grpSpLocks/>
            </p:cNvGrpSpPr>
            <p:nvPr/>
          </p:nvGrpSpPr>
          <p:grpSpPr bwMode="auto">
            <a:xfrm>
              <a:off x="2364" y="1413"/>
              <a:ext cx="804" cy="280"/>
              <a:chOff x="1056" y="1545"/>
              <a:chExt cx="804" cy="613"/>
            </a:xfrm>
          </p:grpSpPr>
          <p:sp>
            <p:nvSpPr>
              <p:cNvPr id="81954" name="Text Box 46"/>
              <p:cNvSpPr txBox="1">
                <a:spLocks noChangeArrowheads="1"/>
              </p:cNvSpPr>
              <p:nvPr/>
            </p:nvSpPr>
            <p:spPr bwMode="auto">
              <a:xfrm>
                <a:off x="1056" y="1729"/>
                <a:ext cx="804" cy="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sz="1800">
                    <a:solidFill>
                      <a:schemeClr val="bg1"/>
                    </a:solidFill>
                    <a:latin typeface="Palatino" charset="0"/>
                  </a:rPr>
                  <a:t>AccountId</a:t>
                </a:r>
              </a:p>
            </p:txBody>
          </p:sp>
          <p:sp>
            <p:nvSpPr>
              <p:cNvPr id="81955" name="Text Box 47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804" cy="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AccountId</a:t>
                </a:r>
              </a:p>
            </p:txBody>
          </p:sp>
        </p:grpSp>
      </p:grpSp>
      <p:grpSp>
        <p:nvGrpSpPr>
          <p:cNvPr id="81927" name="Group 117"/>
          <p:cNvGrpSpPr>
            <a:grpSpLocks/>
          </p:cNvGrpSpPr>
          <p:nvPr/>
        </p:nvGrpSpPr>
        <p:grpSpPr bwMode="auto">
          <a:xfrm>
            <a:off x="5105400" y="1154113"/>
            <a:ext cx="3333750" cy="2286000"/>
            <a:chOff x="3216" y="727"/>
            <a:chExt cx="2100" cy="1440"/>
          </a:xfrm>
        </p:grpSpPr>
        <p:grpSp>
          <p:nvGrpSpPr>
            <p:cNvPr id="81940" name="Group 25"/>
            <p:cNvGrpSpPr>
              <a:grpSpLocks/>
            </p:cNvGrpSpPr>
            <p:nvPr/>
          </p:nvGrpSpPr>
          <p:grpSpPr bwMode="auto">
            <a:xfrm>
              <a:off x="4320" y="727"/>
              <a:ext cx="994" cy="1440"/>
              <a:chOff x="4080" y="1104"/>
              <a:chExt cx="922" cy="1440"/>
            </a:xfrm>
          </p:grpSpPr>
          <p:grpSp>
            <p:nvGrpSpPr>
              <p:cNvPr id="81945" name="Group 26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8194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49" name="Line 28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50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946" name="Text Box 30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7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Customer</a:t>
                </a:r>
                <a:endParaRPr lang="en-US" sz="1800">
                  <a:solidFill>
                    <a:schemeClr val="tx1"/>
                  </a:solidFill>
                  <a:latin typeface="Palatino" charset="0"/>
                </a:endParaRPr>
              </a:p>
            </p:txBody>
          </p:sp>
          <p:sp>
            <p:nvSpPr>
              <p:cNvPr id="81947" name="Text Box 31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Name</a:t>
                </a:r>
              </a:p>
            </p:txBody>
          </p:sp>
        </p:grpSp>
        <p:sp>
          <p:nvSpPr>
            <p:cNvPr id="81941" name="Text Box 32"/>
            <p:cNvSpPr txBox="1">
              <a:spLocks noChangeArrowheads="1"/>
            </p:cNvSpPr>
            <p:nvPr/>
          </p:nvSpPr>
          <p:spPr bwMode="auto">
            <a:xfrm>
              <a:off x="4320" y="1783"/>
              <a:ext cx="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CustomerId()</a:t>
              </a:r>
            </a:p>
          </p:txBody>
        </p:sp>
        <p:sp>
          <p:nvSpPr>
            <p:cNvPr id="81942" name="Line 55"/>
            <p:cNvSpPr>
              <a:spLocks noChangeShapeType="1"/>
            </p:cNvSpPr>
            <p:nvPr/>
          </p:nvSpPr>
          <p:spPr bwMode="auto">
            <a:xfrm>
              <a:off x="3216" y="1111"/>
              <a:ext cx="1104" cy="528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3" name="Text Box 56"/>
            <p:cNvSpPr txBox="1">
              <a:spLocks noChangeArrowheads="1"/>
            </p:cNvSpPr>
            <p:nvPr/>
          </p:nvSpPr>
          <p:spPr bwMode="auto">
            <a:xfrm>
              <a:off x="3660" y="1120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Has</a:t>
              </a:r>
            </a:p>
          </p:txBody>
        </p:sp>
        <p:sp>
          <p:nvSpPr>
            <p:cNvPr id="81944" name="Text Box 57"/>
            <p:cNvSpPr txBox="1">
              <a:spLocks noChangeArrowheads="1"/>
            </p:cNvSpPr>
            <p:nvPr/>
          </p:nvSpPr>
          <p:spPr bwMode="auto">
            <a:xfrm>
              <a:off x="3264" y="967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3200">
                  <a:solidFill>
                    <a:schemeClr val="tx1"/>
                  </a:solidFill>
                  <a:latin typeface="Palatino" charset="0"/>
                </a:rPr>
                <a:t>*</a:t>
              </a:r>
            </a:p>
          </p:txBody>
        </p:sp>
      </p:grpSp>
      <p:grpSp>
        <p:nvGrpSpPr>
          <p:cNvPr id="15" name="Group 116"/>
          <p:cNvGrpSpPr>
            <a:grpSpLocks/>
          </p:cNvGrpSpPr>
          <p:nvPr/>
        </p:nvGrpSpPr>
        <p:grpSpPr bwMode="auto">
          <a:xfrm>
            <a:off x="838200" y="1154113"/>
            <a:ext cx="2819400" cy="2286000"/>
            <a:chOff x="528" y="727"/>
            <a:chExt cx="1776" cy="1440"/>
          </a:xfrm>
        </p:grpSpPr>
        <p:grpSp>
          <p:nvGrpSpPr>
            <p:cNvPr id="81930" name="Group 48"/>
            <p:cNvGrpSpPr>
              <a:grpSpLocks/>
            </p:cNvGrpSpPr>
            <p:nvPr/>
          </p:nvGrpSpPr>
          <p:grpSpPr bwMode="auto">
            <a:xfrm>
              <a:off x="528" y="727"/>
              <a:ext cx="922" cy="1440"/>
              <a:chOff x="4080" y="1104"/>
              <a:chExt cx="922" cy="1440"/>
            </a:xfrm>
          </p:grpSpPr>
          <p:grpSp>
            <p:nvGrpSpPr>
              <p:cNvPr id="81934" name="Group 49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81937" name="Rectangle 50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8" name="Line 51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9" name="Line 5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935" name="Text Box 53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Bank</a:t>
                </a:r>
                <a:endParaRPr lang="en-US" sz="1800">
                  <a:solidFill>
                    <a:schemeClr val="tx1"/>
                  </a:solidFill>
                  <a:latin typeface="Palatino" charset="0"/>
                </a:endParaRPr>
              </a:p>
            </p:txBody>
          </p:sp>
          <p:sp>
            <p:nvSpPr>
              <p:cNvPr id="81936" name="Text Box 54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Name</a:t>
                </a:r>
              </a:p>
            </p:txBody>
          </p:sp>
        </p:grpSp>
        <p:sp>
          <p:nvSpPr>
            <p:cNvPr id="81931" name="Text Box 59"/>
            <p:cNvSpPr txBox="1">
              <a:spLocks noChangeArrowheads="1"/>
            </p:cNvSpPr>
            <p:nvPr/>
          </p:nvSpPr>
          <p:spPr bwMode="auto">
            <a:xfrm>
              <a:off x="2064" y="919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3200">
                  <a:solidFill>
                    <a:schemeClr val="tx1"/>
                  </a:solidFill>
                  <a:latin typeface="Palatino" charset="0"/>
                </a:rPr>
                <a:t>*</a:t>
              </a:r>
            </a:p>
          </p:txBody>
        </p:sp>
        <p:sp>
          <p:nvSpPr>
            <p:cNvPr id="81932" name="Line 58"/>
            <p:cNvSpPr>
              <a:spLocks noChangeShapeType="1"/>
            </p:cNvSpPr>
            <p:nvPr/>
          </p:nvSpPr>
          <p:spPr bwMode="auto">
            <a:xfrm flipH="1">
              <a:off x="1488" y="1207"/>
              <a:ext cx="81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AutoShape 75"/>
            <p:cNvSpPr>
              <a:spLocks noChangeArrowheads="1"/>
            </p:cNvSpPr>
            <p:nvPr/>
          </p:nvSpPr>
          <p:spPr bwMode="auto">
            <a:xfrm>
              <a:off x="1440" y="1268"/>
              <a:ext cx="151" cy="160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29" name="AutoShape 118"/>
          <p:cNvSpPr>
            <a:spLocks noChangeArrowheads="1"/>
          </p:cNvSpPr>
          <p:nvPr/>
        </p:nvSpPr>
        <p:spPr bwMode="auto">
          <a:xfrm>
            <a:off x="2289175" y="2020888"/>
            <a:ext cx="239713" cy="2413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2250"/>
            <a:ext cx="6896100" cy="863600"/>
          </a:xfrm>
        </p:spPr>
        <p:txBody>
          <a:bodyPr/>
          <a:lstStyle/>
          <a:p>
            <a:r>
              <a:rPr lang="en-US" sz="2000" dirty="0" smtClean="0">
                <a:latin typeface="Century Gothic" charset="0"/>
                <a:ea typeface="ＭＳ Ｐゴシック" charset="0"/>
                <a:cs typeface="ＭＳ Ｐゴシック" charset="0"/>
              </a:rPr>
              <a:t>Simplify</a:t>
            </a:r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, Organize</a:t>
            </a:r>
          </a:p>
        </p:txBody>
      </p:sp>
      <p:grpSp>
        <p:nvGrpSpPr>
          <p:cNvPr id="83971" name="Group 4"/>
          <p:cNvGrpSpPr>
            <a:grpSpLocks/>
          </p:cNvGrpSpPr>
          <p:nvPr/>
        </p:nvGrpSpPr>
        <p:grpSpPr bwMode="auto">
          <a:xfrm>
            <a:off x="1768475" y="3962400"/>
            <a:ext cx="1447800" cy="2286000"/>
            <a:chOff x="1536" y="2592"/>
            <a:chExt cx="864" cy="960"/>
          </a:xfrm>
        </p:grpSpPr>
        <p:sp>
          <p:nvSpPr>
            <p:cNvPr id="84008" name="Rectangle 5"/>
            <p:cNvSpPr>
              <a:spLocks noChangeArrowheads="1"/>
            </p:cNvSpPr>
            <p:nvPr/>
          </p:nvSpPr>
          <p:spPr bwMode="auto">
            <a:xfrm>
              <a:off x="1536" y="2592"/>
              <a:ext cx="864" cy="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9" name="Line 6"/>
            <p:cNvSpPr>
              <a:spLocks noChangeShapeType="1"/>
            </p:cNvSpPr>
            <p:nvPr/>
          </p:nvSpPr>
          <p:spPr bwMode="auto">
            <a:xfrm>
              <a:off x="1536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0" name="Line 7"/>
            <p:cNvSpPr>
              <a:spLocks noChangeShapeType="1"/>
            </p:cNvSpPr>
            <p:nvPr/>
          </p:nvSpPr>
          <p:spPr bwMode="auto">
            <a:xfrm>
              <a:off x="1536" y="321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2" name="Text Box 8"/>
          <p:cNvSpPr txBox="1">
            <a:spLocks noChangeArrowheads="1"/>
          </p:cNvSpPr>
          <p:nvPr/>
        </p:nvSpPr>
        <p:spPr bwMode="auto">
          <a:xfrm>
            <a:off x="1981200" y="4038600"/>
            <a:ext cx="104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Palatino" charset="0"/>
              </a:rPr>
              <a:t>Savings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Palatino" charset="0"/>
              </a:rPr>
              <a:t>Account</a:t>
            </a:r>
            <a:endParaRPr lang="en-US" sz="1800">
              <a:solidFill>
                <a:schemeClr val="tx1"/>
              </a:solidFill>
              <a:latin typeface="Palatino" charset="0"/>
            </a:endParaRPr>
          </a:p>
        </p:txBody>
      </p:sp>
      <p:sp>
        <p:nvSpPr>
          <p:cNvPr id="83973" name="Text Box 9"/>
          <p:cNvSpPr txBox="1">
            <a:spLocks noChangeArrowheads="1"/>
          </p:cNvSpPr>
          <p:nvPr/>
        </p:nvSpPr>
        <p:spPr bwMode="auto">
          <a:xfrm>
            <a:off x="1752600" y="5692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Palatino" charset="0"/>
              </a:rPr>
              <a:t>Withdraw()</a:t>
            </a:r>
          </a:p>
        </p:txBody>
      </p:sp>
      <p:sp>
        <p:nvSpPr>
          <p:cNvPr id="83974" name="AutoShape 10"/>
          <p:cNvSpPr>
            <a:spLocks noChangeArrowheads="1"/>
          </p:cNvSpPr>
          <p:nvPr/>
        </p:nvSpPr>
        <p:spPr bwMode="auto">
          <a:xfrm rot="2722303">
            <a:off x="3686175" y="3162300"/>
            <a:ext cx="323850" cy="279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11"/>
          <p:cNvSpPr>
            <a:spLocks noChangeShapeType="1"/>
          </p:cNvSpPr>
          <p:nvPr/>
        </p:nvSpPr>
        <p:spPr bwMode="auto">
          <a:xfrm flipV="1">
            <a:off x="2476500" y="3390900"/>
            <a:ext cx="12700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6" name="Group 13"/>
          <p:cNvGrpSpPr>
            <a:grpSpLocks/>
          </p:cNvGrpSpPr>
          <p:nvPr/>
        </p:nvGrpSpPr>
        <p:grpSpPr bwMode="auto">
          <a:xfrm>
            <a:off x="3657600" y="3962400"/>
            <a:ext cx="1447800" cy="2286000"/>
            <a:chOff x="1536" y="2592"/>
            <a:chExt cx="864" cy="960"/>
          </a:xfrm>
        </p:grpSpPr>
        <p:sp>
          <p:nvSpPr>
            <p:cNvPr id="84005" name="Rectangle 14"/>
            <p:cNvSpPr>
              <a:spLocks noChangeArrowheads="1"/>
            </p:cNvSpPr>
            <p:nvPr/>
          </p:nvSpPr>
          <p:spPr bwMode="auto">
            <a:xfrm>
              <a:off x="1536" y="2592"/>
              <a:ext cx="864" cy="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6" name="Line 15"/>
            <p:cNvSpPr>
              <a:spLocks noChangeShapeType="1"/>
            </p:cNvSpPr>
            <p:nvPr/>
          </p:nvSpPr>
          <p:spPr bwMode="auto">
            <a:xfrm>
              <a:off x="1536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7" name="Line 16"/>
            <p:cNvSpPr>
              <a:spLocks noChangeShapeType="1"/>
            </p:cNvSpPr>
            <p:nvPr/>
          </p:nvSpPr>
          <p:spPr bwMode="auto">
            <a:xfrm>
              <a:off x="1536" y="321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77" name="Text Box 17"/>
          <p:cNvSpPr txBox="1">
            <a:spLocks noChangeArrowheads="1"/>
          </p:cNvSpPr>
          <p:nvPr/>
        </p:nvSpPr>
        <p:spPr bwMode="auto">
          <a:xfrm>
            <a:off x="3870325" y="4038600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3333FF"/>
                </a:solidFill>
                <a:latin typeface="Palatino" charset="0"/>
              </a:rPr>
              <a:t>Checking</a:t>
            </a:r>
          </a:p>
          <a:p>
            <a:pPr algn="l"/>
            <a:r>
              <a:rPr lang="en-US" sz="1800">
                <a:solidFill>
                  <a:srgbClr val="3333FF"/>
                </a:solidFill>
                <a:latin typeface="Palatino" charset="0"/>
              </a:rPr>
              <a:t>Account</a:t>
            </a:r>
            <a:endParaRPr lang="en-US" sz="1800">
              <a:solidFill>
                <a:schemeClr val="tx1"/>
              </a:solidFill>
              <a:latin typeface="Palatino" charset="0"/>
            </a:endParaRPr>
          </a:p>
        </p:txBody>
      </p:sp>
      <p:sp>
        <p:nvSpPr>
          <p:cNvPr id="83978" name="Text Box 18"/>
          <p:cNvSpPr txBox="1">
            <a:spLocks noChangeArrowheads="1"/>
          </p:cNvSpPr>
          <p:nvPr/>
        </p:nvSpPr>
        <p:spPr bwMode="auto">
          <a:xfrm>
            <a:off x="3641725" y="5692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Palatino" charset="0"/>
              </a:rPr>
              <a:t>Withdraw()</a:t>
            </a:r>
          </a:p>
        </p:txBody>
      </p:sp>
      <p:sp>
        <p:nvSpPr>
          <p:cNvPr id="83979" name="AutoShape 19"/>
          <p:cNvSpPr>
            <a:spLocks noChangeArrowheads="1"/>
          </p:cNvSpPr>
          <p:nvPr/>
        </p:nvSpPr>
        <p:spPr bwMode="auto">
          <a:xfrm rot="-6418">
            <a:off x="4168775" y="3162300"/>
            <a:ext cx="323850" cy="279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20"/>
          <p:cNvSpPr>
            <a:spLocks noChangeShapeType="1"/>
          </p:cNvSpPr>
          <p:nvPr/>
        </p:nvSpPr>
        <p:spPr bwMode="auto">
          <a:xfrm>
            <a:off x="4356100" y="34417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81" name="Group 22"/>
          <p:cNvGrpSpPr>
            <a:grpSpLocks/>
          </p:cNvGrpSpPr>
          <p:nvPr/>
        </p:nvGrpSpPr>
        <p:grpSpPr bwMode="auto">
          <a:xfrm>
            <a:off x="5638800" y="3962400"/>
            <a:ext cx="1447800" cy="2286000"/>
            <a:chOff x="1536" y="2592"/>
            <a:chExt cx="864" cy="960"/>
          </a:xfrm>
        </p:grpSpPr>
        <p:sp>
          <p:nvSpPr>
            <p:cNvPr id="84002" name="Rectangle 23"/>
            <p:cNvSpPr>
              <a:spLocks noChangeArrowheads="1"/>
            </p:cNvSpPr>
            <p:nvPr/>
          </p:nvSpPr>
          <p:spPr bwMode="auto">
            <a:xfrm>
              <a:off x="1536" y="2592"/>
              <a:ext cx="864" cy="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3" name="Line 24"/>
            <p:cNvSpPr>
              <a:spLocks noChangeShapeType="1"/>
            </p:cNvSpPr>
            <p:nvPr/>
          </p:nvSpPr>
          <p:spPr bwMode="auto">
            <a:xfrm>
              <a:off x="1536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4" name="Line 25"/>
            <p:cNvSpPr>
              <a:spLocks noChangeShapeType="1"/>
            </p:cNvSpPr>
            <p:nvPr/>
          </p:nvSpPr>
          <p:spPr bwMode="auto">
            <a:xfrm>
              <a:off x="1536" y="321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982" name="Text Box 26"/>
          <p:cNvSpPr txBox="1">
            <a:spLocks noChangeArrowheads="1"/>
          </p:cNvSpPr>
          <p:nvPr/>
        </p:nvSpPr>
        <p:spPr bwMode="auto">
          <a:xfrm>
            <a:off x="5851525" y="4038600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3333FF"/>
                </a:solidFill>
                <a:latin typeface="Palatino" charset="0"/>
              </a:rPr>
              <a:t>Mortgage</a:t>
            </a:r>
          </a:p>
          <a:p>
            <a:r>
              <a:rPr lang="en-US" sz="1800">
                <a:solidFill>
                  <a:srgbClr val="3333FF"/>
                </a:solidFill>
                <a:latin typeface="Palatino" charset="0"/>
              </a:rPr>
              <a:t>Account</a:t>
            </a:r>
            <a:endParaRPr lang="en-US" sz="1800">
              <a:solidFill>
                <a:schemeClr val="tx1"/>
              </a:solidFill>
              <a:latin typeface="Palatino" charset="0"/>
            </a:endParaRPr>
          </a:p>
        </p:txBody>
      </p:sp>
      <p:sp>
        <p:nvSpPr>
          <p:cNvPr id="83983" name="Text Box 27"/>
          <p:cNvSpPr txBox="1">
            <a:spLocks noChangeArrowheads="1"/>
          </p:cNvSpPr>
          <p:nvPr/>
        </p:nvSpPr>
        <p:spPr bwMode="auto">
          <a:xfrm>
            <a:off x="5622925" y="5692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Palatino" charset="0"/>
              </a:rPr>
              <a:t>Withdraw()</a:t>
            </a:r>
          </a:p>
        </p:txBody>
      </p:sp>
      <p:sp>
        <p:nvSpPr>
          <p:cNvPr id="83984" name="AutoShape 28"/>
          <p:cNvSpPr>
            <a:spLocks noChangeArrowheads="1"/>
          </p:cNvSpPr>
          <p:nvPr/>
        </p:nvSpPr>
        <p:spPr bwMode="auto">
          <a:xfrm rot="-3324731">
            <a:off x="4651375" y="3136900"/>
            <a:ext cx="323850" cy="279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5" name="Line 29"/>
          <p:cNvSpPr>
            <a:spLocks noChangeShapeType="1"/>
          </p:cNvSpPr>
          <p:nvPr/>
        </p:nvSpPr>
        <p:spPr bwMode="auto">
          <a:xfrm>
            <a:off x="4914900" y="3352800"/>
            <a:ext cx="14351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86" name="Group 39"/>
          <p:cNvGrpSpPr>
            <a:grpSpLocks/>
          </p:cNvGrpSpPr>
          <p:nvPr/>
        </p:nvGrpSpPr>
        <p:grpSpPr bwMode="auto">
          <a:xfrm>
            <a:off x="3657600" y="925513"/>
            <a:ext cx="1530350" cy="2325687"/>
            <a:chOff x="2304" y="768"/>
            <a:chExt cx="964" cy="1465"/>
          </a:xfrm>
        </p:grpSpPr>
        <p:grpSp>
          <p:nvGrpSpPr>
            <p:cNvPr id="83988" name="Group 40"/>
            <p:cNvGrpSpPr>
              <a:grpSpLocks/>
            </p:cNvGrpSpPr>
            <p:nvPr/>
          </p:nvGrpSpPr>
          <p:grpSpPr bwMode="auto">
            <a:xfrm>
              <a:off x="2304" y="768"/>
              <a:ext cx="964" cy="1465"/>
              <a:chOff x="2304" y="768"/>
              <a:chExt cx="964" cy="1465"/>
            </a:xfrm>
          </p:grpSpPr>
          <p:grpSp>
            <p:nvGrpSpPr>
              <p:cNvPr id="83993" name="Group 41"/>
              <p:cNvGrpSpPr>
                <a:grpSpLocks/>
              </p:cNvGrpSpPr>
              <p:nvPr/>
            </p:nvGrpSpPr>
            <p:grpSpPr bwMode="auto">
              <a:xfrm>
                <a:off x="2314" y="768"/>
                <a:ext cx="912" cy="1440"/>
                <a:chOff x="1536" y="2592"/>
                <a:chExt cx="864" cy="960"/>
              </a:xfrm>
            </p:grpSpPr>
            <p:sp>
              <p:nvSpPr>
                <p:cNvPr id="83999" name="Rectangle 42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00" name="Line 43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01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3994" name="Text Box 45"/>
              <p:cNvSpPr txBox="1">
                <a:spLocks noChangeArrowheads="1"/>
              </p:cNvSpPr>
              <p:nvPr/>
            </p:nvSpPr>
            <p:spPr bwMode="auto">
              <a:xfrm>
                <a:off x="2506" y="864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Account</a:t>
                </a:r>
                <a:endParaRPr lang="en-US" sz="1800">
                  <a:solidFill>
                    <a:schemeClr val="tx1"/>
                  </a:solidFill>
                  <a:latin typeface="Palatino" charset="0"/>
                </a:endParaRPr>
              </a:p>
            </p:txBody>
          </p:sp>
          <p:sp>
            <p:nvSpPr>
              <p:cNvPr id="83995" name="Text Box 46"/>
              <p:cNvSpPr txBox="1">
                <a:spLocks noChangeArrowheads="1"/>
              </p:cNvSpPr>
              <p:nvPr/>
            </p:nvSpPr>
            <p:spPr bwMode="auto">
              <a:xfrm>
                <a:off x="2304" y="1186"/>
                <a:ext cx="6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Amount</a:t>
                </a:r>
              </a:p>
            </p:txBody>
          </p:sp>
          <p:sp>
            <p:nvSpPr>
              <p:cNvPr id="83996" name="Text Box 47"/>
              <p:cNvSpPr txBox="1">
                <a:spLocks noChangeArrowheads="1"/>
              </p:cNvSpPr>
              <p:nvPr/>
            </p:nvSpPr>
            <p:spPr bwMode="auto">
              <a:xfrm>
                <a:off x="2304" y="1714"/>
                <a:ext cx="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Deposit()</a:t>
                </a:r>
              </a:p>
            </p:txBody>
          </p:sp>
          <p:sp>
            <p:nvSpPr>
              <p:cNvPr id="83997" name="Text Box 48"/>
              <p:cNvSpPr txBox="1">
                <a:spLocks noChangeArrowheads="1"/>
              </p:cNvSpPr>
              <p:nvPr/>
            </p:nvSpPr>
            <p:spPr bwMode="auto">
              <a:xfrm>
                <a:off x="2304" y="1858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Withdraw()</a:t>
                </a:r>
              </a:p>
            </p:txBody>
          </p:sp>
          <p:sp>
            <p:nvSpPr>
              <p:cNvPr id="83998" name="Text Box 49"/>
              <p:cNvSpPr txBox="1">
                <a:spLocks noChangeArrowheads="1"/>
              </p:cNvSpPr>
              <p:nvPr/>
            </p:nvSpPr>
            <p:spPr bwMode="auto">
              <a:xfrm>
                <a:off x="2304" y="2002"/>
                <a:ext cx="9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GetBalance()</a:t>
                </a:r>
              </a:p>
            </p:txBody>
          </p:sp>
        </p:grpSp>
        <p:sp>
          <p:nvSpPr>
            <p:cNvPr id="83989" name="Text Box 50"/>
            <p:cNvSpPr txBox="1">
              <a:spLocks noChangeArrowheads="1"/>
            </p:cNvSpPr>
            <p:nvPr/>
          </p:nvSpPr>
          <p:spPr bwMode="auto">
            <a:xfrm>
              <a:off x="2304" y="1440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CustomerId</a:t>
              </a:r>
            </a:p>
          </p:txBody>
        </p:sp>
        <p:grpSp>
          <p:nvGrpSpPr>
            <p:cNvPr id="83990" name="Group 51"/>
            <p:cNvGrpSpPr>
              <a:grpSpLocks/>
            </p:cNvGrpSpPr>
            <p:nvPr/>
          </p:nvGrpSpPr>
          <p:grpSpPr bwMode="auto">
            <a:xfrm>
              <a:off x="2364" y="1413"/>
              <a:ext cx="804" cy="280"/>
              <a:chOff x="1056" y="1545"/>
              <a:chExt cx="804" cy="613"/>
            </a:xfrm>
          </p:grpSpPr>
          <p:sp>
            <p:nvSpPr>
              <p:cNvPr id="83991" name="Text Box 52"/>
              <p:cNvSpPr txBox="1">
                <a:spLocks noChangeArrowheads="1"/>
              </p:cNvSpPr>
              <p:nvPr/>
            </p:nvSpPr>
            <p:spPr bwMode="auto">
              <a:xfrm>
                <a:off x="1056" y="1729"/>
                <a:ext cx="804" cy="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sz="1800">
                    <a:solidFill>
                      <a:schemeClr val="bg1"/>
                    </a:solidFill>
                    <a:latin typeface="Palatino" charset="0"/>
                  </a:rPr>
                  <a:t>AccountId</a:t>
                </a:r>
              </a:p>
            </p:txBody>
          </p:sp>
          <p:sp>
            <p:nvSpPr>
              <p:cNvPr id="83992" name="Text Box 53"/>
              <p:cNvSpPr txBox="1">
                <a:spLocks noChangeArrowheads="1"/>
              </p:cNvSpPr>
              <p:nvPr/>
            </p:nvSpPr>
            <p:spPr bwMode="auto">
              <a:xfrm>
                <a:off x="1056" y="1545"/>
                <a:ext cx="804" cy="4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>
                  <a:lnSpc>
                    <a:spcPct val="80000"/>
                  </a:lnSpc>
                </a:pPr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AccountId</a:t>
                </a:r>
              </a:p>
            </p:txBody>
          </p:sp>
        </p:grpSp>
      </p:grpSp>
      <p:sp>
        <p:nvSpPr>
          <p:cNvPr id="245827" name="Text Box 67"/>
          <p:cNvSpPr txBox="1">
            <a:spLocks noChangeArrowheads="1"/>
          </p:cNvSpPr>
          <p:nvPr/>
        </p:nvSpPr>
        <p:spPr bwMode="auto">
          <a:xfrm>
            <a:off x="5830888" y="1604963"/>
            <a:ext cx="28606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Show Taxonomies</a:t>
            </a:r>
          </a:p>
          <a:p>
            <a:pPr>
              <a:spcBef>
                <a:spcPct val="50000"/>
              </a:spcBef>
            </a:pPr>
            <a:r>
              <a:rPr lang="en-US"/>
              <a:t>separately</a:t>
            </a:r>
          </a:p>
        </p:txBody>
      </p:sp>
    </p:spTree>
    <p:extLst>
      <p:ext uri="{BB962C8B-B14F-4D97-AF65-F5344CB8AC3E}">
        <p14:creationId xmlns:p14="http://schemas.microsoft.com/office/powerpoint/2010/main" val="411917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7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9" name="Group 30"/>
          <p:cNvGrpSpPr>
            <a:grpSpLocks/>
          </p:cNvGrpSpPr>
          <p:nvPr/>
        </p:nvGrpSpPr>
        <p:grpSpPr bwMode="auto">
          <a:xfrm>
            <a:off x="838200" y="925513"/>
            <a:ext cx="7600950" cy="2514600"/>
            <a:chOff x="528" y="576"/>
            <a:chExt cx="4788" cy="1584"/>
          </a:xfrm>
        </p:grpSpPr>
        <p:grpSp>
          <p:nvGrpSpPr>
            <p:cNvPr id="86022" name="Group 31"/>
            <p:cNvGrpSpPr>
              <a:grpSpLocks/>
            </p:cNvGrpSpPr>
            <p:nvPr/>
          </p:nvGrpSpPr>
          <p:grpSpPr bwMode="auto">
            <a:xfrm>
              <a:off x="4320" y="720"/>
              <a:ext cx="994" cy="1440"/>
              <a:chOff x="4080" y="1104"/>
              <a:chExt cx="922" cy="1440"/>
            </a:xfrm>
          </p:grpSpPr>
          <p:grpSp>
            <p:nvGrpSpPr>
              <p:cNvPr id="86052" name="Group 32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86055" name="Rectangle 33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56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57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053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7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Customer</a:t>
                </a:r>
                <a:endParaRPr lang="en-US" sz="1800">
                  <a:solidFill>
                    <a:schemeClr val="tx1"/>
                  </a:solidFill>
                  <a:latin typeface="Palatino" charset="0"/>
                </a:endParaRPr>
              </a:p>
            </p:txBody>
          </p:sp>
          <p:sp>
            <p:nvSpPr>
              <p:cNvPr id="86054" name="Text Box 37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47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Name</a:t>
                </a:r>
              </a:p>
            </p:txBody>
          </p:sp>
        </p:grpSp>
        <p:sp>
          <p:nvSpPr>
            <p:cNvPr id="86023" name="Text Box 38"/>
            <p:cNvSpPr txBox="1">
              <a:spLocks noChangeArrowheads="1"/>
            </p:cNvSpPr>
            <p:nvPr/>
          </p:nvSpPr>
          <p:spPr bwMode="auto">
            <a:xfrm>
              <a:off x="4320" y="1776"/>
              <a:ext cx="9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CustomerId()</a:t>
              </a:r>
            </a:p>
          </p:txBody>
        </p:sp>
        <p:grpSp>
          <p:nvGrpSpPr>
            <p:cNvPr id="86024" name="Group 39"/>
            <p:cNvGrpSpPr>
              <a:grpSpLocks/>
            </p:cNvGrpSpPr>
            <p:nvPr/>
          </p:nvGrpSpPr>
          <p:grpSpPr bwMode="auto">
            <a:xfrm>
              <a:off x="2304" y="576"/>
              <a:ext cx="964" cy="1465"/>
              <a:chOff x="2304" y="768"/>
              <a:chExt cx="964" cy="1465"/>
            </a:xfrm>
          </p:grpSpPr>
          <p:grpSp>
            <p:nvGrpSpPr>
              <p:cNvPr id="86038" name="Group 40"/>
              <p:cNvGrpSpPr>
                <a:grpSpLocks/>
              </p:cNvGrpSpPr>
              <p:nvPr/>
            </p:nvGrpSpPr>
            <p:grpSpPr bwMode="auto">
              <a:xfrm>
                <a:off x="2304" y="768"/>
                <a:ext cx="964" cy="1465"/>
                <a:chOff x="2304" y="768"/>
                <a:chExt cx="964" cy="1465"/>
              </a:xfrm>
            </p:grpSpPr>
            <p:grpSp>
              <p:nvGrpSpPr>
                <p:cNvPr id="86043" name="Group 41"/>
                <p:cNvGrpSpPr>
                  <a:grpSpLocks/>
                </p:cNvGrpSpPr>
                <p:nvPr/>
              </p:nvGrpSpPr>
              <p:grpSpPr bwMode="auto">
                <a:xfrm>
                  <a:off x="2314" y="768"/>
                  <a:ext cx="912" cy="1440"/>
                  <a:chOff x="1536" y="2592"/>
                  <a:chExt cx="864" cy="960"/>
                </a:xfrm>
              </p:grpSpPr>
              <p:sp>
                <p:nvSpPr>
                  <p:cNvPr id="86049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592"/>
                    <a:ext cx="864" cy="96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605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880"/>
                    <a:ext cx="86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605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3216"/>
                    <a:ext cx="86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04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506" y="864"/>
                  <a:ext cx="6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>
                      <a:solidFill>
                        <a:srgbClr val="3333FF"/>
                      </a:solidFill>
                      <a:latin typeface="Palatino" charset="0"/>
                    </a:rPr>
                    <a:t>Account</a:t>
                  </a:r>
                  <a:endParaRPr lang="en-US" sz="1800">
                    <a:solidFill>
                      <a:schemeClr val="tx1"/>
                    </a:solidFill>
                    <a:latin typeface="Palatino" charset="0"/>
                  </a:endParaRPr>
                </a:p>
              </p:txBody>
            </p:sp>
            <p:sp>
              <p:nvSpPr>
                <p:cNvPr id="8604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304" y="1186"/>
                  <a:ext cx="6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latin typeface="Palatino" charset="0"/>
                    </a:rPr>
                    <a:t>Amount</a:t>
                  </a:r>
                </a:p>
              </p:txBody>
            </p:sp>
            <p:sp>
              <p:nvSpPr>
                <p:cNvPr id="8604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304" y="1714"/>
                  <a:ext cx="73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latin typeface="Palatino" charset="0"/>
                    </a:rPr>
                    <a:t>Deposit()</a:t>
                  </a:r>
                </a:p>
              </p:txBody>
            </p:sp>
            <p:sp>
              <p:nvSpPr>
                <p:cNvPr id="8604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304" y="1858"/>
                  <a:ext cx="87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latin typeface="Palatino" charset="0"/>
                    </a:rPr>
                    <a:t>Withdraw()</a:t>
                  </a:r>
                </a:p>
              </p:txBody>
            </p:sp>
            <p:sp>
              <p:nvSpPr>
                <p:cNvPr id="8604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304" y="2002"/>
                  <a:ext cx="9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>
                      <a:solidFill>
                        <a:schemeClr val="tx1"/>
                      </a:solidFill>
                      <a:latin typeface="Palatino" charset="0"/>
                    </a:rPr>
                    <a:t>GetBalance()</a:t>
                  </a:r>
                </a:p>
              </p:txBody>
            </p:sp>
          </p:grpSp>
          <p:sp>
            <p:nvSpPr>
              <p:cNvPr id="86039" name="Text Box 50"/>
              <p:cNvSpPr txBox="1">
                <a:spLocks noChangeArrowheads="1"/>
              </p:cNvSpPr>
              <p:nvPr/>
            </p:nvSpPr>
            <p:spPr bwMode="auto">
              <a:xfrm>
                <a:off x="2304" y="1440"/>
                <a:ext cx="9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CustomerId</a:t>
                </a:r>
              </a:p>
            </p:txBody>
          </p:sp>
          <p:grpSp>
            <p:nvGrpSpPr>
              <p:cNvPr id="86040" name="Group 51"/>
              <p:cNvGrpSpPr>
                <a:grpSpLocks/>
              </p:cNvGrpSpPr>
              <p:nvPr/>
            </p:nvGrpSpPr>
            <p:grpSpPr bwMode="auto">
              <a:xfrm>
                <a:off x="2364" y="1413"/>
                <a:ext cx="804" cy="280"/>
                <a:chOff x="1056" y="1545"/>
                <a:chExt cx="804" cy="613"/>
              </a:xfrm>
            </p:grpSpPr>
            <p:sp>
              <p:nvSpPr>
                <p:cNvPr id="8604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056" y="1729"/>
                  <a:ext cx="804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>
                    <a:lnSpc>
                      <a:spcPct val="80000"/>
                    </a:lnSpc>
                  </a:pPr>
                  <a:r>
                    <a:rPr lang="en-US" sz="1800">
                      <a:solidFill>
                        <a:schemeClr val="bg1"/>
                      </a:solidFill>
                      <a:latin typeface="Palatino" charset="0"/>
                    </a:rPr>
                    <a:t>AccountId</a:t>
                  </a:r>
                </a:p>
              </p:txBody>
            </p:sp>
            <p:sp>
              <p:nvSpPr>
                <p:cNvPr id="8604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056" y="1545"/>
                  <a:ext cx="804" cy="42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2pPr>
                  <a:lvl3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3pPr>
                  <a:lvl4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4pPr>
                  <a:lvl5pPr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rgbClr val="FF0000"/>
                      </a:solidFill>
                      <a:latin typeface="Helvetica" charset="0"/>
                      <a:ea typeface="ＭＳ Ｐゴシック" charset="0"/>
                    </a:defRPr>
                  </a:lvl9pPr>
                </a:lstStyle>
                <a:p>
                  <a:pPr algn="l">
                    <a:lnSpc>
                      <a:spcPct val="80000"/>
                    </a:lnSpc>
                  </a:pPr>
                  <a:r>
                    <a:rPr lang="en-US" sz="1800">
                      <a:solidFill>
                        <a:schemeClr val="tx1"/>
                      </a:solidFill>
                      <a:latin typeface="Palatino" charset="0"/>
                    </a:rPr>
                    <a:t>AccountId</a:t>
                  </a:r>
                </a:p>
              </p:txBody>
            </p:sp>
          </p:grpSp>
        </p:grpSp>
        <p:grpSp>
          <p:nvGrpSpPr>
            <p:cNvPr id="86025" name="Group 54"/>
            <p:cNvGrpSpPr>
              <a:grpSpLocks/>
            </p:cNvGrpSpPr>
            <p:nvPr/>
          </p:nvGrpSpPr>
          <p:grpSpPr bwMode="auto">
            <a:xfrm>
              <a:off x="528" y="720"/>
              <a:ext cx="922" cy="1440"/>
              <a:chOff x="4080" y="1104"/>
              <a:chExt cx="922" cy="1440"/>
            </a:xfrm>
          </p:grpSpPr>
          <p:grpSp>
            <p:nvGrpSpPr>
              <p:cNvPr id="86032" name="Group 55"/>
              <p:cNvGrpSpPr>
                <a:grpSpLocks/>
              </p:cNvGrpSpPr>
              <p:nvPr/>
            </p:nvGrpSpPr>
            <p:grpSpPr bwMode="auto">
              <a:xfrm>
                <a:off x="4090" y="1104"/>
                <a:ext cx="912" cy="1440"/>
                <a:chOff x="1536" y="2592"/>
                <a:chExt cx="864" cy="960"/>
              </a:xfrm>
            </p:grpSpPr>
            <p:sp>
              <p:nvSpPr>
                <p:cNvPr id="86035" name="Rectangle 56"/>
                <p:cNvSpPr>
                  <a:spLocks noChangeArrowheads="1"/>
                </p:cNvSpPr>
                <p:nvPr/>
              </p:nvSpPr>
              <p:spPr bwMode="auto">
                <a:xfrm>
                  <a:off x="1536" y="2592"/>
                  <a:ext cx="864" cy="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36" name="Line 57"/>
                <p:cNvSpPr>
                  <a:spLocks noChangeShapeType="1"/>
                </p:cNvSpPr>
                <p:nvPr/>
              </p:nvSpPr>
              <p:spPr bwMode="auto">
                <a:xfrm>
                  <a:off x="1536" y="2880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037" name="Line 5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86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033" name="Text Box 59"/>
              <p:cNvSpPr txBox="1">
                <a:spLocks noChangeArrowheads="1"/>
              </p:cNvSpPr>
              <p:nvPr/>
            </p:nvSpPr>
            <p:spPr bwMode="auto">
              <a:xfrm>
                <a:off x="4176" y="1200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rgbClr val="3333FF"/>
                    </a:solidFill>
                    <a:latin typeface="Palatino" charset="0"/>
                  </a:rPr>
                  <a:t>Bank</a:t>
                </a:r>
                <a:endParaRPr lang="en-US" sz="1800">
                  <a:solidFill>
                    <a:schemeClr val="tx1"/>
                  </a:solidFill>
                  <a:latin typeface="Palatino" charset="0"/>
                </a:endParaRPr>
              </a:p>
            </p:txBody>
          </p:sp>
          <p:sp>
            <p:nvSpPr>
              <p:cNvPr id="86034" name="Text Box 60"/>
              <p:cNvSpPr txBox="1">
                <a:spLocks noChangeArrowheads="1"/>
              </p:cNvSpPr>
              <p:nvPr/>
            </p:nvSpPr>
            <p:spPr bwMode="auto">
              <a:xfrm>
                <a:off x="4080" y="1522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sz="1800">
                    <a:solidFill>
                      <a:schemeClr val="tx1"/>
                    </a:solidFill>
                    <a:latin typeface="Palatino" charset="0"/>
                  </a:rPr>
                  <a:t>Name</a:t>
                </a:r>
              </a:p>
            </p:txBody>
          </p:sp>
        </p:grpSp>
        <p:sp>
          <p:nvSpPr>
            <p:cNvPr id="86026" name="Line 61"/>
            <p:cNvSpPr>
              <a:spLocks noChangeShapeType="1"/>
            </p:cNvSpPr>
            <p:nvPr/>
          </p:nvSpPr>
          <p:spPr bwMode="auto">
            <a:xfrm>
              <a:off x="3216" y="1104"/>
              <a:ext cx="1104" cy="528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Text Box 62"/>
            <p:cNvSpPr txBox="1">
              <a:spLocks noChangeArrowheads="1"/>
            </p:cNvSpPr>
            <p:nvPr/>
          </p:nvSpPr>
          <p:spPr bwMode="auto">
            <a:xfrm>
              <a:off x="3660" y="1113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  <a:latin typeface="Palatino" charset="0"/>
                </a:rPr>
                <a:t>Has</a:t>
              </a:r>
            </a:p>
          </p:txBody>
        </p:sp>
        <p:sp>
          <p:nvSpPr>
            <p:cNvPr id="86028" name="Text Box 63"/>
            <p:cNvSpPr txBox="1">
              <a:spLocks noChangeArrowheads="1"/>
            </p:cNvSpPr>
            <p:nvPr/>
          </p:nvSpPr>
          <p:spPr bwMode="auto">
            <a:xfrm>
              <a:off x="3264" y="960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3200">
                  <a:solidFill>
                    <a:schemeClr val="tx1"/>
                  </a:solidFill>
                  <a:latin typeface="Palatino" charset="0"/>
                </a:rPr>
                <a:t>*</a:t>
              </a:r>
            </a:p>
          </p:txBody>
        </p:sp>
        <p:sp>
          <p:nvSpPr>
            <p:cNvPr id="86029" name="Text Box 64"/>
            <p:cNvSpPr txBox="1">
              <a:spLocks noChangeArrowheads="1"/>
            </p:cNvSpPr>
            <p:nvPr/>
          </p:nvSpPr>
          <p:spPr bwMode="auto">
            <a:xfrm>
              <a:off x="2064" y="91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3200">
                  <a:solidFill>
                    <a:schemeClr val="tx1"/>
                  </a:solidFill>
                  <a:latin typeface="Palatino" charset="0"/>
                </a:rPr>
                <a:t>*</a:t>
              </a:r>
            </a:p>
          </p:txBody>
        </p:sp>
        <p:sp>
          <p:nvSpPr>
            <p:cNvPr id="86030" name="Line 65"/>
            <p:cNvSpPr>
              <a:spLocks noChangeShapeType="1"/>
            </p:cNvSpPr>
            <p:nvPr/>
          </p:nvSpPr>
          <p:spPr bwMode="auto">
            <a:xfrm flipH="1">
              <a:off x="1488" y="1200"/>
              <a:ext cx="81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1" name="AutoShape 66"/>
            <p:cNvSpPr>
              <a:spLocks noChangeArrowheads="1"/>
            </p:cNvSpPr>
            <p:nvPr/>
          </p:nvSpPr>
          <p:spPr bwMode="auto">
            <a:xfrm>
              <a:off x="1440" y="1261"/>
              <a:ext cx="151" cy="160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76" name="Text Box 68"/>
          <p:cNvSpPr txBox="1">
            <a:spLocks noChangeArrowheads="1"/>
          </p:cNvSpPr>
          <p:nvPr/>
        </p:nvSpPr>
        <p:spPr bwMode="auto">
          <a:xfrm>
            <a:off x="2508250" y="4060825"/>
            <a:ext cx="3546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Use the 7+-2 heuristics</a:t>
            </a:r>
          </a:p>
          <a:p>
            <a:pPr>
              <a:spcBef>
                <a:spcPct val="50000"/>
              </a:spcBef>
            </a:pPr>
            <a:r>
              <a:rPr lang="en-US"/>
              <a:t>or better 5+-2!</a:t>
            </a:r>
          </a:p>
        </p:txBody>
      </p:sp>
      <p:sp>
        <p:nvSpPr>
          <p:cNvPr id="86021" name="AutoShape 69"/>
          <p:cNvSpPr>
            <a:spLocks noChangeArrowheads="1"/>
          </p:cNvSpPr>
          <p:nvPr/>
        </p:nvSpPr>
        <p:spPr bwMode="auto">
          <a:xfrm>
            <a:off x="2289175" y="2020888"/>
            <a:ext cx="239713" cy="2413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76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4.3 Interaction Diagram</a:t>
            </a:r>
            <a:endParaRPr lang="en-US" dirty="0"/>
          </a:p>
        </p:txBody>
      </p:sp>
      <p:sp>
        <p:nvSpPr>
          <p:cNvPr id="282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98248" y="910955"/>
            <a:ext cx="8229600" cy="5065712"/>
          </a:xfrm>
          <a:ln/>
        </p:spPr>
        <p:txBody>
          <a:bodyPr/>
          <a:lstStyle/>
          <a:p>
            <a:r>
              <a:rPr lang="en-US" altLang="zh-CN" sz="2500" dirty="0">
                <a:solidFill>
                  <a:schemeClr val="tx2"/>
                </a:solidFill>
                <a:ea typeface="宋体" charset="0"/>
                <a:cs typeface="宋体" charset="0"/>
              </a:rPr>
              <a:t>Sequence diagram</a:t>
            </a:r>
          </a:p>
          <a:p>
            <a:pPr lvl="1"/>
            <a:r>
              <a:rPr lang="en-US" altLang="zh-CN" sz="2100" dirty="0">
                <a:ea typeface="宋体" charset="0"/>
                <a:cs typeface="宋体" charset="0"/>
              </a:rPr>
              <a:t>Emphasizes </a:t>
            </a:r>
            <a:r>
              <a:rPr lang="en-US" altLang="zh-CN" sz="2100" dirty="0">
                <a:solidFill>
                  <a:srgbClr val="0000FF"/>
                </a:solidFill>
                <a:ea typeface="宋体" charset="0"/>
                <a:cs typeface="宋体" charset="0"/>
              </a:rPr>
              <a:t>time ordering</a:t>
            </a:r>
            <a:r>
              <a:rPr lang="en-US" altLang="zh-CN" sz="2100" dirty="0">
                <a:ea typeface="宋体" charset="0"/>
                <a:cs typeface="宋体" charset="0"/>
              </a:rPr>
              <a:t> of messages.</a:t>
            </a:r>
          </a:p>
          <a:p>
            <a:pPr lvl="1"/>
            <a:r>
              <a:rPr lang="en-US" altLang="zh-CN" sz="2100" dirty="0">
                <a:ea typeface="宋体" charset="0"/>
                <a:cs typeface="宋体" charset="0"/>
              </a:rPr>
              <a:t>Depicts the lifeline of objects</a:t>
            </a:r>
            <a:r>
              <a:rPr lang="en-US" altLang="zh-CN" sz="2100" dirty="0" smtClean="0">
                <a:ea typeface="宋体" charset="0"/>
                <a:cs typeface="宋体" charset="0"/>
              </a:rPr>
              <a:t>.</a:t>
            </a:r>
          </a:p>
          <a:p>
            <a:pPr lvl="1"/>
            <a:r>
              <a:rPr lang="en-US" altLang="zh-CN" sz="2000" dirty="0"/>
              <a:t>Sequence diagram illustrates interactions in a kind of fence(</a:t>
            </a:r>
            <a:r>
              <a:rPr lang="zh-CN" altLang="en-US" sz="2000" dirty="0"/>
              <a:t>栅栏</a:t>
            </a:r>
            <a:r>
              <a:rPr lang="en-US" altLang="zh-CN" sz="2000" dirty="0"/>
              <a:t>) format </a:t>
            </a:r>
            <a:endParaRPr lang="en-US" altLang="zh-CN" sz="2100" dirty="0">
              <a:ea typeface="宋体" charset="0"/>
              <a:cs typeface="宋体" charset="0"/>
            </a:endParaRPr>
          </a:p>
          <a:p>
            <a:r>
              <a:rPr lang="en-US" altLang="zh-CN" sz="2500" dirty="0">
                <a:solidFill>
                  <a:schemeClr val="tx2"/>
                </a:solidFill>
                <a:ea typeface="宋体" charset="0"/>
                <a:cs typeface="宋体" charset="0"/>
              </a:rPr>
              <a:t>Collaboration diagram</a:t>
            </a:r>
          </a:p>
          <a:p>
            <a:pPr lvl="1"/>
            <a:r>
              <a:rPr lang="en-US" altLang="zh-CN" sz="2100" dirty="0">
                <a:ea typeface="宋体" charset="0"/>
                <a:cs typeface="宋体" charset="0"/>
              </a:rPr>
              <a:t>Emphasizes </a:t>
            </a:r>
            <a:r>
              <a:rPr lang="en-US" altLang="zh-CN" sz="2100" dirty="0">
                <a:solidFill>
                  <a:srgbClr val="0000FF"/>
                </a:solidFill>
                <a:ea typeface="宋体" charset="0"/>
                <a:cs typeface="宋体" charset="0"/>
              </a:rPr>
              <a:t>structural organization</a:t>
            </a:r>
            <a:r>
              <a:rPr lang="en-US" altLang="zh-CN" sz="2100" dirty="0">
                <a:ea typeface="宋体" charset="0"/>
                <a:cs typeface="宋体" charset="0"/>
              </a:rPr>
              <a:t>.</a:t>
            </a:r>
          </a:p>
          <a:p>
            <a:pPr lvl="1"/>
            <a:r>
              <a:rPr lang="en-US" altLang="zh-CN" sz="2100" dirty="0">
                <a:ea typeface="宋体" charset="0"/>
                <a:cs typeface="宋体" charset="0"/>
              </a:rPr>
              <a:t>Potentially easier to model complex interactions</a:t>
            </a:r>
            <a:r>
              <a:rPr lang="en-US" altLang="zh-CN" sz="2100" dirty="0" smtClean="0">
                <a:ea typeface="宋体" charset="0"/>
                <a:cs typeface="宋体" charset="0"/>
              </a:rPr>
              <a:t>.</a:t>
            </a:r>
          </a:p>
          <a:p>
            <a:pPr lvl="1"/>
            <a:r>
              <a:rPr lang="en-US" altLang="zh-CN" sz="2100" dirty="0">
                <a:ea typeface="宋体" charset="0"/>
                <a:cs typeface="宋体" charset="0"/>
              </a:rPr>
              <a:t>Collaboration Diagram illustrates object interactions in a graph or network format</a:t>
            </a:r>
          </a:p>
          <a:p>
            <a:endParaRPr lang="en-US" altLang="zh-CN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4182734" y="4950946"/>
            <a:ext cx="4732552" cy="1605952"/>
            <a:chOff x="467881" y="3189288"/>
            <a:chExt cx="8581208" cy="257155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65163" y="4256088"/>
              <a:ext cx="1930400" cy="6397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0" lang="en-US" altLang="zh-CN" sz="1100" b="1" u="sng">
                  <a:solidFill>
                    <a:srgbClr val="0275AE"/>
                  </a:solidFill>
                </a:rPr>
                <a:t>t : AirTrafficPlanner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80075" y="4256088"/>
              <a:ext cx="1930400" cy="6397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0" lang="en-US" altLang="zh-CN" sz="1100" u="sng">
                  <a:solidFill>
                    <a:srgbClr val="0275AE"/>
                  </a:solidFill>
                </a:rPr>
                <a:t>p : FlightPlan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595563" y="4557713"/>
              <a:ext cx="3084512" cy="0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656013" y="4256088"/>
              <a:ext cx="666750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489723" y="3887788"/>
              <a:ext cx="3427956" cy="418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zh-CN" sz="1100" b="1">
                  <a:solidFill>
                    <a:srgbClr val="0275AE"/>
                  </a:solidFill>
                </a:rPr>
                <a:t>1 :  getPositionAtTime( t )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673389" y="5341939"/>
              <a:ext cx="1152196" cy="418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zh-CN" sz="1100" b="1" i="1">
                  <a:solidFill>
                    <a:srgbClr val="FF00FF"/>
                  </a:solidFill>
                </a:rPr>
                <a:t>object</a:t>
              </a: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187450" y="4775200"/>
              <a:ext cx="755650" cy="592138"/>
            </a:xfrm>
            <a:custGeom>
              <a:avLst/>
              <a:gdLst>
                <a:gd name="T0" fmla="*/ 476 w 476"/>
                <a:gd name="T1" fmla="*/ 695 h 695"/>
                <a:gd name="T2" fmla="*/ 192 w 476"/>
                <a:gd name="T3" fmla="*/ 576 h 695"/>
                <a:gd name="T4" fmla="*/ 0 w 476"/>
                <a:gd name="T5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6" h="695">
                  <a:moveTo>
                    <a:pt x="476" y="695"/>
                  </a:moveTo>
                  <a:cubicBezTo>
                    <a:pt x="373" y="693"/>
                    <a:pt x="271" y="692"/>
                    <a:pt x="192" y="576"/>
                  </a:cubicBezTo>
                  <a:cubicBezTo>
                    <a:pt x="113" y="460"/>
                    <a:pt x="30" y="97"/>
                    <a:pt x="0" y="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651350" y="4749800"/>
              <a:ext cx="839587" cy="418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zh-CN" sz="1100" b="1" i="1">
                  <a:solidFill>
                    <a:srgbClr val="FF00FF"/>
                  </a:solidFill>
                </a:rPr>
                <a:t>link</a:t>
              </a: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713163" y="4572000"/>
              <a:ext cx="101600" cy="323850"/>
            </a:xfrm>
            <a:custGeom>
              <a:avLst/>
              <a:gdLst>
                <a:gd name="T0" fmla="*/ 73 w 73"/>
                <a:gd name="T1" fmla="*/ 531 h 531"/>
                <a:gd name="T2" fmla="*/ 18 w 73"/>
                <a:gd name="T3" fmla="*/ 238 h 531"/>
                <a:gd name="T4" fmla="*/ 0 w 73"/>
                <a:gd name="T5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" h="531">
                  <a:moveTo>
                    <a:pt x="73" y="531"/>
                  </a:moveTo>
                  <a:cubicBezTo>
                    <a:pt x="51" y="428"/>
                    <a:pt x="30" y="326"/>
                    <a:pt x="18" y="238"/>
                  </a:cubicBezTo>
                  <a:cubicBezTo>
                    <a:pt x="6" y="150"/>
                    <a:pt x="3" y="75"/>
                    <a:pt x="0" y="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67881" y="3313112"/>
              <a:ext cx="2596428" cy="418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zh-CN" sz="1100" b="1" i="1">
                  <a:solidFill>
                    <a:srgbClr val="FF00FF"/>
                  </a:solidFill>
                </a:rPr>
                <a:t>sequence number</a:t>
              </a: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525713" y="3454400"/>
              <a:ext cx="519112" cy="436563"/>
            </a:xfrm>
            <a:custGeom>
              <a:avLst/>
              <a:gdLst>
                <a:gd name="T0" fmla="*/ 0 w 485"/>
                <a:gd name="T1" fmla="*/ 53 h 318"/>
                <a:gd name="T2" fmla="*/ 211 w 485"/>
                <a:gd name="T3" fmla="*/ 44 h 318"/>
                <a:gd name="T4" fmla="*/ 485 w 485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5" h="318">
                  <a:moveTo>
                    <a:pt x="0" y="53"/>
                  </a:moveTo>
                  <a:cubicBezTo>
                    <a:pt x="65" y="26"/>
                    <a:pt x="130" y="0"/>
                    <a:pt x="211" y="44"/>
                  </a:cubicBezTo>
                  <a:cubicBezTo>
                    <a:pt x="292" y="88"/>
                    <a:pt x="388" y="203"/>
                    <a:pt x="485" y="318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cxnSp>
          <p:nvCxnSpPr>
            <p:cNvPr id="18" name="AutoShape 17"/>
            <p:cNvCxnSpPr>
              <a:cxnSpLocks noChangeShapeType="1"/>
              <a:stCxn id="8" idx="3"/>
              <a:endCxn id="8" idx="0"/>
            </p:cNvCxnSpPr>
            <p:nvPr/>
          </p:nvCxnSpPr>
          <p:spPr bwMode="auto">
            <a:xfrm flipH="1" flipV="1">
              <a:off x="6645275" y="4256088"/>
              <a:ext cx="965200" cy="320675"/>
            </a:xfrm>
            <a:prstGeom prst="bentConnector4">
              <a:avLst>
                <a:gd name="adj1" fmla="val -23685"/>
                <a:gd name="adj2" fmla="val 171287"/>
              </a:avLst>
            </a:prstGeom>
            <a:noFill/>
            <a:ln w="9525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6769100" y="3797300"/>
              <a:ext cx="666750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587661" y="3428999"/>
              <a:ext cx="3461428" cy="418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zh-CN" sz="1100" b="1">
                  <a:solidFill>
                    <a:srgbClr val="0275AE"/>
                  </a:solidFill>
                </a:rPr>
                <a:t>1.1 : getLastCheckpoint( )</a:t>
              </a: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814763" y="3189288"/>
              <a:ext cx="363537" cy="730250"/>
            </a:xfrm>
            <a:custGeom>
              <a:avLst/>
              <a:gdLst>
                <a:gd name="T0" fmla="*/ 229 w 229"/>
                <a:gd name="T1" fmla="*/ 3 h 460"/>
                <a:gd name="T2" fmla="*/ 64 w 229"/>
                <a:gd name="T3" fmla="*/ 76 h 460"/>
                <a:gd name="T4" fmla="*/ 0 w 229"/>
                <a:gd name="T5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460">
                  <a:moveTo>
                    <a:pt x="229" y="3"/>
                  </a:moveTo>
                  <a:cubicBezTo>
                    <a:pt x="165" y="1"/>
                    <a:pt x="102" y="0"/>
                    <a:pt x="64" y="76"/>
                  </a:cubicBezTo>
                  <a:cubicBezTo>
                    <a:pt x="26" y="152"/>
                    <a:pt x="13" y="306"/>
                    <a:pt x="0" y="460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008563" y="3189288"/>
              <a:ext cx="1912937" cy="265112"/>
            </a:xfrm>
            <a:custGeom>
              <a:avLst/>
              <a:gdLst>
                <a:gd name="T0" fmla="*/ 0 w 1317"/>
                <a:gd name="T1" fmla="*/ 26 h 181"/>
                <a:gd name="T2" fmla="*/ 649 w 1317"/>
                <a:gd name="T3" fmla="*/ 26 h 181"/>
                <a:gd name="T4" fmla="*/ 1317 w 1317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7" h="181">
                  <a:moveTo>
                    <a:pt x="0" y="26"/>
                  </a:moveTo>
                  <a:cubicBezTo>
                    <a:pt x="215" y="13"/>
                    <a:pt x="430" y="0"/>
                    <a:pt x="649" y="26"/>
                  </a:cubicBezTo>
                  <a:cubicBezTo>
                    <a:pt x="868" y="52"/>
                    <a:pt x="1092" y="116"/>
                    <a:pt x="1317" y="181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 rot="21041788" flipV="1">
              <a:off x="2525713" y="5073650"/>
              <a:ext cx="4087812" cy="88900"/>
            </a:xfrm>
            <a:custGeom>
              <a:avLst/>
              <a:gdLst>
                <a:gd name="T0" fmla="*/ 0 w 1317"/>
                <a:gd name="T1" fmla="*/ 26 h 181"/>
                <a:gd name="T2" fmla="*/ 649 w 1317"/>
                <a:gd name="T3" fmla="*/ 26 h 181"/>
                <a:gd name="T4" fmla="*/ 1317 w 1317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7" h="181">
                  <a:moveTo>
                    <a:pt x="0" y="26"/>
                  </a:moveTo>
                  <a:cubicBezTo>
                    <a:pt x="215" y="13"/>
                    <a:pt x="430" y="0"/>
                    <a:pt x="649" y="26"/>
                  </a:cubicBezTo>
                  <a:cubicBezTo>
                    <a:pt x="868" y="52"/>
                    <a:pt x="1092" y="116"/>
                    <a:pt x="1317" y="181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065019" y="4722099"/>
            <a:ext cx="9967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 sz="1400" b="1" i="1" dirty="0">
                <a:solidFill>
                  <a:srgbClr val="FF00FF"/>
                </a:solidFill>
              </a:rPr>
              <a:t>message</a:t>
            </a:r>
          </a:p>
        </p:txBody>
      </p:sp>
      <p:pic>
        <p:nvPicPr>
          <p:cNvPr id="25" name="Picture 4" descr="G:\Caojian\Document\Tutorial\Object Oriented Methodology and Technology\diagrams2\IAD 1\SQD-Simple Example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7" y="5146827"/>
            <a:ext cx="3826229" cy="142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8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4.3.1 Sequence </a:t>
            </a:r>
            <a:r>
              <a:rPr lang="en-US" dirty="0">
                <a:latin typeface="Century Gothic" charset="0"/>
                <a:ea typeface="ＭＳ Ｐゴシック" charset="0"/>
                <a:cs typeface="ＭＳ Ｐゴシック" charset="0"/>
              </a:rPr>
              <a:t>Diagrams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3858" y="1492760"/>
            <a:ext cx="4540250" cy="4800600"/>
          </a:xfrm>
        </p:spPr>
        <p:txBody>
          <a:bodyPr/>
          <a:lstStyle/>
          <a:p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Used during analysis</a:t>
            </a:r>
          </a:p>
          <a:p>
            <a:pPr lvl="1"/>
            <a:r>
              <a:rPr lang="en-US" sz="1600" dirty="0">
                <a:latin typeface="Verdana" charset="0"/>
                <a:ea typeface="ＭＳ Ｐゴシック" charset="0"/>
              </a:rPr>
              <a:t>To refine use case descriptions</a:t>
            </a:r>
          </a:p>
          <a:p>
            <a:pPr lvl="1"/>
            <a:r>
              <a:rPr lang="en-US" sz="1600" dirty="0">
                <a:latin typeface="Verdana" charset="0"/>
                <a:ea typeface="ＭＳ Ｐゴシック" charset="0"/>
              </a:rPr>
              <a:t>to find additional objects (</a:t>
            </a:r>
            <a:r>
              <a:rPr lang="ja-JP" altLang="en-US" sz="1600" dirty="0">
                <a:latin typeface="Verdana" charset="0"/>
                <a:ea typeface="ＭＳ Ｐゴシック" charset="0"/>
              </a:rPr>
              <a:t>“</a:t>
            </a:r>
            <a:r>
              <a:rPr lang="en-US" sz="1600" dirty="0">
                <a:latin typeface="Verdana" charset="0"/>
                <a:ea typeface="ＭＳ Ｐゴシック" charset="0"/>
              </a:rPr>
              <a:t>participating objects</a:t>
            </a:r>
            <a:r>
              <a:rPr lang="ja-JP" altLang="en-US" sz="1600" dirty="0">
                <a:latin typeface="Verdana" charset="0"/>
                <a:ea typeface="ＭＳ Ｐゴシック" charset="0"/>
              </a:rPr>
              <a:t>”</a:t>
            </a:r>
            <a:r>
              <a:rPr lang="en-US" sz="1600" dirty="0">
                <a:latin typeface="Verdana" charset="0"/>
                <a:ea typeface="ＭＳ Ｐゴシック" charset="0"/>
              </a:rPr>
              <a:t>)</a:t>
            </a:r>
          </a:p>
          <a:p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Used during system design </a:t>
            </a:r>
          </a:p>
          <a:p>
            <a:pPr lvl="1"/>
            <a:r>
              <a:rPr lang="en-US" sz="1600" dirty="0">
                <a:latin typeface="Verdana" charset="0"/>
                <a:ea typeface="ＭＳ Ｐゴシック" charset="0"/>
              </a:rPr>
              <a:t>to refine subsystem interfaces</a:t>
            </a:r>
          </a:p>
          <a:p>
            <a:r>
              <a:rPr lang="en-US" sz="1800" b="1" i="1" dirty="0">
                <a:latin typeface="Verdana" charset="0"/>
                <a:ea typeface="ＭＳ Ｐゴシック" charset="0"/>
                <a:cs typeface="ＭＳ Ｐゴシック" charset="0"/>
              </a:rPr>
              <a:t>Instances </a:t>
            </a:r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 are represented by rectangles. </a:t>
            </a:r>
            <a:r>
              <a:rPr lang="en-US" sz="1800" b="1" i="1" dirty="0">
                <a:latin typeface="Verdana" charset="0"/>
                <a:ea typeface="ＭＳ Ｐゴシック" charset="0"/>
                <a:cs typeface="ＭＳ Ｐゴシック" charset="0"/>
              </a:rPr>
              <a:t>Actors</a:t>
            </a:r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 by sticky figures</a:t>
            </a:r>
          </a:p>
          <a:p>
            <a:r>
              <a:rPr lang="en-US" sz="1800" b="1" i="1" dirty="0">
                <a:latin typeface="Verdana" charset="0"/>
                <a:ea typeface="ＭＳ Ｐゴシック" charset="0"/>
                <a:cs typeface="ＭＳ Ｐゴシック" charset="0"/>
              </a:rPr>
              <a:t>Lifelines</a:t>
            </a:r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 are represented by dashed lines</a:t>
            </a:r>
          </a:p>
          <a:p>
            <a:r>
              <a:rPr lang="en-US" sz="1800" b="1" i="1" dirty="0">
                <a:latin typeface="Verdana" charset="0"/>
                <a:ea typeface="ＭＳ Ｐゴシック" charset="0"/>
                <a:cs typeface="ＭＳ Ｐゴシック" charset="0"/>
              </a:rPr>
              <a:t>Messages</a:t>
            </a:r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 are represented by arrows</a:t>
            </a:r>
            <a:r>
              <a:rPr lang="en-US" sz="1800" b="1" i="1" dirty="0">
                <a:latin typeface="Verdana" charset="0"/>
                <a:ea typeface="ＭＳ Ｐゴシック" charset="0"/>
                <a:cs typeface="ＭＳ Ｐゴシック" charset="0"/>
              </a:rPr>
              <a:t> </a:t>
            </a:r>
          </a:p>
          <a:p>
            <a:r>
              <a:rPr lang="en-US" sz="1800" b="1" i="1" dirty="0">
                <a:latin typeface="Verdana" charset="0"/>
                <a:ea typeface="ＭＳ Ｐゴシック" charset="0"/>
                <a:cs typeface="ＭＳ Ｐゴシック" charset="0"/>
              </a:rPr>
              <a:t>Activations</a:t>
            </a:r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 are represented by narrow rectangles.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169988" y="2370076"/>
            <a:ext cx="1900237" cy="3421062"/>
            <a:chOff x="737" y="1489"/>
            <a:chExt cx="1197" cy="2155"/>
          </a:xfrm>
        </p:grpSpPr>
        <p:grpSp>
          <p:nvGrpSpPr>
            <p:cNvPr id="88096" name="Group 60"/>
            <p:cNvGrpSpPr>
              <a:grpSpLocks/>
            </p:cNvGrpSpPr>
            <p:nvPr/>
          </p:nvGrpSpPr>
          <p:grpSpPr bwMode="auto">
            <a:xfrm>
              <a:off x="737" y="1489"/>
              <a:ext cx="1173" cy="134"/>
              <a:chOff x="971" y="1489"/>
              <a:chExt cx="1173" cy="134"/>
            </a:xfrm>
          </p:grpSpPr>
          <p:sp>
            <p:nvSpPr>
              <p:cNvPr id="88106" name="Line 32"/>
              <p:cNvSpPr>
                <a:spLocks noChangeShapeType="1"/>
              </p:cNvSpPr>
              <p:nvPr/>
            </p:nvSpPr>
            <p:spPr bwMode="auto">
              <a:xfrm>
                <a:off x="971" y="1602"/>
                <a:ext cx="117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7" name="Rectangle 33"/>
              <p:cNvSpPr>
                <a:spLocks noChangeArrowheads="1"/>
              </p:cNvSpPr>
              <p:nvPr/>
            </p:nvSpPr>
            <p:spPr bwMode="auto">
              <a:xfrm>
                <a:off x="1084" y="1489"/>
                <a:ext cx="80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  <a:latin typeface="Courier" charset="0"/>
                  </a:rPr>
                  <a:t>selectZone()</a:t>
                </a:r>
                <a:endParaRPr lang="en-US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097" name="Group 62"/>
            <p:cNvGrpSpPr>
              <a:grpSpLocks/>
            </p:cNvGrpSpPr>
            <p:nvPr/>
          </p:nvGrpSpPr>
          <p:grpSpPr bwMode="auto">
            <a:xfrm>
              <a:off x="747" y="2838"/>
              <a:ext cx="1187" cy="134"/>
              <a:chOff x="981" y="2030"/>
              <a:chExt cx="1187" cy="134"/>
            </a:xfrm>
          </p:grpSpPr>
          <p:sp>
            <p:nvSpPr>
              <p:cNvPr id="88104" name="Line 39"/>
              <p:cNvSpPr>
                <a:spLocks noChangeShapeType="1"/>
              </p:cNvSpPr>
              <p:nvPr/>
            </p:nvSpPr>
            <p:spPr bwMode="auto">
              <a:xfrm>
                <a:off x="981" y="2151"/>
                <a:ext cx="118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5" name="Rectangle 40"/>
              <p:cNvSpPr>
                <a:spLocks noChangeArrowheads="1"/>
              </p:cNvSpPr>
              <p:nvPr/>
            </p:nvSpPr>
            <p:spPr bwMode="auto">
              <a:xfrm>
                <a:off x="1084" y="2030"/>
                <a:ext cx="94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 dirty="0" err="1">
                    <a:solidFill>
                      <a:srgbClr val="000000"/>
                    </a:solidFill>
                    <a:latin typeface="Courier" charset="0"/>
                  </a:rPr>
                  <a:t>pickupChange</a:t>
                </a:r>
                <a:r>
                  <a:rPr lang="en-US" sz="1400" dirty="0">
                    <a:solidFill>
                      <a:srgbClr val="000000"/>
                    </a:solidFill>
                    <a:latin typeface="Courier" charset="0"/>
                  </a:rPr>
                  <a:t>()</a:t>
                </a:r>
                <a:endParaRPr lang="en-US" b="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098" name="Group 63"/>
            <p:cNvGrpSpPr>
              <a:grpSpLocks/>
            </p:cNvGrpSpPr>
            <p:nvPr/>
          </p:nvGrpSpPr>
          <p:grpSpPr bwMode="auto">
            <a:xfrm>
              <a:off x="737" y="3508"/>
              <a:ext cx="1189" cy="136"/>
              <a:chOff x="971" y="2468"/>
              <a:chExt cx="1189" cy="136"/>
            </a:xfrm>
          </p:grpSpPr>
          <p:sp>
            <p:nvSpPr>
              <p:cNvPr id="88102" name="Line 44"/>
              <p:cNvSpPr>
                <a:spLocks noChangeShapeType="1"/>
              </p:cNvSpPr>
              <p:nvPr/>
            </p:nvSpPr>
            <p:spPr bwMode="auto">
              <a:xfrm>
                <a:off x="971" y="2603"/>
                <a:ext cx="118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3" name="Rectangle 45"/>
              <p:cNvSpPr>
                <a:spLocks noChangeArrowheads="1"/>
              </p:cNvSpPr>
              <p:nvPr/>
            </p:nvSpPr>
            <p:spPr bwMode="auto">
              <a:xfrm>
                <a:off x="1084" y="2468"/>
                <a:ext cx="94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  <a:latin typeface="Courier" charset="0"/>
                  </a:rPr>
                  <a:t>pickUpTicket()</a:t>
                </a:r>
                <a:endParaRPr lang="en-US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099" name="Group 61"/>
            <p:cNvGrpSpPr>
              <a:grpSpLocks/>
            </p:cNvGrpSpPr>
            <p:nvPr/>
          </p:nvGrpSpPr>
          <p:grpSpPr bwMode="auto">
            <a:xfrm>
              <a:off x="747" y="2160"/>
              <a:ext cx="1166" cy="134"/>
              <a:chOff x="981" y="1736"/>
              <a:chExt cx="1166" cy="134"/>
            </a:xfrm>
          </p:grpSpPr>
          <p:sp>
            <p:nvSpPr>
              <p:cNvPr id="88100" name="Line 47"/>
              <p:cNvSpPr>
                <a:spLocks noChangeShapeType="1"/>
              </p:cNvSpPr>
              <p:nvPr/>
            </p:nvSpPr>
            <p:spPr bwMode="auto">
              <a:xfrm>
                <a:off x="981" y="1850"/>
                <a:ext cx="116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1" name="Rectangle 48"/>
              <p:cNvSpPr>
                <a:spLocks noChangeArrowheads="1"/>
              </p:cNvSpPr>
              <p:nvPr/>
            </p:nvSpPr>
            <p:spPr bwMode="auto">
              <a:xfrm>
                <a:off x="1084" y="1736"/>
                <a:ext cx="87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  <a:latin typeface="Courier" charset="0"/>
                  </a:rPr>
                  <a:t>insertCoins()</a:t>
                </a:r>
                <a:endParaRPr lang="en-US" b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359025" y="1706563"/>
            <a:ext cx="1604963" cy="4821237"/>
            <a:chOff x="1486" y="1075"/>
            <a:chExt cx="1011" cy="3037"/>
          </a:xfrm>
        </p:grpSpPr>
        <p:sp>
          <p:nvSpPr>
            <p:cNvPr id="88093" name="Rectangle 9"/>
            <p:cNvSpPr>
              <a:spLocks noChangeArrowheads="1"/>
            </p:cNvSpPr>
            <p:nvPr/>
          </p:nvSpPr>
          <p:spPr bwMode="auto">
            <a:xfrm>
              <a:off x="1623" y="115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TicketMachine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88094" name="Rectangle 8"/>
            <p:cNvSpPr>
              <a:spLocks noChangeArrowheads="1"/>
            </p:cNvSpPr>
            <p:nvPr/>
          </p:nvSpPr>
          <p:spPr bwMode="auto">
            <a:xfrm>
              <a:off x="1486" y="1075"/>
              <a:ext cx="1011" cy="24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55"/>
            <p:cNvSpPr>
              <a:spLocks noChangeShapeType="1"/>
            </p:cNvSpPr>
            <p:nvPr/>
          </p:nvSpPr>
          <p:spPr bwMode="auto">
            <a:xfrm>
              <a:off x="1992" y="1320"/>
              <a:ext cx="0" cy="2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581025" y="1143000"/>
            <a:ext cx="960438" cy="5268913"/>
            <a:chOff x="366" y="720"/>
            <a:chExt cx="605" cy="3319"/>
          </a:xfrm>
        </p:grpSpPr>
        <p:sp>
          <p:nvSpPr>
            <p:cNvPr id="88086" name="Rectangle 6"/>
            <p:cNvSpPr>
              <a:spLocks noChangeArrowheads="1"/>
            </p:cNvSpPr>
            <p:nvPr/>
          </p:nvSpPr>
          <p:spPr bwMode="auto">
            <a:xfrm>
              <a:off x="618" y="1484"/>
              <a:ext cx="119" cy="16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Freeform 49"/>
            <p:cNvSpPr>
              <a:spLocks/>
            </p:cNvSpPr>
            <p:nvPr/>
          </p:nvSpPr>
          <p:spPr bwMode="auto">
            <a:xfrm>
              <a:off x="554" y="817"/>
              <a:ext cx="129" cy="376"/>
            </a:xfrm>
            <a:custGeom>
              <a:avLst/>
              <a:gdLst>
                <a:gd name="T0" fmla="*/ 129 w 129"/>
                <a:gd name="T1" fmla="*/ 0 h 376"/>
                <a:gd name="T2" fmla="*/ 129 w 129"/>
                <a:gd name="T3" fmla="*/ 237 h 376"/>
                <a:gd name="T4" fmla="*/ 0 w 129"/>
                <a:gd name="T5" fmla="*/ 376 h 376"/>
                <a:gd name="T6" fmla="*/ 0 60000 65536"/>
                <a:gd name="T7" fmla="*/ 0 60000 65536"/>
                <a:gd name="T8" fmla="*/ 0 60000 65536"/>
                <a:gd name="T9" fmla="*/ 0 w 129"/>
                <a:gd name="T10" fmla="*/ 0 h 376"/>
                <a:gd name="T11" fmla="*/ 129 w 129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" h="376">
                  <a:moveTo>
                    <a:pt x="129" y="0"/>
                  </a:moveTo>
                  <a:lnTo>
                    <a:pt x="129" y="237"/>
                  </a:lnTo>
                  <a:lnTo>
                    <a:pt x="0" y="37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Line 50"/>
            <p:cNvSpPr>
              <a:spLocks noChangeShapeType="1"/>
            </p:cNvSpPr>
            <p:nvPr/>
          </p:nvSpPr>
          <p:spPr bwMode="auto">
            <a:xfrm>
              <a:off x="683" y="1054"/>
              <a:ext cx="140" cy="1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Line 51"/>
            <p:cNvSpPr>
              <a:spLocks noChangeShapeType="1"/>
            </p:cNvSpPr>
            <p:nvPr/>
          </p:nvSpPr>
          <p:spPr bwMode="auto">
            <a:xfrm>
              <a:off x="554" y="924"/>
              <a:ext cx="2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Oval 52"/>
            <p:cNvSpPr>
              <a:spLocks noChangeArrowheads="1"/>
            </p:cNvSpPr>
            <p:nvPr/>
          </p:nvSpPr>
          <p:spPr bwMode="auto">
            <a:xfrm>
              <a:off x="618" y="720"/>
              <a:ext cx="140" cy="14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Rectangle 53"/>
            <p:cNvSpPr>
              <a:spLocks noChangeArrowheads="1"/>
            </p:cNvSpPr>
            <p:nvPr/>
          </p:nvSpPr>
          <p:spPr bwMode="auto">
            <a:xfrm>
              <a:off x="366" y="1220"/>
              <a:ext cx="6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88092" name="Line 70"/>
            <p:cNvSpPr>
              <a:spLocks noChangeShapeType="1"/>
            </p:cNvSpPr>
            <p:nvPr/>
          </p:nvSpPr>
          <p:spPr bwMode="auto">
            <a:xfrm>
              <a:off x="684" y="1391"/>
              <a:ext cx="0" cy="2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960438" y="2335213"/>
            <a:ext cx="2316162" cy="4010025"/>
            <a:chOff x="605" y="1471"/>
            <a:chExt cx="1459" cy="2526"/>
          </a:xfrm>
        </p:grpSpPr>
        <p:sp>
          <p:nvSpPr>
            <p:cNvPr id="88081" name="Rectangle 56"/>
            <p:cNvSpPr>
              <a:spLocks noChangeArrowheads="1"/>
            </p:cNvSpPr>
            <p:nvPr/>
          </p:nvSpPr>
          <p:spPr bwMode="auto">
            <a:xfrm>
              <a:off x="1935" y="1583"/>
              <a:ext cx="129" cy="32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Rectangle 57"/>
            <p:cNvSpPr>
              <a:spLocks noChangeArrowheads="1"/>
            </p:cNvSpPr>
            <p:nvPr/>
          </p:nvSpPr>
          <p:spPr bwMode="auto">
            <a:xfrm>
              <a:off x="1935" y="2263"/>
              <a:ext cx="129" cy="32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Rectangle 58"/>
            <p:cNvSpPr>
              <a:spLocks noChangeArrowheads="1"/>
            </p:cNvSpPr>
            <p:nvPr/>
          </p:nvSpPr>
          <p:spPr bwMode="auto">
            <a:xfrm>
              <a:off x="1935" y="2943"/>
              <a:ext cx="129" cy="32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Rectangle 59"/>
            <p:cNvSpPr>
              <a:spLocks noChangeArrowheads="1"/>
            </p:cNvSpPr>
            <p:nvPr/>
          </p:nvSpPr>
          <p:spPr bwMode="auto">
            <a:xfrm>
              <a:off x="1935" y="3623"/>
              <a:ext cx="129" cy="32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605" y="1471"/>
              <a:ext cx="129" cy="252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76" name="AutoShape 76"/>
          <p:cNvSpPr>
            <a:spLocks noChangeArrowheads="1"/>
          </p:cNvSpPr>
          <p:nvPr/>
        </p:nvSpPr>
        <p:spPr bwMode="auto">
          <a:xfrm>
            <a:off x="4524375" y="609674"/>
            <a:ext cx="3181350" cy="731764"/>
          </a:xfrm>
          <a:prstGeom prst="wedgeRoundRectCallout">
            <a:avLst>
              <a:gd name="adj1" fmla="val -99396"/>
              <a:gd name="adj2" fmla="val 20741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Focus on </a:t>
            </a:r>
          </a:p>
          <a:p>
            <a:r>
              <a:rPr lang="en-US" sz="2000"/>
              <a:t>Controlflow</a:t>
            </a:r>
          </a:p>
        </p:txBody>
      </p:sp>
      <p:sp>
        <p:nvSpPr>
          <p:cNvPr id="102487" name="AutoShape 87"/>
          <p:cNvSpPr>
            <a:spLocks noChangeArrowheads="1"/>
          </p:cNvSpPr>
          <p:nvPr/>
        </p:nvSpPr>
        <p:spPr bwMode="auto">
          <a:xfrm>
            <a:off x="3151477" y="2743218"/>
            <a:ext cx="1865026" cy="1154112"/>
          </a:xfrm>
          <a:prstGeom prst="wedgeRoundRectCallout">
            <a:avLst>
              <a:gd name="adj1" fmla="val 54247"/>
              <a:gd name="adj2" fmla="val -762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0" dirty="0"/>
              <a:t>Messages -&gt;</a:t>
            </a:r>
          </a:p>
          <a:p>
            <a:r>
              <a:rPr lang="en-US" sz="1600" b="0" dirty="0"/>
              <a:t>Operations on</a:t>
            </a:r>
          </a:p>
          <a:p>
            <a:r>
              <a:rPr lang="en-US" sz="1600" b="0" dirty="0"/>
              <a:t> participating Object</a:t>
            </a:r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3412135" y="4516438"/>
            <a:ext cx="1650376" cy="1960563"/>
            <a:chOff x="2249" y="1894"/>
            <a:chExt cx="1399" cy="1235"/>
          </a:xfrm>
        </p:grpSpPr>
        <p:sp>
          <p:nvSpPr>
            <p:cNvPr id="88076" name="Rectangle 84"/>
            <p:cNvSpPr>
              <a:spLocks noChangeArrowheads="1"/>
            </p:cNvSpPr>
            <p:nvPr/>
          </p:nvSpPr>
          <p:spPr bwMode="auto">
            <a:xfrm>
              <a:off x="2249" y="2347"/>
              <a:ext cx="1393" cy="782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8077" name="Text Box 79"/>
            <p:cNvSpPr txBox="1">
              <a:spLocks noChangeArrowheads="1"/>
            </p:cNvSpPr>
            <p:nvPr/>
          </p:nvSpPr>
          <p:spPr bwMode="auto">
            <a:xfrm>
              <a:off x="2280" y="2144"/>
              <a:ext cx="1329" cy="7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zone2price</a:t>
              </a:r>
            </a:p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selectZone()</a:t>
              </a:r>
            </a:p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insertCoins()</a:t>
              </a:r>
            </a:p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pickupChange()</a:t>
              </a:r>
            </a:p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pickUpTicket()</a:t>
              </a:r>
            </a:p>
          </p:txBody>
        </p:sp>
        <p:sp>
          <p:nvSpPr>
            <p:cNvPr id="88078" name="Rectangle 81"/>
            <p:cNvSpPr>
              <a:spLocks noChangeArrowheads="1"/>
            </p:cNvSpPr>
            <p:nvPr/>
          </p:nvSpPr>
          <p:spPr bwMode="auto">
            <a:xfrm>
              <a:off x="2250" y="1894"/>
              <a:ext cx="1390" cy="282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8079" name="Rectangle 82"/>
            <p:cNvSpPr>
              <a:spLocks noChangeArrowheads="1"/>
            </p:cNvSpPr>
            <p:nvPr/>
          </p:nvSpPr>
          <p:spPr bwMode="auto">
            <a:xfrm>
              <a:off x="2432" y="1988"/>
              <a:ext cx="1028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TicketMachine</a:t>
              </a:r>
            </a:p>
          </p:txBody>
        </p:sp>
        <p:sp>
          <p:nvSpPr>
            <p:cNvPr id="88080" name="Rectangle 83"/>
            <p:cNvSpPr>
              <a:spLocks noChangeArrowheads="1"/>
            </p:cNvSpPr>
            <p:nvPr/>
          </p:nvSpPr>
          <p:spPr bwMode="auto">
            <a:xfrm>
              <a:off x="2254" y="2179"/>
              <a:ext cx="1394" cy="162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02490" name="AutoShape 90"/>
          <p:cNvSpPr>
            <a:spLocks noChangeArrowheads="1"/>
          </p:cNvSpPr>
          <p:nvPr/>
        </p:nvSpPr>
        <p:spPr bwMode="auto">
          <a:xfrm>
            <a:off x="2269330" y="5152274"/>
            <a:ext cx="722313" cy="330200"/>
          </a:xfrm>
          <a:prstGeom prst="rightArrow">
            <a:avLst>
              <a:gd name="adj1" fmla="val 50000"/>
              <a:gd name="adj2" fmla="val 5468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 autoUpdateAnimBg="0"/>
      <p:bldP spid="102476" grpId="0" animBg="1" autoUpdateAnimBg="0"/>
      <p:bldP spid="102487" grpId="0" animBg="1" autoUpdateAnimBg="0"/>
      <p:bldP spid="10249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72"/>
          <p:cNvSpPr>
            <a:spLocks noChangeShapeType="1"/>
          </p:cNvSpPr>
          <p:nvPr/>
        </p:nvSpPr>
        <p:spPr bwMode="auto">
          <a:xfrm>
            <a:off x="1463675" y="2159000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12938" y="222250"/>
            <a:ext cx="6659561" cy="863600"/>
          </a:xfrm>
        </p:spPr>
        <p:txBody>
          <a:bodyPr/>
          <a:lstStyle/>
          <a:p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Sequence Diagrams can also model the Flow of Data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410075"/>
            <a:ext cx="8001000" cy="1685925"/>
          </a:xfrm>
        </p:spPr>
        <p:txBody>
          <a:bodyPr/>
          <a:lstStyle/>
          <a:p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The source of an arrow indicates the activation which sent the message</a:t>
            </a:r>
          </a:p>
          <a:p>
            <a:r>
              <a:rPr lang="en-US" sz="2000">
                <a:solidFill>
                  <a:srgbClr val="FF3300"/>
                </a:solidFill>
                <a:latin typeface="Verdana" charset="0"/>
                <a:ea typeface="ＭＳ Ｐゴシック" charset="0"/>
                <a:cs typeface="ＭＳ Ｐゴシック" charset="0"/>
              </a:rPr>
              <a:t>Horizontal dashed arrows indicate data flow</a:t>
            </a:r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, for example return results from a message</a:t>
            </a:r>
          </a:p>
        </p:txBody>
      </p:sp>
      <p:grpSp>
        <p:nvGrpSpPr>
          <p:cNvPr id="90117" name="Group 35"/>
          <p:cNvGrpSpPr>
            <a:grpSpLocks/>
          </p:cNvGrpSpPr>
          <p:nvPr/>
        </p:nvGrpSpPr>
        <p:grpSpPr bwMode="auto">
          <a:xfrm>
            <a:off x="952500" y="1143000"/>
            <a:ext cx="960438" cy="1006475"/>
            <a:chOff x="600" y="720"/>
            <a:chExt cx="605" cy="634"/>
          </a:xfrm>
        </p:grpSpPr>
        <p:grpSp>
          <p:nvGrpSpPr>
            <p:cNvPr id="90144" name="Group 34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90146" name="Freeform 20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>
                  <a:gd name="T0" fmla="*/ 129 w 129"/>
                  <a:gd name="T1" fmla="*/ 0 h 376"/>
                  <a:gd name="T2" fmla="*/ 129 w 129"/>
                  <a:gd name="T3" fmla="*/ 237 h 376"/>
                  <a:gd name="T4" fmla="*/ 0 w 129"/>
                  <a:gd name="T5" fmla="*/ 376 h 376"/>
                  <a:gd name="T6" fmla="*/ 0 60000 65536"/>
                  <a:gd name="T7" fmla="*/ 0 60000 65536"/>
                  <a:gd name="T8" fmla="*/ 0 60000 65536"/>
                  <a:gd name="T9" fmla="*/ 0 w 129"/>
                  <a:gd name="T10" fmla="*/ 0 h 376"/>
                  <a:gd name="T11" fmla="*/ 129 w 129"/>
                  <a:gd name="T12" fmla="*/ 376 h 3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7" name="Line 21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8" name="Line 22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9" name="Oval 23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45" name="Rectangle 24"/>
            <p:cNvSpPr>
              <a:spLocks noChangeArrowheads="1"/>
            </p:cNvSpPr>
            <p:nvPr/>
          </p:nvSpPr>
          <p:spPr bwMode="auto">
            <a:xfrm>
              <a:off x="600" y="1220"/>
              <a:ext cx="6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90118" name="Rectangle 25"/>
          <p:cNvSpPr>
            <a:spLocks noChangeArrowheads="1"/>
          </p:cNvSpPr>
          <p:nvPr/>
        </p:nvSpPr>
        <p:spPr bwMode="auto">
          <a:xfrm>
            <a:off x="1352550" y="2355850"/>
            <a:ext cx="204788" cy="1571625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1541463" y="1706563"/>
            <a:ext cx="7023100" cy="2039937"/>
            <a:chOff x="971" y="1075"/>
            <a:chExt cx="4424" cy="1285"/>
          </a:xfrm>
        </p:grpSpPr>
        <p:sp>
          <p:nvSpPr>
            <p:cNvPr id="90125" name="Line 9"/>
            <p:cNvSpPr>
              <a:spLocks noChangeShapeType="1"/>
            </p:cNvSpPr>
            <p:nvPr/>
          </p:nvSpPr>
          <p:spPr bwMode="auto">
            <a:xfrm>
              <a:off x="971" y="1602"/>
              <a:ext cx="11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Rectangle 10"/>
            <p:cNvSpPr>
              <a:spLocks noChangeArrowheads="1"/>
            </p:cNvSpPr>
            <p:nvPr/>
          </p:nvSpPr>
          <p:spPr bwMode="auto">
            <a:xfrm>
              <a:off x="1084" y="1461"/>
              <a:ext cx="8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selectZone()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90127" name="Rectangle 27"/>
            <p:cNvSpPr>
              <a:spLocks noChangeArrowheads="1"/>
            </p:cNvSpPr>
            <p:nvPr/>
          </p:nvSpPr>
          <p:spPr bwMode="auto">
            <a:xfrm>
              <a:off x="1720" y="1075"/>
              <a:ext cx="1011" cy="24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Rectangle 28"/>
            <p:cNvSpPr>
              <a:spLocks noChangeArrowheads="1"/>
            </p:cNvSpPr>
            <p:nvPr/>
          </p:nvSpPr>
          <p:spPr bwMode="auto">
            <a:xfrm>
              <a:off x="1890" y="1155"/>
              <a:ext cx="6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ZoneButton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90129" name="Line 29"/>
            <p:cNvSpPr>
              <a:spLocks noChangeShapeType="1"/>
            </p:cNvSpPr>
            <p:nvPr/>
          </p:nvSpPr>
          <p:spPr bwMode="auto">
            <a:xfrm>
              <a:off x="2226" y="132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0" name="Rectangle 30"/>
            <p:cNvSpPr>
              <a:spLocks noChangeArrowheads="1"/>
            </p:cNvSpPr>
            <p:nvPr/>
          </p:nvSpPr>
          <p:spPr bwMode="auto">
            <a:xfrm>
              <a:off x="2161" y="1596"/>
              <a:ext cx="129" cy="734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Rectangle 38"/>
            <p:cNvSpPr>
              <a:spLocks noChangeArrowheads="1"/>
            </p:cNvSpPr>
            <p:nvPr/>
          </p:nvSpPr>
          <p:spPr bwMode="auto">
            <a:xfrm>
              <a:off x="3086" y="115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TarifSchedule</a:t>
              </a:r>
              <a:endParaRPr lang="en-US" b="0">
                <a:solidFill>
                  <a:schemeClr val="tx1"/>
                </a:solidFill>
              </a:endParaRPr>
            </a:p>
          </p:txBody>
        </p:sp>
        <p:grpSp>
          <p:nvGrpSpPr>
            <p:cNvPr id="90132" name="Group 81"/>
            <p:cNvGrpSpPr>
              <a:grpSpLocks/>
            </p:cNvGrpSpPr>
            <p:nvPr/>
          </p:nvGrpSpPr>
          <p:grpSpPr bwMode="auto">
            <a:xfrm>
              <a:off x="3016" y="1075"/>
              <a:ext cx="1011" cy="1285"/>
              <a:chOff x="3016" y="1075"/>
              <a:chExt cx="1011" cy="1285"/>
            </a:xfrm>
          </p:grpSpPr>
          <p:sp>
            <p:nvSpPr>
              <p:cNvPr id="90142" name="Rectangle 37"/>
              <p:cNvSpPr>
                <a:spLocks noChangeArrowheads="1"/>
              </p:cNvSpPr>
              <p:nvPr/>
            </p:nvSpPr>
            <p:spPr bwMode="auto">
              <a:xfrm>
                <a:off x="3016" y="1075"/>
                <a:ext cx="1011" cy="247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43" name="Line 39"/>
              <p:cNvSpPr>
                <a:spLocks noChangeShapeType="1"/>
              </p:cNvSpPr>
              <p:nvPr/>
            </p:nvSpPr>
            <p:spPr bwMode="auto">
              <a:xfrm>
                <a:off x="3522" y="1320"/>
                <a:ext cx="0" cy="10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33" name="Rectangle 40"/>
            <p:cNvSpPr>
              <a:spLocks noChangeArrowheads="1"/>
            </p:cNvSpPr>
            <p:nvPr/>
          </p:nvSpPr>
          <p:spPr bwMode="auto">
            <a:xfrm>
              <a:off x="3457" y="1692"/>
              <a:ext cx="129" cy="32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4" name="Rectangle 45"/>
            <p:cNvSpPr>
              <a:spLocks noChangeArrowheads="1"/>
            </p:cNvSpPr>
            <p:nvPr/>
          </p:nvSpPr>
          <p:spPr bwMode="auto">
            <a:xfrm>
              <a:off x="4384" y="1075"/>
              <a:ext cx="1011" cy="24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5" name="Rectangle 46"/>
            <p:cNvSpPr>
              <a:spLocks noChangeArrowheads="1"/>
            </p:cNvSpPr>
            <p:nvPr/>
          </p:nvSpPr>
          <p:spPr bwMode="auto">
            <a:xfrm>
              <a:off x="4655" y="1155"/>
              <a:ext cx="4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Display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90136" name="Line 47"/>
            <p:cNvSpPr>
              <a:spLocks noChangeShapeType="1"/>
            </p:cNvSpPr>
            <p:nvPr/>
          </p:nvSpPr>
          <p:spPr bwMode="auto">
            <a:xfrm>
              <a:off x="4890" y="1320"/>
              <a:ext cx="0" cy="9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7" name="Rectangle 48"/>
            <p:cNvSpPr>
              <a:spLocks noChangeArrowheads="1"/>
            </p:cNvSpPr>
            <p:nvPr/>
          </p:nvSpPr>
          <p:spPr bwMode="auto">
            <a:xfrm>
              <a:off x="4825" y="2212"/>
              <a:ext cx="121" cy="14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8" name="Line 56"/>
            <p:cNvSpPr>
              <a:spLocks noChangeShapeType="1"/>
            </p:cNvSpPr>
            <p:nvPr/>
          </p:nvSpPr>
          <p:spPr bwMode="auto">
            <a:xfrm>
              <a:off x="2299" y="1690"/>
              <a:ext cx="11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9" name="Rectangle 57"/>
            <p:cNvSpPr>
              <a:spLocks noChangeArrowheads="1"/>
            </p:cNvSpPr>
            <p:nvPr/>
          </p:nvSpPr>
          <p:spPr bwMode="auto">
            <a:xfrm>
              <a:off x="2327" y="1556"/>
              <a:ext cx="14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lookupPrice(selection)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90140" name="Line 59"/>
            <p:cNvSpPr>
              <a:spLocks noChangeShapeType="1"/>
            </p:cNvSpPr>
            <p:nvPr/>
          </p:nvSpPr>
          <p:spPr bwMode="auto">
            <a:xfrm>
              <a:off x="2315" y="2217"/>
              <a:ext cx="250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41" name="Rectangle 60"/>
            <p:cNvSpPr>
              <a:spLocks noChangeArrowheads="1"/>
            </p:cNvSpPr>
            <p:nvPr/>
          </p:nvSpPr>
          <p:spPr bwMode="auto">
            <a:xfrm>
              <a:off x="2556" y="2076"/>
              <a:ext cx="127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displayPrice(price)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3636963" y="2967038"/>
            <a:ext cx="1862137" cy="225425"/>
            <a:chOff x="2291" y="1869"/>
            <a:chExt cx="1173" cy="142"/>
          </a:xfrm>
        </p:grpSpPr>
        <p:sp>
          <p:nvSpPr>
            <p:cNvPr id="90123" name="Line 77"/>
            <p:cNvSpPr>
              <a:spLocks noChangeShapeType="1"/>
            </p:cNvSpPr>
            <p:nvPr/>
          </p:nvSpPr>
          <p:spPr bwMode="auto">
            <a:xfrm>
              <a:off x="2291" y="2010"/>
              <a:ext cx="11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4" name="Rectangle 78"/>
            <p:cNvSpPr>
              <a:spLocks noChangeArrowheads="1"/>
            </p:cNvSpPr>
            <p:nvPr/>
          </p:nvSpPr>
          <p:spPr bwMode="auto">
            <a:xfrm>
              <a:off x="2460" y="1869"/>
              <a:ext cx="3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FF3300"/>
                  </a:solidFill>
                  <a:latin typeface="Courier" charset="0"/>
                </a:rPr>
                <a:t>price</a:t>
              </a:r>
              <a:endParaRPr lang="en-US" b="0">
                <a:solidFill>
                  <a:srgbClr val="FF3300"/>
                </a:solidFill>
              </a:endParaRPr>
            </a:p>
          </p:txBody>
        </p:sp>
      </p:grpSp>
      <p:sp>
        <p:nvSpPr>
          <p:cNvPr id="105552" name="AutoShape 80"/>
          <p:cNvSpPr>
            <a:spLocks noChangeArrowheads="1"/>
          </p:cNvSpPr>
          <p:nvPr/>
        </p:nvSpPr>
        <p:spPr bwMode="auto">
          <a:xfrm>
            <a:off x="1814513" y="3302000"/>
            <a:ext cx="1358900" cy="546100"/>
          </a:xfrm>
          <a:prstGeom prst="wedgeRoundRectCallout">
            <a:avLst>
              <a:gd name="adj1" fmla="val 100935"/>
              <a:gd name="adj2" fmla="val -5552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/>
              <a:t>Dataflow</a:t>
            </a:r>
          </a:p>
        </p:txBody>
      </p:sp>
      <p:sp>
        <p:nvSpPr>
          <p:cNvPr id="105556" name="Text Box 84"/>
          <p:cNvSpPr txBox="1">
            <a:spLocks noChangeArrowheads="1"/>
          </p:cNvSpPr>
          <p:nvPr/>
        </p:nvSpPr>
        <p:spPr bwMode="auto">
          <a:xfrm>
            <a:off x="2643188" y="3930650"/>
            <a:ext cx="5683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Verdana" charset="0"/>
              </a:rPr>
              <a:t>…continued on next slide...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14658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  <p:bldP spid="105552" grpId="0" animBg="1" autoUpdateAnimBg="0"/>
      <p:bldP spid="105556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76" y="222250"/>
            <a:ext cx="6896024" cy="863600"/>
          </a:xfrm>
        </p:spPr>
        <p:txBody>
          <a:bodyPr/>
          <a:lstStyle/>
          <a:p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Sequence Diagrams: Iteration &amp; Condition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98500" y="5080000"/>
            <a:ext cx="7772400" cy="1295400"/>
          </a:xfrm>
        </p:spPr>
        <p:txBody>
          <a:bodyPr/>
          <a:lstStyle/>
          <a:p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Iteration is denoted by a * preceding the message name</a:t>
            </a:r>
          </a:p>
          <a:p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Condition is denoted by boolean expression in [ ] before the message name</a:t>
            </a:r>
          </a:p>
        </p:txBody>
      </p:sp>
      <p:sp>
        <p:nvSpPr>
          <p:cNvPr id="92164" name="Line 6"/>
          <p:cNvSpPr>
            <a:spLocks noChangeShapeType="1"/>
          </p:cNvSpPr>
          <p:nvPr/>
        </p:nvSpPr>
        <p:spPr bwMode="auto">
          <a:xfrm>
            <a:off x="727075" y="2159000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165" name="Group 10"/>
          <p:cNvGrpSpPr>
            <a:grpSpLocks/>
          </p:cNvGrpSpPr>
          <p:nvPr/>
        </p:nvGrpSpPr>
        <p:grpSpPr bwMode="auto">
          <a:xfrm>
            <a:off x="215900" y="1143000"/>
            <a:ext cx="960438" cy="1006475"/>
            <a:chOff x="600" y="720"/>
            <a:chExt cx="605" cy="634"/>
          </a:xfrm>
        </p:grpSpPr>
        <p:grpSp>
          <p:nvGrpSpPr>
            <p:cNvPr id="92207" name="Group 11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92209" name="Freeform 12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>
                  <a:gd name="T0" fmla="*/ 129 w 129"/>
                  <a:gd name="T1" fmla="*/ 0 h 376"/>
                  <a:gd name="T2" fmla="*/ 129 w 129"/>
                  <a:gd name="T3" fmla="*/ 237 h 376"/>
                  <a:gd name="T4" fmla="*/ 0 w 129"/>
                  <a:gd name="T5" fmla="*/ 376 h 376"/>
                  <a:gd name="T6" fmla="*/ 0 60000 65536"/>
                  <a:gd name="T7" fmla="*/ 0 60000 65536"/>
                  <a:gd name="T8" fmla="*/ 0 60000 65536"/>
                  <a:gd name="T9" fmla="*/ 0 w 129"/>
                  <a:gd name="T10" fmla="*/ 0 h 376"/>
                  <a:gd name="T11" fmla="*/ 129 w 129"/>
                  <a:gd name="T12" fmla="*/ 376 h 3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0" name="Line 13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1" name="Line 14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2" name="Oval 15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08" name="Rectangle 16"/>
            <p:cNvSpPr>
              <a:spLocks noChangeArrowheads="1"/>
            </p:cNvSpPr>
            <p:nvPr/>
          </p:nvSpPr>
          <p:spPr bwMode="auto">
            <a:xfrm>
              <a:off x="600" y="1220"/>
              <a:ext cx="6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92166" name="Rectangle 17"/>
          <p:cNvSpPr>
            <a:spLocks noChangeArrowheads="1"/>
          </p:cNvSpPr>
          <p:nvPr/>
        </p:nvSpPr>
        <p:spPr bwMode="auto">
          <a:xfrm>
            <a:off x="615950" y="2355850"/>
            <a:ext cx="204788" cy="1571625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7" name="Rectangle 18"/>
          <p:cNvSpPr>
            <a:spLocks noChangeArrowheads="1"/>
          </p:cNvSpPr>
          <p:nvPr/>
        </p:nvSpPr>
        <p:spPr bwMode="auto">
          <a:xfrm>
            <a:off x="1930400" y="1706563"/>
            <a:ext cx="1706563" cy="3921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Rectangle 19"/>
          <p:cNvSpPr>
            <a:spLocks noChangeArrowheads="1"/>
          </p:cNvSpPr>
          <p:nvPr/>
        </p:nvSpPr>
        <p:spPr bwMode="auto">
          <a:xfrm>
            <a:off x="2009775" y="1833563"/>
            <a:ext cx="1600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Courier" charset="0"/>
              </a:rPr>
              <a:t>ChangeProcessor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2169" name="Line 20"/>
          <p:cNvSpPr>
            <a:spLocks noChangeShapeType="1"/>
          </p:cNvSpPr>
          <p:nvPr/>
        </p:nvSpPr>
        <p:spPr bwMode="auto">
          <a:xfrm>
            <a:off x="2797175" y="2095500"/>
            <a:ext cx="0" cy="248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804863" y="2262188"/>
            <a:ext cx="2100262" cy="2185987"/>
            <a:chOff x="507" y="1425"/>
            <a:chExt cx="1323" cy="1377"/>
          </a:xfrm>
        </p:grpSpPr>
        <p:sp>
          <p:nvSpPr>
            <p:cNvPr id="92204" name="Line 8"/>
            <p:cNvSpPr>
              <a:spLocks noChangeShapeType="1"/>
            </p:cNvSpPr>
            <p:nvPr/>
          </p:nvSpPr>
          <p:spPr bwMode="auto">
            <a:xfrm>
              <a:off x="507" y="1602"/>
              <a:ext cx="117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5" name="Rectangle 9"/>
            <p:cNvSpPr>
              <a:spLocks noChangeArrowheads="1"/>
            </p:cNvSpPr>
            <p:nvPr/>
          </p:nvSpPr>
          <p:spPr bwMode="auto">
            <a:xfrm>
              <a:off x="620" y="1425"/>
              <a:ext cx="12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insertChange(coin)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92206" name="Rectangle 21"/>
            <p:cNvSpPr>
              <a:spLocks noChangeArrowheads="1"/>
            </p:cNvSpPr>
            <p:nvPr/>
          </p:nvSpPr>
          <p:spPr bwMode="auto">
            <a:xfrm>
              <a:off x="1697" y="1596"/>
              <a:ext cx="129" cy="120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1" name="Group 59"/>
          <p:cNvGrpSpPr>
            <a:grpSpLocks/>
          </p:cNvGrpSpPr>
          <p:nvPr/>
        </p:nvGrpSpPr>
        <p:grpSpPr bwMode="auto">
          <a:xfrm>
            <a:off x="3746500" y="1706563"/>
            <a:ext cx="1604963" cy="2890837"/>
            <a:chOff x="2360" y="1075"/>
            <a:chExt cx="1011" cy="1821"/>
          </a:xfrm>
        </p:grpSpPr>
        <p:sp>
          <p:nvSpPr>
            <p:cNvPr id="92201" name="Rectangle 23"/>
            <p:cNvSpPr>
              <a:spLocks noChangeArrowheads="1"/>
            </p:cNvSpPr>
            <p:nvPr/>
          </p:nvSpPr>
          <p:spPr bwMode="auto">
            <a:xfrm>
              <a:off x="2429" y="1155"/>
              <a:ext cx="94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CoinIdentifier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92202" name="Rectangle 25"/>
            <p:cNvSpPr>
              <a:spLocks noChangeArrowheads="1"/>
            </p:cNvSpPr>
            <p:nvPr/>
          </p:nvSpPr>
          <p:spPr bwMode="auto">
            <a:xfrm>
              <a:off x="2360" y="1075"/>
              <a:ext cx="1011" cy="24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3" name="Line 26"/>
            <p:cNvSpPr>
              <a:spLocks noChangeShapeType="1"/>
            </p:cNvSpPr>
            <p:nvPr/>
          </p:nvSpPr>
          <p:spPr bwMode="auto">
            <a:xfrm>
              <a:off x="2866" y="1320"/>
              <a:ext cx="0" cy="1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72" name="Group 57"/>
          <p:cNvGrpSpPr>
            <a:grpSpLocks/>
          </p:cNvGrpSpPr>
          <p:nvPr/>
        </p:nvGrpSpPr>
        <p:grpSpPr bwMode="auto">
          <a:xfrm>
            <a:off x="5511800" y="1706563"/>
            <a:ext cx="1604963" cy="2890837"/>
            <a:chOff x="3472" y="1075"/>
            <a:chExt cx="1011" cy="1821"/>
          </a:xfrm>
        </p:grpSpPr>
        <p:sp>
          <p:nvSpPr>
            <p:cNvPr id="92198" name="Rectangle 29"/>
            <p:cNvSpPr>
              <a:spLocks noChangeArrowheads="1"/>
            </p:cNvSpPr>
            <p:nvPr/>
          </p:nvSpPr>
          <p:spPr bwMode="auto">
            <a:xfrm>
              <a:off x="3472" y="1075"/>
              <a:ext cx="1011" cy="24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9" name="Rectangle 30"/>
            <p:cNvSpPr>
              <a:spLocks noChangeArrowheads="1"/>
            </p:cNvSpPr>
            <p:nvPr/>
          </p:nvSpPr>
          <p:spPr bwMode="auto">
            <a:xfrm>
              <a:off x="3743" y="1155"/>
              <a:ext cx="4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Display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92200" name="Line 31"/>
            <p:cNvSpPr>
              <a:spLocks noChangeShapeType="1"/>
            </p:cNvSpPr>
            <p:nvPr/>
          </p:nvSpPr>
          <p:spPr bwMode="auto">
            <a:xfrm>
              <a:off x="3978" y="1320"/>
              <a:ext cx="0" cy="1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73" name="Group 58"/>
          <p:cNvGrpSpPr>
            <a:grpSpLocks/>
          </p:cNvGrpSpPr>
          <p:nvPr/>
        </p:nvGrpSpPr>
        <p:grpSpPr bwMode="auto">
          <a:xfrm>
            <a:off x="7226300" y="1706563"/>
            <a:ext cx="1604963" cy="2903537"/>
            <a:chOff x="4552" y="1075"/>
            <a:chExt cx="1011" cy="1829"/>
          </a:xfrm>
        </p:grpSpPr>
        <p:sp>
          <p:nvSpPr>
            <p:cNvPr id="92195" name="Rectangle 47"/>
            <p:cNvSpPr>
              <a:spLocks noChangeArrowheads="1"/>
            </p:cNvSpPr>
            <p:nvPr/>
          </p:nvSpPr>
          <p:spPr bwMode="auto">
            <a:xfrm>
              <a:off x="4552" y="1075"/>
              <a:ext cx="1011" cy="24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96" name="Rectangle 48"/>
            <p:cNvSpPr>
              <a:spLocks noChangeArrowheads="1"/>
            </p:cNvSpPr>
            <p:nvPr/>
          </p:nvSpPr>
          <p:spPr bwMode="auto">
            <a:xfrm>
              <a:off x="4822" y="1155"/>
              <a:ext cx="5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CoinDrop</a:t>
              </a:r>
              <a:endParaRPr lang="en-US" b="0">
                <a:solidFill>
                  <a:schemeClr val="tx1"/>
                </a:solidFill>
              </a:endParaRPr>
            </a:p>
          </p:txBody>
        </p:sp>
        <p:sp>
          <p:nvSpPr>
            <p:cNvPr id="92197" name="Line 49"/>
            <p:cNvSpPr>
              <a:spLocks noChangeShapeType="1"/>
            </p:cNvSpPr>
            <p:nvPr/>
          </p:nvSpPr>
          <p:spPr bwMode="auto">
            <a:xfrm>
              <a:off x="5058" y="132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938463" y="3100388"/>
            <a:ext cx="3465512" cy="465137"/>
            <a:chOff x="1851" y="1953"/>
            <a:chExt cx="2183" cy="293"/>
          </a:xfrm>
        </p:grpSpPr>
        <p:sp>
          <p:nvSpPr>
            <p:cNvPr id="92191" name="Rectangle 32"/>
            <p:cNvSpPr>
              <a:spLocks noChangeArrowheads="1"/>
            </p:cNvSpPr>
            <p:nvPr/>
          </p:nvSpPr>
          <p:spPr bwMode="auto">
            <a:xfrm>
              <a:off x="3913" y="2100"/>
              <a:ext cx="121" cy="14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192" name="Group 51"/>
            <p:cNvGrpSpPr>
              <a:grpSpLocks/>
            </p:cNvGrpSpPr>
            <p:nvPr/>
          </p:nvGrpSpPr>
          <p:grpSpPr bwMode="auto">
            <a:xfrm>
              <a:off x="1851" y="1953"/>
              <a:ext cx="2069" cy="145"/>
              <a:chOff x="1851" y="1953"/>
              <a:chExt cx="2069" cy="145"/>
            </a:xfrm>
          </p:grpSpPr>
          <p:sp>
            <p:nvSpPr>
              <p:cNvPr id="92193" name="Line 37"/>
              <p:cNvSpPr>
                <a:spLocks noChangeShapeType="1"/>
              </p:cNvSpPr>
              <p:nvPr/>
            </p:nvSpPr>
            <p:spPr bwMode="auto">
              <a:xfrm>
                <a:off x="1851" y="2097"/>
                <a:ext cx="20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4" name="Rectangle 38"/>
              <p:cNvSpPr>
                <a:spLocks noChangeArrowheads="1"/>
              </p:cNvSpPr>
              <p:nvPr/>
            </p:nvSpPr>
            <p:spPr bwMode="auto">
              <a:xfrm>
                <a:off x="1948" y="1953"/>
                <a:ext cx="161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  <a:latin typeface="Courier" charset="0"/>
                  </a:rPr>
                  <a:t>displayPrice(owedAmount)</a:t>
                </a:r>
                <a:endParaRPr lang="en-US" b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2900363" y="2401888"/>
            <a:ext cx="1911350" cy="661987"/>
            <a:chOff x="1827" y="1513"/>
            <a:chExt cx="1204" cy="417"/>
          </a:xfrm>
        </p:grpSpPr>
        <p:sp>
          <p:nvSpPr>
            <p:cNvPr id="92185" name="Rectangle 27"/>
            <p:cNvSpPr>
              <a:spLocks noChangeArrowheads="1"/>
            </p:cNvSpPr>
            <p:nvPr/>
          </p:nvSpPr>
          <p:spPr bwMode="auto">
            <a:xfrm>
              <a:off x="2801" y="1692"/>
              <a:ext cx="129" cy="238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6" name="Line 34"/>
            <p:cNvSpPr>
              <a:spLocks noChangeShapeType="1"/>
            </p:cNvSpPr>
            <p:nvPr/>
          </p:nvSpPr>
          <p:spPr bwMode="auto">
            <a:xfrm>
              <a:off x="1835" y="1690"/>
              <a:ext cx="94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7" name="Rectangle 35"/>
            <p:cNvSpPr>
              <a:spLocks noChangeArrowheads="1"/>
            </p:cNvSpPr>
            <p:nvPr/>
          </p:nvSpPr>
          <p:spPr bwMode="auto">
            <a:xfrm>
              <a:off x="1956" y="1513"/>
              <a:ext cx="10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lookupCoin(coin)</a:t>
              </a:r>
              <a:endParaRPr lang="en-US" b="0">
                <a:solidFill>
                  <a:schemeClr val="tx1"/>
                </a:solidFill>
              </a:endParaRPr>
            </a:p>
          </p:txBody>
        </p:sp>
        <p:grpSp>
          <p:nvGrpSpPr>
            <p:cNvPr id="92188" name="Group 39"/>
            <p:cNvGrpSpPr>
              <a:grpSpLocks/>
            </p:cNvGrpSpPr>
            <p:nvPr/>
          </p:nvGrpSpPr>
          <p:grpSpPr bwMode="auto">
            <a:xfrm>
              <a:off x="1827" y="1756"/>
              <a:ext cx="949" cy="135"/>
              <a:chOff x="2291" y="1876"/>
              <a:chExt cx="1173" cy="135"/>
            </a:xfrm>
          </p:grpSpPr>
          <p:sp>
            <p:nvSpPr>
              <p:cNvPr id="92189" name="Line 40"/>
              <p:cNvSpPr>
                <a:spLocks noChangeShapeType="1"/>
              </p:cNvSpPr>
              <p:nvPr/>
            </p:nvSpPr>
            <p:spPr bwMode="auto">
              <a:xfrm>
                <a:off x="2291" y="2010"/>
                <a:ext cx="117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0" name="Rectangle 41"/>
              <p:cNvSpPr>
                <a:spLocks noChangeArrowheads="1"/>
              </p:cNvSpPr>
              <p:nvPr/>
            </p:nvSpPr>
            <p:spPr bwMode="auto">
              <a:xfrm>
                <a:off x="2460" y="1876"/>
                <a:ext cx="41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000000"/>
                    </a:solidFill>
                    <a:latin typeface="Courier" charset="0"/>
                  </a:rPr>
                  <a:t>price</a:t>
                </a:r>
                <a:endParaRPr lang="en-US" b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2913063" y="3811588"/>
            <a:ext cx="5205412" cy="427037"/>
            <a:chOff x="1835" y="2401"/>
            <a:chExt cx="3279" cy="269"/>
          </a:xfrm>
        </p:grpSpPr>
        <p:sp>
          <p:nvSpPr>
            <p:cNvPr id="92182" name="Rectangle 50"/>
            <p:cNvSpPr>
              <a:spLocks noChangeArrowheads="1"/>
            </p:cNvSpPr>
            <p:nvPr/>
          </p:nvSpPr>
          <p:spPr bwMode="auto">
            <a:xfrm>
              <a:off x="4993" y="2524"/>
              <a:ext cx="121" cy="146"/>
            </a:xfrm>
            <a:prstGeom prst="rect">
              <a:avLst/>
            </a:prstGeom>
            <a:solidFill>
              <a:schemeClr val="bg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Line 53"/>
            <p:cNvSpPr>
              <a:spLocks noChangeShapeType="1"/>
            </p:cNvSpPr>
            <p:nvPr/>
          </p:nvSpPr>
          <p:spPr bwMode="auto">
            <a:xfrm>
              <a:off x="1835" y="2545"/>
              <a:ext cx="314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Rectangle 54"/>
            <p:cNvSpPr>
              <a:spLocks noChangeArrowheads="1"/>
            </p:cNvSpPr>
            <p:nvPr/>
          </p:nvSpPr>
          <p:spPr bwMode="auto">
            <a:xfrm>
              <a:off x="1932" y="2401"/>
              <a:ext cx="268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latin typeface="Courier" charset="0"/>
                </a:rPr>
                <a:t>[owedAmount&lt;0]</a:t>
              </a:r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 returnChange(-owedAmount)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106551" name="AutoShape 55"/>
          <p:cNvSpPr>
            <a:spLocks noChangeArrowheads="1"/>
          </p:cNvSpPr>
          <p:nvPr/>
        </p:nvSpPr>
        <p:spPr bwMode="auto">
          <a:xfrm>
            <a:off x="1054100" y="2755900"/>
            <a:ext cx="1244600" cy="609600"/>
          </a:xfrm>
          <a:prstGeom prst="wedgeRoundRectCallout">
            <a:avLst>
              <a:gd name="adj1" fmla="val -59694"/>
              <a:gd name="adj2" fmla="val -1195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/>
              <a:t>Iteration</a:t>
            </a:r>
          </a:p>
        </p:txBody>
      </p:sp>
      <p:sp>
        <p:nvSpPr>
          <p:cNvPr id="106552" name="AutoShape 56"/>
          <p:cNvSpPr>
            <a:spLocks noChangeArrowheads="1"/>
          </p:cNvSpPr>
          <p:nvPr/>
        </p:nvSpPr>
        <p:spPr bwMode="auto">
          <a:xfrm>
            <a:off x="1003300" y="3822700"/>
            <a:ext cx="1422400" cy="609600"/>
          </a:xfrm>
          <a:prstGeom prst="wedgeRoundRectCallout">
            <a:avLst>
              <a:gd name="adj1" fmla="val 93306"/>
              <a:gd name="adj2" fmla="val -320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/>
              <a:t>Condition</a:t>
            </a:r>
          </a:p>
        </p:txBody>
      </p:sp>
      <p:sp>
        <p:nvSpPr>
          <p:cNvPr id="106562" name="Text Box 66"/>
          <p:cNvSpPr txBox="1">
            <a:spLocks noChangeArrowheads="1"/>
          </p:cNvSpPr>
          <p:nvPr/>
        </p:nvSpPr>
        <p:spPr bwMode="auto">
          <a:xfrm>
            <a:off x="2681288" y="4198938"/>
            <a:ext cx="568325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2000" b="0">
              <a:solidFill>
                <a:schemeClr val="tx1"/>
              </a:solidFill>
              <a:latin typeface="Verdana" charset="0"/>
            </a:endParaRPr>
          </a:p>
          <a:p>
            <a:r>
              <a:rPr lang="en-US" sz="2000" b="0">
                <a:solidFill>
                  <a:schemeClr val="tx1"/>
                </a:solidFill>
                <a:latin typeface="Verdana" charset="0"/>
              </a:rPr>
              <a:t>…continued on next slide...</a:t>
            </a:r>
            <a:endParaRPr lang="en-US" sz="2000" b="0">
              <a:latin typeface="Verdana" charset="0"/>
            </a:endParaRPr>
          </a:p>
        </p:txBody>
      </p:sp>
      <p:sp>
        <p:nvSpPr>
          <p:cNvPr id="92180" name="Text Box 68"/>
          <p:cNvSpPr txBox="1">
            <a:spLocks noChangeArrowheads="1"/>
          </p:cNvSpPr>
          <p:nvPr/>
        </p:nvSpPr>
        <p:spPr bwMode="auto">
          <a:xfrm>
            <a:off x="2173288" y="1123950"/>
            <a:ext cx="5683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</a:rPr>
              <a:t>…continued from previous slide...</a:t>
            </a:r>
            <a:endParaRPr lang="en-US" b="0"/>
          </a:p>
        </p:txBody>
      </p:sp>
      <p:sp>
        <p:nvSpPr>
          <p:cNvPr id="106565" name="Text Box 69"/>
          <p:cNvSpPr txBox="1">
            <a:spLocks noChangeArrowheads="1"/>
          </p:cNvSpPr>
          <p:nvPr/>
        </p:nvSpPr>
        <p:spPr bwMode="auto">
          <a:xfrm>
            <a:off x="801688" y="21717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470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  <p:bldP spid="106551" grpId="0" animBg="1" autoUpdateAnimBg="0"/>
      <p:bldP spid="106552" grpId="0" animBg="1" autoUpdateAnimBg="0"/>
      <p:bldP spid="106562" grpId="0" animBg="1" autoUpdateAnimBg="0"/>
      <p:bldP spid="106565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04800"/>
            <a:ext cx="8445500" cy="762000"/>
          </a:xfrm>
        </p:spPr>
        <p:txBody>
          <a:bodyPr/>
          <a:lstStyle/>
          <a:p>
            <a:r>
              <a:rPr lang="en-US">
                <a:latin typeface="Century Gothic" charset="0"/>
                <a:ea typeface="ＭＳ Ｐゴシック" charset="0"/>
                <a:cs typeface="ＭＳ Ｐゴシック" charset="0"/>
              </a:rPr>
              <a:t>Creation and destruction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1950" y="4760913"/>
            <a:ext cx="8597900" cy="1377950"/>
          </a:xfrm>
        </p:spPr>
        <p:txBody>
          <a:bodyPr/>
          <a:lstStyle/>
          <a:p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Creation is denoted by a message arrow pointing to the object</a:t>
            </a:r>
          </a:p>
          <a:p>
            <a:r>
              <a:rPr lang="en-US" sz="1800" dirty="0">
                <a:latin typeface="Verdana" charset="0"/>
                <a:ea typeface="ＭＳ Ｐゴシック" charset="0"/>
                <a:cs typeface="ＭＳ Ｐゴシック" charset="0"/>
              </a:rPr>
              <a:t>Destruction is denoted by an X mark at the end of the destruction activation</a:t>
            </a:r>
          </a:p>
          <a:p>
            <a:pPr lvl="1"/>
            <a:r>
              <a:rPr lang="en-US" sz="1600" dirty="0">
                <a:latin typeface="Verdana" charset="0"/>
                <a:ea typeface="ＭＳ Ｐゴシック" charset="0"/>
              </a:rPr>
              <a:t>In garbage collection environments, destruction can be used to denote the end of the useful life of an object.</a:t>
            </a:r>
          </a:p>
        </p:txBody>
      </p:sp>
      <p:sp>
        <p:nvSpPr>
          <p:cNvPr id="94212" name="Line 7"/>
          <p:cNvSpPr>
            <a:spLocks noChangeShapeType="1"/>
          </p:cNvSpPr>
          <p:nvPr/>
        </p:nvSpPr>
        <p:spPr bwMode="auto">
          <a:xfrm>
            <a:off x="727075" y="2159000"/>
            <a:ext cx="0" cy="1993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3" name="Group 8"/>
          <p:cNvGrpSpPr>
            <a:grpSpLocks/>
          </p:cNvGrpSpPr>
          <p:nvPr/>
        </p:nvGrpSpPr>
        <p:grpSpPr bwMode="auto">
          <a:xfrm>
            <a:off x="215900" y="1143000"/>
            <a:ext cx="960438" cy="1006475"/>
            <a:chOff x="600" y="720"/>
            <a:chExt cx="605" cy="634"/>
          </a:xfrm>
        </p:grpSpPr>
        <p:grpSp>
          <p:nvGrpSpPr>
            <p:cNvPr id="94242" name="Group 9"/>
            <p:cNvGrpSpPr>
              <a:grpSpLocks/>
            </p:cNvGrpSpPr>
            <p:nvPr/>
          </p:nvGrpSpPr>
          <p:grpSpPr bwMode="auto">
            <a:xfrm>
              <a:off x="788" y="720"/>
              <a:ext cx="269" cy="473"/>
              <a:chOff x="788" y="720"/>
              <a:chExt cx="269" cy="473"/>
            </a:xfrm>
          </p:grpSpPr>
          <p:sp>
            <p:nvSpPr>
              <p:cNvPr id="94244" name="Freeform 10"/>
              <p:cNvSpPr>
                <a:spLocks/>
              </p:cNvSpPr>
              <p:nvPr/>
            </p:nvSpPr>
            <p:spPr bwMode="auto">
              <a:xfrm>
                <a:off x="788" y="817"/>
                <a:ext cx="129" cy="376"/>
              </a:xfrm>
              <a:custGeom>
                <a:avLst/>
                <a:gdLst>
                  <a:gd name="T0" fmla="*/ 129 w 129"/>
                  <a:gd name="T1" fmla="*/ 0 h 376"/>
                  <a:gd name="T2" fmla="*/ 129 w 129"/>
                  <a:gd name="T3" fmla="*/ 237 h 376"/>
                  <a:gd name="T4" fmla="*/ 0 w 129"/>
                  <a:gd name="T5" fmla="*/ 376 h 376"/>
                  <a:gd name="T6" fmla="*/ 0 60000 65536"/>
                  <a:gd name="T7" fmla="*/ 0 60000 65536"/>
                  <a:gd name="T8" fmla="*/ 0 60000 65536"/>
                  <a:gd name="T9" fmla="*/ 0 w 129"/>
                  <a:gd name="T10" fmla="*/ 0 h 376"/>
                  <a:gd name="T11" fmla="*/ 129 w 129"/>
                  <a:gd name="T12" fmla="*/ 376 h 3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" h="376">
                    <a:moveTo>
                      <a:pt x="129" y="0"/>
                    </a:moveTo>
                    <a:lnTo>
                      <a:pt x="129" y="237"/>
                    </a:lnTo>
                    <a:lnTo>
                      <a:pt x="0" y="37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5" name="Line 11"/>
              <p:cNvSpPr>
                <a:spLocks noChangeShapeType="1"/>
              </p:cNvSpPr>
              <p:nvPr/>
            </p:nvSpPr>
            <p:spPr bwMode="auto">
              <a:xfrm>
                <a:off x="917" y="1054"/>
                <a:ext cx="140" cy="13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6" name="Line 12"/>
              <p:cNvSpPr>
                <a:spLocks noChangeShapeType="1"/>
              </p:cNvSpPr>
              <p:nvPr/>
            </p:nvSpPr>
            <p:spPr bwMode="auto">
              <a:xfrm>
                <a:off x="788" y="924"/>
                <a:ext cx="2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7" name="Oval 13"/>
              <p:cNvSpPr>
                <a:spLocks noChangeArrowheads="1"/>
              </p:cNvSpPr>
              <p:nvPr/>
            </p:nvSpPr>
            <p:spPr bwMode="auto">
              <a:xfrm>
                <a:off x="852" y="720"/>
                <a:ext cx="140" cy="140"/>
              </a:xfrm>
              <a:prstGeom prst="ellipse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43" name="Rectangle 14"/>
            <p:cNvSpPr>
              <a:spLocks noChangeArrowheads="1"/>
            </p:cNvSpPr>
            <p:nvPr/>
          </p:nvSpPr>
          <p:spPr bwMode="auto">
            <a:xfrm>
              <a:off x="600" y="1220"/>
              <a:ext cx="6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94214" name="Rectangle 15"/>
          <p:cNvSpPr>
            <a:spLocks noChangeArrowheads="1"/>
          </p:cNvSpPr>
          <p:nvPr/>
        </p:nvSpPr>
        <p:spPr bwMode="auto">
          <a:xfrm>
            <a:off x="615950" y="2355850"/>
            <a:ext cx="204788" cy="1571625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5" name="Rectangle 16"/>
          <p:cNvSpPr>
            <a:spLocks noChangeArrowheads="1"/>
          </p:cNvSpPr>
          <p:nvPr/>
        </p:nvSpPr>
        <p:spPr bwMode="auto">
          <a:xfrm>
            <a:off x="1930400" y="1706563"/>
            <a:ext cx="1706563" cy="3921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Rectangle 17"/>
          <p:cNvSpPr>
            <a:spLocks noChangeArrowheads="1"/>
          </p:cNvSpPr>
          <p:nvPr/>
        </p:nvSpPr>
        <p:spPr bwMode="auto">
          <a:xfrm>
            <a:off x="2009775" y="1833563"/>
            <a:ext cx="16002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Courier" charset="0"/>
              </a:rPr>
              <a:t>ChangeProcessor</a:t>
            </a:r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94217" name="Line 18"/>
          <p:cNvSpPr>
            <a:spLocks noChangeShapeType="1"/>
          </p:cNvSpPr>
          <p:nvPr/>
        </p:nvSpPr>
        <p:spPr bwMode="auto">
          <a:xfrm>
            <a:off x="2797175" y="2095500"/>
            <a:ext cx="0" cy="248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Text Box 53"/>
          <p:cNvSpPr txBox="1">
            <a:spLocks noChangeArrowheads="1"/>
          </p:cNvSpPr>
          <p:nvPr/>
        </p:nvSpPr>
        <p:spPr bwMode="auto">
          <a:xfrm>
            <a:off x="2173288" y="1123950"/>
            <a:ext cx="5683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2pPr>
            <a:lvl3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3pPr>
            <a:lvl4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4pPr>
            <a:lvl5pPr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</a:rPr>
              <a:t>…continued from previous slide...</a:t>
            </a:r>
            <a:endParaRPr lang="en-US" b="0"/>
          </a:p>
        </p:txBody>
      </p:sp>
      <p:sp>
        <p:nvSpPr>
          <p:cNvPr id="94219" name="Rectangle 22"/>
          <p:cNvSpPr>
            <a:spLocks noChangeArrowheads="1"/>
          </p:cNvSpPr>
          <p:nvPr/>
        </p:nvSpPr>
        <p:spPr bwMode="auto">
          <a:xfrm>
            <a:off x="2693988" y="2266950"/>
            <a:ext cx="204787" cy="1914525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925763" y="2546350"/>
            <a:ext cx="2495550" cy="1822450"/>
            <a:chOff x="1843" y="1604"/>
            <a:chExt cx="1572" cy="1148"/>
          </a:xfrm>
        </p:grpSpPr>
        <p:sp>
          <p:nvSpPr>
            <p:cNvPr id="94236" name="Rectangle 24"/>
            <p:cNvSpPr>
              <a:spLocks noChangeArrowheads="1"/>
            </p:cNvSpPr>
            <p:nvPr/>
          </p:nvSpPr>
          <p:spPr bwMode="auto">
            <a:xfrm>
              <a:off x="2698" y="1851"/>
              <a:ext cx="4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Ticket</a:t>
              </a:r>
              <a:endParaRPr lang="en-US" b="0">
                <a:solidFill>
                  <a:schemeClr val="tx1"/>
                </a:solidFill>
              </a:endParaRPr>
            </a:p>
          </p:txBody>
        </p:sp>
        <p:grpSp>
          <p:nvGrpSpPr>
            <p:cNvPr id="94237" name="Group 69"/>
            <p:cNvGrpSpPr>
              <a:grpSpLocks/>
            </p:cNvGrpSpPr>
            <p:nvPr/>
          </p:nvGrpSpPr>
          <p:grpSpPr bwMode="auto">
            <a:xfrm>
              <a:off x="1843" y="1604"/>
              <a:ext cx="1572" cy="1148"/>
              <a:chOff x="1843" y="1604"/>
              <a:chExt cx="1572" cy="1148"/>
            </a:xfrm>
          </p:grpSpPr>
          <p:sp>
            <p:nvSpPr>
              <p:cNvPr id="94238" name="Rectangle 25"/>
              <p:cNvSpPr>
                <a:spLocks noChangeArrowheads="1"/>
              </p:cNvSpPr>
              <p:nvPr/>
            </p:nvSpPr>
            <p:spPr bwMode="auto">
              <a:xfrm>
                <a:off x="2360" y="1771"/>
                <a:ext cx="1011" cy="247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9" name="Line 26"/>
              <p:cNvSpPr>
                <a:spLocks noChangeShapeType="1"/>
              </p:cNvSpPr>
              <p:nvPr/>
            </p:nvSpPr>
            <p:spPr bwMode="auto">
              <a:xfrm>
                <a:off x="2866" y="2016"/>
                <a:ext cx="0" cy="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0" name="Line 49"/>
              <p:cNvSpPr>
                <a:spLocks noChangeShapeType="1"/>
              </p:cNvSpPr>
              <p:nvPr/>
            </p:nvSpPr>
            <p:spPr bwMode="auto">
              <a:xfrm>
                <a:off x="1843" y="1785"/>
                <a:ext cx="50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41" name="Rectangle 50"/>
              <p:cNvSpPr>
                <a:spLocks noChangeArrowheads="1"/>
              </p:cNvSpPr>
              <p:nvPr/>
            </p:nvSpPr>
            <p:spPr bwMode="auto">
              <a:xfrm>
                <a:off x="1869" y="1604"/>
                <a:ext cx="154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400">
                    <a:solidFill>
                      <a:schemeClr val="tx1"/>
                    </a:solidFill>
                    <a:latin typeface="Courier" charset="0"/>
                  </a:rPr>
                  <a:t>createTicket</a:t>
                </a:r>
                <a:r>
                  <a:rPr lang="en-US" sz="1400">
                    <a:solidFill>
                      <a:srgbClr val="000000"/>
                    </a:solidFill>
                    <a:latin typeface="Courier" charset="0"/>
                  </a:rPr>
                  <a:t>(selection)</a:t>
                </a:r>
                <a:endParaRPr lang="en-US" b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2913063" y="3709988"/>
            <a:ext cx="1738312" cy="649287"/>
            <a:chOff x="1835" y="2337"/>
            <a:chExt cx="1095" cy="409"/>
          </a:xfrm>
        </p:grpSpPr>
        <p:grpSp>
          <p:nvGrpSpPr>
            <p:cNvPr id="94232" name="Group 62"/>
            <p:cNvGrpSpPr>
              <a:grpSpLocks/>
            </p:cNvGrpSpPr>
            <p:nvPr/>
          </p:nvGrpSpPr>
          <p:grpSpPr bwMode="auto">
            <a:xfrm>
              <a:off x="1835" y="2506"/>
              <a:ext cx="1095" cy="240"/>
              <a:chOff x="1835" y="2314"/>
              <a:chExt cx="1095" cy="240"/>
            </a:xfrm>
          </p:grpSpPr>
          <p:sp>
            <p:nvSpPr>
              <p:cNvPr id="94234" name="Rectangle 63"/>
              <p:cNvSpPr>
                <a:spLocks noChangeArrowheads="1"/>
              </p:cNvSpPr>
              <p:nvPr/>
            </p:nvSpPr>
            <p:spPr bwMode="auto">
              <a:xfrm>
                <a:off x="2801" y="2316"/>
                <a:ext cx="129" cy="238"/>
              </a:xfrm>
              <a:prstGeom prst="rect">
                <a:avLst/>
              </a:prstGeom>
              <a:solidFill>
                <a:schemeClr val="bg1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5" name="Line 64"/>
              <p:cNvSpPr>
                <a:spLocks noChangeShapeType="1"/>
              </p:cNvSpPr>
              <p:nvPr/>
            </p:nvSpPr>
            <p:spPr bwMode="auto">
              <a:xfrm>
                <a:off x="1835" y="2314"/>
                <a:ext cx="94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33" name="Rectangle 66"/>
            <p:cNvSpPr>
              <a:spLocks noChangeArrowheads="1"/>
            </p:cNvSpPr>
            <p:nvPr/>
          </p:nvSpPr>
          <p:spPr bwMode="auto">
            <a:xfrm>
              <a:off x="1876" y="2337"/>
              <a:ext cx="4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free()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107587" name="AutoShape 67"/>
          <p:cNvSpPr>
            <a:spLocks noChangeArrowheads="1"/>
          </p:cNvSpPr>
          <p:nvPr/>
        </p:nvSpPr>
        <p:spPr bwMode="auto">
          <a:xfrm>
            <a:off x="5892800" y="1719263"/>
            <a:ext cx="2600325" cy="719137"/>
          </a:xfrm>
          <a:prstGeom prst="wedgeRoundRectCallout">
            <a:avLst>
              <a:gd name="adj1" fmla="val -93282"/>
              <a:gd name="adj2" fmla="val 9701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/>
              <a:t>Creation of Ticket</a:t>
            </a:r>
          </a:p>
        </p:txBody>
      </p:sp>
      <p:sp>
        <p:nvSpPr>
          <p:cNvPr id="107588" name="AutoShape 68"/>
          <p:cNvSpPr>
            <a:spLocks noChangeArrowheads="1"/>
          </p:cNvSpPr>
          <p:nvPr/>
        </p:nvSpPr>
        <p:spPr bwMode="auto">
          <a:xfrm>
            <a:off x="5168900" y="3592513"/>
            <a:ext cx="2901950" cy="598487"/>
          </a:xfrm>
          <a:prstGeom prst="wedgeRoundRectCallout">
            <a:avLst>
              <a:gd name="adj1" fmla="val -69477"/>
              <a:gd name="adj2" fmla="val 8315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/>
              <a:t>Destruction of Ticket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2913063" y="3176588"/>
            <a:ext cx="1738312" cy="611187"/>
            <a:chOff x="1835" y="2001"/>
            <a:chExt cx="1095" cy="385"/>
          </a:xfrm>
        </p:grpSpPr>
        <p:grpSp>
          <p:nvGrpSpPr>
            <p:cNvPr id="94228" name="Group 61"/>
            <p:cNvGrpSpPr>
              <a:grpSpLocks/>
            </p:cNvGrpSpPr>
            <p:nvPr/>
          </p:nvGrpSpPr>
          <p:grpSpPr bwMode="auto">
            <a:xfrm>
              <a:off x="1835" y="2146"/>
              <a:ext cx="1095" cy="240"/>
              <a:chOff x="1835" y="2314"/>
              <a:chExt cx="1095" cy="240"/>
            </a:xfrm>
          </p:grpSpPr>
          <p:sp>
            <p:nvSpPr>
              <p:cNvPr id="94230" name="Rectangle 41"/>
              <p:cNvSpPr>
                <a:spLocks noChangeArrowheads="1"/>
              </p:cNvSpPr>
              <p:nvPr/>
            </p:nvSpPr>
            <p:spPr bwMode="auto">
              <a:xfrm>
                <a:off x="2801" y="2316"/>
                <a:ext cx="129" cy="238"/>
              </a:xfrm>
              <a:prstGeom prst="rect">
                <a:avLst/>
              </a:prstGeom>
              <a:solidFill>
                <a:schemeClr val="bg1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31" name="Line 42"/>
              <p:cNvSpPr>
                <a:spLocks noChangeShapeType="1"/>
              </p:cNvSpPr>
              <p:nvPr/>
            </p:nvSpPr>
            <p:spPr bwMode="auto">
              <a:xfrm>
                <a:off x="1835" y="2314"/>
                <a:ext cx="94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29" name="Rectangle 43"/>
            <p:cNvSpPr>
              <a:spLocks noChangeArrowheads="1"/>
            </p:cNvSpPr>
            <p:nvPr/>
          </p:nvSpPr>
          <p:spPr bwMode="auto">
            <a:xfrm>
              <a:off x="1876" y="2001"/>
              <a:ext cx="4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" charset="0"/>
                </a:rPr>
                <a:t>print()</a:t>
              </a:r>
              <a:endParaRPr 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4406900" y="4241800"/>
            <a:ext cx="292100" cy="292100"/>
            <a:chOff x="2832" y="2744"/>
            <a:chExt cx="184" cy="184"/>
          </a:xfrm>
        </p:grpSpPr>
        <p:sp>
          <p:nvSpPr>
            <p:cNvPr id="94226" name="Line 57"/>
            <p:cNvSpPr>
              <a:spLocks noChangeShapeType="1"/>
            </p:cNvSpPr>
            <p:nvPr/>
          </p:nvSpPr>
          <p:spPr bwMode="auto">
            <a:xfrm flipV="1">
              <a:off x="2832" y="2744"/>
              <a:ext cx="184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Line 58"/>
            <p:cNvSpPr>
              <a:spLocks noChangeShapeType="1"/>
            </p:cNvSpPr>
            <p:nvPr/>
          </p:nvSpPr>
          <p:spPr bwMode="auto">
            <a:xfrm flipH="1" flipV="1">
              <a:off x="2832" y="2744"/>
              <a:ext cx="184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082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87" grpId="0" animBg="1" autoUpdateAnimBg="0"/>
      <p:bldP spid="10758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</a:t>
            </a:r>
            <a:r>
              <a:rPr lang="en-US" dirty="0" err="1" smtClean="0"/>
              <a:t>Booch</a:t>
            </a:r>
            <a:r>
              <a:rPr lang="en-US" dirty="0" smtClean="0"/>
              <a:t> (OOAD)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Very complex</a:t>
            </a:r>
          </a:p>
          <a:p>
            <a:pPr>
              <a:lnSpc>
                <a:spcPct val="90000"/>
              </a:lnSpc>
            </a:pPr>
            <a:r>
              <a:rPr lang="en-US" dirty="0"/>
              <a:t>The modeling language contained a formidable number of diagrams and resulting symbols</a:t>
            </a:r>
          </a:p>
          <a:p>
            <a:pPr>
              <a:lnSpc>
                <a:spcPct val="90000"/>
              </a:lnSpc>
            </a:pPr>
            <a:r>
              <a:rPr lang="en-US" dirty="0"/>
              <a:t>Allowed for effective low-level design and its fine grain detail was even useful for documenting code.</a:t>
            </a:r>
          </a:p>
          <a:p>
            <a:pPr>
              <a:lnSpc>
                <a:spcPct val="90000"/>
              </a:lnSpc>
            </a:pPr>
            <a:r>
              <a:rPr lang="en-US" dirty="0"/>
              <a:t>Good at OO design, weak at OO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4.3.2 Collaboration Diagram</a:t>
            </a:r>
            <a:endParaRPr lang="en-US" dirty="0"/>
          </a:p>
        </p:txBody>
      </p:sp>
      <p:sp>
        <p:nvSpPr>
          <p:cNvPr id="287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6069013" y="2232025"/>
            <a:ext cx="974725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1833563" y="4137025"/>
            <a:ext cx="1165225" cy="228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 flipH="1" flipV="1">
            <a:off x="4751388" y="4746625"/>
            <a:ext cx="76200" cy="533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1" name="Rectangle 7"/>
          <p:cNvSpPr>
            <a:spLocks noChangeArrowheads="1"/>
          </p:cNvSpPr>
          <p:nvPr/>
        </p:nvSpPr>
        <p:spPr bwMode="auto">
          <a:xfrm>
            <a:off x="3543300" y="5280025"/>
            <a:ext cx="53117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en-US" altLang="zh-CN" sz="1400" i="1">
                <a:solidFill>
                  <a:srgbClr val="B000A3"/>
                </a:solidFill>
              </a:rPr>
              <a:t>Message is a specification of a communication between objects</a:t>
            </a:r>
          </a:p>
          <a:p>
            <a:r>
              <a:rPr kumimoji="0" lang="en-US" altLang="zh-CN" sz="1400" i="1">
                <a:solidFill>
                  <a:srgbClr val="B000A3"/>
                </a:solidFill>
              </a:rPr>
              <a:t>that conveys information with the expectation that activity will occur.</a:t>
            </a:r>
          </a:p>
        </p:txBody>
      </p:sp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509588" y="4548188"/>
            <a:ext cx="230028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0" lang="en-US" altLang="zh-CN" sz="1400" i="1">
                <a:solidFill>
                  <a:srgbClr val="B000A3"/>
                </a:solidFill>
              </a:rPr>
              <a:t>Link is a semantic connection </a:t>
            </a:r>
          </a:p>
          <a:p>
            <a:r>
              <a:rPr kumimoji="0" lang="en-US" altLang="zh-CN" sz="1400" i="1">
                <a:solidFill>
                  <a:srgbClr val="B000A3"/>
                </a:solidFill>
              </a:rPr>
              <a:t>among objects… an instance </a:t>
            </a:r>
          </a:p>
          <a:p>
            <a:r>
              <a:rPr kumimoji="0" lang="en-US" altLang="zh-CN" sz="1400" i="1">
                <a:solidFill>
                  <a:srgbClr val="B000A3"/>
                </a:solidFill>
              </a:rPr>
              <a:t>of an association</a:t>
            </a:r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7043738" y="2047875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 sz="1800" b="1" i="1">
                <a:solidFill>
                  <a:srgbClr val="FF00FF"/>
                </a:solidFill>
                <a:latin typeface="Arial" charset="0"/>
              </a:rPr>
              <a:t>Object</a:t>
            </a:r>
          </a:p>
        </p:txBody>
      </p:sp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1179513" y="41814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 sz="1800" b="1" i="1">
                <a:solidFill>
                  <a:srgbClr val="FF00FF"/>
                </a:solidFill>
                <a:latin typeface="Arial" charset="0"/>
              </a:rPr>
              <a:t>Link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252913" y="5172075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 sz="1800" b="1" i="1">
                <a:solidFill>
                  <a:srgbClr val="FF00FF"/>
                </a:solidFill>
                <a:latin typeface="Arial" charset="0"/>
              </a:rPr>
              <a:t>Message</a:t>
            </a:r>
          </a:p>
        </p:txBody>
      </p:sp>
      <p:sp>
        <p:nvSpPr>
          <p:cNvPr id="287756" name="AutoShape 12"/>
          <p:cNvSpPr>
            <a:spLocks noChangeAspect="1" noChangeArrowheads="1" noTextEdit="1"/>
          </p:cNvSpPr>
          <p:nvPr/>
        </p:nvSpPr>
        <p:spPr bwMode="auto">
          <a:xfrm>
            <a:off x="1779588" y="1927225"/>
            <a:ext cx="535622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7" name="Oval 13"/>
          <p:cNvSpPr>
            <a:spLocks noChangeArrowheads="1"/>
          </p:cNvSpPr>
          <p:nvPr/>
        </p:nvSpPr>
        <p:spPr bwMode="auto">
          <a:xfrm>
            <a:off x="2522538" y="2320925"/>
            <a:ext cx="201612" cy="192088"/>
          </a:xfrm>
          <a:prstGeom prst="ellips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8" name="Line 14"/>
          <p:cNvSpPr>
            <a:spLocks noChangeShapeType="1"/>
          </p:cNvSpPr>
          <p:nvPr/>
        </p:nvSpPr>
        <p:spPr bwMode="auto">
          <a:xfrm>
            <a:off x="2613025" y="2501900"/>
            <a:ext cx="1588" cy="168275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59" name="Line 15"/>
          <p:cNvSpPr>
            <a:spLocks noChangeShapeType="1"/>
          </p:cNvSpPr>
          <p:nvPr/>
        </p:nvSpPr>
        <p:spPr bwMode="auto">
          <a:xfrm>
            <a:off x="2465388" y="2546350"/>
            <a:ext cx="304800" cy="1588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60" name="Freeform 16"/>
          <p:cNvSpPr>
            <a:spLocks/>
          </p:cNvSpPr>
          <p:nvPr/>
        </p:nvSpPr>
        <p:spPr bwMode="auto">
          <a:xfrm>
            <a:off x="2409825" y="2670175"/>
            <a:ext cx="415925" cy="214313"/>
          </a:xfrm>
          <a:custGeom>
            <a:avLst/>
            <a:gdLst>
              <a:gd name="T0" fmla="*/ 0 w 37"/>
              <a:gd name="T1" fmla="*/ 19 h 19"/>
              <a:gd name="T2" fmla="*/ 18 w 37"/>
              <a:gd name="T3" fmla="*/ 0 h 19"/>
              <a:gd name="T4" fmla="*/ 37 w 37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">
                <a:moveTo>
                  <a:pt x="0" y="19"/>
                </a:moveTo>
                <a:lnTo>
                  <a:pt x="18" y="0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9900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61" name="Rectangle 17"/>
          <p:cNvSpPr>
            <a:spLocks noChangeArrowheads="1"/>
          </p:cNvSpPr>
          <p:nvPr/>
        </p:nvSpPr>
        <p:spPr bwMode="auto">
          <a:xfrm>
            <a:off x="2173288" y="2997200"/>
            <a:ext cx="973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 u="sng">
                <a:solidFill>
                  <a:srgbClr val="0000FF"/>
                </a:solidFill>
                <a:latin typeface="Arial" charset="0"/>
              </a:rPr>
              <a:t> : Order Clerk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62" name="Rectangle 18"/>
          <p:cNvSpPr>
            <a:spLocks noChangeArrowheads="1"/>
          </p:cNvSpPr>
          <p:nvPr/>
        </p:nvSpPr>
        <p:spPr bwMode="auto">
          <a:xfrm>
            <a:off x="2871788" y="4789488"/>
            <a:ext cx="641350" cy="450850"/>
          </a:xfrm>
          <a:prstGeom prst="rect">
            <a:avLst/>
          </a:prstGeom>
          <a:solidFill>
            <a:srgbClr val="99CCFF"/>
          </a:solidFill>
          <a:ln w="0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2938463" y="4833938"/>
            <a:ext cx="550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 u="sng">
                <a:solidFill>
                  <a:srgbClr val="0000FF"/>
                </a:solidFill>
                <a:latin typeface="Arial" charset="0"/>
              </a:rPr>
              <a:t>: Order 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64" name="Rectangle 20"/>
          <p:cNvSpPr>
            <a:spLocks noChangeArrowheads="1"/>
          </p:cNvSpPr>
          <p:nvPr/>
        </p:nvSpPr>
        <p:spPr bwMode="auto">
          <a:xfrm>
            <a:off x="3006725" y="5014913"/>
            <a:ext cx="4048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 u="sng">
                <a:solidFill>
                  <a:srgbClr val="0000FF"/>
                </a:solidFill>
                <a:latin typeface="Arial" charset="0"/>
              </a:rPr>
              <a:t>Taker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65" name="Rectangle 21"/>
          <p:cNvSpPr>
            <a:spLocks noChangeArrowheads="1"/>
          </p:cNvSpPr>
          <p:nvPr/>
        </p:nvSpPr>
        <p:spPr bwMode="auto">
          <a:xfrm>
            <a:off x="5245100" y="2084388"/>
            <a:ext cx="844550" cy="450850"/>
          </a:xfrm>
          <a:prstGeom prst="rect">
            <a:avLst/>
          </a:prstGeom>
          <a:solidFill>
            <a:srgbClr val="99CCFF"/>
          </a:solidFill>
          <a:ln w="0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6" name="Rectangle 22"/>
          <p:cNvSpPr>
            <a:spLocks noChangeArrowheads="1"/>
          </p:cNvSpPr>
          <p:nvPr/>
        </p:nvSpPr>
        <p:spPr bwMode="auto">
          <a:xfrm>
            <a:off x="5437188" y="2130425"/>
            <a:ext cx="508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 u="sng">
                <a:solidFill>
                  <a:srgbClr val="0000FF"/>
                </a:solidFill>
                <a:latin typeface="Arial" charset="0"/>
              </a:rPr>
              <a:t>: Order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67" name="Rectangle 23"/>
          <p:cNvSpPr>
            <a:spLocks noChangeArrowheads="1"/>
          </p:cNvSpPr>
          <p:nvPr/>
        </p:nvSpPr>
        <p:spPr bwMode="auto">
          <a:xfrm>
            <a:off x="5335588" y="2309813"/>
            <a:ext cx="7731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 u="sng">
                <a:solidFill>
                  <a:srgbClr val="0000FF"/>
                </a:solidFill>
                <a:latin typeface="Arial" charset="0"/>
              </a:rPr>
              <a:t>Fulfillment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68" name="Rectangle 24"/>
          <p:cNvSpPr>
            <a:spLocks noChangeArrowheads="1"/>
          </p:cNvSpPr>
          <p:nvPr/>
        </p:nvSpPr>
        <p:spPr bwMode="auto">
          <a:xfrm>
            <a:off x="6056313" y="4789488"/>
            <a:ext cx="842962" cy="450850"/>
          </a:xfrm>
          <a:prstGeom prst="rect">
            <a:avLst/>
          </a:prstGeom>
          <a:solidFill>
            <a:srgbClr val="99CCFF"/>
          </a:solidFill>
          <a:ln w="0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6089650" y="4833938"/>
            <a:ext cx="879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 u="sng">
                <a:solidFill>
                  <a:srgbClr val="0000FF"/>
                </a:solidFill>
                <a:latin typeface="Arial" charset="0"/>
              </a:rPr>
              <a:t>: CreditCard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70" name="Rectangle 26"/>
          <p:cNvSpPr>
            <a:spLocks noChangeArrowheads="1"/>
          </p:cNvSpPr>
          <p:nvPr/>
        </p:nvSpPr>
        <p:spPr bwMode="auto">
          <a:xfrm>
            <a:off x="6302375" y="5014913"/>
            <a:ext cx="381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 u="sng">
                <a:solidFill>
                  <a:srgbClr val="0000FF"/>
                </a:solidFill>
                <a:latin typeface="Arial" charset="0"/>
              </a:rPr>
              <a:t>Agen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71" name="Rectangle 27"/>
          <p:cNvSpPr>
            <a:spLocks noChangeArrowheads="1"/>
          </p:cNvSpPr>
          <p:nvPr/>
        </p:nvSpPr>
        <p:spPr bwMode="auto">
          <a:xfrm>
            <a:off x="6078538" y="3695700"/>
            <a:ext cx="674687" cy="450850"/>
          </a:xfrm>
          <a:prstGeom prst="rect">
            <a:avLst/>
          </a:prstGeom>
          <a:solidFill>
            <a:srgbClr val="99CCFF"/>
          </a:solidFill>
          <a:ln w="0">
            <a:solidFill>
              <a:srgbClr val="00CC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72" name="Rectangle 28"/>
          <p:cNvSpPr>
            <a:spLocks noChangeArrowheads="1"/>
          </p:cNvSpPr>
          <p:nvPr/>
        </p:nvSpPr>
        <p:spPr bwMode="auto">
          <a:xfrm>
            <a:off x="6145213" y="3741738"/>
            <a:ext cx="6048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 u="sng">
                <a:solidFill>
                  <a:srgbClr val="0000FF"/>
                </a:solidFill>
                <a:latin typeface="Arial" charset="0"/>
              </a:rPr>
              <a:t>: Billing 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73" name="Rectangle 29"/>
          <p:cNvSpPr>
            <a:spLocks noChangeArrowheads="1"/>
          </p:cNvSpPr>
          <p:nvPr/>
        </p:nvSpPr>
        <p:spPr bwMode="auto">
          <a:xfrm>
            <a:off x="6224588" y="3921125"/>
            <a:ext cx="431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 u="sng">
                <a:solidFill>
                  <a:srgbClr val="0000FF"/>
                </a:solidFill>
                <a:latin typeface="Arial" charset="0"/>
              </a:rPr>
              <a:t>Agent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74" name="Line 30"/>
          <p:cNvSpPr>
            <a:spLocks noChangeShapeType="1"/>
          </p:cNvSpPr>
          <p:nvPr/>
        </p:nvSpPr>
        <p:spPr bwMode="auto">
          <a:xfrm>
            <a:off x="2679700" y="2873375"/>
            <a:ext cx="450850" cy="1916113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5" name="Line 31"/>
          <p:cNvSpPr>
            <a:spLocks noChangeShapeType="1"/>
          </p:cNvSpPr>
          <p:nvPr/>
        </p:nvSpPr>
        <p:spPr bwMode="auto">
          <a:xfrm>
            <a:off x="3017838" y="3594100"/>
            <a:ext cx="101600" cy="417513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6" name="Line 32"/>
          <p:cNvSpPr>
            <a:spLocks noChangeShapeType="1"/>
          </p:cNvSpPr>
          <p:nvPr/>
        </p:nvSpPr>
        <p:spPr bwMode="auto">
          <a:xfrm flipV="1">
            <a:off x="3119438" y="3865563"/>
            <a:ext cx="22225" cy="146050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7" name="Line 33"/>
          <p:cNvSpPr>
            <a:spLocks noChangeShapeType="1"/>
          </p:cNvSpPr>
          <p:nvPr/>
        </p:nvSpPr>
        <p:spPr bwMode="auto">
          <a:xfrm flipH="1" flipV="1">
            <a:off x="3028950" y="3898900"/>
            <a:ext cx="90488" cy="112713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2736850" y="3673475"/>
            <a:ext cx="1092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>
                <a:solidFill>
                  <a:srgbClr val="0000FF"/>
                </a:solidFill>
                <a:latin typeface="Arial" charset="0"/>
              </a:rPr>
              <a:t>1: submitOrder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79" name="Line 35"/>
          <p:cNvSpPr>
            <a:spLocks noChangeShapeType="1"/>
          </p:cNvSpPr>
          <p:nvPr/>
        </p:nvSpPr>
        <p:spPr bwMode="auto">
          <a:xfrm flipV="1">
            <a:off x="3389313" y="2535238"/>
            <a:ext cx="2058987" cy="225425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0" name="Line 36"/>
          <p:cNvSpPr>
            <a:spLocks noChangeShapeType="1"/>
          </p:cNvSpPr>
          <p:nvPr/>
        </p:nvSpPr>
        <p:spPr bwMode="auto">
          <a:xfrm flipV="1">
            <a:off x="4154488" y="3403600"/>
            <a:ext cx="303212" cy="303213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1" name="Line 37"/>
          <p:cNvSpPr>
            <a:spLocks noChangeShapeType="1"/>
          </p:cNvSpPr>
          <p:nvPr/>
        </p:nvSpPr>
        <p:spPr bwMode="auto">
          <a:xfrm flipH="1">
            <a:off x="4402138" y="3403600"/>
            <a:ext cx="55562" cy="123825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 flipH="1">
            <a:off x="4322763" y="3403600"/>
            <a:ext cx="134937" cy="55563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3" name="Rectangle 39"/>
          <p:cNvSpPr>
            <a:spLocks noChangeArrowheads="1"/>
          </p:cNvSpPr>
          <p:nvPr/>
        </p:nvSpPr>
        <p:spPr bwMode="auto">
          <a:xfrm>
            <a:off x="3748088" y="3357563"/>
            <a:ext cx="981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>
                <a:solidFill>
                  <a:srgbClr val="0000FF"/>
                </a:solidFill>
                <a:latin typeface="Arial" charset="0"/>
              </a:rPr>
              <a:t>3: placeOrder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513138" y="5014913"/>
            <a:ext cx="2530475" cy="1587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4570413" y="4856163"/>
            <a:ext cx="427037" cy="1587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6" name="Line 42"/>
          <p:cNvSpPr>
            <a:spLocks noChangeShapeType="1"/>
          </p:cNvSpPr>
          <p:nvPr/>
        </p:nvSpPr>
        <p:spPr bwMode="auto">
          <a:xfrm flipH="1">
            <a:off x="4862513" y="4856163"/>
            <a:ext cx="134937" cy="57150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7" name="Line 43"/>
          <p:cNvSpPr>
            <a:spLocks noChangeShapeType="1"/>
          </p:cNvSpPr>
          <p:nvPr/>
        </p:nvSpPr>
        <p:spPr bwMode="auto">
          <a:xfrm flipH="1" flipV="1">
            <a:off x="4862513" y="4800600"/>
            <a:ext cx="134937" cy="55563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8" name="Rectangle 44"/>
          <p:cNvSpPr>
            <a:spLocks noChangeArrowheads="1"/>
          </p:cNvSpPr>
          <p:nvPr/>
        </p:nvSpPr>
        <p:spPr bwMode="auto">
          <a:xfrm>
            <a:off x="4289425" y="4608513"/>
            <a:ext cx="11064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>
                <a:solidFill>
                  <a:srgbClr val="0000FF"/>
                </a:solidFill>
                <a:latin typeface="Arial" charset="0"/>
              </a:rPr>
              <a:t>2: processCard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 flipH="1">
            <a:off x="2814638" y="2344738"/>
            <a:ext cx="2419350" cy="225425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 flipH="1">
            <a:off x="3827463" y="2592388"/>
            <a:ext cx="427037" cy="4445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1" name="Line 47"/>
          <p:cNvSpPr>
            <a:spLocks noChangeShapeType="1"/>
          </p:cNvSpPr>
          <p:nvPr/>
        </p:nvSpPr>
        <p:spPr bwMode="auto">
          <a:xfrm>
            <a:off x="3827463" y="2636838"/>
            <a:ext cx="134937" cy="46037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2" name="Line 48"/>
          <p:cNvSpPr>
            <a:spLocks noChangeShapeType="1"/>
          </p:cNvSpPr>
          <p:nvPr/>
        </p:nvSpPr>
        <p:spPr bwMode="auto">
          <a:xfrm flipV="1">
            <a:off x="3827463" y="2570163"/>
            <a:ext cx="123825" cy="66675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3" name="Rectangle 49"/>
          <p:cNvSpPr>
            <a:spLocks noChangeArrowheads="1"/>
          </p:cNvSpPr>
          <p:nvPr/>
        </p:nvSpPr>
        <p:spPr bwMode="auto">
          <a:xfrm>
            <a:off x="3378200" y="2693988"/>
            <a:ext cx="1549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>
                <a:solidFill>
                  <a:srgbClr val="0000FF"/>
                </a:solidFill>
                <a:latin typeface="Arial" charset="0"/>
              </a:rPr>
              <a:t>5: acknowledgeOrder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7794" name="Line 50"/>
          <p:cNvSpPr>
            <a:spLocks noChangeShapeType="1"/>
          </p:cNvSpPr>
          <p:nvPr/>
        </p:nvSpPr>
        <p:spPr bwMode="auto">
          <a:xfrm>
            <a:off x="5773738" y="2535238"/>
            <a:ext cx="528637" cy="1160462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5" name="Line 51"/>
          <p:cNvSpPr>
            <a:spLocks noChangeShapeType="1"/>
          </p:cNvSpPr>
          <p:nvPr/>
        </p:nvSpPr>
        <p:spPr bwMode="auto">
          <a:xfrm>
            <a:off x="6100763" y="2851150"/>
            <a:ext cx="179387" cy="393700"/>
          </a:xfrm>
          <a:prstGeom prst="line">
            <a:avLst/>
          </a:prstGeom>
          <a:noFill/>
          <a:ln w="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6" name="Line 52"/>
          <p:cNvSpPr>
            <a:spLocks noChangeShapeType="1"/>
          </p:cNvSpPr>
          <p:nvPr/>
        </p:nvSpPr>
        <p:spPr bwMode="auto">
          <a:xfrm flipH="1" flipV="1">
            <a:off x="6269038" y="3098800"/>
            <a:ext cx="11112" cy="146050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7" name="Line 53"/>
          <p:cNvSpPr>
            <a:spLocks noChangeShapeType="1"/>
          </p:cNvSpPr>
          <p:nvPr/>
        </p:nvSpPr>
        <p:spPr bwMode="auto">
          <a:xfrm flipH="1" flipV="1">
            <a:off x="6167438" y="3144838"/>
            <a:ext cx="112712" cy="100012"/>
          </a:xfrm>
          <a:prstGeom prst="line">
            <a:avLst/>
          </a:prstGeom>
          <a:noFill/>
          <a:ln w="11113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8" name="Rectangle 54"/>
          <p:cNvSpPr>
            <a:spLocks noChangeArrowheads="1"/>
          </p:cNvSpPr>
          <p:nvPr/>
        </p:nvSpPr>
        <p:spPr bwMode="auto">
          <a:xfrm>
            <a:off x="5943600" y="2895600"/>
            <a:ext cx="8985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kumimoji="0" lang="en-US" altLang="zh-CN" sz="1200" b="1">
                <a:solidFill>
                  <a:srgbClr val="0000FF"/>
                </a:solidFill>
                <a:latin typeface="Arial" charset="0"/>
              </a:rPr>
              <a:t>4: triggerBill</a:t>
            </a:r>
            <a:endParaRPr kumimoji="0" lang="en-US" altLang="zh-CN" sz="1800" b="1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Illustrating Links</a:t>
            </a:r>
          </a:p>
        </p:txBody>
      </p:sp>
      <p:sp>
        <p:nvSpPr>
          <p:cNvPr id="289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A Link is a connection between two instances</a:t>
            </a:r>
          </a:p>
          <a:p>
            <a:endParaRPr lang="en-US" altLang="zh-CN"/>
          </a:p>
        </p:txBody>
      </p:sp>
      <p:pic>
        <p:nvPicPr>
          <p:cNvPr id="289796" name="Picture 4" descr="G:\Caojian\Document\Tutorial\Object Oriented Methodology and Technology\diagrams2\IAD 1\CLD-Link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64" y="2590822"/>
            <a:ext cx="5178973" cy="188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Illustrating Messages</a:t>
            </a:r>
          </a:p>
        </p:txBody>
      </p:sp>
      <p:sp>
        <p:nvSpPr>
          <p:cNvPr id="290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Messages between objects are represented via a labeled arrow on a link line</a:t>
            </a:r>
          </a:p>
          <a:p>
            <a:endParaRPr lang="en-US" altLang="zh-CN"/>
          </a:p>
        </p:txBody>
      </p:sp>
      <p:grpSp>
        <p:nvGrpSpPr>
          <p:cNvPr id="290885" name="Group 69"/>
          <p:cNvGrpSpPr>
            <a:grpSpLocks/>
          </p:cNvGrpSpPr>
          <p:nvPr/>
        </p:nvGrpSpPr>
        <p:grpSpPr bwMode="auto">
          <a:xfrm>
            <a:off x="685800" y="2755900"/>
            <a:ext cx="7823200" cy="2765425"/>
            <a:chOff x="432" y="1736"/>
            <a:chExt cx="4928" cy="1742"/>
          </a:xfrm>
        </p:grpSpPr>
        <p:sp>
          <p:nvSpPr>
            <p:cNvPr id="290821" name="Freeform 5"/>
            <p:cNvSpPr>
              <a:spLocks/>
            </p:cNvSpPr>
            <p:nvPr/>
          </p:nvSpPr>
          <p:spPr bwMode="auto">
            <a:xfrm>
              <a:off x="2052" y="2476"/>
              <a:ext cx="2394" cy="1"/>
            </a:xfrm>
            <a:custGeom>
              <a:avLst/>
              <a:gdLst>
                <a:gd name="T0" fmla="*/ 0 w 2394"/>
                <a:gd name="T1" fmla="*/ 1196 w 2394"/>
                <a:gd name="T2" fmla="*/ 2394 w 239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394">
                  <a:moveTo>
                    <a:pt x="0" y="0"/>
                  </a:moveTo>
                  <a:lnTo>
                    <a:pt x="1196" y="0"/>
                  </a:lnTo>
                  <a:lnTo>
                    <a:pt x="2394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22" name="Rectangle 6"/>
            <p:cNvSpPr>
              <a:spLocks noChangeArrowheads="1"/>
            </p:cNvSpPr>
            <p:nvPr/>
          </p:nvSpPr>
          <p:spPr bwMode="auto">
            <a:xfrm>
              <a:off x="2996" y="1964"/>
              <a:ext cx="4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Helvetica" charset="0"/>
                </a:rPr>
                <a:t>1: msg2()</a:t>
              </a:r>
              <a:endParaRPr lang="en-US" altLang="zh-CN"/>
            </a:p>
          </p:txBody>
        </p:sp>
        <p:sp>
          <p:nvSpPr>
            <p:cNvPr id="290823" name="Rectangle 7"/>
            <p:cNvSpPr>
              <a:spLocks noChangeArrowheads="1"/>
            </p:cNvSpPr>
            <p:nvPr/>
          </p:nvSpPr>
          <p:spPr bwMode="auto">
            <a:xfrm>
              <a:off x="2996" y="2115"/>
              <a:ext cx="4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Helvetica" charset="0"/>
                </a:rPr>
                <a:t>2: msg3()</a:t>
              </a:r>
              <a:endParaRPr lang="en-US" altLang="zh-CN"/>
            </a:p>
          </p:txBody>
        </p:sp>
        <p:sp>
          <p:nvSpPr>
            <p:cNvPr id="290824" name="Rectangle 8"/>
            <p:cNvSpPr>
              <a:spLocks noChangeArrowheads="1"/>
            </p:cNvSpPr>
            <p:nvPr/>
          </p:nvSpPr>
          <p:spPr bwMode="auto">
            <a:xfrm>
              <a:off x="2996" y="2265"/>
              <a:ext cx="4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Helvetica" charset="0"/>
                </a:rPr>
                <a:t>3: msg4()</a:t>
              </a:r>
              <a:endParaRPr lang="en-US" altLang="zh-CN"/>
            </a:p>
          </p:txBody>
        </p:sp>
        <p:sp>
          <p:nvSpPr>
            <p:cNvPr id="290825" name="Rectangle 9"/>
            <p:cNvSpPr>
              <a:spLocks noChangeArrowheads="1"/>
            </p:cNvSpPr>
            <p:nvPr/>
          </p:nvSpPr>
          <p:spPr bwMode="auto">
            <a:xfrm>
              <a:off x="2996" y="2565"/>
              <a:ext cx="5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Helvetica" charset="0"/>
                </a:rPr>
                <a:t>3.1: msg5()</a:t>
              </a:r>
              <a:endParaRPr lang="en-US" altLang="zh-CN"/>
            </a:p>
          </p:txBody>
        </p:sp>
        <p:sp>
          <p:nvSpPr>
            <p:cNvPr id="290826" name="Rectangle 10"/>
            <p:cNvSpPr>
              <a:spLocks noChangeArrowheads="1"/>
            </p:cNvSpPr>
            <p:nvPr/>
          </p:nvSpPr>
          <p:spPr bwMode="auto">
            <a:xfrm>
              <a:off x="1136" y="2299"/>
              <a:ext cx="916" cy="3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827" name="Rectangle 11"/>
            <p:cNvSpPr>
              <a:spLocks noChangeArrowheads="1"/>
            </p:cNvSpPr>
            <p:nvPr/>
          </p:nvSpPr>
          <p:spPr bwMode="auto">
            <a:xfrm>
              <a:off x="1323" y="2400"/>
              <a:ext cx="4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sng">
                  <a:solidFill>
                    <a:srgbClr val="000000"/>
                  </a:solidFill>
                  <a:latin typeface="Helvetica" charset="0"/>
                </a:rPr>
                <a:t>: Register</a:t>
              </a:r>
              <a:endParaRPr lang="en-US" altLang="zh-CN"/>
            </a:p>
          </p:txBody>
        </p:sp>
        <p:sp>
          <p:nvSpPr>
            <p:cNvPr id="290828" name="Rectangle 12"/>
            <p:cNvSpPr>
              <a:spLocks noChangeArrowheads="1"/>
            </p:cNvSpPr>
            <p:nvPr/>
          </p:nvSpPr>
          <p:spPr bwMode="auto">
            <a:xfrm>
              <a:off x="4446" y="2299"/>
              <a:ext cx="914" cy="3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829" name="Rectangle 13"/>
            <p:cNvSpPr>
              <a:spLocks noChangeArrowheads="1"/>
            </p:cNvSpPr>
            <p:nvPr/>
          </p:nvSpPr>
          <p:spPr bwMode="auto">
            <a:xfrm>
              <a:off x="4760" y="2400"/>
              <a:ext cx="2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sng">
                  <a:solidFill>
                    <a:srgbClr val="000000"/>
                  </a:solidFill>
                  <a:latin typeface="Helvetica" charset="0"/>
                </a:rPr>
                <a:t>:Sale</a:t>
              </a:r>
              <a:endParaRPr lang="en-US" altLang="zh-CN"/>
            </a:p>
          </p:txBody>
        </p:sp>
        <p:sp>
          <p:nvSpPr>
            <p:cNvPr id="290830" name="Rectangle 14"/>
            <p:cNvSpPr>
              <a:spLocks noChangeArrowheads="1"/>
            </p:cNvSpPr>
            <p:nvPr/>
          </p:nvSpPr>
          <p:spPr bwMode="auto">
            <a:xfrm>
              <a:off x="432" y="3161"/>
              <a:ext cx="2394" cy="3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831" name="Rectangle 15"/>
            <p:cNvSpPr>
              <a:spLocks noChangeArrowheads="1"/>
            </p:cNvSpPr>
            <p:nvPr/>
          </p:nvSpPr>
          <p:spPr bwMode="auto">
            <a:xfrm>
              <a:off x="699" y="3245"/>
              <a:ext cx="17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Helvetica" charset="0"/>
                </a:rPr>
                <a:t>all messages flow on the same link</a:t>
              </a:r>
              <a:endParaRPr lang="en-US" altLang="zh-CN" dirty="0"/>
            </a:p>
          </p:txBody>
        </p:sp>
        <p:sp>
          <p:nvSpPr>
            <p:cNvPr id="290832" name="Freeform 16"/>
            <p:cNvSpPr>
              <a:spLocks/>
            </p:cNvSpPr>
            <p:nvPr/>
          </p:nvSpPr>
          <p:spPr bwMode="auto">
            <a:xfrm>
              <a:off x="2668" y="3161"/>
              <a:ext cx="158" cy="158"/>
            </a:xfrm>
            <a:custGeom>
              <a:avLst/>
              <a:gdLst>
                <a:gd name="T0" fmla="*/ 0 w 158"/>
                <a:gd name="T1" fmla="*/ 0 h 158"/>
                <a:gd name="T2" fmla="*/ 158 w 158"/>
                <a:gd name="T3" fmla="*/ 158 h 158"/>
                <a:gd name="T4" fmla="*/ 158 w 158"/>
                <a:gd name="T5" fmla="*/ 0 h 158"/>
                <a:gd name="T6" fmla="*/ 0 w 158"/>
                <a:gd name="T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58">
                  <a:moveTo>
                    <a:pt x="0" y="0"/>
                  </a:moveTo>
                  <a:lnTo>
                    <a:pt x="158" y="158"/>
                  </a:lnTo>
                  <a:lnTo>
                    <a:pt x="1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833" name="Freeform 17"/>
            <p:cNvSpPr>
              <a:spLocks/>
            </p:cNvSpPr>
            <p:nvPr/>
          </p:nvSpPr>
          <p:spPr bwMode="auto">
            <a:xfrm>
              <a:off x="2668" y="3161"/>
              <a:ext cx="158" cy="158"/>
            </a:xfrm>
            <a:custGeom>
              <a:avLst/>
              <a:gdLst>
                <a:gd name="T0" fmla="*/ 158 w 158"/>
                <a:gd name="T1" fmla="*/ 158 h 158"/>
                <a:gd name="T2" fmla="*/ 0 w 158"/>
                <a:gd name="T3" fmla="*/ 0 h 158"/>
                <a:gd name="T4" fmla="*/ 0 w 158"/>
                <a:gd name="T5" fmla="*/ 158 h 158"/>
                <a:gd name="T6" fmla="*/ 158 w 15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58">
                  <a:moveTo>
                    <a:pt x="158" y="158"/>
                  </a:moveTo>
                  <a:lnTo>
                    <a:pt x="0" y="0"/>
                  </a:lnTo>
                  <a:lnTo>
                    <a:pt x="0" y="158"/>
                  </a:lnTo>
                  <a:lnTo>
                    <a:pt x="158" y="158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834" name="Line 18"/>
            <p:cNvSpPr>
              <a:spLocks noChangeShapeType="1"/>
            </p:cNvSpPr>
            <p:nvPr/>
          </p:nvSpPr>
          <p:spPr bwMode="auto">
            <a:xfrm>
              <a:off x="2826" y="3321"/>
              <a:ext cx="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35" name="Line 19"/>
            <p:cNvSpPr>
              <a:spLocks noChangeShapeType="1"/>
            </p:cNvSpPr>
            <p:nvPr/>
          </p:nvSpPr>
          <p:spPr bwMode="auto">
            <a:xfrm>
              <a:off x="2848" y="3321"/>
              <a:ext cx="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36" name="Line 20"/>
            <p:cNvSpPr>
              <a:spLocks noChangeShapeType="1"/>
            </p:cNvSpPr>
            <p:nvPr/>
          </p:nvSpPr>
          <p:spPr bwMode="auto">
            <a:xfrm>
              <a:off x="2871" y="3321"/>
              <a:ext cx="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37" name="Line 21"/>
            <p:cNvSpPr>
              <a:spLocks noChangeShapeType="1"/>
            </p:cNvSpPr>
            <p:nvPr/>
          </p:nvSpPr>
          <p:spPr bwMode="auto">
            <a:xfrm>
              <a:off x="2893" y="3321"/>
              <a:ext cx="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38" name="Line 22"/>
            <p:cNvSpPr>
              <a:spLocks noChangeShapeType="1"/>
            </p:cNvSpPr>
            <p:nvPr/>
          </p:nvSpPr>
          <p:spPr bwMode="auto">
            <a:xfrm>
              <a:off x="2916" y="3319"/>
              <a:ext cx="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39" name="Line 23"/>
            <p:cNvSpPr>
              <a:spLocks noChangeShapeType="1"/>
            </p:cNvSpPr>
            <p:nvPr/>
          </p:nvSpPr>
          <p:spPr bwMode="auto">
            <a:xfrm>
              <a:off x="2938" y="3317"/>
              <a:ext cx="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0" name="Line 24"/>
            <p:cNvSpPr>
              <a:spLocks noChangeShapeType="1"/>
            </p:cNvSpPr>
            <p:nvPr/>
          </p:nvSpPr>
          <p:spPr bwMode="auto">
            <a:xfrm>
              <a:off x="2961" y="3313"/>
              <a:ext cx="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1" name="Line 25"/>
            <p:cNvSpPr>
              <a:spLocks noChangeShapeType="1"/>
            </p:cNvSpPr>
            <p:nvPr/>
          </p:nvSpPr>
          <p:spPr bwMode="auto">
            <a:xfrm>
              <a:off x="2983" y="3309"/>
              <a:ext cx="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2" name="Line 26"/>
            <p:cNvSpPr>
              <a:spLocks noChangeShapeType="1"/>
            </p:cNvSpPr>
            <p:nvPr/>
          </p:nvSpPr>
          <p:spPr bwMode="auto">
            <a:xfrm flipV="1">
              <a:off x="3006" y="3304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3" name="Line 27"/>
            <p:cNvSpPr>
              <a:spLocks noChangeShapeType="1"/>
            </p:cNvSpPr>
            <p:nvPr/>
          </p:nvSpPr>
          <p:spPr bwMode="auto">
            <a:xfrm flipV="1">
              <a:off x="3028" y="3298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4" name="Line 28"/>
            <p:cNvSpPr>
              <a:spLocks noChangeShapeType="1"/>
            </p:cNvSpPr>
            <p:nvPr/>
          </p:nvSpPr>
          <p:spPr bwMode="auto">
            <a:xfrm flipV="1">
              <a:off x="3051" y="3291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5" name="Line 29"/>
            <p:cNvSpPr>
              <a:spLocks noChangeShapeType="1"/>
            </p:cNvSpPr>
            <p:nvPr/>
          </p:nvSpPr>
          <p:spPr bwMode="auto">
            <a:xfrm>
              <a:off x="3073" y="3285"/>
              <a:ext cx="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6" name="Line 30"/>
            <p:cNvSpPr>
              <a:spLocks noChangeShapeType="1"/>
            </p:cNvSpPr>
            <p:nvPr/>
          </p:nvSpPr>
          <p:spPr bwMode="auto">
            <a:xfrm flipV="1">
              <a:off x="3094" y="3276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7" name="Line 31"/>
            <p:cNvSpPr>
              <a:spLocks noChangeShapeType="1"/>
            </p:cNvSpPr>
            <p:nvPr/>
          </p:nvSpPr>
          <p:spPr bwMode="auto">
            <a:xfrm>
              <a:off x="3115" y="3268"/>
              <a:ext cx="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8" name="Line 32"/>
            <p:cNvSpPr>
              <a:spLocks noChangeShapeType="1"/>
            </p:cNvSpPr>
            <p:nvPr/>
          </p:nvSpPr>
          <p:spPr bwMode="auto">
            <a:xfrm flipV="1">
              <a:off x="3135" y="3259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49" name="Line 33"/>
            <p:cNvSpPr>
              <a:spLocks noChangeShapeType="1"/>
            </p:cNvSpPr>
            <p:nvPr/>
          </p:nvSpPr>
          <p:spPr bwMode="auto">
            <a:xfrm flipV="1">
              <a:off x="3135" y="3259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0" name="Line 34"/>
            <p:cNvSpPr>
              <a:spLocks noChangeShapeType="1"/>
            </p:cNvSpPr>
            <p:nvPr/>
          </p:nvSpPr>
          <p:spPr bwMode="auto">
            <a:xfrm flipV="1">
              <a:off x="3156" y="3247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1" name="Line 35"/>
            <p:cNvSpPr>
              <a:spLocks noChangeShapeType="1"/>
            </p:cNvSpPr>
            <p:nvPr/>
          </p:nvSpPr>
          <p:spPr bwMode="auto">
            <a:xfrm flipV="1">
              <a:off x="3177" y="3236"/>
              <a:ext cx="3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2" name="Line 36"/>
            <p:cNvSpPr>
              <a:spLocks noChangeShapeType="1"/>
            </p:cNvSpPr>
            <p:nvPr/>
          </p:nvSpPr>
          <p:spPr bwMode="auto">
            <a:xfrm flipV="1">
              <a:off x="3197" y="3225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3" name="Line 37"/>
            <p:cNvSpPr>
              <a:spLocks noChangeShapeType="1"/>
            </p:cNvSpPr>
            <p:nvPr/>
          </p:nvSpPr>
          <p:spPr bwMode="auto">
            <a:xfrm flipV="1">
              <a:off x="3216" y="3212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4" name="Line 38"/>
            <p:cNvSpPr>
              <a:spLocks noChangeShapeType="1"/>
            </p:cNvSpPr>
            <p:nvPr/>
          </p:nvSpPr>
          <p:spPr bwMode="auto">
            <a:xfrm flipV="1">
              <a:off x="3235" y="3199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5" name="Line 39"/>
            <p:cNvSpPr>
              <a:spLocks noChangeShapeType="1"/>
            </p:cNvSpPr>
            <p:nvPr/>
          </p:nvSpPr>
          <p:spPr bwMode="auto">
            <a:xfrm flipV="1">
              <a:off x="3254" y="3185"/>
              <a:ext cx="3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6" name="Line 40"/>
            <p:cNvSpPr>
              <a:spLocks noChangeShapeType="1"/>
            </p:cNvSpPr>
            <p:nvPr/>
          </p:nvSpPr>
          <p:spPr bwMode="auto">
            <a:xfrm flipV="1">
              <a:off x="3271" y="3170"/>
              <a:ext cx="3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7" name="Line 41"/>
            <p:cNvSpPr>
              <a:spLocks noChangeShapeType="1"/>
            </p:cNvSpPr>
            <p:nvPr/>
          </p:nvSpPr>
          <p:spPr bwMode="auto">
            <a:xfrm flipV="1">
              <a:off x="3288" y="3155"/>
              <a:ext cx="3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8" name="Line 42"/>
            <p:cNvSpPr>
              <a:spLocks noChangeShapeType="1"/>
            </p:cNvSpPr>
            <p:nvPr/>
          </p:nvSpPr>
          <p:spPr bwMode="auto">
            <a:xfrm flipV="1">
              <a:off x="3304" y="3139"/>
              <a:ext cx="2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59" name="Line 43"/>
            <p:cNvSpPr>
              <a:spLocks noChangeShapeType="1"/>
            </p:cNvSpPr>
            <p:nvPr/>
          </p:nvSpPr>
          <p:spPr bwMode="auto">
            <a:xfrm flipV="1">
              <a:off x="3319" y="3124"/>
              <a:ext cx="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0" name="Line 44"/>
            <p:cNvSpPr>
              <a:spLocks noChangeShapeType="1"/>
            </p:cNvSpPr>
            <p:nvPr/>
          </p:nvSpPr>
          <p:spPr bwMode="auto">
            <a:xfrm flipV="1">
              <a:off x="3336" y="3107"/>
              <a:ext cx="2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1" name="Line 45"/>
            <p:cNvSpPr>
              <a:spLocks noChangeShapeType="1"/>
            </p:cNvSpPr>
            <p:nvPr/>
          </p:nvSpPr>
          <p:spPr bwMode="auto">
            <a:xfrm flipV="1">
              <a:off x="3351" y="3088"/>
              <a:ext cx="2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2" name="Line 46"/>
            <p:cNvSpPr>
              <a:spLocks noChangeShapeType="1"/>
            </p:cNvSpPr>
            <p:nvPr/>
          </p:nvSpPr>
          <p:spPr bwMode="auto">
            <a:xfrm flipV="1">
              <a:off x="3364" y="3071"/>
              <a:ext cx="4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3" name="Line 47"/>
            <p:cNvSpPr>
              <a:spLocks noChangeShapeType="1"/>
            </p:cNvSpPr>
            <p:nvPr/>
          </p:nvSpPr>
          <p:spPr bwMode="auto">
            <a:xfrm flipV="1">
              <a:off x="3380" y="3052"/>
              <a:ext cx="1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4" name="Line 48"/>
            <p:cNvSpPr>
              <a:spLocks noChangeShapeType="1"/>
            </p:cNvSpPr>
            <p:nvPr/>
          </p:nvSpPr>
          <p:spPr bwMode="auto">
            <a:xfrm flipV="1">
              <a:off x="3393" y="3033"/>
              <a:ext cx="2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5" name="Line 49"/>
            <p:cNvSpPr>
              <a:spLocks noChangeShapeType="1"/>
            </p:cNvSpPr>
            <p:nvPr/>
          </p:nvSpPr>
          <p:spPr bwMode="auto">
            <a:xfrm flipV="1">
              <a:off x="3404" y="3013"/>
              <a:ext cx="2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6" name="Freeform 50"/>
            <p:cNvSpPr>
              <a:spLocks/>
            </p:cNvSpPr>
            <p:nvPr/>
          </p:nvSpPr>
          <p:spPr bwMode="auto">
            <a:xfrm>
              <a:off x="3417" y="2994"/>
              <a:ext cx="1" cy="4"/>
            </a:xfrm>
            <a:custGeom>
              <a:avLst/>
              <a:gdLst>
                <a:gd name="T0" fmla="*/ 2 h 2"/>
                <a:gd name="T1" fmla="*/ 1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7" name="Line 51"/>
            <p:cNvSpPr>
              <a:spLocks noChangeShapeType="1"/>
            </p:cNvSpPr>
            <p:nvPr/>
          </p:nvSpPr>
          <p:spPr bwMode="auto">
            <a:xfrm flipV="1">
              <a:off x="3426" y="2973"/>
              <a:ext cx="2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8" name="Line 52"/>
            <p:cNvSpPr>
              <a:spLocks noChangeShapeType="1"/>
            </p:cNvSpPr>
            <p:nvPr/>
          </p:nvSpPr>
          <p:spPr bwMode="auto">
            <a:xfrm flipV="1">
              <a:off x="3436" y="2953"/>
              <a:ext cx="2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69" name="Line 53"/>
            <p:cNvSpPr>
              <a:spLocks noChangeShapeType="1"/>
            </p:cNvSpPr>
            <p:nvPr/>
          </p:nvSpPr>
          <p:spPr bwMode="auto">
            <a:xfrm flipV="1">
              <a:off x="3445" y="2932"/>
              <a:ext cx="2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0" name="Line 54"/>
            <p:cNvSpPr>
              <a:spLocks noChangeShapeType="1"/>
            </p:cNvSpPr>
            <p:nvPr/>
          </p:nvSpPr>
          <p:spPr bwMode="auto">
            <a:xfrm flipV="1">
              <a:off x="3453" y="2911"/>
              <a:ext cx="2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1" name="Line 55"/>
            <p:cNvSpPr>
              <a:spLocks noChangeShapeType="1"/>
            </p:cNvSpPr>
            <p:nvPr/>
          </p:nvSpPr>
          <p:spPr bwMode="auto">
            <a:xfrm flipV="1">
              <a:off x="3460" y="2891"/>
              <a:ext cx="2" cy="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2" name="Freeform 56"/>
            <p:cNvSpPr>
              <a:spLocks/>
            </p:cNvSpPr>
            <p:nvPr/>
          </p:nvSpPr>
          <p:spPr bwMode="auto">
            <a:xfrm>
              <a:off x="3445" y="2814"/>
              <a:ext cx="64" cy="63"/>
            </a:xfrm>
            <a:custGeom>
              <a:avLst/>
              <a:gdLst>
                <a:gd name="T0" fmla="*/ 23 w 64"/>
                <a:gd name="T1" fmla="*/ 62 h 63"/>
                <a:gd name="T2" fmla="*/ 10 w 64"/>
                <a:gd name="T3" fmla="*/ 56 h 63"/>
                <a:gd name="T4" fmla="*/ 2 w 64"/>
                <a:gd name="T5" fmla="*/ 43 h 63"/>
                <a:gd name="T6" fmla="*/ 0 w 64"/>
                <a:gd name="T7" fmla="*/ 30 h 63"/>
                <a:gd name="T8" fmla="*/ 4 w 64"/>
                <a:gd name="T9" fmla="*/ 15 h 63"/>
                <a:gd name="T10" fmla="*/ 13 w 64"/>
                <a:gd name="T11" fmla="*/ 5 h 63"/>
                <a:gd name="T12" fmla="*/ 27 w 64"/>
                <a:gd name="T13" fmla="*/ 0 h 63"/>
                <a:gd name="T14" fmla="*/ 42 w 64"/>
                <a:gd name="T15" fmla="*/ 0 h 63"/>
                <a:gd name="T16" fmla="*/ 53 w 64"/>
                <a:gd name="T17" fmla="*/ 7 h 63"/>
                <a:gd name="T18" fmla="*/ 62 w 64"/>
                <a:gd name="T19" fmla="*/ 18 h 63"/>
                <a:gd name="T20" fmla="*/ 64 w 64"/>
                <a:gd name="T21" fmla="*/ 32 h 63"/>
                <a:gd name="T22" fmla="*/ 60 w 64"/>
                <a:gd name="T23" fmla="*/ 47 h 63"/>
                <a:gd name="T24" fmla="*/ 51 w 64"/>
                <a:gd name="T25" fmla="*/ 58 h 63"/>
                <a:gd name="T26" fmla="*/ 38 w 64"/>
                <a:gd name="T27" fmla="*/ 63 h 63"/>
                <a:gd name="T28" fmla="*/ 23 w 64"/>
                <a:gd name="T2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63">
                  <a:moveTo>
                    <a:pt x="23" y="62"/>
                  </a:moveTo>
                  <a:lnTo>
                    <a:pt x="10" y="56"/>
                  </a:lnTo>
                  <a:lnTo>
                    <a:pt x="2" y="43"/>
                  </a:lnTo>
                  <a:lnTo>
                    <a:pt x="0" y="30"/>
                  </a:lnTo>
                  <a:lnTo>
                    <a:pt x="4" y="15"/>
                  </a:lnTo>
                  <a:lnTo>
                    <a:pt x="13" y="5"/>
                  </a:lnTo>
                  <a:lnTo>
                    <a:pt x="27" y="0"/>
                  </a:lnTo>
                  <a:lnTo>
                    <a:pt x="42" y="0"/>
                  </a:lnTo>
                  <a:lnTo>
                    <a:pt x="53" y="7"/>
                  </a:lnTo>
                  <a:lnTo>
                    <a:pt x="62" y="18"/>
                  </a:lnTo>
                  <a:lnTo>
                    <a:pt x="64" y="32"/>
                  </a:lnTo>
                  <a:lnTo>
                    <a:pt x="60" y="47"/>
                  </a:lnTo>
                  <a:lnTo>
                    <a:pt x="51" y="58"/>
                  </a:lnTo>
                  <a:lnTo>
                    <a:pt x="38" y="63"/>
                  </a:lnTo>
                  <a:lnTo>
                    <a:pt x="23" y="6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3" name="Line 57"/>
            <p:cNvSpPr>
              <a:spLocks noChangeShapeType="1"/>
            </p:cNvSpPr>
            <p:nvPr/>
          </p:nvSpPr>
          <p:spPr bwMode="auto">
            <a:xfrm>
              <a:off x="3883" y="2053"/>
              <a:ext cx="13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4" name="Freeform 58"/>
            <p:cNvSpPr>
              <a:spLocks/>
            </p:cNvSpPr>
            <p:nvPr/>
          </p:nvSpPr>
          <p:spPr bwMode="auto">
            <a:xfrm>
              <a:off x="4014" y="2027"/>
              <a:ext cx="79" cy="52"/>
            </a:xfrm>
            <a:custGeom>
              <a:avLst/>
              <a:gdLst>
                <a:gd name="T0" fmla="*/ 0 w 79"/>
                <a:gd name="T1" fmla="*/ 52 h 52"/>
                <a:gd name="T2" fmla="*/ 79 w 79"/>
                <a:gd name="T3" fmla="*/ 26 h 52"/>
                <a:gd name="T4" fmla="*/ 0 w 79"/>
                <a:gd name="T5" fmla="*/ 0 h 52"/>
                <a:gd name="T6" fmla="*/ 0 w 79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52">
                  <a:moveTo>
                    <a:pt x="0" y="52"/>
                  </a:moveTo>
                  <a:lnTo>
                    <a:pt x="79" y="26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5" name="Line 59"/>
            <p:cNvSpPr>
              <a:spLocks noChangeShapeType="1"/>
            </p:cNvSpPr>
            <p:nvPr/>
          </p:nvSpPr>
          <p:spPr bwMode="auto">
            <a:xfrm>
              <a:off x="3883" y="2194"/>
              <a:ext cx="13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6" name="Freeform 60"/>
            <p:cNvSpPr>
              <a:spLocks/>
            </p:cNvSpPr>
            <p:nvPr/>
          </p:nvSpPr>
          <p:spPr bwMode="auto">
            <a:xfrm>
              <a:off x="4014" y="2168"/>
              <a:ext cx="79" cy="52"/>
            </a:xfrm>
            <a:custGeom>
              <a:avLst/>
              <a:gdLst>
                <a:gd name="T0" fmla="*/ 0 w 79"/>
                <a:gd name="T1" fmla="*/ 52 h 52"/>
                <a:gd name="T2" fmla="*/ 79 w 79"/>
                <a:gd name="T3" fmla="*/ 26 h 52"/>
                <a:gd name="T4" fmla="*/ 0 w 79"/>
                <a:gd name="T5" fmla="*/ 0 h 52"/>
                <a:gd name="T6" fmla="*/ 0 w 79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52">
                  <a:moveTo>
                    <a:pt x="0" y="52"/>
                  </a:moveTo>
                  <a:lnTo>
                    <a:pt x="79" y="26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7" name="Line 61"/>
            <p:cNvSpPr>
              <a:spLocks noChangeShapeType="1"/>
            </p:cNvSpPr>
            <p:nvPr/>
          </p:nvSpPr>
          <p:spPr bwMode="auto">
            <a:xfrm>
              <a:off x="3883" y="2335"/>
              <a:ext cx="13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8" name="Freeform 62"/>
            <p:cNvSpPr>
              <a:spLocks/>
            </p:cNvSpPr>
            <p:nvPr/>
          </p:nvSpPr>
          <p:spPr bwMode="auto">
            <a:xfrm>
              <a:off x="4014" y="2308"/>
              <a:ext cx="79" cy="53"/>
            </a:xfrm>
            <a:custGeom>
              <a:avLst/>
              <a:gdLst>
                <a:gd name="T0" fmla="*/ 0 w 79"/>
                <a:gd name="T1" fmla="*/ 53 h 53"/>
                <a:gd name="T2" fmla="*/ 79 w 79"/>
                <a:gd name="T3" fmla="*/ 27 h 53"/>
                <a:gd name="T4" fmla="*/ 0 w 79"/>
                <a:gd name="T5" fmla="*/ 0 h 53"/>
                <a:gd name="T6" fmla="*/ 0 w 79"/>
                <a:gd name="T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53">
                  <a:moveTo>
                    <a:pt x="0" y="53"/>
                  </a:moveTo>
                  <a:lnTo>
                    <a:pt x="79" y="27"/>
                  </a:lnTo>
                  <a:lnTo>
                    <a:pt x="0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79" name="Line 63"/>
            <p:cNvSpPr>
              <a:spLocks noChangeShapeType="1"/>
            </p:cNvSpPr>
            <p:nvPr/>
          </p:nvSpPr>
          <p:spPr bwMode="auto">
            <a:xfrm flipH="1">
              <a:off x="2758" y="2616"/>
              <a:ext cx="13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80" name="Freeform 64"/>
            <p:cNvSpPr>
              <a:spLocks/>
            </p:cNvSpPr>
            <p:nvPr/>
          </p:nvSpPr>
          <p:spPr bwMode="auto">
            <a:xfrm>
              <a:off x="2685" y="2590"/>
              <a:ext cx="79" cy="53"/>
            </a:xfrm>
            <a:custGeom>
              <a:avLst/>
              <a:gdLst>
                <a:gd name="T0" fmla="*/ 79 w 79"/>
                <a:gd name="T1" fmla="*/ 0 h 53"/>
                <a:gd name="T2" fmla="*/ 0 w 79"/>
                <a:gd name="T3" fmla="*/ 26 h 53"/>
                <a:gd name="T4" fmla="*/ 79 w 79"/>
                <a:gd name="T5" fmla="*/ 53 h 53"/>
                <a:gd name="T6" fmla="*/ 79 w 79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53">
                  <a:moveTo>
                    <a:pt x="79" y="0"/>
                  </a:moveTo>
                  <a:lnTo>
                    <a:pt x="0" y="26"/>
                  </a:lnTo>
                  <a:lnTo>
                    <a:pt x="79" y="5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81" name="Freeform 65"/>
            <p:cNvSpPr>
              <a:spLocks/>
            </p:cNvSpPr>
            <p:nvPr/>
          </p:nvSpPr>
          <p:spPr bwMode="auto">
            <a:xfrm>
              <a:off x="1594" y="1736"/>
              <a:ext cx="1" cy="563"/>
            </a:xfrm>
            <a:custGeom>
              <a:avLst/>
              <a:gdLst>
                <a:gd name="T0" fmla="*/ 0 h 563"/>
                <a:gd name="T1" fmla="*/ 281 h 563"/>
                <a:gd name="T2" fmla="*/ 563 h 56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63">
                  <a:moveTo>
                    <a:pt x="0" y="0"/>
                  </a:moveTo>
                  <a:lnTo>
                    <a:pt x="0" y="281"/>
                  </a:lnTo>
                  <a:lnTo>
                    <a:pt x="0" y="563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82" name="Rectangle 66"/>
            <p:cNvSpPr>
              <a:spLocks noChangeArrowheads="1"/>
            </p:cNvSpPr>
            <p:nvPr/>
          </p:nvSpPr>
          <p:spPr bwMode="auto">
            <a:xfrm>
              <a:off x="1778" y="1880"/>
              <a:ext cx="3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Helvetica" charset="0"/>
                </a:rPr>
                <a:t>msg1()</a:t>
              </a:r>
              <a:endParaRPr lang="en-US" altLang="zh-CN"/>
            </a:p>
          </p:txBody>
        </p:sp>
        <p:sp>
          <p:nvSpPr>
            <p:cNvPr id="290883" name="Line 67"/>
            <p:cNvSpPr>
              <a:spLocks noChangeShapeType="1"/>
            </p:cNvSpPr>
            <p:nvPr/>
          </p:nvSpPr>
          <p:spPr bwMode="auto">
            <a:xfrm>
              <a:off x="2255" y="1867"/>
              <a:ext cx="1" cy="1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84" name="Freeform 68"/>
            <p:cNvSpPr>
              <a:spLocks/>
            </p:cNvSpPr>
            <p:nvPr/>
          </p:nvSpPr>
          <p:spPr bwMode="auto">
            <a:xfrm>
              <a:off x="2228" y="1998"/>
              <a:ext cx="53" cy="79"/>
            </a:xfrm>
            <a:custGeom>
              <a:avLst/>
              <a:gdLst>
                <a:gd name="T0" fmla="*/ 0 w 53"/>
                <a:gd name="T1" fmla="*/ 0 h 79"/>
                <a:gd name="T2" fmla="*/ 27 w 53"/>
                <a:gd name="T3" fmla="*/ 79 h 79"/>
                <a:gd name="T4" fmla="*/ 53 w 53"/>
                <a:gd name="T5" fmla="*/ 0 h 79"/>
                <a:gd name="T6" fmla="*/ 0 w 53"/>
                <a:gd name="T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79">
                  <a:moveTo>
                    <a:pt x="0" y="0"/>
                  </a:moveTo>
                  <a:lnTo>
                    <a:pt x="27" y="79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2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Illustrating Parameters</a:t>
            </a: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Parameters of a message may be shown within parentheses following the message name</a:t>
            </a:r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/>
        </p:nvGraphicFramePr>
        <p:xfrm>
          <a:off x="609600" y="3124200"/>
          <a:ext cx="78486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位图图像" r:id="rId3" imgW="8078328" imgH="2476190" progId="Paint.Picture">
                  <p:embed/>
                </p:oleObj>
              </mc:Choice>
              <mc:Fallback>
                <p:oleObj name="位图图像" r:id="rId3" imgW="8078328" imgH="2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78486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5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Illustrating a Return Value</a:t>
            </a:r>
          </a:p>
        </p:txBody>
      </p:sp>
      <p:sp>
        <p:nvSpPr>
          <p:cNvPr id="292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A return value variable name and an assignment operator := preceding the message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1447800" y="3276600"/>
          <a:ext cx="63436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位图图像" r:id="rId3" imgW="6342857" imgH="2448267" progId="Paint.Picture">
                  <p:embed/>
                </p:oleObj>
              </mc:Choice>
              <mc:Fallback>
                <p:oleObj name="位图图像" r:id="rId3" imgW="6342857" imgH="24482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634365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88" y="179388"/>
            <a:ext cx="7619800" cy="688975"/>
          </a:xfrm>
          <a:ln/>
        </p:spPr>
        <p:txBody>
          <a:bodyPr/>
          <a:lstStyle/>
          <a:p>
            <a:r>
              <a:rPr lang="en-US" altLang="zh-CN" sz="2400" dirty="0" smtClean="0"/>
              <a:t>illustrating </a:t>
            </a:r>
            <a:r>
              <a:rPr lang="en-US" altLang="zh-CN" sz="2400" dirty="0"/>
              <a:t>Messages to </a:t>
            </a:r>
            <a:r>
              <a:rPr lang="zh-CN" altLang="en-US" sz="2400" dirty="0"/>
              <a:t>“</a:t>
            </a:r>
            <a:r>
              <a:rPr lang="en-US" altLang="zh-CN" sz="2400" dirty="0"/>
              <a:t>self</a:t>
            </a:r>
            <a:r>
              <a:rPr lang="zh-CN" altLang="en-US" sz="2400" dirty="0"/>
              <a:t>”</a:t>
            </a:r>
            <a:r>
              <a:rPr lang="en-US" altLang="zh-CN" sz="2400" dirty="0"/>
              <a:t> or </a:t>
            </a:r>
            <a:r>
              <a:rPr lang="zh-CN" altLang="en-US" sz="2400" dirty="0"/>
              <a:t>“</a:t>
            </a:r>
            <a:r>
              <a:rPr lang="en-US" altLang="zh-CN" sz="2400" dirty="0"/>
              <a:t>this</a:t>
            </a:r>
            <a:r>
              <a:rPr lang="zh-CN" altLang="en-US" sz="2400" dirty="0"/>
              <a:t>”</a:t>
            </a:r>
            <a:endParaRPr lang="en-US" altLang="zh-CN" sz="2400" dirty="0"/>
          </a:p>
        </p:txBody>
      </p:sp>
      <p:sp>
        <p:nvSpPr>
          <p:cNvPr id="293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pic>
        <p:nvPicPr>
          <p:cNvPr id="293892" name="Picture 4" descr="G:\Caojian\Document\Tutorial\Object Oriented Methodology and Technology\diagrams2\IAD 1\CLD-Sel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2133584" cy="21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Illustrating </a:t>
            </a:r>
            <a:r>
              <a:rPr lang="en-US" altLang="zh-CN" dirty="0"/>
              <a:t>Iteration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b="0">
                <a:latin typeface="ArialMT" charset="0"/>
              </a:rPr>
              <a:t>Following the sequence number with a star (*)</a:t>
            </a:r>
          </a:p>
          <a:p>
            <a:endParaRPr lang="en-US" altLang="zh-CN"/>
          </a:p>
        </p:txBody>
      </p:sp>
      <p:graphicFrame>
        <p:nvGraphicFramePr>
          <p:cNvPr id="294917" name="Object 5"/>
          <p:cNvGraphicFramePr>
            <a:graphicFrameLocks noChangeAspect="1"/>
          </p:cNvGraphicFramePr>
          <p:nvPr/>
        </p:nvGraphicFramePr>
        <p:xfrm>
          <a:off x="1066800" y="3048000"/>
          <a:ext cx="7040563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位图图像" r:id="rId3" imgW="7039958" imgH="2161905" progId="Paint.Picture">
                  <p:embed/>
                </p:oleObj>
              </mc:Choice>
              <mc:Fallback>
                <p:oleObj name="位图图像" r:id="rId3" imgW="7039958" imgH="21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7040563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98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Illustrating Iteration Clause</a:t>
            </a:r>
          </a:p>
        </p:txBody>
      </p:sp>
      <p:sp>
        <p:nvSpPr>
          <p:cNvPr id="295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990600" y="2438400"/>
          <a:ext cx="7380288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位图图像" r:id="rId3" imgW="7380952" imgH="2762636" progId="Paint.Picture">
                  <p:embed/>
                </p:oleObj>
              </mc:Choice>
              <mc:Fallback>
                <p:oleObj name="位图图像" r:id="rId3" imgW="7380952" imgH="27626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380288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4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z="2400" dirty="0"/>
              <a:t>Illustrating Creation of Instances</a:t>
            </a:r>
          </a:p>
        </p:txBody>
      </p:sp>
      <p:sp>
        <p:nvSpPr>
          <p:cNvPr id="296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i="1">
                <a:solidFill>
                  <a:srgbClr val="FF3300"/>
                </a:solidFill>
              </a:rPr>
              <a:t>create</a:t>
            </a:r>
            <a:r>
              <a:rPr lang="en-US" altLang="zh-CN"/>
              <a:t> message sent to the instance being created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838200" y="2438400"/>
          <a:ext cx="7535863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位图图像" r:id="rId3" imgW="7535327" imgH="2876190" progId="Paint.Picture">
                  <p:embed/>
                </p:oleObj>
              </mc:Choice>
              <mc:Fallback>
                <p:oleObj name="位图图像" r:id="rId3" imgW="7535327" imgH="28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7535863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9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z="2000" dirty="0"/>
              <a:t>Illustrating Message Number Sequencing</a:t>
            </a:r>
          </a:p>
        </p:txBody>
      </p:sp>
      <p:sp>
        <p:nvSpPr>
          <p:cNvPr id="297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ArialMT" charset="0"/>
              </a:rPr>
              <a:t>The first message is not numbered</a:t>
            </a:r>
            <a:r>
              <a:rPr lang="en-US" altLang="zh-CN">
                <a:solidFill>
                  <a:srgbClr val="330065"/>
                </a:solidFill>
                <a:latin typeface="Wingdings-Regular" charset="0"/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  <a:latin typeface="ArialMT" charset="0"/>
              </a:rPr>
              <a:t>The order and nesting of subsequent messages is shown with a legal numbering scheme in which nested messages have appended to them a number.</a:t>
            </a:r>
          </a:p>
          <a:p>
            <a:pPr>
              <a:buFont typeface="Wingdings" charset="0"/>
              <a:buNone/>
            </a:pPr>
            <a:r>
              <a:rPr lang="en-US" altLang="zh-CN">
                <a:solidFill>
                  <a:srgbClr val="000000"/>
                </a:solidFill>
                <a:latin typeface="ArialMT" charset="0"/>
              </a:rPr>
              <a:t>    Nesting is denoted by prepending the incoming message</a:t>
            </a:r>
          </a:p>
          <a:p>
            <a:r>
              <a:rPr lang="en-US" altLang="zh-CN" b="0">
                <a:solidFill>
                  <a:srgbClr val="000000"/>
                </a:solidFill>
                <a:latin typeface="ArialMT" charset="0"/>
              </a:rPr>
              <a:t>number to the outgoing message number.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1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2) </a:t>
            </a:r>
            <a:r>
              <a:rPr lang="en-US" dirty="0" err="1" smtClean="0"/>
              <a:t>Rumbaugh</a:t>
            </a:r>
            <a:r>
              <a:rPr lang="en-US" dirty="0" smtClean="0"/>
              <a:t> (OMT)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OMT had a simpler modeling language</a:t>
            </a:r>
          </a:p>
          <a:p>
            <a:r>
              <a:rPr lang="en-US" dirty="0"/>
              <a:t>It was better at higher-level designs than </a:t>
            </a:r>
            <a:r>
              <a:rPr lang="en-US" dirty="0" err="1"/>
              <a:t>Booch</a:t>
            </a:r>
            <a:r>
              <a:rPr lang="en-US" dirty="0"/>
              <a:t> Method.</a:t>
            </a:r>
          </a:p>
          <a:p>
            <a:r>
              <a:rPr lang="en-US" dirty="0"/>
              <a:t>Good at OO analysis, weak at OO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9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grpSp>
        <p:nvGrpSpPr>
          <p:cNvPr id="299213" name="Group 205"/>
          <p:cNvGrpSpPr>
            <a:grpSpLocks/>
          </p:cNvGrpSpPr>
          <p:nvPr/>
        </p:nvGrpSpPr>
        <p:grpSpPr bwMode="auto">
          <a:xfrm>
            <a:off x="1152525" y="1716088"/>
            <a:ext cx="6610350" cy="3960812"/>
            <a:chOff x="726" y="1081"/>
            <a:chExt cx="4164" cy="2495"/>
          </a:xfrm>
        </p:grpSpPr>
        <p:sp>
          <p:nvSpPr>
            <p:cNvPr id="299013" name="Rectangle 5"/>
            <p:cNvSpPr>
              <a:spLocks noChangeArrowheads="1"/>
            </p:cNvSpPr>
            <p:nvPr/>
          </p:nvSpPr>
          <p:spPr bwMode="auto">
            <a:xfrm>
              <a:off x="1628" y="1612"/>
              <a:ext cx="849" cy="26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1887" y="1688"/>
              <a:ext cx="3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sng">
                  <a:solidFill>
                    <a:srgbClr val="000000"/>
                  </a:solidFill>
                  <a:latin typeface="Helvetica" charset="0"/>
                </a:rPr>
                <a:t>;ClassA</a:t>
              </a:r>
              <a:endParaRPr lang="en-US" altLang="zh-CN"/>
            </a:p>
          </p:txBody>
        </p:sp>
        <p:sp>
          <p:nvSpPr>
            <p:cNvPr id="299015" name="Freeform 7"/>
            <p:cNvSpPr>
              <a:spLocks/>
            </p:cNvSpPr>
            <p:nvPr/>
          </p:nvSpPr>
          <p:spPr bwMode="auto">
            <a:xfrm>
              <a:off x="726" y="1745"/>
              <a:ext cx="902" cy="1"/>
            </a:xfrm>
            <a:custGeom>
              <a:avLst/>
              <a:gdLst>
                <a:gd name="T0" fmla="*/ 902 w 902"/>
                <a:gd name="T1" fmla="*/ 451 w 902"/>
                <a:gd name="T2" fmla="*/ 0 w 9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02">
                  <a:moveTo>
                    <a:pt x="902" y="0"/>
                  </a:moveTo>
                  <a:lnTo>
                    <a:pt x="451" y="0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1030" y="1640"/>
              <a:ext cx="40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msg1()</a:t>
              </a:r>
              <a:endParaRPr lang="en-US" altLang="zh-CN"/>
            </a:p>
          </p:txBody>
        </p:sp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3351" y="1612"/>
              <a:ext cx="849" cy="26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3612" y="1688"/>
              <a:ext cx="2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sng">
                  <a:solidFill>
                    <a:srgbClr val="000000"/>
                  </a:solidFill>
                  <a:latin typeface="Helvetica" charset="0"/>
                </a:rPr>
                <a:t>:ClassB</a:t>
              </a:r>
              <a:endParaRPr lang="en-US" altLang="zh-CN"/>
            </a:p>
          </p:txBody>
        </p:sp>
        <p:sp>
          <p:nvSpPr>
            <p:cNvPr id="299019" name="Freeform 11"/>
            <p:cNvSpPr>
              <a:spLocks/>
            </p:cNvSpPr>
            <p:nvPr/>
          </p:nvSpPr>
          <p:spPr bwMode="auto">
            <a:xfrm>
              <a:off x="2477" y="1745"/>
              <a:ext cx="874" cy="1"/>
            </a:xfrm>
            <a:custGeom>
              <a:avLst/>
              <a:gdLst>
                <a:gd name="T0" fmla="*/ 874 w 874"/>
                <a:gd name="T1" fmla="*/ 437 w 874"/>
                <a:gd name="T2" fmla="*/ 0 w 8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74">
                  <a:moveTo>
                    <a:pt x="874" y="0"/>
                  </a:moveTo>
                  <a:lnTo>
                    <a:pt x="437" y="0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2713" y="1640"/>
              <a:ext cx="53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1: msg2()</a:t>
              </a:r>
              <a:endParaRPr lang="en-US" altLang="zh-CN"/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3351" y="2461"/>
              <a:ext cx="849" cy="26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3610" y="2537"/>
              <a:ext cx="29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sng">
                  <a:solidFill>
                    <a:srgbClr val="000000"/>
                  </a:solidFill>
                  <a:latin typeface="Helvetica" charset="0"/>
                </a:rPr>
                <a:t>:ClassC</a:t>
              </a:r>
              <a:endParaRPr lang="en-US" altLang="zh-CN"/>
            </a:p>
          </p:txBody>
        </p:sp>
        <p:sp>
          <p:nvSpPr>
            <p:cNvPr id="299023" name="Freeform 15"/>
            <p:cNvSpPr>
              <a:spLocks/>
            </p:cNvSpPr>
            <p:nvPr/>
          </p:nvSpPr>
          <p:spPr bwMode="auto">
            <a:xfrm>
              <a:off x="3776" y="1878"/>
              <a:ext cx="1" cy="583"/>
            </a:xfrm>
            <a:custGeom>
              <a:avLst/>
              <a:gdLst>
                <a:gd name="T0" fmla="*/ 583 h 583"/>
                <a:gd name="T1" fmla="*/ 291 h 583"/>
                <a:gd name="T2" fmla="*/ 0 h 5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3">
                  <a:moveTo>
                    <a:pt x="0" y="583"/>
                  </a:move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24" name="Rectangle 16"/>
            <p:cNvSpPr>
              <a:spLocks noChangeArrowheads="1"/>
            </p:cNvSpPr>
            <p:nvPr/>
          </p:nvSpPr>
          <p:spPr bwMode="auto">
            <a:xfrm>
              <a:off x="3904" y="2009"/>
              <a:ext cx="63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1.1: msg3()</a:t>
              </a:r>
              <a:endParaRPr lang="en-US" altLang="zh-CN"/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3904" y="2236"/>
              <a:ext cx="63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2.1: msg5()</a:t>
              </a:r>
              <a:endParaRPr lang="en-US" altLang="zh-CN"/>
            </a:p>
          </p:txBody>
        </p:sp>
        <p:sp>
          <p:nvSpPr>
            <p:cNvPr id="299026" name="Freeform 18"/>
            <p:cNvSpPr>
              <a:spLocks/>
            </p:cNvSpPr>
            <p:nvPr/>
          </p:nvSpPr>
          <p:spPr bwMode="auto">
            <a:xfrm>
              <a:off x="2053" y="1878"/>
              <a:ext cx="1298" cy="716"/>
            </a:xfrm>
            <a:custGeom>
              <a:avLst/>
              <a:gdLst>
                <a:gd name="T0" fmla="*/ 1298 w 1298"/>
                <a:gd name="T1" fmla="*/ 716 h 716"/>
                <a:gd name="T2" fmla="*/ 1168 w 1298"/>
                <a:gd name="T3" fmla="*/ 716 h 716"/>
                <a:gd name="T4" fmla="*/ 0 w 1298"/>
                <a:gd name="T5" fmla="*/ 716 h 716"/>
                <a:gd name="T6" fmla="*/ 0 w 1298"/>
                <a:gd name="T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8" h="716">
                  <a:moveTo>
                    <a:pt x="1298" y="716"/>
                  </a:moveTo>
                  <a:lnTo>
                    <a:pt x="1168" y="716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27" name="Rectangle 19"/>
            <p:cNvSpPr>
              <a:spLocks noChangeArrowheads="1"/>
            </p:cNvSpPr>
            <p:nvPr/>
          </p:nvSpPr>
          <p:spPr bwMode="auto">
            <a:xfrm>
              <a:off x="2501" y="2489"/>
              <a:ext cx="53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2: msg4()</a:t>
              </a:r>
              <a:endParaRPr lang="en-US" altLang="zh-CN"/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3351" y="3310"/>
              <a:ext cx="849" cy="266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29" name="Rectangle 21"/>
            <p:cNvSpPr>
              <a:spLocks noChangeArrowheads="1"/>
            </p:cNvSpPr>
            <p:nvPr/>
          </p:nvSpPr>
          <p:spPr bwMode="auto">
            <a:xfrm>
              <a:off x="3610" y="3386"/>
              <a:ext cx="3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sng">
                  <a:solidFill>
                    <a:srgbClr val="000000"/>
                  </a:solidFill>
                  <a:latin typeface="Helvetica" charset="0"/>
                </a:rPr>
                <a:t>:ClassD</a:t>
              </a:r>
              <a:endParaRPr lang="en-US" altLang="zh-CN"/>
            </a:p>
          </p:txBody>
        </p:sp>
        <p:sp>
          <p:nvSpPr>
            <p:cNvPr id="299030" name="Freeform 22"/>
            <p:cNvSpPr>
              <a:spLocks/>
            </p:cNvSpPr>
            <p:nvPr/>
          </p:nvSpPr>
          <p:spPr bwMode="auto">
            <a:xfrm>
              <a:off x="3776" y="2727"/>
              <a:ext cx="1" cy="583"/>
            </a:xfrm>
            <a:custGeom>
              <a:avLst/>
              <a:gdLst>
                <a:gd name="T0" fmla="*/ 583 h 583"/>
                <a:gd name="T1" fmla="*/ 291 h 583"/>
                <a:gd name="T2" fmla="*/ 0 h 5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83">
                  <a:moveTo>
                    <a:pt x="0" y="583"/>
                  </a:move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1" name="Rectangle 23"/>
            <p:cNvSpPr>
              <a:spLocks noChangeArrowheads="1"/>
            </p:cNvSpPr>
            <p:nvPr/>
          </p:nvSpPr>
          <p:spPr bwMode="auto">
            <a:xfrm>
              <a:off x="3215" y="2964"/>
              <a:ext cx="63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2.2: msg6()</a:t>
              </a:r>
              <a:endParaRPr lang="en-US" altLang="zh-CN"/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1283" y="1081"/>
              <a:ext cx="531" cy="24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3" name="Rectangle 25"/>
            <p:cNvSpPr>
              <a:spLocks noChangeArrowheads="1"/>
            </p:cNvSpPr>
            <p:nvPr/>
          </p:nvSpPr>
          <p:spPr bwMode="auto">
            <a:xfrm>
              <a:off x="1330" y="1144"/>
              <a:ext cx="23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first</a:t>
              </a:r>
              <a:endParaRPr lang="en-US" altLang="zh-CN"/>
            </a:p>
          </p:txBody>
        </p:sp>
        <p:sp>
          <p:nvSpPr>
            <p:cNvPr id="299034" name="Freeform 26"/>
            <p:cNvSpPr>
              <a:spLocks/>
            </p:cNvSpPr>
            <p:nvPr/>
          </p:nvSpPr>
          <p:spPr bwMode="auto">
            <a:xfrm>
              <a:off x="1695" y="1081"/>
              <a:ext cx="119" cy="119"/>
            </a:xfrm>
            <a:custGeom>
              <a:avLst/>
              <a:gdLst>
                <a:gd name="T0" fmla="*/ 0 w 119"/>
                <a:gd name="T1" fmla="*/ 0 h 119"/>
                <a:gd name="T2" fmla="*/ 119 w 119"/>
                <a:gd name="T3" fmla="*/ 119 h 119"/>
                <a:gd name="T4" fmla="*/ 119 w 119"/>
                <a:gd name="T5" fmla="*/ 0 h 119"/>
                <a:gd name="T6" fmla="*/ 0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0" y="0"/>
                  </a:moveTo>
                  <a:lnTo>
                    <a:pt x="119" y="119"/>
                  </a:lnTo>
                  <a:lnTo>
                    <a:pt x="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5" name="Freeform 27"/>
            <p:cNvSpPr>
              <a:spLocks/>
            </p:cNvSpPr>
            <p:nvPr/>
          </p:nvSpPr>
          <p:spPr bwMode="auto">
            <a:xfrm>
              <a:off x="1695" y="1081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0 w 119"/>
                <a:gd name="T3" fmla="*/ 0 h 119"/>
                <a:gd name="T4" fmla="*/ 0 w 119"/>
                <a:gd name="T5" fmla="*/ 119 h 119"/>
                <a:gd name="T6" fmla="*/ 119 w 11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2768" y="1081"/>
              <a:ext cx="531" cy="240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7" name="Rectangle 29"/>
            <p:cNvSpPr>
              <a:spLocks noChangeArrowheads="1"/>
            </p:cNvSpPr>
            <p:nvPr/>
          </p:nvSpPr>
          <p:spPr bwMode="auto">
            <a:xfrm>
              <a:off x="2815" y="1144"/>
              <a:ext cx="42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second</a:t>
              </a:r>
              <a:endParaRPr lang="en-US" altLang="zh-CN"/>
            </a:p>
          </p:txBody>
        </p:sp>
        <p:sp>
          <p:nvSpPr>
            <p:cNvPr id="299038" name="Freeform 30"/>
            <p:cNvSpPr>
              <a:spLocks/>
            </p:cNvSpPr>
            <p:nvPr/>
          </p:nvSpPr>
          <p:spPr bwMode="auto">
            <a:xfrm>
              <a:off x="3180" y="1081"/>
              <a:ext cx="119" cy="119"/>
            </a:xfrm>
            <a:custGeom>
              <a:avLst/>
              <a:gdLst>
                <a:gd name="T0" fmla="*/ 0 w 119"/>
                <a:gd name="T1" fmla="*/ 0 h 119"/>
                <a:gd name="T2" fmla="*/ 119 w 119"/>
                <a:gd name="T3" fmla="*/ 119 h 119"/>
                <a:gd name="T4" fmla="*/ 119 w 119"/>
                <a:gd name="T5" fmla="*/ 0 h 119"/>
                <a:gd name="T6" fmla="*/ 0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0" y="0"/>
                  </a:moveTo>
                  <a:lnTo>
                    <a:pt x="119" y="119"/>
                  </a:lnTo>
                  <a:lnTo>
                    <a:pt x="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39" name="Freeform 31"/>
            <p:cNvSpPr>
              <a:spLocks/>
            </p:cNvSpPr>
            <p:nvPr/>
          </p:nvSpPr>
          <p:spPr bwMode="auto">
            <a:xfrm>
              <a:off x="3180" y="1081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0 w 119"/>
                <a:gd name="T3" fmla="*/ 0 h 119"/>
                <a:gd name="T4" fmla="*/ 0 w 119"/>
                <a:gd name="T5" fmla="*/ 119 h 119"/>
                <a:gd name="T6" fmla="*/ 119 w 11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1920" y="2806"/>
              <a:ext cx="530" cy="239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1" name="Rectangle 33"/>
            <p:cNvSpPr>
              <a:spLocks noChangeArrowheads="1"/>
            </p:cNvSpPr>
            <p:nvPr/>
          </p:nvSpPr>
          <p:spPr bwMode="auto">
            <a:xfrm>
              <a:off x="1966" y="2868"/>
              <a:ext cx="34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fourth</a:t>
              </a:r>
              <a:endParaRPr lang="en-US" altLang="zh-CN"/>
            </a:p>
          </p:txBody>
        </p:sp>
        <p:sp>
          <p:nvSpPr>
            <p:cNvPr id="299042" name="Freeform 34"/>
            <p:cNvSpPr>
              <a:spLocks/>
            </p:cNvSpPr>
            <p:nvPr/>
          </p:nvSpPr>
          <p:spPr bwMode="auto">
            <a:xfrm>
              <a:off x="2331" y="2806"/>
              <a:ext cx="119" cy="119"/>
            </a:xfrm>
            <a:custGeom>
              <a:avLst/>
              <a:gdLst>
                <a:gd name="T0" fmla="*/ 0 w 119"/>
                <a:gd name="T1" fmla="*/ 0 h 119"/>
                <a:gd name="T2" fmla="*/ 119 w 119"/>
                <a:gd name="T3" fmla="*/ 119 h 119"/>
                <a:gd name="T4" fmla="*/ 119 w 119"/>
                <a:gd name="T5" fmla="*/ 0 h 119"/>
                <a:gd name="T6" fmla="*/ 0 w 119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0" y="0"/>
                  </a:moveTo>
                  <a:lnTo>
                    <a:pt x="119" y="119"/>
                  </a:lnTo>
                  <a:lnTo>
                    <a:pt x="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3" name="Freeform 35"/>
            <p:cNvSpPr>
              <a:spLocks/>
            </p:cNvSpPr>
            <p:nvPr/>
          </p:nvSpPr>
          <p:spPr bwMode="auto">
            <a:xfrm>
              <a:off x="2331" y="2806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0 w 119"/>
                <a:gd name="T3" fmla="*/ 0 h 119"/>
                <a:gd name="T4" fmla="*/ 0 w 119"/>
                <a:gd name="T5" fmla="*/ 119 h 119"/>
                <a:gd name="T6" fmla="*/ 119 w 119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19" y="1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2502" y="3231"/>
              <a:ext cx="531" cy="239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5" name="Rectangle 37"/>
            <p:cNvSpPr>
              <a:spLocks noChangeArrowheads="1"/>
            </p:cNvSpPr>
            <p:nvPr/>
          </p:nvSpPr>
          <p:spPr bwMode="auto">
            <a:xfrm>
              <a:off x="2549" y="3293"/>
              <a:ext cx="28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sixth</a:t>
              </a:r>
              <a:endParaRPr lang="en-US" altLang="zh-CN"/>
            </a:p>
          </p:txBody>
        </p:sp>
        <p:sp>
          <p:nvSpPr>
            <p:cNvPr id="299046" name="Freeform 38"/>
            <p:cNvSpPr>
              <a:spLocks/>
            </p:cNvSpPr>
            <p:nvPr/>
          </p:nvSpPr>
          <p:spPr bwMode="auto">
            <a:xfrm>
              <a:off x="2914" y="3231"/>
              <a:ext cx="119" cy="118"/>
            </a:xfrm>
            <a:custGeom>
              <a:avLst/>
              <a:gdLst>
                <a:gd name="T0" fmla="*/ 0 w 119"/>
                <a:gd name="T1" fmla="*/ 0 h 118"/>
                <a:gd name="T2" fmla="*/ 119 w 119"/>
                <a:gd name="T3" fmla="*/ 118 h 118"/>
                <a:gd name="T4" fmla="*/ 119 w 119"/>
                <a:gd name="T5" fmla="*/ 0 h 118"/>
                <a:gd name="T6" fmla="*/ 0 w 119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8">
                  <a:moveTo>
                    <a:pt x="0" y="0"/>
                  </a:moveTo>
                  <a:lnTo>
                    <a:pt x="119" y="118"/>
                  </a:lnTo>
                  <a:lnTo>
                    <a:pt x="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7" name="Freeform 39"/>
            <p:cNvSpPr>
              <a:spLocks/>
            </p:cNvSpPr>
            <p:nvPr/>
          </p:nvSpPr>
          <p:spPr bwMode="auto">
            <a:xfrm>
              <a:off x="2914" y="3231"/>
              <a:ext cx="119" cy="118"/>
            </a:xfrm>
            <a:custGeom>
              <a:avLst/>
              <a:gdLst>
                <a:gd name="T0" fmla="*/ 119 w 119"/>
                <a:gd name="T1" fmla="*/ 118 h 118"/>
                <a:gd name="T2" fmla="*/ 0 w 119"/>
                <a:gd name="T3" fmla="*/ 0 h 118"/>
                <a:gd name="T4" fmla="*/ 0 w 119"/>
                <a:gd name="T5" fmla="*/ 118 h 118"/>
                <a:gd name="T6" fmla="*/ 119 w 119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8">
                  <a:moveTo>
                    <a:pt x="119" y="118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119" y="118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8" name="Rectangle 40"/>
            <p:cNvSpPr>
              <a:spLocks noChangeArrowheads="1"/>
            </p:cNvSpPr>
            <p:nvPr/>
          </p:nvSpPr>
          <p:spPr bwMode="auto">
            <a:xfrm>
              <a:off x="4360" y="2806"/>
              <a:ext cx="530" cy="239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4407" y="2868"/>
              <a:ext cx="23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fifth</a:t>
              </a:r>
              <a:endParaRPr lang="en-US" altLang="zh-CN"/>
            </a:p>
          </p:txBody>
        </p:sp>
        <p:sp>
          <p:nvSpPr>
            <p:cNvPr id="299050" name="Freeform 42"/>
            <p:cNvSpPr>
              <a:spLocks/>
            </p:cNvSpPr>
            <p:nvPr/>
          </p:nvSpPr>
          <p:spPr bwMode="auto">
            <a:xfrm>
              <a:off x="4772" y="2806"/>
              <a:ext cx="118" cy="119"/>
            </a:xfrm>
            <a:custGeom>
              <a:avLst/>
              <a:gdLst>
                <a:gd name="T0" fmla="*/ 0 w 118"/>
                <a:gd name="T1" fmla="*/ 0 h 119"/>
                <a:gd name="T2" fmla="*/ 118 w 118"/>
                <a:gd name="T3" fmla="*/ 119 h 119"/>
                <a:gd name="T4" fmla="*/ 118 w 118"/>
                <a:gd name="T5" fmla="*/ 0 h 119"/>
                <a:gd name="T6" fmla="*/ 0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0" y="0"/>
                  </a:moveTo>
                  <a:lnTo>
                    <a:pt x="118" y="119"/>
                  </a:lnTo>
                  <a:lnTo>
                    <a:pt x="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1" name="Freeform 43"/>
            <p:cNvSpPr>
              <a:spLocks/>
            </p:cNvSpPr>
            <p:nvPr/>
          </p:nvSpPr>
          <p:spPr bwMode="auto">
            <a:xfrm>
              <a:off x="4772" y="2806"/>
              <a:ext cx="118" cy="119"/>
            </a:xfrm>
            <a:custGeom>
              <a:avLst/>
              <a:gdLst>
                <a:gd name="T0" fmla="*/ 118 w 118"/>
                <a:gd name="T1" fmla="*/ 119 h 119"/>
                <a:gd name="T2" fmla="*/ 0 w 118"/>
                <a:gd name="T3" fmla="*/ 0 h 119"/>
                <a:gd name="T4" fmla="*/ 0 w 118"/>
                <a:gd name="T5" fmla="*/ 119 h 119"/>
                <a:gd name="T6" fmla="*/ 118 w 11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119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18" y="1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2" name="Rectangle 44"/>
            <p:cNvSpPr>
              <a:spLocks noChangeArrowheads="1"/>
            </p:cNvSpPr>
            <p:nvPr/>
          </p:nvSpPr>
          <p:spPr bwMode="auto">
            <a:xfrm>
              <a:off x="4360" y="1294"/>
              <a:ext cx="530" cy="239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3" name="Rectangle 45"/>
            <p:cNvSpPr>
              <a:spLocks noChangeArrowheads="1"/>
            </p:cNvSpPr>
            <p:nvPr/>
          </p:nvSpPr>
          <p:spPr bwMode="auto">
            <a:xfrm>
              <a:off x="4407" y="1356"/>
              <a:ext cx="27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Helvetica" charset="0"/>
                </a:rPr>
                <a:t>third</a:t>
              </a:r>
              <a:endParaRPr lang="en-US" altLang="zh-CN"/>
            </a:p>
          </p:txBody>
        </p:sp>
        <p:sp>
          <p:nvSpPr>
            <p:cNvPr id="299054" name="Freeform 46"/>
            <p:cNvSpPr>
              <a:spLocks/>
            </p:cNvSpPr>
            <p:nvPr/>
          </p:nvSpPr>
          <p:spPr bwMode="auto">
            <a:xfrm>
              <a:off x="4772" y="1294"/>
              <a:ext cx="118" cy="119"/>
            </a:xfrm>
            <a:custGeom>
              <a:avLst/>
              <a:gdLst>
                <a:gd name="T0" fmla="*/ 0 w 118"/>
                <a:gd name="T1" fmla="*/ 0 h 119"/>
                <a:gd name="T2" fmla="*/ 118 w 118"/>
                <a:gd name="T3" fmla="*/ 119 h 119"/>
                <a:gd name="T4" fmla="*/ 118 w 118"/>
                <a:gd name="T5" fmla="*/ 0 h 119"/>
                <a:gd name="T6" fmla="*/ 0 w 11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0" y="0"/>
                  </a:moveTo>
                  <a:lnTo>
                    <a:pt x="118" y="119"/>
                  </a:lnTo>
                  <a:lnTo>
                    <a:pt x="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5" name="Freeform 47"/>
            <p:cNvSpPr>
              <a:spLocks/>
            </p:cNvSpPr>
            <p:nvPr/>
          </p:nvSpPr>
          <p:spPr bwMode="auto">
            <a:xfrm>
              <a:off x="4772" y="1294"/>
              <a:ext cx="118" cy="119"/>
            </a:xfrm>
            <a:custGeom>
              <a:avLst/>
              <a:gdLst>
                <a:gd name="T0" fmla="*/ 118 w 118"/>
                <a:gd name="T1" fmla="*/ 119 h 119"/>
                <a:gd name="T2" fmla="*/ 0 w 118"/>
                <a:gd name="T3" fmla="*/ 0 h 119"/>
                <a:gd name="T4" fmla="*/ 0 w 118"/>
                <a:gd name="T5" fmla="*/ 119 h 119"/>
                <a:gd name="T6" fmla="*/ 118 w 118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9">
                  <a:moveTo>
                    <a:pt x="118" y="119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18" y="119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056" name="Line 48"/>
            <p:cNvSpPr>
              <a:spLocks noChangeShapeType="1"/>
            </p:cNvSpPr>
            <p:nvPr/>
          </p:nvSpPr>
          <p:spPr bwMode="auto">
            <a:xfrm flipH="1">
              <a:off x="1545" y="1321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57" name="Line 49"/>
            <p:cNvSpPr>
              <a:spLocks noChangeShapeType="1"/>
            </p:cNvSpPr>
            <p:nvPr/>
          </p:nvSpPr>
          <p:spPr bwMode="auto">
            <a:xfrm flipH="1">
              <a:off x="1531" y="1330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58" name="Line 50"/>
            <p:cNvSpPr>
              <a:spLocks noChangeShapeType="1"/>
            </p:cNvSpPr>
            <p:nvPr/>
          </p:nvSpPr>
          <p:spPr bwMode="auto">
            <a:xfrm flipH="1">
              <a:off x="1518" y="1340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59" name="Line 51"/>
            <p:cNvSpPr>
              <a:spLocks noChangeShapeType="1"/>
            </p:cNvSpPr>
            <p:nvPr/>
          </p:nvSpPr>
          <p:spPr bwMode="auto">
            <a:xfrm flipH="1">
              <a:off x="1504" y="1350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0" name="Line 52"/>
            <p:cNvSpPr>
              <a:spLocks noChangeShapeType="1"/>
            </p:cNvSpPr>
            <p:nvPr/>
          </p:nvSpPr>
          <p:spPr bwMode="auto">
            <a:xfrm flipH="1">
              <a:off x="1490" y="1360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1" name="Line 53"/>
            <p:cNvSpPr>
              <a:spLocks noChangeShapeType="1"/>
            </p:cNvSpPr>
            <p:nvPr/>
          </p:nvSpPr>
          <p:spPr bwMode="auto">
            <a:xfrm flipH="1">
              <a:off x="1475" y="1370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2" name="Line 54"/>
            <p:cNvSpPr>
              <a:spLocks noChangeShapeType="1"/>
            </p:cNvSpPr>
            <p:nvPr/>
          </p:nvSpPr>
          <p:spPr bwMode="auto">
            <a:xfrm flipH="1">
              <a:off x="1461" y="1380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3" name="Line 55"/>
            <p:cNvSpPr>
              <a:spLocks noChangeShapeType="1"/>
            </p:cNvSpPr>
            <p:nvPr/>
          </p:nvSpPr>
          <p:spPr bwMode="auto">
            <a:xfrm flipH="1">
              <a:off x="1447" y="1390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4" name="Line 56"/>
            <p:cNvSpPr>
              <a:spLocks noChangeShapeType="1"/>
            </p:cNvSpPr>
            <p:nvPr/>
          </p:nvSpPr>
          <p:spPr bwMode="auto">
            <a:xfrm flipH="1">
              <a:off x="1434" y="1400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5" name="Line 57"/>
            <p:cNvSpPr>
              <a:spLocks noChangeShapeType="1"/>
            </p:cNvSpPr>
            <p:nvPr/>
          </p:nvSpPr>
          <p:spPr bwMode="auto">
            <a:xfrm flipH="1">
              <a:off x="1420" y="1410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6" name="Line 58"/>
            <p:cNvSpPr>
              <a:spLocks noChangeShapeType="1"/>
            </p:cNvSpPr>
            <p:nvPr/>
          </p:nvSpPr>
          <p:spPr bwMode="auto">
            <a:xfrm flipH="1">
              <a:off x="1406" y="1420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7" name="Line 59"/>
            <p:cNvSpPr>
              <a:spLocks noChangeShapeType="1"/>
            </p:cNvSpPr>
            <p:nvPr/>
          </p:nvSpPr>
          <p:spPr bwMode="auto">
            <a:xfrm flipH="1">
              <a:off x="1392" y="1430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8" name="Line 60"/>
            <p:cNvSpPr>
              <a:spLocks noChangeShapeType="1"/>
            </p:cNvSpPr>
            <p:nvPr/>
          </p:nvSpPr>
          <p:spPr bwMode="auto">
            <a:xfrm flipH="1">
              <a:off x="1378" y="1439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9" name="Line 61"/>
            <p:cNvSpPr>
              <a:spLocks noChangeShapeType="1"/>
            </p:cNvSpPr>
            <p:nvPr/>
          </p:nvSpPr>
          <p:spPr bwMode="auto">
            <a:xfrm flipH="1">
              <a:off x="1365" y="1449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0" name="Line 62"/>
            <p:cNvSpPr>
              <a:spLocks noChangeShapeType="1"/>
            </p:cNvSpPr>
            <p:nvPr/>
          </p:nvSpPr>
          <p:spPr bwMode="auto">
            <a:xfrm flipH="1">
              <a:off x="1351" y="1459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1" name="Line 63"/>
            <p:cNvSpPr>
              <a:spLocks noChangeShapeType="1"/>
            </p:cNvSpPr>
            <p:nvPr/>
          </p:nvSpPr>
          <p:spPr bwMode="auto">
            <a:xfrm flipH="1">
              <a:off x="1337" y="1469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2" name="Line 64"/>
            <p:cNvSpPr>
              <a:spLocks noChangeShapeType="1"/>
            </p:cNvSpPr>
            <p:nvPr/>
          </p:nvSpPr>
          <p:spPr bwMode="auto">
            <a:xfrm flipH="1">
              <a:off x="1323" y="1479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3" name="Line 65"/>
            <p:cNvSpPr>
              <a:spLocks noChangeShapeType="1"/>
            </p:cNvSpPr>
            <p:nvPr/>
          </p:nvSpPr>
          <p:spPr bwMode="auto">
            <a:xfrm flipH="1">
              <a:off x="1308" y="1489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4" name="Line 66"/>
            <p:cNvSpPr>
              <a:spLocks noChangeShapeType="1"/>
            </p:cNvSpPr>
            <p:nvPr/>
          </p:nvSpPr>
          <p:spPr bwMode="auto">
            <a:xfrm flipH="1">
              <a:off x="1296" y="1499"/>
              <a:ext cx="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5" name="Line 67"/>
            <p:cNvSpPr>
              <a:spLocks noChangeShapeType="1"/>
            </p:cNvSpPr>
            <p:nvPr/>
          </p:nvSpPr>
          <p:spPr bwMode="auto">
            <a:xfrm flipH="1">
              <a:off x="1282" y="1509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6" name="Line 68"/>
            <p:cNvSpPr>
              <a:spLocks noChangeShapeType="1"/>
            </p:cNvSpPr>
            <p:nvPr/>
          </p:nvSpPr>
          <p:spPr bwMode="auto">
            <a:xfrm flipH="1">
              <a:off x="1267" y="1519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7" name="Line 69"/>
            <p:cNvSpPr>
              <a:spLocks noChangeShapeType="1"/>
            </p:cNvSpPr>
            <p:nvPr/>
          </p:nvSpPr>
          <p:spPr bwMode="auto">
            <a:xfrm flipH="1">
              <a:off x="1253" y="1529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8" name="Line 70"/>
            <p:cNvSpPr>
              <a:spLocks noChangeShapeType="1"/>
            </p:cNvSpPr>
            <p:nvPr/>
          </p:nvSpPr>
          <p:spPr bwMode="auto">
            <a:xfrm flipH="1">
              <a:off x="1239" y="1538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9" name="Line 71"/>
            <p:cNvSpPr>
              <a:spLocks noChangeShapeType="1"/>
            </p:cNvSpPr>
            <p:nvPr/>
          </p:nvSpPr>
          <p:spPr bwMode="auto">
            <a:xfrm flipH="1">
              <a:off x="1226" y="1548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0" name="Line 72"/>
            <p:cNvSpPr>
              <a:spLocks noChangeShapeType="1"/>
            </p:cNvSpPr>
            <p:nvPr/>
          </p:nvSpPr>
          <p:spPr bwMode="auto">
            <a:xfrm flipH="1">
              <a:off x="1212" y="1558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1" name="Line 73"/>
            <p:cNvSpPr>
              <a:spLocks noChangeShapeType="1"/>
            </p:cNvSpPr>
            <p:nvPr/>
          </p:nvSpPr>
          <p:spPr bwMode="auto">
            <a:xfrm flipH="1">
              <a:off x="1198" y="1568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2" name="Freeform 74"/>
            <p:cNvSpPr>
              <a:spLocks/>
            </p:cNvSpPr>
            <p:nvPr/>
          </p:nvSpPr>
          <p:spPr bwMode="auto">
            <a:xfrm>
              <a:off x="1153" y="1561"/>
              <a:ext cx="48" cy="48"/>
            </a:xfrm>
            <a:custGeom>
              <a:avLst/>
              <a:gdLst>
                <a:gd name="T0" fmla="*/ 44 w 48"/>
                <a:gd name="T1" fmla="*/ 10 h 48"/>
                <a:gd name="T2" fmla="*/ 48 w 48"/>
                <a:gd name="T3" fmla="*/ 20 h 48"/>
                <a:gd name="T4" fmla="*/ 47 w 48"/>
                <a:gd name="T5" fmla="*/ 31 h 48"/>
                <a:gd name="T6" fmla="*/ 42 w 48"/>
                <a:gd name="T7" fmla="*/ 41 h 48"/>
                <a:gd name="T8" fmla="*/ 32 w 48"/>
                <a:gd name="T9" fmla="*/ 47 h 48"/>
                <a:gd name="T10" fmla="*/ 23 w 48"/>
                <a:gd name="T11" fmla="*/ 48 h 48"/>
                <a:gd name="T12" fmla="*/ 11 w 48"/>
                <a:gd name="T13" fmla="*/ 45 h 48"/>
                <a:gd name="T14" fmla="*/ 4 w 48"/>
                <a:gd name="T15" fmla="*/ 38 h 48"/>
                <a:gd name="T16" fmla="*/ 0 w 48"/>
                <a:gd name="T17" fmla="*/ 28 h 48"/>
                <a:gd name="T18" fmla="*/ 0 w 48"/>
                <a:gd name="T19" fmla="*/ 18 h 48"/>
                <a:gd name="T20" fmla="*/ 6 w 48"/>
                <a:gd name="T21" fmla="*/ 9 h 48"/>
                <a:gd name="T22" fmla="*/ 14 w 48"/>
                <a:gd name="T23" fmla="*/ 1 h 48"/>
                <a:gd name="T24" fmla="*/ 25 w 48"/>
                <a:gd name="T25" fmla="*/ 0 h 48"/>
                <a:gd name="T26" fmla="*/ 35 w 48"/>
                <a:gd name="T27" fmla="*/ 3 h 48"/>
                <a:gd name="T28" fmla="*/ 44 w 48"/>
                <a:gd name="T29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44" y="10"/>
                  </a:moveTo>
                  <a:lnTo>
                    <a:pt x="48" y="20"/>
                  </a:lnTo>
                  <a:lnTo>
                    <a:pt x="47" y="31"/>
                  </a:lnTo>
                  <a:lnTo>
                    <a:pt x="42" y="41"/>
                  </a:lnTo>
                  <a:lnTo>
                    <a:pt x="32" y="47"/>
                  </a:lnTo>
                  <a:lnTo>
                    <a:pt x="23" y="48"/>
                  </a:lnTo>
                  <a:lnTo>
                    <a:pt x="11" y="45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6" y="9"/>
                  </a:lnTo>
                  <a:lnTo>
                    <a:pt x="14" y="1"/>
                  </a:lnTo>
                  <a:lnTo>
                    <a:pt x="25" y="0"/>
                  </a:lnTo>
                  <a:lnTo>
                    <a:pt x="35" y="3"/>
                  </a:lnTo>
                  <a:lnTo>
                    <a:pt x="44" y="1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3" name="Line 75"/>
            <p:cNvSpPr>
              <a:spLocks noChangeShapeType="1"/>
            </p:cNvSpPr>
            <p:nvPr/>
          </p:nvSpPr>
          <p:spPr bwMode="auto">
            <a:xfrm flipH="1">
              <a:off x="3032" y="1321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4" name="Line 76"/>
            <p:cNvSpPr>
              <a:spLocks noChangeShapeType="1"/>
            </p:cNvSpPr>
            <p:nvPr/>
          </p:nvSpPr>
          <p:spPr bwMode="auto">
            <a:xfrm flipH="1">
              <a:off x="3020" y="1335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5" name="Line 77"/>
            <p:cNvSpPr>
              <a:spLocks noChangeShapeType="1"/>
            </p:cNvSpPr>
            <p:nvPr/>
          </p:nvSpPr>
          <p:spPr bwMode="auto">
            <a:xfrm flipH="1">
              <a:off x="3010" y="1347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6" name="Line 78"/>
            <p:cNvSpPr>
              <a:spLocks noChangeShapeType="1"/>
            </p:cNvSpPr>
            <p:nvPr/>
          </p:nvSpPr>
          <p:spPr bwMode="auto">
            <a:xfrm flipH="1">
              <a:off x="3000" y="1362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7" name="Line 79"/>
            <p:cNvSpPr>
              <a:spLocks noChangeShapeType="1"/>
            </p:cNvSpPr>
            <p:nvPr/>
          </p:nvSpPr>
          <p:spPr bwMode="auto">
            <a:xfrm flipH="1">
              <a:off x="2990" y="1376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8" name="Line 80"/>
            <p:cNvSpPr>
              <a:spLocks noChangeShapeType="1"/>
            </p:cNvSpPr>
            <p:nvPr/>
          </p:nvSpPr>
          <p:spPr bwMode="auto">
            <a:xfrm flipH="1">
              <a:off x="2981" y="1388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9" name="Line 81"/>
            <p:cNvSpPr>
              <a:spLocks noChangeShapeType="1"/>
            </p:cNvSpPr>
            <p:nvPr/>
          </p:nvSpPr>
          <p:spPr bwMode="auto">
            <a:xfrm flipH="1">
              <a:off x="2969" y="1403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0" name="Line 82"/>
            <p:cNvSpPr>
              <a:spLocks noChangeShapeType="1"/>
            </p:cNvSpPr>
            <p:nvPr/>
          </p:nvSpPr>
          <p:spPr bwMode="auto">
            <a:xfrm flipH="1">
              <a:off x="2959" y="1415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1" name="Line 83"/>
            <p:cNvSpPr>
              <a:spLocks noChangeShapeType="1"/>
            </p:cNvSpPr>
            <p:nvPr/>
          </p:nvSpPr>
          <p:spPr bwMode="auto">
            <a:xfrm flipH="1">
              <a:off x="2949" y="1430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2" name="Line 84"/>
            <p:cNvSpPr>
              <a:spLocks noChangeShapeType="1"/>
            </p:cNvSpPr>
            <p:nvPr/>
          </p:nvSpPr>
          <p:spPr bwMode="auto">
            <a:xfrm flipH="1">
              <a:off x="2940" y="1444"/>
              <a:ext cx="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3" name="Line 85"/>
            <p:cNvSpPr>
              <a:spLocks noChangeShapeType="1"/>
            </p:cNvSpPr>
            <p:nvPr/>
          </p:nvSpPr>
          <p:spPr bwMode="auto">
            <a:xfrm flipH="1">
              <a:off x="2930" y="1456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4" name="Line 86"/>
            <p:cNvSpPr>
              <a:spLocks noChangeShapeType="1"/>
            </p:cNvSpPr>
            <p:nvPr/>
          </p:nvSpPr>
          <p:spPr bwMode="auto">
            <a:xfrm flipH="1">
              <a:off x="2918" y="1471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5" name="Line 87"/>
            <p:cNvSpPr>
              <a:spLocks noChangeShapeType="1"/>
            </p:cNvSpPr>
            <p:nvPr/>
          </p:nvSpPr>
          <p:spPr bwMode="auto">
            <a:xfrm flipH="1">
              <a:off x="2908" y="1483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6" name="Line 88"/>
            <p:cNvSpPr>
              <a:spLocks noChangeShapeType="1"/>
            </p:cNvSpPr>
            <p:nvPr/>
          </p:nvSpPr>
          <p:spPr bwMode="auto">
            <a:xfrm flipH="1">
              <a:off x="2899" y="1497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7" name="Line 89"/>
            <p:cNvSpPr>
              <a:spLocks noChangeShapeType="1"/>
            </p:cNvSpPr>
            <p:nvPr/>
          </p:nvSpPr>
          <p:spPr bwMode="auto">
            <a:xfrm flipH="1">
              <a:off x="2889" y="1512"/>
              <a:ext cx="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8" name="Freeform 90"/>
            <p:cNvSpPr>
              <a:spLocks/>
            </p:cNvSpPr>
            <p:nvPr/>
          </p:nvSpPr>
          <p:spPr bwMode="auto">
            <a:xfrm>
              <a:off x="2850" y="1509"/>
              <a:ext cx="49" cy="48"/>
            </a:xfrm>
            <a:custGeom>
              <a:avLst/>
              <a:gdLst>
                <a:gd name="T0" fmla="*/ 39 w 49"/>
                <a:gd name="T1" fmla="*/ 4 h 48"/>
                <a:gd name="T2" fmla="*/ 46 w 49"/>
                <a:gd name="T3" fmla="*/ 12 h 48"/>
                <a:gd name="T4" fmla="*/ 49 w 49"/>
                <a:gd name="T5" fmla="*/ 22 h 48"/>
                <a:gd name="T6" fmla="*/ 47 w 49"/>
                <a:gd name="T7" fmla="*/ 34 h 48"/>
                <a:gd name="T8" fmla="*/ 40 w 49"/>
                <a:gd name="T9" fmla="*/ 42 h 48"/>
                <a:gd name="T10" fmla="*/ 30 w 49"/>
                <a:gd name="T11" fmla="*/ 46 h 48"/>
                <a:gd name="T12" fmla="*/ 19 w 49"/>
                <a:gd name="T13" fmla="*/ 48 h 48"/>
                <a:gd name="T14" fmla="*/ 9 w 49"/>
                <a:gd name="T15" fmla="*/ 44 h 48"/>
                <a:gd name="T16" fmla="*/ 2 w 49"/>
                <a:gd name="T17" fmla="*/ 35 h 48"/>
                <a:gd name="T18" fmla="*/ 0 w 49"/>
                <a:gd name="T19" fmla="*/ 24 h 48"/>
                <a:gd name="T20" fmla="*/ 2 w 49"/>
                <a:gd name="T21" fmla="*/ 14 h 48"/>
                <a:gd name="T22" fmla="*/ 9 w 49"/>
                <a:gd name="T23" fmla="*/ 5 h 48"/>
                <a:gd name="T24" fmla="*/ 17 w 49"/>
                <a:gd name="T25" fmla="*/ 0 h 48"/>
                <a:gd name="T26" fmla="*/ 29 w 49"/>
                <a:gd name="T27" fmla="*/ 0 h 48"/>
                <a:gd name="T28" fmla="*/ 39 w 49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8">
                  <a:moveTo>
                    <a:pt x="39" y="4"/>
                  </a:moveTo>
                  <a:lnTo>
                    <a:pt x="46" y="12"/>
                  </a:lnTo>
                  <a:lnTo>
                    <a:pt x="49" y="22"/>
                  </a:lnTo>
                  <a:lnTo>
                    <a:pt x="47" y="34"/>
                  </a:lnTo>
                  <a:lnTo>
                    <a:pt x="40" y="42"/>
                  </a:lnTo>
                  <a:lnTo>
                    <a:pt x="30" y="46"/>
                  </a:lnTo>
                  <a:lnTo>
                    <a:pt x="19" y="48"/>
                  </a:lnTo>
                  <a:lnTo>
                    <a:pt x="9" y="44"/>
                  </a:lnTo>
                  <a:lnTo>
                    <a:pt x="2" y="35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9" y="0"/>
                  </a:lnTo>
                  <a:lnTo>
                    <a:pt x="39" y="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9" name="Line 91"/>
            <p:cNvSpPr>
              <a:spLocks noChangeShapeType="1"/>
            </p:cNvSpPr>
            <p:nvPr/>
          </p:nvSpPr>
          <p:spPr bwMode="auto">
            <a:xfrm flipV="1">
              <a:off x="2184" y="2805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0" name="Line 92"/>
            <p:cNvSpPr>
              <a:spLocks noChangeShapeType="1"/>
            </p:cNvSpPr>
            <p:nvPr/>
          </p:nvSpPr>
          <p:spPr bwMode="auto">
            <a:xfrm flipV="1">
              <a:off x="2200" y="2798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1" name="Line 93"/>
            <p:cNvSpPr>
              <a:spLocks noChangeShapeType="1"/>
            </p:cNvSpPr>
            <p:nvPr/>
          </p:nvSpPr>
          <p:spPr bwMode="auto">
            <a:xfrm>
              <a:off x="2215" y="2792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2" name="Line 94"/>
            <p:cNvSpPr>
              <a:spLocks noChangeShapeType="1"/>
            </p:cNvSpPr>
            <p:nvPr/>
          </p:nvSpPr>
          <p:spPr bwMode="auto">
            <a:xfrm flipV="1">
              <a:off x="2231" y="2785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3" name="Line 95"/>
            <p:cNvSpPr>
              <a:spLocks noChangeShapeType="1"/>
            </p:cNvSpPr>
            <p:nvPr/>
          </p:nvSpPr>
          <p:spPr bwMode="auto">
            <a:xfrm flipV="1">
              <a:off x="2246" y="2778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4" name="Line 96"/>
            <p:cNvSpPr>
              <a:spLocks noChangeShapeType="1"/>
            </p:cNvSpPr>
            <p:nvPr/>
          </p:nvSpPr>
          <p:spPr bwMode="auto">
            <a:xfrm>
              <a:off x="2262" y="2772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5" name="Line 97"/>
            <p:cNvSpPr>
              <a:spLocks noChangeShapeType="1"/>
            </p:cNvSpPr>
            <p:nvPr/>
          </p:nvSpPr>
          <p:spPr bwMode="auto">
            <a:xfrm flipV="1">
              <a:off x="2278" y="2765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6" name="Line 98"/>
            <p:cNvSpPr>
              <a:spLocks noChangeShapeType="1"/>
            </p:cNvSpPr>
            <p:nvPr/>
          </p:nvSpPr>
          <p:spPr bwMode="auto">
            <a:xfrm flipV="1">
              <a:off x="2293" y="2758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7" name="Line 99"/>
            <p:cNvSpPr>
              <a:spLocks noChangeShapeType="1"/>
            </p:cNvSpPr>
            <p:nvPr/>
          </p:nvSpPr>
          <p:spPr bwMode="auto">
            <a:xfrm flipV="1">
              <a:off x="2309" y="2751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8" name="Line 100"/>
            <p:cNvSpPr>
              <a:spLocks noChangeShapeType="1"/>
            </p:cNvSpPr>
            <p:nvPr/>
          </p:nvSpPr>
          <p:spPr bwMode="auto">
            <a:xfrm>
              <a:off x="2324" y="2745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09" name="Line 101"/>
            <p:cNvSpPr>
              <a:spLocks noChangeShapeType="1"/>
            </p:cNvSpPr>
            <p:nvPr/>
          </p:nvSpPr>
          <p:spPr bwMode="auto">
            <a:xfrm flipV="1">
              <a:off x="2340" y="2738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0" name="Line 102"/>
            <p:cNvSpPr>
              <a:spLocks noChangeShapeType="1"/>
            </p:cNvSpPr>
            <p:nvPr/>
          </p:nvSpPr>
          <p:spPr bwMode="auto">
            <a:xfrm flipV="1">
              <a:off x="2355" y="2731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1" name="Line 103"/>
            <p:cNvSpPr>
              <a:spLocks noChangeShapeType="1"/>
            </p:cNvSpPr>
            <p:nvPr/>
          </p:nvSpPr>
          <p:spPr bwMode="auto">
            <a:xfrm>
              <a:off x="2371" y="2725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2" name="Line 104"/>
            <p:cNvSpPr>
              <a:spLocks noChangeShapeType="1"/>
            </p:cNvSpPr>
            <p:nvPr/>
          </p:nvSpPr>
          <p:spPr bwMode="auto">
            <a:xfrm flipV="1">
              <a:off x="2386" y="2718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3" name="Line 105"/>
            <p:cNvSpPr>
              <a:spLocks noChangeShapeType="1"/>
            </p:cNvSpPr>
            <p:nvPr/>
          </p:nvSpPr>
          <p:spPr bwMode="auto">
            <a:xfrm flipV="1">
              <a:off x="2402" y="2711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4" name="Line 106"/>
            <p:cNvSpPr>
              <a:spLocks noChangeShapeType="1"/>
            </p:cNvSpPr>
            <p:nvPr/>
          </p:nvSpPr>
          <p:spPr bwMode="auto">
            <a:xfrm flipV="1">
              <a:off x="2418" y="2704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5" name="Line 107"/>
            <p:cNvSpPr>
              <a:spLocks noChangeShapeType="1"/>
            </p:cNvSpPr>
            <p:nvPr/>
          </p:nvSpPr>
          <p:spPr bwMode="auto">
            <a:xfrm>
              <a:off x="2433" y="2699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6" name="Line 108"/>
            <p:cNvSpPr>
              <a:spLocks noChangeShapeType="1"/>
            </p:cNvSpPr>
            <p:nvPr/>
          </p:nvSpPr>
          <p:spPr bwMode="auto">
            <a:xfrm flipV="1">
              <a:off x="2449" y="2692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7" name="Line 109"/>
            <p:cNvSpPr>
              <a:spLocks noChangeShapeType="1"/>
            </p:cNvSpPr>
            <p:nvPr/>
          </p:nvSpPr>
          <p:spPr bwMode="auto">
            <a:xfrm flipV="1">
              <a:off x="2464" y="2684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8" name="Line 110"/>
            <p:cNvSpPr>
              <a:spLocks noChangeShapeType="1"/>
            </p:cNvSpPr>
            <p:nvPr/>
          </p:nvSpPr>
          <p:spPr bwMode="auto">
            <a:xfrm flipV="1">
              <a:off x="2480" y="2677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19" name="Line 111"/>
            <p:cNvSpPr>
              <a:spLocks noChangeShapeType="1"/>
            </p:cNvSpPr>
            <p:nvPr/>
          </p:nvSpPr>
          <p:spPr bwMode="auto">
            <a:xfrm>
              <a:off x="2495" y="2672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0" name="Line 112"/>
            <p:cNvSpPr>
              <a:spLocks noChangeShapeType="1"/>
            </p:cNvSpPr>
            <p:nvPr/>
          </p:nvSpPr>
          <p:spPr bwMode="auto">
            <a:xfrm flipV="1">
              <a:off x="2511" y="2665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1" name="Line 113"/>
            <p:cNvSpPr>
              <a:spLocks noChangeShapeType="1"/>
            </p:cNvSpPr>
            <p:nvPr/>
          </p:nvSpPr>
          <p:spPr bwMode="auto">
            <a:xfrm flipV="1">
              <a:off x="2526" y="2658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2" name="Freeform 114"/>
            <p:cNvSpPr>
              <a:spLocks/>
            </p:cNvSpPr>
            <p:nvPr/>
          </p:nvSpPr>
          <p:spPr bwMode="auto">
            <a:xfrm>
              <a:off x="2532" y="2622"/>
              <a:ext cx="48" cy="48"/>
            </a:xfrm>
            <a:custGeom>
              <a:avLst/>
              <a:gdLst>
                <a:gd name="T0" fmla="*/ 2 w 48"/>
                <a:gd name="T1" fmla="*/ 34 h 48"/>
                <a:gd name="T2" fmla="*/ 0 w 48"/>
                <a:gd name="T3" fmla="*/ 23 h 48"/>
                <a:gd name="T4" fmla="*/ 3 w 48"/>
                <a:gd name="T5" fmla="*/ 13 h 48"/>
                <a:gd name="T6" fmla="*/ 10 w 48"/>
                <a:gd name="T7" fmla="*/ 4 h 48"/>
                <a:gd name="T8" fmla="*/ 20 w 48"/>
                <a:gd name="T9" fmla="*/ 0 h 48"/>
                <a:gd name="T10" fmla="*/ 30 w 48"/>
                <a:gd name="T11" fmla="*/ 2 h 48"/>
                <a:gd name="T12" fmla="*/ 40 w 48"/>
                <a:gd name="T13" fmla="*/ 6 h 48"/>
                <a:gd name="T14" fmla="*/ 47 w 48"/>
                <a:gd name="T15" fmla="*/ 14 h 48"/>
                <a:gd name="T16" fmla="*/ 48 w 48"/>
                <a:gd name="T17" fmla="*/ 26 h 48"/>
                <a:gd name="T18" fmla="*/ 45 w 48"/>
                <a:gd name="T19" fmla="*/ 36 h 48"/>
                <a:gd name="T20" fmla="*/ 38 w 48"/>
                <a:gd name="T21" fmla="*/ 44 h 48"/>
                <a:gd name="T22" fmla="*/ 28 w 48"/>
                <a:gd name="T23" fmla="*/ 48 h 48"/>
                <a:gd name="T24" fmla="*/ 17 w 48"/>
                <a:gd name="T25" fmla="*/ 48 h 48"/>
                <a:gd name="T26" fmla="*/ 7 w 48"/>
                <a:gd name="T27" fmla="*/ 43 h 48"/>
                <a:gd name="T28" fmla="*/ 2 w 48"/>
                <a:gd name="T29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2" y="34"/>
                  </a:moveTo>
                  <a:lnTo>
                    <a:pt x="0" y="23"/>
                  </a:lnTo>
                  <a:lnTo>
                    <a:pt x="3" y="13"/>
                  </a:lnTo>
                  <a:lnTo>
                    <a:pt x="10" y="4"/>
                  </a:lnTo>
                  <a:lnTo>
                    <a:pt x="20" y="0"/>
                  </a:lnTo>
                  <a:lnTo>
                    <a:pt x="30" y="2"/>
                  </a:lnTo>
                  <a:lnTo>
                    <a:pt x="40" y="6"/>
                  </a:lnTo>
                  <a:lnTo>
                    <a:pt x="47" y="14"/>
                  </a:lnTo>
                  <a:lnTo>
                    <a:pt x="48" y="26"/>
                  </a:lnTo>
                  <a:lnTo>
                    <a:pt x="45" y="36"/>
                  </a:lnTo>
                  <a:lnTo>
                    <a:pt x="38" y="44"/>
                  </a:lnTo>
                  <a:lnTo>
                    <a:pt x="28" y="48"/>
                  </a:lnTo>
                  <a:lnTo>
                    <a:pt x="17" y="48"/>
                  </a:lnTo>
                  <a:lnTo>
                    <a:pt x="7" y="43"/>
                  </a:lnTo>
                  <a:lnTo>
                    <a:pt x="2" y="3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3" name="Line 115"/>
            <p:cNvSpPr>
              <a:spLocks noChangeShapeType="1"/>
            </p:cNvSpPr>
            <p:nvPr/>
          </p:nvSpPr>
          <p:spPr bwMode="auto">
            <a:xfrm flipV="1">
              <a:off x="2768" y="3229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4" name="Line 116"/>
            <p:cNvSpPr>
              <a:spLocks noChangeShapeType="1"/>
            </p:cNvSpPr>
            <p:nvPr/>
          </p:nvSpPr>
          <p:spPr bwMode="auto">
            <a:xfrm flipV="1">
              <a:off x="2783" y="3219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5" name="Line 117"/>
            <p:cNvSpPr>
              <a:spLocks noChangeShapeType="1"/>
            </p:cNvSpPr>
            <p:nvPr/>
          </p:nvSpPr>
          <p:spPr bwMode="auto">
            <a:xfrm flipV="1">
              <a:off x="2797" y="3209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6" name="Line 118"/>
            <p:cNvSpPr>
              <a:spLocks noChangeShapeType="1"/>
            </p:cNvSpPr>
            <p:nvPr/>
          </p:nvSpPr>
          <p:spPr bwMode="auto">
            <a:xfrm flipV="1">
              <a:off x="2811" y="3201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7" name="Line 119"/>
            <p:cNvSpPr>
              <a:spLocks noChangeShapeType="1"/>
            </p:cNvSpPr>
            <p:nvPr/>
          </p:nvSpPr>
          <p:spPr bwMode="auto">
            <a:xfrm flipV="1">
              <a:off x="2825" y="3191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8" name="Line 120"/>
            <p:cNvSpPr>
              <a:spLocks noChangeShapeType="1"/>
            </p:cNvSpPr>
            <p:nvPr/>
          </p:nvSpPr>
          <p:spPr bwMode="auto">
            <a:xfrm flipV="1">
              <a:off x="2839" y="3181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29" name="Line 121"/>
            <p:cNvSpPr>
              <a:spLocks noChangeShapeType="1"/>
            </p:cNvSpPr>
            <p:nvPr/>
          </p:nvSpPr>
          <p:spPr bwMode="auto">
            <a:xfrm flipV="1">
              <a:off x="2853" y="3171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0" name="Line 122"/>
            <p:cNvSpPr>
              <a:spLocks noChangeShapeType="1"/>
            </p:cNvSpPr>
            <p:nvPr/>
          </p:nvSpPr>
          <p:spPr bwMode="auto">
            <a:xfrm flipV="1">
              <a:off x="2867" y="3163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1" name="Line 123"/>
            <p:cNvSpPr>
              <a:spLocks noChangeShapeType="1"/>
            </p:cNvSpPr>
            <p:nvPr/>
          </p:nvSpPr>
          <p:spPr bwMode="auto">
            <a:xfrm flipV="1">
              <a:off x="2882" y="3153"/>
              <a:ext cx="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2" name="Line 124"/>
            <p:cNvSpPr>
              <a:spLocks noChangeShapeType="1"/>
            </p:cNvSpPr>
            <p:nvPr/>
          </p:nvSpPr>
          <p:spPr bwMode="auto">
            <a:xfrm flipV="1">
              <a:off x="2896" y="3143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3" name="Line 125"/>
            <p:cNvSpPr>
              <a:spLocks noChangeShapeType="1"/>
            </p:cNvSpPr>
            <p:nvPr/>
          </p:nvSpPr>
          <p:spPr bwMode="auto">
            <a:xfrm flipV="1">
              <a:off x="2910" y="3134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4" name="Line 126"/>
            <p:cNvSpPr>
              <a:spLocks noChangeShapeType="1"/>
            </p:cNvSpPr>
            <p:nvPr/>
          </p:nvSpPr>
          <p:spPr bwMode="auto">
            <a:xfrm flipV="1">
              <a:off x="2924" y="3124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5" name="Line 127"/>
            <p:cNvSpPr>
              <a:spLocks noChangeShapeType="1"/>
            </p:cNvSpPr>
            <p:nvPr/>
          </p:nvSpPr>
          <p:spPr bwMode="auto">
            <a:xfrm flipV="1">
              <a:off x="2938" y="3115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6" name="Line 128"/>
            <p:cNvSpPr>
              <a:spLocks noChangeShapeType="1"/>
            </p:cNvSpPr>
            <p:nvPr/>
          </p:nvSpPr>
          <p:spPr bwMode="auto">
            <a:xfrm flipV="1">
              <a:off x="2952" y="3105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7" name="Line 129"/>
            <p:cNvSpPr>
              <a:spLocks noChangeShapeType="1"/>
            </p:cNvSpPr>
            <p:nvPr/>
          </p:nvSpPr>
          <p:spPr bwMode="auto">
            <a:xfrm flipV="1">
              <a:off x="2966" y="3096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8" name="Line 130"/>
            <p:cNvSpPr>
              <a:spLocks noChangeShapeType="1"/>
            </p:cNvSpPr>
            <p:nvPr/>
          </p:nvSpPr>
          <p:spPr bwMode="auto">
            <a:xfrm flipV="1">
              <a:off x="2981" y="3086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39" name="Line 131"/>
            <p:cNvSpPr>
              <a:spLocks noChangeShapeType="1"/>
            </p:cNvSpPr>
            <p:nvPr/>
          </p:nvSpPr>
          <p:spPr bwMode="auto">
            <a:xfrm flipV="1">
              <a:off x="2995" y="3076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0" name="Line 132"/>
            <p:cNvSpPr>
              <a:spLocks noChangeShapeType="1"/>
            </p:cNvSpPr>
            <p:nvPr/>
          </p:nvSpPr>
          <p:spPr bwMode="auto">
            <a:xfrm flipV="1">
              <a:off x="3009" y="3068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1" name="Line 133"/>
            <p:cNvSpPr>
              <a:spLocks noChangeShapeType="1"/>
            </p:cNvSpPr>
            <p:nvPr/>
          </p:nvSpPr>
          <p:spPr bwMode="auto">
            <a:xfrm flipV="1">
              <a:off x="3023" y="3058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2" name="Line 134"/>
            <p:cNvSpPr>
              <a:spLocks noChangeShapeType="1"/>
            </p:cNvSpPr>
            <p:nvPr/>
          </p:nvSpPr>
          <p:spPr bwMode="auto">
            <a:xfrm flipV="1">
              <a:off x="3037" y="3048"/>
              <a:ext cx="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3" name="Line 135"/>
            <p:cNvSpPr>
              <a:spLocks noChangeShapeType="1"/>
            </p:cNvSpPr>
            <p:nvPr/>
          </p:nvSpPr>
          <p:spPr bwMode="auto">
            <a:xfrm flipV="1">
              <a:off x="3051" y="3038"/>
              <a:ext cx="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4" name="Freeform 136"/>
            <p:cNvSpPr>
              <a:spLocks/>
            </p:cNvSpPr>
            <p:nvPr/>
          </p:nvSpPr>
          <p:spPr bwMode="auto">
            <a:xfrm>
              <a:off x="3063" y="2994"/>
              <a:ext cx="48" cy="48"/>
            </a:xfrm>
            <a:custGeom>
              <a:avLst/>
              <a:gdLst>
                <a:gd name="T0" fmla="*/ 2 w 48"/>
                <a:gd name="T1" fmla="*/ 37 h 48"/>
                <a:gd name="T2" fmla="*/ 0 w 48"/>
                <a:gd name="T3" fmla="*/ 27 h 48"/>
                <a:gd name="T4" fmla="*/ 0 w 48"/>
                <a:gd name="T5" fmla="*/ 16 h 48"/>
                <a:gd name="T6" fmla="*/ 5 w 48"/>
                <a:gd name="T7" fmla="*/ 7 h 48"/>
                <a:gd name="T8" fmla="*/ 15 w 48"/>
                <a:gd name="T9" fmla="*/ 2 h 48"/>
                <a:gd name="T10" fmla="*/ 25 w 48"/>
                <a:gd name="T11" fmla="*/ 0 h 48"/>
                <a:gd name="T12" fmla="*/ 36 w 48"/>
                <a:gd name="T13" fmla="*/ 3 h 48"/>
                <a:gd name="T14" fmla="*/ 43 w 48"/>
                <a:gd name="T15" fmla="*/ 10 h 48"/>
                <a:gd name="T16" fmla="*/ 48 w 48"/>
                <a:gd name="T17" fmla="*/ 20 h 48"/>
                <a:gd name="T18" fmla="*/ 46 w 48"/>
                <a:gd name="T19" fmla="*/ 31 h 48"/>
                <a:gd name="T20" fmla="*/ 41 w 48"/>
                <a:gd name="T21" fmla="*/ 41 h 48"/>
                <a:gd name="T22" fmla="*/ 32 w 48"/>
                <a:gd name="T23" fmla="*/ 47 h 48"/>
                <a:gd name="T24" fmla="*/ 21 w 48"/>
                <a:gd name="T25" fmla="*/ 48 h 48"/>
                <a:gd name="T26" fmla="*/ 11 w 48"/>
                <a:gd name="T27" fmla="*/ 46 h 48"/>
                <a:gd name="T28" fmla="*/ 2 w 48"/>
                <a:gd name="T29" fmla="*/ 3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2" y="37"/>
                  </a:moveTo>
                  <a:lnTo>
                    <a:pt x="0" y="27"/>
                  </a:lnTo>
                  <a:lnTo>
                    <a:pt x="0" y="16"/>
                  </a:lnTo>
                  <a:lnTo>
                    <a:pt x="5" y="7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6" y="3"/>
                  </a:lnTo>
                  <a:lnTo>
                    <a:pt x="43" y="10"/>
                  </a:lnTo>
                  <a:lnTo>
                    <a:pt x="48" y="20"/>
                  </a:lnTo>
                  <a:lnTo>
                    <a:pt x="46" y="31"/>
                  </a:lnTo>
                  <a:lnTo>
                    <a:pt x="41" y="41"/>
                  </a:lnTo>
                  <a:lnTo>
                    <a:pt x="32" y="47"/>
                  </a:lnTo>
                  <a:lnTo>
                    <a:pt x="21" y="48"/>
                  </a:lnTo>
                  <a:lnTo>
                    <a:pt x="11" y="46"/>
                  </a:lnTo>
                  <a:lnTo>
                    <a:pt x="2" y="3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5" name="Line 137"/>
            <p:cNvSpPr>
              <a:spLocks noChangeShapeType="1"/>
            </p:cNvSpPr>
            <p:nvPr/>
          </p:nvSpPr>
          <p:spPr bwMode="auto">
            <a:xfrm flipH="1">
              <a:off x="4623" y="1533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6" name="Line 138"/>
            <p:cNvSpPr>
              <a:spLocks noChangeShapeType="1"/>
            </p:cNvSpPr>
            <p:nvPr/>
          </p:nvSpPr>
          <p:spPr bwMode="auto">
            <a:xfrm flipH="1">
              <a:off x="4614" y="1547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7" name="Line 139"/>
            <p:cNvSpPr>
              <a:spLocks noChangeShapeType="1"/>
            </p:cNvSpPr>
            <p:nvPr/>
          </p:nvSpPr>
          <p:spPr bwMode="auto">
            <a:xfrm flipH="1">
              <a:off x="4605" y="1561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8" name="Line 140"/>
            <p:cNvSpPr>
              <a:spLocks noChangeShapeType="1"/>
            </p:cNvSpPr>
            <p:nvPr/>
          </p:nvSpPr>
          <p:spPr bwMode="auto">
            <a:xfrm flipH="1">
              <a:off x="4596" y="1577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49" name="Line 141"/>
            <p:cNvSpPr>
              <a:spLocks noChangeShapeType="1"/>
            </p:cNvSpPr>
            <p:nvPr/>
          </p:nvSpPr>
          <p:spPr bwMode="auto">
            <a:xfrm flipH="1">
              <a:off x="4586" y="1591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0" name="Line 142"/>
            <p:cNvSpPr>
              <a:spLocks noChangeShapeType="1"/>
            </p:cNvSpPr>
            <p:nvPr/>
          </p:nvSpPr>
          <p:spPr bwMode="auto">
            <a:xfrm flipH="1">
              <a:off x="4578" y="1606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1" name="Line 143"/>
            <p:cNvSpPr>
              <a:spLocks noChangeShapeType="1"/>
            </p:cNvSpPr>
            <p:nvPr/>
          </p:nvSpPr>
          <p:spPr bwMode="auto">
            <a:xfrm flipH="1">
              <a:off x="4569" y="1619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2" name="Line 144"/>
            <p:cNvSpPr>
              <a:spLocks noChangeShapeType="1"/>
            </p:cNvSpPr>
            <p:nvPr/>
          </p:nvSpPr>
          <p:spPr bwMode="auto">
            <a:xfrm flipH="1">
              <a:off x="4559" y="1633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3" name="Line 145"/>
            <p:cNvSpPr>
              <a:spLocks noChangeShapeType="1"/>
            </p:cNvSpPr>
            <p:nvPr/>
          </p:nvSpPr>
          <p:spPr bwMode="auto">
            <a:xfrm flipH="1">
              <a:off x="4551" y="1649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4" name="Line 146"/>
            <p:cNvSpPr>
              <a:spLocks noChangeShapeType="1"/>
            </p:cNvSpPr>
            <p:nvPr/>
          </p:nvSpPr>
          <p:spPr bwMode="auto">
            <a:xfrm flipH="1">
              <a:off x="4541" y="1663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5" name="Line 147"/>
            <p:cNvSpPr>
              <a:spLocks noChangeShapeType="1"/>
            </p:cNvSpPr>
            <p:nvPr/>
          </p:nvSpPr>
          <p:spPr bwMode="auto">
            <a:xfrm flipH="1">
              <a:off x="4532" y="1679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6" name="Line 148"/>
            <p:cNvSpPr>
              <a:spLocks noChangeShapeType="1"/>
            </p:cNvSpPr>
            <p:nvPr/>
          </p:nvSpPr>
          <p:spPr bwMode="auto">
            <a:xfrm flipH="1">
              <a:off x="4523" y="1693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7" name="Line 149"/>
            <p:cNvSpPr>
              <a:spLocks noChangeShapeType="1"/>
            </p:cNvSpPr>
            <p:nvPr/>
          </p:nvSpPr>
          <p:spPr bwMode="auto">
            <a:xfrm flipH="1">
              <a:off x="4514" y="1708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8" name="Line 150"/>
            <p:cNvSpPr>
              <a:spLocks noChangeShapeType="1"/>
            </p:cNvSpPr>
            <p:nvPr/>
          </p:nvSpPr>
          <p:spPr bwMode="auto">
            <a:xfrm flipH="1">
              <a:off x="4506" y="1721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59" name="Line 151"/>
            <p:cNvSpPr>
              <a:spLocks noChangeShapeType="1"/>
            </p:cNvSpPr>
            <p:nvPr/>
          </p:nvSpPr>
          <p:spPr bwMode="auto">
            <a:xfrm flipH="1">
              <a:off x="4496" y="1735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0" name="Line 152"/>
            <p:cNvSpPr>
              <a:spLocks noChangeShapeType="1"/>
            </p:cNvSpPr>
            <p:nvPr/>
          </p:nvSpPr>
          <p:spPr bwMode="auto">
            <a:xfrm flipH="1">
              <a:off x="4487" y="1751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1" name="Line 153"/>
            <p:cNvSpPr>
              <a:spLocks noChangeShapeType="1"/>
            </p:cNvSpPr>
            <p:nvPr/>
          </p:nvSpPr>
          <p:spPr bwMode="auto">
            <a:xfrm flipH="1">
              <a:off x="4477" y="1765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2" name="Line 154"/>
            <p:cNvSpPr>
              <a:spLocks noChangeShapeType="1"/>
            </p:cNvSpPr>
            <p:nvPr/>
          </p:nvSpPr>
          <p:spPr bwMode="auto">
            <a:xfrm flipH="1">
              <a:off x="4469" y="1780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3" name="Line 155"/>
            <p:cNvSpPr>
              <a:spLocks noChangeShapeType="1"/>
            </p:cNvSpPr>
            <p:nvPr/>
          </p:nvSpPr>
          <p:spPr bwMode="auto">
            <a:xfrm flipH="1">
              <a:off x="4459" y="1795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4" name="Line 156"/>
            <p:cNvSpPr>
              <a:spLocks noChangeShapeType="1"/>
            </p:cNvSpPr>
            <p:nvPr/>
          </p:nvSpPr>
          <p:spPr bwMode="auto">
            <a:xfrm flipH="1">
              <a:off x="4450" y="1810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5" name="Line 157"/>
            <p:cNvSpPr>
              <a:spLocks noChangeShapeType="1"/>
            </p:cNvSpPr>
            <p:nvPr/>
          </p:nvSpPr>
          <p:spPr bwMode="auto">
            <a:xfrm flipH="1">
              <a:off x="4440" y="1824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6" name="Line 158"/>
            <p:cNvSpPr>
              <a:spLocks noChangeShapeType="1"/>
            </p:cNvSpPr>
            <p:nvPr/>
          </p:nvSpPr>
          <p:spPr bwMode="auto">
            <a:xfrm flipH="1">
              <a:off x="4432" y="1840"/>
              <a:ext cx="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7" name="Line 159"/>
            <p:cNvSpPr>
              <a:spLocks noChangeShapeType="1"/>
            </p:cNvSpPr>
            <p:nvPr/>
          </p:nvSpPr>
          <p:spPr bwMode="auto">
            <a:xfrm flipH="1">
              <a:off x="4424" y="1853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8" name="Line 160"/>
            <p:cNvSpPr>
              <a:spLocks noChangeShapeType="1"/>
            </p:cNvSpPr>
            <p:nvPr/>
          </p:nvSpPr>
          <p:spPr bwMode="auto">
            <a:xfrm flipH="1">
              <a:off x="4414" y="1867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69" name="Line 161"/>
            <p:cNvSpPr>
              <a:spLocks noChangeShapeType="1"/>
            </p:cNvSpPr>
            <p:nvPr/>
          </p:nvSpPr>
          <p:spPr bwMode="auto">
            <a:xfrm flipH="1">
              <a:off x="4405" y="1882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0" name="Line 162"/>
            <p:cNvSpPr>
              <a:spLocks noChangeShapeType="1"/>
            </p:cNvSpPr>
            <p:nvPr/>
          </p:nvSpPr>
          <p:spPr bwMode="auto">
            <a:xfrm flipH="1">
              <a:off x="4395" y="1896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1" name="Line 163"/>
            <p:cNvSpPr>
              <a:spLocks noChangeShapeType="1"/>
            </p:cNvSpPr>
            <p:nvPr/>
          </p:nvSpPr>
          <p:spPr bwMode="auto">
            <a:xfrm flipH="1">
              <a:off x="4387" y="1912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2" name="Line 164"/>
            <p:cNvSpPr>
              <a:spLocks noChangeShapeType="1"/>
            </p:cNvSpPr>
            <p:nvPr/>
          </p:nvSpPr>
          <p:spPr bwMode="auto">
            <a:xfrm flipH="1">
              <a:off x="4377" y="1926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3" name="Freeform 165"/>
            <p:cNvSpPr>
              <a:spLocks/>
            </p:cNvSpPr>
            <p:nvPr/>
          </p:nvSpPr>
          <p:spPr bwMode="auto">
            <a:xfrm>
              <a:off x="4336" y="1933"/>
              <a:ext cx="48" cy="48"/>
            </a:xfrm>
            <a:custGeom>
              <a:avLst/>
              <a:gdLst>
                <a:gd name="T0" fmla="*/ 37 w 48"/>
                <a:gd name="T1" fmla="*/ 3 h 48"/>
                <a:gd name="T2" fmla="*/ 44 w 48"/>
                <a:gd name="T3" fmla="*/ 11 h 48"/>
                <a:gd name="T4" fmla="*/ 48 w 48"/>
                <a:gd name="T5" fmla="*/ 21 h 48"/>
                <a:gd name="T6" fmla="*/ 46 w 48"/>
                <a:gd name="T7" fmla="*/ 31 h 48"/>
                <a:gd name="T8" fmla="*/ 41 w 48"/>
                <a:gd name="T9" fmla="*/ 41 h 48"/>
                <a:gd name="T10" fmla="*/ 31 w 48"/>
                <a:gd name="T11" fmla="*/ 47 h 48"/>
                <a:gd name="T12" fmla="*/ 21 w 48"/>
                <a:gd name="T13" fmla="*/ 48 h 48"/>
                <a:gd name="T14" fmla="*/ 11 w 48"/>
                <a:gd name="T15" fmla="*/ 44 h 48"/>
                <a:gd name="T16" fmla="*/ 3 w 48"/>
                <a:gd name="T17" fmla="*/ 37 h 48"/>
                <a:gd name="T18" fmla="*/ 0 w 48"/>
                <a:gd name="T19" fmla="*/ 27 h 48"/>
                <a:gd name="T20" fmla="*/ 0 w 48"/>
                <a:gd name="T21" fmla="*/ 16 h 48"/>
                <a:gd name="T22" fmla="*/ 7 w 48"/>
                <a:gd name="T23" fmla="*/ 7 h 48"/>
                <a:gd name="T24" fmla="*/ 15 w 48"/>
                <a:gd name="T25" fmla="*/ 0 h 48"/>
                <a:gd name="T26" fmla="*/ 27 w 48"/>
                <a:gd name="T27" fmla="*/ 0 h 48"/>
                <a:gd name="T28" fmla="*/ 37 w 48"/>
                <a:gd name="T29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7" y="3"/>
                  </a:moveTo>
                  <a:lnTo>
                    <a:pt x="44" y="11"/>
                  </a:lnTo>
                  <a:lnTo>
                    <a:pt x="48" y="21"/>
                  </a:lnTo>
                  <a:lnTo>
                    <a:pt x="46" y="31"/>
                  </a:lnTo>
                  <a:lnTo>
                    <a:pt x="41" y="41"/>
                  </a:lnTo>
                  <a:lnTo>
                    <a:pt x="31" y="47"/>
                  </a:lnTo>
                  <a:lnTo>
                    <a:pt x="21" y="48"/>
                  </a:lnTo>
                  <a:lnTo>
                    <a:pt x="11" y="44"/>
                  </a:lnTo>
                  <a:lnTo>
                    <a:pt x="3" y="37"/>
                  </a:lnTo>
                  <a:lnTo>
                    <a:pt x="0" y="27"/>
                  </a:lnTo>
                  <a:lnTo>
                    <a:pt x="0" y="16"/>
                  </a:lnTo>
                  <a:lnTo>
                    <a:pt x="7" y="7"/>
                  </a:lnTo>
                  <a:lnTo>
                    <a:pt x="15" y="0"/>
                  </a:lnTo>
                  <a:lnTo>
                    <a:pt x="27" y="0"/>
                  </a:lnTo>
                  <a:lnTo>
                    <a:pt x="37" y="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4" name="Line 166"/>
            <p:cNvSpPr>
              <a:spLocks noChangeShapeType="1"/>
            </p:cNvSpPr>
            <p:nvPr/>
          </p:nvSpPr>
          <p:spPr bwMode="auto">
            <a:xfrm flipH="1" flipV="1">
              <a:off x="4623" y="2803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5" name="Line 167"/>
            <p:cNvSpPr>
              <a:spLocks noChangeShapeType="1"/>
            </p:cNvSpPr>
            <p:nvPr/>
          </p:nvSpPr>
          <p:spPr bwMode="auto">
            <a:xfrm flipH="1" flipV="1">
              <a:off x="4614" y="2789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6" name="Line 168"/>
            <p:cNvSpPr>
              <a:spLocks noChangeShapeType="1"/>
            </p:cNvSpPr>
            <p:nvPr/>
          </p:nvSpPr>
          <p:spPr bwMode="auto">
            <a:xfrm flipH="1" flipV="1">
              <a:off x="4605" y="2775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7" name="Line 169"/>
            <p:cNvSpPr>
              <a:spLocks noChangeShapeType="1"/>
            </p:cNvSpPr>
            <p:nvPr/>
          </p:nvSpPr>
          <p:spPr bwMode="auto">
            <a:xfrm flipH="1" flipV="1">
              <a:off x="4596" y="2759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8" name="Line 170"/>
            <p:cNvSpPr>
              <a:spLocks noChangeShapeType="1"/>
            </p:cNvSpPr>
            <p:nvPr/>
          </p:nvSpPr>
          <p:spPr bwMode="auto">
            <a:xfrm flipH="1" flipV="1">
              <a:off x="4586" y="2745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79" name="Line 171"/>
            <p:cNvSpPr>
              <a:spLocks noChangeShapeType="1"/>
            </p:cNvSpPr>
            <p:nvPr/>
          </p:nvSpPr>
          <p:spPr bwMode="auto">
            <a:xfrm flipH="1" flipV="1">
              <a:off x="4578" y="2730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0" name="Line 172"/>
            <p:cNvSpPr>
              <a:spLocks noChangeShapeType="1"/>
            </p:cNvSpPr>
            <p:nvPr/>
          </p:nvSpPr>
          <p:spPr bwMode="auto">
            <a:xfrm flipH="1" flipV="1">
              <a:off x="4568" y="2716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1" name="Line 173"/>
            <p:cNvSpPr>
              <a:spLocks noChangeShapeType="1"/>
            </p:cNvSpPr>
            <p:nvPr/>
          </p:nvSpPr>
          <p:spPr bwMode="auto">
            <a:xfrm flipH="1" flipV="1">
              <a:off x="4559" y="2700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2" name="Line 174"/>
            <p:cNvSpPr>
              <a:spLocks noChangeShapeType="1"/>
            </p:cNvSpPr>
            <p:nvPr/>
          </p:nvSpPr>
          <p:spPr bwMode="auto">
            <a:xfrm flipH="1" flipV="1">
              <a:off x="4549" y="2686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3" name="Line 175"/>
            <p:cNvSpPr>
              <a:spLocks noChangeShapeType="1"/>
            </p:cNvSpPr>
            <p:nvPr/>
          </p:nvSpPr>
          <p:spPr bwMode="auto">
            <a:xfrm flipH="1" flipV="1">
              <a:off x="4541" y="2672"/>
              <a:ext cx="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4" name="Line 176"/>
            <p:cNvSpPr>
              <a:spLocks noChangeShapeType="1"/>
            </p:cNvSpPr>
            <p:nvPr/>
          </p:nvSpPr>
          <p:spPr bwMode="auto">
            <a:xfrm flipH="1" flipV="1">
              <a:off x="4532" y="2658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5" name="Line 177"/>
            <p:cNvSpPr>
              <a:spLocks noChangeShapeType="1"/>
            </p:cNvSpPr>
            <p:nvPr/>
          </p:nvSpPr>
          <p:spPr bwMode="auto">
            <a:xfrm flipH="1" flipV="1">
              <a:off x="4523" y="2643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6" name="Line 178"/>
            <p:cNvSpPr>
              <a:spLocks noChangeShapeType="1"/>
            </p:cNvSpPr>
            <p:nvPr/>
          </p:nvSpPr>
          <p:spPr bwMode="auto">
            <a:xfrm flipH="1" flipV="1">
              <a:off x="4514" y="2628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7" name="Line 179"/>
            <p:cNvSpPr>
              <a:spLocks noChangeShapeType="1"/>
            </p:cNvSpPr>
            <p:nvPr/>
          </p:nvSpPr>
          <p:spPr bwMode="auto">
            <a:xfrm flipH="1" flipV="1">
              <a:off x="4504" y="2614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8" name="Line 180"/>
            <p:cNvSpPr>
              <a:spLocks noChangeShapeType="1"/>
            </p:cNvSpPr>
            <p:nvPr/>
          </p:nvSpPr>
          <p:spPr bwMode="auto">
            <a:xfrm flipH="1" flipV="1">
              <a:off x="4496" y="2598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89" name="Line 181"/>
            <p:cNvSpPr>
              <a:spLocks noChangeShapeType="1"/>
            </p:cNvSpPr>
            <p:nvPr/>
          </p:nvSpPr>
          <p:spPr bwMode="auto">
            <a:xfrm flipH="1" flipV="1">
              <a:off x="4486" y="2584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0" name="Line 182"/>
            <p:cNvSpPr>
              <a:spLocks noChangeShapeType="1"/>
            </p:cNvSpPr>
            <p:nvPr/>
          </p:nvSpPr>
          <p:spPr bwMode="auto">
            <a:xfrm flipH="1" flipV="1">
              <a:off x="4477" y="2568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1" name="Line 183"/>
            <p:cNvSpPr>
              <a:spLocks noChangeShapeType="1"/>
            </p:cNvSpPr>
            <p:nvPr/>
          </p:nvSpPr>
          <p:spPr bwMode="auto">
            <a:xfrm flipH="1" flipV="1">
              <a:off x="4467" y="2554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2" name="Line 184"/>
            <p:cNvSpPr>
              <a:spLocks noChangeShapeType="1"/>
            </p:cNvSpPr>
            <p:nvPr/>
          </p:nvSpPr>
          <p:spPr bwMode="auto">
            <a:xfrm flipH="1" flipV="1">
              <a:off x="4459" y="2539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3" name="Line 185"/>
            <p:cNvSpPr>
              <a:spLocks noChangeShapeType="1"/>
            </p:cNvSpPr>
            <p:nvPr/>
          </p:nvSpPr>
          <p:spPr bwMode="auto">
            <a:xfrm flipH="1" flipV="1">
              <a:off x="4449" y="2525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4" name="Line 186"/>
            <p:cNvSpPr>
              <a:spLocks noChangeShapeType="1"/>
            </p:cNvSpPr>
            <p:nvPr/>
          </p:nvSpPr>
          <p:spPr bwMode="auto">
            <a:xfrm flipH="1" flipV="1">
              <a:off x="4440" y="2510"/>
              <a:ext cx="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5" name="Line 187"/>
            <p:cNvSpPr>
              <a:spLocks noChangeShapeType="1"/>
            </p:cNvSpPr>
            <p:nvPr/>
          </p:nvSpPr>
          <p:spPr bwMode="auto">
            <a:xfrm flipH="1" flipV="1">
              <a:off x="4432" y="2496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6" name="Line 188"/>
            <p:cNvSpPr>
              <a:spLocks noChangeShapeType="1"/>
            </p:cNvSpPr>
            <p:nvPr/>
          </p:nvSpPr>
          <p:spPr bwMode="auto">
            <a:xfrm flipH="1" flipV="1">
              <a:off x="4422" y="2482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7" name="Line 189"/>
            <p:cNvSpPr>
              <a:spLocks noChangeShapeType="1"/>
            </p:cNvSpPr>
            <p:nvPr/>
          </p:nvSpPr>
          <p:spPr bwMode="auto">
            <a:xfrm flipH="1" flipV="1">
              <a:off x="4414" y="2467"/>
              <a:ext cx="1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8" name="Line 190"/>
            <p:cNvSpPr>
              <a:spLocks noChangeShapeType="1"/>
            </p:cNvSpPr>
            <p:nvPr/>
          </p:nvSpPr>
          <p:spPr bwMode="auto">
            <a:xfrm flipH="1" flipV="1">
              <a:off x="4404" y="2452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199" name="Line 191"/>
            <p:cNvSpPr>
              <a:spLocks noChangeShapeType="1"/>
            </p:cNvSpPr>
            <p:nvPr/>
          </p:nvSpPr>
          <p:spPr bwMode="auto">
            <a:xfrm flipH="1" flipV="1">
              <a:off x="4395" y="2437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0" name="Line 192"/>
            <p:cNvSpPr>
              <a:spLocks noChangeShapeType="1"/>
            </p:cNvSpPr>
            <p:nvPr/>
          </p:nvSpPr>
          <p:spPr bwMode="auto">
            <a:xfrm flipH="1" flipV="1">
              <a:off x="4385" y="2423"/>
              <a:ext cx="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1" name="Line 193"/>
            <p:cNvSpPr>
              <a:spLocks noChangeShapeType="1"/>
            </p:cNvSpPr>
            <p:nvPr/>
          </p:nvSpPr>
          <p:spPr bwMode="auto">
            <a:xfrm flipH="1" flipV="1">
              <a:off x="4377" y="2407"/>
              <a:ext cx="1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2" name="Freeform 194"/>
            <p:cNvSpPr>
              <a:spLocks/>
            </p:cNvSpPr>
            <p:nvPr/>
          </p:nvSpPr>
          <p:spPr bwMode="auto">
            <a:xfrm>
              <a:off x="4336" y="2358"/>
              <a:ext cx="48" cy="48"/>
            </a:xfrm>
            <a:custGeom>
              <a:avLst/>
              <a:gdLst>
                <a:gd name="T0" fmla="*/ 37 w 48"/>
                <a:gd name="T1" fmla="*/ 43 h 48"/>
                <a:gd name="T2" fmla="*/ 44 w 48"/>
                <a:gd name="T3" fmla="*/ 36 h 48"/>
                <a:gd name="T4" fmla="*/ 48 w 48"/>
                <a:gd name="T5" fmla="*/ 26 h 48"/>
                <a:gd name="T6" fmla="*/ 46 w 48"/>
                <a:gd name="T7" fmla="*/ 15 h 48"/>
                <a:gd name="T8" fmla="*/ 41 w 48"/>
                <a:gd name="T9" fmla="*/ 7 h 48"/>
                <a:gd name="T10" fmla="*/ 31 w 48"/>
                <a:gd name="T11" fmla="*/ 0 h 48"/>
                <a:gd name="T12" fmla="*/ 21 w 48"/>
                <a:gd name="T13" fmla="*/ 0 h 48"/>
                <a:gd name="T14" fmla="*/ 11 w 48"/>
                <a:gd name="T15" fmla="*/ 2 h 48"/>
                <a:gd name="T16" fmla="*/ 3 w 48"/>
                <a:gd name="T17" fmla="*/ 11 h 48"/>
                <a:gd name="T18" fmla="*/ 0 w 48"/>
                <a:gd name="T19" fmla="*/ 21 h 48"/>
                <a:gd name="T20" fmla="*/ 0 w 48"/>
                <a:gd name="T21" fmla="*/ 31 h 48"/>
                <a:gd name="T22" fmla="*/ 7 w 48"/>
                <a:gd name="T23" fmla="*/ 41 h 48"/>
                <a:gd name="T24" fmla="*/ 15 w 48"/>
                <a:gd name="T25" fmla="*/ 46 h 48"/>
                <a:gd name="T26" fmla="*/ 27 w 48"/>
                <a:gd name="T27" fmla="*/ 48 h 48"/>
                <a:gd name="T28" fmla="*/ 37 w 48"/>
                <a:gd name="T2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7" y="43"/>
                  </a:moveTo>
                  <a:lnTo>
                    <a:pt x="44" y="36"/>
                  </a:lnTo>
                  <a:lnTo>
                    <a:pt x="48" y="26"/>
                  </a:lnTo>
                  <a:lnTo>
                    <a:pt x="46" y="15"/>
                  </a:lnTo>
                  <a:lnTo>
                    <a:pt x="41" y="7"/>
                  </a:lnTo>
                  <a:lnTo>
                    <a:pt x="31" y="0"/>
                  </a:lnTo>
                  <a:lnTo>
                    <a:pt x="21" y="0"/>
                  </a:lnTo>
                  <a:lnTo>
                    <a:pt x="11" y="2"/>
                  </a:lnTo>
                  <a:lnTo>
                    <a:pt x="3" y="1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7" y="41"/>
                  </a:lnTo>
                  <a:lnTo>
                    <a:pt x="15" y="46"/>
                  </a:lnTo>
                  <a:lnTo>
                    <a:pt x="27" y="48"/>
                  </a:lnTo>
                  <a:lnTo>
                    <a:pt x="37" y="4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3" name="Line 195"/>
            <p:cNvSpPr>
              <a:spLocks noChangeShapeType="1"/>
            </p:cNvSpPr>
            <p:nvPr/>
          </p:nvSpPr>
          <p:spPr bwMode="auto">
            <a:xfrm>
              <a:off x="1335" y="1691"/>
              <a:ext cx="10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4" name="Freeform 196"/>
            <p:cNvSpPr>
              <a:spLocks/>
            </p:cNvSpPr>
            <p:nvPr/>
          </p:nvSpPr>
          <p:spPr bwMode="auto">
            <a:xfrm>
              <a:off x="1436" y="1671"/>
              <a:ext cx="59" cy="40"/>
            </a:xfrm>
            <a:custGeom>
              <a:avLst/>
              <a:gdLst>
                <a:gd name="T0" fmla="*/ 0 w 59"/>
                <a:gd name="T1" fmla="*/ 40 h 40"/>
                <a:gd name="T2" fmla="*/ 59 w 59"/>
                <a:gd name="T3" fmla="*/ 20 h 40"/>
                <a:gd name="T4" fmla="*/ 0 w 59"/>
                <a:gd name="T5" fmla="*/ 0 h 40"/>
                <a:gd name="T6" fmla="*/ 0 w 5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40">
                  <a:moveTo>
                    <a:pt x="0" y="40"/>
                  </a:moveTo>
                  <a:lnTo>
                    <a:pt x="59" y="2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5" name="Line 197"/>
            <p:cNvSpPr>
              <a:spLocks noChangeShapeType="1"/>
            </p:cNvSpPr>
            <p:nvPr/>
          </p:nvSpPr>
          <p:spPr bwMode="auto">
            <a:xfrm>
              <a:off x="3139" y="1691"/>
              <a:ext cx="10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6" name="Freeform 198"/>
            <p:cNvSpPr>
              <a:spLocks/>
            </p:cNvSpPr>
            <p:nvPr/>
          </p:nvSpPr>
          <p:spPr bwMode="auto">
            <a:xfrm>
              <a:off x="3239" y="1671"/>
              <a:ext cx="60" cy="40"/>
            </a:xfrm>
            <a:custGeom>
              <a:avLst/>
              <a:gdLst>
                <a:gd name="T0" fmla="*/ 0 w 60"/>
                <a:gd name="T1" fmla="*/ 40 h 40"/>
                <a:gd name="T2" fmla="*/ 60 w 60"/>
                <a:gd name="T3" fmla="*/ 20 h 40"/>
                <a:gd name="T4" fmla="*/ 0 w 60"/>
                <a:gd name="T5" fmla="*/ 0 h 40"/>
                <a:gd name="T6" fmla="*/ 0 w 6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40">
                  <a:moveTo>
                    <a:pt x="0" y="40"/>
                  </a:moveTo>
                  <a:lnTo>
                    <a:pt x="60" y="2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7" name="Line 199"/>
            <p:cNvSpPr>
              <a:spLocks noChangeShapeType="1"/>
            </p:cNvSpPr>
            <p:nvPr/>
          </p:nvSpPr>
          <p:spPr bwMode="auto">
            <a:xfrm>
              <a:off x="2981" y="2540"/>
              <a:ext cx="10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8" name="Freeform 200"/>
            <p:cNvSpPr>
              <a:spLocks/>
            </p:cNvSpPr>
            <p:nvPr/>
          </p:nvSpPr>
          <p:spPr bwMode="auto">
            <a:xfrm>
              <a:off x="3080" y="2520"/>
              <a:ext cx="59" cy="40"/>
            </a:xfrm>
            <a:custGeom>
              <a:avLst/>
              <a:gdLst>
                <a:gd name="T0" fmla="*/ 0 w 59"/>
                <a:gd name="T1" fmla="*/ 40 h 40"/>
                <a:gd name="T2" fmla="*/ 59 w 59"/>
                <a:gd name="T3" fmla="*/ 20 h 40"/>
                <a:gd name="T4" fmla="*/ 0 w 59"/>
                <a:gd name="T5" fmla="*/ 0 h 40"/>
                <a:gd name="T6" fmla="*/ 0 w 5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40">
                  <a:moveTo>
                    <a:pt x="0" y="40"/>
                  </a:moveTo>
                  <a:lnTo>
                    <a:pt x="59" y="2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09" name="Line 201"/>
            <p:cNvSpPr>
              <a:spLocks noChangeShapeType="1"/>
            </p:cNvSpPr>
            <p:nvPr/>
          </p:nvSpPr>
          <p:spPr bwMode="auto">
            <a:xfrm>
              <a:off x="3511" y="3071"/>
              <a:ext cx="1" cy="10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10" name="Freeform 202"/>
            <p:cNvSpPr>
              <a:spLocks/>
            </p:cNvSpPr>
            <p:nvPr/>
          </p:nvSpPr>
          <p:spPr bwMode="auto">
            <a:xfrm>
              <a:off x="3491" y="3171"/>
              <a:ext cx="40" cy="60"/>
            </a:xfrm>
            <a:custGeom>
              <a:avLst/>
              <a:gdLst>
                <a:gd name="T0" fmla="*/ 0 w 40"/>
                <a:gd name="T1" fmla="*/ 0 h 60"/>
                <a:gd name="T2" fmla="*/ 20 w 40"/>
                <a:gd name="T3" fmla="*/ 60 h 60"/>
                <a:gd name="T4" fmla="*/ 40 w 40"/>
                <a:gd name="T5" fmla="*/ 0 h 60"/>
                <a:gd name="T6" fmla="*/ 0 w 40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60">
                  <a:moveTo>
                    <a:pt x="0" y="0"/>
                  </a:moveTo>
                  <a:lnTo>
                    <a:pt x="20" y="6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11" name="Line 203"/>
            <p:cNvSpPr>
              <a:spLocks noChangeShapeType="1"/>
            </p:cNvSpPr>
            <p:nvPr/>
          </p:nvSpPr>
          <p:spPr bwMode="auto">
            <a:xfrm>
              <a:off x="4493" y="1930"/>
              <a:ext cx="1" cy="10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12" name="Freeform 204"/>
            <p:cNvSpPr>
              <a:spLocks/>
            </p:cNvSpPr>
            <p:nvPr/>
          </p:nvSpPr>
          <p:spPr bwMode="auto">
            <a:xfrm>
              <a:off x="4473" y="2031"/>
              <a:ext cx="40" cy="59"/>
            </a:xfrm>
            <a:custGeom>
              <a:avLst/>
              <a:gdLst>
                <a:gd name="T0" fmla="*/ 0 w 40"/>
                <a:gd name="T1" fmla="*/ 0 h 59"/>
                <a:gd name="T2" fmla="*/ 20 w 40"/>
                <a:gd name="T3" fmla="*/ 59 h 59"/>
                <a:gd name="T4" fmla="*/ 40 w 40"/>
                <a:gd name="T5" fmla="*/ 0 h 59"/>
                <a:gd name="T6" fmla="*/ 0 w 40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9">
                  <a:moveTo>
                    <a:pt x="0" y="0"/>
                  </a:moveTo>
                  <a:lnTo>
                    <a:pt x="20" y="59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9214" name="Line 206"/>
          <p:cNvSpPr>
            <a:spLocks noChangeShapeType="1"/>
          </p:cNvSpPr>
          <p:nvPr/>
        </p:nvSpPr>
        <p:spPr bwMode="auto">
          <a:xfrm flipV="1">
            <a:off x="7089775" y="3614738"/>
            <a:ext cx="1588" cy="1666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215" name="Freeform 207"/>
          <p:cNvSpPr>
            <a:spLocks/>
          </p:cNvSpPr>
          <p:nvPr/>
        </p:nvSpPr>
        <p:spPr bwMode="auto">
          <a:xfrm>
            <a:off x="7058025" y="3527425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  <a:gd name="T6" fmla="*/ 40 w 40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  <a:lnTo>
                  <a:pt x="40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z="2000" dirty="0"/>
              <a:t>Mutually Exclusive Conditional Paths</a:t>
            </a:r>
          </a:p>
        </p:txBody>
      </p:sp>
      <p:sp>
        <p:nvSpPr>
          <p:cNvPr id="301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01061" name="Freeform 5"/>
          <p:cNvSpPr>
            <a:spLocks/>
          </p:cNvSpPr>
          <p:nvPr/>
        </p:nvSpPr>
        <p:spPr bwMode="auto">
          <a:xfrm>
            <a:off x="4221163" y="3827463"/>
            <a:ext cx="2474912" cy="1587"/>
          </a:xfrm>
          <a:custGeom>
            <a:avLst/>
            <a:gdLst>
              <a:gd name="T0" fmla="*/ 0 w 3117"/>
              <a:gd name="T1" fmla="*/ 1558 w 3117"/>
              <a:gd name="T2" fmla="*/ 3117 w 311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117">
                <a:moveTo>
                  <a:pt x="0" y="0"/>
                </a:moveTo>
                <a:lnTo>
                  <a:pt x="1558" y="0"/>
                </a:lnTo>
                <a:lnTo>
                  <a:pt x="3117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4935538" y="3463925"/>
            <a:ext cx="15033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Helvetica" charset="0"/>
              </a:rPr>
              <a:t>1a [test1] :  msg2()</a:t>
            </a:r>
            <a:endParaRPr lang="en-US" altLang="zh-CN"/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3184525" y="3602038"/>
            <a:ext cx="1036638" cy="4508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3460750" y="3732213"/>
            <a:ext cx="5207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 u="sng">
                <a:solidFill>
                  <a:srgbClr val="000000"/>
                </a:solidFill>
                <a:latin typeface="Helvetica" charset="0"/>
              </a:rPr>
              <a:t>:ClassA</a:t>
            </a:r>
            <a:endParaRPr lang="en-US" altLang="zh-CN"/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6696075" y="3602038"/>
            <a:ext cx="1038225" cy="4508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6972300" y="3732213"/>
            <a:ext cx="511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 u="sng">
                <a:solidFill>
                  <a:srgbClr val="000000"/>
                </a:solidFill>
                <a:latin typeface="Helvetica" charset="0"/>
              </a:rPr>
              <a:t>:ClassB</a:t>
            </a:r>
            <a:endParaRPr lang="en-US" altLang="zh-CN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6715125" y="5178425"/>
            <a:ext cx="998538" cy="4508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6969125" y="5310188"/>
            <a:ext cx="511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 u="sng">
                <a:solidFill>
                  <a:srgbClr val="000000"/>
                </a:solidFill>
                <a:latin typeface="Helvetica" charset="0"/>
              </a:rPr>
              <a:t>:ClassC</a:t>
            </a:r>
            <a:endParaRPr lang="en-US" altLang="zh-CN"/>
          </a:p>
        </p:txBody>
      </p:sp>
      <p:sp>
        <p:nvSpPr>
          <p:cNvPr id="301069" name="Freeform 13"/>
          <p:cNvSpPr>
            <a:spLocks/>
          </p:cNvSpPr>
          <p:nvPr/>
        </p:nvSpPr>
        <p:spPr bwMode="auto">
          <a:xfrm>
            <a:off x="7215188" y="4052888"/>
            <a:ext cx="1587" cy="1125537"/>
          </a:xfrm>
          <a:custGeom>
            <a:avLst/>
            <a:gdLst>
              <a:gd name="T0" fmla="*/ 0 h 1418"/>
              <a:gd name="T1" fmla="*/ 708 h 1418"/>
              <a:gd name="T2" fmla="*/ 1418 h 141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418">
                <a:moveTo>
                  <a:pt x="0" y="0"/>
                </a:moveTo>
                <a:lnTo>
                  <a:pt x="0" y="708"/>
                </a:lnTo>
                <a:lnTo>
                  <a:pt x="0" y="141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0" name="Rectangle 14"/>
          <p:cNvSpPr>
            <a:spLocks noChangeArrowheads="1"/>
          </p:cNvSpPr>
          <p:nvPr/>
        </p:nvSpPr>
        <p:spPr bwMode="auto">
          <a:xfrm>
            <a:off x="7475538" y="4459288"/>
            <a:ext cx="10350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Helvetica" charset="0"/>
              </a:rPr>
              <a:t>1a.1: msg3()</a:t>
            </a:r>
            <a:endParaRPr lang="en-US" altLang="zh-CN"/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auto">
          <a:xfrm flipH="1">
            <a:off x="2465388" y="3827463"/>
            <a:ext cx="719137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2606675" y="3651250"/>
            <a:ext cx="6080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Helvetica" charset="0"/>
              </a:rPr>
              <a:t>msg1()</a:t>
            </a:r>
            <a:endParaRPr lang="en-US" altLang="zh-CN"/>
          </a:p>
        </p:txBody>
      </p: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3163888" y="5178425"/>
            <a:ext cx="1076325" cy="4508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74" name="Rectangle 18"/>
          <p:cNvSpPr>
            <a:spLocks noChangeArrowheads="1"/>
          </p:cNvSpPr>
          <p:nvPr/>
        </p:nvSpPr>
        <p:spPr bwMode="auto">
          <a:xfrm>
            <a:off x="3457575" y="5310188"/>
            <a:ext cx="5207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 u="sng">
                <a:solidFill>
                  <a:srgbClr val="000000"/>
                </a:solidFill>
                <a:latin typeface="Helvetica" charset="0"/>
              </a:rPr>
              <a:t>:ClassD</a:t>
            </a:r>
            <a:endParaRPr lang="en-US" altLang="zh-CN"/>
          </a:p>
        </p:txBody>
      </p:sp>
      <p:sp>
        <p:nvSpPr>
          <p:cNvPr id="301075" name="Freeform 19"/>
          <p:cNvSpPr>
            <a:spLocks/>
          </p:cNvSpPr>
          <p:nvPr/>
        </p:nvSpPr>
        <p:spPr bwMode="auto">
          <a:xfrm>
            <a:off x="3702050" y="4052888"/>
            <a:ext cx="1588" cy="1125537"/>
          </a:xfrm>
          <a:custGeom>
            <a:avLst/>
            <a:gdLst>
              <a:gd name="T0" fmla="*/ 0 h 1418"/>
              <a:gd name="T1" fmla="*/ 708 h 1418"/>
              <a:gd name="T2" fmla="*/ 1418 h 141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418">
                <a:moveTo>
                  <a:pt x="0" y="0"/>
                </a:moveTo>
                <a:lnTo>
                  <a:pt x="0" y="708"/>
                </a:lnTo>
                <a:lnTo>
                  <a:pt x="0" y="141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6" name="Rectangle 20"/>
          <p:cNvSpPr>
            <a:spLocks noChangeArrowheads="1"/>
          </p:cNvSpPr>
          <p:nvPr/>
        </p:nvSpPr>
        <p:spPr bwMode="auto">
          <a:xfrm>
            <a:off x="3976688" y="4459288"/>
            <a:ext cx="17399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Helvetica" charset="0"/>
              </a:rPr>
              <a:t>1b [not test1] : msg4()</a:t>
            </a:r>
            <a:endParaRPr lang="en-US" altLang="zh-CN"/>
          </a:p>
        </p:txBody>
      </p:sp>
      <p:sp>
        <p:nvSpPr>
          <p:cNvPr id="301077" name="Freeform 21"/>
          <p:cNvSpPr>
            <a:spLocks/>
          </p:cNvSpPr>
          <p:nvPr/>
        </p:nvSpPr>
        <p:spPr bwMode="auto">
          <a:xfrm>
            <a:off x="4240213" y="5403850"/>
            <a:ext cx="2474912" cy="1588"/>
          </a:xfrm>
          <a:custGeom>
            <a:avLst/>
            <a:gdLst>
              <a:gd name="T0" fmla="*/ 0 w 3117"/>
              <a:gd name="T1" fmla="*/ 1559 w 3117"/>
              <a:gd name="T2" fmla="*/ 3117 w 311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117">
                <a:moveTo>
                  <a:pt x="0" y="0"/>
                </a:moveTo>
                <a:lnTo>
                  <a:pt x="1559" y="0"/>
                </a:lnTo>
                <a:lnTo>
                  <a:pt x="3117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78" name="Rectangle 22"/>
          <p:cNvSpPr>
            <a:spLocks noChangeArrowheads="1"/>
          </p:cNvSpPr>
          <p:nvPr/>
        </p:nvSpPr>
        <p:spPr bwMode="auto">
          <a:xfrm>
            <a:off x="5148263" y="5229225"/>
            <a:ext cx="10350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Helvetica" charset="0"/>
              </a:rPr>
              <a:t>1b.1: msg5()</a:t>
            </a:r>
            <a:endParaRPr lang="en-US" altLang="zh-CN"/>
          </a:p>
        </p:txBody>
      </p:sp>
      <p:sp>
        <p:nvSpPr>
          <p:cNvPr id="301079" name="Rectangle 23"/>
          <p:cNvSpPr>
            <a:spLocks noChangeArrowheads="1"/>
          </p:cNvSpPr>
          <p:nvPr/>
        </p:nvSpPr>
        <p:spPr bwMode="auto">
          <a:xfrm>
            <a:off x="3184525" y="2295525"/>
            <a:ext cx="1036638" cy="449263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80" name="Rectangle 24"/>
          <p:cNvSpPr>
            <a:spLocks noChangeArrowheads="1"/>
          </p:cNvSpPr>
          <p:nvPr/>
        </p:nvSpPr>
        <p:spPr bwMode="auto">
          <a:xfrm>
            <a:off x="3460750" y="2425700"/>
            <a:ext cx="5032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 u="sng">
                <a:solidFill>
                  <a:srgbClr val="000000"/>
                </a:solidFill>
                <a:latin typeface="Helvetica" charset="0"/>
              </a:rPr>
              <a:t>:ClassE</a:t>
            </a:r>
            <a:endParaRPr lang="en-US" altLang="zh-CN"/>
          </a:p>
        </p:txBody>
      </p:sp>
      <p:sp>
        <p:nvSpPr>
          <p:cNvPr id="301081" name="Freeform 25"/>
          <p:cNvSpPr>
            <a:spLocks/>
          </p:cNvSpPr>
          <p:nvPr/>
        </p:nvSpPr>
        <p:spPr bwMode="auto">
          <a:xfrm>
            <a:off x="3702050" y="2744788"/>
            <a:ext cx="1588" cy="857250"/>
          </a:xfrm>
          <a:custGeom>
            <a:avLst/>
            <a:gdLst>
              <a:gd name="T0" fmla="*/ 0 h 1079"/>
              <a:gd name="T1" fmla="*/ 539 h 1079"/>
              <a:gd name="T2" fmla="*/ 1079 h 107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079">
                <a:moveTo>
                  <a:pt x="0" y="0"/>
                </a:moveTo>
                <a:lnTo>
                  <a:pt x="0" y="539"/>
                </a:lnTo>
                <a:lnTo>
                  <a:pt x="0" y="107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2" name="Rectangle 26"/>
          <p:cNvSpPr>
            <a:spLocks noChangeArrowheads="1"/>
          </p:cNvSpPr>
          <p:nvPr/>
        </p:nvSpPr>
        <p:spPr bwMode="auto">
          <a:xfrm>
            <a:off x="3063875" y="3116263"/>
            <a:ext cx="7985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Helvetica" charset="0"/>
              </a:rPr>
              <a:t>2: msg6()</a:t>
            </a:r>
            <a:endParaRPr lang="en-US" altLang="zh-CN"/>
          </a:p>
        </p:txBody>
      </p:sp>
      <p:sp>
        <p:nvSpPr>
          <p:cNvPr id="301083" name="Line 27"/>
          <p:cNvSpPr>
            <a:spLocks noChangeShapeType="1"/>
          </p:cNvSpPr>
          <p:nvPr/>
        </p:nvSpPr>
        <p:spPr bwMode="auto">
          <a:xfrm>
            <a:off x="2625725" y="3556000"/>
            <a:ext cx="1571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4" name="Freeform 28"/>
          <p:cNvSpPr>
            <a:spLocks/>
          </p:cNvSpPr>
          <p:nvPr/>
        </p:nvSpPr>
        <p:spPr bwMode="auto">
          <a:xfrm>
            <a:off x="2774950" y="3522663"/>
            <a:ext cx="90488" cy="66675"/>
          </a:xfrm>
          <a:custGeom>
            <a:avLst/>
            <a:gdLst>
              <a:gd name="T0" fmla="*/ 0 w 113"/>
              <a:gd name="T1" fmla="*/ 85 h 85"/>
              <a:gd name="T2" fmla="*/ 113 w 113"/>
              <a:gd name="T3" fmla="*/ 43 h 85"/>
              <a:gd name="T4" fmla="*/ 0 w 113"/>
              <a:gd name="T5" fmla="*/ 0 h 85"/>
              <a:gd name="T6" fmla="*/ 0 w 113"/>
              <a:gd name="T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85">
                <a:moveTo>
                  <a:pt x="0" y="85"/>
                </a:moveTo>
                <a:lnTo>
                  <a:pt x="113" y="43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5" name="Line 29"/>
          <p:cNvSpPr>
            <a:spLocks noChangeShapeType="1"/>
          </p:cNvSpPr>
          <p:nvPr/>
        </p:nvSpPr>
        <p:spPr bwMode="auto">
          <a:xfrm>
            <a:off x="6057900" y="5178425"/>
            <a:ext cx="1571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6" name="Freeform 30"/>
          <p:cNvSpPr>
            <a:spLocks/>
          </p:cNvSpPr>
          <p:nvPr/>
        </p:nvSpPr>
        <p:spPr bwMode="auto">
          <a:xfrm>
            <a:off x="6207125" y="5145088"/>
            <a:ext cx="90488" cy="66675"/>
          </a:xfrm>
          <a:custGeom>
            <a:avLst/>
            <a:gdLst>
              <a:gd name="T0" fmla="*/ 0 w 112"/>
              <a:gd name="T1" fmla="*/ 85 h 85"/>
              <a:gd name="T2" fmla="*/ 112 w 112"/>
              <a:gd name="T3" fmla="*/ 42 h 85"/>
              <a:gd name="T4" fmla="*/ 0 w 112"/>
              <a:gd name="T5" fmla="*/ 0 h 85"/>
              <a:gd name="T6" fmla="*/ 0 w 112"/>
              <a:gd name="T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5">
                <a:moveTo>
                  <a:pt x="0" y="85"/>
                </a:moveTo>
                <a:lnTo>
                  <a:pt x="112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7" name="Line 31"/>
          <p:cNvSpPr>
            <a:spLocks noChangeShapeType="1"/>
          </p:cNvSpPr>
          <p:nvPr/>
        </p:nvSpPr>
        <p:spPr bwMode="auto">
          <a:xfrm>
            <a:off x="6216650" y="3646488"/>
            <a:ext cx="158750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8" name="Freeform 32"/>
          <p:cNvSpPr>
            <a:spLocks/>
          </p:cNvSpPr>
          <p:nvPr/>
        </p:nvSpPr>
        <p:spPr bwMode="auto">
          <a:xfrm>
            <a:off x="6367463" y="3613150"/>
            <a:ext cx="88900" cy="66675"/>
          </a:xfrm>
          <a:custGeom>
            <a:avLst/>
            <a:gdLst>
              <a:gd name="T0" fmla="*/ 0 w 113"/>
              <a:gd name="T1" fmla="*/ 85 h 85"/>
              <a:gd name="T2" fmla="*/ 113 w 113"/>
              <a:gd name="T3" fmla="*/ 42 h 85"/>
              <a:gd name="T4" fmla="*/ 0 w 113"/>
              <a:gd name="T5" fmla="*/ 0 h 85"/>
              <a:gd name="T6" fmla="*/ 0 w 113"/>
              <a:gd name="T7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85">
                <a:moveTo>
                  <a:pt x="0" y="85"/>
                </a:moveTo>
                <a:lnTo>
                  <a:pt x="113" y="42"/>
                </a:lnTo>
                <a:lnTo>
                  <a:pt x="0" y="0"/>
                </a:lnTo>
                <a:lnTo>
                  <a:pt x="0" y="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89" name="Line 33"/>
          <p:cNvSpPr>
            <a:spLocks noChangeShapeType="1"/>
          </p:cNvSpPr>
          <p:nvPr/>
        </p:nvSpPr>
        <p:spPr bwMode="auto">
          <a:xfrm>
            <a:off x="5618163" y="4413250"/>
            <a:ext cx="1587" cy="177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0" name="Freeform 34"/>
          <p:cNvSpPr>
            <a:spLocks/>
          </p:cNvSpPr>
          <p:nvPr/>
        </p:nvSpPr>
        <p:spPr bwMode="auto">
          <a:xfrm>
            <a:off x="5588000" y="4583113"/>
            <a:ext cx="60325" cy="100012"/>
          </a:xfrm>
          <a:custGeom>
            <a:avLst/>
            <a:gdLst>
              <a:gd name="T0" fmla="*/ 0 w 76"/>
              <a:gd name="T1" fmla="*/ 0 h 128"/>
              <a:gd name="T2" fmla="*/ 38 w 76"/>
              <a:gd name="T3" fmla="*/ 128 h 128"/>
              <a:gd name="T4" fmla="*/ 76 w 76"/>
              <a:gd name="T5" fmla="*/ 0 h 128"/>
              <a:gd name="T6" fmla="*/ 0 w 76"/>
              <a:gd name="T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28">
                <a:moveTo>
                  <a:pt x="0" y="0"/>
                </a:moveTo>
                <a:lnTo>
                  <a:pt x="38" y="128"/>
                </a:ln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1" name="Line 35"/>
          <p:cNvSpPr>
            <a:spLocks noChangeShapeType="1"/>
          </p:cNvSpPr>
          <p:nvPr/>
        </p:nvSpPr>
        <p:spPr bwMode="auto">
          <a:xfrm>
            <a:off x="7932738" y="4683125"/>
            <a:ext cx="1587" cy="177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2" name="Freeform 36"/>
          <p:cNvSpPr>
            <a:spLocks/>
          </p:cNvSpPr>
          <p:nvPr/>
        </p:nvSpPr>
        <p:spPr bwMode="auto">
          <a:xfrm>
            <a:off x="7902575" y="4852988"/>
            <a:ext cx="60325" cy="101600"/>
          </a:xfrm>
          <a:custGeom>
            <a:avLst/>
            <a:gdLst>
              <a:gd name="T0" fmla="*/ 0 w 75"/>
              <a:gd name="T1" fmla="*/ 0 h 127"/>
              <a:gd name="T2" fmla="*/ 37 w 75"/>
              <a:gd name="T3" fmla="*/ 127 h 127"/>
              <a:gd name="T4" fmla="*/ 75 w 75"/>
              <a:gd name="T5" fmla="*/ 0 h 127"/>
              <a:gd name="T6" fmla="*/ 0 w 75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127">
                <a:moveTo>
                  <a:pt x="0" y="0"/>
                </a:moveTo>
                <a:lnTo>
                  <a:pt x="37" y="127"/>
                </a:ln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3" name="Rectangle 37"/>
          <p:cNvSpPr>
            <a:spLocks noChangeArrowheads="1"/>
          </p:cNvSpPr>
          <p:nvPr/>
        </p:nvSpPr>
        <p:spPr bwMode="auto">
          <a:xfrm>
            <a:off x="1227138" y="2024063"/>
            <a:ext cx="1517650" cy="6318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94" name="Rectangle 38"/>
          <p:cNvSpPr>
            <a:spLocks noChangeArrowheads="1"/>
          </p:cNvSpPr>
          <p:nvPr/>
        </p:nvSpPr>
        <p:spPr bwMode="auto">
          <a:xfrm>
            <a:off x="1298575" y="2149475"/>
            <a:ext cx="14716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Helvetica" charset="0"/>
              </a:rPr>
              <a:t>unconditional after</a:t>
            </a:r>
            <a:endParaRPr lang="en-US" altLang="zh-CN"/>
          </a:p>
        </p:txBody>
      </p:sp>
      <p:sp>
        <p:nvSpPr>
          <p:cNvPr id="301095" name="Rectangle 39"/>
          <p:cNvSpPr>
            <a:spLocks noChangeArrowheads="1"/>
          </p:cNvSpPr>
          <p:nvPr/>
        </p:nvSpPr>
        <p:spPr bwMode="auto">
          <a:xfrm>
            <a:off x="1298575" y="2341563"/>
            <a:ext cx="16335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Helvetica" charset="0"/>
              </a:rPr>
              <a:t>either msg2 or msg4</a:t>
            </a:r>
            <a:endParaRPr lang="en-US" altLang="zh-CN"/>
          </a:p>
        </p:txBody>
      </p:sp>
      <p:sp>
        <p:nvSpPr>
          <p:cNvPr id="301096" name="Freeform 40"/>
          <p:cNvSpPr>
            <a:spLocks/>
          </p:cNvSpPr>
          <p:nvPr/>
        </p:nvSpPr>
        <p:spPr bwMode="auto">
          <a:xfrm>
            <a:off x="2565400" y="2024063"/>
            <a:ext cx="179388" cy="201612"/>
          </a:xfrm>
          <a:custGeom>
            <a:avLst/>
            <a:gdLst>
              <a:gd name="T0" fmla="*/ 0 w 226"/>
              <a:gd name="T1" fmla="*/ 0 h 255"/>
              <a:gd name="T2" fmla="*/ 226 w 226"/>
              <a:gd name="T3" fmla="*/ 255 h 255"/>
              <a:gd name="T4" fmla="*/ 226 w 226"/>
              <a:gd name="T5" fmla="*/ 0 h 255"/>
              <a:gd name="T6" fmla="*/ 0 w 226"/>
              <a:gd name="T7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" h="255">
                <a:moveTo>
                  <a:pt x="0" y="0"/>
                </a:moveTo>
                <a:lnTo>
                  <a:pt x="226" y="255"/>
                </a:lnTo>
                <a:lnTo>
                  <a:pt x="2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97" name="Freeform 41"/>
          <p:cNvSpPr>
            <a:spLocks/>
          </p:cNvSpPr>
          <p:nvPr/>
        </p:nvSpPr>
        <p:spPr bwMode="auto">
          <a:xfrm>
            <a:off x="2565400" y="2024063"/>
            <a:ext cx="179388" cy="201612"/>
          </a:xfrm>
          <a:custGeom>
            <a:avLst/>
            <a:gdLst>
              <a:gd name="T0" fmla="*/ 226 w 226"/>
              <a:gd name="T1" fmla="*/ 255 h 255"/>
              <a:gd name="T2" fmla="*/ 0 w 226"/>
              <a:gd name="T3" fmla="*/ 0 h 255"/>
              <a:gd name="T4" fmla="*/ 0 w 226"/>
              <a:gd name="T5" fmla="*/ 255 h 255"/>
              <a:gd name="T6" fmla="*/ 226 w 226"/>
              <a:gd name="T7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" h="255">
                <a:moveTo>
                  <a:pt x="226" y="255"/>
                </a:moveTo>
                <a:lnTo>
                  <a:pt x="0" y="0"/>
                </a:lnTo>
                <a:lnTo>
                  <a:pt x="0" y="255"/>
                </a:lnTo>
                <a:lnTo>
                  <a:pt x="226" y="255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098" name="Line 42"/>
          <p:cNvSpPr>
            <a:spLocks noChangeShapeType="1"/>
          </p:cNvSpPr>
          <p:nvPr/>
        </p:nvSpPr>
        <p:spPr bwMode="auto">
          <a:xfrm>
            <a:off x="1985963" y="2655888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099" name="Line 43"/>
          <p:cNvSpPr>
            <a:spLocks noChangeShapeType="1"/>
          </p:cNvSpPr>
          <p:nvPr/>
        </p:nvSpPr>
        <p:spPr bwMode="auto">
          <a:xfrm>
            <a:off x="2011363" y="266541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0" name="Line 44"/>
          <p:cNvSpPr>
            <a:spLocks noChangeShapeType="1"/>
          </p:cNvSpPr>
          <p:nvPr/>
        </p:nvSpPr>
        <p:spPr bwMode="auto">
          <a:xfrm>
            <a:off x="2035175" y="2678113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1" name="Line 45"/>
          <p:cNvSpPr>
            <a:spLocks noChangeShapeType="1"/>
          </p:cNvSpPr>
          <p:nvPr/>
        </p:nvSpPr>
        <p:spPr bwMode="auto">
          <a:xfrm>
            <a:off x="2057400" y="2689225"/>
            <a:ext cx="47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2" name="Line 46"/>
          <p:cNvSpPr>
            <a:spLocks noChangeShapeType="1"/>
          </p:cNvSpPr>
          <p:nvPr/>
        </p:nvSpPr>
        <p:spPr bwMode="auto">
          <a:xfrm>
            <a:off x="2081213" y="2700338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3" name="Line 47"/>
          <p:cNvSpPr>
            <a:spLocks noChangeShapeType="1"/>
          </p:cNvSpPr>
          <p:nvPr/>
        </p:nvSpPr>
        <p:spPr bwMode="auto">
          <a:xfrm>
            <a:off x="2105025" y="2711450"/>
            <a:ext cx="47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4" name="Line 48"/>
          <p:cNvSpPr>
            <a:spLocks noChangeShapeType="1"/>
          </p:cNvSpPr>
          <p:nvPr/>
        </p:nvSpPr>
        <p:spPr bwMode="auto">
          <a:xfrm>
            <a:off x="2128838" y="2722563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5" name="Line 49"/>
          <p:cNvSpPr>
            <a:spLocks noChangeShapeType="1"/>
          </p:cNvSpPr>
          <p:nvPr/>
        </p:nvSpPr>
        <p:spPr bwMode="auto">
          <a:xfrm>
            <a:off x="2152650" y="2733675"/>
            <a:ext cx="47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6" name="Line 50"/>
          <p:cNvSpPr>
            <a:spLocks noChangeShapeType="1"/>
          </p:cNvSpPr>
          <p:nvPr/>
        </p:nvSpPr>
        <p:spPr bwMode="auto">
          <a:xfrm>
            <a:off x="2176463" y="274478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7" name="Line 51"/>
          <p:cNvSpPr>
            <a:spLocks noChangeShapeType="1"/>
          </p:cNvSpPr>
          <p:nvPr/>
        </p:nvSpPr>
        <p:spPr bwMode="auto">
          <a:xfrm>
            <a:off x="2198688" y="2755900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8" name="Line 52"/>
          <p:cNvSpPr>
            <a:spLocks noChangeShapeType="1"/>
          </p:cNvSpPr>
          <p:nvPr/>
        </p:nvSpPr>
        <p:spPr bwMode="auto">
          <a:xfrm>
            <a:off x="2222500" y="276701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09" name="Line 53"/>
          <p:cNvSpPr>
            <a:spLocks noChangeShapeType="1"/>
          </p:cNvSpPr>
          <p:nvPr/>
        </p:nvSpPr>
        <p:spPr bwMode="auto">
          <a:xfrm>
            <a:off x="2246313" y="2778125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0" name="Line 54"/>
          <p:cNvSpPr>
            <a:spLocks noChangeShapeType="1"/>
          </p:cNvSpPr>
          <p:nvPr/>
        </p:nvSpPr>
        <p:spPr bwMode="auto">
          <a:xfrm>
            <a:off x="2270125" y="278923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1" name="Line 55"/>
          <p:cNvSpPr>
            <a:spLocks noChangeShapeType="1"/>
          </p:cNvSpPr>
          <p:nvPr/>
        </p:nvSpPr>
        <p:spPr bwMode="auto">
          <a:xfrm>
            <a:off x="2292350" y="2798763"/>
            <a:ext cx="4763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2" name="Line 56"/>
          <p:cNvSpPr>
            <a:spLocks noChangeShapeType="1"/>
          </p:cNvSpPr>
          <p:nvPr/>
        </p:nvSpPr>
        <p:spPr bwMode="auto">
          <a:xfrm>
            <a:off x="2317750" y="281146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3" name="Line 57"/>
          <p:cNvSpPr>
            <a:spLocks noChangeShapeType="1"/>
          </p:cNvSpPr>
          <p:nvPr/>
        </p:nvSpPr>
        <p:spPr bwMode="auto">
          <a:xfrm>
            <a:off x="2341563" y="2822575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4" name="Line 58"/>
          <p:cNvSpPr>
            <a:spLocks noChangeShapeType="1"/>
          </p:cNvSpPr>
          <p:nvPr/>
        </p:nvSpPr>
        <p:spPr bwMode="auto">
          <a:xfrm>
            <a:off x="2363788" y="2833688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5" name="Line 59"/>
          <p:cNvSpPr>
            <a:spLocks noChangeShapeType="1"/>
          </p:cNvSpPr>
          <p:nvPr/>
        </p:nvSpPr>
        <p:spPr bwMode="auto">
          <a:xfrm>
            <a:off x="2389188" y="284321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6" name="Line 60"/>
          <p:cNvSpPr>
            <a:spLocks noChangeShapeType="1"/>
          </p:cNvSpPr>
          <p:nvPr/>
        </p:nvSpPr>
        <p:spPr bwMode="auto">
          <a:xfrm>
            <a:off x="2411413" y="2855913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7" name="Line 61"/>
          <p:cNvSpPr>
            <a:spLocks noChangeShapeType="1"/>
          </p:cNvSpPr>
          <p:nvPr/>
        </p:nvSpPr>
        <p:spPr bwMode="auto">
          <a:xfrm>
            <a:off x="2435225" y="2867025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8" name="Line 62"/>
          <p:cNvSpPr>
            <a:spLocks noChangeShapeType="1"/>
          </p:cNvSpPr>
          <p:nvPr/>
        </p:nvSpPr>
        <p:spPr bwMode="auto">
          <a:xfrm>
            <a:off x="2457450" y="2878138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19" name="Line 63"/>
          <p:cNvSpPr>
            <a:spLocks noChangeShapeType="1"/>
          </p:cNvSpPr>
          <p:nvPr/>
        </p:nvSpPr>
        <p:spPr bwMode="auto">
          <a:xfrm>
            <a:off x="2481263" y="2887663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0" name="Line 64"/>
          <p:cNvSpPr>
            <a:spLocks noChangeShapeType="1"/>
          </p:cNvSpPr>
          <p:nvPr/>
        </p:nvSpPr>
        <p:spPr bwMode="auto">
          <a:xfrm>
            <a:off x="2505075" y="2898775"/>
            <a:ext cx="4763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1" name="Line 65"/>
          <p:cNvSpPr>
            <a:spLocks noChangeShapeType="1"/>
          </p:cNvSpPr>
          <p:nvPr/>
        </p:nvSpPr>
        <p:spPr bwMode="auto">
          <a:xfrm>
            <a:off x="2528888" y="2911475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2" name="Line 66"/>
          <p:cNvSpPr>
            <a:spLocks noChangeShapeType="1"/>
          </p:cNvSpPr>
          <p:nvPr/>
        </p:nvSpPr>
        <p:spPr bwMode="auto">
          <a:xfrm>
            <a:off x="2552700" y="2922588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3" name="Line 67"/>
          <p:cNvSpPr>
            <a:spLocks noChangeShapeType="1"/>
          </p:cNvSpPr>
          <p:nvPr/>
        </p:nvSpPr>
        <p:spPr bwMode="auto">
          <a:xfrm>
            <a:off x="2576513" y="2932113"/>
            <a:ext cx="4762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4" name="Line 68"/>
          <p:cNvSpPr>
            <a:spLocks noChangeShapeType="1"/>
          </p:cNvSpPr>
          <p:nvPr/>
        </p:nvSpPr>
        <p:spPr bwMode="auto">
          <a:xfrm>
            <a:off x="2600325" y="29432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5" name="Line 69"/>
          <p:cNvSpPr>
            <a:spLocks noChangeShapeType="1"/>
          </p:cNvSpPr>
          <p:nvPr/>
        </p:nvSpPr>
        <p:spPr bwMode="auto">
          <a:xfrm>
            <a:off x="2622550" y="2955925"/>
            <a:ext cx="47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6" name="Line 70"/>
          <p:cNvSpPr>
            <a:spLocks noChangeShapeType="1"/>
          </p:cNvSpPr>
          <p:nvPr/>
        </p:nvSpPr>
        <p:spPr bwMode="auto">
          <a:xfrm>
            <a:off x="2646363" y="2967038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7" name="Line 71"/>
          <p:cNvSpPr>
            <a:spLocks noChangeShapeType="1"/>
          </p:cNvSpPr>
          <p:nvPr/>
        </p:nvSpPr>
        <p:spPr bwMode="auto">
          <a:xfrm>
            <a:off x="2670175" y="297656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8" name="Line 72"/>
          <p:cNvSpPr>
            <a:spLocks noChangeShapeType="1"/>
          </p:cNvSpPr>
          <p:nvPr/>
        </p:nvSpPr>
        <p:spPr bwMode="auto">
          <a:xfrm>
            <a:off x="2693988" y="2987675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29" name="Line 73"/>
          <p:cNvSpPr>
            <a:spLocks noChangeShapeType="1"/>
          </p:cNvSpPr>
          <p:nvPr/>
        </p:nvSpPr>
        <p:spPr bwMode="auto">
          <a:xfrm>
            <a:off x="2716213" y="2998788"/>
            <a:ext cx="4762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0" name="Line 74"/>
          <p:cNvSpPr>
            <a:spLocks noChangeShapeType="1"/>
          </p:cNvSpPr>
          <p:nvPr/>
        </p:nvSpPr>
        <p:spPr bwMode="auto">
          <a:xfrm>
            <a:off x="2741613" y="3009900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1" name="Line 75"/>
          <p:cNvSpPr>
            <a:spLocks noChangeShapeType="1"/>
          </p:cNvSpPr>
          <p:nvPr/>
        </p:nvSpPr>
        <p:spPr bwMode="auto">
          <a:xfrm>
            <a:off x="2763838" y="3021013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2" name="Line 76"/>
          <p:cNvSpPr>
            <a:spLocks noChangeShapeType="1"/>
          </p:cNvSpPr>
          <p:nvPr/>
        </p:nvSpPr>
        <p:spPr bwMode="auto">
          <a:xfrm>
            <a:off x="2787650" y="3032125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3" name="Line 77"/>
          <p:cNvSpPr>
            <a:spLocks noChangeShapeType="1"/>
          </p:cNvSpPr>
          <p:nvPr/>
        </p:nvSpPr>
        <p:spPr bwMode="auto">
          <a:xfrm>
            <a:off x="2809875" y="3043238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4" name="Line 78"/>
          <p:cNvSpPr>
            <a:spLocks noChangeShapeType="1"/>
          </p:cNvSpPr>
          <p:nvPr/>
        </p:nvSpPr>
        <p:spPr bwMode="auto">
          <a:xfrm>
            <a:off x="2833688" y="3054350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5" name="Line 79"/>
          <p:cNvSpPr>
            <a:spLocks noChangeShapeType="1"/>
          </p:cNvSpPr>
          <p:nvPr/>
        </p:nvSpPr>
        <p:spPr bwMode="auto">
          <a:xfrm>
            <a:off x="2857500" y="306546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6" name="Line 80"/>
          <p:cNvSpPr>
            <a:spLocks noChangeShapeType="1"/>
          </p:cNvSpPr>
          <p:nvPr/>
        </p:nvSpPr>
        <p:spPr bwMode="auto">
          <a:xfrm>
            <a:off x="2881313" y="3076575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7" name="Line 81"/>
          <p:cNvSpPr>
            <a:spLocks noChangeShapeType="1"/>
          </p:cNvSpPr>
          <p:nvPr/>
        </p:nvSpPr>
        <p:spPr bwMode="auto">
          <a:xfrm>
            <a:off x="2905125" y="3087688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8" name="Freeform 82"/>
          <p:cNvSpPr>
            <a:spLocks/>
          </p:cNvSpPr>
          <p:nvPr/>
        </p:nvSpPr>
        <p:spPr bwMode="auto">
          <a:xfrm>
            <a:off x="2906713" y="3065463"/>
            <a:ext cx="74612" cy="80962"/>
          </a:xfrm>
          <a:custGeom>
            <a:avLst/>
            <a:gdLst>
              <a:gd name="T0" fmla="*/ 4 w 92"/>
              <a:gd name="T1" fmla="*/ 32 h 103"/>
              <a:gd name="T2" fmla="*/ 0 w 92"/>
              <a:gd name="T3" fmla="*/ 47 h 103"/>
              <a:gd name="T4" fmla="*/ 1 w 92"/>
              <a:gd name="T5" fmla="*/ 64 h 103"/>
              <a:gd name="T6" fmla="*/ 6 w 92"/>
              <a:gd name="T7" fmla="*/ 79 h 103"/>
              <a:gd name="T8" fmla="*/ 16 w 92"/>
              <a:gd name="T9" fmla="*/ 91 h 103"/>
              <a:gd name="T10" fmla="*/ 28 w 92"/>
              <a:gd name="T11" fmla="*/ 100 h 103"/>
              <a:gd name="T12" fmla="*/ 43 w 92"/>
              <a:gd name="T13" fmla="*/ 103 h 103"/>
              <a:gd name="T14" fmla="*/ 56 w 92"/>
              <a:gd name="T15" fmla="*/ 103 h 103"/>
              <a:gd name="T16" fmla="*/ 69 w 92"/>
              <a:gd name="T17" fmla="*/ 96 h 103"/>
              <a:gd name="T18" fmla="*/ 81 w 92"/>
              <a:gd name="T19" fmla="*/ 85 h 103"/>
              <a:gd name="T20" fmla="*/ 88 w 92"/>
              <a:gd name="T21" fmla="*/ 72 h 103"/>
              <a:gd name="T22" fmla="*/ 92 w 92"/>
              <a:gd name="T23" fmla="*/ 56 h 103"/>
              <a:gd name="T24" fmla="*/ 91 w 92"/>
              <a:gd name="T25" fmla="*/ 40 h 103"/>
              <a:gd name="T26" fmla="*/ 85 w 92"/>
              <a:gd name="T27" fmla="*/ 25 h 103"/>
              <a:gd name="T28" fmla="*/ 76 w 92"/>
              <a:gd name="T29" fmla="*/ 13 h 103"/>
              <a:gd name="T30" fmla="*/ 64 w 92"/>
              <a:gd name="T31" fmla="*/ 3 h 103"/>
              <a:gd name="T32" fmla="*/ 49 w 92"/>
              <a:gd name="T33" fmla="*/ 0 h 103"/>
              <a:gd name="T34" fmla="*/ 36 w 92"/>
              <a:gd name="T35" fmla="*/ 0 h 103"/>
              <a:gd name="T36" fmla="*/ 22 w 92"/>
              <a:gd name="T37" fmla="*/ 8 h 103"/>
              <a:gd name="T38" fmla="*/ 10 w 92"/>
              <a:gd name="T39" fmla="*/ 19 h 103"/>
              <a:gd name="T40" fmla="*/ 4 w 92"/>
              <a:gd name="T41" fmla="*/ 3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" h="103">
                <a:moveTo>
                  <a:pt x="4" y="32"/>
                </a:moveTo>
                <a:lnTo>
                  <a:pt x="0" y="47"/>
                </a:lnTo>
                <a:lnTo>
                  <a:pt x="1" y="64"/>
                </a:lnTo>
                <a:lnTo>
                  <a:pt x="6" y="79"/>
                </a:lnTo>
                <a:lnTo>
                  <a:pt x="16" y="91"/>
                </a:lnTo>
                <a:lnTo>
                  <a:pt x="28" y="100"/>
                </a:lnTo>
                <a:lnTo>
                  <a:pt x="43" y="103"/>
                </a:lnTo>
                <a:lnTo>
                  <a:pt x="56" y="103"/>
                </a:lnTo>
                <a:lnTo>
                  <a:pt x="69" y="96"/>
                </a:lnTo>
                <a:lnTo>
                  <a:pt x="81" y="85"/>
                </a:lnTo>
                <a:lnTo>
                  <a:pt x="88" y="72"/>
                </a:lnTo>
                <a:lnTo>
                  <a:pt x="92" y="56"/>
                </a:lnTo>
                <a:lnTo>
                  <a:pt x="91" y="40"/>
                </a:lnTo>
                <a:lnTo>
                  <a:pt x="85" y="25"/>
                </a:lnTo>
                <a:lnTo>
                  <a:pt x="76" y="13"/>
                </a:lnTo>
                <a:lnTo>
                  <a:pt x="64" y="3"/>
                </a:lnTo>
                <a:lnTo>
                  <a:pt x="49" y="0"/>
                </a:lnTo>
                <a:lnTo>
                  <a:pt x="36" y="0"/>
                </a:lnTo>
                <a:lnTo>
                  <a:pt x="22" y="8"/>
                </a:lnTo>
                <a:lnTo>
                  <a:pt x="10" y="19"/>
                </a:lnTo>
                <a:lnTo>
                  <a:pt x="4" y="32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39" name="Rectangle 83"/>
          <p:cNvSpPr>
            <a:spLocks noChangeArrowheads="1"/>
          </p:cNvSpPr>
          <p:nvPr/>
        </p:nvSpPr>
        <p:spPr bwMode="auto">
          <a:xfrm>
            <a:off x="5180013" y="2251075"/>
            <a:ext cx="1916112" cy="630238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140" name="Rectangle 84"/>
          <p:cNvSpPr>
            <a:spLocks noChangeArrowheads="1"/>
          </p:cNvSpPr>
          <p:nvPr/>
        </p:nvSpPr>
        <p:spPr bwMode="auto">
          <a:xfrm>
            <a:off x="5251450" y="2374900"/>
            <a:ext cx="18129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 dirty="0">
                <a:solidFill>
                  <a:srgbClr val="000000"/>
                </a:solidFill>
                <a:latin typeface="Helvetica" charset="0"/>
              </a:rPr>
              <a:t>1a and 1b are mutually</a:t>
            </a:r>
            <a:endParaRPr lang="en-US" altLang="zh-CN" dirty="0"/>
          </a:p>
        </p:txBody>
      </p:sp>
      <p:sp>
        <p:nvSpPr>
          <p:cNvPr id="301141" name="Rectangle 85"/>
          <p:cNvSpPr>
            <a:spLocks noChangeArrowheads="1"/>
          </p:cNvSpPr>
          <p:nvPr/>
        </p:nvSpPr>
        <p:spPr bwMode="auto">
          <a:xfrm>
            <a:off x="5251450" y="2566988"/>
            <a:ext cx="21066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300">
                <a:solidFill>
                  <a:srgbClr val="000000"/>
                </a:solidFill>
                <a:latin typeface="Helvetica" charset="0"/>
              </a:rPr>
              <a:t>exclusive conditional paths</a:t>
            </a:r>
            <a:endParaRPr lang="en-US" altLang="zh-CN"/>
          </a:p>
        </p:txBody>
      </p:sp>
      <p:sp>
        <p:nvSpPr>
          <p:cNvPr id="301142" name="Freeform 86"/>
          <p:cNvSpPr>
            <a:spLocks/>
          </p:cNvSpPr>
          <p:nvPr/>
        </p:nvSpPr>
        <p:spPr bwMode="auto">
          <a:xfrm>
            <a:off x="6916738" y="2251075"/>
            <a:ext cx="179387" cy="201613"/>
          </a:xfrm>
          <a:custGeom>
            <a:avLst/>
            <a:gdLst>
              <a:gd name="T0" fmla="*/ 0 w 225"/>
              <a:gd name="T1" fmla="*/ 0 h 254"/>
              <a:gd name="T2" fmla="*/ 225 w 225"/>
              <a:gd name="T3" fmla="*/ 254 h 254"/>
              <a:gd name="T4" fmla="*/ 225 w 225"/>
              <a:gd name="T5" fmla="*/ 0 h 254"/>
              <a:gd name="T6" fmla="*/ 0 w 225"/>
              <a:gd name="T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254">
                <a:moveTo>
                  <a:pt x="0" y="0"/>
                </a:moveTo>
                <a:lnTo>
                  <a:pt x="225" y="254"/>
                </a:lnTo>
                <a:lnTo>
                  <a:pt x="2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143" name="Freeform 87"/>
          <p:cNvSpPr>
            <a:spLocks/>
          </p:cNvSpPr>
          <p:nvPr/>
        </p:nvSpPr>
        <p:spPr bwMode="auto">
          <a:xfrm>
            <a:off x="6916738" y="2251075"/>
            <a:ext cx="179387" cy="201613"/>
          </a:xfrm>
          <a:custGeom>
            <a:avLst/>
            <a:gdLst>
              <a:gd name="T0" fmla="*/ 225 w 225"/>
              <a:gd name="T1" fmla="*/ 254 h 254"/>
              <a:gd name="T2" fmla="*/ 0 w 225"/>
              <a:gd name="T3" fmla="*/ 0 h 254"/>
              <a:gd name="T4" fmla="*/ 0 w 225"/>
              <a:gd name="T5" fmla="*/ 254 h 254"/>
              <a:gd name="T6" fmla="*/ 225 w 225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254">
                <a:moveTo>
                  <a:pt x="225" y="254"/>
                </a:moveTo>
                <a:lnTo>
                  <a:pt x="0" y="0"/>
                </a:lnTo>
                <a:lnTo>
                  <a:pt x="0" y="254"/>
                </a:lnTo>
                <a:lnTo>
                  <a:pt x="225" y="25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1144" name="Line 88"/>
          <p:cNvSpPr>
            <a:spLocks noChangeShapeType="1"/>
          </p:cNvSpPr>
          <p:nvPr/>
        </p:nvSpPr>
        <p:spPr bwMode="auto">
          <a:xfrm flipH="1">
            <a:off x="6134100" y="288131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5" name="Line 89"/>
          <p:cNvSpPr>
            <a:spLocks noChangeShapeType="1"/>
          </p:cNvSpPr>
          <p:nvPr/>
        </p:nvSpPr>
        <p:spPr bwMode="auto">
          <a:xfrm flipH="1">
            <a:off x="6116638" y="290195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6" name="Line 90"/>
          <p:cNvSpPr>
            <a:spLocks noChangeShapeType="1"/>
          </p:cNvSpPr>
          <p:nvPr/>
        </p:nvSpPr>
        <p:spPr bwMode="auto">
          <a:xfrm flipH="1">
            <a:off x="6097588" y="292258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7" name="Line 91"/>
          <p:cNvSpPr>
            <a:spLocks noChangeShapeType="1"/>
          </p:cNvSpPr>
          <p:nvPr/>
        </p:nvSpPr>
        <p:spPr bwMode="auto">
          <a:xfrm flipH="1">
            <a:off x="6080125" y="29432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8" name="Line 92"/>
          <p:cNvSpPr>
            <a:spLocks noChangeShapeType="1"/>
          </p:cNvSpPr>
          <p:nvPr/>
        </p:nvSpPr>
        <p:spPr bwMode="auto">
          <a:xfrm flipH="1">
            <a:off x="6062663" y="2962275"/>
            <a:ext cx="3175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49" name="Line 93"/>
          <p:cNvSpPr>
            <a:spLocks noChangeShapeType="1"/>
          </p:cNvSpPr>
          <p:nvPr/>
        </p:nvSpPr>
        <p:spPr bwMode="auto">
          <a:xfrm flipH="1">
            <a:off x="6043613" y="2982913"/>
            <a:ext cx="3175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0" name="Line 94"/>
          <p:cNvSpPr>
            <a:spLocks noChangeShapeType="1"/>
          </p:cNvSpPr>
          <p:nvPr/>
        </p:nvSpPr>
        <p:spPr bwMode="auto">
          <a:xfrm flipH="1">
            <a:off x="6026150" y="300355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1" name="Line 95"/>
          <p:cNvSpPr>
            <a:spLocks noChangeShapeType="1"/>
          </p:cNvSpPr>
          <p:nvPr/>
        </p:nvSpPr>
        <p:spPr bwMode="auto">
          <a:xfrm flipH="1">
            <a:off x="6007100" y="302418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2" name="Line 96"/>
          <p:cNvSpPr>
            <a:spLocks noChangeShapeType="1"/>
          </p:cNvSpPr>
          <p:nvPr/>
        </p:nvSpPr>
        <p:spPr bwMode="auto">
          <a:xfrm flipH="1">
            <a:off x="5989638" y="30448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3" name="Line 97"/>
          <p:cNvSpPr>
            <a:spLocks noChangeShapeType="1"/>
          </p:cNvSpPr>
          <p:nvPr/>
        </p:nvSpPr>
        <p:spPr bwMode="auto">
          <a:xfrm flipH="1">
            <a:off x="5972175" y="306546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4" name="Line 98"/>
          <p:cNvSpPr>
            <a:spLocks noChangeShapeType="1"/>
          </p:cNvSpPr>
          <p:nvPr/>
        </p:nvSpPr>
        <p:spPr bwMode="auto">
          <a:xfrm flipH="1">
            <a:off x="5953125" y="308610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5" name="Line 99"/>
          <p:cNvSpPr>
            <a:spLocks noChangeShapeType="1"/>
          </p:cNvSpPr>
          <p:nvPr/>
        </p:nvSpPr>
        <p:spPr bwMode="auto">
          <a:xfrm flipH="1">
            <a:off x="5935663" y="3105150"/>
            <a:ext cx="3175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6" name="Line 100"/>
          <p:cNvSpPr>
            <a:spLocks noChangeShapeType="1"/>
          </p:cNvSpPr>
          <p:nvPr/>
        </p:nvSpPr>
        <p:spPr bwMode="auto">
          <a:xfrm flipH="1">
            <a:off x="5916613" y="3125788"/>
            <a:ext cx="3175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7" name="Line 101"/>
          <p:cNvSpPr>
            <a:spLocks noChangeShapeType="1"/>
          </p:cNvSpPr>
          <p:nvPr/>
        </p:nvSpPr>
        <p:spPr bwMode="auto">
          <a:xfrm flipH="1">
            <a:off x="5899150" y="31464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8" name="Line 102"/>
          <p:cNvSpPr>
            <a:spLocks noChangeShapeType="1"/>
          </p:cNvSpPr>
          <p:nvPr/>
        </p:nvSpPr>
        <p:spPr bwMode="auto">
          <a:xfrm flipH="1">
            <a:off x="5881688" y="316706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59" name="Line 103"/>
          <p:cNvSpPr>
            <a:spLocks noChangeShapeType="1"/>
          </p:cNvSpPr>
          <p:nvPr/>
        </p:nvSpPr>
        <p:spPr bwMode="auto">
          <a:xfrm flipH="1">
            <a:off x="5862638" y="318770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0" name="Line 104"/>
          <p:cNvSpPr>
            <a:spLocks noChangeShapeType="1"/>
          </p:cNvSpPr>
          <p:nvPr/>
        </p:nvSpPr>
        <p:spPr bwMode="auto">
          <a:xfrm flipH="1">
            <a:off x="5845175" y="320833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1" name="Line 105"/>
          <p:cNvSpPr>
            <a:spLocks noChangeShapeType="1"/>
          </p:cNvSpPr>
          <p:nvPr/>
        </p:nvSpPr>
        <p:spPr bwMode="auto">
          <a:xfrm flipH="1">
            <a:off x="5826125" y="322738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2" name="Line 106"/>
          <p:cNvSpPr>
            <a:spLocks noChangeShapeType="1"/>
          </p:cNvSpPr>
          <p:nvPr/>
        </p:nvSpPr>
        <p:spPr bwMode="auto">
          <a:xfrm flipH="1">
            <a:off x="5808663" y="32480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3" name="Line 107"/>
          <p:cNvSpPr>
            <a:spLocks noChangeShapeType="1"/>
          </p:cNvSpPr>
          <p:nvPr/>
        </p:nvSpPr>
        <p:spPr bwMode="auto">
          <a:xfrm flipH="1">
            <a:off x="5791200" y="326866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4" name="Line 108"/>
          <p:cNvSpPr>
            <a:spLocks noChangeShapeType="1"/>
          </p:cNvSpPr>
          <p:nvPr/>
        </p:nvSpPr>
        <p:spPr bwMode="auto">
          <a:xfrm flipH="1">
            <a:off x="5772150" y="328930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5" name="Line 109"/>
          <p:cNvSpPr>
            <a:spLocks noChangeShapeType="1"/>
          </p:cNvSpPr>
          <p:nvPr/>
        </p:nvSpPr>
        <p:spPr bwMode="auto">
          <a:xfrm flipH="1">
            <a:off x="5754688" y="3308350"/>
            <a:ext cx="3175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6" name="Line 110"/>
          <p:cNvSpPr>
            <a:spLocks noChangeShapeType="1"/>
          </p:cNvSpPr>
          <p:nvPr/>
        </p:nvSpPr>
        <p:spPr bwMode="auto">
          <a:xfrm flipH="1">
            <a:off x="5735638" y="3328988"/>
            <a:ext cx="3175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7" name="Line 111"/>
          <p:cNvSpPr>
            <a:spLocks noChangeShapeType="1"/>
          </p:cNvSpPr>
          <p:nvPr/>
        </p:nvSpPr>
        <p:spPr bwMode="auto">
          <a:xfrm flipH="1">
            <a:off x="5718175" y="33496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8" name="Freeform 112"/>
          <p:cNvSpPr>
            <a:spLocks/>
          </p:cNvSpPr>
          <p:nvPr/>
        </p:nvSpPr>
        <p:spPr bwMode="auto">
          <a:xfrm>
            <a:off x="5653088" y="3344863"/>
            <a:ext cx="73025" cy="82550"/>
          </a:xfrm>
          <a:custGeom>
            <a:avLst/>
            <a:gdLst>
              <a:gd name="T0" fmla="*/ 78 w 91"/>
              <a:gd name="T1" fmla="*/ 15 h 103"/>
              <a:gd name="T2" fmla="*/ 87 w 91"/>
              <a:gd name="T3" fmla="*/ 27 h 103"/>
              <a:gd name="T4" fmla="*/ 91 w 91"/>
              <a:gd name="T5" fmla="*/ 44 h 103"/>
              <a:gd name="T6" fmla="*/ 91 w 91"/>
              <a:gd name="T7" fmla="*/ 59 h 103"/>
              <a:gd name="T8" fmla="*/ 87 w 91"/>
              <a:gd name="T9" fmla="*/ 76 h 103"/>
              <a:gd name="T10" fmla="*/ 78 w 91"/>
              <a:gd name="T11" fmla="*/ 88 h 103"/>
              <a:gd name="T12" fmla="*/ 67 w 91"/>
              <a:gd name="T13" fmla="*/ 99 h 103"/>
              <a:gd name="T14" fmla="*/ 53 w 91"/>
              <a:gd name="T15" fmla="*/ 103 h 103"/>
              <a:gd name="T16" fmla="*/ 39 w 91"/>
              <a:gd name="T17" fmla="*/ 103 h 103"/>
              <a:gd name="T18" fmla="*/ 24 w 91"/>
              <a:gd name="T19" fmla="*/ 99 h 103"/>
              <a:gd name="T20" fmla="*/ 14 w 91"/>
              <a:gd name="T21" fmla="*/ 88 h 103"/>
              <a:gd name="T22" fmla="*/ 4 w 91"/>
              <a:gd name="T23" fmla="*/ 76 h 103"/>
              <a:gd name="T24" fmla="*/ 0 w 91"/>
              <a:gd name="T25" fmla="*/ 59 h 103"/>
              <a:gd name="T26" fmla="*/ 0 w 91"/>
              <a:gd name="T27" fmla="*/ 44 h 103"/>
              <a:gd name="T28" fmla="*/ 4 w 91"/>
              <a:gd name="T29" fmla="*/ 27 h 103"/>
              <a:gd name="T30" fmla="*/ 14 w 91"/>
              <a:gd name="T31" fmla="*/ 15 h 103"/>
              <a:gd name="T32" fmla="*/ 24 w 91"/>
              <a:gd name="T33" fmla="*/ 5 h 103"/>
              <a:gd name="T34" fmla="*/ 39 w 91"/>
              <a:gd name="T35" fmla="*/ 0 h 103"/>
              <a:gd name="T36" fmla="*/ 53 w 91"/>
              <a:gd name="T37" fmla="*/ 0 h 103"/>
              <a:gd name="T38" fmla="*/ 67 w 91"/>
              <a:gd name="T39" fmla="*/ 5 h 103"/>
              <a:gd name="T40" fmla="*/ 78 w 91"/>
              <a:gd name="T41" fmla="*/ 1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" h="103">
                <a:moveTo>
                  <a:pt x="78" y="15"/>
                </a:moveTo>
                <a:lnTo>
                  <a:pt x="87" y="27"/>
                </a:lnTo>
                <a:lnTo>
                  <a:pt x="91" y="44"/>
                </a:lnTo>
                <a:lnTo>
                  <a:pt x="91" y="59"/>
                </a:lnTo>
                <a:lnTo>
                  <a:pt x="87" y="76"/>
                </a:lnTo>
                <a:lnTo>
                  <a:pt x="78" y="88"/>
                </a:lnTo>
                <a:lnTo>
                  <a:pt x="67" y="99"/>
                </a:lnTo>
                <a:lnTo>
                  <a:pt x="53" y="103"/>
                </a:lnTo>
                <a:lnTo>
                  <a:pt x="39" y="103"/>
                </a:lnTo>
                <a:lnTo>
                  <a:pt x="24" y="99"/>
                </a:lnTo>
                <a:lnTo>
                  <a:pt x="14" y="88"/>
                </a:lnTo>
                <a:lnTo>
                  <a:pt x="4" y="76"/>
                </a:lnTo>
                <a:lnTo>
                  <a:pt x="0" y="59"/>
                </a:lnTo>
                <a:lnTo>
                  <a:pt x="0" y="44"/>
                </a:lnTo>
                <a:lnTo>
                  <a:pt x="4" y="27"/>
                </a:lnTo>
                <a:lnTo>
                  <a:pt x="14" y="15"/>
                </a:lnTo>
                <a:lnTo>
                  <a:pt x="24" y="5"/>
                </a:lnTo>
                <a:lnTo>
                  <a:pt x="39" y="0"/>
                </a:lnTo>
                <a:lnTo>
                  <a:pt x="53" y="0"/>
                </a:lnTo>
                <a:lnTo>
                  <a:pt x="67" y="5"/>
                </a:lnTo>
                <a:lnTo>
                  <a:pt x="78" y="15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69" name="Line 113"/>
          <p:cNvSpPr>
            <a:spLocks noChangeShapeType="1"/>
          </p:cNvSpPr>
          <p:nvPr/>
        </p:nvSpPr>
        <p:spPr bwMode="auto">
          <a:xfrm flipV="1">
            <a:off x="3941763" y="3154363"/>
            <a:ext cx="1587" cy="177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170" name="Freeform 114"/>
          <p:cNvSpPr>
            <a:spLocks/>
          </p:cNvSpPr>
          <p:nvPr/>
        </p:nvSpPr>
        <p:spPr bwMode="auto">
          <a:xfrm>
            <a:off x="3911600" y="3060700"/>
            <a:ext cx="60325" cy="101600"/>
          </a:xfrm>
          <a:custGeom>
            <a:avLst/>
            <a:gdLst>
              <a:gd name="T0" fmla="*/ 76 w 76"/>
              <a:gd name="T1" fmla="*/ 127 h 127"/>
              <a:gd name="T2" fmla="*/ 38 w 76"/>
              <a:gd name="T3" fmla="*/ 0 h 127"/>
              <a:gd name="T4" fmla="*/ 0 w 76"/>
              <a:gd name="T5" fmla="*/ 127 h 127"/>
              <a:gd name="T6" fmla="*/ 76 w 76"/>
              <a:gd name="T7" fmla="*/ 12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127">
                <a:moveTo>
                  <a:pt x="76" y="127"/>
                </a:moveTo>
                <a:lnTo>
                  <a:pt x="38" y="0"/>
                </a:lnTo>
                <a:lnTo>
                  <a:pt x="0" y="127"/>
                </a:lnTo>
                <a:lnTo>
                  <a:pt x="76" y="1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80" y="179388"/>
            <a:ext cx="7619920" cy="688975"/>
          </a:xfrm>
        </p:spPr>
        <p:txBody>
          <a:bodyPr/>
          <a:lstStyle/>
          <a:p>
            <a:r>
              <a:rPr lang="en-US" sz="2400" dirty="0" smtClean="0">
                <a:latin typeface="Century Gothic" charset="0"/>
                <a:ea typeface="ＭＳ Ｐゴシック" charset="0"/>
                <a:cs typeface="ＭＳ Ｐゴシック" charset="0"/>
              </a:rPr>
              <a:t>Interaction </a:t>
            </a:r>
            <a:r>
              <a:rPr lang="en-US" sz="2400" dirty="0">
                <a:latin typeface="Century Gothic" charset="0"/>
                <a:ea typeface="ＭＳ Ｐゴシック" charset="0"/>
                <a:cs typeface="ＭＳ Ｐゴシック" charset="0"/>
              </a:rPr>
              <a:t>Diagram Properties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55" y="1066862"/>
            <a:ext cx="8229600" cy="5065712"/>
          </a:xfrm>
        </p:spPr>
        <p:txBody>
          <a:bodyPr/>
          <a:lstStyle/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UML </a:t>
            </a:r>
            <a:r>
              <a:rPr lang="en-US" sz="2400" dirty="0" smtClean="0">
                <a:latin typeface="Verdana" charset="0"/>
                <a:ea typeface="ＭＳ Ｐゴシック" charset="0"/>
                <a:cs typeface="ＭＳ Ｐゴシック" charset="0"/>
              </a:rPr>
              <a:t>interaction </a:t>
            </a:r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diagram represent </a:t>
            </a:r>
            <a:r>
              <a:rPr lang="en-US" sz="2400" i="1" dirty="0">
                <a:solidFill>
                  <a:srgbClr val="FF3300"/>
                </a:solidFill>
                <a:latin typeface="Verdana" charset="0"/>
                <a:ea typeface="ＭＳ Ｐゴシック" charset="0"/>
                <a:cs typeface="ＭＳ Ｐゴシック" charset="0"/>
              </a:rPr>
              <a:t>behavior in terms of interactions</a:t>
            </a:r>
          </a:p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Useful to identify or find missing objects</a:t>
            </a:r>
          </a:p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Time consuming to build, but worth the investment</a:t>
            </a:r>
          </a:p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Complement the class diagrams (which represent structure).</a:t>
            </a:r>
          </a:p>
        </p:txBody>
      </p:sp>
    </p:spTree>
    <p:extLst>
      <p:ext uri="{BB962C8B-B14F-4D97-AF65-F5344CB8AC3E}">
        <p14:creationId xmlns:p14="http://schemas.microsoft.com/office/powerpoint/2010/main" val="6535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State Machine Diagrams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UML state machine is a notation for describing the sequence of states an object goes through in response to external events</a:t>
            </a:r>
          </a:p>
          <a:p>
            <a:r>
              <a:rPr lang="en-US" dirty="0" smtClean="0"/>
              <a:t>State: it is a condition satisfied by the attributes of an object</a:t>
            </a:r>
          </a:p>
          <a:p>
            <a:pPr lvl="1"/>
            <a:r>
              <a:rPr lang="en-US" altLang="zh-CN" dirty="0">
                <a:latin typeface="华文楷体" charset="0"/>
                <a:ea typeface="华文楷体" charset="0"/>
                <a:cs typeface="华文楷体" charset="0"/>
              </a:rPr>
              <a:t>A telephone is in the sate of being “idle</a:t>
            </a:r>
            <a:r>
              <a:rPr lang="en-US" altLang="zh-CN" dirty="0" smtClean="0">
                <a:latin typeface="华文楷体" charset="0"/>
                <a:ea typeface="华文楷体" charset="0"/>
                <a:cs typeface="华文楷体" charset="0"/>
              </a:rPr>
              <a:t>”</a:t>
            </a:r>
            <a:endParaRPr lang="en-US" dirty="0" smtClean="0"/>
          </a:p>
          <a:p>
            <a:r>
              <a:rPr lang="en-US" dirty="0" smtClean="0"/>
              <a:t>Transition: it represents a change of state triggered by events, conditions, or time</a:t>
            </a:r>
          </a:p>
          <a:p>
            <a:pPr lvl="1"/>
            <a:r>
              <a:rPr lang="en-US" altLang="zh-CN" dirty="0">
                <a:latin typeface="华文楷体" charset="0"/>
                <a:ea typeface="华文楷体" charset="0"/>
                <a:cs typeface="华文楷体" charset="0"/>
              </a:rPr>
              <a:t>Event “off hook”, “idle” to “active” state transition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dirty="0">
              <a:latin typeface="华文楷体" charset="0"/>
              <a:ea typeface="华文楷体" charset="0"/>
              <a:cs typeface="华文楷体" charset="0"/>
            </a:endParaRP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3273425" y="3857625"/>
            <a:ext cx="15017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Freeform 5"/>
          <p:cNvSpPr>
            <a:spLocks/>
          </p:cNvSpPr>
          <p:nvPr/>
        </p:nvSpPr>
        <p:spPr bwMode="auto">
          <a:xfrm>
            <a:off x="4648200" y="3795713"/>
            <a:ext cx="127000" cy="125412"/>
          </a:xfrm>
          <a:custGeom>
            <a:avLst/>
            <a:gdLst>
              <a:gd name="T0" fmla="*/ 0 w 159"/>
              <a:gd name="T1" fmla="*/ 159 h 159"/>
              <a:gd name="T2" fmla="*/ 20 w 159"/>
              <a:gd name="T3" fmla="*/ 137 h 159"/>
              <a:gd name="T4" fmla="*/ 45 w 159"/>
              <a:gd name="T5" fmla="*/ 116 h 159"/>
              <a:gd name="T6" fmla="*/ 71 w 159"/>
              <a:gd name="T7" fmla="*/ 101 h 159"/>
              <a:gd name="T8" fmla="*/ 99 w 159"/>
              <a:gd name="T9" fmla="*/ 89 h 159"/>
              <a:gd name="T10" fmla="*/ 129 w 159"/>
              <a:gd name="T11" fmla="*/ 82 h 159"/>
              <a:gd name="T12" fmla="*/ 159 w 159"/>
              <a:gd name="T13" fmla="*/ 80 h 159"/>
              <a:gd name="T14" fmla="*/ 129 w 159"/>
              <a:gd name="T15" fmla="*/ 77 h 159"/>
              <a:gd name="T16" fmla="*/ 99 w 159"/>
              <a:gd name="T17" fmla="*/ 71 h 159"/>
              <a:gd name="T18" fmla="*/ 71 w 159"/>
              <a:gd name="T19" fmla="*/ 59 h 159"/>
              <a:gd name="T20" fmla="*/ 45 w 159"/>
              <a:gd name="T21" fmla="*/ 43 h 159"/>
              <a:gd name="T22" fmla="*/ 20 w 159"/>
              <a:gd name="T23" fmla="*/ 23 h 159"/>
              <a:gd name="T24" fmla="*/ 0 w 159"/>
              <a:gd name="T25" fmla="*/ 0 h 1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9"/>
              <a:gd name="T40" fmla="*/ 0 h 159"/>
              <a:gd name="T41" fmla="*/ 159 w 159"/>
              <a:gd name="T42" fmla="*/ 159 h 1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9" h="159">
                <a:moveTo>
                  <a:pt x="0" y="159"/>
                </a:moveTo>
                <a:lnTo>
                  <a:pt x="20" y="137"/>
                </a:lnTo>
                <a:lnTo>
                  <a:pt x="45" y="116"/>
                </a:lnTo>
                <a:lnTo>
                  <a:pt x="71" y="101"/>
                </a:lnTo>
                <a:lnTo>
                  <a:pt x="99" y="89"/>
                </a:lnTo>
                <a:lnTo>
                  <a:pt x="129" y="82"/>
                </a:lnTo>
                <a:lnTo>
                  <a:pt x="159" y="80"/>
                </a:lnTo>
                <a:lnTo>
                  <a:pt x="129" y="77"/>
                </a:lnTo>
                <a:lnTo>
                  <a:pt x="99" y="71"/>
                </a:lnTo>
                <a:lnTo>
                  <a:pt x="71" y="59"/>
                </a:lnTo>
                <a:lnTo>
                  <a:pt x="45" y="43"/>
                </a:lnTo>
                <a:lnTo>
                  <a:pt x="20" y="23"/>
                </a:lnTo>
                <a:lnTo>
                  <a:pt x="0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3763963" y="3629025"/>
            <a:ext cx="712787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off hook</a:t>
            </a:r>
            <a:endParaRPr lang="en-US" altLang="zh-CN"/>
          </a:p>
        </p:txBody>
      </p:sp>
      <p:sp>
        <p:nvSpPr>
          <p:cNvPr id="27657" name="Freeform 7"/>
          <p:cNvSpPr>
            <a:spLocks/>
          </p:cNvSpPr>
          <p:nvPr/>
        </p:nvSpPr>
        <p:spPr bwMode="auto">
          <a:xfrm>
            <a:off x="2303463" y="3654425"/>
            <a:ext cx="969962" cy="407988"/>
          </a:xfrm>
          <a:custGeom>
            <a:avLst/>
            <a:gdLst>
              <a:gd name="T0" fmla="*/ 258 w 1223"/>
              <a:gd name="T1" fmla="*/ 516 h 516"/>
              <a:gd name="T2" fmla="*/ 965 w 1223"/>
              <a:gd name="T3" fmla="*/ 516 h 516"/>
              <a:gd name="T4" fmla="*/ 999 w 1223"/>
              <a:gd name="T5" fmla="*/ 514 h 516"/>
              <a:gd name="T6" fmla="*/ 1032 w 1223"/>
              <a:gd name="T7" fmla="*/ 508 h 516"/>
              <a:gd name="T8" fmla="*/ 1064 w 1223"/>
              <a:gd name="T9" fmla="*/ 496 h 516"/>
              <a:gd name="T10" fmla="*/ 1094 w 1223"/>
              <a:gd name="T11" fmla="*/ 482 h 516"/>
              <a:gd name="T12" fmla="*/ 1123 w 1223"/>
              <a:gd name="T13" fmla="*/ 462 h 516"/>
              <a:gd name="T14" fmla="*/ 1148 w 1223"/>
              <a:gd name="T15" fmla="*/ 440 h 516"/>
              <a:gd name="T16" fmla="*/ 1170 w 1223"/>
              <a:gd name="T17" fmla="*/ 415 h 516"/>
              <a:gd name="T18" fmla="*/ 1189 w 1223"/>
              <a:gd name="T19" fmla="*/ 387 h 516"/>
              <a:gd name="T20" fmla="*/ 1203 w 1223"/>
              <a:gd name="T21" fmla="*/ 357 h 516"/>
              <a:gd name="T22" fmla="*/ 1215 w 1223"/>
              <a:gd name="T23" fmla="*/ 324 h 516"/>
              <a:gd name="T24" fmla="*/ 1222 w 1223"/>
              <a:gd name="T25" fmla="*/ 292 h 516"/>
              <a:gd name="T26" fmla="*/ 1223 w 1223"/>
              <a:gd name="T27" fmla="*/ 258 h 516"/>
              <a:gd name="T28" fmla="*/ 1222 w 1223"/>
              <a:gd name="T29" fmla="*/ 224 h 516"/>
              <a:gd name="T30" fmla="*/ 1215 w 1223"/>
              <a:gd name="T31" fmla="*/ 191 h 516"/>
              <a:gd name="T32" fmla="*/ 1203 w 1223"/>
              <a:gd name="T33" fmla="*/ 159 h 516"/>
              <a:gd name="T34" fmla="*/ 1189 w 1223"/>
              <a:gd name="T35" fmla="*/ 129 h 516"/>
              <a:gd name="T36" fmla="*/ 1170 w 1223"/>
              <a:gd name="T37" fmla="*/ 100 h 516"/>
              <a:gd name="T38" fmla="*/ 1148 w 1223"/>
              <a:gd name="T39" fmla="*/ 76 h 516"/>
              <a:gd name="T40" fmla="*/ 1123 w 1223"/>
              <a:gd name="T41" fmla="*/ 54 h 516"/>
              <a:gd name="T42" fmla="*/ 1094 w 1223"/>
              <a:gd name="T43" fmla="*/ 34 h 516"/>
              <a:gd name="T44" fmla="*/ 1064 w 1223"/>
              <a:gd name="T45" fmla="*/ 20 h 516"/>
              <a:gd name="T46" fmla="*/ 1032 w 1223"/>
              <a:gd name="T47" fmla="*/ 8 h 516"/>
              <a:gd name="T48" fmla="*/ 999 w 1223"/>
              <a:gd name="T49" fmla="*/ 1 h 516"/>
              <a:gd name="T50" fmla="*/ 965 w 1223"/>
              <a:gd name="T51" fmla="*/ 0 h 516"/>
              <a:gd name="T52" fmla="*/ 258 w 1223"/>
              <a:gd name="T53" fmla="*/ 0 h 516"/>
              <a:gd name="T54" fmla="*/ 225 w 1223"/>
              <a:gd name="T55" fmla="*/ 1 h 516"/>
              <a:gd name="T56" fmla="*/ 191 w 1223"/>
              <a:gd name="T57" fmla="*/ 8 h 516"/>
              <a:gd name="T58" fmla="*/ 160 w 1223"/>
              <a:gd name="T59" fmla="*/ 20 h 516"/>
              <a:gd name="T60" fmla="*/ 129 w 1223"/>
              <a:gd name="T61" fmla="*/ 34 h 516"/>
              <a:gd name="T62" fmla="*/ 102 w 1223"/>
              <a:gd name="T63" fmla="*/ 54 h 516"/>
              <a:gd name="T64" fmla="*/ 76 w 1223"/>
              <a:gd name="T65" fmla="*/ 76 h 516"/>
              <a:gd name="T66" fmla="*/ 53 w 1223"/>
              <a:gd name="T67" fmla="*/ 100 h 516"/>
              <a:gd name="T68" fmla="*/ 35 w 1223"/>
              <a:gd name="T69" fmla="*/ 129 h 516"/>
              <a:gd name="T70" fmla="*/ 20 w 1223"/>
              <a:gd name="T71" fmla="*/ 159 h 516"/>
              <a:gd name="T72" fmla="*/ 9 w 1223"/>
              <a:gd name="T73" fmla="*/ 191 h 516"/>
              <a:gd name="T74" fmla="*/ 3 w 1223"/>
              <a:gd name="T75" fmla="*/ 224 h 516"/>
              <a:gd name="T76" fmla="*/ 0 w 1223"/>
              <a:gd name="T77" fmla="*/ 258 h 516"/>
              <a:gd name="T78" fmla="*/ 0 w 1223"/>
              <a:gd name="T79" fmla="*/ 258 h 516"/>
              <a:gd name="T80" fmla="*/ 3 w 1223"/>
              <a:gd name="T81" fmla="*/ 292 h 516"/>
              <a:gd name="T82" fmla="*/ 9 w 1223"/>
              <a:gd name="T83" fmla="*/ 324 h 516"/>
              <a:gd name="T84" fmla="*/ 20 w 1223"/>
              <a:gd name="T85" fmla="*/ 357 h 516"/>
              <a:gd name="T86" fmla="*/ 35 w 1223"/>
              <a:gd name="T87" fmla="*/ 387 h 516"/>
              <a:gd name="T88" fmla="*/ 53 w 1223"/>
              <a:gd name="T89" fmla="*/ 415 h 516"/>
              <a:gd name="T90" fmla="*/ 76 w 1223"/>
              <a:gd name="T91" fmla="*/ 440 h 516"/>
              <a:gd name="T92" fmla="*/ 102 w 1223"/>
              <a:gd name="T93" fmla="*/ 462 h 516"/>
              <a:gd name="T94" fmla="*/ 129 w 1223"/>
              <a:gd name="T95" fmla="*/ 482 h 516"/>
              <a:gd name="T96" fmla="*/ 160 w 1223"/>
              <a:gd name="T97" fmla="*/ 496 h 516"/>
              <a:gd name="T98" fmla="*/ 191 w 1223"/>
              <a:gd name="T99" fmla="*/ 508 h 516"/>
              <a:gd name="T100" fmla="*/ 225 w 1223"/>
              <a:gd name="T101" fmla="*/ 514 h 516"/>
              <a:gd name="T102" fmla="*/ 258 w 1223"/>
              <a:gd name="T103" fmla="*/ 516 h 5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223"/>
              <a:gd name="T157" fmla="*/ 0 h 516"/>
              <a:gd name="T158" fmla="*/ 1223 w 1223"/>
              <a:gd name="T159" fmla="*/ 516 h 5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223" h="516">
                <a:moveTo>
                  <a:pt x="258" y="516"/>
                </a:moveTo>
                <a:lnTo>
                  <a:pt x="965" y="516"/>
                </a:lnTo>
                <a:lnTo>
                  <a:pt x="999" y="514"/>
                </a:lnTo>
                <a:lnTo>
                  <a:pt x="1032" y="508"/>
                </a:lnTo>
                <a:lnTo>
                  <a:pt x="1064" y="496"/>
                </a:lnTo>
                <a:lnTo>
                  <a:pt x="1094" y="482"/>
                </a:lnTo>
                <a:lnTo>
                  <a:pt x="1123" y="462"/>
                </a:lnTo>
                <a:lnTo>
                  <a:pt x="1148" y="440"/>
                </a:lnTo>
                <a:lnTo>
                  <a:pt x="1170" y="415"/>
                </a:lnTo>
                <a:lnTo>
                  <a:pt x="1189" y="387"/>
                </a:lnTo>
                <a:lnTo>
                  <a:pt x="1203" y="357"/>
                </a:lnTo>
                <a:lnTo>
                  <a:pt x="1215" y="324"/>
                </a:lnTo>
                <a:lnTo>
                  <a:pt x="1222" y="292"/>
                </a:lnTo>
                <a:lnTo>
                  <a:pt x="1223" y="258"/>
                </a:lnTo>
                <a:lnTo>
                  <a:pt x="1222" y="224"/>
                </a:lnTo>
                <a:lnTo>
                  <a:pt x="1215" y="191"/>
                </a:lnTo>
                <a:lnTo>
                  <a:pt x="1203" y="159"/>
                </a:lnTo>
                <a:lnTo>
                  <a:pt x="1189" y="129"/>
                </a:lnTo>
                <a:lnTo>
                  <a:pt x="1170" y="100"/>
                </a:lnTo>
                <a:lnTo>
                  <a:pt x="1148" y="76"/>
                </a:lnTo>
                <a:lnTo>
                  <a:pt x="1123" y="54"/>
                </a:lnTo>
                <a:lnTo>
                  <a:pt x="1094" y="34"/>
                </a:lnTo>
                <a:lnTo>
                  <a:pt x="1064" y="20"/>
                </a:lnTo>
                <a:lnTo>
                  <a:pt x="1032" y="8"/>
                </a:lnTo>
                <a:lnTo>
                  <a:pt x="999" y="1"/>
                </a:lnTo>
                <a:lnTo>
                  <a:pt x="965" y="0"/>
                </a:lnTo>
                <a:lnTo>
                  <a:pt x="258" y="0"/>
                </a:lnTo>
                <a:lnTo>
                  <a:pt x="225" y="1"/>
                </a:lnTo>
                <a:lnTo>
                  <a:pt x="191" y="8"/>
                </a:lnTo>
                <a:lnTo>
                  <a:pt x="160" y="20"/>
                </a:lnTo>
                <a:lnTo>
                  <a:pt x="129" y="34"/>
                </a:lnTo>
                <a:lnTo>
                  <a:pt x="102" y="54"/>
                </a:lnTo>
                <a:lnTo>
                  <a:pt x="76" y="76"/>
                </a:lnTo>
                <a:lnTo>
                  <a:pt x="53" y="100"/>
                </a:lnTo>
                <a:lnTo>
                  <a:pt x="35" y="129"/>
                </a:lnTo>
                <a:lnTo>
                  <a:pt x="20" y="159"/>
                </a:lnTo>
                <a:lnTo>
                  <a:pt x="9" y="191"/>
                </a:lnTo>
                <a:lnTo>
                  <a:pt x="3" y="224"/>
                </a:lnTo>
                <a:lnTo>
                  <a:pt x="0" y="258"/>
                </a:lnTo>
                <a:lnTo>
                  <a:pt x="3" y="292"/>
                </a:lnTo>
                <a:lnTo>
                  <a:pt x="9" y="324"/>
                </a:lnTo>
                <a:lnTo>
                  <a:pt x="20" y="357"/>
                </a:lnTo>
                <a:lnTo>
                  <a:pt x="35" y="387"/>
                </a:lnTo>
                <a:lnTo>
                  <a:pt x="53" y="415"/>
                </a:lnTo>
                <a:lnTo>
                  <a:pt x="76" y="440"/>
                </a:lnTo>
                <a:lnTo>
                  <a:pt x="102" y="462"/>
                </a:lnTo>
                <a:lnTo>
                  <a:pt x="129" y="482"/>
                </a:lnTo>
                <a:lnTo>
                  <a:pt x="160" y="496"/>
                </a:lnTo>
                <a:lnTo>
                  <a:pt x="191" y="508"/>
                </a:lnTo>
                <a:lnTo>
                  <a:pt x="225" y="514"/>
                </a:lnTo>
                <a:lnTo>
                  <a:pt x="258" y="516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Rectangle 8"/>
          <p:cNvSpPr>
            <a:spLocks noChangeArrowheads="1"/>
          </p:cNvSpPr>
          <p:nvPr/>
        </p:nvSpPr>
        <p:spPr bwMode="auto">
          <a:xfrm>
            <a:off x="2671763" y="3771900"/>
            <a:ext cx="36512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Idle</a:t>
            </a:r>
            <a:endParaRPr lang="en-US" altLang="zh-CN"/>
          </a:p>
        </p:txBody>
      </p:sp>
      <p:sp>
        <p:nvSpPr>
          <p:cNvPr id="27659" name="Freeform 9"/>
          <p:cNvSpPr>
            <a:spLocks/>
          </p:cNvSpPr>
          <p:nvPr/>
        </p:nvSpPr>
        <p:spPr bwMode="auto">
          <a:xfrm>
            <a:off x="4775200" y="3654425"/>
            <a:ext cx="971550" cy="407988"/>
          </a:xfrm>
          <a:custGeom>
            <a:avLst/>
            <a:gdLst>
              <a:gd name="T0" fmla="*/ 259 w 1224"/>
              <a:gd name="T1" fmla="*/ 516 h 516"/>
              <a:gd name="T2" fmla="*/ 965 w 1224"/>
              <a:gd name="T3" fmla="*/ 516 h 516"/>
              <a:gd name="T4" fmla="*/ 999 w 1224"/>
              <a:gd name="T5" fmla="*/ 514 h 516"/>
              <a:gd name="T6" fmla="*/ 1033 w 1224"/>
              <a:gd name="T7" fmla="*/ 508 h 516"/>
              <a:gd name="T8" fmla="*/ 1064 w 1224"/>
              <a:gd name="T9" fmla="*/ 496 h 516"/>
              <a:gd name="T10" fmla="*/ 1096 w 1224"/>
              <a:gd name="T11" fmla="*/ 482 h 516"/>
              <a:gd name="T12" fmla="*/ 1123 w 1224"/>
              <a:gd name="T13" fmla="*/ 462 h 516"/>
              <a:gd name="T14" fmla="*/ 1149 w 1224"/>
              <a:gd name="T15" fmla="*/ 440 h 516"/>
              <a:gd name="T16" fmla="*/ 1171 w 1224"/>
              <a:gd name="T17" fmla="*/ 415 h 516"/>
              <a:gd name="T18" fmla="*/ 1189 w 1224"/>
              <a:gd name="T19" fmla="*/ 387 h 516"/>
              <a:gd name="T20" fmla="*/ 1205 w 1224"/>
              <a:gd name="T21" fmla="*/ 357 h 516"/>
              <a:gd name="T22" fmla="*/ 1215 w 1224"/>
              <a:gd name="T23" fmla="*/ 324 h 516"/>
              <a:gd name="T24" fmla="*/ 1222 w 1224"/>
              <a:gd name="T25" fmla="*/ 292 h 516"/>
              <a:gd name="T26" fmla="*/ 1224 w 1224"/>
              <a:gd name="T27" fmla="*/ 258 h 516"/>
              <a:gd name="T28" fmla="*/ 1222 w 1224"/>
              <a:gd name="T29" fmla="*/ 224 h 516"/>
              <a:gd name="T30" fmla="*/ 1215 w 1224"/>
              <a:gd name="T31" fmla="*/ 191 h 516"/>
              <a:gd name="T32" fmla="*/ 1205 w 1224"/>
              <a:gd name="T33" fmla="*/ 159 h 516"/>
              <a:gd name="T34" fmla="*/ 1189 w 1224"/>
              <a:gd name="T35" fmla="*/ 129 h 516"/>
              <a:gd name="T36" fmla="*/ 1171 w 1224"/>
              <a:gd name="T37" fmla="*/ 100 h 516"/>
              <a:gd name="T38" fmla="*/ 1149 w 1224"/>
              <a:gd name="T39" fmla="*/ 76 h 516"/>
              <a:gd name="T40" fmla="*/ 1123 w 1224"/>
              <a:gd name="T41" fmla="*/ 54 h 516"/>
              <a:gd name="T42" fmla="*/ 1096 w 1224"/>
              <a:gd name="T43" fmla="*/ 34 h 516"/>
              <a:gd name="T44" fmla="*/ 1064 w 1224"/>
              <a:gd name="T45" fmla="*/ 20 h 516"/>
              <a:gd name="T46" fmla="*/ 1033 w 1224"/>
              <a:gd name="T47" fmla="*/ 8 h 516"/>
              <a:gd name="T48" fmla="*/ 999 w 1224"/>
              <a:gd name="T49" fmla="*/ 1 h 516"/>
              <a:gd name="T50" fmla="*/ 965 w 1224"/>
              <a:gd name="T51" fmla="*/ 0 h 516"/>
              <a:gd name="T52" fmla="*/ 259 w 1224"/>
              <a:gd name="T53" fmla="*/ 0 h 516"/>
              <a:gd name="T54" fmla="*/ 225 w 1224"/>
              <a:gd name="T55" fmla="*/ 1 h 516"/>
              <a:gd name="T56" fmla="*/ 193 w 1224"/>
              <a:gd name="T57" fmla="*/ 8 h 516"/>
              <a:gd name="T58" fmla="*/ 160 w 1224"/>
              <a:gd name="T59" fmla="*/ 20 h 516"/>
              <a:gd name="T60" fmla="*/ 130 w 1224"/>
              <a:gd name="T61" fmla="*/ 34 h 516"/>
              <a:gd name="T62" fmla="*/ 102 w 1224"/>
              <a:gd name="T63" fmla="*/ 54 h 516"/>
              <a:gd name="T64" fmla="*/ 77 w 1224"/>
              <a:gd name="T65" fmla="*/ 76 h 516"/>
              <a:gd name="T66" fmla="*/ 55 w 1224"/>
              <a:gd name="T67" fmla="*/ 100 h 516"/>
              <a:gd name="T68" fmla="*/ 35 w 1224"/>
              <a:gd name="T69" fmla="*/ 129 h 516"/>
              <a:gd name="T70" fmla="*/ 21 w 1224"/>
              <a:gd name="T71" fmla="*/ 159 h 516"/>
              <a:gd name="T72" fmla="*/ 9 w 1224"/>
              <a:gd name="T73" fmla="*/ 191 h 516"/>
              <a:gd name="T74" fmla="*/ 3 w 1224"/>
              <a:gd name="T75" fmla="*/ 224 h 516"/>
              <a:gd name="T76" fmla="*/ 0 w 1224"/>
              <a:gd name="T77" fmla="*/ 258 h 516"/>
              <a:gd name="T78" fmla="*/ 0 w 1224"/>
              <a:gd name="T79" fmla="*/ 258 h 516"/>
              <a:gd name="T80" fmla="*/ 3 w 1224"/>
              <a:gd name="T81" fmla="*/ 292 h 516"/>
              <a:gd name="T82" fmla="*/ 9 w 1224"/>
              <a:gd name="T83" fmla="*/ 324 h 516"/>
              <a:gd name="T84" fmla="*/ 21 w 1224"/>
              <a:gd name="T85" fmla="*/ 357 h 516"/>
              <a:gd name="T86" fmla="*/ 35 w 1224"/>
              <a:gd name="T87" fmla="*/ 387 h 516"/>
              <a:gd name="T88" fmla="*/ 55 w 1224"/>
              <a:gd name="T89" fmla="*/ 415 h 516"/>
              <a:gd name="T90" fmla="*/ 77 w 1224"/>
              <a:gd name="T91" fmla="*/ 440 h 516"/>
              <a:gd name="T92" fmla="*/ 102 w 1224"/>
              <a:gd name="T93" fmla="*/ 462 h 516"/>
              <a:gd name="T94" fmla="*/ 130 w 1224"/>
              <a:gd name="T95" fmla="*/ 482 h 516"/>
              <a:gd name="T96" fmla="*/ 160 w 1224"/>
              <a:gd name="T97" fmla="*/ 496 h 516"/>
              <a:gd name="T98" fmla="*/ 193 w 1224"/>
              <a:gd name="T99" fmla="*/ 508 h 516"/>
              <a:gd name="T100" fmla="*/ 225 w 1224"/>
              <a:gd name="T101" fmla="*/ 514 h 516"/>
              <a:gd name="T102" fmla="*/ 259 w 1224"/>
              <a:gd name="T103" fmla="*/ 516 h 5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224"/>
              <a:gd name="T157" fmla="*/ 0 h 516"/>
              <a:gd name="T158" fmla="*/ 1224 w 1224"/>
              <a:gd name="T159" fmla="*/ 516 h 5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224" h="516">
                <a:moveTo>
                  <a:pt x="259" y="516"/>
                </a:moveTo>
                <a:lnTo>
                  <a:pt x="965" y="516"/>
                </a:lnTo>
                <a:lnTo>
                  <a:pt x="999" y="514"/>
                </a:lnTo>
                <a:lnTo>
                  <a:pt x="1033" y="508"/>
                </a:lnTo>
                <a:lnTo>
                  <a:pt x="1064" y="496"/>
                </a:lnTo>
                <a:lnTo>
                  <a:pt x="1096" y="482"/>
                </a:lnTo>
                <a:lnTo>
                  <a:pt x="1123" y="462"/>
                </a:lnTo>
                <a:lnTo>
                  <a:pt x="1149" y="440"/>
                </a:lnTo>
                <a:lnTo>
                  <a:pt x="1171" y="415"/>
                </a:lnTo>
                <a:lnTo>
                  <a:pt x="1189" y="387"/>
                </a:lnTo>
                <a:lnTo>
                  <a:pt x="1205" y="357"/>
                </a:lnTo>
                <a:lnTo>
                  <a:pt x="1215" y="324"/>
                </a:lnTo>
                <a:lnTo>
                  <a:pt x="1222" y="292"/>
                </a:lnTo>
                <a:lnTo>
                  <a:pt x="1224" y="258"/>
                </a:lnTo>
                <a:lnTo>
                  <a:pt x="1222" y="224"/>
                </a:lnTo>
                <a:lnTo>
                  <a:pt x="1215" y="191"/>
                </a:lnTo>
                <a:lnTo>
                  <a:pt x="1205" y="159"/>
                </a:lnTo>
                <a:lnTo>
                  <a:pt x="1189" y="129"/>
                </a:lnTo>
                <a:lnTo>
                  <a:pt x="1171" y="100"/>
                </a:lnTo>
                <a:lnTo>
                  <a:pt x="1149" y="76"/>
                </a:lnTo>
                <a:lnTo>
                  <a:pt x="1123" y="54"/>
                </a:lnTo>
                <a:lnTo>
                  <a:pt x="1096" y="34"/>
                </a:lnTo>
                <a:lnTo>
                  <a:pt x="1064" y="20"/>
                </a:lnTo>
                <a:lnTo>
                  <a:pt x="1033" y="8"/>
                </a:lnTo>
                <a:lnTo>
                  <a:pt x="999" y="1"/>
                </a:lnTo>
                <a:lnTo>
                  <a:pt x="965" y="0"/>
                </a:lnTo>
                <a:lnTo>
                  <a:pt x="259" y="0"/>
                </a:lnTo>
                <a:lnTo>
                  <a:pt x="225" y="1"/>
                </a:lnTo>
                <a:lnTo>
                  <a:pt x="193" y="8"/>
                </a:lnTo>
                <a:lnTo>
                  <a:pt x="160" y="20"/>
                </a:lnTo>
                <a:lnTo>
                  <a:pt x="130" y="34"/>
                </a:lnTo>
                <a:lnTo>
                  <a:pt x="102" y="54"/>
                </a:lnTo>
                <a:lnTo>
                  <a:pt x="77" y="76"/>
                </a:lnTo>
                <a:lnTo>
                  <a:pt x="55" y="100"/>
                </a:lnTo>
                <a:lnTo>
                  <a:pt x="35" y="129"/>
                </a:lnTo>
                <a:lnTo>
                  <a:pt x="21" y="159"/>
                </a:lnTo>
                <a:lnTo>
                  <a:pt x="9" y="191"/>
                </a:lnTo>
                <a:lnTo>
                  <a:pt x="3" y="224"/>
                </a:lnTo>
                <a:lnTo>
                  <a:pt x="0" y="258"/>
                </a:lnTo>
                <a:lnTo>
                  <a:pt x="3" y="292"/>
                </a:lnTo>
                <a:lnTo>
                  <a:pt x="9" y="324"/>
                </a:lnTo>
                <a:lnTo>
                  <a:pt x="21" y="357"/>
                </a:lnTo>
                <a:lnTo>
                  <a:pt x="35" y="387"/>
                </a:lnTo>
                <a:lnTo>
                  <a:pt x="55" y="415"/>
                </a:lnTo>
                <a:lnTo>
                  <a:pt x="77" y="440"/>
                </a:lnTo>
                <a:lnTo>
                  <a:pt x="102" y="462"/>
                </a:lnTo>
                <a:lnTo>
                  <a:pt x="130" y="482"/>
                </a:lnTo>
                <a:lnTo>
                  <a:pt x="160" y="496"/>
                </a:lnTo>
                <a:lnTo>
                  <a:pt x="193" y="508"/>
                </a:lnTo>
                <a:lnTo>
                  <a:pt x="225" y="514"/>
                </a:lnTo>
                <a:lnTo>
                  <a:pt x="259" y="516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5060950" y="3771900"/>
            <a:ext cx="561975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Active</a:t>
            </a:r>
            <a:endParaRPr lang="en-US" altLang="zh-CN"/>
          </a:p>
        </p:txBody>
      </p:sp>
      <p:sp>
        <p:nvSpPr>
          <p:cNvPr id="27661" name="Freeform 11"/>
          <p:cNvSpPr>
            <a:spLocks/>
          </p:cNvSpPr>
          <p:nvPr/>
        </p:nvSpPr>
        <p:spPr bwMode="auto">
          <a:xfrm>
            <a:off x="2789238" y="4062413"/>
            <a:ext cx="2471737" cy="328612"/>
          </a:xfrm>
          <a:custGeom>
            <a:avLst/>
            <a:gdLst>
              <a:gd name="T0" fmla="*/ 3114 w 3114"/>
              <a:gd name="T1" fmla="*/ 0 h 413"/>
              <a:gd name="T2" fmla="*/ 3114 w 3114"/>
              <a:gd name="T3" fmla="*/ 413 h 413"/>
              <a:gd name="T4" fmla="*/ 1557 w 3114"/>
              <a:gd name="T5" fmla="*/ 413 h 413"/>
              <a:gd name="T6" fmla="*/ 0 w 3114"/>
              <a:gd name="T7" fmla="*/ 413 h 413"/>
              <a:gd name="T8" fmla="*/ 0 w 31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14"/>
              <a:gd name="T16" fmla="*/ 0 h 413"/>
              <a:gd name="T17" fmla="*/ 3114 w 31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14" h="413">
                <a:moveTo>
                  <a:pt x="3114" y="0"/>
                </a:moveTo>
                <a:lnTo>
                  <a:pt x="3114" y="413"/>
                </a:lnTo>
                <a:lnTo>
                  <a:pt x="1557" y="413"/>
                </a:lnTo>
                <a:lnTo>
                  <a:pt x="0" y="413"/>
                </a:lnTo>
                <a:lnTo>
                  <a:pt x="0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Freeform 12"/>
          <p:cNvSpPr>
            <a:spLocks/>
          </p:cNvSpPr>
          <p:nvPr/>
        </p:nvSpPr>
        <p:spPr bwMode="auto">
          <a:xfrm>
            <a:off x="2725738" y="4062413"/>
            <a:ext cx="127000" cy="127000"/>
          </a:xfrm>
          <a:custGeom>
            <a:avLst/>
            <a:gdLst>
              <a:gd name="T0" fmla="*/ 160 w 160"/>
              <a:gd name="T1" fmla="*/ 160 h 160"/>
              <a:gd name="T2" fmla="*/ 137 w 160"/>
              <a:gd name="T3" fmla="*/ 140 h 160"/>
              <a:gd name="T4" fmla="*/ 117 w 160"/>
              <a:gd name="T5" fmla="*/ 115 h 160"/>
              <a:gd name="T6" fmla="*/ 100 w 160"/>
              <a:gd name="T7" fmla="*/ 89 h 160"/>
              <a:gd name="T8" fmla="*/ 89 w 160"/>
              <a:gd name="T9" fmla="*/ 61 h 160"/>
              <a:gd name="T10" fmla="*/ 82 w 160"/>
              <a:gd name="T11" fmla="*/ 31 h 160"/>
              <a:gd name="T12" fmla="*/ 80 w 160"/>
              <a:gd name="T13" fmla="*/ 0 h 160"/>
              <a:gd name="T14" fmla="*/ 77 w 160"/>
              <a:gd name="T15" fmla="*/ 31 h 160"/>
              <a:gd name="T16" fmla="*/ 70 w 160"/>
              <a:gd name="T17" fmla="*/ 61 h 160"/>
              <a:gd name="T18" fmla="*/ 59 w 160"/>
              <a:gd name="T19" fmla="*/ 89 h 160"/>
              <a:gd name="T20" fmla="*/ 43 w 160"/>
              <a:gd name="T21" fmla="*/ 115 h 160"/>
              <a:gd name="T22" fmla="*/ 24 w 160"/>
              <a:gd name="T23" fmla="*/ 140 h 160"/>
              <a:gd name="T24" fmla="*/ 0 w 160"/>
              <a:gd name="T25" fmla="*/ 160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0"/>
              <a:gd name="T40" fmla="*/ 0 h 160"/>
              <a:gd name="T41" fmla="*/ 160 w 160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0" h="160">
                <a:moveTo>
                  <a:pt x="160" y="160"/>
                </a:moveTo>
                <a:lnTo>
                  <a:pt x="137" y="140"/>
                </a:lnTo>
                <a:lnTo>
                  <a:pt x="117" y="115"/>
                </a:lnTo>
                <a:lnTo>
                  <a:pt x="100" y="89"/>
                </a:lnTo>
                <a:lnTo>
                  <a:pt x="89" y="61"/>
                </a:lnTo>
                <a:lnTo>
                  <a:pt x="82" y="31"/>
                </a:lnTo>
                <a:lnTo>
                  <a:pt x="80" y="0"/>
                </a:lnTo>
                <a:lnTo>
                  <a:pt x="77" y="31"/>
                </a:lnTo>
                <a:lnTo>
                  <a:pt x="70" y="61"/>
                </a:lnTo>
                <a:lnTo>
                  <a:pt x="59" y="89"/>
                </a:lnTo>
                <a:lnTo>
                  <a:pt x="43" y="115"/>
                </a:lnTo>
                <a:lnTo>
                  <a:pt x="24" y="140"/>
                </a:lnTo>
                <a:lnTo>
                  <a:pt x="0" y="16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Rectangle 13"/>
          <p:cNvSpPr>
            <a:spLocks noChangeArrowheads="1"/>
          </p:cNvSpPr>
          <p:nvPr/>
        </p:nvSpPr>
        <p:spPr bwMode="auto">
          <a:xfrm>
            <a:off x="3763963" y="4232275"/>
            <a:ext cx="712787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on hook</a:t>
            </a:r>
            <a:endParaRPr lang="en-US" altLang="zh-CN"/>
          </a:p>
        </p:txBody>
      </p:sp>
      <p:sp>
        <p:nvSpPr>
          <p:cNvPr id="27664" name="Rectangle 14"/>
          <p:cNvSpPr>
            <a:spLocks noChangeArrowheads="1"/>
          </p:cNvSpPr>
          <p:nvPr/>
        </p:nvSpPr>
        <p:spPr bwMode="auto">
          <a:xfrm>
            <a:off x="2293938" y="2217738"/>
            <a:ext cx="1311275" cy="411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15"/>
          <p:cNvSpPr>
            <a:spLocks noChangeArrowheads="1"/>
          </p:cNvSpPr>
          <p:nvPr/>
        </p:nvSpPr>
        <p:spPr bwMode="auto">
          <a:xfrm>
            <a:off x="2587625" y="2332038"/>
            <a:ext cx="9255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latin typeface="Helvetica" charset="0"/>
              </a:rPr>
              <a:t>Telephone</a:t>
            </a:r>
            <a:endParaRPr lang="en-US" altLang="zh-CN"/>
          </a:p>
        </p:txBody>
      </p:sp>
      <p:sp>
        <p:nvSpPr>
          <p:cNvPr id="27666" name="Rectangle 16"/>
          <p:cNvSpPr>
            <a:spLocks noChangeArrowheads="1"/>
          </p:cNvSpPr>
          <p:nvPr/>
        </p:nvSpPr>
        <p:spPr bwMode="auto">
          <a:xfrm>
            <a:off x="6656388" y="3654425"/>
            <a:ext cx="801687" cy="2857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7" name="Rectangle 17"/>
          <p:cNvSpPr>
            <a:spLocks noChangeArrowheads="1"/>
          </p:cNvSpPr>
          <p:nvPr/>
        </p:nvSpPr>
        <p:spPr bwMode="auto">
          <a:xfrm>
            <a:off x="6729413" y="3727450"/>
            <a:ext cx="465137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state</a:t>
            </a:r>
            <a:endParaRPr lang="en-US" altLang="zh-CN"/>
          </a:p>
        </p:txBody>
      </p:sp>
      <p:sp>
        <p:nvSpPr>
          <p:cNvPr id="27668" name="Freeform 18"/>
          <p:cNvSpPr>
            <a:spLocks/>
          </p:cNvSpPr>
          <p:nvPr/>
        </p:nvSpPr>
        <p:spPr bwMode="auto">
          <a:xfrm>
            <a:off x="7273925" y="3654425"/>
            <a:ext cx="184150" cy="182563"/>
          </a:xfrm>
          <a:custGeom>
            <a:avLst/>
            <a:gdLst>
              <a:gd name="T0" fmla="*/ 0 w 231"/>
              <a:gd name="T1" fmla="*/ 0 h 231"/>
              <a:gd name="T2" fmla="*/ 231 w 231"/>
              <a:gd name="T3" fmla="*/ 231 h 231"/>
              <a:gd name="T4" fmla="*/ 231 w 231"/>
              <a:gd name="T5" fmla="*/ 0 h 231"/>
              <a:gd name="T6" fmla="*/ 0 w 231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231"/>
              <a:gd name="T13" fmla="*/ 0 h 231"/>
              <a:gd name="T14" fmla="*/ 231 w 231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" h="231">
                <a:moveTo>
                  <a:pt x="0" y="0"/>
                </a:moveTo>
                <a:lnTo>
                  <a:pt x="231" y="231"/>
                </a:lnTo>
                <a:lnTo>
                  <a:pt x="2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Freeform 19"/>
          <p:cNvSpPr>
            <a:spLocks/>
          </p:cNvSpPr>
          <p:nvPr/>
        </p:nvSpPr>
        <p:spPr bwMode="auto">
          <a:xfrm>
            <a:off x="7273925" y="3654425"/>
            <a:ext cx="184150" cy="182563"/>
          </a:xfrm>
          <a:custGeom>
            <a:avLst/>
            <a:gdLst>
              <a:gd name="T0" fmla="*/ 231 w 231"/>
              <a:gd name="T1" fmla="*/ 231 h 231"/>
              <a:gd name="T2" fmla="*/ 0 w 231"/>
              <a:gd name="T3" fmla="*/ 0 h 231"/>
              <a:gd name="T4" fmla="*/ 0 w 231"/>
              <a:gd name="T5" fmla="*/ 231 h 231"/>
              <a:gd name="T6" fmla="*/ 231 w 231"/>
              <a:gd name="T7" fmla="*/ 231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231"/>
              <a:gd name="T13" fmla="*/ 0 h 231"/>
              <a:gd name="T14" fmla="*/ 231 w 231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" h="231">
                <a:moveTo>
                  <a:pt x="231" y="231"/>
                </a:moveTo>
                <a:lnTo>
                  <a:pt x="0" y="0"/>
                </a:lnTo>
                <a:lnTo>
                  <a:pt x="0" y="231"/>
                </a:lnTo>
                <a:lnTo>
                  <a:pt x="231" y="2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0" name="Rectangle 20"/>
          <p:cNvSpPr>
            <a:spLocks noChangeArrowheads="1"/>
          </p:cNvSpPr>
          <p:nvPr/>
        </p:nvSpPr>
        <p:spPr bwMode="auto">
          <a:xfrm>
            <a:off x="2303463" y="4965700"/>
            <a:ext cx="984250" cy="2857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1" name="Rectangle 21"/>
          <p:cNvSpPr>
            <a:spLocks noChangeArrowheads="1"/>
          </p:cNvSpPr>
          <p:nvPr/>
        </p:nvSpPr>
        <p:spPr bwMode="auto">
          <a:xfrm>
            <a:off x="2376488" y="5038725"/>
            <a:ext cx="8001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transition</a:t>
            </a:r>
            <a:endParaRPr lang="en-US" altLang="zh-CN"/>
          </a:p>
        </p:txBody>
      </p:sp>
      <p:sp>
        <p:nvSpPr>
          <p:cNvPr id="27672" name="Freeform 22"/>
          <p:cNvSpPr>
            <a:spLocks/>
          </p:cNvSpPr>
          <p:nvPr/>
        </p:nvSpPr>
        <p:spPr bwMode="auto">
          <a:xfrm>
            <a:off x="3103563" y="4965700"/>
            <a:ext cx="184150" cy="182563"/>
          </a:xfrm>
          <a:custGeom>
            <a:avLst/>
            <a:gdLst>
              <a:gd name="T0" fmla="*/ 0 w 232"/>
              <a:gd name="T1" fmla="*/ 0 h 230"/>
              <a:gd name="T2" fmla="*/ 232 w 232"/>
              <a:gd name="T3" fmla="*/ 230 h 230"/>
              <a:gd name="T4" fmla="*/ 232 w 232"/>
              <a:gd name="T5" fmla="*/ 0 h 230"/>
              <a:gd name="T6" fmla="*/ 0 w 232"/>
              <a:gd name="T7" fmla="*/ 0 h 23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230"/>
              <a:gd name="T14" fmla="*/ 232 w 232"/>
              <a:gd name="T15" fmla="*/ 230 h 2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230">
                <a:moveTo>
                  <a:pt x="0" y="0"/>
                </a:moveTo>
                <a:lnTo>
                  <a:pt x="232" y="230"/>
                </a:lnTo>
                <a:lnTo>
                  <a:pt x="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Freeform 23"/>
          <p:cNvSpPr>
            <a:spLocks/>
          </p:cNvSpPr>
          <p:nvPr/>
        </p:nvSpPr>
        <p:spPr bwMode="auto">
          <a:xfrm>
            <a:off x="3103563" y="4965700"/>
            <a:ext cx="184150" cy="182563"/>
          </a:xfrm>
          <a:custGeom>
            <a:avLst/>
            <a:gdLst>
              <a:gd name="T0" fmla="*/ 232 w 232"/>
              <a:gd name="T1" fmla="*/ 230 h 230"/>
              <a:gd name="T2" fmla="*/ 0 w 232"/>
              <a:gd name="T3" fmla="*/ 0 h 230"/>
              <a:gd name="T4" fmla="*/ 0 w 232"/>
              <a:gd name="T5" fmla="*/ 230 h 230"/>
              <a:gd name="T6" fmla="*/ 232 w 232"/>
              <a:gd name="T7" fmla="*/ 230 h 23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230"/>
              <a:gd name="T14" fmla="*/ 232 w 232"/>
              <a:gd name="T15" fmla="*/ 230 h 2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230">
                <a:moveTo>
                  <a:pt x="232" y="230"/>
                </a:moveTo>
                <a:lnTo>
                  <a:pt x="0" y="0"/>
                </a:lnTo>
                <a:lnTo>
                  <a:pt x="0" y="230"/>
                </a:lnTo>
                <a:lnTo>
                  <a:pt x="232" y="2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Rectangle 24"/>
          <p:cNvSpPr>
            <a:spLocks noChangeArrowheads="1"/>
          </p:cNvSpPr>
          <p:nvPr/>
        </p:nvSpPr>
        <p:spPr bwMode="auto">
          <a:xfrm>
            <a:off x="4689475" y="4965700"/>
            <a:ext cx="801688" cy="285750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5" name="Rectangle 25"/>
          <p:cNvSpPr>
            <a:spLocks noChangeArrowheads="1"/>
          </p:cNvSpPr>
          <p:nvPr/>
        </p:nvSpPr>
        <p:spPr bwMode="auto">
          <a:xfrm>
            <a:off x="4762500" y="5038725"/>
            <a:ext cx="51435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event</a:t>
            </a:r>
            <a:endParaRPr lang="en-US" altLang="zh-CN"/>
          </a:p>
        </p:txBody>
      </p:sp>
      <p:sp>
        <p:nvSpPr>
          <p:cNvPr id="27676" name="Freeform 26"/>
          <p:cNvSpPr>
            <a:spLocks/>
          </p:cNvSpPr>
          <p:nvPr/>
        </p:nvSpPr>
        <p:spPr bwMode="auto">
          <a:xfrm>
            <a:off x="5307013" y="4965700"/>
            <a:ext cx="184150" cy="182563"/>
          </a:xfrm>
          <a:custGeom>
            <a:avLst/>
            <a:gdLst>
              <a:gd name="T0" fmla="*/ 0 w 232"/>
              <a:gd name="T1" fmla="*/ 0 h 230"/>
              <a:gd name="T2" fmla="*/ 232 w 232"/>
              <a:gd name="T3" fmla="*/ 230 h 230"/>
              <a:gd name="T4" fmla="*/ 232 w 232"/>
              <a:gd name="T5" fmla="*/ 0 h 230"/>
              <a:gd name="T6" fmla="*/ 0 w 232"/>
              <a:gd name="T7" fmla="*/ 0 h 23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230"/>
              <a:gd name="T14" fmla="*/ 232 w 232"/>
              <a:gd name="T15" fmla="*/ 230 h 2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230">
                <a:moveTo>
                  <a:pt x="0" y="0"/>
                </a:moveTo>
                <a:lnTo>
                  <a:pt x="232" y="230"/>
                </a:lnTo>
                <a:lnTo>
                  <a:pt x="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Freeform 27"/>
          <p:cNvSpPr>
            <a:spLocks/>
          </p:cNvSpPr>
          <p:nvPr/>
        </p:nvSpPr>
        <p:spPr bwMode="auto">
          <a:xfrm>
            <a:off x="5307013" y="4965700"/>
            <a:ext cx="184150" cy="182563"/>
          </a:xfrm>
          <a:custGeom>
            <a:avLst/>
            <a:gdLst>
              <a:gd name="T0" fmla="*/ 232 w 232"/>
              <a:gd name="T1" fmla="*/ 230 h 230"/>
              <a:gd name="T2" fmla="*/ 0 w 232"/>
              <a:gd name="T3" fmla="*/ 0 h 230"/>
              <a:gd name="T4" fmla="*/ 0 w 232"/>
              <a:gd name="T5" fmla="*/ 230 h 230"/>
              <a:gd name="T6" fmla="*/ 232 w 232"/>
              <a:gd name="T7" fmla="*/ 230 h 23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230"/>
              <a:gd name="T14" fmla="*/ 232 w 232"/>
              <a:gd name="T15" fmla="*/ 230 h 2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230">
                <a:moveTo>
                  <a:pt x="232" y="230"/>
                </a:moveTo>
                <a:lnTo>
                  <a:pt x="0" y="0"/>
                </a:lnTo>
                <a:lnTo>
                  <a:pt x="0" y="230"/>
                </a:lnTo>
                <a:lnTo>
                  <a:pt x="232" y="2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6651625" y="379571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29"/>
          <p:cNvSpPr>
            <a:spLocks noChangeShapeType="1"/>
          </p:cNvSpPr>
          <p:nvPr/>
        </p:nvSpPr>
        <p:spPr bwMode="auto">
          <a:xfrm flipH="1">
            <a:off x="6626225" y="379888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 flipH="1">
            <a:off x="6600825" y="3800475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1"/>
          <p:cNvSpPr>
            <a:spLocks noChangeShapeType="1"/>
          </p:cNvSpPr>
          <p:nvPr/>
        </p:nvSpPr>
        <p:spPr bwMode="auto">
          <a:xfrm flipH="1">
            <a:off x="6573838" y="3802063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2"/>
          <p:cNvSpPr>
            <a:spLocks noChangeShapeType="1"/>
          </p:cNvSpPr>
          <p:nvPr/>
        </p:nvSpPr>
        <p:spPr bwMode="auto">
          <a:xfrm flipH="1">
            <a:off x="6548438" y="3805238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Line 33"/>
          <p:cNvSpPr>
            <a:spLocks noChangeShapeType="1"/>
          </p:cNvSpPr>
          <p:nvPr/>
        </p:nvSpPr>
        <p:spPr bwMode="auto">
          <a:xfrm flipH="1">
            <a:off x="6523038" y="3806825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4" name="Line 34"/>
          <p:cNvSpPr>
            <a:spLocks noChangeShapeType="1"/>
          </p:cNvSpPr>
          <p:nvPr/>
        </p:nvSpPr>
        <p:spPr bwMode="auto">
          <a:xfrm flipH="1">
            <a:off x="6497638" y="3808413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5" name="Line 35"/>
          <p:cNvSpPr>
            <a:spLocks noChangeShapeType="1"/>
          </p:cNvSpPr>
          <p:nvPr/>
        </p:nvSpPr>
        <p:spPr bwMode="auto">
          <a:xfrm flipH="1">
            <a:off x="6470650" y="3811588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Line 36"/>
          <p:cNvSpPr>
            <a:spLocks noChangeShapeType="1"/>
          </p:cNvSpPr>
          <p:nvPr/>
        </p:nvSpPr>
        <p:spPr bwMode="auto">
          <a:xfrm flipH="1">
            <a:off x="6445250" y="3813175"/>
            <a:ext cx="47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37"/>
          <p:cNvSpPr>
            <a:spLocks noChangeShapeType="1"/>
          </p:cNvSpPr>
          <p:nvPr/>
        </p:nvSpPr>
        <p:spPr bwMode="auto">
          <a:xfrm flipH="1">
            <a:off x="6419850" y="3816350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38"/>
          <p:cNvSpPr>
            <a:spLocks noChangeShapeType="1"/>
          </p:cNvSpPr>
          <p:nvPr/>
        </p:nvSpPr>
        <p:spPr bwMode="auto">
          <a:xfrm flipH="1">
            <a:off x="6394450" y="381793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Line 39"/>
          <p:cNvSpPr>
            <a:spLocks noChangeShapeType="1"/>
          </p:cNvSpPr>
          <p:nvPr/>
        </p:nvSpPr>
        <p:spPr bwMode="auto">
          <a:xfrm flipH="1">
            <a:off x="6367463" y="3819525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Line 40"/>
          <p:cNvSpPr>
            <a:spLocks noChangeShapeType="1"/>
          </p:cNvSpPr>
          <p:nvPr/>
        </p:nvSpPr>
        <p:spPr bwMode="auto">
          <a:xfrm flipH="1">
            <a:off x="6342063" y="3822700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Line 41"/>
          <p:cNvSpPr>
            <a:spLocks noChangeShapeType="1"/>
          </p:cNvSpPr>
          <p:nvPr/>
        </p:nvSpPr>
        <p:spPr bwMode="auto">
          <a:xfrm flipH="1">
            <a:off x="6316663" y="382428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Line 42"/>
          <p:cNvSpPr>
            <a:spLocks noChangeShapeType="1"/>
          </p:cNvSpPr>
          <p:nvPr/>
        </p:nvSpPr>
        <p:spPr bwMode="auto">
          <a:xfrm flipH="1">
            <a:off x="6289675" y="3825875"/>
            <a:ext cx="47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Line 43"/>
          <p:cNvSpPr>
            <a:spLocks noChangeShapeType="1"/>
          </p:cNvSpPr>
          <p:nvPr/>
        </p:nvSpPr>
        <p:spPr bwMode="auto">
          <a:xfrm flipH="1">
            <a:off x="6264275" y="3829050"/>
            <a:ext cx="47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Line 44"/>
          <p:cNvSpPr>
            <a:spLocks noChangeShapeType="1"/>
          </p:cNvSpPr>
          <p:nvPr/>
        </p:nvSpPr>
        <p:spPr bwMode="auto">
          <a:xfrm flipH="1">
            <a:off x="6238875" y="3830638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Line 45"/>
          <p:cNvSpPr>
            <a:spLocks noChangeShapeType="1"/>
          </p:cNvSpPr>
          <p:nvPr/>
        </p:nvSpPr>
        <p:spPr bwMode="auto">
          <a:xfrm flipH="1">
            <a:off x="6213475" y="3832225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6" name="Line 46"/>
          <p:cNvSpPr>
            <a:spLocks noChangeShapeType="1"/>
          </p:cNvSpPr>
          <p:nvPr/>
        </p:nvSpPr>
        <p:spPr bwMode="auto">
          <a:xfrm flipH="1">
            <a:off x="6186488" y="3833813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7" name="Line 47"/>
          <p:cNvSpPr>
            <a:spLocks noChangeShapeType="1"/>
          </p:cNvSpPr>
          <p:nvPr/>
        </p:nvSpPr>
        <p:spPr bwMode="auto">
          <a:xfrm flipH="1">
            <a:off x="6161088" y="3836988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8" name="Line 48"/>
          <p:cNvSpPr>
            <a:spLocks noChangeShapeType="1"/>
          </p:cNvSpPr>
          <p:nvPr/>
        </p:nvSpPr>
        <p:spPr bwMode="auto">
          <a:xfrm flipH="1">
            <a:off x="6135688" y="3840163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9" name="Line 49"/>
          <p:cNvSpPr>
            <a:spLocks noChangeShapeType="1"/>
          </p:cNvSpPr>
          <p:nvPr/>
        </p:nvSpPr>
        <p:spPr bwMode="auto">
          <a:xfrm flipH="1">
            <a:off x="6110288" y="3841750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0" name="Line 50"/>
          <p:cNvSpPr>
            <a:spLocks noChangeShapeType="1"/>
          </p:cNvSpPr>
          <p:nvPr/>
        </p:nvSpPr>
        <p:spPr bwMode="auto">
          <a:xfrm flipH="1">
            <a:off x="6083300" y="3843338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1" name="Line 51"/>
          <p:cNvSpPr>
            <a:spLocks noChangeShapeType="1"/>
          </p:cNvSpPr>
          <p:nvPr/>
        </p:nvSpPr>
        <p:spPr bwMode="auto">
          <a:xfrm flipH="1">
            <a:off x="6057900" y="384651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2" name="Line 52"/>
          <p:cNvSpPr>
            <a:spLocks noChangeShapeType="1"/>
          </p:cNvSpPr>
          <p:nvPr/>
        </p:nvSpPr>
        <p:spPr bwMode="auto">
          <a:xfrm flipH="1">
            <a:off x="6032500" y="3848100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3" name="Line 53"/>
          <p:cNvSpPr>
            <a:spLocks noChangeShapeType="1"/>
          </p:cNvSpPr>
          <p:nvPr/>
        </p:nvSpPr>
        <p:spPr bwMode="auto">
          <a:xfrm flipH="1">
            <a:off x="6007100" y="384968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4" name="Line 54"/>
          <p:cNvSpPr>
            <a:spLocks noChangeShapeType="1"/>
          </p:cNvSpPr>
          <p:nvPr/>
        </p:nvSpPr>
        <p:spPr bwMode="auto">
          <a:xfrm flipH="1">
            <a:off x="5980113" y="3852863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5" name="Line 55"/>
          <p:cNvSpPr>
            <a:spLocks noChangeShapeType="1"/>
          </p:cNvSpPr>
          <p:nvPr/>
        </p:nvSpPr>
        <p:spPr bwMode="auto">
          <a:xfrm flipH="1">
            <a:off x="5954713" y="3854450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6" name="Freeform 56"/>
          <p:cNvSpPr>
            <a:spLocks/>
          </p:cNvSpPr>
          <p:nvPr/>
        </p:nvSpPr>
        <p:spPr bwMode="auto">
          <a:xfrm>
            <a:off x="5872163" y="3821113"/>
            <a:ext cx="76200" cy="74612"/>
          </a:xfrm>
          <a:custGeom>
            <a:avLst/>
            <a:gdLst>
              <a:gd name="T0" fmla="*/ 95 w 95"/>
              <a:gd name="T1" fmla="*/ 43 h 94"/>
              <a:gd name="T2" fmla="*/ 94 w 95"/>
              <a:gd name="T3" fmla="*/ 57 h 94"/>
              <a:gd name="T4" fmla="*/ 89 w 95"/>
              <a:gd name="T5" fmla="*/ 72 h 94"/>
              <a:gd name="T6" fmla="*/ 78 w 95"/>
              <a:gd name="T7" fmla="*/ 83 h 94"/>
              <a:gd name="T8" fmla="*/ 66 w 95"/>
              <a:gd name="T9" fmla="*/ 91 h 94"/>
              <a:gd name="T10" fmla="*/ 52 w 95"/>
              <a:gd name="T11" fmla="*/ 94 h 94"/>
              <a:gd name="T12" fmla="*/ 37 w 95"/>
              <a:gd name="T13" fmla="*/ 94 h 94"/>
              <a:gd name="T14" fmla="*/ 24 w 95"/>
              <a:gd name="T15" fmla="*/ 87 h 94"/>
              <a:gd name="T16" fmla="*/ 12 w 95"/>
              <a:gd name="T17" fmla="*/ 78 h 94"/>
              <a:gd name="T18" fmla="*/ 4 w 95"/>
              <a:gd name="T19" fmla="*/ 65 h 94"/>
              <a:gd name="T20" fmla="*/ 0 w 95"/>
              <a:gd name="T21" fmla="*/ 51 h 94"/>
              <a:gd name="T22" fmla="*/ 1 w 95"/>
              <a:gd name="T23" fmla="*/ 36 h 94"/>
              <a:gd name="T24" fmla="*/ 7 w 95"/>
              <a:gd name="T25" fmla="*/ 22 h 94"/>
              <a:gd name="T26" fmla="*/ 17 w 95"/>
              <a:gd name="T27" fmla="*/ 10 h 94"/>
              <a:gd name="T28" fmla="*/ 29 w 95"/>
              <a:gd name="T29" fmla="*/ 3 h 94"/>
              <a:gd name="T30" fmla="*/ 44 w 95"/>
              <a:gd name="T31" fmla="*/ 0 h 94"/>
              <a:gd name="T32" fmla="*/ 59 w 95"/>
              <a:gd name="T33" fmla="*/ 0 h 94"/>
              <a:gd name="T34" fmla="*/ 73 w 95"/>
              <a:gd name="T35" fmla="*/ 7 h 94"/>
              <a:gd name="T36" fmla="*/ 83 w 95"/>
              <a:gd name="T37" fmla="*/ 16 h 94"/>
              <a:gd name="T38" fmla="*/ 91 w 95"/>
              <a:gd name="T39" fmla="*/ 29 h 94"/>
              <a:gd name="T40" fmla="*/ 95 w 95"/>
              <a:gd name="T41" fmla="*/ 43 h 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5"/>
              <a:gd name="T64" fmla="*/ 0 h 94"/>
              <a:gd name="T65" fmla="*/ 95 w 95"/>
              <a:gd name="T66" fmla="*/ 94 h 9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5" h="94">
                <a:moveTo>
                  <a:pt x="95" y="43"/>
                </a:moveTo>
                <a:lnTo>
                  <a:pt x="94" y="57"/>
                </a:lnTo>
                <a:lnTo>
                  <a:pt x="89" y="72"/>
                </a:lnTo>
                <a:lnTo>
                  <a:pt x="78" y="83"/>
                </a:lnTo>
                <a:lnTo>
                  <a:pt x="66" y="91"/>
                </a:lnTo>
                <a:lnTo>
                  <a:pt x="52" y="94"/>
                </a:lnTo>
                <a:lnTo>
                  <a:pt x="37" y="94"/>
                </a:lnTo>
                <a:lnTo>
                  <a:pt x="24" y="87"/>
                </a:lnTo>
                <a:lnTo>
                  <a:pt x="12" y="78"/>
                </a:lnTo>
                <a:lnTo>
                  <a:pt x="4" y="65"/>
                </a:lnTo>
                <a:lnTo>
                  <a:pt x="0" y="51"/>
                </a:lnTo>
                <a:lnTo>
                  <a:pt x="1" y="36"/>
                </a:lnTo>
                <a:lnTo>
                  <a:pt x="7" y="22"/>
                </a:lnTo>
                <a:lnTo>
                  <a:pt x="17" y="10"/>
                </a:lnTo>
                <a:lnTo>
                  <a:pt x="29" y="3"/>
                </a:lnTo>
                <a:lnTo>
                  <a:pt x="44" y="0"/>
                </a:lnTo>
                <a:lnTo>
                  <a:pt x="59" y="0"/>
                </a:lnTo>
                <a:lnTo>
                  <a:pt x="73" y="7"/>
                </a:lnTo>
                <a:lnTo>
                  <a:pt x="83" y="16"/>
                </a:lnTo>
                <a:lnTo>
                  <a:pt x="91" y="29"/>
                </a:lnTo>
                <a:lnTo>
                  <a:pt x="95" y="43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7" name="Line 57"/>
          <p:cNvSpPr>
            <a:spLocks noChangeShapeType="1"/>
          </p:cNvSpPr>
          <p:nvPr/>
        </p:nvSpPr>
        <p:spPr bwMode="auto">
          <a:xfrm flipV="1">
            <a:off x="2795588" y="4960938"/>
            <a:ext cx="1587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8" name="Line 58"/>
          <p:cNvSpPr>
            <a:spLocks noChangeShapeType="1"/>
          </p:cNvSpPr>
          <p:nvPr/>
        </p:nvSpPr>
        <p:spPr bwMode="auto">
          <a:xfrm flipV="1">
            <a:off x="2798763" y="4935538"/>
            <a:ext cx="1587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9" name="Line 59"/>
          <p:cNvSpPr>
            <a:spLocks noChangeShapeType="1"/>
          </p:cNvSpPr>
          <p:nvPr/>
        </p:nvSpPr>
        <p:spPr bwMode="auto">
          <a:xfrm flipV="1">
            <a:off x="2803525" y="4910138"/>
            <a:ext cx="1588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0" name="Line 60"/>
          <p:cNvSpPr>
            <a:spLocks noChangeShapeType="1"/>
          </p:cNvSpPr>
          <p:nvPr/>
        </p:nvSpPr>
        <p:spPr bwMode="auto">
          <a:xfrm flipV="1">
            <a:off x="2806700" y="4884738"/>
            <a:ext cx="1588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1" name="Line 61"/>
          <p:cNvSpPr>
            <a:spLocks noChangeShapeType="1"/>
          </p:cNvSpPr>
          <p:nvPr/>
        </p:nvSpPr>
        <p:spPr bwMode="auto">
          <a:xfrm flipV="1">
            <a:off x="2811463" y="4857750"/>
            <a:ext cx="1587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2" name="Line 62"/>
          <p:cNvSpPr>
            <a:spLocks noChangeShapeType="1"/>
          </p:cNvSpPr>
          <p:nvPr/>
        </p:nvSpPr>
        <p:spPr bwMode="auto">
          <a:xfrm flipV="1">
            <a:off x="2816225" y="4832350"/>
            <a:ext cx="1588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3" name="Line 63"/>
          <p:cNvSpPr>
            <a:spLocks noChangeShapeType="1"/>
          </p:cNvSpPr>
          <p:nvPr/>
        </p:nvSpPr>
        <p:spPr bwMode="auto">
          <a:xfrm flipV="1">
            <a:off x="2819400" y="4806950"/>
            <a:ext cx="1588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4" name="Line 64"/>
          <p:cNvSpPr>
            <a:spLocks noChangeShapeType="1"/>
          </p:cNvSpPr>
          <p:nvPr/>
        </p:nvSpPr>
        <p:spPr bwMode="auto">
          <a:xfrm flipV="1">
            <a:off x="2824163" y="4779963"/>
            <a:ext cx="1587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5" name="Line 65"/>
          <p:cNvSpPr>
            <a:spLocks noChangeShapeType="1"/>
          </p:cNvSpPr>
          <p:nvPr/>
        </p:nvSpPr>
        <p:spPr bwMode="auto">
          <a:xfrm flipV="1">
            <a:off x="2827338" y="4754563"/>
            <a:ext cx="1587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6" name="Line 66"/>
          <p:cNvSpPr>
            <a:spLocks noChangeShapeType="1"/>
          </p:cNvSpPr>
          <p:nvPr/>
        </p:nvSpPr>
        <p:spPr bwMode="auto">
          <a:xfrm flipV="1">
            <a:off x="2832100" y="4729163"/>
            <a:ext cx="1588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7" name="Line 67"/>
          <p:cNvSpPr>
            <a:spLocks noChangeShapeType="1"/>
          </p:cNvSpPr>
          <p:nvPr/>
        </p:nvSpPr>
        <p:spPr bwMode="auto">
          <a:xfrm flipV="1">
            <a:off x="2836863" y="4703763"/>
            <a:ext cx="1587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8" name="Line 68"/>
          <p:cNvSpPr>
            <a:spLocks noChangeShapeType="1"/>
          </p:cNvSpPr>
          <p:nvPr/>
        </p:nvSpPr>
        <p:spPr bwMode="auto">
          <a:xfrm flipV="1">
            <a:off x="2840038" y="4676775"/>
            <a:ext cx="1587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9" name="Line 69"/>
          <p:cNvSpPr>
            <a:spLocks noChangeShapeType="1"/>
          </p:cNvSpPr>
          <p:nvPr/>
        </p:nvSpPr>
        <p:spPr bwMode="auto">
          <a:xfrm flipV="1">
            <a:off x="2844800" y="4651375"/>
            <a:ext cx="1588" cy="4763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0" name="Line 70"/>
          <p:cNvSpPr>
            <a:spLocks noChangeShapeType="1"/>
          </p:cNvSpPr>
          <p:nvPr/>
        </p:nvSpPr>
        <p:spPr bwMode="auto">
          <a:xfrm flipV="1">
            <a:off x="2847975" y="4625975"/>
            <a:ext cx="1588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1" name="Line 71"/>
          <p:cNvSpPr>
            <a:spLocks noChangeShapeType="1"/>
          </p:cNvSpPr>
          <p:nvPr/>
        </p:nvSpPr>
        <p:spPr bwMode="auto">
          <a:xfrm flipV="1">
            <a:off x="2852738" y="4600575"/>
            <a:ext cx="1587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72"/>
          <p:cNvSpPr>
            <a:spLocks noChangeShapeType="1"/>
          </p:cNvSpPr>
          <p:nvPr/>
        </p:nvSpPr>
        <p:spPr bwMode="auto">
          <a:xfrm flipV="1">
            <a:off x="2857500" y="4573588"/>
            <a:ext cx="1588" cy="4762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Line 73"/>
          <p:cNvSpPr>
            <a:spLocks noChangeShapeType="1"/>
          </p:cNvSpPr>
          <p:nvPr/>
        </p:nvSpPr>
        <p:spPr bwMode="auto">
          <a:xfrm flipV="1">
            <a:off x="2860675" y="4551363"/>
            <a:ext cx="1588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4" name="Freeform 74"/>
          <p:cNvSpPr>
            <a:spLocks/>
          </p:cNvSpPr>
          <p:nvPr/>
        </p:nvSpPr>
        <p:spPr bwMode="auto">
          <a:xfrm>
            <a:off x="2830513" y="4476750"/>
            <a:ext cx="74612" cy="74613"/>
          </a:xfrm>
          <a:custGeom>
            <a:avLst/>
            <a:gdLst>
              <a:gd name="T0" fmla="*/ 39 w 93"/>
              <a:gd name="T1" fmla="*/ 94 h 94"/>
              <a:gd name="T2" fmla="*/ 24 w 93"/>
              <a:gd name="T3" fmla="*/ 89 h 94"/>
              <a:gd name="T4" fmla="*/ 13 w 93"/>
              <a:gd name="T5" fmla="*/ 81 h 94"/>
              <a:gd name="T6" fmla="*/ 3 w 93"/>
              <a:gd name="T7" fmla="*/ 69 h 94"/>
              <a:gd name="T8" fmla="*/ 0 w 93"/>
              <a:gd name="T9" fmla="*/ 55 h 94"/>
              <a:gd name="T10" fmla="*/ 0 w 93"/>
              <a:gd name="T11" fmla="*/ 39 h 94"/>
              <a:gd name="T12" fmla="*/ 3 w 93"/>
              <a:gd name="T13" fmla="*/ 25 h 94"/>
              <a:gd name="T14" fmla="*/ 13 w 93"/>
              <a:gd name="T15" fmla="*/ 13 h 94"/>
              <a:gd name="T16" fmla="*/ 24 w 93"/>
              <a:gd name="T17" fmla="*/ 4 h 94"/>
              <a:gd name="T18" fmla="*/ 39 w 93"/>
              <a:gd name="T19" fmla="*/ 0 h 94"/>
              <a:gd name="T20" fmla="*/ 53 w 93"/>
              <a:gd name="T21" fmla="*/ 0 h 94"/>
              <a:gd name="T22" fmla="*/ 67 w 93"/>
              <a:gd name="T23" fmla="*/ 4 h 94"/>
              <a:gd name="T24" fmla="*/ 80 w 93"/>
              <a:gd name="T25" fmla="*/ 13 h 94"/>
              <a:gd name="T26" fmla="*/ 88 w 93"/>
              <a:gd name="T27" fmla="*/ 25 h 94"/>
              <a:gd name="T28" fmla="*/ 93 w 93"/>
              <a:gd name="T29" fmla="*/ 39 h 94"/>
              <a:gd name="T30" fmla="*/ 93 w 93"/>
              <a:gd name="T31" fmla="*/ 55 h 94"/>
              <a:gd name="T32" fmla="*/ 88 w 93"/>
              <a:gd name="T33" fmla="*/ 69 h 94"/>
              <a:gd name="T34" fmla="*/ 80 w 93"/>
              <a:gd name="T35" fmla="*/ 81 h 94"/>
              <a:gd name="T36" fmla="*/ 67 w 93"/>
              <a:gd name="T37" fmla="*/ 90 h 94"/>
              <a:gd name="T38" fmla="*/ 53 w 93"/>
              <a:gd name="T39" fmla="*/ 94 h 94"/>
              <a:gd name="T40" fmla="*/ 39 w 93"/>
              <a:gd name="T41" fmla="*/ 94 h 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3"/>
              <a:gd name="T64" fmla="*/ 0 h 94"/>
              <a:gd name="T65" fmla="*/ 93 w 93"/>
              <a:gd name="T66" fmla="*/ 94 h 9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3" h="94">
                <a:moveTo>
                  <a:pt x="39" y="94"/>
                </a:moveTo>
                <a:lnTo>
                  <a:pt x="24" y="89"/>
                </a:lnTo>
                <a:lnTo>
                  <a:pt x="13" y="81"/>
                </a:lnTo>
                <a:lnTo>
                  <a:pt x="3" y="69"/>
                </a:lnTo>
                <a:lnTo>
                  <a:pt x="0" y="55"/>
                </a:lnTo>
                <a:lnTo>
                  <a:pt x="0" y="39"/>
                </a:lnTo>
                <a:lnTo>
                  <a:pt x="3" y="25"/>
                </a:lnTo>
                <a:lnTo>
                  <a:pt x="13" y="13"/>
                </a:lnTo>
                <a:lnTo>
                  <a:pt x="24" y="4"/>
                </a:lnTo>
                <a:lnTo>
                  <a:pt x="39" y="0"/>
                </a:lnTo>
                <a:lnTo>
                  <a:pt x="53" y="0"/>
                </a:lnTo>
                <a:lnTo>
                  <a:pt x="67" y="4"/>
                </a:lnTo>
                <a:lnTo>
                  <a:pt x="80" y="13"/>
                </a:lnTo>
                <a:lnTo>
                  <a:pt x="88" y="25"/>
                </a:lnTo>
                <a:lnTo>
                  <a:pt x="93" y="39"/>
                </a:lnTo>
                <a:lnTo>
                  <a:pt x="93" y="55"/>
                </a:lnTo>
                <a:lnTo>
                  <a:pt x="88" y="69"/>
                </a:lnTo>
                <a:lnTo>
                  <a:pt x="80" y="81"/>
                </a:lnTo>
                <a:lnTo>
                  <a:pt x="67" y="90"/>
                </a:lnTo>
                <a:lnTo>
                  <a:pt x="53" y="94"/>
                </a:lnTo>
                <a:lnTo>
                  <a:pt x="39" y="9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5" name="Line 75"/>
          <p:cNvSpPr>
            <a:spLocks noChangeShapeType="1"/>
          </p:cNvSpPr>
          <p:nvPr/>
        </p:nvSpPr>
        <p:spPr bwMode="auto">
          <a:xfrm flipH="1" flipV="1">
            <a:off x="5087938" y="49625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6" name="Line 76"/>
          <p:cNvSpPr>
            <a:spLocks noChangeShapeType="1"/>
          </p:cNvSpPr>
          <p:nvPr/>
        </p:nvSpPr>
        <p:spPr bwMode="auto">
          <a:xfrm flipH="1" flipV="1">
            <a:off x="5068888" y="494506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7" name="Line 77"/>
          <p:cNvSpPr>
            <a:spLocks noChangeShapeType="1"/>
          </p:cNvSpPr>
          <p:nvPr/>
        </p:nvSpPr>
        <p:spPr bwMode="auto">
          <a:xfrm flipH="1" flipV="1">
            <a:off x="5049838" y="492760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8" name="Line 78"/>
          <p:cNvSpPr>
            <a:spLocks noChangeShapeType="1"/>
          </p:cNvSpPr>
          <p:nvPr/>
        </p:nvSpPr>
        <p:spPr bwMode="auto">
          <a:xfrm flipH="1" flipV="1">
            <a:off x="5032375" y="491013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9" name="Line 79"/>
          <p:cNvSpPr>
            <a:spLocks noChangeShapeType="1"/>
          </p:cNvSpPr>
          <p:nvPr/>
        </p:nvSpPr>
        <p:spPr bwMode="auto">
          <a:xfrm flipH="1" flipV="1">
            <a:off x="5013325" y="489267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0" name="Line 80"/>
          <p:cNvSpPr>
            <a:spLocks noChangeShapeType="1"/>
          </p:cNvSpPr>
          <p:nvPr/>
        </p:nvSpPr>
        <p:spPr bwMode="auto">
          <a:xfrm flipH="1" flipV="1">
            <a:off x="4994275" y="487521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1" name="Line 81"/>
          <p:cNvSpPr>
            <a:spLocks noChangeShapeType="1"/>
          </p:cNvSpPr>
          <p:nvPr/>
        </p:nvSpPr>
        <p:spPr bwMode="auto">
          <a:xfrm flipH="1" flipV="1">
            <a:off x="4975225" y="485775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2" name="Line 82"/>
          <p:cNvSpPr>
            <a:spLocks noChangeShapeType="1"/>
          </p:cNvSpPr>
          <p:nvPr/>
        </p:nvSpPr>
        <p:spPr bwMode="auto">
          <a:xfrm flipH="1" flipV="1">
            <a:off x="4957763" y="484028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3" name="Line 83"/>
          <p:cNvSpPr>
            <a:spLocks noChangeShapeType="1"/>
          </p:cNvSpPr>
          <p:nvPr/>
        </p:nvSpPr>
        <p:spPr bwMode="auto">
          <a:xfrm flipH="1" flipV="1">
            <a:off x="4938713" y="482123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4" name="Line 84"/>
          <p:cNvSpPr>
            <a:spLocks noChangeShapeType="1"/>
          </p:cNvSpPr>
          <p:nvPr/>
        </p:nvSpPr>
        <p:spPr bwMode="auto">
          <a:xfrm flipH="1" flipV="1">
            <a:off x="4919663" y="480377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5" name="Line 85"/>
          <p:cNvSpPr>
            <a:spLocks noChangeShapeType="1"/>
          </p:cNvSpPr>
          <p:nvPr/>
        </p:nvSpPr>
        <p:spPr bwMode="auto">
          <a:xfrm flipH="1" flipV="1">
            <a:off x="4902200" y="478631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6" name="Line 86"/>
          <p:cNvSpPr>
            <a:spLocks noChangeShapeType="1"/>
          </p:cNvSpPr>
          <p:nvPr/>
        </p:nvSpPr>
        <p:spPr bwMode="auto">
          <a:xfrm flipH="1" flipV="1">
            <a:off x="4883150" y="476885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7" name="Line 87"/>
          <p:cNvSpPr>
            <a:spLocks noChangeShapeType="1"/>
          </p:cNvSpPr>
          <p:nvPr/>
        </p:nvSpPr>
        <p:spPr bwMode="auto">
          <a:xfrm flipH="1" flipV="1">
            <a:off x="4864100" y="475138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8" name="Line 88"/>
          <p:cNvSpPr>
            <a:spLocks noChangeShapeType="1"/>
          </p:cNvSpPr>
          <p:nvPr/>
        </p:nvSpPr>
        <p:spPr bwMode="auto">
          <a:xfrm flipH="1" flipV="1">
            <a:off x="4845050" y="47339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39" name="Line 89"/>
          <p:cNvSpPr>
            <a:spLocks noChangeShapeType="1"/>
          </p:cNvSpPr>
          <p:nvPr/>
        </p:nvSpPr>
        <p:spPr bwMode="auto">
          <a:xfrm flipH="1" flipV="1">
            <a:off x="4827588" y="471646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0" name="Line 90"/>
          <p:cNvSpPr>
            <a:spLocks noChangeShapeType="1"/>
          </p:cNvSpPr>
          <p:nvPr/>
        </p:nvSpPr>
        <p:spPr bwMode="auto">
          <a:xfrm flipH="1" flipV="1">
            <a:off x="4808538" y="469900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1" name="Line 91"/>
          <p:cNvSpPr>
            <a:spLocks noChangeShapeType="1"/>
          </p:cNvSpPr>
          <p:nvPr/>
        </p:nvSpPr>
        <p:spPr bwMode="auto">
          <a:xfrm flipH="1" flipV="1">
            <a:off x="4789488" y="468153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2" name="Line 92"/>
          <p:cNvSpPr>
            <a:spLocks noChangeShapeType="1"/>
          </p:cNvSpPr>
          <p:nvPr/>
        </p:nvSpPr>
        <p:spPr bwMode="auto">
          <a:xfrm flipH="1" flipV="1">
            <a:off x="4772025" y="466407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3" name="Line 93"/>
          <p:cNvSpPr>
            <a:spLocks noChangeShapeType="1"/>
          </p:cNvSpPr>
          <p:nvPr/>
        </p:nvSpPr>
        <p:spPr bwMode="auto">
          <a:xfrm flipH="1" flipV="1">
            <a:off x="4751388" y="4646613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4" name="Line 94"/>
          <p:cNvSpPr>
            <a:spLocks noChangeShapeType="1"/>
          </p:cNvSpPr>
          <p:nvPr/>
        </p:nvSpPr>
        <p:spPr bwMode="auto">
          <a:xfrm flipH="1" flipV="1">
            <a:off x="4733925" y="462756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5" name="Line 95"/>
          <p:cNvSpPr>
            <a:spLocks noChangeShapeType="1"/>
          </p:cNvSpPr>
          <p:nvPr/>
        </p:nvSpPr>
        <p:spPr bwMode="auto">
          <a:xfrm flipH="1" flipV="1">
            <a:off x="4714875" y="461010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6" name="Line 96"/>
          <p:cNvSpPr>
            <a:spLocks noChangeShapeType="1"/>
          </p:cNvSpPr>
          <p:nvPr/>
        </p:nvSpPr>
        <p:spPr bwMode="auto">
          <a:xfrm flipH="1" flipV="1">
            <a:off x="4695825" y="459263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7" name="Line 97"/>
          <p:cNvSpPr>
            <a:spLocks noChangeShapeType="1"/>
          </p:cNvSpPr>
          <p:nvPr/>
        </p:nvSpPr>
        <p:spPr bwMode="auto">
          <a:xfrm flipH="1" flipV="1">
            <a:off x="4676775" y="457517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8" name="Line 98"/>
          <p:cNvSpPr>
            <a:spLocks noChangeShapeType="1"/>
          </p:cNvSpPr>
          <p:nvPr/>
        </p:nvSpPr>
        <p:spPr bwMode="auto">
          <a:xfrm flipH="1" flipV="1">
            <a:off x="4659313" y="455771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49" name="Line 99"/>
          <p:cNvSpPr>
            <a:spLocks noChangeShapeType="1"/>
          </p:cNvSpPr>
          <p:nvPr/>
        </p:nvSpPr>
        <p:spPr bwMode="auto">
          <a:xfrm flipH="1" flipV="1">
            <a:off x="4640263" y="454025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0" name="Line 100"/>
          <p:cNvSpPr>
            <a:spLocks noChangeShapeType="1"/>
          </p:cNvSpPr>
          <p:nvPr/>
        </p:nvSpPr>
        <p:spPr bwMode="auto">
          <a:xfrm flipH="1" flipV="1">
            <a:off x="4621213" y="452278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" name="Line 101"/>
          <p:cNvSpPr>
            <a:spLocks noChangeShapeType="1"/>
          </p:cNvSpPr>
          <p:nvPr/>
        </p:nvSpPr>
        <p:spPr bwMode="auto">
          <a:xfrm flipH="1" flipV="1">
            <a:off x="4603750" y="45053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2" name="Line 102"/>
          <p:cNvSpPr>
            <a:spLocks noChangeShapeType="1"/>
          </p:cNvSpPr>
          <p:nvPr/>
        </p:nvSpPr>
        <p:spPr bwMode="auto">
          <a:xfrm flipH="1" flipV="1">
            <a:off x="4584700" y="448786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3" name="Line 103"/>
          <p:cNvSpPr>
            <a:spLocks noChangeShapeType="1"/>
          </p:cNvSpPr>
          <p:nvPr/>
        </p:nvSpPr>
        <p:spPr bwMode="auto">
          <a:xfrm flipH="1" flipV="1">
            <a:off x="4565650" y="4470400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4" name="Line 104"/>
          <p:cNvSpPr>
            <a:spLocks noChangeShapeType="1"/>
          </p:cNvSpPr>
          <p:nvPr/>
        </p:nvSpPr>
        <p:spPr bwMode="auto">
          <a:xfrm flipH="1" flipV="1">
            <a:off x="4546600" y="445135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5" name="Line 105"/>
          <p:cNvSpPr>
            <a:spLocks noChangeShapeType="1"/>
          </p:cNvSpPr>
          <p:nvPr/>
        </p:nvSpPr>
        <p:spPr bwMode="auto">
          <a:xfrm flipH="1" flipV="1">
            <a:off x="4527550" y="443388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6" name="Line 106"/>
          <p:cNvSpPr>
            <a:spLocks noChangeShapeType="1"/>
          </p:cNvSpPr>
          <p:nvPr/>
        </p:nvSpPr>
        <p:spPr bwMode="auto">
          <a:xfrm flipH="1" flipV="1">
            <a:off x="4508500" y="44164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7" name="Line 107"/>
          <p:cNvSpPr>
            <a:spLocks noChangeShapeType="1"/>
          </p:cNvSpPr>
          <p:nvPr/>
        </p:nvSpPr>
        <p:spPr bwMode="auto">
          <a:xfrm flipH="1" flipV="1">
            <a:off x="4491038" y="439896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8" name="Line 108"/>
          <p:cNvSpPr>
            <a:spLocks noChangeShapeType="1"/>
          </p:cNvSpPr>
          <p:nvPr/>
        </p:nvSpPr>
        <p:spPr bwMode="auto">
          <a:xfrm flipH="1" flipV="1">
            <a:off x="4471988" y="4381500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9" name="Line 109"/>
          <p:cNvSpPr>
            <a:spLocks noChangeShapeType="1"/>
          </p:cNvSpPr>
          <p:nvPr/>
        </p:nvSpPr>
        <p:spPr bwMode="auto">
          <a:xfrm flipH="1" flipV="1">
            <a:off x="4452938" y="4364038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0" name="Line 110"/>
          <p:cNvSpPr>
            <a:spLocks noChangeShapeType="1"/>
          </p:cNvSpPr>
          <p:nvPr/>
        </p:nvSpPr>
        <p:spPr bwMode="auto">
          <a:xfrm flipH="1" flipV="1">
            <a:off x="4435475" y="4346575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1" name="Line 111"/>
          <p:cNvSpPr>
            <a:spLocks noChangeShapeType="1"/>
          </p:cNvSpPr>
          <p:nvPr/>
        </p:nvSpPr>
        <p:spPr bwMode="auto">
          <a:xfrm flipH="1" flipV="1">
            <a:off x="4416425" y="4327525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2" name="Line 112"/>
          <p:cNvSpPr>
            <a:spLocks noChangeShapeType="1"/>
          </p:cNvSpPr>
          <p:nvPr/>
        </p:nvSpPr>
        <p:spPr bwMode="auto">
          <a:xfrm flipH="1" flipV="1">
            <a:off x="4397375" y="4310063"/>
            <a:ext cx="3175" cy="3175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3" name="Line 113"/>
          <p:cNvSpPr>
            <a:spLocks noChangeShapeType="1"/>
          </p:cNvSpPr>
          <p:nvPr/>
        </p:nvSpPr>
        <p:spPr bwMode="auto">
          <a:xfrm flipH="1" flipV="1">
            <a:off x="4379913" y="4294188"/>
            <a:ext cx="1587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4" name="Freeform 114"/>
          <p:cNvSpPr>
            <a:spLocks/>
          </p:cNvSpPr>
          <p:nvPr/>
        </p:nvSpPr>
        <p:spPr bwMode="auto">
          <a:xfrm>
            <a:off x="4314825" y="4230688"/>
            <a:ext cx="76200" cy="74612"/>
          </a:xfrm>
          <a:custGeom>
            <a:avLst/>
            <a:gdLst>
              <a:gd name="T0" fmla="*/ 82 w 95"/>
              <a:gd name="T1" fmla="*/ 79 h 93"/>
              <a:gd name="T2" fmla="*/ 90 w 95"/>
              <a:gd name="T3" fmla="*/ 66 h 93"/>
              <a:gd name="T4" fmla="*/ 95 w 95"/>
              <a:gd name="T5" fmla="*/ 53 h 93"/>
              <a:gd name="T6" fmla="*/ 94 w 95"/>
              <a:gd name="T7" fmla="*/ 37 h 93"/>
              <a:gd name="T8" fmla="*/ 89 w 95"/>
              <a:gd name="T9" fmla="*/ 23 h 93"/>
              <a:gd name="T10" fmla="*/ 80 w 95"/>
              <a:gd name="T11" fmla="*/ 11 h 93"/>
              <a:gd name="T12" fmla="*/ 68 w 95"/>
              <a:gd name="T13" fmla="*/ 4 h 93"/>
              <a:gd name="T14" fmla="*/ 54 w 95"/>
              <a:gd name="T15" fmla="*/ 0 h 93"/>
              <a:gd name="T16" fmla="*/ 39 w 95"/>
              <a:gd name="T17" fmla="*/ 0 h 93"/>
              <a:gd name="T18" fmla="*/ 25 w 95"/>
              <a:gd name="T19" fmla="*/ 5 h 93"/>
              <a:gd name="T20" fmla="*/ 13 w 95"/>
              <a:gd name="T21" fmla="*/ 14 h 93"/>
              <a:gd name="T22" fmla="*/ 4 w 95"/>
              <a:gd name="T23" fmla="*/ 26 h 93"/>
              <a:gd name="T24" fmla="*/ 0 w 95"/>
              <a:gd name="T25" fmla="*/ 40 h 93"/>
              <a:gd name="T26" fmla="*/ 2 w 95"/>
              <a:gd name="T27" fmla="*/ 56 h 93"/>
              <a:gd name="T28" fmla="*/ 6 w 95"/>
              <a:gd name="T29" fmla="*/ 69 h 93"/>
              <a:gd name="T30" fmla="*/ 15 w 95"/>
              <a:gd name="T31" fmla="*/ 80 h 93"/>
              <a:gd name="T32" fmla="*/ 28 w 95"/>
              <a:gd name="T33" fmla="*/ 89 h 93"/>
              <a:gd name="T34" fmla="*/ 42 w 95"/>
              <a:gd name="T35" fmla="*/ 93 h 93"/>
              <a:gd name="T36" fmla="*/ 56 w 95"/>
              <a:gd name="T37" fmla="*/ 93 h 93"/>
              <a:gd name="T38" fmla="*/ 71 w 95"/>
              <a:gd name="T39" fmla="*/ 88 h 93"/>
              <a:gd name="T40" fmla="*/ 82 w 95"/>
              <a:gd name="T41" fmla="*/ 79 h 9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5"/>
              <a:gd name="T64" fmla="*/ 0 h 93"/>
              <a:gd name="T65" fmla="*/ 95 w 95"/>
              <a:gd name="T66" fmla="*/ 93 h 9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5" h="93">
                <a:moveTo>
                  <a:pt x="82" y="79"/>
                </a:moveTo>
                <a:lnTo>
                  <a:pt x="90" y="66"/>
                </a:lnTo>
                <a:lnTo>
                  <a:pt x="95" y="53"/>
                </a:lnTo>
                <a:lnTo>
                  <a:pt x="94" y="37"/>
                </a:lnTo>
                <a:lnTo>
                  <a:pt x="89" y="23"/>
                </a:lnTo>
                <a:lnTo>
                  <a:pt x="80" y="11"/>
                </a:lnTo>
                <a:lnTo>
                  <a:pt x="68" y="4"/>
                </a:lnTo>
                <a:lnTo>
                  <a:pt x="54" y="0"/>
                </a:lnTo>
                <a:lnTo>
                  <a:pt x="39" y="0"/>
                </a:lnTo>
                <a:lnTo>
                  <a:pt x="25" y="5"/>
                </a:lnTo>
                <a:lnTo>
                  <a:pt x="13" y="14"/>
                </a:lnTo>
                <a:lnTo>
                  <a:pt x="4" y="26"/>
                </a:lnTo>
                <a:lnTo>
                  <a:pt x="0" y="40"/>
                </a:lnTo>
                <a:lnTo>
                  <a:pt x="2" y="56"/>
                </a:lnTo>
                <a:lnTo>
                  <a:pt x="6" y="69"/>
                </a:lnTo>
                <a:lnTo>
                  <a:pt x="15" y="80"/>
                </a:lnTo>
                <a:lnTo>
                  <a:pt x="28" y="89"/>
                </a:lnTo>
                <a:lnTo>
                  <a:pt x="42" y="93"/>
                </a:lnTo>
                <a:lnTo>
                  <a:pt x="56" y="93"/>
                </a:lnTo>
                <a:lnTo>
                  <a:pt x="71" y="88"/>
                </a:lnTo>
                <a:lnTo>
                  <a:pt x="82" y="7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5" name="Freeform 115"/>
          <p:cNvSpPr>
            <a:spLocks/>
          </p:cNvSpPr>
          <p:nvPr/>
        </p:nvSpPr>
        <p:spPr bwMode="auto">
          <a:xfrm>
            <a:off x="2789238" y="2997200"/>
            <a:ext cx="1587" cy="657225"/>
          </a:xfrm>
          <a:custGeom>
            <a:avLst/>
            <a:gdLst>
              <a:gd name="T0" fmla="*/ 0 w 1587"/>
              <a:gd name="T1" fmla="*/ 0 h 826"/>
              <a:gd name="T2" fmla="*/ 0 w 1587"/>
              <a:gd name="T3" fmla="*/ 412 h 826"/>
              <a:gd name="T4" fmla="*/ 0 w 1587"/>
              <a:gd name="T5" fmla="*/ 826 h 826"/>
              <a:gd name="T6" fmla="*/ 0 60000 65536"/>
              <a:gd name="T7" fmla="*/ 0 60000 65536"/>
              <a:gd name="T8" fmla="*/ 0 60000 65536"/>
              <a:gd name="T9" fmla="*/ 0 w 1587"/>
              <a:gd name="T10" fmla="*/ 0 h 826"/>
              <a:gd name="T11" fmla="*/ 1587 w 1587"/>
              <a:gd name="T12" fmla="*/ 826 h 8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826">
                <a:moveTo>
                  <a:pt x="0" y="0"/>
                </a:moveTo>
                <a:lnTo>
                  <a:pt x="0" y="412"/>
                </a:lnTo>
                <a:lnTo>
                  <a:pt x="0" y="826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6" name="Freeform 116"/>
          <p:cNvSpPr>
            <a:spLocks/>
          </p:cNvSpPr>
          <p:nvPr/>
        </p:nvSpPr>
        <p:spPr bwMode="auto">
          <a:xfrm>
            <a:off x="2743200" y="2949575"/>
            <a:ext cx="93663" cy="95250"/>
          </a:xfrm>
          <a:custGeom>
            <a:avLst/>
            <a:gdLst>
              <a:gd name="T0" fmla="*/ 59 w 118"/>
              <a:gd name="T1" fmla="*/ 121 h 121"/>
              <a:gd name="T2" fmla="*/ 75 w 118"/>
              <a:gd name="T3" fmla="*/ 118 h 121"/>
              <a:gd name="T4" fmla="*/ 91 w 118"/>
              <a:gd name="T5" fmla="*/ 110 h 121"/>
              <a:gd name="T6" fmla="*/ 104 w 118"/>
              <a:gd name="T7" fmla="*/ 100 h 121"/>
              <a:gd name="T8" fmla="*/ 113 w 118"/>
              <a:gd name="T9" fmla="*/ 86 h 121"/>
              <a:gd name="T10" fmla="*/ 118 w 118"/>
              <a:gd name="T11" fmla="*/ 69 h 121"/>
              <a:gd name="T12" fmla="*/ 118 w 118"/>
              <a:gd name="T13" fmla="*/ 52 h 121"/>
              <a:gd name="T14" fmla="*/ 113 w 118"/>
              <a:gd name="T15" fmla="*/ 35 h 121"/>
              <a:gd name="T16" fmla="*/ 104 w 118"/>
              <a:gd name="T17" fmla="*/ 21 h 121"/>
              <a:gd name="T18" fmla="*/ 91 w 118"/>
              <a:gd name="T19" fmla="*/ 10 h 121"/>
              <a:gd name="T20" fmla="*/ 75 w 118"/>
              <a:gd name="T21" fmla="*/ 2 h 121"/>
              <a:gd name="T22" fmla="*/ 59 w 118"/>
              <a:gd name="T23" fmla="*/ 0 h 121"/>
              <a:gd name="T24" fmla="*/ 42 w 118"/>
              <a:gd name="T25" fmla="*/ 2 h 121"/>
              <a:gd name="T26" fmla="*/ 26 w 118"/>
              <a:gd name="T27" fmla="*/ 10 h 121"/>
              <a:gd name="T28" fmla="*/ 13 w 118"/>
              <a:gd name="T29" fmla="*/ 21 h 121"/>
              <a:gd name="T30" fmla="*/ 4 w 118"/>
              <a:gd name="T31" fmla="*/ 35 h 121"/>
              <a:gd name="T32" fmla="*/ 0 w 118"/>
              <a:gd name="T33" fmla="*/ 52 h 121"/>
              <a:gd name="T34" fmla="*/ 0 w 118"/>
              <a:gd name="T35" fmla="*/ 69 h 121"/>
              <a:gd name="T36" fmla="*/ 4 w 118"/>
              <a:gd name="T37" fmla="*/ 86 h 121"/>
              <a:gd name="T38" fmla="*/ 13 w 118"/>
              <a:gd name="T39" fmla="*/ 100 h 121"/>
              <a:gd name="T40" fmla="*/ 26 w 118"/>
              <a:gd name="T41" fmla="*/ 110 h 121"/>
              <a:gd name="T42" fmla="*/ 42 w 118"/>
              <a:gd name="T43" fmla="*/ 118 h 121"/>
              <a:gd name="T44" fmla="*/ 59 w 118"/>
              <a:gd name="T45" fmla="*/ 121 h 12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18"/>
              <a:gd name="T70" fmla="*/ 0 h 121"/>
              <a:gd name="T71" fmla="*/ 118 w 118"/>
              <a:gd name="T72" fmla="*/ 121 h 12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18" h="121">
                <a:moveTo>
                  <a:pt x="59" y="121"/>
                </a:moveTo>
                <a:lnTo>
                  <a:pt x="75" y="118"/>
                </a:lnTo>
                <a:lnTo>
                  <a:pt x="91" y="110"/>
                </a:lnTo>
                <a:lnTo>
                  <a:pt x="104" y="100"/>
                </a:lnTo>
                <a:lnTo>
                  <a:pt x="113" y="86"/>
                </a:lnTo>
                <a:lnTo>
                  <a:pt x="118" y="69"/>
                </a:lnTo>
                <a:lnTo>
                  <a:pt x="118" y="52"/>
                </a:lnTo>
                <a:lnTo>
                  <a:pt x="113" y="35"/>
                </a:lnTo>
                <a:lnTo>
                  <a:pt x="104" y="21"/>
                </a:lnTo>
                <a:lnTo>
                  <a:pt x="91" y="10"/>
                </a:lnTo>
                <a:lnTo>
                  <a:pt x="75" y="2"/>
                </a:lnTo>
                <a:lnTo>
                  <a:pt x="59" y="0"/>
                </a:lnTo>
                <a:lnTo>
                  <a:pt x="42" y="2"/>
                </a:lnTo>
                <a:lnTo>
                  <a:pt x="26" y="10"/>
                </a:lnTo>
                <a:lnTo>
                  <a:pt x="13" y="21"/>
                </a:lnTo>
                <a:lnTo>
                  <a:pt x="4" y="35"/>
                </a:lnTo>
                <a:lnTo>
                  <a:pt x="0" y="52"/>
                </a:lnTo>
                <a:lnTo>
                  <a:pt x="0" y="69"/>
                </a:lnTo>
                <a:lnTo>
                  <a:pt x="4" y="86"/>
                </a:lnTo>
                <a:lnTo>
                  <a:pt x="13" y="100"/>
                </a:lnTo>
                <a:lnTo>
                  <a:pt x="26" y="110"/>
                </a:lnTo>
                <a:lnTo>
                  <a:pt x="42" y="118"/>
                </a:lnTo>
                <a:lnTo>
                  <a:pt x="59" y="1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7" name="Freeform 117"/>
          <p:cNvSpPr>
            <a:spLocks/>
          </p:cNvSpPr>
          <p:nvPr/>
        </p:nvSpPr>
        <p:spPr bwMode="auto">
          <a:xfrm>
            <a:off x="2725738" y="3527425"/>
            <a:ext cx="127000" cy="127000"/>
          </a:xfrm>
          <a:custGeom>
            <a:avLst/>
            <a:gdLst>
              <a:gd name="T0" fmla="*/ 0 w 160"/>
              <a:gd name="T1" fmla="*/ 0 h 160"/>
              <a:gd name="T2" fmla="*/ 24 w 160"/>
              <a:gd name="T3" fmla="*/ 20 h 160"/>
              <a:gd name="T4" fmla="*/ 43 w 160"/>
              <a:gd name="T5" fmla="*/ 44 h 160"/>
              <a:gd name="T6" fmla="*/ 59 w 160"/>
              <a:gd name="T7" fmla="*/ 70 h 160"/>
              <a:gd name="T8" fmla="*/ 70 w 160"/>
              <a:gd name="T9" fmla="*/ 99 h 160"/>
              <a:gd name="T10" fmla="*/ 77 w 160"/>
              <a:gd name="T11" fmla="*/ 129 h 160"/>
              <a:gd name="T12" fmla="*/ 80 w 160"/>
              <a:gd name="T13" fmla="*/ 160 h 160"/>
              <a:gd name="T14" fmla="*/ 82 w 160"/>
              <a:gd name="T15" fmla="*/ 129 h 160"/>
              <a:gd name="T16" fmla="*/ 89 w 160"/>
              <a:gd name="T17" fmla="*/ 99 h 160"/>
              <a:gd name="T18" fmla="*/ 100 w 160"/>
              <a:gd name="T19" fmla="*/ 70 h 160"/>
              <a:gd name="T20" fmla="*/ 117 w 160"/>
              <a:gd name="T21" fmla="*/ 44 h 160"/>
              <a:gd name="T22" fmla="*/ 137 w 160"/>
              <a:gd name="T23" fmla="*/ 20 h 160"/>
              <a:gd name="T24" fmla="*/ 160 w 160"/>
              <a:gd name="T25" fmla="*/ 0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0"/>
              <a:gd name="T40" fmla="*/ 0 h 160"/>
              <a:gd name="T41" fmla="*/ 160 w 160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0" h="160">
                <a:moveTo>
                  <a:pt x="0" y="0"/>
                </a:moveTo>
                <a:lnTo>
                  <a:pt x="24" y="20"/>
                </a:lnTo>
                <a:lnTo>
                  <a:pt x="43" y="44"/>
                </a:lnTo>
                <a:lnTo>
                  <a:pt x="59" y="70"/>
                </a:lnTo>
                <a:lnTo>
                  <a:pt x="70" y="99"/>
                </a:lnTo>
                <a:lnTo>
                  <a:pt x="77" y="129"/>
                </a:lnTo>
                <a:lnTo>
                  <a:pt x="80" y="160"/>
                </a:lnTo>
                <a:lnTo>
                  <a:pt x="82" y="129"/>
                </a:lnTo>
                <a:lnTo>
                  <a:pt x="89" y="99"/>
                </a:lnTo>
                <a:lnTo>
                  <a:pt x="100" y="70"/>
                </a:lnTo>
                <a:lnTo>
                  <a:pt x="117" y="44"/>
                </a:lnTo>
                <a:lnTo>
                  <a:pt x="137" y="20"/>
                </a:lnTo>
                <a:lnTo>
                  <a:pt x="160" y="0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68" name="Rectangle 118"/>
          <p:cNvSpPr>
            <a:spLocks noChangeArrowheads="1"/>
          </p:cNvSpPr>
          <p:nvPr/>
        </p:nvSpPr>
        <p:spPr bwMode="auto">
          <a:xfrm>
            <a:off x="3605213" y="2792413"/>
            <a:ext cx="984250" cy="287337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69" name="Rectangle 119"/>
          <p:cNvSpPr>
            <a:spLocks noChangeArrowheads="1"/>
          </p:cNvSpPr>
          <p:nvPr/>
        </p:nvSpPr>
        <p:spPr bwMode="auto">
          <a:xfrm>
            <a:off x="3678238" y="2867025"/>
            <a:ext cx="919162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Helvetica" charset="0"/>
              </a:rPr>
              <a:t>initial state</a:t>
            </a:r>
            <a:endParaRPr lang="en-US" altLang="zh-CN"/>
          </a:p>
        </p:txBody>
      </p:sp>
      <p:sp>
        <p:nvSpPr>
          <p:cNvPr id="27770" name="Freeform 120"/>
          <p:cNvSpPr>
            <a:spLocks/>
          </p:cNvSpPr>
          <p:nvPr/>
        </p:nvSpPr>
        <p:spPr bwMode="auto">
          <a:xfrm>
            <a:off x="4405313" y="2792413"/>
            <a:ext cx="184150" cy="184150"/>
          </a:xfrm>
          <a:custGeom>
            <a:avLst/>
            <a:gdLst>
              <a:gd name="T0" fmla="*/ 0 w 231"/>
              <a:gd name="T1" fmla="*/ 0 h 232"/>
              <a:gd name="T2" fmla="*/ 231 w 231"/>
              <a:gd name="T3" fmla="*/ 232 h 232"/>
              <a:gd name="T4" fmla="*/ 231 w 231"/>
              <a:gd name="T5" fmla="*/ 0 h 232"/>
              <a:gd name="T6" fmla="*/ 0 w 231"/>
              <a:gd name="T7" fmla="*/ 0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231"/>
              <a:gd name="T13" fmla="*/ 0 h 232"/>
              <a:gd name="T14" fmla="*/ 231 w 231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" h="232">
                <a:moveTo>
                  <a:pt x="0" y="0"/>
                </a:moveTo>
                <a:lnTo>
                  <a:pt x="231" y="232"/>
                </a:lnTo>
                <a:lnTo>
                  <a:pt x="2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4763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1" name="Freeform 121"/>
          <p:cNvSpPr>
            <a:spLocks/>
          </p:cNvSpPr>
          <p:nvPr/>
        </p:nvSpPr>
        <p:spPr bwMode="auto">
          <a:xfrm>
            <a:off x="4405313" y="2792413"/>
            <a:ext cx="184150" cy="184150"/>
          </a:xfrm>
          <a:custGeom>
            <a:avLst/>
            <a:gdLst>
              <a:gd name="T0" fmla="*/ 231 w 231"/>
              <a:gd name="T1" fmla="*/ 232 h 232"/>
              <a:gd name="T2" fmla="*/ 0 w 231"/>
              <a:gd name="T3" fmla="*/ 0 h 232"/>
              <a:gd name="T4" fmla="*/ 0 w 231"/>
              <a:gd name="T5" fmla="*/ 232 h 232"/>
              <a:gd name="T6" fmla="*/ 231 w 231"/>
              <a:gd name="T7" fmla="*/ 232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231"/>
              <a:gd name="T13" fmla="*/ 0 h 232"/>
              <a:gd name="T14" fmla="*/ 231 w 231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" h="232">
                <a:moveTo>
                  <a:pt x="231" y="232"/>
                </a:moveTo>
                <a:lnTo>
                  <a:pt x="0" y="0"/>
                </a:lnTo>
                <a:lnTo>
                  <a:pt x="0" y="232"/>
                </a:lnTo>
                <a:lnTo>
                  <a:pt x="231" y="232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72" name="Line 122"/>
          <p:cNvSpPr>
            <a:spLocks noChangeShapeType="1"/>
          </p:cNvSpPr>
          <p:nvPr/>
        </p:nvSpPr>
        <p:spPr bwMode="auto">
          <a:xfrm flipH="1">
            <a:off x="3602038" y="293528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73" name="Line 123"/>
          <p:cNvSpPr>
            <a:spLocks noChangeShapeType="1"/>
          </p:cNvSpPr>
          <p:nvPr/>
        </p:nvSpPr>
        <p:spPr bwMode="auto">
          <a:xfrm flipH="1">
            <a:off x="3575050" y="2936875"/>
            <a:ext cx="47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74" name="Line 124"/>
          <p:cNvSpPr>
            <a:spLocks noChangeShapeType="1"/>
          </p:cNvSpPr>
          <p:nvPr/>
        </p:nvSpPr>
        <p:spPr bwMode="auto">
          <a:xfrm flipH="1">
            <a:off x="3549650" y="293846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75" name="Line 125"/>
          <p:cNvSpPr>
            <a:spLocks noChangeShapeType="1"/>
          </p:cNvSpPr>
          <p:nvPr/>
        </p:nvSpPr>
        <p:spPr bwMode="auto">
          <a:xfrm flipH="1">
            <a:off x="3524250" y="293846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76" name="Line 126"/>
          <p:cNvSpPr>
            <a:spLocks noChangeShapeType="1"/>
          </p:cNvSpPr>
          <p:nvPr/>
        </p:nvSpPr>
        <p:spPr bwMode="auto">
          <a:xfrm flipH="1">
            <a:off x="3498850" y="2938463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77" name="Line 127"/>
          <p:cNvSpPr>
            <a:spLocks noChangeShapeType="1"/>
          </p:cNvSpPr>
          <p:nvPr/>
        </p:nvSpPr>
        <p:spPr bwMode="auto">
          <a:xfrm flipH="1">
            <a:off x="3471863" y="2940050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78" name="Line 128"/>
          <p:cNvSpPr>
            <a:spLocks noChangeShapeType="1"/>
          </p:cNvSpPr>
          <p:nvPr/>
        </p:nvSpPr>
        <p:spPr bwMode="auto">
          <a:xfrm flipH="1">
            <a:off x="3446463" y="2941638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79" name="Line 129"/>
          <p:cNvSpPr>
            <a:spLocks noChangeShapeType="1"/>
          </p:cNvSpPr>
          <p:nvPr/>
        </p:nvSpPr>
        <p:spPr bwMode="auto">
          <a:xfrm flipH="1">
            <a:off x="3421063" y="294163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0" name="Line 130"/>
          <p:cNvSpPr>
            <a:spLocks noChangeShapeType="1"/>
          </p:cNvSpPr>
          <p:nvPr/>
        </p:nvSpPr>
        <p:spPr bwMode="auto">
          <a:xfrm flipH="1">
            <a:off x="3395663" y="294163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1" name="Line 131"/>
          <p:cNvSpPr>
            <a:spLocks noChangeShapeType="1"/>
          </p:cNvSpPr>
          <p:nvPr/>
        </p:nvSpPr>
        <p:spPr bwMode="auto">
          <a:xfrm flipH="1">
            <a:off x="3368675" y="2943225"/>
            <a:ext cx="4763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2" name="Line 132"/>
          <p:cNvSpPr>
            <a:spLocks noChangeShapeType="1"/>
          </p:cNvSpPr>
          <p:nvPr/>
        </p:nvSpPr>
        <p:spPr bwMode="auto">
          <a:xfrm flipH="1">
            <a:off x="3343275" y="294481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3" name="Line 133"/>
          <p:cNvSpPr>
            <a:spLocks noChangeShapeType="1"/>
          </p:cNvSpPr>
          <p:nvPr/>
        </p:nvSpPr>
        <p:spPr bwMode="auto">
          <a:xfrm flipH="1">
            <a:off x="3317875" y="2944813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4" name="Line 134"/>
          <p:cNvSpPr>
            <a:spLocks noChangeShapeType="1"/>
          </p:cNvSpPr>
          <p:nvPr/>
        </p:nvSpPr>
        <p:spPr bwMode="auto">
          <a:xfrm flipH="1">
            <a:off x="3292475" y="2946400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5" name="Line 135"/>
          <p:cNvSpPr>
            <a:spLocks noChangeShapeType="1"/>
          </p:cNvSpPr>
          <p:nvPr/>
        </p:nvSpPr>
        <p:spPr bwMode="auto">
          <a:xfrm flipH="1">
            <a:off x="3265488" y="2946400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6" name="Line 136"/>
          <p:cNvSpPr>
            <a:spLocks noChangeShapeType="1"/>
          </p:cNvSpPr>
          <p:nvPr/>
        </p:nvSpPr>
        <p:spPr bwMode="auto">
          <a:xfrm flipH="1">
            <a:off x="3240088" y="2947988"/>
            <a:ext cx="4762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7" name="Line 137"/>
          <p:cNvSpPr>
            <a:spLocks noChangeShapeType="1"/>
          </p:cNvSpPr>
          <p:nvPr/>
        </p:nvSpPr>
        <p:spPr bwMode="auto">
          <a:xfrm flipH="1">
            <a:off x="3214688" y="294798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8" name="Line 138"/>
          <p:cNvSpPr>
            <a:spLocks noChangeShapeType="1"/>
          </p:cNvSpPr>
          <p:nvPr/>
        </p:nvSpPr>
        <p:spPr bwMode="auto">
          <a:xfrm flipH="1">
            <a:off x="3189288" y="2949575"/>
            <a:ext cx="3175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89" name="Line 139"/>
          <p:cNvSpPr>
            <a:spLocks noChangeShapeType="1"/>
          </p:cNvSpPr>
          <p:nvPr/>
        </p:nvSpPr>
        <p:spPr bwMode="auto">
          <a:xfrm flipH="1">
            <a:off x="3162300" y="295116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90" name="Line 140"/>
          <p:cNvSpPr>
            <a:spLocks noChangeShapeType="1"/>
          </p:cNvSpPr>
          <p:nvPr/>
        </p:nvSpPr>
        <p:spPr bwMode="auto">
          <a:xfrm flipH="1">
            <a:off x="3136900" y="2951163"/>
            <a:ext cx="4763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91" name="Line 141"/>
          <p:cNvSpPr>
            <a:spLocks noChangeShapeType="1"/>
          </p:cNvSpPr>
          <p:nvPr/>
        </p:nvSpPr>
        <p:spPr bwMode="auto">
          <a:xfrm flipH="1">
            <a:off x="3111500" y="2951163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92" name="Line 142"/>
          <p:cNvSpPr>
            <a:spLocks noChangeShapeType="1"/>
          </p:cNvSpPr>
          <p:nvPr/>
        </p:nvSpPr>
        <p:spPr bwMode="auto">
          <a:xfrm flipH="1">
            <a:off x="3084513" y="2952750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93" name="Line 143"/>
          <p:cNvSpPr>
            <a:spLocks noChangeShapeType="1"/>
          </p:cNvSpPr>
          <p:nvPr/>
        </p:nvSpPr>
        <p:spPr bwMode="auto">
          <a:xfrm flipH="1">
            <a:off x="3059113" y="2952750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94" name="Line 144"/>
          <p:cNvSpPr>
            <a:spLocks noChangeShapeType="1"/>
          </p:cNvSpPr>
          <p:nvPr/>
        </p:nvSpPr>
        <p:spPr bwMode="auto">
          <a:xfrm flipH="1">
            <a:off x="3033713" y="2952750"/>
            <a:ext cx="4762" cy="1588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95" name="Line 145"/>
          <p:cNvSpPr>
            <a:spLocks noChangeShapeType="1"/>
          </p:cNvSpPr>
          <p:nvPr/>
        </p:nvSpPr>
        <p:spPr bwMode="auto">
          <a:xfrm flipH="1">
            <a:off x="3008313" y="2954338"/>
            <a:ext cx="3175" cy="1587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96" name="Freeform 146"/>
          <p:cNvSpPr>
            <a:spLocks/>
          </p:cNvSpPr>
          <p:nvPr/>
        </p:nvSpPr>
        <p:spPr bwMode="auto">
          <a:xfrm>
            <a:off x="2913063" y="2917825"/>
            <a:ext cx="74612" cy="76200"/>
          </a:xfrm>
          <a:custGeom>
            <a:avLst/>
            <a:gdLst>
              <a:gd name="T0" fmla="*/ 95 w 95"/>
              <a:gd name="T1" fmla="*/ 47 h 95"/>
              <a:gd name="T2" fmla="*/ 93 w 95"/>
              <a:gd name="T3" fmla="*/ 61 h 95"/>
              <a:gd name="T4" fmla="*/ 87 w 95"/>
              <a:gd name="T5" fmla="*/ 74 h 95"/>
              <a:gd name="T6" fmla="*/ 76 w 95"/>
              <a:gd name="T7" fmla="*/ 86 h 95"/>
              <a:gd name="T8" fmla="*/ 63 w 95"/>
              <a:gd name="T9" fmla="*/ 92 h 95"/>
              <a:gd name="T10" fmla="*/ 49 w 95"/>
              <a:gd name="T11" fmla="*/ 95 h 95"/>
              <a:gd name="T12" fmla="*/ 33 w 95"/>
              <a:gd name="T13" fmla="*/ 93 h 95"/>
              <a:gd name="T14" fmla="*/ 20 w 95"/>
              <a:gd name="T15" fmla="*/ 87 h 95"/>
              <a:gd name="T16" fmla="*/ 10 w 95"/>
              <a:gd name="T17" fmla="*/ 76 h 95"/>
              <a:gd name="T18" fmla="*/ 2 w 95"/>
              <a:gd name="T19" fmla="*/ 63 h 95"/>
              <a:gd name="T20" fmla="*/ 0 w 95"/>
              <a:gd name="T21" fmla="*/ 49 h 95"/>
              <a:gd name="T22" fmla="*/ 1 w 95"/>
              <a:gd name="T23" fmla="*/ 35 h 95"/>
              <a:gd name="T24" fmla="*/ 7 w 95"/>
              <a:gd name="T25" fmla="*/ 21 h 95"/>
              <a:gd name="T26" fmla="*/ 18 w 95"/>
              <a:gd name="T27" fmla="*/ 10 h 95"/>
              <a:gd name="T28" fmla="*/ 31 w 95"/>
              <a:gd name="T29" fmla="*/ 2 h 95"/>
              <a:gd name="T30" fmla="*/ 45 w 95"/>
              <a:gd name="T31" fmla="*/ 0 h 95"/>
              <a:gd name="T32" fmla="*/ 61 w 95"/>
              <a:gd name="T33" fmla="*/ 2 h 95"/>
              <a:gd name="T34" fmla="*/ 74 w 95"/>
              <a:gd name="T35" fmla="*/ 9 h 95"/>
              <a:gd name="T36" fmla="*/ 84 w 95"/>
              <a:gd name="T37" fmla="*/ 18 h 95"/>
              <a:gd name="T38" fmla="*/ 92 w 95"/>
              <a:gd name="T39" fmla="*/ 31 h 95"/>
              <a:gd name="T40" fmla="*/ 95 w 95"/>
              <a:gd name="T41" fmla="*/ 47 h 9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5"/>
              <a:gd name="T64" fmla="*/ 0 h 95"/>
              <a:gd name="T65" fmla="*/ 95 w 95"/>
              <a:gd name="T66" fmla="*/ 95 h 9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5" h="95">
                <a:moveTo>
                  <a:pt x="95" y="47"/>
                </a:moveTo>
                <a:lnTo>
                  <a:pt x="93" y="61"/>
                </a:lnTo>
                <a:lnTo>
                  <a:pt x="87" y="74"/>
                </a:lnTo>
                <a:lnTo>
                  <a:pt x="76" y="86"/>
                </a:lnTo>
                <a:lnTo>
                  <a:pt x="63" y="92"/>
                </a:lnTo>
                <a:lnTo>
                  <a:pt x="49" y="95"/>
                </a:lnTo>
                <a:lnTo>
                  <a:pt x="33" y="93"/>
                </a:lnTo>
                <a:lnTo>
                  <a:pt x="20" y="87"/>
                </a:lnTo>
                <a:lnTo>
                  <a:pt x="10" y="76"/>
                </a:lnTo>
                <a:lnTo>
                  <a:pt x="2" y="63"/>
                </a:lnTo>
                <a:lnTo>
                  <a:pt x="0" y="49"/>
                </a:lnTo>
                <a:lnTo>
                  <a:pt x="1" y="35"/>
                </a:lnTo>
                <a:lnTo>
                  <a:pt x="7" y="21"/>
                </a:lnTo>
                <a:lnTo>
                  <a:pt x="18" y="10"/>
                </a:lnTo>
                <a:lnTo>
                  <a:pt x="31" y="2"/>
                </a:lnTo>
                <a:lnTo>
                  <a:pt x="45" y="0"/>
                </a:lnTo>
                <a:lnTo>
                  <a:pt x="61" y="2"/>
                </a:lnTo>
                <a:lnTo>
                  <a:pt x="74" y="9"/>
                </a:lnTo>
                <a:lnTo>
                  <a:pt x="84" y="18"/>
                </a:lnTo>
                <a:lnTo>
                  <a:pt x="92" y="31"/>
                </a:lnTo>
                <a:lnTo>
                  <a:pt x="95" y="47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1852612" y="179388"/>
            <a:ext cx="7138871" cy="688975"/>
          </a:xfrm>
        </p:spPr>
        <p:txBody>
          <a:bodyPr/>
          <a:lstStyle/>
          <a:p>
            <a:r>
              <a:rPr lang="en-US" sz="2000" dirty="0" smtClean="0"/>
              <a:t>Internal </a:t>
            </a:r>
            <a:r>
              <a:rPr lang="en-US" sz="2000" dirty="0"/>
              <a:t>transitions associated with the </a:t>
            </a:r>
            <a:r>
              <a:rPr lang="en-US" sz="1800" dirty="0" err="1">
                <a:latin typeface="Lucida Sans Typewriter" charset="0"/>
              </a:rPr>
              <a:t>SetTime</a:t>
            </a:r>
            <a:r>
              <a:rPr lang="en-US" sz="2000" dirty="0"/>
              <a:t> state.</a:t>
            </a:r>
          </a:p>
        </p:txBody>
      </p:sp>
      <p:grpSp>
        <p:nvGrpSpPr>
          <p:cNvPr id="43065" name="Group 57"/>
          <p:cNvGrpSpPr>
            <a:grpSpLocks/>
          </p:cNvGrpSpPr>
          <p:nvPr/>
        </p:nvGrpSpPr>
        <p:grpSpPr bwMode="auto">
          <a:xfrm>
            <a:off x="779463" y="1390650"/>
            <a:ext cx="7410450" cy="4678363"/>
            <a:chOff x="491" y="876"/>
            <a:chExt cx="4668" cy="2947"/>
          </a:xfrm>
        </p:grpSpPr>
        <p:sp>
          <p:nvSpPr>
            <p:cNvPr id="43023" name="AutoShape 15"/>
            <p:cNvSpPr>
              <a:spLocks noChangeArrowheads="1"/>
            </p:cNvSpPr>
            <p:nvPr/>
          </p:nvSpPr>
          <p:spPr bwMode="auto">
            <a:xfrm>
              <a:off x="2205" y="1255"/>
              <a:ext cx="2954" cy="758"/>
            </a:xfrm>
            <a:prstGeom prst="roundRect">
              <a:avLst>
                <a:gd name="adj" fmla="val 31597"/>
              </a:avLst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3461" y="1328"/>
              <a:ext cx="4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SetTime</a:t>
              </a:r>
              <a:endParaRPr lang="en-US" sz="1400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2205" y="1481"/>
              <a:ext cx="294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2462" y="1541"/>
              <a:ext cx="11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entry/blink hours</a:t>
              </a:r>
              <a:endParaRPr lang="en-US" sz="1400"/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2462" y="1873"/>
              <a:ext cx="12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exit/stop blinking</a:t>
              </a:r>
              <a:endParaRPr lang="en-US" sz="1400"/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2462" y="1660"/>
              <a:ext cx="201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pressButton1/blink next number</a:t>
              </a:r>
              <a:endParaRPr lang="en-US" sz="1400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2462" y="1767"/>
              <a:ext cx="247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pressButton2/increment current number</a:t>
              </a:r>
              <a:endParaRPr lang="en-US" sz="1400"/>
            </a:p>
          </p:txBody>
        </p:sp>
        <p:sp>
          <p:nvSpPr>
            <p:cNvPr id="43030" name="AutoShape 22"/>
            <p:cNvSpPr>
              <a:spLocks noChangeArrowheads="1"/>
            </p:cNvSpPr>
            <p:nvPr/>
          </p:nvSpPr>
          <p:spPr bwMode="auto">
            <a:xfrm>
              <a:off x="528" y="1215"/>
              <a:ext cx="1344" cy="759"/>
            </a:xfrm>
            <a:prstGeom prst="roundRect">
              <a:avLst>
                <a:gd name="adj" fmla="val 31556"/>
              </a:avLst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53" y="1288"/>
              <a:ext cx="7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MeasureTime</a:t>
              </a:r>
              <a:endParaRPr lang="en-US" sz="1400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>
              <a:off x="528" y="1455"/>
              <a:ext cx="13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757" y="1501"/>
              <a:ext cx="9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do/count ticks</a:t>
              </a:r>
              <a:endParaRPr lang="en-US" sz="1400"/>
            </a:p>
          </p:txBody>
        </p:sp>
        <p:sp>
          <p:nvSpPr>
            <p:cNvPr id="43034" name="AutoShape 26"/>
            <p:cNvSpPr>
              <a:spLocks noChangeArrowheads="1"/>
            </p:cNvSpPr>
            <p:nvPr/>
          </p:nvSpPr>
          <p:spPr bwMode="auto">
            <a:xfrm>
              <a:off x="1912" y="2931"/>
              <a:ext cx="1344" cy="519"/>
            </a:xfrm>
            <a:prstGeom prst="roundRect">
              <a:avLst>
                <a:gd name="adj" fmla="val 46148"/>
              </a:avLst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287" y="3018"/>
              <a:ext cx="63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dirty="0" err="1" smtClean="0"/>
                <a:t>DeadBattery</a:t>
              </a:r>
              <a:endParaRPr lang="en-US" sz="1400" dirty="0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>
              <a:off x="1912" y="3171"/>
              <a:ext cx="133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Oval 29"/>
            <p:cNvSpPr>
              <a:spLocks noChangeArrowheads="1"/>
            </p:cNvSpPr>
            <p:nvPr/>
          </p:nvSpPr>
          <p:spPr bwMode="auto">
            <a:xfrm>
              <a:off x="3642" y="962"/>
              <a:ext cx="106" cy="107"/>
            </a:xfrm>
            <a:prstGeom prst="ellipse">
              <a:avLst/>
            </a:pr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>
              <a:off x="3695" y="1095"/>
              <a:ext cx="1" cy="14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Freeform 31"/>
            <p:cNvSpPr>
              <a:spLocks/>
            </p:cNvSpPr>
            <p:nvPr/>
          </p:nvSpPr>
          <p:spPr bwMode="auto">
            <a:xfrm>
              <a:off x="3655" y="1109"/>
              <a:ext cx="80" cy="133"/>
            </a:xfrm>
            <a:custGeom>
              <a:avLst/>
              <a:gdLst>
                <a:gd name="T0" fmla="*/ 80 w 80"/>
                <a:gd name="T1" fmla="*/ 0 h 133"/>
                <a:gd name="T2" fmla="*/ 40 w 80"/>
                <a:gd name="T3" fmla="*/ 133 h 133"/>
                <a:gd name="T4" fmla="*/ 0 w 80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33">
                  <a:moveTo>
                    <a:pt x="80" y="0"/>
                  </a:moveTo>
                  <a:lnTo>
                    <a:pt x="40" y="133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3695" y="1016"/>
              <a:ext cx="1" cy="7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2311" y="1162"/>
              <a:ext cx="107" cy="8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Freeform 34"/>
            <p:cNvSpPr>
              <a:spLocks/>
            </p:cNvSpPr>
            <p:nvPr/>
          </p:nvSpPr>
          <p:spPr bwMode="auto">
            <a:xfrm>
              <a:off x="2285" y="1122"/>
              <a:ext cx="133" cy="120"/>
            </a:xfrm>
            <a:custGeom>
              <a:avLst/>
              <a:gdLst>
                <a:gd name="T0" fmla="*/ 53 w 133"/>
                <a:gd name="T1" fmla="*/ 0 h 120"/>
                <a:gd name="T2" fmla="*/ 133 w 133"/>
                <a:gd name="T3" fmla="*/ 120 h 120"/>
                <a:gd name="T4" fmla="*/ 0 w 133"/>
                <a:gd name="T5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120">
                  <a:moveTo>
                    <a:pt x="53" y="0"/>
                  </a:moveTo>
                  <a:lnTo>
                    <a:pt x="133" y="120"/>
                  </a:lnTo>
                  <a:lnTo>
                    <a:pt x="0" y="6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Freeform 35"/>
            <p:cNvSpPr>
              <a:spLocks/>
            </p:cNvSpPr>
            <p:nvPr/>
          </p:nvSpPr>
          <p:spPr bwMode="auto">
            <a:xfrm>
              <a:off x="1752" y="1095"/>
              <a:ext cx="559" cy="133"/>
            </a:xfrm>
            <a:custGeom>
              <a:avLst/>
              <a:gdLst>
                <a:gd name="T0" fmla="*/ 0 w 559"/>
                <a:gd name="T1" fmla="*/ 133 h 133"/>
                <a:gd name="T2" fmla="*/ 133 w 559"/>
                <a:gd name="T3" fmla="*/ 40 h 133"/>
                <a:gd name="T4" fmla="*/ 280 w 559"/>
                <a:gd name="T5" fmla="*/ 0 h 133"/>
                <a:gd name="T6" fmla="*/ 426 w 559"/>
                <a:gd name="T7" fmla="*/ 0 h 133"/>
                <a:gd name="T8" fmla="*/ 559 w 559"/>
                <a:gd name="T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33">
                  <a:moveTo>
                    <a:pt x="0" y="133"/>
                  </a:moveTo>
                  <a:lnTo>
                    <a:pt x="133" y="40"/>
                  </a:lnTo>
                  <a:lnTo>
                    <a:pt x="280" y="0"/>
                  </a:lnTo>
                  <a:lnTo>
                    <a:pt x="426" y="0"/>
                  </a:lnTo>
                  <a:lnTo>
                    <a:pt x="559" y="6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4" name="Freeform 36"/>
            <p:cNvSpPr>
              <a:spLocks/>
            </p:cNvSpPr>
            <p:nvPr/>
          </p:nvSpPr>
          <p:spPr bwMode="auto">
            <a:xfrm>
              <a:off x="1726" y="1987"/>
              <a:ext cx="133" cy="120"/>
            </a:xfrm>
            <a:custGeom>
              <a:avLst/>
              <a:gdLst>
                <a:gd name="T0" fmla="*/ 80 w 133"/>
                <a:gd name="T1" fmla="*/ 120 h 120"/>
                <a:gd name="T2" fmla="*/ 0 w 133"/>
                <a:gd name="T3" fmla="*/ 0 h 120"/>
                <a:gd name="T4" fmla="*/ 133 w 133"/>
                <a:gd name="T5" fmla="*/ 5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120">
                  <a:moveTo>
                    <a:pt x="80" y="120"/>
                  </a:moveTo>
                  <a:lnTo>
                    <a:pt x="0" y="0"/>
                  </a:lnTo>
                  <a:lnTo>
                    <a:pt x="133" y="5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Freeform 37"/>
            <p:cNvSpPr>
              <a:spLocks/>
            </p:cNvSpPr>
            <p:nvPr/>
          </p:nvSpPr>
          <p:spPr bwMode="auto">
            <a:xfrm>
              <a:off x="1832" y="2000"/>
              <a:ext cx="559" cy="133"/>
            </a:xfrm>
            <a:custGeom>
              <a:avLst/>
              <a:gdLst>
                <a:gd name="T0" fmla="*/ 559 w 559"/>
                <a:gd name="T1" fmla="*/ 0 h 133"/>
                <a:gd name="T2" fmla="*/ 426 w 559"/>
                <a:gd name="T3" fmla="*/ 93 h 133"/>
                <a:gd name="T4" fmla="*/ 280 w 559"/>
                <a:gd name="T5" fmla="*/ 133 h 133"/>
                <a:gd name="T6" fmla="*/ 133 w 559"/>
                <a:gd name="T7" fmla="*/ 133 h 133"/>
                <a:gd name="T8" fmla="*/ 0 w 559"/>
                <a:gd name="T9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133">
                  <a:moveTo>
                    <a:pt x="559" y="0"/>
                  </a:moveTo>
                  <a:lnTo>
                    <a:pt x="426" y="93"/>
                  </a:lnTo>
                  <a:lnTo>
                    <a:pt x="280" y="133"/>
                  </a:lnTo>
                  <a:lnTo>
                    <a:pt x="133" y="133"/>
                  </a:lnTo>
                  <a:lnTo>
                    <a:pt x="0" y="6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flipH="1" flipV="1">
              <a:off x="1726" y="1987"/>
              <a:ext cx="106" cy="8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1587" y="876"/>
              <a:ext cx="10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pressBothButtons</a:t>
              </a:r>
              <a:endParaRPr lang="en-US" sz="1400"/>
            </a:p>
          </p:txBody>
        </p:sp>
        <p:sp>
          <p:nvSpPr>
            <p:cNvPr id="43048" name="Rectangle 40"/>
            <p:cNvSpPr>
              <a:spLocks noChangeArrowheads="1"/>
            </p:cNvSpPr>
            <p:nvPr/>
          </p:nvSpPr>
          <p:spPr bwMode="auto">
            <a:xfrm>
              <a:off x="1470" y="2445"/>
              <a:ext cx="14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pressBothButtons/beep</a:t>
              </a:r>
              <a:endParaRPr lang="en-US" sz="1400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H="1" flipV="1">
              <a:off x="1300" y="1987"/>
              <a:ext cx="106" cy="9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Freeform 42"/>
            <p:cNvSpPr>
              <a:spLocks/>
            </p:cNvSpPr>
            <p:nvPr/>
          </p:nvSpPr>
          <p:spPr bwMode="auto">
            <a:xfrm>
              <a:off x="1300" y="1987"/>
              <a:ext cx="133" cy="120"/>
            </a:xfrm>
            <a:custGeom>
              <a:avLst/>
              <a:gdLst>
                <a:gd name="T0" fmla="*/ 80 w 133"/>
                <a:gd name="T1" fmla="*/ 120 h 120"/>
                <a:gd name="T2" fmla="*/ 0 w 133"/>
                <a:gd name="T3" fmla="*/ 0 h 120"/>
                <a:gd name="T4" fmla="*/ 133 w 133"/>
                <a:gd name="T5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120">
                  <a:moveTo>
                    <a:pt x="80" y="120"/>
                  </a:moveTo>
                  <a:lnTo>
                    <a:pt x="0" y="0"/>
                  </a:lnTo>
                  <a:lnTo>
                    <a:pt x="133" y="6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Freeform 43"/>
            <p:cNvSpPr>
              <a:spLocks/>
            </p:cNvSpPr>
            <p:nvPr/>
          </p:nvSpPr>
          <p:spPr bwMode="auto">
            <a:xfrm>
              <a:off x="1406" y="2013"/>
              <a:ext cx="1717" cy="373"/>
            </a:xfrm>
            <a:custGeom>
              <a:avLst/>
              <a:gdLst>
                <a:gd name="T0" fmla="*/ 1717 w 1717"/>
                <a:gd name="T1" fmla="*/ 0 h 373"/>
                <a:gd name="T2" fmla="*/ 1517 w 1717"/>
                <a:gd name="T3" fmla="*/ 147 h 373"/>
                <a:gd name="T4" fmla="*/ 1304 w 1717"/>
                <a:gd name="T5" fmla="*/ 267 h 373"/>
                <a:gd name="T6" fmla="*/ 1078 w 1717"/>
                <a:gd name="T7" fmla="*/ 333 h 373"/>
                <a:gd name="T8" fmla="*/ 839 w 1717"/>
                <a:gd name="T9" fmla="*/ 373 h 373"/>
                <a:gd name="T10" fmla="*/ 612 w 1717"/>
                <a:gd name="T11" fmla="*/ 360 h 373"/>
                <a:gd name="T12" fmla="*/ 386 w 1717"/>
                <a:gd name="T13" fmla="*/ 306 h 373"/>
                <a:gd name="T14" fmla="*/ 187 w 1717"/>
                <a:gd name="T15" fmla="*/ 213 h 373"/>
                <a:gd name="T16" fmla="*/ 0 w 1717"/>
                <a:gd name="T17" fmla="*/ 6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7" h="373">
                  <a:moveTo>
                    <a:pt x="1717" y="0"/>
                  </a:moveTo>
                  <a:lnTo>
                    <a:pt x="1517" y="147"/>
                  </a:lnTo>
                  <a:lnTo>
                    <a:pt x="1304" y="267"/>
                  </a:lnTo>
                  <a:lnTo>
                    <a:pt x="1078" y="333"/>
                  </a:lnTo>
                  <a:lnTo>
                    <a:pt x="839" y="373"/>
                  </a:lnTo>
                  <a:lnTo>
                    <a:pt x="612" y="360"/>
                  </a:lnTo>
                  <a:lnTo>
                    <a:pt x="386" y="306"/>
                  </a:lnTo>
                  <a:lnTo>
                    <a:pt x="187" y="213"/>
                  </a:lnTo>
                  <a:lnTo>
                    <a:pt x="0" y="6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Rectangle 44"/>
            <p:cNvSpPr>
              <a:spLocks noChangeArrowheads="1"/>
            </p:cNvSpPr>
            <p:nvPr/>
          </p:nvSpPr>
          <p:spPr bwMode="auto">
            <a:xfrm>
              <a:off x="1758" y="2179"/>
              <a:ext cx="8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after 2 min.</a:t>
              </a:r>
              <a:endParaRPr lang="en-US" sz="1400"/>
            </a:p>
          </p:txBody>
        </p:sp>
        <p:sp>
          <p:nvSpPr>
            <p:cNvPr id="43053" name="Oval 45"/>
            <p:cNvSpPr>
              <a:spLocks noChangeArrowheads="1"/>
            </p:cNvSpPr>
            <p:nvPr/>
          </p:nvSpPr>
          <p:spPr bwMode="auto">
            <a:xfrm>
              <a:off x="2511" y="3690"/>
              <a:ext cx="93" cy="93"/>
            </a:xfrm>
            <a:prstGeom prst="ellipse">
              <a:avLst/>
            </a:pr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4" name="Freeform 46"/>
            <p:cNvSpPr>
              <a:spLocks/>
            </p:cNvSpPr>
            <p:nvPr/>
          </p:nvSpPr>
          <p:spPr bwMode="auto">
            <a:xfrm>
              <a:off x="2524" y="3530"/>
              <a:ext cx="67" cy="120"/>
            </a:xfrm>
            <a:custGeom>
              <a:avLst/>
              <a:gdLst>
                <a:gd name="T0" fmla="*/ 40 w 67"/>
                <a:gd name="T1" fmla="*/ 0 h 120"/>
                <a:gd name="T2" fmla="*/ 67 w 67"/>
                <a:gd name="T3" fmla="*/ 0 h 120"/>
                <a:gd name="T4" fmla="*/ 40 w 67"/>
                <a:gd name="T5" fmla="*/ 120 h 120"/>
                <a:gd name="T6" fmla="*/ 0 w 67"/>
                <a:gd name="T7" fmla="*/ 0 h 120"/>
                <a:gd name="T8" fmla="*/ 40 w 67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20">
                  <a:moveTo>
                    <a:pt x="40" y="0"/>
                  </a:moveTo>
                  <a:lnTo>
                    <a:pt x="67" y="0"/>
                  </a:lnTo>
                  <a:lnTo>
                    <a:pt x="40" y="120"/>
                  </a:lnTo>
                  <a:lnTo>
                    <a:pt x="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flipV="1">
              <a:off x="2564" y="3450"/>
              <a:ext cx="1" cy="8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6" name="Oval 48"/>
            <p:cNvSpPr>
              <a:spLocks noChangeArrowheads="1"/>
            </p:cNvSpPr>
            <p:nvPr/>
          </p:nvSpPr>
          <p:spPr bwMode="auto">
            <a:xfrm>
              <a:off x="2484" y="3663"/>
              <a:ext cx="160" cy="160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H="1">
              <a:off x="3269" y="3064"/>
              <a:ext cx="93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Freeform 50"/>
            <p:cNvSpPr>
              <a:spLocks/>
            </p:cNvSpPr>
            <p:nvPr/>
          </p:nvSpPr>
          <p:spPr bwMode="auto">
            <a:xfrm>
              <a:off x="3269" y="3051"/>
              <a:ext cx="120" cy="120"/>
            </a:xfrm>
            <a:custGeom>
              <a:avLst/>
              <a:gdLst>
                <a:gd name="T0" fmla="*/ 120 w 120"/>
                <a:gd name="T1" fmla="*/ 53 h 120"/>
                <a:gd name="T2" fmla="*/ 0 w 120"/>
                <a:gd name="T3" fmla="*/ 120 h 120"/>
                <a:gd name="T4" fmla="*/ 67 w 12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20">
                  <a:moveTo>
                    <a:pt x="120" y="53"/>
                  </a:moveTo>
                  <a:lnTo>
                    <a:pt x="0" y="120"/>
                  </a:lnTo>
                  <a:lnTo>
                    <a:pt x="67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9" name="Freeform 51"/>
            <p:cNvSpPr>
              <a:spLocks/>
            </p:cNvSpPr>
            <p:nvPr/>
          </p:nvSpPr>
          <p:spPr bwMode="auto">
            <a:xfrm>
              <a:off x="3362" y="2000"/>
              <a:ext cx="612" cy="1064"/>
            </a:xfrm>
            <a:custGeom>
              <a:avLst/>
              <a:gdLst>
                <a:gd name="T0" fmla="*/ 586 w 612"/>
                <a:gd name="T1" fmla="*/ 0 h 1064"/>
                <a:gd name="T2" fmla="*/ 612 w 612"/>
                <a:gd name="T3" fmla="*/ 67 h 1064"/>
                <a:gd name="T4" fmla="*/ 612 w 612"/>
                <a:gd name="T5" fmla="*/ 173 h 1064"/>
                <a:gd name="T6" fmla="*/ 519 w 612"/>
                <a:gd name="T7" fmla="*/ 426 h 1064"/>
                <a:gd name="T8" fmla="*/ 306 w 612"/>
                <a:gd name="T9" fmla="*/ 732 h 1064"/>
                <a:gd name="T10" fmla="*/ 0 w 612"/>
                <a:gd name="T11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1064">
                  <a:moveTo>
                    <a:pt x="586" y="0"/>
                  </a:moveTo>
                  <a:lnTo>
                    <a:pt x="612" y="67"/>
                  </a:lnTo>
                  <a:lnTo>
                    <a:pt x="612" y="173"/>
                  </a:lnTo>
                  <a:lnTo>
                    <a:pt x="519" y="426"/>
                  </a:lnTo>
                  <a:lnTo>
                    <a:pt x="306" y="732"/>
                  </a:lnTo>
                  <a:lnTo>
                    <a:pt x="0" y="106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0" name="Freeform 52"/>
            <p:cNvSpPr>
              <a:spLocks/>
            </p:cNvSpPr>
            <p:nvPr/>
          </p:nvSpPr>
          <p:spPr bwMode="auto">
            <a:xfrm>
              <a:off x="1779" y="2998"/>
              <a:ext cx="120" cy="133"/>
            </a:xfrm>
            <a:custGeom>
              <a:avLst/>
              <a:gdLst>
                <a:gd name="T0" fmla="*/ 53 w 120"/>
                <a:gd name="T1" fmla="*/ 0 h 133"/>
                <a:gd name="T2" fmla="*/ 120 w 120"/>
                <a:gd name="T3" fmla="*/ 133 h 133"/>
                <a:gd name="T4" fmla="*/ 0 w 120"/>
                <a:gd name="T5" fmla="*/ 6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33">
                  <a:moveTo>
                    <a:pt x="53" y="0"/>
                  </a:moveTo>
                  <a:lnTo>
                    <a:pt x="120" y="133"/>
                  </a:lnTo>
                  <a:lnTo>
                    <a:pt x="0" y="6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1" name="Freeform 53"/>
            <p:cNvSpPr>
              <a:spLocks/>
            </p:cNvSpPr>
            <p:nvPr/>
          </p:nvSpPr>
          <p:spPr bwMode="auto">
            <a:xfrm>
              <a:off x="1167" y="1974"/>
              <a:ext cx="625" cy="1051"/>
            </a:xfrm>
            <a:custGeom>
              <a:avLst/>
              <a:gdLst>
                <a:gd name="T0" fmla="*/ 625 w 625"/>
                <a:gd name="T1" fmla="*/ 1051 h 1051"/>
                <a:gd name="T2" fmla="*/ 319 w 625"/>
                <a:gd name="T3" fmla="*/ 718 h 1051"/>
                <a:gd name="T4" fmla="*/ 106 w 625"/>
                <a:gd name="T5" fmla="*/ 412 h 1051"/>
                <a:gd name="T6" fmla="*/ 0 w 625"/>
                <a:gd name="T7" fmla="*/ 159 h 1051"/>
                <a:gd name="T8" fmla="*/ 0 w 625"/>
                <a:gd name="T9" fmla="*/ 66 h 1051"/>
                <a:gd name="T10" fmla="*/ 27 w 625"/>
                <a:gd name="T11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5" h="1051">
                  <a:moveTo>
                    <a:pt x="625" y="1051"/>
                  </a:moveTo>
                  <a:lnTo>
                    <a:pt x="319" y="718"/>
                  </a:lnTo>
                  <a:lnTo>
                    <a:pt x="106" y="412"/>
                  </a:lnTo>
                  <a:lnTo>
                    <a:pt x="0" y="159"/>
                  </a:lnTo>
                  <a:lnTo>
                    <a:pt x="0" y="66"/>
                  </a:lnTo>
                  <a:lnTo>
                    <a:pt x="27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>
              <a:off x="1792" y="3025"/>
              <a:ext cx="107" cy="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3" name="Rectangle 55"/>
            <p:cNvSpPr>
              <a:spLocks noChangeArrowheads="1"/>
            </p:cNvSpPr>
            <p:nvPr/>
          </p:nvSpPr>
          <p:spPr bwMode="auto">
            <a:xfrm>
              <a:off x="3876" y="2805"/>
              <a:ext cx="9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after 20 years</a:t>
              </a:r>
              <a:endParaRPr lang="en-US" sz="1400"/>
            </a:p>
          </p:txBody>
        </p:sp>
        <p:sp>
          <p:nvSpPr>
            <p:cNvPr id="43064" name="Rectangle 56"/>
            <p:cNvSpPr>
              <a:spLocks noChangeArrowheads="1"/>
            </p:cNvSpPr>
            <p:nvPr/>
          </p:nvSpPr>
          <p:spPr bwMode="auto">
            <a:xfrm>
              <a:off x="491" y="2658"/>
              <a:ext cx="9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after 20 years</a:t>
              </a:r>
              <a:endParaRPr lang="en-US" sz="1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29346" y="5476876"/>
            <a:ext cx="2057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2Bwatch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630238" y="1751013"/>
            <a:ext cx="7880350" cy="3173412"/>
          </a:xfrm>
          <a:prstGeom prst="roundRect">
            <a:avLst>
              <a:gd name="adj" fmla="val 1258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219575" y="1782763"/>
            <a:ext cx="744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SetTime</a:t>
            </a:r>
            <a:endParaRPr lang="en-US" sz="1400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630238" y="2084388"/>
            <a:ext cx="78581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2006600" y="2616200"/>
            <a:ext cx="1487488" cy="688975"/>
          </a:xfrm>
          <a:prstGeom prst="roundRect">
            <a:avLst>
              <a:gd name="adj" fmla="val 4827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38375" y="2692400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BlinkHours</a:t>
            </a:r>
            <a:endParaRPr lang="en-US" sz="140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3760788" y="2616200"/>
            <a:ext cx="1485900" cy="688975"/>
          </a:xfrm>
          <a:prstGeom prst="roundRect">
            <a:avLst>
              <a:gd name="adj" fmla="val 4827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3881438" y="2692400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BlinkMinutes</a:t>
            </a:r>
            <a:endParaRPr lang="en-US" sz="1400"/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5513388" y="2616200"/>
            <a:ext cx="1465262" cy="688975"/>
          </a:xfrm>
          <a:prstGeom prst="roundRect">
            <a:avLst>
              <a:gd name="adj" fmla="val 4827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630863" y="2692400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BlinkSeconds</a:t>
            </a:r>
            <a:endParaRPr lang="en-US" sz="1400"/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auto">
          <a:xfrm>
            <a:off x="1984375" y="3725863"/>
            <a:ext cx="1487488" cy="688975"/>
          </a:xfrm>
          <a:prstGeom prst="roundRect">
            <a:avLst>
              <a:gd name="adj" fmla="val 4827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2274888" y="3802063"/>
            <a:ext cx="957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BlinkYear</a:t>
            </a:r>
            <a:endParaRPr lang="en-US" sz="1400"/>
          </a:p>
        </p:txBody>
      </p:sp>
      <p:sp>
        <p:nvSpPr>
          <p:cNvPr id="44048" name="AutoShape 16"/>
          <p:cNvSpPr>
            <a:spLocks noChangeArrowheads="1"/>
          </p:cNvSpPr>
          <p:nvPr/>
        </p:nvSpPr>
        <p:spPr bwMode="auto">
          <a:xfrm>
            <a:off x="3738563" y="3725863"/>
            <a:ext cx="1487487" cy="688975"/>
          </a:xfrm>
          <a:prstGeom prst="roundRect">
            <a:avLst>
              <a:gd name="adj" fmla="val 4827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3970338" y="3802063"/>
            <a:ext cx="106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BlinkMonth</a:t>
            </a:r>
            <a:endParaRPr lang="en-US" sz="1400"/>
          </a:p>
        </p:txBody>
      </p:sp>
      <p:sp>
        <p:nvSpPr>
          <p:cNvPr id="44050" name="AutoShape 18"/>
          <p:cNvSpPr>
            <a:spLocks noChangeArrowheads="1"/>
          </p:cNvSpPr>
          <p:nvPr/>
        </p:nvSpPr>
        <p:spPr bwMode="auto">
          <a:xfrm>
            <a:off x="5491163" y="3725863"/>
            <a:ext cx="1487487" cy="688975"/>
          </a:xfrm>
          <a:prstGeom prst="roundRect">
            <a:avLst>
              <a:gd name="adj" fmla="val 48273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5826125" y="3802063"/>
            <a:ext cx="850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BlinkDay</a:t>
            </a:r>
            <a:endParaRPr lang="en-US" sz="1400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4070350" y="2482850"/>
            <a:ext cx="177800" cy="1555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Freeform 21"/>
          <p:cNvSpPr>
            <a:spLocks/>
          </p:cNvSpPr>
          <p:nvPr/>
        </p:nvSpPr>
        <p:spPr bwMode="auto">
          <a:xfrm>
            <a:off x="4025900" y="2438400"/>
            <a:ext cx="222250" cy="200025"/>
          </a:xfrm>
          <a:custGeom>
            <a:avLst/>
            <a:gdLst>
              <a:gd name="T0" fmla="*/ 56 w 140"/>
              <a:gd name="T1" fmla="*/ 0 h 126"/>
              <a:gd name="T2" fmla="*/ 140 w 140"/>
              <a:gd name="T3" fmla="*/ 126 h 126"/>
              <a:gd name="T4" fmla="*/ 0 w 140"/>
              <a:gd name="T5" fmla="*/ 5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126">
                <a:moveTo>
                  <a:pt x="56" y="0"/>
                </a:moveTo>
                <a:lnTo>
                  <a:pt x="140" y="126"/>
                </a:lnTo>
                <a:lnTo>
                  <a:pt x="0" y="5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/>
          <p:cNvSpPr>
            <a:spLocks/>
          </p:cNvSpPr>
          <p:nvPr/>
        </p:nvSpPr>
        <p:spPr bwMode="auto">
          <a:xfrm>
            <a:off x="3138488" y="2371725"/>
            <a:ext cx="931862" cy="222250"/>
          </a:xfrm>
          <a:custGeom>
            <a:avLst/>
            <a:gdLst>
              <a:gd name="T0" fmla="*/ 0 w 587"/>
              <a:gd name="T1" fmla="*/ 140 h 140"/>
              <a:gd name="T2" fmla="*/ 140 w 587"/>
              <a:gd name="T3" fmla="*/ 42 h 140"/>
              <a:gd name="T4" fmla="*/ 294 w 587"/>
              <a:gd name="T5" fmla="*/ 0 h 140"/>
              <a:gd name="T6" fmla="*/ 448 w 587"/>
              <a:gd name="T7" fmla="*/ 0 h 140"/>
              <a:gd name="T8" fmla="*/ 587 w 587"/>
              <a:gd name="T9" fmla="*/ 7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7" h="140">
                <a:moveTo>
                  <a:pt x="0" y="140"/>
                </a:moveTo>
                <a:lnTo>
                  <a:pt x="140" y="42"/>
                </a:lnTo>
                <a:lnTo>
                  <a:pt x="294" y="0"/>
                </a:lnTo>
                <a:lnTo>
                  <a:pt x="448" y="0"/>
                </a:lnTo>
                <a:lnTo>
                  <a:pt x="587" y="7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3"/>
          <p:cNvSpPr>
            <a:spLocks/>
          </p:cNvSpPr>
          <p:nvPr/>
        </p:nvSpPr>
        <p:spPr bwMode="auto">
          <a:xfrm>
            <a:off x="5846763" y="2438400"/>
            <a:ext cx="222250" cy="177800"/>
          </a:xfrm>
          <a:custGeom>
            <a:avLst/>
            <a:gdLst>
              <a:gd name="T0" fmla="*/ 42 w 140"/>
              <a:gd name="T1" fmla="*/ 0 h 112"/>
              <a:gd name="T2" fmla="*/ 140 w 140"/>
              <a:gd name="T3" fmla="*/ 112 h 112"/>
              <a:gd name="T4" fmla="*/ 0 w 140"/>
              <a:gd name="T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112">
                <a:moveTo>
                  <a:pt x="42" y="0"/>
                </a:moveTo>
                <a:lnTo>
                  <a:pt x="140" y="112"/>
                </a:lnTo>
                <a:lnTo>
                  <a:pt x="0" y="5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Freeform 24"/>
          <p:cNvSpPr>
            <a:spLocks/>
          </p:cNvSpPr>
          <p:nvPr/>
        </p:nvSpPr>
        <p:spPr bwMode="auto">
          <a:xfrm>
            <a:off x="4981575" y="2393950"/>
            <a:ext cx="887413" cy="244475"/>
          </a:xfrm>
          <a:custGeom>
            <a:avLst/>
            <a:gdLst>
              <a:gd name="T0" fmla="*/ 0 w 559"/>
              <a:gd name="T1" fmla="*/ 154 h 154"/>
              <a:gd name="T2" fmla="*/ 126 w 559"/>
              <a:gd name="T3" fmla="*/ 56 h 154"/>
              <a:gd name="T4" fmla="*/ 279 w 559"/>
              <a:gd name="T5" fmla="*/ 0 h 154"/>
              <a:gd name="T6" fmla="*/ 433 w 559"/>
              <a:gd name="T7" fmla="*/ 0 h 154"/>
              <a:gd name="T8" fmla="*/ 559 w 559"/>
              <a:gd name="T9" fmla="*/ 5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9" h="154">
                <a:moveTo>
                  <a:pt x="0" y="154"/>
                </a:moveTo>
                <a:lnTo>
                  <a:pt x="126" y="56"/>
                </a:lnTo>
                <a:lnTo>
                  <a:pt x="279" y="0"/>
                </a:lnTo>
                <a:lnTo>
                  <a:pt x="433" y="0"/>
                </a:lnTo>
                <a:lnTo>
                  <a:pt x="559" y="5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5868988" y="2482850"/>
            <a:ext cx="200025" cy="1333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H="1" flipV="1">
            <a:off x="3049588" y="4392613"/>
            <a:ext cx="200025" cy="1333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Freeform 27"/>
          <p:cNvSpPr>
            <a:spLocks/>
          </p:cNvSpPr>
          <p:nvPr/>
        </p:nvSpPr>
        <p:spPr bwMode="auto">
          <a:xfrm>
            <a:off x="3049588" y="4392613"/>
            <a:ext cx="222250" cy="176212"/>
          </a:xfrm>
          <a:custGeom>
            <a:avLst/>
            <a:gdLst>
              <a:gd name="T0" fmla="*/ 98 w 140"/>
              <a:gd name="T1" fmla="*/ 111 h 111"/>
              <a:gd name="T2" fmla="*/ 0 w 140"/>
              <a:gd name="T3" fmla="*/ 0 h 111"/>
              <a:gd name="T4" fmla="*/ 140 w 140"/>
              <a:gd name="T5" fmla="*/ 5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111">
                <a:moveTo>
                  <a:pt x="98" y="111"/>
                </a:moveTo>
                <a:lnTo>
                  <a:pt x="0" y="0"/>
                </a:lnTo>
                <a:lnTo>
                  <a:pt x="140" y="5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3249613" y="4392613"/>
            <a:ext cx="909637" cy="220662"/>
          </a:xfrm>
          <a:custGeom>
            <a:avLst/>
            <a:gdLst>
              <a:gd name="T0" fmla="*/ 573 w 573"/>
              <a:gd name="T1" fmla="*/ 0 h 139"/>
              <a:gd name="T2" fmla="*/ 447 w 573"/>
              <a:gd name="T3" fmla="*/ 97 h 139"/>
              <a:gd name="T4" fmla="*/ 308 w 573"/>
              <a:gd name="T5" fmla="*/ 139 h 139"/>
              <a:gd name="T6" fmla="*/ 140 w 573"/>
              <a:gd name="T7" fmla="*/ 139 h 139"/>
              <a:gd name="T8" fmla="*/ 0 w 573"/>
              <a:gd name="T9" fmla="*/ 8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3" h="139">
                <a:moveTo>
                  <a:pt x="573" y="0"/>
                </a:moveTo>
                <a:lnTo>
                  <a:pt x="447" y="97"/>
                </a:lnTo>
                <a:lnTo>
                  <a:pt x="308" y="139"/>
                </a:lnTo>
                <a:lnTo>
                  <a:pt x="140" y="139"/>
                </a:lnTo>
                <a:lnTo>
                  <a:pt x="0" y="84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Freeform 29"/>
          <p:cNvSpPr>
            <a:spLocks/>
          </p:cNvSpPr>
          <p:nvPr/>
        </p:nvSpPr>
        <p:spPr bwMode="auto">
          <a:xfrm>
            <a:off x="4759325" y="4392613"/>
            <a:ext cx="222250" cy="176212"/>
          </a:xfrm>
          <a:custGeom>
            <a:avLst/>
            <a:gdLst>
              <a:gd name="T0" fmla="*/ 98 w 140"/>
              <a:gd name="T1" fmla="*/ 111 h 111"/>
              <a:gd name="T2" fmla="*/ 0 w 140"/>
              <a:gd name="T3" fmla="*/ 0 h 111"/>
              <a:gd name="T4" fmla="*/ 140 w 140"/>
              <a:gd name="T5" fmla="*/ 5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0" h="111">
                <a:moveTo>
                  <a:pt x="98" y="111"/>
                </a:moveTo>
                <a:lnTo>
                  <a:pt x="0" y="0"/>
                </a:lnTo>
                <a:lnTo>
                  <a:pt x="140" y="5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Freeform 30"/>
          <p:cNvSpPr>
            <a:spLocks/>
          </p:cNvSpPr>
          <p:nvPr/>
        </p:nvSpPr>
        <p:spPr bwMode="auto">
          <a:xfrm>
            <a:off x="4959350" y="4370388"/>
            <a:ext cx="909638" cy="242887"/>
          </a:xfrm>
          <a:custGeom>
            <a:avLst/>
            <a:gdLst>
              <a:gd name="T0" fmla="*/ 573 w 573"/>
              <a:gd name="T1" fmla="*/ 0 h 153"/>
              <a:gd name="T2" fmla="*/ 447 w 573"/>
              <a:gd name="T3" fmla="*/ 98 h 153"/>
              <a:gd name="T4" fmla="*/ 293 w 573"/>
              <a:gd name="T5" fmla="*/ 153 h 153"/>
              <a:gd name="T6" fmla="*/ 140 w 573"/>
              <a:gd name="T7" fmla="*/ 153 h 153"/>
              <a:gd name="T8" fmla="*/ 0 w 573"/>
              <a:gd name="T9" fmla="*/ 9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3" h="153">
                <a:moveTo>
                  <a:pt x="573" y="0"/>
                </a:moveTo>
                <a:lnTo>
                  <a:pt x="447" y="98"/>
                </a:lnTo>
                <a:lnTo>
                  <a:pt x="293" y="153"/>
                </a:lnTo>
                <a:lnTo>
                  <a:pt x="140" y="153"/>
                </a:lnTo>
                <a:lnTo>
                  <a:pt x="0" y="9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H="1" flipV="1">
            <a:off x="4759325" y="4392613"/>
            <a:ext cx="200025" cy="1333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 flipH="1">
            <a:off x="6956425" y="3859213"/>
            <a:ext cx="155575" cy="200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Freeform 33"/>
          <p:cNvSpPr>
            <a:spLocks/>
          </p:cNvSpPr>
          <p:nvPr/>
        </p:nvSpPr>
        <p:spPr bwMode="auto">
          <a:xfrm>
            <a:off x="6956425" y="3836988"/>
            <a:ext cx="200025" cy="222250"/>
          </a:xfrm>
          <a:custGeom>
            <a:avLst/>
            <a:gdLst>
              <a:gd name="T0" fmla="*/ 126 w 126"/>
              <a:gd name="T1" fmla="*/ 42 h 140"/>
              <a:gd name="T2" fmla="*/ 0 w 126"/>
              <a:gd name="T3" fmla="*/ 140 h 140"/>
              <a:gd name="T4" fmla="*/ 56 w 126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" h="140">
                <a:moveTo>
                  <a:pt x="126" y="42"/>
                </a:moveTo>
                <a:lnTo>
                  <a:pt x="0" y="140"/>
                </a:lnTo>
                <a:lnTo>
                  <a:pt x="5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Freeform 34"/>
          <p:cNvSpPr>
            <a:spLocks/>
          </p:cNvSpPr>
          <p:nvPr/>
        </p:nvSpPr>
        <p:spPr bwMode="auto">
          <a:xfrm>
            <a:off x="6956425" y="2949575"/>
            <a:ext cx="244475" cy="909638"/>
          </a:xfrm>
          <a:custGeom>
            <a:avLst/>
            <a:gdLst>
              <a:gd name="T0" fmla="*/ 0 w 154"/>
              <a:gd name="T1" fmla="*/ 0 h 573"/>
              <a:gd name="T2" fmla="*/ 98 w 154"/>
              <a:gd name="T3" fmla="*/ 140 h 573"/>
              <a:gd name="T4" fmla="*/ 154 w 154"/>
              <a:gd name="T5" fmla="*/ 294 h 573"/>
              <a:gd name="T6" fmla="*/ 154 w 154"/>
              <a:gd name="T7" fmla="*/ 447 h 573"/>
              <a:gd name="T8" fmla="*/ 98 w 154"/>
              <a:gd name="T9" fmla="*/ 573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573">
                <a:moveTo>
                  <a:pt x="0" y="0"/>
                </a:moveTo>
                <a:lnTo>
                  <a:pt x="98" y="140"/>
                </a:lnTo>
                <a:lnTo>
                  <a:pt x="154" y="294"/>
                </a:lnTo>
                <a:lnTo>
                  <a:pt x="154" y="447"/>
                </a:lnTo>
                <a:lnTo>
                  <a:pt x="98" y="57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Freeform 35"/>
          <p:cNvSpPr>
            <a:spLocks/>
          </p:cNvSpPr>
          <p:nvPr/>
        </p:nvSpPr>
        <p:spPr bwMode="auto">
          <a:xfrm>
            <a:off x="1806575" y="2971800"/>
            <a:ext cx="200025" cy="222250"/>
          </a:xfrm>
          <a:custGeom>
            <a:avLst/>
            <a:gdLst>
              <a:gd name="T0" fmla="*/ 0 w 126"/>
              <a:gd name="T1" fmla="*/ 84 h 140"/>
              <a:gd name="T2" fmla="*/ 126 w 126"/>
              <a:gd name="T3" fmla="*/ 0 h 140"/>
              <a:gd name="T4" fmla="*/ 70 w 126"/>
              <a:gd name="T5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6" h="140">
                <a:moveTo>
                  <a:pt x="0" y="84"/>
                </a:moveTo>
                <a:lnTo>
                  <a:pt x="126" y="0"/>
                </a:lnTo>
                <a:lnTo>
                  <a:pt x="70" y="14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Freeform 36"/>
          <p:cNvSpPr>
            <a:spLocks/>
          </p:cNvSpPr>
          <p:nvPr/>
        </p:nvSpPr>
        <p:spPr bwMode="auto">
          <a:xfrm>
            <a:off x="1762125" y="3149600"/>
            <a:ext cx="222250" cy="909638"/>
          </a:xfrm>
          <a:custGeom>
            <a:avLst/>
            <a:gdLst>
              <a:gd name="T0" fmla="*/ 140 w 140"/>
              <a:gd name="T1" fmla="*/ 573 h 573"/>
              <a:gd name="T2" fmla="*/ 56 w 140"/>
              <a:gd name="T3" fmla="*/ 433 h 573"/>
              <a:gd name="T4" fmla="*/ 0 w 140"/>
              <a:gd name="T5" fmla="*/ 279 h 573"/>
              <a:gd name="T6" fmla="*/ 0 w 140"/>
              <a:gd name="T7" fmla="*/ 140 h 573"/>
              <a:gd name="T8" fmla="*/ 56 w 140"/>
              <a:gd name="T9" fmla="*/ 0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573">
                <a:moveTo>
                  <a:pt x="140" y="573"/>
                </a:moveTo>
                <a:lnTo>
                  <a:pt x="56" y="433"/>
                </a:lnTo>
                <a:lnTo>
                  <a:pt x="0" y="279"/>
                </a:lnTo>
                <a:lnTo>
                  <a:pt x="0" y="140"/>
                </a:lnTo>
                <a:lnTo>
                  <a:pt x="5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V="1">
            <a:off x="1851025" y="2971800"/>
            <a:ext cx="155575" cy="1778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>
            <a:off x="2006600" y="2949575"/>
            <a:ext cx="144303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>
            <a:off x="3783013" y="2949575"/>
            <a:ext cx="144303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5535613" y="2927350"/>
            <a:ext cx="142081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>
            <a:off x="1984375" y="4037013"/>
            <a:ext cx="144303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>
            <a:off x="3760788" y="4037013"/>
            <a:ext cx="1443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5513388" y="4059238"/>
            <a:ext cx="14430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Rectangle 44"/>
          <p:cNvSpPr>
            <a:spLocks noChangeArrowheads="1"/>
          </p:cNvSpPr>
          <p:nvPr/>
        </p:nvSpPr>
        <p:spPr bwMode="auto">
          <a:xfrm>
            <a:off x="2109788" y="3048000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b2/incr hour</a:t>
            </a:r>
            <a:endParaRPr lang="en-US" sz="1400"/>
          </a:p>
        </p:txBody>
      </p:sp>
      <p:sp>
        <p:nvSpPr>
          <p:cNvPr id="44077" name="Rectangle 45"/>
          <p:cNvSpPr>
            <a:spLocks noChangeArrowheads="1"/>
          </p:cNvSpPr>
          <p:nvPr/>
        </p:nvSpPr>
        <p:spPr bwMode="auto">
          <a:xfrm>
            <a:off x="3876675" y="3048000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b2/incr min.</a:t>
            </a:r>
            <a:endParaRPr lang="en-US" sz="1400"/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5608638" y="3025775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b2/incr sec.</a:t>
            </a:r>
            <a:endParaRPr lang="en-US" sz="1400"/>
          </a:p>
        </p:txBody>
      </p: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2092325" y="4113213"/>
            <a:ext cx="12763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b2/incr year</a:t>
            </a:r>
            <a:endParaRPr lang="en-US" sz="1400"/>
          </a:p>
        </p:txBody>
      </p: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3894138" y="4113213"/>
            <a:ext cx="1169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b2/incr mo.</a:t>
            </a:r>
            <a:endParaRPr lang="en-US" sz="14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643563" y="4135438"/>
            <a:ext cx="11699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b2/incr day</a:t>
            </a:r>
            <a:endParaRPr lang="en-US" sz="14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3602038" y="2182813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b1</a:t>
            </a:r>
            <a:endParaRPr lang="en-US" sz="14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1489075" y="3425825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b1</a:t>
            </a:r>
            <a:endParaRPr lang="en-US" sz="14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5448300" y="2182813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b1</a:t>
            </a:r>
            <a:endParaRPr lang="en-US" sz="14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7296150" y="3403600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b1</a:t>
            </a:r>
            <a:endParaRPr lang="en-US" sz="14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5235575" y="4713288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b1</a:t>
            </a:r>
            <a:endParaRPr lang="en-US" sz="14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3619500" y="4735513"/>
            <a:ext cx="212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b1</a:t>
            </a:r>
            <a:endParaRPr lang="en-US" sz="1400"/>
          </a:p>
        </p:txBody>
      </p:sp>
      <p:sp>
        <p:nvSpPr>
          <p:cNvPr id="44088" name="Oval 56"/>
          <p:cNvSpPr>
            <a:spLocks noChangeArrowheads="1"/>
          </p:cNvSpPr>
          <p:nvPr/>
        </p:nvSpPr>
        <p:spPr bwMode="auto">
          <a:xfrm>
            <a:off x="2540000" y="2151063"/>
            <a:ext cx="153988" cy="155575"/>
          </a:xfrm>
          <a:prstGeom prst="ellipse">
            <a:avLst/>
          </a:prstGeom>
          <a:solidFill>
            <a:srgbClr val="000000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89" name="Line 57"/>
          <p:cNvSpPr>
            <a:spLocks noChangeShapeType="1"/>
          </p:cNvSpPr>
          <p:nvPr/>
        </p:nvSpPr>
        <p:spPr bwMode="auto">
          <a:xfrm>
            <a:off x="2605088" y="2371725"/>
            <a:ext cx="1587" cy="222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Freeform 58"/>
          <p:cNvSpPr>
            <a:spLocks/>
          </p:cNvSpPr>
          <p:nvPr/>
        </p:nvSpPr>
        <p:spPr bwMode="auto">
          <a:xfrm>
            <a:off x="2540000" y="2371725"/>
            <a:ext cx="131763" cy="222250"/>
          </a:xfrm>
          <a:custGeom>
            <a:avLst/>
            <a:gdLst>
              <a:gd name="T0" fmla="*/ 83 w 83"/>
              <a:gd name="T1" fmla="*/ 0 h 140"/>
              <a:gd name="T2" fmla="*/ 41 w 83"/>
              <a:gd name="T3" fmla="*/ 140 h 140"/>
              <a:gd name="T4" fmla="*/ 0 w 83"/>
              <a:gd name="T5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" h="140">
                <a:moveTo>
                  <a:pt x="83" y="0"/>
                </a:moveTo>
                <a:lnTo>
                  <a:pt x="41" y="14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1" name="Line 59"/>
          <p:cNvSpPr>
            <a:spLocks noChangeShapeType="1"/>
          </p:cNvSpPr>
          <p:nvPr/>
        </p:nvSpPr>
        <p:spPr bwMode="auto">
          <a:xfrm>
            <a:off x="2605088" y="2239963"/>
            <a:ext cx="1587" cy="1317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4374" y="179388"/>
            <a:ext cx="7159625" cy="688975"/>
          </a:xfrm>
        </p:spPr>
        <p:txBody>
          <a:bodyPr/>
          <a:lstStyle/>
          <a:p>
            <a:r>
              <a:rPr lang="en-US" sz="2000" dirty="0" smtClean="0"/>
              <a:t>Refined </a:t>
            </a:r>
            <a:r>
              <a:rPr lang="en-US" sz="2000" dirty="0" err="1"/>
              <a:t>statechart</a:t>
            </a:r>
            <a:r>
              <a:rPr lang="en-US" sz="2000" dirty="0"/>
              <a:t> associated with the </a:t>
            </a:r>
            <a:r>
              <a:rPr lang="en-US" sz="1800" dirty="0" err="1">
                <a:latin typeface="Lucida Sans Typewriter" charset="0"/>
              </a:rPr>
              <a:t>SetTime</a:t>
            </a:r>
            <a:r>
              <a:rPr lang="en-US" sz="2000" dirty="0"/>
              <a:t> state.</a:t>
            </a:r>
          </a:p>
        </p:txBody>
      </p:sp>
    </p:spTree>
    <p:extLst>
      <p:ext uri="{BB962C8B-B14F-4D97-AF65-F5344CB8AC3E}">
        <p14:creationId xmlns:p14="http://schemas.microsoft.com/office/powerpoint/2010/main" val="27717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  <a:ea typeface="ＭＳ Ｐゴシック" charset="0"/>
                <a:cs typeface="ＭＳ Ｐゴシック" charset="0"/>
              </a:rPr>
              <a:t>4.5 Activity </a:t>
            </a:r>
            <a:r>
              <a:rPr lang="en-US" dirty="0">
                <a:latin typeface="Century Gothic" charset="0"/>
                <a:ea typeface="ＭＳ Ｐゴシック" charset="0"/>
                <a:cs typeface="ＭＳ Ｐゴシック" charset="0"/>
              </a:rPr>
              <a:t>Diagrams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155700"/>
            <a:ext cx="8255000" cy="4800600"/>
          </a:xfrm>
        </p:spPr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An activity diagram is a special case of a state chart diagram 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states are activities (</a:t>
            </a:r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functions</a:t>
            </a:r>
            <a:r>
              <a:rPr lang="ja-JP" altLang="en-US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) 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An activity diagram is useful to depict the workflow in a system</a:t>
            </a:r>
          </a:p>
        </p:txBody>
      </p:sp>
      <p:pic>
        <p:nvPicPr>
          <p:cNvPr id="1003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141788"/>
            <a:ext cx="76327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1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78" y="179388"/>
            <a:ext cx="7543722" cy="688975"/>
          </a:xfrm>
        </p:spPr>
        <p:txBody>
          <a:bodyPr/>
          <a:lstStyle/>
          <a:p>
            <a:r>
              <a:rPr lang="en-US" sz="2000">
                <a:latin typeface="Century Gothic" charset="0"/>
                <a:ea typeface="ＭＳ Ｐゴシック" charset="0"/>
                <a:cs typeface="ＭＳ Ｐゴシック" charset="0"/>
              </a:rPr>
              <a:t>Activity Diagrams allow to model Decisions</a:t>
            </a:r>
          </a:p>
        </p:txBody>
      </p:sp>
      <p:pic>
        <p:nvPicPr>
          <p:cNvPr id="1024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727200"/>
            <a:ext cx="8199438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7" name="AutoShape 9"/>
          <p:cNvSpPr>
            <a:spLocks noChangeArrowheads="1"/>
          </p:cNvSpPr>
          <p:nvPr/>
        </p:nvSpPr>
        <p:spPr bwMode="auto">
          <a:xfrm>
            <a:off x="3716338" y="847725"/>
            <a:ext cx="2600325" cy="611188"/>
          </a:xfrm>
          <a:prstGeom prst="wedgeRoundRectCallout">
            <a:avLst>
              <a:gd name="adj1" fmla="val -60319"/>
              <a:gd name="adj2" fmla="val 1448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20431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7" grpId="0" animBg="1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title"/>
          </p:nvPr>
        </p:nvSpPr>
        <p:spPr>
          <a:xfrm>
            <a:off x="419100" y="222250"/>
            <a:ext cx="8724900" cy="863600"/>
          </a:xfrm>
        </p:spPr>
        <p:txBody>
          <a:bodyPr/>
          <a:lstStyle/>
          <a:p>
            <a:r>
              <a:rPr lang="en-US" sz="2000" dirty="0">
                <a:latin typeface="Century Gothic" charset="0"/>
                <a:ea typeface="ＭＳ Ｐゴシック" charset="0"/>
                <a:cs typeface="ＭＳ Ｐゴシック" charset="0"/>
              </a:rPr>
              <a:t>Activity Diagrams can model Concurrency</a:t>
            </a:r>
          </a:p>
        </p:txBody>
      </p:sp>
      <p:sp>
        <p:nvSpPr>
          <p:cNvPr id="1044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82600" y="1352550"/>
            <a:ext cx="8255000" cy="4800600"/>
          </a:xfrm>
        </p:spPr>
        <p:txBody>
          <a:bodyPr/>
          <a:lstStyle/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Synchronization of multiple activities </a:t>
            </a:r>
          </a:p>
          <a:p>
            <a:r>
              <a:rPr lang="en-US" sz="2400" dirty="0">
                <a:latin typeface="Verdana" charset="0"/>
                <a:ea typeface="ＭＳ Ｐゴシック" charset="0"/>
                <a:cs typeface="ＭＳ Ｐゴシック" charset="0"/>
              </a:rPr>
              <a:t>Splitting the flow of control into multiple threads</a:t>
            </a:r>
          </a:p>
        </p:txBody>
      </p:sp>
      <p:pic>
        <p:nvPicPr>
          <p:cNvPr id="1044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882900"/>
            <a:ext cx="821055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AutoShape 9"/>
          <p:cNvSpPr>
            <a:spLocks noChangeArrowheads="1"/>
          </p:cNvSpPr>
          <p:nvPr/>
        </p:nvSpPr>
        <p:spPr bwMode="auto">
          <a:xfrm>
            <a:off x="6451600" y="3022600"/>
            <a:ext cx="2413000" cy="762000"/>
          </a:xfrm>
          <a:prstGeom prst="cloudCallout">
            <a:avLst>
              <a:gd name="adj1" fmla="val -47630"/>
              <a:gd name="adj2" fmla="val 1220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Synchronization</a:t>
            </a:r>
          </a:p>
        </p:txBody>
      </p:sp>
      <p:sp>
        <p:nvSpPr>
          <p:cNvPr id="104454" name="AutoShape 10"/>
          <p:cNvSpPr>
            <a:spLocks noChangeArrowheads="1"/>
          </p:cNvSpPr>
          <p:nvPr/>
        </p:nvSpPr>
        <p:spPr bwMode="auto">
          <a:xfrm>
            <a:off x="635000" y="2946400"/>
            <a:ext cx="2438400" cy="698500"/>
          </a:xfrm>
          <a:prstGeom prst="cloudCallout">
            <a:avLst>
              <a:gd name="adj1" fmla="val 37370"/>
              <a:gd name="adj2" fmla="val 16159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Splitting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自定义设计方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22478</TotalTime>
  <Pages>0</Pages>
  <Words>5581</Words>
  <Characters>0</Characters>
  <Application>Microsoft Office PowerPoint</Application>
  <DocSecurity>0</DocSecurity>
  <PresentationFormat>全屏显示(4:3)</PresentationFormat>
  <Lines>0</Lines>
  <Paragraphs>1238</Paragraphs>
  <Slides>119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119</vt:i4>
      </vt:variant>
    </vt:vector>
  </HeadingPairs>
  <TitlesOfParts>
    <vt:vector size="141" baseType="lpstr">
      <vt:lpstr>ArialMT</vt:lpstr>
      <vt:lpstr>Century Gothic</vt:lpstr>
      <vt:lpstr>Courier</vt:lpstr>
      <vt:lpstr>Lucida Sans Typewriter</vt:lpstr>
      <vt:lpstr>ＭＳ Ｐゴシック</vt:lpstr>
      <vt:lpstr>Palatino</vt:lpstr>
      <vt:lpstr>Wingdings-Regular</vt:lpstr>
      <vt:lpstr>华文新魏</vt:lpstr>
      <vt:lpstr>华文楷体</vt:lpstr>
      <vt:lpstr>宋体</vt:lpstr>
      <vt:lpstr>黑体</vt:lpstr>
      <vt:lpstr>Arial</vt:lpstr>
      <vt:lpstr>Helvetica</vt:lpstr>
      <vt:lpstr>Times</vt:lpstr>
      <vt:lpstr>Times New Roman</vt:lpstr>
      <vt:lpstr>Verdana</vt:lpstr>
      <vt:lpstr>Wingdings</vt:lpstr>
      <vt:lpstr>1_自定义设计方案</vt:lpstr>
      <vt:lpstr>2_自定义设计方案</vt:lpstr>
      <vt:lpstr>Clip</vt:lpstr>
      <vt:lpstr>MS_ClipArt_Gallery</vt:lpstr>
      <vt:lpstr>位图图像</vt:lpstr>
      <vt:lpstr>2. Modeling with UML</vt:lpstr>
      <vt:lpstr>Outline</vt:lpstr>
      <vt:lpstr>1. History of Object Oriented Method</vt:lpstr>
      <vt:lpstr>1.1The Growth of OO Methods</vt:lpstr>
      <vt:lpstr>OO Analysis vs. OO Design</vt:lpstr>
      <vt:lpstr>PowerPoint 演示文稿</vt:lpstr>
      <vt:lpstr>1.2 Three Dominant Methods</vt:lpstr>
      <vt:lpstr>(1) Booch (OOAD)</vt:lpstr>
      <vt:lpstr>(2) Rumbaugh (OMT)</vt:lpstr>
      <vt:lpstr>(3) Jacobson (OOSE)</vt:lpstr>
      <vt:lpstr>Coming Together</vt:lpstr>
      <vt:lpstr>PowerPoint 演示文稿</vt:lpstr>
      <vt:lpstr>PowerPoint 演示文稿</vt:lpstr>
      <vt:lpstr>1.3 UML was Born</vt:lpstr>
      <vt:lpstr>PowerPoint 演示文稿</vt:lpstr>
      <vt:lpstr>2. Modeling Concept</vt:lpstr>
      <vt:lpstr>2.1 Systems, Models and Views</vt:lpstr>
      <vt:lpstr>2.2 Different Domains</vt:lpstr>
      <vt:lpstr>3. An Overview of UML</vt:lpstr>
      <vt:lpstr>3.1 UML is for Visual Modeling</vt:lpstr>
      <vt:lpstr>3.2 UML is also for …</vt:lpstr>
      <vt:lpstr>3.3 Architecture &amp; View </vt:lpstr>
      <vt:lpstr>3.4 Three basic building blocks of UML</vt:lpstr>
      <vt:lpstr>PowerPoint 演示文稿</vt:lpstr>
      <vt:lpstr>PowerPoint 演示文稿</vt:lpstr>
      <vt:lpstr>(2) Behavioral Things in UML</vt:lpstr>
      <vt:lpstr>(3) Grouping Things in UML</vt:lpstr>
      <vt:lpstr>(4) Annotational Things in UML</vt:lpstr>
      <vt:lpstr>3.4.2 Relationships</vt:lpstr>
      <vt:lpstr>PowerPoint 演示文稿</vt:lpstr>
      <vt:lpstr>PowerPoint 演示文稿</vt:lpstr>
      <vt:lpstr>PowerPoint 演示文稿</vt:lpstr>
      <vt:lpstr>PowerPoint 演示文稿</vt:lpstr>
      <vt:lpstr>3.4.3 Diagrams</vt:lpstr>
      <vt:lpstr>PowerPoint 演示文稿</vt:lpstr>
      <vt:lpstr>4. UML Diagrams</vt:lpstr>
      <vt:lpstr>Diagrams covered in this talk</vt:lpstr>
      <vt:lpstr>4.1 Use Case Diagrams</vt:lpstr>
      <vt:lpstr>4.1.1 Actors</vt:lpstr>
      <vt:lpstr>4.1.2 Use Case</vt:lpstr>
      <vt:lpstr>4.1.3 Communication Relationships</vt:lpstr>
      <vt:lpstr>4.1.4 Use Case Description</vt:lpstr>
      <vt:lpstr>Textual Use Case  Description Example</vt:lpstr>
      <vt:lpstr>4.1.5 Use Cases can be related</vt:lpstr>
      <vt:lpstr>The &lt;&lt;extends&gt;&gt; Relationship</vt:lpstr>
      <vt:lpstr>PowerPoint 演示文稿</vt:lpstr>
      <vt:lpstr>The &lt;&lt;includes&gt;&gt; Relationship</vt:lpstr>
      <vt:lpstr>The Inheritance relationships</vt:lpstr>
      <vt:lpstr>4.1.6 Scenarios</vt:lpstr>
      <vt:lpstr>4.2  Class Diagrams</vt:lpstr>
      <vt:lpstr>Classes</vt:lpstr>
      <vt:lpstr>Instances</vt:lpstr>
      <vt:lpstr>Actor vs Class vs Object</vt:lpstr>
      <vt:lpstr>4.2.2 Associations</vt:lpstr>
      <vt:lpstr> (1)The Direction of Association</vt:lpstr>
      <vt:lpstr>(2) Multiplicity</vt:lpstr>
      <vt:lpstr>Many-to-Many Associations </vt:lpstr>
      <vt:lpstr>(3) Association Classes</vt:lpstr>
      <vt:lpstr>PowerPoint 演示文稿</vt:lpstr>
      <vt:lpstr>PowerPoint 演示文稿</vt:lpstr>
      <vt:lpstr>(4) Qualifiers</vt:lpstr>
      <vt:lpstr>Qualification: Another Example</vt:lpstr>
      <vt:lpstr>(5) Aggregation</vt:lpstr>
      <vt:lpstr>(6) From Problem Statement To  Associations</vt:lpstr>
      <vt:lpstr>From Problem Statement to Code</vt:lpstr>
      <vt:lpstr>4.2.3 Inheritance</vt:lpstr>
      <vt:lpstr>4.2.4 Packages </vt:lpstr>
      <vt:lpstr>4.2.5 Class Modeling in Practice</vt:lpstr>
      <vt:lpstr>Naming the class</vt:lpstr>
      <vt:lpstr> Finding More classes</vt:lpstr>
      <vt:lpstr> Finding Associations</vt:lpstr>
      <vt:lpstr>Find Taxonomies</vt:lpstr>
      <vt:lpstr>Simplify, Organize</vt:lpstr>
      <vt:lpstr>PowerPoint 演示文稿</vt:lpstr>
      <vt:lpstr>4.3 Interaction Diagram</vt:lpstr>
      <vt:lpstr>4.3.1 Sequence Diagrams</vt:lpstr>
      <vt:lpstr>Sequence Diagrams can also model the Flow of Data </vt:lpstr>
      <vt:lpstr>Sequence Diagrams: Iteration &amp; Condition</vt:lpstr>
      <vt:lpstr>Creation and destruction</vt:lpstr>
      <vt:lpstr>4.3.2 Collaboration Diagram</vt:lpstr>
      <vt:lpstr>Illustrating Links</vt:lpstr>
      <vt:lpstr>Illustrating Messages</vt:lpstr>
      <vt:lpstr>Illustrating Parameters</vt:lpstr>
      <vt:lpstr>Illustrating a Return Value</vt:lpstr>
      <vt:lpstr>illustrating Messages to “self” or “this”</vt:lpstr>
      <vt:lpstr>Illustrating Iteration</vt:lpstr>
      <vt:lpstr>Illustrating Iteration Clause</vt:lpstr>
      <vt:lpstr>Illustrating Creation of Instances</vt:lpstr>
      <vt:lpstr>Illustrating Message Number Sequencing</vt:lpstr>
      <vt:lpstr>PowerPoint 演示文稿</vt:lpstr>
      <vt:lpstr>Mutually Exclusive Conditional Paths</vt:lpstr>
      <vt:lpstr>Interaction Diagram Properties</vt:lpstr>
      <vt:lpstr>4.4 State Machine Diagrams </vt:lpstr>
      <vt:lpstr>PowerPoint 演示文稿</vt:lpstr>
      <vt:lpstr>Internal transitions associated with the SetTime state.</vt:lpstr>
      <vt:lpstr>Refined statechart associated with the SetTime state.</vt:lpstr>
      <vt:lpstr>4.5 Activity Diagrams</vt:lpstr>
      <vt:lpstr>Activity Diagrams allow to model Decisions</vt:lpstr>
      <vt:lpstr>Activity Diagrams can model Concurrency</vt:lpstr>
      <vt:lpstr>Activity Diagrams: Grouping of Activities</vt:lpstr>
      <vt:lpstr>Activity Diagram vs. Statechart Diagram</vt:lpstr>
      <vt:lpstr>4.6 Package Diagram</vt:lpstr>
      <vt:lpstr>PowerPoint 演示文稿</vt:lpstr>
      <vt:lpstr>PowerPoint 演示文稿</vt:lpstr>
      <vt:lpstr>An example of a note. Notes can be attached to a specific element in a diagram.</vt:lpstr>
      <vt:lpstr>4.7 Diagram Extensions</vt:lpstr>
      <vt:lpstr>Examples of stereotypes.</vt:lpstr>
      <vt:lpstr> An example of constraint.</vt:lpstr>
      <vt:lpstr>5. Case Study</vt:lpstr>
      <vt:lpstr>Diagrams in UML   – University Registration System as a Running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Thanks  cao-jian@cs.sjtu.edu.cn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Qianni</dc:creator>
  <cp:lastModifiedBy>Baron</cp:lastModifiedBy>
  <cp:revision>2631</cp:revision>
  <cp:lastPrinted>1601-01-01T00:00:00Z</cp:lastPrinted>
  <dcterms:created xsi:type="dcterms:W3CDTF">1601-01-01T00:00:00Z</dcterms:created>
  <dcterms:modified xsi:type="dcterms:W3CDTF">2019-05-04T07:30:06Z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