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47"/>
  </p:notesMasterIdLst>
  <p:sldIdLst>
    <p:sldId id="975" r:id="rId3"/>
    <p:sldId id="976" r:id="rId4"/>
    <p:sldId id="1313" r:id="rId5"/>
    <p:sldId id="1237" r:id="rId6"/>
    <p:sldId id="1238" r:id="rId7"/>
    <p:sldId id="1239" r:id="rId8"/>
    <p:sldId id="1240" r:id="rId9"/>
    <p:sldId id="1242" r:id="rId10"/>
    <p:sldId id="1355" r:id="rId11"/>
    <p:sldId id="1319" r:id="rId12"/>
    <p:sldId id="1320" r:id="rId13"/>
    <p:sldId id="1323" r:id="rId14"/>
    <p:sldId id="1353" r:id="rId15"/>
    <p:sldId id="1354" r:id="rId16"/>
    <p:sldId id="1324" r:id="rId17"/>
    <p:sldId id="1325" r:id="rId18"/>
    <p:sldId id="1326" r:id="rId19"/>
    <p:sldId id="1327" r:id="rId20"/>
    <p:sldId id="1328" r:id="rId21"/>
    <p:sldId id="1330" r:id="rId22"/>
    <p:sldId id="1356" r:id="rId23"/>
    <p:sldId id="1388" r:id="rId24"/>
    <p:sldId id="1387" r:id="rId25"/>
    <p:sldId id="1333" r:id="rId26"/>
    <p:sldId id="1369" r:id="rId27"/>
    <p:sldId id="1370" r:id="rId28"/>
    <p:sldId id="1371" r:id="rId29"/>
    <p:sldId id="1376" r:id="rId30"/>
    <p:sldId id="1377" r:id="rId31"/>
    <p:sldId id="1378" r:id="rId32"/>
    <p:sldId id="1379" r:id="rId33"/>
    <p:sldId id="1385" r:id="rId34"/>
    <p:sldId id="1357" r:id="rId35"/>
    <p:sldId id="1358" r:id="rId36"/>
    <p:sldId id="1359" r:id="rId37"/>
    <p:sldId id="1360" r:id="rId38"/>
    <p:sldId id="1361" r:id="rId39"/>
    <p:sldId id="1362" r:id="rId40"/>
    <p:sldId id="1363" r:id="rId41"/>
    <p:sldId id="1364" r:id="rId42"/>
    <p:sldId id="1365" r:id="rId43"/>
    <p:sldId id="1366" r:id="rId44"/>
    <p:sldId id="1390" r:id="rId45"/>
    <p:sldId id="876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4"/>
    <p:restoredTop sz="78818" autoAdjust="0"/>
  </p:normalViewPr>
  <p:slideViewPr>
    <p:cSldViewPr snapToObjects="1">
      <p:cViewPr varScale="1">
        <p:scale>
          <a:sx n="77" d="100"/>
          <a:sy n="77" d="100"/>
        </p:scale>
        <p:origin x="1208" y="176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4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2.xml"/><Relationship Id="rId5" Type="http://schemas.openxmlformats.org/officeDocument/2006/relationships/slide" Target="slides/slide24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ftwarequality.techtarget.com/sDefinition/0,,sid92_gci519580,00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Money</a:t>
            </a:r>
            <a:r>
              <a:rPr lang="en-US" baseline="0" dirty="0"/>
              <a:t> is less valuable than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21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8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72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 assign them to participants to do the work.</a:t>
            </a:r>
          </a:p>
          <a:p>
            <a:r>
              <a:rPr lang="en-US" altLang="zh-CN" dirty="0"/>
              <a:t>An example of a small work package is an action item, which contains only the name of the participant,</a:t>
            </a:r>
            <a:r>
              <a:rPr lang="en-US" altLang="zh-CN" baseline="0" dirty="0"/>
              <a:t> the description of the task, the time needed.</a:t>
            </a:r>
            <a:endParaRPr lang="en-US" altLang="zh-CN" dirty="0"/>
          </a:p>
          <a:p>
            <a:r>
              <a:rPr lang="en-US" dirty="0"/>
              <a:t>A</a:t>
            </a:r>
            <a:r>
              <a:rPr lang="en-US" altLang="zh-CN" dirty="0"/>
              <a:t>ny work product to be delivered to the customer is called a deliverable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00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charset="0"/>
            </a:endParaRPr>
          </a:p>
          <a:p>
            <a:r>
              <a:rPr lang="en-US" sz="1200" b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[ˈ</a:t>
            </a:r>
            <a:r>
              <a:rPr lang="en-US" sz="1200" b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plʌmɪŋ</a:t>
            </a:r>
            <a:r>
              <a:rPr lang="en-US" sz="1200" b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]</a:t>
            </a:r>
          </a:p>
          <a:p>
            <a:endParaRPr lang="en-US" sz="1200" b="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charset="0"/>
            </a:endParaRPr>
          </a:p>
          <a:p>
            <a:r>
              <a:rPr lang="en-US" sz="1200" b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Sewer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 pipes 下水道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9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roblem</a:t>
            </a:r>
            <a:r>
              <a:rPr lang="en-US" altLang="zh-CN" baseline="0" dirty="0"/>
              <a:t> statement: a short document describing the problem the system should address, the target environment, client deliverables, and acceptance criteria</a:t>
            </a:r>
          </a:p>
          <a:p>
            <a:r>
              <a:rPr lang="en-US" baseline="0" dirty="0"/>
              <a:t>T</a:t>
            </a:r>
            <a:r>
              <a:rPr lang="en-US" altLang="zh-CN" baseline="0" dirty="0"/>
              <a:t>op-level design: it represents the initial decomposition of the system into subsystems</a:t>
            </a:r>
          </a:p>
          <a:p>
            <a:r>
              <a:rPr lang="en-US" baseline="0" dirty="0"/>
              <a:t>SPMP: </a:t>
            </a:r>
            <a:r>
              <a:rPr lang="en-US" altLang="zh-CN" baseline="0" dirty="0"/>
              <a:t>all the managerial aspects of the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71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4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7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This model of development combines the features of the prototyping model and the 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  <a:hlinkClick r:id="rId3"/>
              </a:rPr>
              <a:t>waterfall model. The spiral model is favored for large, expensive, and complicated projects.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The final system is constructed, based on the refined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2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90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7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jpe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7351" y="2057436"/>
            <a:ext cx="8762886" cy="1927225"/>
          </a:xfrm>
        </p:spPr>
        <p:txBody>
          <a:bodyPr anchor="ctr"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charset="0"/>
                <a:ea typeface="华文新魏" charset="0"/>
              </a:rPr>
              <a:t>3. Project Organization and Management</a:t>
            </a:r>
          </a:p>
        </p:txBody>
      </p:sp>
      <p:pic>
        <p:nvPicPr>
          <p:cNvPr id="2" name="Picture 1" descr="stk19948boj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" y="4343376"/>
            <a:ext cx="3560183" cy="2215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616177" y="3225844"/>
            <a:ext cx="2208213" cy="503237"/>
          </a:xfrm>
          <a:custGeom>
            <a:avLst/>
            <a:gdLst>
              <a:gd name="T0" fmla="*/ 0 w 1391"/>
              <a:gd name="T1" fmla="*/ 293 h 317"/>
              <a:gd name="T2" fmla="*/ 0 w 1391"/>
              <a:gd name="T3" fmla="*/ 0 h 317"/>
              <a:gd name="T4" fmla="*/ 1391 w 1391"/>
              <a:gd name="T5" fmla="*/ 0 h 317"/>
              <a:gd name="T6" fmla="*/ 1391 w 1391"/>
              <a:gd name="T7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1" h="317">
                <a:moveTo>
                  <a:pt x="0" y="293"/>
                </a:moveTo>
                <a:lnTo>
                  <a:pt x="0" y="0"/>
                </a:lnTo>
                <a:lnTo>
                  <a:pt x="1391" y="0"/>
                </a:lnTo>
                <a:lnTo>
                  <a:pt x="1391" y="317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902" y="3613194"/>
            <a:ext cx="1704975" cy="619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902" y="3613194"/>
            <a:ext cx="1744663" cy="6588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89140" y="3786231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Lucida Sans Typewriter" charset="0"/>
              </a:rPr>
              <a:t>Task</a:t>
            </a:r>
            <a:endParaRPr lang="en-US" sz="2000">
              <a:latin typeface="Lucida Sans Typewriter" charset="0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4986440" y="3806869"/>
            <a:ext cx="465137" cy="271462"/>
          </a:xfrm>
          <a:custGeom>
            <a:avLst/>
            <a:gdLst>
              <a:gd name="T0" fmla="*/ 147 w 293"/>
              <a:gd name="T1" fmla="*/ 0 h 171"/>
              <a:gd name="T2" fmla="*/ 0 w 293"/>
              <a:gd name="T3" fmla="*/ 73 h 171"/>
              <a:gd name="T4" fmla="*/ 147 w 293"/>
              <a:gd name="T5" fmla="*/ 171 h 171"/>
              <a:gd name="T6" fmla="*/ 293 w 293"/>
              <a:gd name="T7" fmla="*/ 73 h 171"/>
              <a:gd name="T8" fmla="*/ 147 w 293"/>
              <a:gd name="T9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" h="171">
                <a:moveTo>
                  <a:pt x="147" y="0"/>
                </a:moveTo>
                <a:lnTo>
                  <a:pt x="0" y="73"/>
                </a:lnTo>
                <a:lnTo>
                  <a:pt x="147" y="171"/>
                </a:lnTo>
                <a:lnTo>
                  <a:pt x="293" y="73"/>
                </a:lnTo>
                <a:lnTo>
                  <a:pt x="147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94277" y="2119356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2000">
              <a:latin typeface="Lucida Sans Typewriter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616177" y="1752644"/>
            <a:ext cx="2403475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616177" y="1752644"/>
            <a:ext cx="2441575" cy="6207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468665" y="1925681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i="1">
                <a:solidFill>
                  <a:srgbClr val="000000"/>
                </a:solidFill>
                <a:latin typeface="Lucida Sans Typewriter" charset="0"/>
              </a:rPr>
              <a:t>Work</a:t>
            </a:r>
            <a:endParaRPr lang="en-US" sz="2000">
              <a:latin typeface="Lucida Sans Typewriter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740127" y="3613194"/>
            <a:ext cx="2208213" cy="619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740127" y="3613194"/>
            <a:ext cx="2247900" cy="6588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106840" y="3786231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Lucida Sans Typewriter" charset="0"/>
              </a:rPr>
              <a:t>Activity</a:t>
            </a:r>
            <a:endParaRPr lang="en-US" sz="2000">
              <a:latin typeface="Lucida Sans Typewriter" charset="0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2584552" y="2373356"/>
            <a:ext cx="504825" cy="425450"/>
          </a:xfrm>
          <a:custGeom>
            <a:avLst/>
            <a:gdLst>
              <a:gd name="T0" fmla="*/ 147 w 318"/>
              <a:gd name="T1" fmla="*/ 268 h 268"/>
              <a:gd name="T2" fmla="*/ 0 w 318"/>
              <a:gd name="T3" fmla="*/ 268 h 268"/>
              <a:gd name="T4" fmla="*/ 147 w 318"/>
              <a:gd name="T5" fmla="*/ 0 h 268"/>
              <a:gd name="T6" fmla="*/ 318 w 318"/>
              <a:gd name="T7" fmla="*/ 268 h 268"/>
              <a:gd name="T8" fmla="*/ 147 w 318"/>
              <a:gd name="T9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268">
                <a:moveTo>
                  <a:pt x="147" y="268"/>
                </a:moveTo>
                <a:lnTo>
                  <a:pt x="0" y="268"/>
                </a:lnTo>
                <a:lnTo>
                  <a:pt x="147" y="0"/>
                </a:lnTo>
                <a:lnTo>
                  <a:pt x="318" y="268"/>
                </a:lnTo>
                <a:lnTo>
                  <a:pt x="147" y="268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817915" y="2798806"/>
            <a:ext cx="1587" cy="427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3748190" y="4710156"/>
            <a:ext cx="1587" cy="336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159102" y="5046706"/>
            <a:ext cx="3138488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159102" y="5046706"/>
            <a:ext cx="3178175" cy="6207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68640" y="5219744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Lucida Sans Typewriter" charset="0"/>
              </a:rPr>
              <a:t>Project Function</a:t>
            </a:r>
            <a:endParaRPr lang="en-US" sz="2000">
              <a:latin typeface="Lucida Sans Typewriter" charset="0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5259490" y="4775244"/>
            <a:ext cx="3565525" cy="698500"/>
          </a:xfrm>
          <a:custGeom>
            <a:avLst/>
            <a:gdLst>
              <a:gd name="T0" fmla="*/ 2246 w 2246"/>
              <a:gd name="T1" fmla="*/ 171 h 440"/>
              <a:gd name="T2" fmla="*/ 2246 w 2246"/>
              <a:gd name="T3" fmla="*/ 440 h 440"/>
              <a:gd name="T4" fmla="*/ 0 w 2246"/>
              <a:gd name="T5" fmla="*/ 440 h 440"/>
              <a:gd name="T6" fmla="*/ 0 w 2246"/>
              <a:gd name="T7" fmla="*/ 0 h 440"/>
              <a:gd name="T8" fmla="*/ 2099 w 2246"/>
              <a:gd name="T9" fmla="*/ 0 h 440"/>
              <a:gd name="T10" fmla="*/ 2246 w 2246"/>
              <a:gd name="T11" fmla="*/ 171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6" h="440">
                <a:moveTo>
                  <a:pt x="2246" y="171"/>
                </a:moveTo>
                <a:lnTo>
                  <a:pt x="2246" y="440"/>
                </a:lnTo>
                <a:lnTo>
                  <a:pt x="0" y="440"/>
                </a:lnTo>
                <a:lnTo>
                  <a:pt x="0" y="0"/>
                </a:lnTo>
                <a:lnTo>
                  <a:pt x="2099" y="0"/>
                </a:lnTo>
                <a:lnTo>
                  <a:pt x="2246" y="171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8591652" y="4775244"/>
            <a:ext cx="233363" cy="271462"/>
          </a:xfrm>
          <a:custGeom>
            <a:avLst/>
            <a:gdLst>
              <a:gd name="T0" fmla="*/ 0 w 147"/>
              <a:gd name="T1" fmla="*/ 0 h 171"/>
              <a:gd name="T2" fmla="*/ 0 w 147"/>
              <a:gd name="T3" fmla="*/ 171 h 171"/>
              <a:gd name="T4" fmla="*/ 147 w 147"/>
              <a:gd name="T5" fmla="*/ 171 h 171"/>
              <a:gd name="T6" fmla="*/ 0 w 14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171">
                <a:moveTo>
                  <a:pt x="0" y="0"/>
                </a:moveTo>
                <a:lnTo>
                  <a:pt x="0" y="171"/>
                </a:lnTo>
                <a:lnTo>
                  <a:pt x="147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6365977" y="4872081"/>
            <a:ext cx="1154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«invariant»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403952" y="5181644"/>
            <a:ext cx="2725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duration = project.duration</a:t>
            </a:r>
            <a:endParaRPr lang="en-US" sz="2000">
              <a:latin typeface="Times New Roman" charset="0"/>
            </a:endParaRPr>
          </a:p>
        </p:txBody>
      </p:sp>
      <p:sp>
        <p:nvSpPr>
          <p:cNvPr id="26" name="Freeform 31"/>
          <p:cNvSpPr>
            <a:spLocks/>
          </p:cNvSpPr>
          <p:nvPr/>
        </p:nvSpPr>
        <p:spPr bwMode="auto">
          <a:xfrm>
            <a:off x="4057752" y="2024106"/>
            <a:ext cx="1782763" cy="1898650"/>
          </a:xfrm>
          <a:custGeom>
            <a:avLst/>
            <a:gdLst>
              <a:gd name="T0" fmla="*/ 854 w 1123"/>
              <a:gd name="T1" fmla="*/ 1196 h 1196"/>
              <a:gd name="T2" fmla="*/ 1123 w 1123"/>
              <a:gd name="T3" fmla="*/ 1196 h 1196"/>
              <a:gd name="T4" fmla="*/ 1123 w 1123"/>
              <a:gd name="T5" fmla="*/ 0 h 1196"/>
              <a:gd name="T6" fmla="*/ 0 w 1123"/>
              <a:gd name="T7" fmla="*/ 0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3" h="1196">
                <a:moveTo>
                  <a:pt x="854" y="1196"/>
                </a:moveTo>
                <a:lnTo>
                  <a:pt x="1123" y="1196"/>
                </a:lnTo>
                <a:lnTo>
                  <a:pt x="1123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32"/>
          <p:cNvSpPr>
            <a:spLocks/>
          </p:cNvSpPr>
          <p:nvPr/>
        </p:nvSpPr>
        <p:spPr bwMode="auto">
          <a:xfrm>
            <a:off x="3497365" y="4272006"/>
            <a:ext cx="504825" cy="425450"/>
          </a:xfrm>
          <a:custGeom>
            <a:avLst/>
            <a:gdLst>
              <a:gd name="T0" fmla="*/ 147 w 318"/>
              <a:gd name="T1" fmla="*/ 268 h 268"/>
              <a:gd name="T2" fmla="*/ 0 w 318"/>
              <a:gd name="T3" fmla="*/ 268 h 268"/>
              <a:gd name="T4" fmla="*/ 147 w 318"/>
              <a:gd name="T5" fmla="*/ 0 h 268"/>
              <a:gd name="T6" fmla="*/ 318 w 318"/>
              <a:gd name="T7" fmla="*/ 268 h 268"/>
              <a:gd name="T8" fmla="*/ 147 w 318"/>
              <a:gd name="T9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268">
                <a:moveTo>
                  <a:pt x="147" y="268"/>
                </a:moveTo>
                <a:lnTo>
                  <a:pt x="0" y="268"/>
                </a:lnTo>
                <a:lnTo>
                  <a:pt x="147" y="0"/>
                </a:lnTo>
                <a:lnTo>
                  <a:pt x="318" y="268"/>
                </a:lnTo>
                <a:lnTo>
                  <a:pt x="147" y="268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4" y="179388"/>
            <a:ext cx="7772316" cy="688975"/>
          </a:xfrm>
        </p:spPr>
        <p:txBody>
          <a:bodyPr/>
          <a:lstStyle/>
          <a:p>
            <a:r>
              <a:rPr lang="en-US" sz="2400" dirty="0"/>
              <a:t>Work Products, Work Packages,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28470"/>
            <a:ext cx="8229600" cy="50657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 Package</a:t>
            </a:r>
            <a:r>
              <a:rPr lang="en-US" dirty="0"/>
              <a:t>: A description of the work products to be produced, the resource needed, duration (expected), work produces and dependencies</a:t>
            </a: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3976985" y="3941532"/>
            <a:ext cx="21780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685010" y="3700232"/>
            <a:ext cx="1169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produced-by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24610" y="3768494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 flipV="1">
            <a:off x="5224760" y="3281132"/>
            <a:ext cx="1655763" cy="476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632748" y="4733694"/>
            <a:ext cx="9747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632748" y="4733694"/>
            <a:ext cx="998537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915323" y="4857519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Task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8060035" y="4824182"/>
            <a:ext cx="293688" cy="180975"/>
          </a:xfrm>
          <a:custGeom>
            <a:avLst/>
            <a:gdLst>
              <a:gd name="T0" fmla="*/ 85 w 185"/>
              <a:gd name="T1" fmla="*/ 0 h 114"/>
              <a:gd name="T2" fmla="*/ 0 w 185"/>
              <a:gd name="T3" fmla="*/ 57 h 114"/>
              <a:gd name="T4" fmla="*/ 85 w 185"/>
              <a:gd name="T5" fmla="*/ 114 h 114"/>
              <a:gd name="T6" fmla="*/ 185 w 185"/>
              <a:gd name="T7" fmla="*/ 57 h 114"/>
              <a:gd name="T8" fmla="*/ 85 w 185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14">
                <a:moveTo>
                  <a:pt x="85" y="0"/>
                </a:moveTo>
                <a:lnTo>
                  <a:pt x="0" y="57"/>
                </a:lnTo>
                <a:lnTo>
                  <a:pt x="85" y="114"/>
                </a:lnTo>
                <a:lnTo>
                  <a:pt x="185" y="57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8"/>
          <p:cNvSpPr>
            <a:spLocks/>
          </p:cNvSpPr>
          <p:nvPr/>
        </p:nvSpPr>
        <p:spPr bwMode="auto">
          <a:xfrm>
            <a:off x="8104485" y="4846407"/>
            <a:ext cx="295275" cy="158750"/>
          </a:xfrm>
          <a:custGeom>
            <a:avLst/>
            <a:gdLst>
              <a:gd name="T0" fmla="*/ 86 w 186"/>
              <a:gd name="T1" fmla="*/ 0 h 100"/>
              <a:gd name="T2" fmla="*/ 0 w 186"/>
              <a:gd name="T3" fmla="*/ 43 h 100"/>
              <a:gd name="T4" fmla="*/ 86 w 186"/>
              <a:gd name="T5" fmla="*/ 100 h 100"/>
              <a:gd name="T6" fmla="*/ 186 w 186"/>
              <a:gd name="T7" fmla="*/ 43 h 100"/>
              <a:gd name="T8" fmla="*/ 86 w 186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00">
                <a:moveTo>
                  <a:pt x="86" y="0"/>
                </a:moveTo>
                <a:lnTo>
                  <a:pt x="0" y="43"/>
                </a:lnTo>
                <a:lnTo>
                  <a:pt x="86" y="100"/>
                </a:lnTo>
                <a:lnTo>
                  <a:pt x="186" y="43"/>
                </a:lnTo>
                <a:lnTo>
                  <a:pt x="86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674273" y="3995507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155035" y="3757382"/>
            <a:ext cx="142875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155035" y="3757382"/>
            <a:ext cx="1450975" cy="3857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664623" y="3858982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Work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812260" y="4733694"/>
            <a:ext cx="12922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6812260" y="4733694"/>
            <a:ext cx="1316038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7039273" y="4857519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Activity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7469485" y="5368694"/>
            <a:ext cx="1588" cy="361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6540798" y="5708419"/>
            <a:ext cx="1858962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540798" y="5708419"/>
            <a:ext cx="1881187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6610648" y="5832244"/>
            <a:ext cx="170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Project Function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7612360" y="3939944"/>
            <a:ext cx="1036638" cy="974725"/>
          </a:xfrm>
          <a:custGeom>
            <a:avLst/>
            <a:gdLst>
              <a:gd name="T0" fmla="*/ 514 w 671"/>
              <a:gd name="T1" fmla="*/ 614 h 614"/>
              <a:gd name="T2" fmla="*/ 671 w 671"/>
              <a:gd name="T3" fmla="*/ 614 h 614"/>
              <a:gd name="T4" fmla="*/ 671 w 671"/>
              <a:gd name="T5" fmla="*/ 0 h 614"/>
              <a:gd name="T6" fmla="*/ 0 w 671"/>
              <a:gd name="T7" fmla="*/ 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1" h="614">
                <a:moveTo>
                  <a:pt x="514" y="614"/>
                </a:moveTo>
                <a:lnTo>
                  <a:pt x="671" y="614"/>
                </a:lnTo>
                <a:lnTo>
                  <a:pt x="671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3568998" y="5708419"/>
            <a:ext cx="222250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568998" y="5708419"/>
            <a:ext cx="2244725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3656310" y="5832244"/>
            <a:ext cx="2020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Project Deliverable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1006773" y="5708419"/>
            <a:ext cx="2403475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006773" y="5708419"/>
            <a:ext cx="2425700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1075035" y="5832244"/>
            <a:ext cx="2233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Internal Work Product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3591223" y="4733694"/>
            <a:ext cx="15208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3591223" y="4733694"/>
            <a:ext cx="1543050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3703935" y="4857519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 Product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1006773" y="4733694"/>
            <a:ext cx="22447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06773" y="4733694"/>
            <a:ext cx="2266950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1046460" y="4857519"/>
            <a:ext cx="2127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Set of Work Products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2526010" y="3757382"/>
            <a:ext cx="1428750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2526010" y="3757382"/>
            <a:ext cx="1450975" cy="3857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2865735" y="3858982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Outcome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0" name="Freeform 49"/>
          <p:cNvSpPr>
            <a:spLocks/>
          </p:cNvSpPr>
          <p:nvPr/>
        </p:nvSpPr>
        <p:spPr bwMode="auto">
          <a:xfrm>
            <a:off x="508298" y="3916132"/>
            <a:ext cx="2017712" cy="998537"/>
          </a:xfrm>
          <a:custGeom>
            <a:avLst/>
            <a:gdLst>
              <a:gd name="T0" fmla="*/ 228 w 1271"/>
              <a:gd name="T1" fmla="*/ 629 h 629"/>
              <a:gd name="T2" fmla="*/ 0 w 1271"/>
              <a:gd name="T3" fmla="*/ 629 h 629"/>
              <a:gd name="T4" fmla="*/ 0 w 1271"/>
              <a:gd name="T5" fmla="*/ 0 h 629"/>
              <a:gd name="T6" fmla="*/ 1271 w 1271"/>
              <a:gd name="T7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1" h="629">
                <a:moveTo>
                  <a:pt x="228" y="629"/>
                </a:moveTo>
                <a:lnTo>
                  <a:pt x="0" y="629"/>
                </a:lnTo>
                <a:lnTo>
                  <a:pt x="0" y="0"/>
                </a:lnTo>
                <a:lnTo>
                  <a:pt x="1271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50"/>
          <p:cNvSpPr>
            <a:spLocks/>
          </p:cNvSpPr>
          <p:nvPr/>
        </p:nvSpPr>
        <p:spPr bwMode="auto">
          <a:xfrm>
            <a:off x="711498" y="4846407"/>
            <a:ext cx="295275" cy="136525"/>
          </a:xfrm>
          <a:custGeom>
            <a:avLst/>
            <a:gdLst>
              <a:gd name="T0" fmla="*/ 86 w 186"/>
              <a:gd name="T1" fmla="*/ 0 h 86"/>
              <a:gd name="T2" fmla="*/ 0 w 186"/>
              <a:gd name="T3" fmla="*/ 43 h 86"/>
              <a:gd name="T4" fmla="*/ 86 w 186"/>
              <a:gd name="T5" fmla="*/ 86 h 86"/>
              <a:gd name="T6" fmla="*/ 186 w 186"/>
              <a:gd name="T7" fmla="*/ 43 h 86"/>
              <a:gd name="T8" fmla="*/ 86 w 186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86">
                <a:moveTo>
                  <a:pt x="86" y="0"/>
                </a:moveTo>
                <a:lnTo>
                  <a:pt x="0" y="43"/>
                </a:lnTo>
                <a:lnTo>
                  <a:pt x="86" y="86"/>
                </a:lnTo>
                <a:lnTo>
                  <a:pt x="186" y="43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51"/>
          <p:cNvSpPr>
            <a:spLocks noChangeShapeType="1"/>
          </p:cNvSpPr>
          <p:nvPr/>
        </p:nvSpPr>
        <p:spPr bwMode="auto">
          <a:xfrm flipV="1">
            <a:off x="4340523" y="5363932"/>
            <a:ext cx="0" cy="101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2376785" y="3768494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3683298" y="3122382"/>
            <a:ext cx="1519237" cy="341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3683298" y="3122382"/>
            <a:ext cx="1541462" cy="3635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3796010" y="3223982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 Package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5894685" y="3250969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describes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48" name="Freeform 57"/>
          <p:cNvSpPr>
            <a:spLocks/>
          </p:cNvSpPr>
          <p:nvPr/>
        </p:nvSpPr>
        <p:spPr bwMode="auto">
          <a:xfrm>
            <a:off x="3092748" y="4146319"/>
            <a:ext cx="295275" cy="249238"/>
          </a:xfrm>
          <a:custGeom>
            <a:avLst/>
            <a:gdLst>
              <a:gd name="T0" fmla="*/ 86 w 186"/>
              <a:gd name="T1" fmla="*/ 157 h 157"/>
              <a:gd name="T2" fmla="*/ 0 w 186"/>
              <a:gd name="T3" fmla="*/ 157 h 157"/>
              <a:gd name="T4" fmla="*/ 86 w 186"/>
              <a:gd name="T5" fmla="*/ 0 h 157"/>
              <a:gd name="T6" fmla="*/ 186 w 186"/>
              <a:gd name="T7" fmla="*/ 157 h 157"/>
              <a:gd name="T8" fmla="*/ 86 w 186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57">
                <a:moveTo>
                  <a:pt x="86" y="157"/>
                </a:moveTo>
                <a:lnTo>
                  <a:pt x="0" y="157"/>
                </a:lnTo>
                <a:lnTo>
                  <a:pt x="86" y="0"/>
                </a:lnTo>
                <a:lnTo>
                  <a:pt x="186" y="157"/>
                </a:lnTo>
                <a:lnTo>
                  <a:pt x="86" y="157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 flipV="1">
            <a:off x="3229273" y="4401907"/>
            <a:ext cx="1587" cy="114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 flipV="1">
            <a:off x="6880523" y="4392382"/>
            <a:ext cx="1587" cy="1238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" name="AutoShape 63"/>
          <p:cNvCxnSpPr>
            <a:cxnSpLocks noChangeShapeType="1"/>
            <a:stCxn id="9" idx="0"/>
            <a:endCxn id="18" idx="0"/>
          </p:cNvCxnSpPr>
          <p:nvPr/>
        </p:nvCxnSpPr>
        <p:spPr bwMode="auto">
          <a:xfrm rot="5400000" flipV="1">
            <a:off x="6801148" y="4054244"/>
            <a:ext cx="1587" cy="1338263"/>
          </a:xfrm>
          <a:prstGeom prst="bentConnector3">
            <a:avLst>
              <a:gd name="adj1" fmla="val -13700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AutoShape 64"/>
          <p:cNvCxnSpPr>
            <a:cxnSpLocks noChangeShapeType="1"/>
            <a:stCxn id="35" idx="0"/>
            <a:endCxn id="32" idx="0"/>
          </p:cNvCxnSpPr>
          <p:nvPr/>
        </p:nvCxnSpPr>
        <p:spPr bwMode="auto">
          <a:xfrm rot="5400000" flipV="1">
            <a:off x="3250704" y="3612126"/>
            <a:ext cx="1587" cy="2222500"/>
          </a:xfrm>
          <a:prstGeom prst="bentConnector3">
            <a:avLst>
              <a:gd name="adj1" fmla="val -13700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AutoShape 65"/>
          <p:cNvCxnSpPr>
            <a:cxnSpLocks noChangeShapeType="1"/>
            <a:stCxn id="29" idx="0"/>
            <a:endCxn id="26" idx="0"/>
          </p:cNvCxnSpPr>
          <p:nvPr/>
        </p:nvCxnSpPr>
        <p:spPr bwMode="auto">
          <a:xfrm rot="5400000" flipV="1">
            <a:off x="3454698" y="4462232"/>
            <a:ext cx="1587" cy="2471737"/>
          </a:xfrm>
          <a:prstGeom prst="bentConnector3">
            <a:avLst>
              <a:gd name="adj1" fmla="val -13700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Freeform 66"/>
          <p:cNvSpPr>
            <a:spLocks/>
          </p:cNvSpPr>
          <p:nvPr/>
        </p:nvSpPr>
        <p:spPr bwMode="auto">
          <a:xfrm>
            <a:off x="4192885" y="5114694"/>
            <a:ext cx="295275" cy="249238"/>
          </a:xfrm>
          <a:custGeom>
            <a:avLst/>
            <a:gdLst>
              <a:gd name="T0" fmla="*/ 86 w 186"/>
              <a:gd name="T1" fmla="*/ 157 h 157"/>
              <a:gd name="T2" fmla="*/ 0 w 186"/>
              <a:gd name="T3" fmla="*/ 157 h 157"/>
              <a:gd name="T4" fmla="*/ 86 w 186"/>
              <a:gd name="T5" fmla="*/ 0 h 157"/>
              <a:gd name="T6" fmla="*/ 186 w 186"/>
              <a:gd name="T7" fmla="*/ 157 h 157"/>
              <a:gd name="T8" fmla="*/ 86 w 186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57">
                <a:moveTo>
                  <a:pt x="86" y="157"/>
                </a:moveTo>
                <a:lnTo>
                  <a:pt x="0" y="157"/>
                </a:lnTo>
                <a:lnTo>
                  <a:pt x="86" y="0"/>
                </a:lnTo>
                <a:lnTo>
                  <a:pt x="186" y="157"/>
                </a:lnTo>
                <a:lnTo>
                  <a:pt x="86" y="157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67"/>
          <p:cNvSpPr>
            <a:spLocks/>
          </p:cNvSpPr>
          <p:nvPr/>
        </p:nvSpPr>
        <p:spPr bwMode="auto">
          <a:xfrm>
            <a:off x="6743998" y="4143144"/>
            <a:ext cx="295275" cy="249238"/>
          </a:xfrm>
          <a:custGeom>
            <a:avLst/>
            <a:gdLst>
              <a:gd name="T0" fmla="*/ 86 w 186"/>
              <a:gd name="T1" fmla="*/ 157 h 157"/>
              <a:gd name="T2" fmla="*/ 0 w 186"/>
              <a:gd name="T3" fmla="*/ 157 h 157"/>
              <a:gd name="T4" fmla="*/ 86 w 186"/>
              <a:gd name="T5" fmla="*/ 0 h 157"/>
              <a:gd name="T6" fmla="*/ 186 w 186"/>
              <a:gd name="T7" fmla="*/ 157 h 157"/>
              <a:gd name="T8" fmla="*/ 86 w 186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57">
                <a:moveTo>
                  <a:pt x="86" y="157"/>
                </a:moveTo>
                <a:lnTo>
                  <a:pt x="0" y="157"/>
                </a:lnTo>
                <a:lnTo>
                  <a:pt x="86" y="0"/>
                </a:lnTo>
                <a:lnTo>
                  <a:pt x="186" y="157"/>
                </a:lnTo>
                <a:lnTo>
                  <a:pt x="86" y="157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68"/>
          <p:cNvSpPr>
            <a:spLocks/>
          </p:cNvSpPr>
          <p:nvPr/>
        </p:nvSpPr>
        <p:spPr bwMode="auto">
          <a:xfrm>
            <a:off x="7323435" y="5119457"/>
            <a:ext cx="295275" cy="249237"/>
          </a:xfrm>
          <a:custGeom>
            <a:avLst/>
            <a:gdLst>
              <a:gd name="T0" fmla="*/ 86 w 186"/>
              <a:gd name="T1" fmla="*/ 157 h 157"/>
              <a:gd name="T2" fmla="*/ 0 w 186"/>
              <a:gd name="T3" fmla="*/ 157 h 157"/>
              <a:gd name="T4" fmla="*/ 86 w 186"/>
              <a:gd name="T5" fmla="*/ 0 h 157"/>
              <a:gd name="T6" fmla="*/ 186 w 186"/>
              <a:gd name="T7" fmla="*/ 157 h 157"/>
              <a:gd name="T8" fmla="*/ 86 w 186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57">
                <a:moveTo>
                  <a:pt x="86" y="157"/>
                </a:moveTo>
                <a:lnTo>
                  <a:pt x="0" y="157"/>
                </a:lnTo>
                <a:lnTo>
                  <a:pt x="86" y="0"/>
                </a:lnTo>
                <a:lnTo>
                  <a:pt x="186" y="157"/>
                </a:lnTo>
                <a:lnTo>
                  <a:pt x="86" y="157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0" y="179388"/>
            <a:ext cx="9144000" cy="688975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House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6629310" cy="170815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house</a:t>
            </a:r>
            <a:r>
              <a:rPr lang="de-DE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50" y="3657594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problem?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868363"/>
            <a:ext cx="8534284" cy="4800600"/>
          </a:xfrm>
        </p:spPr>
        <p:txBody>
          <a:bodyPr/>
          <a:lstStyle/>
          <a:p>
            <a:r>
              <a:rPr lang="en-US" sz="2400" dirty="0"/>
              <a:t>Your boss: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How long will this take?</a:t>
            </a:r>
            <a:r>
              <a:rPr lang="ja-JP" altLang="en-US" sz="2400" dirty="0">
                <a:latin typeface="Arial"/>
              </a:rPr>
              <a:t>”</a:t>
            </a:r>
            <a:endParaRPr lang="en-US" sz="2400" dirty="0"/>
          </a:p>
          <a:p>
            <a:r>
              <a:rPr lang="en-US" sz="2400" dirty="0"/>
              <a:t>You: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Between 1 and 6 months.</a:t>
            </a:r>
            <a:r>
              <a:rPr lang="ja-JP" altLang="en-US" sz="2400" dirty="0">
                <a:latin typeface="Arial"/>
              </a:rPr>
              <a:t>”</a:t>
            </a:r>
            <a:endParaRPr lang="en-US" sz="2400" dirty="0"/>
          </a:p>
          <a:p>
            <a:r>
              <a:rPr lang="en-US" sz="2400" dirty="0"/>
              <a:t>People are not happy when you respond that way. </a:t>
            </a:r>
          </a:p>
          <a:p>
            <a:pPr lvl="1"/>
            <a:r>
              <a:rPr lang="en-US" sz="2000" dirty="0"/>
              <a:t>You figure out that finishing anytime before six months will meet your promise.</a:t>
            </a:r>
          </a:p>
          <a:p>
            <a:pPr lvl="1"/>
            <a:r>
              <a:rPr lang="en-US" sz="2000" dirty="0"/>
              <a:t>Your boss figures that with some hard work you can be done in a month!</a:t>
            </a:r>
          </a:p>
          <a:p>
            <a:r>
              <a:rPr lang="en-US" sz="2400" dirty="0"/>
              <a:t>In reality, you don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have the slightest clue how long it will take, because you don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know the work to be done.</a:t>
            </a:r>
          </a:p>
          <a:p>
            <a:r>
              <a:rPr lang="en-US" sz="2400" dirty="0"/>
              <a:t>Solution: Use divide and conquer</a:t>
            </a:r>
          </a:p>
          <a:p>
            <a:pPr lvl="1"/>
            <a:r>
              <a:rPr lang="en-US" sz="2000" dirty="0"/>
              <a:t>To give a good  answer you have to break the work down into activities for which you can get good timing estimates</a:t>
            </a:r>
          </a:p>
          <a:p>
            <a:pPr lvl="1"/>
            <a:r>
              <a:rPr lang="en-US" sz="2000" dirty="0"/>
              <a:t>From these estimates you compute the estimated project duration</a:t>
            </a:r>
          </a:p>
        </p:txBody>
      </p:sp>
    </p:spTree>
    <p:extLst>
      <p:ext uri="{BB962C8B-B14F-4D97-AF65-F5344CB8AC3E}">
        <p14:creationId xmlns:p14="http://schemas.microsoft.com/office/powerpoint/2010/main" val="32726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100" y="179388"/>
            <a:ext cx="8381900" cy="688975"/>
          </a:xfrm>
        </p:spPr>
        <p:txBody>
          <a:bodyPr/>
          <a:lstStyle/>
          <a:p>
            <a:r>
              <a:rPr lang="en-US" sz="2400" dirty="0"/>
              <a:t>Activities to obtain good time estimates</a:t>
            </a:r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the work that needs to be done</a:t>
            </a:r>
          </a:p>
          <a:p>
            <a:pPr lvl="1"/>
            <a:r>
              <a:rPr lang="en-US" dirty="0"/>
              <a:t>Work breakdown structure (WBS)</a:t>
            </a:r>
          </a:p>
          <a:p>
            <a:r>
              <a:rPr lang="en-US" dirty="0"/>
              <a:t>Identify the dependency between work units</a:t>
            </a:r>
          </a:p>
          <a:p>
            <a:pPr lvl="1"/>
            <a:r>
              <a:rPr lang="en-US" dirty="0"/>
              <a:t>Dependency Graph</a:t>
            </a:r>
          </a:p>
          <a:p>
            <a:r>
              <a:rPr lang="en-US" dirty="0"/>
              <a:t>Estimate the duration of the work to be done </a:t>
            </a:r>
          </a:p>
          <a:p>
            <a:pPr lvl="1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5653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</p:spPr>
        <p:txBody>
          <a:bodyPr/>
          <a:lstStyle/>
          <a:p>
            <a:r>
              <a:rPr lang="de-DE" sz="2400" dirty="0" err="1"/>
              <a:t>Typical</a:t>
            </a:r>
            <a:r>
              <a:rPr lang="de-DE" sz="2400" dirty="0"/>
              <a:t> </a:t>
            </a:r>
            <a:r>
              <a:rPr lang="de-DE" sz="2400" dirty="0" err="1"/>
              <a:t>activities</a:t>
            </a:r>
            <a:r>
              <a:rPr lang="de-DE" sz="2400" dirty="0"/>
              <a:t>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building</a:t>
            </a:r>
            <a:r>
              <a:rPr lang="de-DE" sz="2400" dirty="0"/>
              <a:t> a </a:t>
            </a:r>
            <a:r>
              <a:rPr lang="de-DE" sz="2400" dirty="0" err="1"/>
              <a:t>house</a:t>
            </a:r>
            <a:endParaRPr lang="de-DE" sz="2400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sz="1800"/>
              <a:t>Surveying</a:t>
            </a:r>
          </a:p>
          <a:p>
            <a:r>
              <a:rPr lang="de-DE" sz="1800"/>
              <a:t>Excavation</a:t>
            </a:r>
          </a:p>
          <a:p>
            <a:r>
              <a:rPr lang="de-DE" sz="1800"/>
              <a:t>Request Permits</a:t>
            </a:r>
          </a:p>
          <a:p>
            <a:r>
              <a:rPr lang="de-DE" sz="1800"/>
              <a:t>Buy Material</a:t>
            </a:r>
          </a:p>
          <a:p>
            <a:r>
              <a:rPr lang="de-DE" sz="1800"/>
              <a:t>Lay foundation</a:t>
            </a:r>
          </a:p>
          <a:p>
            <a:r>
              <a:rPr lang="de-DE" sz="1800"/>
              <a:t>Build Outside Wall</a:t>
            </a:r>
          </a:p>
          <a:p>
            <a:r>
              <a:rPr lang="de-DE" sz="1800"/>
              <a:t>Install Exterior Plumbing</a:t>
            </a:r>
          </a:p>
          <a:p>
            <a:r>
              <a:rPr lang="de-DE" sz="1800"/>
              <a:t>Install Exterior Electrical</a:t>
            </a:r>
          </a:p>
          <a:p>
            <a:r>
              <a:rPr lang="de-DE" sz="1800"/>
              <a:t>Install Interior Plumbing</a:t>
            </a:r>
          </a:p>
          <a:p>
            <a:r>
              <a:rPr lang="de-DE" sz="1800"/>
              <a:t>Install Interior Electrical 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800"/>
              <a:t>Install Wallboard</a:t>
            </a:r>
          </a:p>
          <a:p>
            <a:r>
              <a:rPr lang="de-DE" sz="1800"/>
              <a:t>Paint Interior</a:t>
            </a:r>
          </a:p>
          <a:p>
            <a:r>
              <a:rPr lang="de-DE" sz="1800"/>
              <a:t>Install Interior Doors</a:t>
            </a:r>
          </a:p>
          <a:p>
            <a:r>
              <a:rPr lang="de-DE" sz="1800"/>
              <a:t>Install Floor</a:t>
            </a:r>
          </a:p>
          <a:p>
            <a:r>
              <a:rPr lang="de-DE" sz="1800"/>
              <a:t>Install Roof</a:t>
            </a:r>
          </a:p>
          <a:p>
            <a:r>
              <a:rPr lang="de-DE" sz="1800"/>
              <a:t>Install Exterior Doors</a:t>
            </a:r>
          </a:p>
          <a:p>
            <a:r>
              <a:rPr lang="de-DE" sz="1800"/>
              <a:t>Paint Exterior</a:t>
            </a:r>
          </a:p>
          <a:p>
            <a:r>
              <a:rPr lang="de-DE" sz="1800"/>
              <a:t>Install Exterior Siding</a:t>
            </a:r>
          </a:p>
          <a:p>
            <a:r>
              <a:rPr lang="de-DE" sz="1800"/>
              <a:t>Buy Pizza</a:t>
            </a:r>
          </a:p>
          <a:p>
            <a:endParaRPr lang="de-DE" sz="1800"/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822325" y="5538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243540" y="5294313"/>
            <a:ext cx="82386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 err="1"/>
              <a:t>Finding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de-DE" sz="2000" dirty="0" err="1"/>
              <a:t>brainstorming</a:t>
            </a:r>
            <a:r>
              <a:rPr lang="de-DE" sz="2000" dirty="0"/>
              <a:t> </a:t>
            </a:r>
            <a:r>
              <a:rPr lang="de-DE" sz="2000" dirty="0" err="1"/>
              <a:t>activity</a:t>
            </a:r>
            <a:r>
              <a:rPr lang="de-DE" sz="2000" dirty="0"/>
              <a:t>. </a:t>
            </a:r>
          </a:p>
          <a:p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requires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activities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(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modeling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97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90" y="179388"/>
            <a:ext cx="8000910" cy="688975"/>
          </a:xfrm>
        </p:spPr>
        <p:txBody>
          <a:bodyPr/>
          <a:lstStyle/>
          <a:p>
            <a:r>
              <a:rPr lang="de-DE" sz="2400" dirty="0" err="1"/>
              <a:t>Hierarchical</a:t>
            </a:r>
            <a:r>
              <a:rPr lang="de-DE" sz="2400" dirty="0"/>
              <a:t> </a:t>
            </a:r>
            <a:r>
              <a:rPr lang="de-DE" sz="2400" dirty="0" err="1"/>
              <a:t>organization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activities</a:t>
            </a:r>
            <a:endParaRPr lang="de-DE" sz="24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244" y="990664"/>
            <a:ext cx="8229600" cy="5065712"/>
          </a:xfrm>
        </p:spPr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  <a:p>
            <a:pPr lvl="1"/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Exterior</a:t>
            </a:r>
            <a:endParaRPr lang="de-DE" dirty="0"/>
          </a:p>
          <a:p>
            <a:pPr lvl="1"/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Interior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 err="1"/>
              <a:t>Surveying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Excavation</a:t>
            </a:r>
            <a:endParaRPr lang="de-DE" dirty="0"/>
          </a:p>
          <a:p>
            <a:pPr lvl="1"/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material</a:t>
            </a:r>
          </a:p>
          <a:p>
            <a:pPr lvl="1"/>
            <a:r>
              <a:rPr lang="de-DE" dirty="0" err="1"/>
              <a:t>Laying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foundation</a:t>
            </a:r>
            <a:endParaRPr lang="de-DE" dirty="0"/>
          </a:p>
          <a:p>
            <a:pPr lvl="1"/>
            <a:r>
              <a:rPr lang="de-DE" dirty="0" err="1"/>
              <a:t>Requesting</a:t>
            </a:r>
            <a:r>
              <a:rPr lang="de-DE" dirty="0"/>
              <a:t> </a:t>
            </a:r>
            <a:r>
              <a:rPr lang="de-DE" dirty="0" err="1"/>
              <a:t>permits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5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96" y="179388"/>
            <a:ext cx="8229504" cy="688975"/>
          </a:xfrm>
        </p:spPr>
        <p:txBody>
          <a:bodyPr/>
          <a:lstStyle/>
          <a:p>
            <a:r>
              <a:rPr lang="en-US" dirty="0"/>
              <a:t>Partial Work Breakdown Structure</a:t>
            </a:r>
          </a:p>
        </p:txBody>
      </p:sp>
      <p:pic>
        <p:nvPicPr>
          <p:cNvPr id="4925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48"/>
            <a:ext cx="8991484" cy="3932191"/>
          </a:xfrm>
          <a:noFill/>
          <a:ln/>
          <a:extLs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7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96" y="179388"/>
            <a:ext cx="8229504" cy="688975"/>
          </a:xfrm>
        </p:spPr>
        <p:txBody>
          <a:bodyPr/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WBS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Dependency</a:t>
            </a:r>
            <a:r>
              <a:rPr lang="de-DE" sz="2400" dirty="0"/>
              <a:t> Graph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19536"/>
            <a:ext cx="8229600" cy="5065712"/>
          </a:xfrm>
        </p:spPr>
        <p:txBody>
          <a:bodyPr/>
          <a:lstStyle/>
          <a:p>
            <a:r>
              <a:rPr lang="de-DE" sz="2400" b="1" dirty="0"/>
              <a:t>The </a:t>
            </a:r>
            <a:r>
              <a:rPr lang="de-DE" sz="2400" b="1" dirty="0" err="1"/>
              <a:t>work</a:t>
            </a:r>
            <a:r>
              <a:rPr lang="de-DE" sz="2400" b="1" dirty="0"/>
              <a:t> breakdown </a:t>
            </a:r>
            <a:r>
              <a:rPr lang="de-DE" sz="2400" b="1" dirty="0" err="1"/>
              <a:t>structure</a:t>
            </a:r>
            <a:r>
              <a:rPr lang="de-DE" sz="2400" b="1" dirty="0"/>
              <a:t> </a:t>
            </a:r>
            <a:r>
              <a:rPr lang="de-DE" sz="2400" b="1" dirty="0" err="1"/>
              <a:t>does</a:t>
            </a:r>
            <a:r>
              <a:rPr lang="de-DE" sz="2400" b="1" dirty="0"/>
              <a:t> not </a:t>
            </a:r>
            <a:r>
              <a:rPr lang="de-DE" sz="2400" b="1" dirty="0" err="1"/>
              <a:t>show</a:t>
            </a:r>
            <a:r>
              <a:rPr lang="de-DE" sz="2400" b="1" dirty="0"/>
              <a:t> </a:t>
            </a:r>
            <a:r>
              <a:rPr lang="de-DE" sz="2400" b="1" dirty="0" err="1"/>
              <a:t>any</a:t>
            </a:r>
            <a:r>
              <a:rPr lang="de-DE" sz="2400" b="1" dirty="0"/>
              <a:t> temporal </a:t>
            </a:r>
            <a:r>
              <a:rPr lang="de-DE" sz="2400" b="1" dirty="0" err="1"/>
              <a:t>dependence</a:t>
            </a:r>
            <a:r>
              <a:rPr lang="de-DE" sz="2400" b="1" dirty="0"/>
              <a:t> </a:t>
            </a:r>
            <a:r>
              <a:rPr lang="de-DE" sz="2400" b="1" dirty="0" err="1"/>
              <a:t>among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activities</a:t>
            </a:r>
            <a:r>
              <a:rPr lang="de-DE" sz="2400" b="1" dirty="0"/>
              <a:t>/</a:t>
            </a:r>
            <a:r>
              <a:rPr lang="de-DE" sz="2400" b="1" dirty="0" err="1"/>
              <a:t>tasks</a:t>
            </a:r>
            <a:endParaRPr lang="de-DE" sz="2400" b="1" dirty="0"/>
          </a:p>
          <a:p>
            <a:pPr lvl="1"/>
            <a:r>
              <a:rPr lang="de-DE" sz="2000" b="0" dirty="0"/>
              <a:t>Can </a:t>
            </a:r>
            <a:r>
              <a:rPr lang="de-DE" sz="2000" b="0" dirty="0" err="1"/>
              <a:t>we</a:t>
            </a:r>
            <a:r>
              <a:rPr lang="de-DE" sz="2000" b="0" dirty="0"/>
              <a:t> </a:t>
            </a:r>
            <a:r>
              <a:rPr lang="de-DE" sz="2000" b="0" dirty="0" err="1"/>
              <a:t>excavate</a:t>
            </a:r>
            <a:r>
              <a:rPr lang="de-DE" sz="2000" b="0" dirty="0"/>
              <a:t> </a:t>
            </a:r>
            <a:r>
              <a:rPr lang="de-DE" sz="2000" b="0" dirty="0" err="1"/>
              <a:t>before</a:t>
            </a:r>
            <a:r>
              <a:rPr lang="de-DE" sz="2000" b="0" dirty="0"/>
              <a:t> </a:t>
            </a:r>
            <a:r>
              <a:rPr lang="de-DE" sz="2000" b="0" dirty="0" err="1"/>
              <a:t>getting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permit</a:t>
            </a:r>
            <a:r>
              <a:rPr lang="de-DE" sz="2000" b="0" dirty="0"/>
              <a:t>?</a:t>
            </a:r>
          </a:p>
          <a:p>
            <a:pPr lvl="1"/>
            <a:r>
              <a:rPr lang="de-DE" sz="2000" b="0" dirty="0" err="1"/>
              <a:t>How</a:t>
            </a:r>
            <a:r>
              <a:rPr lang="de-DE" sz="2000" b="0" dirty="0"/>
              <a:t> </a:t>
            </a:r>
            <a:r>
              <a:rPr lang="de-DE" sz="2000" b="0" dirty="0" err="1"/>
              <a:t>much</a:t>
            </a:r>
            <a:r>
              <a:rPr lang="de-DE" sz="2000" b="0" dirty="0"/>
              <a:t> time </a:t>
            </a:r>
            <a:r>
              <a:rPr lang="de-DE" sz="2000" b="0" dirty="0" err="1"/>
              <a:t>does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whole</a:t>
            </a:r>
            <a:r>
              <a:rPr lang="de-DE" sz="2000" b="0" dirty="0"/>
              <a:t> </a:t>
            </a:r>
            <a:r>
              <a:rPr lang="de-DE" sz="2000" b="0" dirty="0" err="1"/>
              <a:t>project</a:t>
            </a:r>
            <a:r>
              <a:rPr lang="de-DE" sz="2000" b="0" dirty="0"/>
              <a:t> </a:t>
            </a:r>
            <a:r>
              <a:rPr lang="de-DE" sz="2000" b="0" dirty="0" err="1"/>
              <a:t>need</a:t>
            </a:r>
            <a:r>
              <a:rPr lang="de-DE" sz="2000" b="0" dirty="0"/>
              <a:t> </a:t>
            </a:r>
            <a:r>
              <a:rPr lang="de-DE" sz="2000" b="0" dirty="0" err="1"/>
              <a:t>if</a:t>
            </a:r>
            <a:r>
              <a:rPr lang="de-DE" sz="2000" b="0" dirty="0"/>
              <a:t> I </a:t>
            </a:r>
            <a:r>
              <a:rPr lang="de-DE" sz="2000" b="0" dirty="0" err="1"/>
              <a:t>know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individual </a:t>
            </a:r>
            <a:r>
              <a:rPr lang="de-DE" sz="2000" b="0" dirty="0" err="1"/>
              <a:t>times</a:t>
            </a:r>
            <a:r>
              <a:rPr lang="de-DE" sz="2000" b="0" dirty="0"/>
              <a:t>?</a:t>
            </a:r>
          </a:p>
          <a:p>
            <a:pPr lvl="2"/>
            <a:r>
              <a:rPr lang="de-DE" sz="2000" b="0" dirty="0" err="1"/>
              <a:t>What</a:t>
            </a:r>
            <a:r>
              <a:rPr lang="de-DE" sz="2000" b="0" dirty="0"/>
              <a:t> </a:t>
            </a:r>
            <a:r>
              <a:rPr lang="de-DE" sz="2000" b="0" dirty="0" err="1"/>
              <a:t>can</a:t>
            </a:r>
            <a:r>
              <a:rPr lang="de-DE" sz="2000" b="0" dirty="0"/>
              <a:t> </a:t>
            </a:r>
            <a:r>
              <a:rPr lang="de-DE" sz="2000" b="0" dirty="0" err="1"/>
              <a:t>be</a:t>
            </a:r>
            <a:r>
              <a:rPr lang="de-DE" sz="2000" b="0" dirty="0"/>
              <a:t> </a:t>
            </a:r>
            <a:r>
              <a:rPr lang="de-DE" sz="2000" b="0" dirty="0" err="1"/>
              <a:t>done</a:t>
            </a:r>
            <a:r>
              <a:rPr lang="de-DE" sz="2000" b="0" dirty="0"/>
              <a:t> in parallel?</a:t>
            </a:r>
          </a:p>
          <a:p>
            <a:pPr lvl="1"/>
            <a:r>
              <a:rPr lang="de-DE" sz="2000" b="0" dirty="0"/>
              <a:t>Are </a:t>
            </a:r>
            <a:r>
              <a:rPr lang="de-DE" sz="2000" b="0" dirty="0" err="1"/>
              <a:t>there</a:t>
            </a:r>
            <a:r>
              <a:rPr lang="de-DE" sz="2000" b="0" dirty="0"/>
              <a:t> </a:t>
            </a:r>
            <a:r>
              <a:rPr lang="de-DE" sz="2000" b="0" dirty="0" err="1"/>
              <a:t>any</a:t>
            </a:r>
            <a:r>
              <a:rPr lang="de-DE" sz="2000" b="0" dirty="0"/>
              <a:t> </a:t>
            </a:r>
            <a:r>
              <a:rPr lang="de-DE" sz="2000" b="0" dirty="0" err="1"/>
              <a:t>critical</a:t>
            </a:r>
            <a:r>
              <a:rPr lang="de-DE" sz="2000" b="0" dirty="0"/>
              <a:t> </a:t>
            </a:r>
            <a:r>
              <a:rPr lang="de-DE" sz="2000" b="0" dirty="0" err="1"/>
              <a:t>actitivites</a:t>
            </a:r>
            <a:r>
              <a:rPr lang="de-DE" sz="2000" b="0" dirty="0"/>
              <a:t>, </a:t>
            </a:r>
            <a:r>
              <a:rPr lang="de-DE" sz="2000" b="0" dirty="0" err="1"/>
              <a:t>that</a:t>
            </a:r>
            <a:r>
              <a:rPr lang="de-DE" sz="2000" b="0" dirty="0"/>
              <a:t> </a:t>
            </a:r>
            <a:r>
              <a:rPr lang="de-DE" sz="2000" b="0" dirty="0" err="1"/>
              <a:t>can</a:t>
            </a:r>
            <a:r>
              <a:rPr lang="de-DE" sz="2000" b="0" dirty="0"/>
              <a:t> </a:t>
            </a:r>
            <a:r>
              <a:rPr lang="de-DE" sz="2000" b="0" dirty="0" err="1"/>
              <a:t>slow</a:t>
            </a:r>
            <a:r>
              <a:rPr lang="de-DE" sz="2000" b="0" dirty="0"/>
              <a:t> down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project</a:t>
            </a:r>
            <a:r>
              <a:rPr lang="de-DE" sz="2000" b="0" dirty="0"/>
              <a:t> </a:t>
            </a:r>
            <a:r>
              <a:rPr lang="de-DE" sz="2000" b="0" dirty="0" err="1"/>
              <a:t>significantly</a:t>
            </a:r>
            <a:r>
              <a:rPr lang="de-DE" sz="2000" b="0" dirty="0"/>
              <a:t>?</a:t>
            </a:r>
          </a:p>
          <a:p>
            <a:r>
              <a:rPr lang="de-DE" sz="2400" b="1" dirty="0"/>
              <a:t>Temporal </a:t>
            </a:r>
            <a:r>
              <a:rPr lang="de-DE" sz="2400" b="1" dirty="0" err="1"/>
              <a:t>dependencies</a:t>
            </a:r>
            <a:r>
              <a:rPr lang="de-DE" sz="2400" b="1" dirty="0"/>
              <a:t> </a:t>
            </a:r>
            <a:r>
              <a:rPr lang="de-DE" sz="2400" b="1" dirty="0" err="1"/>
              <a:t>are</a:t>
            </a:r>
            <a:r>
              <a:rPr lang="de-DE" sz="2400" b="1" dirty="0"/>
              <a:t> </a:t>
            </a:r>
            <a:r>
              <a:rPr lang="de-DE" sz="2400" b="1" dirty="0" err="1"/>
              <a:t>shown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dependency</a:t>
            </a:r>
            <a:r>
              <a:rPr lang="de-DE" sz="2400" b="1" dirty="0"/>
              <a:t> </a:t>
            </a:r>
            <a:r>
              <a:rPr lang="de-DE" sz="2400" b="1" dirty="0" err="1"/>
              <a:t>graph</a:t>
            </a:r>
            <a:endParaRPr lang="de-DE" sz="2400" b="1" dirty="0"/>
          </a:p>
          <a:p>
            <a:pPr lvl="1"/>
            <a:r>
              <a:rPr lang="de-DE" sz="2000" dirty="0"/>
              <a:t>Nodes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activities</a:t>
            </a:r>
            <a:endParaRPr lang="de-DE" sz="2000" dirty="0"/>
          </a:p>
          <a:p>
            <a:pPr lvl="1"/>
            <a:r>
              <a:rPr lang="de-DE" sz="2000" dirty="0"/>
              <a:t>Lines </a:t>
            </a:r>
            <a:r>
              <a:rPr lang="de-DE" sz="2000" dirty="0" err="1"/>
              <a:t>represent</a:t>
            </a:r>
            <a:r>
              <a:rPr lang="de-DE" sz="2000" dirty="0"/>
              <a:t> temporal  </a:t>
            </a:r>
            <a:r>
              <a:rPr lang="de-DE" sz="2000" dirty="0" err="1"/>
              <a:t>dependencies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36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  <a:noFill/>
          <a:ln/>
        </p:spPr>
        <p:txBody>
          <a:bodyPr/>
          <a:lstStyle/>
          <a:p>
            <a:r>
              <a:rPr lang="de-DE" sz="2400" dirty="0" err="1"/>
              <a:t>Building</a:t>
            </a:r>
            <a:r>
              <a:rPr lang="de-DE" sz="2400" dirty="0"/>
              <a:t> a House (</a:t>
            </a:r>
            <a:r>
              <a:rPr lang="de-DE" sz="2400" dirty="0" err="1"/>
              <a:t>Dependency</a:t>
            </a:r>
            <a:r>
              <a:rPr lang="de-DE" sz="2400" dirty="0"/>
              <a:t> Graph)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71500" y="374650"/>
            <a:ext cx="815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01" name="Rectangle 61"/>
          <p:cNvSpPr>
            <a:spLocks noChangeArrowheads="1"/>
          </p:cNvSpPr>
          <p:nvPr/>
        </p:nvSpPr>
        <p:spPr bwMode="auto">
          <a:xfrm>
            <a:off x="330200" y="131445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08" name="Line 68"/>
          <p:cNvSpPr>
            <a:spLocks noChangeShapeType="1"/>
          </p:cNvSpPr>
          <p:nvPr/>
        </p:nvSpPr>
        <p:spPr bwMode="auto">
          <a:xfrm>
            <a:off x="1708150" y="36068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09" name="Line 69"/>
          <p:cNvSpPr>
            <a:spLocks noChangeShapeType="1"/>
          </p:cNvSpPr>
          <p:nvPr/>
        </p:nvSpPr>
        <p:spPr bwMode="auto">
          <a:xfrm>
            <a:off x="1727200" y="3606800"/>
            <a:ext cx="457200" cy="1054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11" name="AutoShape 71" descr="90%"/>
          <p:cNvSpPr>
            <a:spLocks noChangeArrowheads="1"/>
          </p:cNvSpPr>
          <p:nvPr/>
        </p:nvSpPr>
        <p:spPr bwMode="auto">
          <a:xfrm>
            <a:off x="1441450" y="3384550"/>
            <a:ext cx="520700" cy="406400"/>
          </a:xfrm>
          <a:prstGeom prst="roundRect">
            <a:avLst>
              <a:gd name="adj" fmla="val 27935"/>
            </a:avLst>
          </a:prstGeom>
          <a:pattFill prst="pct90">
            <a:fgClr>
              <a:srgbClr val="FFFFFF"/>
            </a:fgClr>
            <a:bgClr>
              <a:srgbClr val="DD0806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12" name="Rectangle 72" descr="90%"/>
          <p:cNvSpPr>
            <a:spLocks noChangeArrowheads="1"/>
          </p:cNvSpPr>
          <p:nvPr/>
        </p:nvSpPr>
        <p:spPr bwMode="auto">
          <a:xfrm>
            <a:off x="1511300" y="3454400"/>
            <a:ext cx="381000" cy="266700"/>
          </a:xfrm>
          <a:prstGeom prst="rect">
            <a:avLst/>
          </a:prstGeom>
          <a:pattFill prst="pct90">
            <a:fgClr>
              <a:srgbClr val="FFFFFF"/>
            </a:fgClr>
            <a:bgClr>
              <a:srgbClr val="DD080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13" name="Rectangle 73"/>
          <p:cNvSpPr>
            <a:spLocks noChangeArrowheads="1"/>
          </p:cNvSpPr>
          <p:nvPr/>
        </p:nvSpPr>
        <p:spPr bwMode="auto">
          <a:xfrm>
            <a:off x="1405184" y="3433763"/>
            <a:ext cx="6059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START</a:t>
            </a:r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 flipV="1">
            <a:off x="2197100" y="3581400"/>
            <a:ext cx="685800" cy="1104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22" name="Rectangle 82"/>
          <p:cNvSpPr>
            <a:spLocks noChangeArrowheads="1"/>
          </p:cNvSpPr>
          <p:nvPr/>
        </p:nvSpPr>
        <p:spPr bwMode="auto">
          <a:xfrm>
            <a:off x="1822450" y="4489450"/>
            <a:ext cx="698500" cy="330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23" name="Rectangle 83"/>
          <p:cNvSpPr>
            <a:spLocks noChangeArrowheads="1"/>
          </p:cNvSpPr>
          <p:nvPr/>
        </p:nvSpPr>
        <p:spPr bwMode="auto">
          <a:xfrm>
            <a:off x="1854200" y="4521200"/>
            <a:ext cx="6350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24" name="Rectangle 84"/>
          <p:cNvSpPr>
            <a:spLocks noChangeArrowheads="1"/>
          </p:cNvSpPr>
          <p:nvPr/>
        </p:nvSpPr>
        <p:spPr bwMode="auto">
          <a:xfrm>
            <a:off x="1855662" y="4487863"/>
            <a:ext cx="68287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Request </a:t>
            </a:r>
          </a:p>
        </p:txBody>
      </p:sp>
      <p:sp>
        <p:nvSpPr>
          <p:cNvPr id="368732" name="Line 92"/>
          <p:cNvSpPr>
            <a:spLocks noChangeShapeType="1"/>
          </p:cNvSpPr>
          <p:nvPr/>
        </p:nvSpPr>
        <p:spPr bwMode="auto">
          <a:xfrm flipV="1">
            <a:off x="2292350" y="3587750"/>
            <a:ext cx="571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33" name="Rectangle 93"/>
          <p:cNvSpPr>
            <a:spLocks noChangeArrowheads="1"/>
          </p:cNvSpPr>
          <p:nvPr/>
        </p:nvSpPr>
        <p:spPr bwMode="auto">
          <a:xfrm>
            <a:off x="2051050" y="3397250"/>
            <a:ext cx="469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34" name="Rectangle 94"/>
          <p:cNvSpPr>
            <a:spLocks noChangeArrowheads="1"/>
          </p:cNvSpPr>
          <p:nvPr/>
        </p:nvSpPr>
        <p:spPr bwMode="auto">
          <a:xfrm>
            <a:off x="2082800" y="3429000"/>
            <a:ext cx="406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35" name="Rectangle 95"/>
          <p:cNvSpPr>
            <a:spLocks noChangeArrowheads="1"/>
          </p:cNvSpPr>
          <p:nvPr/>
        </p:nvSpPr>
        <p:spPr bwMode="auto">
          <a:xfrm>
            <a:off x="1980652" y="3408363"/>
            <a:ext cx="6059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Survey</a:t>
            </a:r>
          </a:p>
        </p:txBody>
      </p:sp>
      <p:sp>
        <p:nvSpPr>
          <p:cNvPr id="368736" name="Rectangle 96"/>
          <p:cNvSpPr>
            <a:spLocks noChangeArrowheads="1"/>
          </p:cNvSpPr>
          <p:nvPr/>
        </p:nvSpPr>
        <p:spPr bwMode="auto">
          <a:xfrm>
            <a:off x="2126071" y="3548063"/>
            <a:ext cx="36589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ing</a:t>
            </a:r>
          </a:p>
          <a:p>
            <a:endParaRPr lang="de-DE" sz="1000" b="0">
              <a:latin typeface="Geneva" charset="0"/>
            </a:endParaRPr>
          </a:p>
        </p:txBody>
      </p:sp>
      <p:sp>
        <p:nvSpPr>
          <p:cNvPr id="368743" name="Line 103"/>
          <p:cNvSpPr>
            <a:spLocks noChangeShapeType="1"/>
          </p:cNvSpPr>
          <p:nvPr/>
        </p:nvSpPr>
        <p:spPr bwMode="auto">
          <a:xfrm flipV="1">
            <a:off x="2882900" y="3581400"/>
            <a:ext cx="6096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45" name="Rectangle 105"/>
          <p:cNvSpPr>
            <a:spLocks noChangeArrowheads="1"/>
          </p:cNvSpPr>
          <p:nvPr/>
        </p:nvSpPr>
        <p:spPr bwMode="auto">
          <a:xfrm>
            <a:off x="2635250" y="3384550"/>
            <a:ext cx="457200" cy="393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46" name="Rectangle 106"/>
          <p:cNvSpPr>
            <a:spLocks noChangeArrowheads="1"/>
          </p:cNvSpPr>
          <p:nvPr/>
        </p:nvSpPr>
        <p:spPr bwMode="auto">
          <a:xfrm>
            <a:off x="2667000" y="340360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47" name="Rectangle 107"/>
          <p:cNvSpPr>
            <a:spLocks noChangeArrowheads="1"/>
          </p:cNvSpPr>
          <p:nvPr/>
        </p:nvSpPr>
        <p:spPr bwMode="auto">
          <a:xfrm>
            <a:off x="2565012" y="3382963"/>
            <a:ext cx="60878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Excava</a:t>
            </a:r>
          </a:p>
        </p:txBody>
      </p:sp>
      <p:sp>
        <p:nvSpPr>
          <p:cNvPr id="368748" name="Rectangle 108"/>
          <p:cNvSpPr>
            <a:spLocks noChangeArrowheads="1"/>
          </p:cNvSpPr>
          <p:nvPr/>
        </p:nvSpPr>
        <p:spPr bwMode="auto">
          <a:xfrm>
            <a:off x="2669393" y="3522663"/>
            <a:ext cx="42225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tion</a:t>
            </a:r>
          </a:p>
        </p:txBody>
      </p:sp>
      <p:sp>
        <p:nvSpPr>
          <p:cNvPr id="368764" name="Line 124"/>
          <p:cNvSpPr>
            <a:spLocks noChangeShapeType="1"/>
          </p:cNvSpPr>
          <p:nvPr/>
        </p:nvSpPr>
        <p:spPr bwMode="auto">
          <a:xfrm>
            <a:off x="3505200" y="35814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66" name="Rectangle 126"/>
          <p:cNvSpPr>
            <a:spLocks noChangeArrowheads="1"/>
          </p:cNvSpPr>
          <p:nvPr/>
        </p:nvSpPr>
        <p:spPr bwMode="auto">
          <a:xfrm>
            <a:off x="3206750" y="3384550"/>
            <a:ext cx="571500" cy="34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67" name="Rectangle 127"/>
          <p:cNvSpPr>
            <a:spLocks noChangeArrowheads="1"/>
          </p:cNvSpPr>
          <p:nvPr/>
        </p:nvSpPr>
        <p:spPr bwMode="auto">
          <a:xfrm>
            <a:off x="3225800" y="341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68" name="Rectangle 128"/>
          <p:cNvSpPr>
            <a:spLocks noChangeArrowheads="1"/>
          </p:cNvSpPr>
          <p:nvPr/>
        </p:nvSpPr>
        <p:spPr bwMode="auto">
          <a:xfrm>
            <a:off x="3292857" y="3395663"/>
            <a:ext cx="4135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Buy </a:t>
            </a:r>
          </a:p>
        </p:txBody>
      </p:sp>
      <p:sp>
        <p:nvSpPr>
          <p:cNvPr id="368769" name="Rectangle 129"/>
          <p:cNvSpPr>
            <a:spLocks noChangeArrowheads="1"/>
          </p:cNvSpPr>
          <p:nvPr/>
        </p:nvSpPr>
        <p:spPr bwMode="auto">
          <a:xfrm>
            <a:off x="3145139" y="3535363"/>
            <a:ext cx="66614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Material</a:t>
            </a:r>
          </a:p>
        </p:txBody>
      </p:sp>
      <p:sp>
        <p:nvSpPr>
          <p:cNvPr id="368776" name="Line 136"/>
          <p:cNvSpPr>
            <a:spLocks noChangeShapeType="1"/>
          </p:cNvSpPr>
          <p:nvPr/>
        </p:nvSpPr>
        <p:spPr bwMode="auto">
          <a:xfrm>
            <a:off x="4140200" y="3581400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78" name="Rectangle 138"/>
          <p:cNvSpPr>
            <a:spLocks noChangeArrowheads="1"/>
          </p:cNvSpPr>
          <p:nvPr/>
        </p:nvSpPr>
        <p:spPr bwMode="auto">
          <a:xfrm>
            <a:off x="3917950" y="3276600"/>
            <a:ext cx="4318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79" name="Rectangle 139"/>
          <p:cNvSpPr>
            <a:spLocks noChangeArrowheads="1"/>
          </p:cNvSpPr>
          <p:nvPr/>
        </p:nvSpPr>
        <p:spPr bwMode="auto">
          <a:xfrm>
            <a:off x="3949700" y="3340100"/>
            <a:ext cx="3683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81" name="Rectangle 141"/>
          <p:cNvSpPr>
            <a:spLocks noChangeArrowheads="1"/>
          </p:cNvSpPr>
          <p:nvPr/>
        </p:nvSpPr>
        <p:spPr bwMode="auto">
          <a:xfrm>
            <a:off x="3847030" y="3459163"/>
            <a:ext cx="62920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Founda</a:t>
            </a:r>
          </a:p>
        </p:txBody>
      </p:sp>
      <p:sp>
        <p:nvSpPr>
          <p:cNvPr id="368782" name="Rectangle 142"/>
          <p:cNvSpPr>
            <a:spLocks noChangeArrowheads="1"/>
          </p:cNvSpPr>
          <p:nvPr/>
        </p:nvSpPr>
        <p:spPr bwMode="auto">
          <a:xfrm>
            <a:off x="3928280" y="3598863"/>
            <a:ext cx="42225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tion</a:t>
            </a:r>
          </a:p>
          <a:p>
            <a:endParaRPr lang="de-DE" sz="1000" b="0">
              <a:latin typeface="Geneva" charset="0"/>
            </a:endParaRPr>
          </a:p>
        </p:txBody>
      </p:sp>
      <p:sp>
        <p:nvSpPr>
          <p:cNvPr id="368790" name="Line 150"/>
          <p:cNvSpPr>
            <a:spLocks noChangeShapeType="1"/>
          </p:cNvSpPr>
          <p:nvPr/>
        </p:nvSpPr>
        <p:spPr bwMode="auto">
          <a:xfrm>
            <a:off x="4826000" y="3575050"/>
            <a:ext cx="63500" cy="222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91" name="Line 151"/>
          <p:cNvSpPr>
            <a:spLocks noChangeShapeType="1"/>
          </p:cNvSpPr>
          <p:nvPr/>
        </p:nvSpPr>
        <p:spPr bwMode="auto">
          <a:xfrm flipV="1">
            <a:off x="4838700" y="1422400"/>
            <a:ext cx="228600" cy="215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93" name="Rectangle 153"/>
          <p:cNvSpPr>
            <a:spLocks noChangeArrowheads="1"/>
          </p:cNvSpPr>
          <p:nvPr/>
        </p:nvSpPr>
        <p:spPr bwMode="auto">
          <a:xfrm>
            <a:off x="4540250" y="3333750"/>
            <a:ext cx="5207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94" name="Rectangle 154"/>
          <p:cNvSpPr>
            <a:spLocks noChangeArrowheads="1"/>
          </p:cNvSpPr>
          <p:nvPr/>
        </p:nvSpPr>
        <p:spPr bwMode="auto">
          <a:xfrm>
            <a:off x="4572000" y="3365500"/>
            <a:ext cx="469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795" name="Rectangle 155"/>
          <p:cNvSpPr>
            <a:spLocks noChangeArrowheads="1"/>
          </p:cNvSpPr>
          <p:nvPr/>
        </p:nvSpPr>
        <p:spPr bwMode="auto">
          <a:xfrm>
            <a:off x="4572617" y="3332163"/>
            <a:ext cx="47660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Build </a:t>
            </a:r>
          </a:p>
        </p:txBody>
      </p:sp>
      <p:sp>
        <p:nvSpPr>
          <p:cNvPr id="368796" name="Rectangle 156"/>
          <p:cNvSpPr>
            <a:spLocks noChangeArrowheads="1"/>
          </p:cNvSpPr>
          <p:nvPr/>
        </p:nvSpPr>
        <p:spPr bwMode="auto">
          <a:xfrm>
            <a:off x="4494469" y="3471863"/>
            <a:ext cx="65512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Outside </a:t>
            </a:r>
          </a:p>
        </p:txBody>
      </p:sp>
      <p:sp>
        <p:nvSpPr>
          <p:cNvPr id="368797" name="Rectangle 157"/>
          <p:cNvSpPr>
            <a:spLocks noChangeArrowheads="1"/>
          </p:cNvSpPr>
          <p:nvPr/>
        </p:nvSpPr>
        <p:spPr bwMode="auto">
          <a:xfrm>
            <a:off x="4592455" y="3624263"/>
            <a:ext cx="43534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Wall</a:t>
            </a:r>
          </a:p>
        </p:txBody>
      </p:sp>
      <p:sp>
        <p:nvSpPr>
          <p:cNvPr id="368804" name="Line 164"/>
          <p:cNvSpPr>
            <a:spLocks noChangeShapeType="1"/>
          </p:cNvSpPr>
          <p:nvPr/>
        </p:nvSpPr>
        <p:spPr bwMode="auto">
          <a:xfrm>
            <a:off x="4895850" y="5810250"/>
            <a:ext cx="73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05" name="Rectangle 165"/>
          <p:cNvSpPr>
            <a:spLocks noChangeArrowheads="1"/>
          </p:cNvSpPr>
          <p:nvPr/>
        </p:nvSpPr>
        <p:spPr bwMode="auto">
          <a:xfrm>
            <a:off x="4565650" y="55435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06" name="Rectangle 166"/>
          <p:cNvSpPr>
            <a:spLocks noChangeArrowheads="1"/>
          </p:cNvSpPr>
          <p:nvPr/>
        </p:nvSpPr>
        <p:spPr bwMode="auto">
          <a:xfrm>
            <a:off x="4597400" y="55753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07" name="Rectangle 167"/>
          <p:cNvSpPr>
            <a:spLocks noChangeArrowheads="1"/>
          </p:cNvSpPr>
          <p:nvPr/>
        </p:nvSpPr>
        <p:spPr bwMode="auto">
          <a:xfrm>
            <a:off x="4620100" y="55419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08" name="Rectangle 168"/>
          <p:cNvSpPr>
            <a:spLocks noChangeArrowheads="1"/>
          </p:cNvSpPr>
          <p:nvPr/>
        </p:nvSpPr>
        <p:spPr bwMode="auto">
          <a:xfrm>
            <a:off x="4550505" y="5694363"/>
            <a:ext cx="6700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09" name="Rectangle 169"/>
          <p:cNvSpPr>
            <a:spLocks noChangeArrowheads="1"/>
          </p:cNvSpPr>
          <p:nvPr/>
        </p:nvSpPr>
        <p:spPr bwMode="auto">
          <a:xfrm>
            <a:off x="4544047" y="5834063"/>
            <a:ext cx="73853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Plumbing</a:t>
            </a:r>
          </a:p>
        </p:txBody>
      </p:sp>
      <p:sp>
        <p:nvSpPr>
          <p:cNvPr id="368816" name="Line 176"/>
          <p:cNvSpPr>
            <a:spLocks noChangeShapeType="1"/>
          </p:cNvSpPr>
          <p:nvPr/>
        </p:nvSpPr>
        <p:spPr bwMode="auto">
          <a:xfrm>
            <a:off x="5080000" y="14351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18" name="Rectangle 178"/>
          <p:cNvSpPr>
            <a:spLocks noChangeArrowheads="1"/>
          </p:cNvSpPr>
          <p:nvPr/>
        </p:nvSpPr>
        <p:spPr bwMode="auto">
          <a:xfrm>
            <a:off x="47307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19" name="Rectangle 179"/>
          <p:cNvSpPr>
            <a:spLocks noChangeArrowheads="1"/>
          </p:cNvSpPr>
          <p:nvPr/>
        </p:nvSpPr>
        <p:spPr bwMode="auto">
          <a:xfrm>
            <a:off x="47625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20" name="Rectangle 180"/>
          <p:cNvSpPr>
            <a:spLocks noChangeArrowheads="1"/>
          </p:cNvSpPr>
          <p:nvPr/>
        </p:nvSpPr>
        <p:spPr bwMode="auto">
          <a:xfrm>
            <a:off x="4785200" y="11731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 </a:t>
            </a:r>
          </a:p>
        </p:txBody>
      </p:sp>
      <p:sp>
        <p:nvSpPr>
          <p:cNvPr id="368821" name="Rectangle 181"/>
          <p:cNvSpPr>
            <a:spLocks noChangeArrowheads="1"/>
          </p:cNvSpPr>
          <p:nvPr/>
        </p:nvSpPr>
        <p:spPr bwMode="auto">
          <a:xfrm>
            <a:off x="4744366" y="1312863"/>
            <a:ext cx="63158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Interior </a:t>
            </a:r>
          </a:p>
        </p:txBody>
      </p:sp>
      <p:sp>
        <p:nvSpPr>
          <p:cNvPr id="368822" name="Rectangle 182"/>
          <p:cNvSpPr>
            <a:spLocks noChangeArrowheads="1"/>
          </p:cNvSpPr>
          <p:nvPr/>
        </p:nvSpPr>
        <p:spPr bwMode="auto">
          <a:xfrm>
            <a:off x="4721847" y="1452563"/>
            <a:ext cx="73853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Plumbing</a:t>
            </a:r>
          </a:p>
        </p:txBody>
      </p:sp>
      <p:sp>
        <p:nvSpPr>
          <p:cNvPr id="368829" name="Line 189"/>
          <p:cNvSpPr>
            <a:spLocks noChangeShapeType="1"/>
          </p:cNvSpPr>
          <p:nvPr/>
        </p:nvSpPr>
        <p:spPr bwMode="auto">
          <a:xfrm flipV="1">
            <a:off x="5645150" y="5772150"/>
            <a:ext cx="7366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30" name="Rectangle 190"/>
          <p:cNvSpPr>
            <a:spLocks noChangeArrowheads="1"/>
          </p:cNvSpPr>
          <p:nvPr/>
        </p:nvSpPr>
        <p:spPr bwMode="auto">
          <a:xfrm>
            <a:off x="5327650" y="55308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31" name="Rectangle 191"/>
          <p:cNvSpPr>
            <a:spLocks noChangeArrowheads="1"/>
          </p:cNvSpPr>
          <p:nvPr/>
        </p:nvSpPr>
        <p:spPr bwMode="auto">
          <a:xfrm>
            <a:off x="5359400" y="55626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32" name="Rectangle 192"/>
          <p:cNvSpPr>
            <a:spLocks noChangeArrowheads="1"/>
          </p:cNvSpPr>
          <p:nvPr/>
        </p:nvSpPr>
        <p:spPr bwMode="auto">
          <a:xfrm>
            <a:off x="5369400" y="55292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33" name="Rectangle 193"/>
          <p:cNvSpPr>
            <a:spLocks noChangeArrowheads="1"/>
          </p:cNvSpPr>
          <p:nvPr/>
        </p:nvSpPr>
        <p:spPr bwMode="auto">
          <a:xfrm>
            <a:off x="5299805" y="5681663"/>
            <a:ext cx="6700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34" name="Rectangle 194"/>
          <p:cNvSpPr>
            <a:spLocks noChangeArrowheads="1"/>
          </p:cNvSpPr>
          <p:nvPr/>
        </p:nvSpPr>
        <p:spPr bwMode="auto">
          <a:xfrm>
            <a:off x="5267435" y="5821363"/>
            <a:ext cx="73796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Electrical</a:t>
            </a:r>
          </a:p>
        </p:txBody>
      </p:sp>
      <p:sp>
        <p:nvSpPr>
          <p:cNvPr id="368841" name="Line 201"/>
          <p:cNvSpPr>
            <a:spLocks noChangeShapeType="1"/>
          </p:cNvSpPr>
          <p:nvPr/>
        </p:nvSpPr>
        <p:spPr bwMode="auto">
          <a:xfrm>
            <a:off x="5842000" y="1435100"/>
            <a:ext cx="7747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43" name="Rectangle 203"/>
          <p:cNvSpPr>
            <a:spLocks noChangeArrowheads="1"/>
          </p:cNvSpPr>
          <p:nvPr/>
        </p:nvSpPr>
        <p:spPr bwMode="auto">
          <a:xfrm>
            <a:off x="55054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44" name="Rectangle 204"/>
          <p:cNvSpPr>
            <a:spLocks noChangeArrowheads="1"/>
          </p:cNvSpPr>
          <p:nvPr/>
        </p:nvSpPr>
        <p:spPr bwMode="auto">
          <a:xfrm>
            <a:off x="55372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45" name="Rectangle 205"/>
          <p:cNvSpPr>
            <a:spLocks noChangeArrowheads="1"/>
          </p:cNvSpPr>
          <p:nvPr/>
        </p:nvSpPr>
        <p:spPr bwMode="auto">
          <a:xfrm>
            <a:off x="5559900" y="11731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 </a:t>
            </a:r>
          </a:p>
        </p:txBody>
      </p:sp>
      <p:sp>
        <p:nvSpPr>
          <p:cNvPr id="368846" name="Rectangle 206"/>
          <p:cNvSpPr>
            <a:spLocks noChangeArrowheads="1"/>
          </p:cNvSpPr>
          <p:nvPr/>
        </p:nvSpPr>
        <p:spPr bwMode="auto">
          <a:xfrm>
            <a:off x="5519066" y="1312863"/>
            <a:ext cx="63158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Interior </a:t>
            </a:r>
          </a:p>
        </p:txBody>
      </p:sp>
      <p:sp>
        <p:nvSpPr>
          <p:cNvPr id="368847" name="Rectangle 207"/>
          <p:cNvSpPr>
            <a:spLocks noChangeArrowheads="1"/>
          </p:cNvSpPr>
          <p:nvPr/>
        </p:nvSpPr>
        <p:spPr bwMode="auto">
          <a:xfrm>
            <a:off x="5457935" y="1452563"/>
            <a:ext cx="73796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Electrical</a:t>
            </a:r>
          </a:p>
        </p:txBody>
      </p:sp>
      <p:sp>
        <p:nvSpPr>
          <p:cNvPr id="368854" name="Line 214"/>
          <p:cNvSpPr>
            <a:spLocks noChangeShapeType="1"/>
          </p:cNvSpPr>
          <p:nvPr/>
        </p:nvSpPr>
        <p:spPr bwMode="auto">
          <a:xfrm flipV="1">
            <a:off x="6400800" y="4826000"/>
            <a:ext cx="36830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55" name="Rectangle 215"/>
          <p:cNvSpPr>
            <a:spLocks noChangeArrowheads="1"/>
          </p:cNvSpPr>
          <p:nvPr/>
        </p:nvSpPr>
        <p:spPr bwMode="auto">
          <a:xfrm>
            <a:off x="6076950" y="5505450"/>
            <a:ext cx="609600" cy="50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56" name="Rectangle 216"/>
          <p:cNvSpPr>
            <a:spLocks noChangeArrowheads="1"/>
          </p:cNvSpPr>
          <p:nvPr/>
        </p:nvSpPr>
        <p:spPr bwMode="auto">
          <a:xfrm>
            <a:off x="6108700" y="5537200"/>
            <a:ext cx="5588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57" name="Rectangle 217"/>
          <p:cNvSpPr>
            <a:spLocks noChangeArrowheads="1"/>
          </p:cNvSpPr>
          <p:nvPr/>
        </p:nvSpPr>
        <p:spPr bwMode="auto">
          <a:xfrm>
            <a:off x="6118700" y="55165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858" name="Rectangle 218"/>
          <p:cNvSpPr>
            <a:spLocks noChangeArrowheads="1"/>
          </p:cNvSpPr>
          <p:nvPr/>
        </p:nvSpPr>
        <p:spPr bwMode="auto">
          <a:xfrm>
            <a:off x="6049105" y="5656263"/>
            <a:ext cx="6700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859" name="Rectangle 219"/>
          <p:cNvSpPr>
            <a:spLocks noChangeArrowheads="1"/>
          </p:cNvSpPr>
          <p:nvPr/>
        </p:nvSpPr>
        <p:spPr bwMode="auto">
          <a:xfrm>
            <a:off x="6129304" y="5795963"/>
            <a:ext cx="5509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Siding</a:t>
            </a:r>
          </a:p>
        </p:txBody>
      </p:sp>
      <p:sp>
        <p:nvSpPr>
          <p:cNvPr id="368866" name="Line 226"/>
          <p:cNvSpPr>
            <a:spLocks noChangeShapeType="1"/>
          </p:cNvSpPr>
          <p:nvPr/>
        </p:nvSpPr>
        <p:spPr bwMode="auto">
          <a:xfrm>
            <a:off x="6629400" y="1447800"/>
            <a:ext cx="7620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67" name="Line 227"/>
          <p:cNvSpPr>
            <a:spLocks noChangeShapeType="1"/>
          </p:cNvSpPr>
          <p:nvPr/>
        </p:nvSpPr>
        <p:spPr bwMode="auto">
          <a:xfrm>
            <a:off x="6642100" y="1447800"/>
            <a:ext cx="533400" cy="151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69" name="Rectangle 229"/>
          <p:cNvSpPr>
            <a:spLocks noChangeArrowheads="1"/>
          </p:cNvSpPr>
          <p:nvPr/>
        </p:nvSpPr>
        <p:spPr bwMode="auto">
          <a:xfrm>
            <a:off x="6305550" y="11620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70" name="Rectangle 230"/>
          <p:cNvSpPr>
            <a:spLocks noChangeArrowheads="1"/>
          </p:cNvSpPr>
          <p:nvPr/>
        </p:nvSpPr>
        <p:spPr bwMode="auto">
          <a:xfrm>
            <a:off x="6337300" y="11938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71" name="Rectangle 231"/>
          <p:cNvSpPr>
            <a:spLocks noChangeArrowheads="1"/>
          </p:cNvSpPr>
          <p:nvPr/>
        </p:nvSpPr>
        <p:spPr bwMode="auto">
          <a:xfrm>
            <a:off x="6347300" y="11731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 </a:t>
            </a:r>
          </a:p>
        </p:txBody>
      </p:sp>
      <p:sp>
        <p:nvSpPr>
          <p:cNvPr id="368872" name="Rectangle 232"/>
          <p:cNvSpPr>
            <a:spLocks noChangeArrowheads="1"/>
          </p:cNvSpPr>
          <p:nvPr/>
        </p:nvSpPr>
        <p:spPr bwMode="auto">
          <a:xfrm>
            <a:off x="6243662" y="1312863"/>
            <a:ext cx="7889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Wallboard</a:t>
            </a:r>
          </a:p>
        </p:txBody>
      </p:sp>
      <p:sp>
        <p:nvSpPr>
          <p:cNvPr id="368879" name="Line 239"/>
          <p:cNvSpPr>
            <a:spLocks noChangeShapeType="1"/>
          </p:cNvSpPr>
          <p:nvPr/>
        </p:nvSpPr>
        <p:spPr bwMode="auto">
          <a:xfrm flipV="1">
            <a:off x="6775450" y="4152900"/>
            <a:ext cx="111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80" name="Line 240"/>
          <p:cNvSpPr>
            <a:spLocks noChangeShapeType="1"/>
          </p:cNvSpPr>
          <p:nvPr/>
        </p:nvSpPr>
        <p:spPr bwMode="auto">
          <a:xfrm flipV="1">
            <a:off x="6781800" y="3810000"/>
            <a:ext cx="6350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81" name="Rectangle 241"/>
          <p:cNvSpPr>
            <a:spLocks noChangeArrowheads="1"/>
          </p:cNvSpPr>
          <p:nvPr/>
        </p:nvSpPr>
        <p:spPr bwMode="auto">
          <a:xfrm>
            <a:off x="6483350" y="4654550"/>
            <a:ext cx="571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82" name="Rectangle 242"/>
          <p:cNvSpPr>
            <a:spLocks noChangeArrowheads="1"/>
          </p:cNvSpPr>
          <p:nvPr/>
        </p:nvSpPr>
        <p:spPr bwMode="auto">
          <a:xfrm>
            <a:off x="6502400" y="468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83" name="Rectangle 243"/>
          <p:cNvSpPr>
            <a:spLocks noChangeArrowheads="1"/>
          </p:cNvSpPr>
          <p:nvPr/>
        </p:nvSpPr>
        <p:spPr bwMode="auto">
          <a:xfrm>
            <a:off x="6527810" y="4652963"/>
            <a:ext cx="49051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Paint </a:t>
            </a:r>
          </a:p>
        </p:txBody>
      </p:sp>
      <p:sp>
        <p:nvSpPr>
          <p:cNvPr id="368884" name="Rectangle 244"/>
          <p:cNvSpPr>
            <a:spLocks noChangeArrowheads="1"/>
          </p:cNvSpPr>
          <p:nvPr/>
        </p:nvSpPr>
        <p:spPr bwMode="auto">
          <a:xfrm>
            <a:off x="6414230" y="4805363"/>
            <a:ext cx="6700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Exterior</a:t>
            </a:r>
          </a:p>
        </p:txBody>
      </p:sp>
      <p:sp>
        <p:nvSpPr>
          <p:cNvPr id="368891" name="Line 251"/>
          <p:cNvSpPr>
            <a:spLocks noChangeShapeType="1"/>
          </p:cNvSpPr>
          <p:nvPr/>
        </p:nvSpPr>
        <p:spPr bwMode="auto">
          <a:xfrm flipV="1">
            <a:off x="6851650" y="3575050"/>
            <a:ext cx="15748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92" name="Rectangle 252"/>
          <p:cNvSpPr>
            <a:spLocks noChangeArrowheads="1"/>
          </p:cNvSpPr>
          <p:nvPr/>
        </p:nvSpPr>
        <p:spPr bwMode="auto">
          <a:xfrm>
            <a:off x="6546850" y="3625850"/>
            <a:ext cx="5842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93" name="Rectangle 253"/>
          <p:cNvSpPr>
            <a:spLocks noChangeArrowheads="1"/>
          </p:cNvSpPr>
          <p:nvPr/>
        </p:nvSpPr>
        <p:spPr bwMode="auto">
          <a:xfrm>
            <a:off x="6578600" y="36576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894" name="Rectangle 254"/>
          <p:cNvSpPr>
            <a:spLocks noChangeArrowheads="1"/>
          </p:cNvSpPr>
          <p:nvPr/>
        </p:nvSpPr>
        <p:spPr bwMode="auto">
          <a:xfrm>
            <a:off x="6575900" y="36369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 </a:t>
            </a:r>
          </a:p>
        </p:txBody>
      </p:sp>
      <p:sp>
        <p:nvSpPr>
          <p:cNvPr id="368895" name="Rectangle 255"/>
          <p:cNvSpPr>
            <a:spLocks noChangeArrowheads="1"/>
          </p:cNvSpPr>
          <p:nvPr/>
        </p:nvSpPr>
        <p:spPr bwMode="auto">
          <a:xfrm>
            <a:off x="6545484" y="3776663"/>
            <a:ext cx="64567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Roofing</a:t>
            </a:r>
          </a:p>
        </p:txBody>
      </p:sp>
      <p:sp>
        <p:nvSpPr>
          <p:cNvPr id="368902" name="Line 262"/>
          <p:cNvSpPr>
            <a:spLocks noChangeShapeType="1"/>
          </p:cNvSpPr>
          <p:nvPr/>
        </p:nvSpPr>
        <p:spPr bwMode="auto">
          <a:xfrm>
            <a:off x="7188200" y="2984500"/>
            <a:ext cx="1244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04" name="Rectangle 264"/>
          <p:cNvSpPr>
            <a:spLocks noChangeArrowheads="1"/>
          </p:cNvSpPr>
          <p:nvPr/>
        </p:nvSpPr>
        <p:spPr bwMode="auto">
          <a:xfrm>
            <a:off x="6877050" y="2724150"/>
            <a:ext cx="571500" cy="45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05" name="Rectangle 265"/>
          <p:cNvSpPr>
            <a:spLocks noChangeArrowheads="1"/>
          </p:cNvSpPr>
          <p:nvPr/>
        </p:nvSpPr>
        <p:spPr bwMode="auto">
          <a:xfrm>
            <a:off x="6908800" y="2755900"/>
            <a:ext cx="508000" cy="39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06" name="Rectangle 266"/>
          <p:cNvSpPr>
            <a:spLocks noChangeArrowheads="1"/>
          </p:cNvSpPr>
          <p:nvPr/>
        </p:nvSpPr>
        <p:spPr bwMode="auto">
          <a:xfrm>
            <a:off x="6887050" y="2735263"/>
            <a:ext cx="54197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</a:t>
            </a:r>
          </a:p>
          <a:p>
            <a:endParaRPr lang="de-DE" sz="1000" b="0">
              <a:latin typeface="Geneva" charset="0"/>
            </a:endParaRPr>
          </a:p>
        </p:txBody>
      </p:sp>
      <p:sp>
        <p:nvSpPr>
          <p:cNvPr id="368907" name="Rectangle 267"/>
          <p:cNvSpPr>
            <a:spLocks noChangeArrowheads="1"/>
          </p:cNvSpPr>
          <p:nvPr/>
        </p:nvSpPr>
        <p:spPr bwMode="auto">
          <a:xfrm>
            <a:off x="6823672" y="2874963"/>
            <a:ext cx="67190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Flooring</a:t>
            </a:r>
          </a:p>
        </p:txBody>
      </p:sp>
      <p:sp>
        <p:nvSpPr>
          <p:cNvPr id="368914" name="Line 274"/>
          <p:cNvSpPr>
            <a:spLocks noChangeShapeType="1"/>
          </p:cNvSpPr>
          <p:nvPr/>
        </p:nvSpPr>
        <p:spPr bwMode="auto">
          <a:xfrm>
            <a:off x="7391400" y="2082800"/>
            <a:ext cx="5080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16" name="Rectangle 276"/>
          <p:cNvSpPr>
            <a:spLocks noChangeArrowheads="1"/>
          </p:cNvSpPr>
          <p:nvPr/>
        </p:nvSpPr>
        <p:spPr bwMode="auto">
          <a:xfrm>
            <a:off x="7067550" y="1885950"/>
            <a:ext cx="6096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17" name="Rectangle 277"/>
          <p:cNvSpPr>
            <a:spLocks noChangeArrowheads="1"/>
          </p:cNvSpPr>
          <p:nvPr/>
        </p:nvSpPr>
        <p:spPr bwMode="auto">
          <a:xfrm>
            <a:off x="7099300" y="1917700"/>
            <a:ext cx="5461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18" name="Rectangle 278"/>
          <p:cNvSpPr>
            <a:spLocks noChangeArrowheads="1"/>
          </p:cNvSpPr>
          <p:nvPr/>
        </p:nvSpPr>
        <p:spPr bwMode="auto">
          <a:xfrm>
            <a:off x="7137410" y="1884363"/>
            <a:ext cx="490518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Paint </a:t>
            </a:r>
          </a:p>
        </p:txBody>
      </p:sp>
      <p:sp>
        <p:nvSpPr>
          <p:cNvPr id="368919" name="Rectangle 279"/>
          <p:cNvSpPr>
            <a:spLocks noChangeArrowheads="1"/>
          </p:cNvSpPr>
          <p:nvPr/>
        </p:nvSpPr>
        <p:spPr bwMode="auto">
          <a:xfrm>
            <a:off x="7052591" y="2036763"/>
            <a:ext cx="63158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Interior</a:t>
            </a:r>
          </a:p>
          <a:p>
            <a:endParaRPr lang="de-DE" sz="1000" b="0">
              <a:latin typeface="Geneva" charset="0"/>
            </a:endParaRPr>
          </a:p>
        </p:txBody>
      </p:sp>
      <p:sp>
        <p:nvSpPr>
          <p:cNvPr id="368926" name="Line 286"/>
          <p:cNvSpPr>
            <a:spLocks noChangeShapeType="1"/>
          </p:cNvSpPr>
          <p:nvPr/>
        </p:nvSpPr>
        <p:spPr bwMode="auto">
          <a:xfrm>
            <a:off x="7899400" y="2717800"/>
            <a:ext cx="5461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28" name="Rectangle 288"/>
          <p:cNvSpPr>
            <a:spLocks noChangeArrowheads="1"/>
          </p:cNvSpPr>
          <p:nvPr/>
        </p:nvSpPr>
        <p:spPr bwMode="auto">
          <a:xfrm>
            <a:off x="7639050" y="2470150"/>
            <a:ext cx="508000" cy="45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29" name="Rectangle 289"/>
          <p:cNvSpPr>
            <a:spLocks noChangeArrowheads="1"/>
          </p:cNvSpPr>
          <p:nvPr/>
        </p:nvSpPr>
        <p:spPr bwMode="auto">
          <a:xfrm>
            <a:off x="7658100" y="2501900"/>
            <a:ext cx="457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30" name="Rectangle 290"/>
          <p:cNvSpPr>
            <a:spLocks noChangeArrowheads="1"/>
          </p:cNvSpPr>
          <p:nvPr/>
        </p:nvSpPr>
        <p:spPr bwMode="auto">
          <a:xfrm>
            <a:off x="7617300" y="24812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Install </a:t>
            </a:r>
          </a:p>
        </p:txBody>
      </p:sp>
      <p:sp>
        <p:nvSpPr>
          <p:cNvPr id="368931" name="Rectangle 291"/>
          <p:cNvSpPr>
            <a:spLocks noChangeArrowheads="1"/>
          </p:cNvSpPr>
          <p:nvPr/>
        </p:nvSpPr>
        <p:spPr bwMode="auto">
          <a:xfrm>
            <a:off x="7576466" y="2620963"/>
            <a:ext cx="63158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Interior </a:t>
            </a:r>
          </a:p>
        </p:txBody>
      </p:sp>
      <p:sp>
        <p:nvSpPr>
          <p:cNvPr id="368932" name="Rectangle 292"/>
          <p:cNvSpPr>
            <a:spLocks noChangeArrowheads="1"/>
          </p:cNvSpPr>
          <p:nvPr/>
        </p:nvSpPr>
        <p:spPr bwMode="auto">
          <a:xfrm>
            <a:off x="7641468" y="2773363"/>
            <a:ext cx="54285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Doors</a:t>
            </a:r>
          </a:p>
        </p:txBody>
      </p:sp>
      <p:sp>
        <p:nvSpPr>
          <p:cNvPr id="368939" name="Line 299"/>
          <p:cNvSpPr>
            <a:spLocks noChangeShapeType="1"/>
          </p:cNvSpPr>
          <p:nvPr/>
        </p:nvSpPr>
        <p:spPr bwMode="auto">
          <a:xfrm flipV="1">
            <a:off x="7893050" y="3568700"/>
            <a:ext cx="54610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40" name="Rectangle 300"/>
          <p:cNvSpPr>
            <a:spLocks noChangeArrowheads="1"/>
          </p:cNvSpPr>
          <p:nvPr/>
        </p:nvSpPr>
        <p:spPr bwMode="auto">
          <a:xfrm>
            <a:off x="7588250" y="3930650"/>
            <a:ext cx="609600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41" name="Rectangle 301"/>
          <p:cNvSpPr>
            <a:spLocks noChangeArrowheads="1"/>
          </p:cNvSpPr>
          <p:nvPr/>
        </p:nvSpPr>
        <p:spPr bwMode="auto">
          <a:xfrm>
            <a:off x="7620000" y="3962400"/>
            <a:ext cx="5461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42" name="Rectangle 302"/>
          <p:cNvSpPr>
            <a:spLocks noChangeArrowheads="1"/>
          </p:cNvSpPr>
          <p:nvPr/>
        </p:nvSpPr>
        <p:spPr bwMode="auto">
          <a:xfrm>
            <a:off x="7617300" y="3929063"/>
            <a:ext cx="54197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368943" name="Rectangle 303"/>
          <p:cNvSpPr>
            <a:spLocks noChangeArrowheads="1"/>
          </p:cNvSpPr>
          <p:nvPr/>
        </p:nvSpPr>
        <p:spPr bwMode="auto">
          <a:xfrm>
            <a:off x="7547705" y="4081463"/>
            <a:ext cx="67005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368944" name="Rectangle 304"/>
          <p:cNvSpPr>
            <a:spLocks noChangeArrowheads="1"/>
          </p:cNvSpPr>
          <p:nvPr/>
        </p:nvSpPr>
        <p:spPr bwMode="auto">
          <a:xfrm>
            <a:off x="7641468" y="4221163"/>
            <a:ext cx="54285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  <a:latin typeface="Geneva" charset="0"/>
              </a:rPr>
              <a:t>Doors</a:t>
            </a:r>
          </a:p>
        </p:txBody>
      </p:sp>
      <p:sp>
        <p:nvSpPr>
          <p:cNvPr id="368952" name="AutoShape 312"/>
          <p:cNvSpPr>
            <a:spLocks noChangeArrowheads="1"/>
          </p:cNvSpPr>
          <p:nvPr/>
        </p:nvSpPr>
        <p:spPr bwMode="auto">
          <a:xfrm>
            <a:off x="8172450" y="3384550"/>
            <a:ext cx="508000" cy="355600"/>
          </a:xfrm>
          <a:prstGeom prst="roundRect">
            <a:avLst>
              <a:gd name="adj" fmla="val 31662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53" name="Rectangle 313"/>
          <p:cNvSpPr>
            <a:spLocks noChangeArrowheads="1"/>
          </p:cNvSpPr>
          <p:nvPr/>
        </p:nvSpPr>
        <p:spPr bwMode="auto">
          <a:xfrm>
            <a:off x="8242300" y="3454400"/>
            <a:ext cx="3683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8954" name="Rectangle 314"/>
          <p:cNvSpPr>
            <a:spLocks noChangeArrowheads="1"/>
          </p:cNvSpPr>
          <p:nvPr/>
        </p:nvSpPr>
        <p:spPr bwMode="auto">
          <a:xfrm>
            <a:off x="8153552" y="3433763"/>
            <a:ext cx="57278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FINISH</a:t>
            </a:r>
          </a:p>
        </p:txBody>
      </p:sp>
      <p:grpSp>
        <p:nvGrpSpPr>
          <p:cNvPr id="368965" name="Group 325"/>
          <p:cNvGrpSpPr>
            <a:grpSpLocks/>
          </p:cNvGrpSpPr>
          <p:nvPr/>
        </p:nvGrpSpPr>
        <p:grpSpPr bwMode="auto">
          <a:xfrm>
            <a:off x="457200" y="1371600"/>
            <a:ext cx="3657600" cy="2057400"/>
            <a:chOff x="288" y="864"/>
            <a:chExt cx="2304" cy="1296"/>
          </a:xfrm>
        </p:grpSpPr>
        <p:sp>
          <p:nvSpPr>
            <p:cNvPr id="368961" name="Rectangle 321"/>
            <p:cNvSpPr>
              <a:spLocks noChangeArrowheads="1"/>
            </p:cNvSpPr>
            <p:nvPr/>
          </p:nvSpPr>
          <p:spPr bwMode="auto">
            <a:xfrm>
              <a:off x="288" y="864"/>
              <a:ext cx="2068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800" dirty="0">
                  <a:solidFill>
                    <a:srgbClr val="FC0128"/>
                  </a:solidFill>
                </a:rPr>
                <a:t>The </a:t>
              </a:r>
              <a:r>
                <a:rPr lang="de-DE" sz="1800" dirty="0" err="1">
                  <a:solidFill>
                    <a:srgbClr val="FC0128"/>
                  </a:solidFill>
                </a:rPr>
                <a:t>activity</a:t>
              </a:r>
              <a:endParaRPr lang="de-DE" sz="1800" dirty="0">
                <a:solidFill>
                  <a:srgbClr val="FC0128"/>
                </a:solidFill>
              </a:endParaRPr>
            </a:p>
            <a:p>
              <a:pPr algn="ctr"/>
              <a:r>
                <a:rPr lang="de-DE" sz="1800" dirty="0">
                  <a:solidFill>
                    <a:srgbClr val="FC0128"/>
                  </a:solidFill>
                </a:rPr>
                <a:t>„</a:t>
              </a:r>
              <a:r>
                <a:rPr lang="de-DE" sz="1800" dirty="0" err="1">
                  <a:solidFill>
                    <a:srgbClr val="FC0128"/>
                  </a:solidFill>
                </a:rPr>
                <a:t>Buy</a:t>
              </a:r>
              <a:r>
                <a:rPr lang="de-DE" sz="1800" dirty="0">
                  <a:solidFill>
                    <a:srgbClr val="FC0128"/>
                  </a:solidFill>
                </a:rPr>
                <a:t> Material“ must </a:t>
              </a:r>
            </a:p>
            <a:p>
              <a:pPr algn="ctr"/>
              <a:r>
                <a:rPr lang="de-DE" sz="1800" dirty="0" err="1">
                  <a:solidFill>
                    <a:srgbClr val="FC0128"/>
                  </a:solidFill>
                </a:rPr>
                <a:t>Precede</a:t>
              </a:r>
              <a:r>
                <a:rPr lang="de-DE" sz="1800" dirty="0">
                  <a:solidFill>
                    <a:srgbClr val="FC0128"/>
                  </a:solidFill>
                </a:rPr>
                <a:t> </a:t>
              </a:r>
              <a:r>
                <a:rPr lang="de-DE" sz="1800" dirty="0" err="1">
                  <a:solidFill>
                    <a:srgbClr val="FC0128"/>
                  </a:solidFill>
                </a:rPr>
                <a:t>the</a:t>
              </a:r>
              <a:r>
                <a:rPr lang="de-DE" sz="1800" dirty="0">
                  <a:solidFill>
                    <a:srgbClr val="FC0128"/>
                  </a:solidFill>
                </a:rPr>
                <a:t> </a:t>
              </a:r>
              <a:r>
                <a:rPr lang="de-DE" sz="1800" dirty="0" err="1">
                  <a:solidFill>
                    <a:srgbClr val="FC0128"/>
                  </a:solidFill>
                </a:rPr>
                <a:t>activity</a:t>
              </a:r>
              <a:endParaRPr lang="de-DE" sz="1800" dirty="0">
                <a:solidFill>
                  <a:srgbClr val="FC0128"/>
                </a:solidFill>
              </a:endParaRPr>
            </a:p>
            <a:p>
              <a:pPr algn="ctr"/>
              <a:r>
                <a:rPr lang="de-DE" sz="1800" dirty="0">
                  <a:solidFill>
                    <a:srgbClr val="FC0128"/>
                  </a:solidFill>
                </a:rPr>
                <a:t>„Lay </a:t>
              </a:r>
              <a:r>
                <a:rPr lang="de-DE" sz="1800" dirty="0" err="1">
                  <a:solidFill>
                    <a:srgbClr val="FC0128"/>
                  </a:solidFill>
                </a:rPr>
                <a:t>foundation</a:t>
              </a:r>
              <a:r>
                <a:rPr lang="de-DE" sz="1800" dirty="0">
                  <a:solidFill>
                    <a:srgbClr val="FC0128"/>
                  </a:solidFill>
                </a:rPr>
                <a:t>“</a:t>
              </a:r>
            </a:p>
          </p:txBody>
        </p:sp>
        <p:sp>
          <p:nvSpPr>
            <p:cNvPr id="368962" name="Line 322"/>
            <p:cNvSpPr>
              <a:spLocks noChangeShapeType="1"/>
            </p:cNvSpPr>
            <p:nvPr/>
          </p:nvSpPr>
          <p:spPr bwMode="auto">
            <a:xfrm>
              <a:off x="1584" y="1584"/>
              <a:ext cx="535" cy="576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3" name="Line 323"/>
            <p:cNvSpPr>
              <a:spLocks noChangeShapeType="1"/>
            </p:cNvSpPr>
            <p:nvPr/>
          </p:nvSpPr>
          <p:spPr bwMode="auto">
            <a:xfrm>
              <a:off x="1776" y="1584"/>
              <a:ext cx="816" cy="480"/>
            </a:xfrm>
            <a:prstGeom prst="line">
              <a:avLst/>
            </a:prstGeom>
            <a:noFill/>
            <a:ln w="19050">
              <a:solidFill>
                <a:srgbClr val="FC01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68780" name="Rectangle 140"/>
          <p:cNvSpPr>
            <a:spLocks noChangeArrowheads="1"/>
          </p:cNvSpPr>
          <p:nvPr/>
        </p:nvSpPr>
        <p:spPr bwMode="auto">
          <a:xfrm>
            <a:off x="3941662" y="3306763"/>
            <a:ext cx="401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1000" b="0">
                <a:latin typeface="Geneva" charset="0"/>
              </a:rPr>
              <a:t>Lay </a:t>
            </a:r>
          </a:p>
        </p:txBody>
      </p:sp>
    </p:spTree>
    <p:extLst>
      <p:ext uri="{BB962C8B-B14F-4D97-AF65-F5344CB8AC3E}">
        <p14:creationId xmlns:p14="http://schemas.microsoft.com/office/powerpoint/2010/main" val="3571359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Overview of Project Management</a:t>
            </a:r>
          </a:p>
          <a:p>
            <a:r>
              <a:rPr lang="en-US" altLang="zh-CN" dirty="0"/>
              <a:t>Project Management Activities</a:t>
            </a:r>
          </a:p>
          <a:p>
            <a:r>
              <a:rPr lang="en-US" dirty="0"/>
              <a:t>Software Life Cycle Model</a:t>
            </a:r>
          </a:p>
        </p:txBody>
      </p:sp>
    </p:spTree>
    <p:extLst>
      <p:ext uri="{BB962C8B-B14F-4D97-AF65-F5344CB8AC3E}">
        <p14:creationId xmlns:p14="http://schemas.microsoft.com/office/powerpoint/2010/main" val="227495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79388"/>
            <a:ext cx="8419984" cy="688975"/>
          </a:xfrm>
          <a:noFill/>
          <a:ln/>
        </p:spPr>
        <p:txBody>
          <a:bodyPr/>
          <a:lstStyle/>
          <a:p>
            <a:r>
              <a:rPr lang="de-DE"/>
              <a:t>Building a House (PERT Chart)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571500" y="374650"/>
            <a:ext cx="815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825625" y="6092825"/>
            <a:ext cx="66198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Duration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30200" y="131445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598613" y="5580063"/>
            <a:ext cx="7810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Start Time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765300" y="6245225"/>
            <a:ext cx="8255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Slack  Time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304800" y="1066800"/>
            <a:ext cx="403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de-DE" sz="2100">
                <a:solidFill>
                  <a:srgbClr val="000000"/>
                </a:solidFill>
                <a:latin typeface="Times New Roman" charset="0"/>
              </a:rPr>
              <a:t>Each Activity has a start time and an estimated duration</a:t>
            </a:r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1708150" y="36068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1727200" y="3606800"/>
            <a:ext cx="457200" cy="10541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1460500" y="3403600"/>
            <a:ext cx="533400" cy="419100"/>
          </a:xfrm>
          <a:prstGeom prst="roundRect">
            <a:avLst>
              <a:gd name="adj" fmla="val 27935"/>
            </a:avLst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 descr="90%"/>
          <p:cNvSpPr>
            <a:spLocks noChangeArrowheads="1"/>
          </p:cNvSpPr>
          <p:nvPr/>
        </p:nvSpPr>
        <p:spPr bwMode="auto">
          <a:xfrm>
            <a:off x="1441450" y="3384550"/>
            <a:ext cx="520700" cy="406400"/>
          </a:xfrm>
          <a:prstGeom prst="roundRect">
            <a:avLst>
              <a:gd name="adj" fmla="val 27935"/>
            </a:avLst>
          </a:prstGeom>
          <a:pattFill prst="pct90">
            <a:fgClr>
              <a:srgbClr val="FFFFFF"/>
            </a:fgClr>
            <a:bgClr>
              <a:srgbClr val="DD0806"/>
            </a:bgClr>
          </a:pattFill>
          <a:ln w="12700">
            <a:solidFill>
              <a:srgbClr val="DD08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Rectangle 15" descr="90%"/>
          <p:cNvSpPr>
            <a:spLocks noChangeArrowheads="1"/>
          </p:cNvSpPr>
          <p:nvPr/>
        </p:nvSpPr>
        <p:spPr bwMode="auto">
          <a:xfrm>
            <a:off x="1511300" y="3454400"/>
            <a:ext cx="381000" cy="266700"/>
          </a:xfrm>
          <a:prstGeom prst="rect">
            <a:avLst/>
          </a:prstGeom>
          <a:pattFill prst="pct90">
            <a:fgClr>
              <a:srgbClr val="FFFFFF"/>
            </a:fgClr>
            <a:bgClr>
              <a:srgbClr val="DD0806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1433513" y="3433763"/>
            <a:ext cx="549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START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1079500" y="32258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841375" y="3205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 u="sng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1397000" y="39878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1311275" y="39417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49" name="Rectangle 21"/>
          <p:cNvSpPr>
            <a:spLocks noChangeArrowheads="1"/>
          </p:cNvSpPr>
          <p:nvPr/>
        </p:nvSpPr>
        <p:spPr bwMode="auto">
          <a:xfrm>
            <a:off x="1397000" y="38481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1304925" y="38020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 flipV="1">
            <a:off x="2197100" y="3581400"/>
            <a:ext cx="685800" cy="11049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1841500" y="4508500"/>
            <a:ext cx="711200" cy="342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1822450" y="4489450"/>
            <a:ext cx="698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1854200" y="4521200"/>
            <a:ext cx="6350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1865313" y="4487863"/>
            <a:ext cx="663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Request 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1878013" y="4627563"/>
            <a:ext cx="5953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Permits</a:t>
            </a:r>
          </a:p>
        </p:txBody>
      </p:sp>
      <p:sp>
        <p:nvSpPr>
          <p:cNvPr id="432157" name="Rectangle 29"/>
          <p:cNvSpPr>
            <a:spLocks noChangeArrowheads="1"/>
          </p:cNvSpPr>
          <p:nvPr/>
        </p:nvSpPr>
        <p:spPr bwMode="auto">
          <a:xfrm>
            <a:off x="1562100" y="43180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Rectangle 30"/>
          <p:cNvSpPr>
            <a:spLocks noChangeArrowheads="1"/>
          </p:cNvSpPr>
          <p:nvPr/>
        </p:nvSpPr>
        <p:spPr bwMode="auto">
          <a:xfrm>
            <a:off x="1473200" y="42846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1752600" y="50165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0" name="Rectangle 32"/>
          <p:cNvSpPr>
            <a:spLocks noChangeArrowheads="1"/>
          </p:cNvSpPr>
          <p:nvPr/>
        </p:nvSpPr>
        <p:spPr bwMode="auto">
          <a:xfrm>
            <a:off x="1662113" y="49831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1790700" y="48768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2" name="Rectangle 34"/>
          <p:cNvSpPr>
            <a:spLocks noChangeArrowheads="1"/>
          </p:cNvSpPr>
          <p:nvPr/>
        </p:nvSpPr>
        <p:spPr bwMode="auto">
          <a:xfrm>
            <a:off x="1693863" y="48434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V="1">
            <a:off x="2292350" y="3587750"/>
            <a:ext cx="571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4" name="Rectangle 36"/>
          <p:cNvSpPr>
            <a:spLocks noChangeArrowheads="1"/>
          </p:cNvSpPr>
          <p:nvPr/>
        </p:nvSpPr>
        <p:spPr bwMode="auto">
          <a:xfrm>
            <a:off x="2051050" y="3397250"/>
            <a:ext cx="469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2082800" y="3429000"/>
            <a:ext cx="406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6" name="Rectangle 38"/>
          <p:cNvSpPr>
            <a:spLocks noChangeArrowheads="1"/>
          </p:cNvSpPr>
          <p:nvPr/>
        </p:nvSpPr>
        <p:spPr bwMode="auto">
          <a:xfrm>
            <a:off x="2005013" y="3408363"/>
            <a:ext cx="5572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Survey</a:t>
            </a:r>
          </a:p>
        </p:txBody>
      </p:sp>
      <p:sp>
        <p:nvSpPr>
          <p:cNvPr id="432167" name="Rectangle 39"/>
          <p:cNvSpPr>
            <a:spLocks noChangeArrowheads="1"/>
          </p:cNvSpPr>
          <p:nvPr/>
        </p:nvSpPr>
        <p:spPr bwMode="auto">
          <a:xfrm>
            <a:off x="2136775" y="3548063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ing</a:t>
            </a:r>
          </a:p>
          <a:p>
            <a:endParaRPr lang="de-DE" sz="900" b="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432168" name="Rectangle 40"/>
          <p:cNvSpPr>
            <a:spLocks noChangeArrowheads="1"/>
          </p:cNvSpPr>
          <p:nvPr/>
        </p:nvSpPr>
        <p:spPr bwMode="auto">
          <a:xfrm>
            <a:off x="1663700" y="32385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9" name="Rectangle 41"/>
          <p:cNvSpPr>
            <a:spLocks noChangeArrowheads="1"/>
          </p:cNvSpPr>
          <p:nvPr/>
        </p:nvSpPr>
        <p:spPr bwMode="auto">
          <a:xfrm>
            <a:off x="1568450" y="3205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8/27/94</a:t>
            </a:r>
          </a:p>
        </p:txBody>
      </p:sp>
      <p:sp>
        <p:nvSpPr>
          <p:cNvPr id="432170" name="Rectangle 42"/>
          <p:cNvSpPr>
            <a:spLocks noChangeArrowheads="1"/>
          </p:cNvSpPr>
          <p:nvPr/>
        </p:nvSpPr>
        <p:spPr bwMode="auto">
          <a:xfrm>
            <a:off x="2019300" y="40005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1" name="Rectangle 43"/>
          <p:cNvSpPr>
            <a:spLocks noChangeArrowheads="1"/>
          </p:cNvSpPr>
          <p:nvPr/>
        </p:nvSpPr>
        <p:spPr bwMode="auto">
          <a:xfrm>
            <a:off x="1922463" y="39544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3</a:t>
            </a:r>
          </a:p>
        </p:txBody>
      </p:sp>
      <p:sp>
        <p:nvSpPr>
          <p:cNvPr id="432172" name="Rectangle 44"/>
          <p:cNvSpPr>
            <a:spLocks noChangeArrowheads="1"/>
          </p:cNvSpPr>
          <p:nvPr/>
        </p:nvSpPr>
        <p:spPr bwMode="auto">
          <a:xfrm>
            <a:off x="1981200" y="38481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3" name="Rectangle 45"/>
          <p:cNvSpPr>
            <a:spLocks noChangeArrowheads="1"/>
          </p:cNvSpPr>
          <p:nvPr/>
        </p:nvSpPr>
        <p:spPr bwMode="auto">
          <a:xfrm>
            <a:off x="1892300" y="38147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174" name="Line 46"/>
          <p:cNvSpPr>
            <a:spLocks noChangeShapeType="1"/>
          </p:cNvSpPr>
          <p:nvPr/>
        </p:nvSpPr>
        <p:spPr bwMode="auto">
          <a:xfrm flipV="1">
            <a:off x="2882900" y="3581400"/>
            <a:ext cx="609600" cy="127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5" name="Rectangle 47"/>
          <p:cNvSpPr>
            <a:spLocks noChangeArrowheads="1"/>
          </p:cNvSpPr>
          <p:nvPr/>
        </p:nvSpPr>
        <p:spPr bwMode="auto">
          <a:xfrm>
            <a:off x="2654300" y="3390900"/>
            <a:ext cx="469900" cy="4191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6" name="Rectangle 48"/>
          <p:cNvSpPr>
            <a:spLocks noChangeArrowheads="1"/>
          </p:cNvSpPr>
          <p:nvPr/>
        </p:nvSpPr>
        <p:spPr bwMode="auto">
          <a:xfrm>
            <a:off x="2635250" y="3384550"/>
            <a:ext cx="457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7" name="Rectangle 49"/>
          <p:cNvSpPr>
            <a:spLocks noChangeArrowheads="1"/>
          </p:cNvSpPr>
          <p:nvPr/>
        </p:nvSpPr>
        <p:spPr bwMode="auto">
          <a:xfrm>
            <a:off x="2667000" y="340360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8" name="Rectangle 50"/>
          <p:cNvSpPr>
            <a:spLocks noChangeArrowheads="1"/>
          </p:cNvSpPr>
          <p:nvPr/>
        </p:nvSpPr>
        <p:spPr bwMode="auto">
          <a:xfrm>
            <a:off x="2589213" y="3382963"/>
            <a:ext cx="5603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Excava</a:t>
            </a:r>
          </a:p>
        </p:txBody>
      </p:sp>
      <p:sp>
        <p:nvSpPr>
          <p:cNvPr id="432179" name="Rectangle 51"/>
          <p:cNvSpPr>
            <a:spLocks noChangeArrowheads="1"/>
          </p:cNvSpPr>
          <p:nvPr/>
        </p:nvSpPr>
        <p:spPr bwMode="auto">
          <a:xfrm>
            <a:off x="2682875" y="3522663"/>
            <a:ext cx="3952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tion</a:t>
            </a:r>
          </a:p>
        </p:txBody>
      </p:sp>
      <p:sp>
        <p:nvSpPr>
          <p:cNvPr id="432180" name="Rectangle 52"/>
          <p:cNvSpPr>
            <a:spLocks noChangeArrowheads="1"/>
          </p:cNvSpPr>
          <p:nvPr/>
        </p:nvSpPr>
        <p:spPr bwMode="auto">
          <a:xfrm>
            <a:off x="2247900" y="32131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1" name="Rectangle 53"/>
          <p:cNvSpPr>
            <a:spLocks noChangeArrowheads="1"/>
          </p:cNvSpPr>
          <p:nvPr/>
        </p:nvSpPr>
        <p:spPr bwMode="auto">
          <a:xfrm>
            <a:off x="2151063" y="3179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9/17/94</a:t>
            </a:r>
          </a:p>
        </p:txBody>
      </p:sp>
      <p:sp>
        <p:nvSpPr>
          <p:cNvPr id="432182" name="Rectangle 54"/>
          <p:cNvSpPr>
            <a:spLocks noChangeArrowheads="1"/>
          </p:cNvSpPr>
          <p:nvPr/>
        </p:nvSpPr>
        <p:spPr bwMode="auto">
          <a:xfrm>
            <a:off x="2552700" y="39751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3" name="Rectangle 55"/>
          <p:cNvSpPr>
            <a:spLocks noChangeArrowheads="1"/>
          </p:cNvSpPr>
          <p:nvPr/>
        </p:nvSpPr>
        <p:spPr bwMode="auto">
          <a:xfrm>
            <a:off x="2466975" y="3929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184" name="Rectangle 56"/>
          <p:cNvSpPr>
            <a:spLocks noChangeArrowheads="1"/>
          </p:cNvSpPr>
          <p:nvPr/>
        </p:nvSpPr>
        <p:spPr bwMode="auto">
          <a:xfrm>
            <a:off x="2590800" y="38354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5" name="Rectangle 57"/>
          <p:cNvSpPr>
            <a:spLocks noChangeArrowheads="1"/>
          </p:cNvSpPr>
          <p:nvPr/>
        </p:nvSpPr>
        <p:spPr bwMode="auto">
          <a:xfrm>
            <a:off x="2498725" y="37893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86" name="Rectangle 58"/>
          <p:cNvSpPr>
            <a:spLocks noChangeArrowheads="1"/>
          </p:cNvSpPr>
          <p:nvPr/>
        </p:nvSpPr>
        <p:spPr bwMode="auto">
          <a:xfrm>
            <a:off x="2717800" y="5829300"/>
            <a:ext cx="889000" cy="3175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7" name="Rectangle 59"/>
          <p:cNvSpPr>
            <a:spLocks noChangeArrowheads="1"/>
          </p:cNvSpPr>
          <p:nvPr/>
        </p:nvSpPr>
        <p:spPr bwMode="auto">
          <a:xfrm>
            <a:off x="2698750" y="5810250"/>
            <a:ext cx="8763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8" name="Rectangle 60"/>
          <p:cNvSpPr>
            <a:spLocks noChangeArrowheads="1"/>
          </p:cNvSpPr>
          <p:nvPr/>
        </p:nvSpPr>
        <p:spPr bwMode="auto">
          <a:xfrm>
            <a:off x="2730500" y="5842000"/>
            <a:ext cx="8128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9" name="Rectangle 61"/>
          <p:cNvSpPr>
            <a:spLocks noChangeArrowheads="1"/>
          </p:cNvSpPr>
          <p:nvPr/>
        </p:nvSpPr>
        <p:spPr bwMode="auto">
          <a:xfrm>
            <a:off x="2873375" y="5808663"/>
            <a:ext cx="5826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Legend</a:t>
            </a:r>
          </a:p>
        </p:txBody>
      </p:sp>
      <p:sp>
        <p:nvSpPr>
          <p:cNvPr id="432190" name="Rectangle 62"/>
          <p:cNvSpPr>
            <a:spLocks noChangeArrowheads="1"/>
          </p:cNvSpPr>
          <p:nvPr/>
        </p:nvSpPr>
        <p:spPr bwMode="auto">
          <a:xfrm>
            <a:off x="2438400" y="56515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1" name="Rectangle 63"/>
          <p:cNvSpPr>
            <a:spLocks noChangeArrowheads="1"/>
          </p:cNvSpPr>
          <p:nvPr/>
        </p:nvSpPr>
        <p:spPr bwMode="auto">
          <a:xfrm>
            <a:off x="2346325" y="5605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 u="sng">
                <a:solidFill>
                  <a:srgbClr val="000000"/>
                </a:solidFill>
                <a:latin typeface="Geneva" charset="0"/>
              </a:rPr>
              <a:t>8/29/94</a:t>
            </a:r>
          </a:p>
        </p:txBody>
      </p:sp>
      <p:sp>
        <p:nvSpPr>
          <p:cNvPr id="432192" name="Rectangle 64"/>
          <p:cNvSpPr>
            <a:spLocks noChangeArrowheads="1"/>
          </p:cNvSpPr>
          <p:nvPr/>
        </p:nvSpPr>
        <p:spPr bwMode="auto">
          <a:xfrm>
            <a:off x="2654300" y="63246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3" name="Rectangle 65"/>
          <p:cNvSpPr>
            <a:spLocks noChangeArrowheads="1"/>
          </p:cNvSpPr>
          <p:nvPr/>
        </p:nvSpPr>
        <p:spPr bwMode="auto">
          <a:xfrm>
            <a:off x="2654300" y="61722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4" name="Rectangle 66"/>
          <p:cNvSpPr>
            <a:spLocks noChangeArrowheads="1"/>
          </p:cNvSpPr>
          <p:nvPr/>
        </p:nvSpPr>
        <p:spPr bwMode="auto">
          <a:xfrm>
            <a:off x="2557463" y="6138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195" name="Line 67"/>
          <p:cNvSpPr>
            <a:spLocks noChangeShapeType="1"/>
          </p:cNvSpPr>
          <p:nvPr/>
        </p:nvSpPr>
        <p:spPr bwMode="auto">
          <a:xfrm>
            <a:off x="3505200" y="3581400"/>
            <a:ext cx="6223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6" name="Rectangle 68"/>
          <p:cNvSpPr>
            <a:spLocks noChangeArrowheads="1"/>
          </p:cNvSpPr>
          <p:nvPr/>
        </p:nvSpPr>
        <p:spPr bwMode="auto">
          <a:xfrm>
            <a:off x="3213100" y="3403600"/>
            <a:ext cx="596900" cy="3556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7" name="Rectangle 69"/>
          <p:cNvSpPr>
            <a:spLocks noChangeArrowheads="1"/>
          </p:cNvSpPr>
          <p:nvPr/>
        </p:nvSpPr>
        <p:spPr bwMode="auto">
          <a:xfrm>
            <a:off x="3206750" y="3384550"/>
            <a:ext cx="5715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8" name="Rectangle 70"/>
          <p:cNvSpPr>
            <a:spLocks noChangeArrowheads="1"/>
          </p:cNvSpPr>
          <p:nvPr/>
        </p:nvSpPr>
        <p:spPr bwMode="auto">
          <a:xfrm>
            <a:off x="3225800" y="341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99" name="Rectangle 71"/>
          <p:cNvSpPr>
            <a:spLocks noChangeArrowheads="1"/>
          </p:cNvSpPr>
          <p:nvPr/>
        </p:nvSpPr>
        <p:spPr bwMode="auto">
          <a:xfrm>
            <a:off x="3287713" y="3395663"/>
            <a:ext cx="42386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Buy </a:t>
            </a:r>
          </a:p>
        </p:txBody>
      </p:sp>
      <p:sp>
        <p:nvSpPr>
          <p:cNvPr id="432200" name="Rectangle 72"/>
          <p:cNvSpPr>
            <a:spLocks noChangeArrowheads="1"/>
          </p:cNvSpPr>
          <p:nvPr/>
        </p:nvSpPr>
        <p:spPr bwMode="auto">
          <a:xfrm>
            <a:off x="3171825" y="3535363"/>
            <a:ext cx="6127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Material</a:t>
            </a:r>
          </a:p>
        </p:txBody>
      </p:sp>
      <p:sp>
        <p:nvSpPr>
          <p:cNvPr id="432201" name="Rectangle 73"/>
          <p:cNvSpPr>
            <a:spLocks noChangeArrowheads="1"/>
          </p:cNvSpPr>
          <p:nvPr/>
        </p:nvSpPr>
        <p:spPr bwMode="auto">
          <a:xfrm>
            <a:off x="2870200" y="32258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02" name="Rectangle 74"/>
          <p:cNvSpPr>
            <a:spLocks noChangeArrowheads="1"/>
          </p:cNvSpPr>
          <p:nvPr/>
        </p:nvSpPr>
        <p:spPr bwMode="auto">
          <a:xfrm>
            <a:off x="2779713" y="3192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10/1/94</a:t>
            </a:r>
          </a:p>
        </p:txBody>
      </p:sp>
      <p:sp>
        <p:nvSpPr>
          <p:cNvPr id="432203" name="Rectangle 75"/>
          <p:cNvSpPr>
            <a:spLocks noChangeArrowheads="1"/>
          </p:cNvSpPr>
          <p:nvPr/>
        </p:nvSpPr>
        <p:spPr bwMode="auto">
          <a:xfrm>
            <a:off x="3124200" y="39243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04" name="Rectangle 76"/>
          <p:cNvSpPr>
            <a:spLocks noChangeArrowheads="1"/>
          </p:cNvSpPr>
          <p:nvPr/>
        </p:nvSpPr>
        <p:spPr bwMode="auto">
          <a:xfrm>
            <a:off x="3032125" y="38909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05" name="Rectangle 77"/>
          <p:cNvSpPr>
            <a:spLocks noChangeArrowheads="1"/>
          </p:cNvSpPr>
          <p:nvPr/>
        </p:nvSpPr>
        <p:spPr bwMode="auto">
          <a:xfrm>
            <a:off x="3162300" y="37846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06" name="Rectangle 78"/>
          <p:cNvSpPr>
            <a:spLocks noChangeArrowheads="1"/>
          </p:cNvSpPr>
          <p:nvPr/>
        </p:nvSpPr>
        <p:spPr bwMode="auto">
          <a:xfrm>
            <a:off x="3076575" y="37385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07" name="Line 79"/>
          <p:cNvSpPr>
            <a:spLocks noChangeShapeType="1"/>
          </p:cNvSpPr>
          <p:nvPr/>
        </p:nvSpPr>
        <p:spPr bwMode="auto">
          <a:xfrm>
            <a:off x="4140200" y="3581400"/>
            <a:ext cx="6731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08" name="Rectangle 80"/>
          <p:cNvSpPr>
            <a:spLocks noChangeArrowheads="1"/>
          </p:cNvSpPr>
          <p:nvPr/>
        </p:nvSpPr>
        <p:spPr bwMode="auto">
          <a:xfrm>
            <a:off x="3937000" y="3327400"/>
            <a:ext cx="431800" cy="5207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09" name="Rectangle 81"/>
          <p:cNvSpPr>
            <a:spLocks noChangeArrowheads="1"/>
          </p:cNvSpPr>
          <p:nvPr/>
        </p:nvSpPr>
        <p:spPr bwMode="auto">
          <a:xfrm>
            <a:off x="3917950" y="3308350"/>
            <a:ext cx="4318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10" name="Rectangle 82"/>
          <p:cNvSpPr>
            <a:spLocks noChangeArrowheads="1"/>
          </p:cNvSpPr>
          <p:nvPr/>
        </p:nvSpPr>
        <p:spPr bwMode="auto">
          <a:xfrm>
            <a:off x="3949700" y="3340100"/>
            <a:ext cx="3683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11" name="Rectangle 83"/>
          <p:cNvSpPr>
            <a:spLocks noChangeArrowheads="1"/>
          </p:cNvSpPr>
          <p:nvPr/>
        </p:nvSpPr>
        <p:spPr bwMode="auto">
          <a:xfrm>
            <a:off x="3935413" y="3306763"/>
            <a:ext cx="4143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Lay </a:t>
            </a:r>
          </a:p>
        </p:txBody>
      </p:sp>
      <p:sp>
        <p:nvSpPr>
          <p:cNvPr id="432212" name="Rectangle 84"/>
          <p:cNvSpPr>
            <a:spLocks noChangeArrowheads="1"/>
          </p:cNvSpPr>
          <p:nvPr/>
        </p:nvSpPr>
        <p:spPr bwMode="auto">
          <a:xfrm>
            <a:off x="3871913" y="3459163"/>
            <a:ext cx="5794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Founda</a:t>
            </a:r>
          </a:p>
        </p:txBody>
      </p:sp>
      <p:sp>
        <p:nvSpPr>
          <p:cNvPr id="432213" name="Rectangle 85"/>
          <p:cNvSpPr>
            <a:spLocks noChangeArrowheads="1"/>
          </p:cNvSpPr>
          <p:nvPr/>
        </p:nvSpPr>
        <p:spPr bwMode="auto">
          <a:xfrm>
            <a:off x="3941763" y="3598863"/>
            <a:ext cx="395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tion</a:t>
            </a:r>
          </a:p>
          <a:p>
            <a:endParaRPr lang="de-DE" sz="900" b="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214" name="Rectangle 86"/>
          <p:cNvSpPr>
            <a:spLocks noChangeArrowheads="1"/>
          </p:cNvSpPr>
          <p:nvPr/>
        </p:nvSpPr>
        <p:spPr bwMode="auto">
          <a:xfrm>
            <a:off x="4044950" y="3738563"/>
            <a:ext cx="180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de-DE" sz="900" b="0">
              <a:solidFill>
                <a:srgbClr val="DD0806"/>
              </a:solidFill>
              <a:latin typeface="Geneva" charset="0"/>
            </a:endParaRPr>
          </a:p>
          <a:p>
            <a:endParaRPr lang="de-DE" sz="900" b="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215" name="Rectangle 87"/>
          <p:cNvSpPr>
            <a:spLocks noChangeArrowheads="1"/>
          </p:cNvSpPr>
          <p:nvPr/>
        </p:nvSpPr>
        <p:spPr bwMode="auto">
          <a:xfrm>
            <a:off x="3429000" y="31496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16" name="Rectangle 88"/>
          <p:cNvSpPr>
            <a:spLocks noChangeArrowheads="1"/>
          </p:cNvSpPr>
          <p:nvPr/>
        </p:nvSpPr>
        <p:spPr bwMode="auto">
          <a:xfrm>
            <a:off x="3333750" y="31035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10/15/94</a:t>
            </a:r>
          </a:p>
        </p:txBody>
      </p:sp>
      <p:sp>
        <p:nvSpPr>
          <p:cNvPr id="432217" name="Rectangle 89"/>
          <p:cNvSpPr>
            <a:spLocks noChangeArrowheads="1"/>
          </p:cNvSpPr>
          <p:nvPr/>
        </p:nvSpPr>
        <p:spPr bwMode="auto">
          <a:xfrm>
            <a:off x="3848100" y="40259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18" name="Rectangle 90"/>
          <p:cNvSpPr>
            <a:spLocks noChangeArrowheads="1"/>
          </p:cNvSpPr>
          <p:nvPr/>
        </p:nvSpPr>
        <p:spPr bwMode="auto">
          <a:xfrm>
            <a:off x="3759200" y="3979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219" name="Rectangle 91"/>
          <p:cNvSpPr>
            <a:spLocks noChangeArrowheads="1"/>
          </p:cNvSpPr>
          <p:nvPr/>
        </p:nvSpPr>
        <p:spPr bwMode="auto">
          <a:xfrm>
            <a:off x="3886200" y="38735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0" name="Rectangle 92"/>
          <p:cNvSpPr>
            <a:spLocks noChangeArrowheads="1"/>
          </p:cNvSpPr>
          <p:nvPr/>
        </p:nvSpPr>
        <p:spPr bwMode="auto">
          <a:xfrm>
            <a:off x="3789363" y="3840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21" name="Line 93"/>
          <p:cNvSpPr>
            <a:spLocks noChangeShapeType="1"/>
          </p:cNvSpPr>
          <p:nvPr/>
        </p:nvSpPr>
        <p:spPr bwMode="auto">
          <a:xfrm>
            <a:off x="4826000" y="3575050"/>
            <a:ext cx="63500" cy="222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V="1">
            <a:off x="4838700" y="1422400"/>
            <a:ext cx="228600" cy="2159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3" name="Rectangle 95"/>
          <p:cNvSpPr>
            <a:spLocks noChangeArrowheads="1"/>
          </p:cNvSpPr>
          <p:nvPr/>
        </p:nvSpPr>
        <p:spPr bwMode="auto">
          <a:xfrm>
            <a:off x="4559300" y="3352800"/>
            <a:ext cx="533400" cy="4826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4" name="Rectangle 96"/>
          <p:cNvSpPr>
            <a:spLocks noChangeArrowheads="1"/>
          </p:cNvSpPr>
          <p:nvPr/>
        </p:nvSpPr>
        <p:spPr bwMode="auto">
          <a:xfrm>
            <a:off x="4540250" y="3333750"/>
            <a:ext cx="520700" cy="4699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5" name="Rectangle 97"/>
          <p:cNvSpPr>
            <a:spLocks noChangeArrowheads="1"/>
          </p:cNvSpPr>
          <p:nvPr/>
        </p:nvSpPr>
        <p:spPr bwMode="auto">
          <a:xfrm>
            <a:off x="4572000" y="3365500"/>
            <a:ext cx="469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26" name="Rectangle 98"/>
          <p:cNvSpPr>
            <a:spLocks noChangeArrowheads="1"/>
          </p:cNvSpPr>
          <p:nvPr/>
        </p:nvSpPr>
        <p:spPr bwMode="auto">
          <a:xfrm>
            <a:off x="4570413" y="3332163"/>
            <a:ext cx="4810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Build </a:t>
            </a:r>
          </a:p>
        </p:txBody>
      </p:sp>
      <p:sp>
        <p:nvSpPr>
          <p:cNvPr id="432227" name="Rectangle 99"/>
          <p:cNvSpPr>
            <a:spLocks noChangeArrowheads="1"/>
          </p:cNvSpPr>
          <p:nvPr/>
        </p:nvSpPr>
        <p:spPr bwMode="auto">
          <a:xfrm>
            <a:off x="4502150" y="3471863"/>
            <a:ext cx="6397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Outside </a:t>
            </a:r>
          </a:p>
        </p:txBody>
      </p:sp>
      <p:sp>
        <p:nvSpPr>
          <p:cNvPr id="432228" name="Rectangle 100"/>
          <p:cNvSpPr>
            <a:spLocks noChangeArrowheads="1"/>
          </p:cNvSpPr>
          <p:nvPr/>
        </p:nvSpPr>
        <p:spPr bwMode="auto">
          <a:xfrm>
            <a:off x="4606925" y="3624263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Wall</a:t>
            </a:r>
          </a:p>
        </p:txBody>
      </p:sp>
      <p:sp>
        <p:nvSpPr>
          <p:cNvPr id="432229" name="Rectangle 101"/>
          <p:cNvSpPr>
            <a:spLocks noChangeArrowheads="1"/>
          </p:cNvSpPr>
          <p:nvPr/>
        </p:nvSpPr>
        <p:spPr bwMode="auto">
          <a:xfrm>
            <a:off x="4178300" y="31623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0" name="Rectangle 102"/>
          <p:cNvSpPr>
            <a:spLocks noChangeArrowheads="1"/>
          </p:cNvSpPr>
          <p:nvPr/>
        </p:nvSpPr>
        <p:spPr bwMode="auto">
          <a:xfrm>
            <a:off x="4086225" y="31289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11/5/94</a:t>
            </a:r>
          </a:p>
        </p:txBody>
      </p:sp>
      <p:sp>
        <p:nvSpPr>
          <p:cNvPr id="432231" name="Rectangle 103"/>
          <p:cNvSpPr>
            <a:spLocks noChangeArrowheads="1"/>
          </p:cNvSpPr>
          <p:nvPr/>
        </p:nvSpPr>
        <p:spPr bwMode="auto">
          <a:xfrm>
            <a:off x="4457700" y="40005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2" name="Rectangle 104"/>
          <p:cNvSpPr>
            <a:spLocks noChangeArrowheads="1"/>
          </p:cNvSpPr>
          <p:nvPr/>
        </p:nvSpPr>
        <p:spPr bwMode="auto">
          <a:xfrm>
            <a:off x="4365625" y="39544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20</a:t>
            </a:r>
          </a:p>
        </p:txBody>
      </p:sp>
      <p:sp>
        <p:nvSpPr>
          <p:cNvPr id="432233" name="Rectangle 105"/>
          <p:cNvSpPr>
            <a:spLocks noChangeArrowheads="1"/>
          </p:cNvSpPr>
          <p:nvPr/>
        </p:nvSpPr>
        <p:spPr bwMode="auto">
          <a:xfrm>
            <a:off x="4495800" y="38481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4" name="Rectangle 106"/>
          <p:cNvSpPr>
            <a:spLocks noChangeArrowheads="1"/>
          </p:cNvSpPr>
          <p:nvPr/>
        </p:nvSpPr>
        <p:spPr bwMode="auto">
          <a:xfrm>
            <a:off x="4406900" y="38147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35" name="Line 107"/>
          <p:cNvSpPr>
            <a:spLocks noChangeShapeType="1"/>
          </p:cNvSpPr>
          <p:nvPr/>
        </p:nvSpPr>
        <p:spPr bwMode="auto">
          <a:xfrm>
            <a:off x="4895850" y="5810250"/>
            <a:ext cx="73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6" name="Rectangle 108"/>
          <p:cNvSpPr>
            <a:spLocks noChangeArrowheads="1"/>
          </p:cNvSpPr>
          <p:nvPr/>
        </p:nvSpPr>
        <p:spPr bwMode="auto">
          <a:xfrm>
            <a:off x="4565650" y="55435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7" name="Rectangle 109"/>
          <p:cNvSpPr>
            <a:spLocks noChangeArrowheads="1"/>
          </p:cNvSpPr>
          <p:nvPr/>
        </p:nvSpPr>
        <p:spPr bwMode="auto">
          <a:xfrm>
            <a:off x="4597400" y="55753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38" name="Rectangle 110"/>
          <p:cNvSpPr>
            <a:spLocks noChangeArrowheads="1"/>
          </p:cNvSpPr>
          <p:nvPr/>
        </p:nvSpPr>
        <p:spPr bwMode="auto">
          <a:xfrm>
            <a:off x="4621213" y="5541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39" name="Rectangle 111"/>
          <p:cNvSpPr>
            <a:spLocks noChangeArrowheads="1"/>
          </p:cNvSpPr>
          <p:nvPr/>
        </p:nvSpPr>
        <p:spPr bwMode="auto">
          <a:xfrm>
            <a:off x="4562475" y="56943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40" name="Rectangle 112"/>
          <p:cNvSpPr>
            <a:spLocks noChangeArrowheads="1"/>
          </p:cNvSpPr>
          <p:nvPr/>
        </p:nvSpPr>
        <p:spPr bwMode="auto">
          <a:xfrm>
            <a:off x="4575175" y="58340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Plumbing</a:t>
            </a:r>
          </a:p>
        </p:txBody>
      </p:sp>
      <p:sp>
        <p:nvSpPr>
          <p:cNvPr id="432241" name="Rectangle 113"/>
          <p:cNvSpPr>
            <a:spLocks noChangeArrowheads="1"/>
          </p:cNvSpPr>
          <p:nvPr/>
        </p:nvSpPr>
        <p:spPr bwMode="auto">
          <a:xfrm>
            <a:off x="4267200" y="53848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42" name="Rectangle 114"/>
          <p:cNvSpPr>
            <a:spLocks noChangeArrowheads="1"/>
          </p:cNvSpPr>
          <p:nvPr/>
        </p:nvSpPr>
        <p:spPr bwMode="auto">
          <a:xfrm>
            <a:off x="4181475" y="5338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12/3/94</a:t>
            </a:r>
          </a:p>
        </p:txBody>
      </p:sp>
      <p:sp>
        <p:nvSpPr>
          <p:cNvPr id="432243" name="Rectangle 115"/>
          <p:cNvSpPr>
            <a:spLocks noChangeArrowheads="1"/>
          </p:cNvSpPr>
          <p:nvPr/>
        </p:nvSpPr>
        <p:spPr bwMode="auto">
          <a:xfrm>
            <a:off x="4483100" y="62611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44" name="Rectangle 116"/>
          <p:cNvSpPr>
            <a:spLocks noChangeArrowheads="1"/>
          </p:cNvSpPr>
          <p:nvPr/>
        </p:nvSpPr>
        <p:spPr bwMode="auto">
          <a:xfrm>
            <a:off x="4394200" y="6215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45" name="Rectangle 117"/>
          <p:cNvSpPr>
            <a:spLocks noChangeArrowheads="1"/>
          </p:cNvSpPr>
          <p:nvPr/>
        </p:nvSpPr>
        <p:spPr bwMode="auto">
          <a:xfrm>
            <a:off x="4483100" y="61214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46" name="Rectangle 118"/>
          <p:cNvSpPr>
            <a:spLocks noChangeArrowheads="1"/>
          </p:cNvSpPr>
          <p:nvPr/>
        </p:nvSpPr>
        <p:spPr bwMode="auto">
          <a:xfrm>
            <a:off x="4386263" y="60753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47" name="Line 119"/>
          <p:cNvSpPr>
            <a:spLocks noChangeShapeType="1"/>
          </p:cNvSpPr>
          <p:nvPr/>
        </p:nvSpPr>
        <p:spPr bwMode="auto">
          <a:xfrm>
            <a:off x="5080000" y="1435100"/>
            <a:ext cx="749300" cy="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48" name="Rectangle 120"/>
          <p:cNvSpPr>
            <a:spLocks noChangeArrowheads="1"/>
          </p:cNvSpPr>
          <p:nvPr/>
        </p:nvSpPr>
        <p:spPr bwMode="auto">
          <a:xfrm>
            <a:off x="4749800" y="1181100"/>
            <a:ext cx="673100" cy="5334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49" name="Rectangle 121"/>
          <p:cNvSpPr>
            <a:spLocks noChangeArrowheads="1"/>
          </p:cNvSpPr>
          <p:nvPr/>
        </p:nvSpPr>
        <p:spPr bwMode="auto">
          <a:xfrm>
            <a:off x="47307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50" name="Rectangle 122"/>
          <p:cNvSpPr>
            <a:spLocks noChangeArrowheads="1"/>
          </p:cNvSpPr>
          <p:nvPr/>
        </p:nvSpPr>
        <p:spPr bwMode="auto">
          <a:xfrm>
            <a:off x="47625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51" name="Rectangle 123"/>
          <p:cNvSpPr>
            <a:spLocks noChangeArrowheads="1"/>
          </p:cNvSpPr>
          <p:nvPr/>
        </p:nvSpPr>
        <p:spPr bwMode="auto">
          <a:xfrm>
            <a:off x="47863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252" name="Rectangle 124"/>
          <p:cNvSpPr>
            <a:spLocks noChangeArrowheads="1"/>
          </p:cNvSpPr>
          <p:nvPr/>
        </p:nvSpPr>
        <p:spPr bwMode="auto">
          <a:xfrm>
            <a:off x="47529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253" name="Rectangle 125"/>
          <p:cNvSpPr>
            <a:spLocks noChangeArrowheads="1"/>
          </p:cNvSpPr>
          <p:nvPr/>
        </p:nvSpPr>
        <p:spPr bwMode="auto">
          <a:xfrm>
            <a:off x="4752975" y="1452563"/>
            <a:ext cx="6762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Plumbing</a:t>
            </a:r>
          </a:p>
        </p:txBody>
      </p:sp>
      <p:sp>
        <p:nvSpPr>
          <p:cNvPr id="432254" name="Rectangle 126"/>
          <p:cNvSpPr>
            <a:spLocks noChangeArrowheads="1"/>
          </p:cNvSpPr>
          <p:nvPr/>
        </p:nvSpPr>
        <p:spPr bwMode="auto">
          <a:xfrm>
            <a:off x="4432300" y="10033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55" name="Rectangle 127"/>
          <p:cNvSpPr>
            <a:spLocks noChangeArrowheads="1"/>
          </p:cNvSpPr>
          <p:nvPr/>
        </p:nvSpPr>
        <p:spPr bwMode="auto">
          <a:xfrm>
            <a:off x="4346575" y="9572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12/3/94</a:t>
            </a:r>
          </a:p>
        </p:txBody>
      </p:sp>
      <p:sp>
        <p:nvSpPr>
          <p:cNvPr id="432256" name="Rectangle 128"/>
          <p:cNvSpPr>
            <a:spLocks noChangeArrowheads="1"/>
          </p:cNvSpPr>
          <p:nvPr/>
        </p:nvSpPr>
        <p:spPr bwMode="auto">
          <a:xfrm>
            <a:off x="4648200" y="18796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57" name="Rectangle 129"/>
          <p:cNvSpPr>
            <a:spLocks noChangeArrowheads="1"/>
          </p:cNvSpPr>
          <p:nvPr/>
        </p:nvSpPr>
        <p:spPr bwMode="auto">
          <a:xfrm>
            <a:off x="4562475" y="184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58" name="Rectangle 130"/>
          <p:cNvSpPr>
            <a:spLocks noChangeArrowheads="1"/>
          </p:cNvSpPr>
          <p:nvPr/>
        </p:nvSpPr>
        <p:spPr bwMode="auto">
          <a:xfrm>
            <a:off x="4686300" y="17399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59" name="Rectangle 131"/>
          <p:cNvSpPr>
            <a:spLocks noChangeArrowheads="1"/>
          </p:cNvSpPr>
          <p:nvPr/>
        </p:nvSpPr>
        <p:spPr bwMode="auto">
          <a:xfrm>
            <a:off x="4591050" y="1693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60" name="Line 132"/>
          <p:cNvSpPr>
            <a:spLocks noChangeShapeType="1"/>
          </p:cNvSpPr>
          <p:nvPr/>
        </p:nvSpPr>
        <p:spPr bwMode="auto">
          <a:xfrm flipV="1">
            <a:off x="5645150" y="5772150"/>
            <a:ext cx="7366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61" name="Rectangle 133"/>
          <p:cNvSpPr>
            <a:spLocks noChangeArrowheads="1"/>
          </p:cNvSpPr>
          <p:nvPr/>
        </p:nvSpPr>
        <p:spPr bwMode="auto">
          <a:xfrm>
            <a:off x="5327650" y="55308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62" name="Rectangle 134"/>
          <p:cNvSpPr>
            <a:spLocks noChangeArrowheads="1"/>
          </p:cNvSpPr>
          <p:nvPr/>
        </p:nvSpPr>
        <p:spPr bwMode="auto">
          <a:xfrm>
            <a:off x="5359400" y="55626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63" name="Rectangle 135"/>
          <p:cNvSpPr>
            <a:spLocks noChangeArrowheads="1"/>
          </p:cNvSpPr>
          <p:nvPr/>
        </p:nvSpPr>
        <p:spPr bwMode="auto">
          <a:xfrm>
            <a:off x="5370513" y="5529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64" name="Rectangle 136"/>
          <p:cNvSpPr>
            <a:spLocks noChangeArrowheads="1"/>
          </p:cNvSpPr>
          <p:nvPr/>
        </p:nvSpPr>
        <p:spPr bwMode="auto">
          <a:xfrm>
            <a:off x="5311775" y="56816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65" name="Rectangle 137"/>
          <p:cNvSpPr>
            <a:spLocks noChangeArrowheads="1"/>
          </p:cNvSpPr>
          <p:nvPr/>
        </p:nvSpPr>
        <p:spPr bwMode="auto">
          <a:xfrm>
            <a:off x="5299075" y="58213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Electrical</a:t>
            </a:r>
          </a:p>
        </p:txBody>
      </p:sp>
      <p:sp>
        <p:nvSpPr>
          <p:cNvPr id="432266" name="Rectangle 138"/>
          <p:cNvSpPr>
            <a:spLocks noChangeArrowheads="1"/>
          </p:cNvSpPr>
          <p:nvPr/>
        </p:nvSpPr>
        <p:spPr bwMode="auto">
          <a:xfrm>
            <a:off x="4940300" y="53721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67" name="Rectangle 139"/>
          <p:cNvSpPr>
            <a:spLocks noChangeArrowheads="1"/>
          </p:cNvSpPr>
          <p:nvPr/>
        </p:nvSpPr>
        <p:spPr bwMode="auto">
          <a:xfrm>
            <a:off x="4851400" y="53260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12/17/94</a:t>
            </a:r>
          </a:p>
        </p:txBody>
      </p:sp>
      <p:sp>
        <p:nvSpPr>
          <p:cNvPr id="432268" name="Rectangle 140"/>
          <p:cNvSpPr>
            <a:spLocks noChangeArrowheads="1"/>
          </p:cNvSpPr>
          <p:nvPr/>
        </p:nvSpPr>
        <p:spPr bwMode="auto">
          <a:xfrm>
            <a:off x="5257800" y="62611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69" name="Rectangle 141"/>
          <p:cNvSpPr>
            <a:spLocks noChangeArrowheads="1"/>
          </p:cNvSpPr>
          <p:nvPr/>
        </p:nvSpPr>
        <p:spPr bwMode="auto">
          <a:xfrm>
            <a:off x="5162550" y="62150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10</a:t>
            </a:r>
          </a:p>
        </p:txBody>
      </p:sp>
      <p:sp>
        <p:nvSpPr>
          <p:cNvPr id="432270" name="Rectangle 142"/>
          <p:cNvSpPr>
            <a:spLocks noChangeArrowheads="1"/>
          </p:cNvSpPr>
          <p:nvPr/>
        </p:nvSpPr>
        <p:spPr bwMode="auto">
          <a:xfrm>
            <a:off x="5257800" y="61214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71" name="Rectangle 143"/>
          <p:cNvSpPr>
            <a:spLocks noChangeArrowheads="1"/>
          </p:cNvSpPr>
          <p:nvPr/>
        </p:nvSpPr>
        <p:spPr bwMode="auto">
          <a:xfrm>
            <a:off x="5167313" y="60753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72" name="Line 144"/>
          <p:cNvSpPr>
            <a:spLocks noChangeShapeType="1"/>
          </p:cNvSpPr>
          <p:nvPr/>
        </p:nvSpPr>
        <p:spPr bwMode="auto">
          <a:xfrm>
            <a:off x="5842000" y="1435100"/>
            <a:ext cx="774700" cy="127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73" name="Rectangle 145"/>
          <p:cNvSpPr>
            <a:spLocks noChangeArrowheads="1"/>
          </p:cNvSpPr>
          <p:nvPr/>
        </p:nvSpPr>
        <p:spPr bwMode="auto">
          <a:xfrm>
            <a:off x="5524500" y="1181100"/>
            <a:ext cx="673100" cy="5334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74" name="Rectangle 146"/>
          <p:cNvSpPr>
            <a:spLocks noChangeArrowheads="1"/>
          </p:cNvSpPr>
          <p:nvPr/>
        </p:nvSpPr>
        <p:spPr bwMode="auto">
          <a:xfrm>
            <a:off x="5505450" y="1162050"/>
            <a:ext cx="660400" cy="52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75" name="Rectangle 147"/>
          <p:cNvSpPr>
            <a:spLocks noChangeArrowheads="1"/>
          </p:cNvSpPr>
          <p:nvPr/>
        </p:nvSpPr>
        <p:spPr bwMode="auto">
          <a:xfrm>
            <a:off x="5537200" y="1193800"/>
            <a:ext cx="5969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76" name="Rectangle 148"/>
          <p:cNvSpPr>
            <a:spLocks noChangeArrowheads="1"/>
          </p:cNvSpPr>
          <p:nvPr/>
        </p:nvSpPr>
        <p:spPr bwMode="auto">
          <a:xfrm>
            <a:off x="55610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277" name="Rectangle 149"/>
          <p:cNvSpPr>
            <a:spLocks noChangeArrowheads="1"/>
          </p:cNvSpPr>
          <p:nvPr/>
        </p:nvSpPr>
        <p:spPr bwMode="auto">
          <a:xfrm>
            <a:off x="5527675" y="13128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278" name="Rectangle 150"/>
          <p:cNvSpPr>
            <a:spLocks noChangeArrowheads="1"/>
          </p:cNvSpPr>
          <p:nvPr/>
        </p:nvSpPr>
        <p:spPr bwMode="auto">
          <a:xfrm>
            <a:off x="5489575" y="1452563"/>
            <a:ext cx="674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Electrical</a:t>
            </a:r>
          </a:p>
        </p:txBody>
      </p:sp>
      <p:sp>
        <p:nvSpPr>
          <p:cNvPr id="432279" name="Rectangle 151"/>
          <p:cNvSpPr>
            <a:spLocks noChangeArrowheads="1"/>
          </p:cNvSpPr>
          <p:nvPr/>
        </p:nvSpPr>
        <p:spPr bwMode="auto">
          <a:xfrm>
            <a:off x="5130800" y="1003300"/>
            <a:ext cx="584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0" name="Rectangle 152"/>
          <p:cNvSpPr>
            <a:spLocks noChangeArrowheads="1"/>
          </p:cNvSpPr>
          <p:nvPr/>
        </p:nvSpPr>
        <p:spPr bwMode="auto">
          <a:xfrm>
            <a:off x="5045075" y="9572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12/21/94</a:t>
            </a:r>
          </a:p>
        </p:txBody>
      </p:sp>
      <p:sp>
        <p:nvSpPr>
          <p:cNvPr id="432281" name="Rectangle 153"/>
          <p:cNvSpPr>
            <a:spLocks noChangeArrowheads="1"/>
          </p:cNvSpPr>
          <p:nvPr/>
        </p:nvSpPr>
        <p:spPr bwMode="auto">
          <a:xfrm>
            <a:off x="5422900" y="18796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2" name="Rectangle 154"/>
          <p:cNvSpPr>
            <a:spLocks noChangeArrowheads="1"/>
          </p:cNvSpPr>
          <p:nvPr/>
        </p:nvSpPr>
        <p:spPr bwMode="auto">
          <a:xfrm>
            <a:off x="5330825" y="184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283" name="Rectangle 155"/>
          <p:cNvSpPr>
            <a:spLocks noChangeArrowheads="1"/>
          </p:cNvSpPr>
          <p:nvPr/>
        </p:nvSpPr>
        <p:spPr bwMode="auto">
          <a:xfrm>
            <a:off x="5461000" y="17399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4" name="Rectangle 156"/>
          <p:cNvSpPr>
            <a:spLocks noChangeArrowheads="1"/>
          </p:cNvSpPr>
          <p:nvPr/>
        </p:nvSpPr>
        <p:spPr bwMode="auto">
          <a:xfrm>
            <a:off x="5375275" y="1693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285" name="Line 157"/>
          <p:cNvSpPr>
            <a:spLocks noChangeShapeType="1"/>
          </p:cNvSpPr>
          <p:nvPr/>
        </p:nvSpPr>
        <p:spPr bwMode="auto">
          <a:xfrm flipV="1">
            <a:off x="6400800" y="4826000"/>
            <a:ext cx="36830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6" name="Rectangle 158"/>
          <p:cNvSpPr>
            <a:spLocks noChangeArrowheads="1"/>
          </p:cNvSpPr>
          <p:nvPr/>
        </p:nvSpPr>
        <p:spPr bwMode="auto">
          <a:xfrm>
            <a:off x="6076950" y="5505450"/>
            <a:ext cx="609600" cy="50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7" name="Rectangle 159"/>
          <p:cNvSpPr>
            <a:spLocks noChangeArrowheads="1"/>
          </p:cNvSpPr>
          <p:nvPr/>
        </p:nvSpPr>
        <p:spPr bwMode="auto">
          <a:xfrm>
            <a:off x="6108700" y="5537200"/>
            <a:ext cx="5588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88" name="Rectangle 160"/>
          <p:cNvSpPr>
            <a:spLocks noChangeArrowheads="1"/>
          </p:cNvSpPr>
          <p:nvPr/>
        </p:nvSpPr>
        <p:spPr bwMode="auto">
          <a:xfrm>
            <a:off x="6119813" y="55165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289" name="Rectangle 161"/>
          <p:cNvSpPr>
            <a:spLocks noChangeArrowheads="1"/>
          </p:cNvSpPr>
          <p:nvPr/>
        </p:nvSpPr>
        <p:spPr bwMode="auto">
          <a:xfrm>
            <a:off x="6061075" y="56562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290" name="Rectangle 162"/>
          <p:cNvSpPr>
            <a:spLocks noChangeArrowheads="1"/>
          </p:cNvSpPr>
          <p:nvPr/>
        </p:nvSpPr>
        <p:spPr bwMode="auto">
          <a:xfrm>
            <a:off x="6149975" y="5795963"/>
            <a:ext cx="5095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Siding</a:t>
            </a:r>
          </a:p>
        </p:txBody>
      </p:sp>
      <p:sp>
        <p:nvSpPr>
          <p:cNvPr id="432291" name="Rectangle 163"/>
          <p:cNvSpPr>
            <a:spLocks noChangeArrowheads="1"/>
          </p:cNvSpPr>
          <p:nvPr/>
        </p:nvSpPr>
        <p:spPr bwMode="auto">
          <a:xfrm>
            <a:off x="5689600" y="5346700"/>
            <a:ext cx="571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92" name="Rectangle 164"/>
          <p:cNvSpPr>
            <a:spLocks noChangeArrowheads="1"/>
          </p:cNvSpPr>
          <p:nvPr/>
        </p:nvSpPr>
        <p:spPr bwMode="auto">
          <a:xfrm>
            <a:off x="5597525" y="5300663"/>
            <a:ext cx="7620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12/31/94</a:t>
            </a:r>
          </a:p>
        </p:txBody>
      </p:sp>
      <p:sp>
        <p:nvSpPr>
          <p:cNvPr id="432293" name="Rectangle 165"/>
          <p:cNvSpPr>
            <a:spLocks noChangeArrowheads="1"/>
          </p:cNvSpPr>
          <p:nvPr/>
        </p:nvSpPr>
        <p:spPr bwMode="auto">
          <a:xfrm>
            <a:off x="6032500" y="62103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94" name="Rectangle 166"/>
          <p:cNvSpPr>
            <a:spLocks noChangeArrowheads="1"/>
          </p:cNvSpPr>
          <p:nvPr/>
        </p:nvSpPr>
        <p:spPr bwMode="auto">
          <a:xfrm>
            <a:off x="5935663" y="61769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8</a:t>
            </a:r>
          </a:p>
        </p:txBody>
      </p:sp>
      <p:sp>
        <p:nvSpPr>
          <p:cNvPr id="432295" name="Rectangle 167"/>
          <p:cNvSpPr>
            <a:spLocks noChangeArrowheads="1"/>
          </p:cNvSpPr>
          <p:nvPr/>
        </p:nvSpPr>
        <p:spPr bwMode="auto">
          <a:xfrm>
            <a:off x="6007100" y="60706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96" name="Rectangle 168"/>
          <p:cNvSpPr>
            <a:spLocks noChangeArrowheads="1"/>
          </p:cNvSpPr>
          <p:nvPr/>
        </p:nvSpPr>
        <p:spPr bwMode="auto">
          <a:xfrm>
            <a:off x="5918200" y="60245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297" name="Line 169"/>
          <p:cNvSpPr>
            <a:spLocks noChangeShapeType="1"/>
          </p:cNvSpPr>
          <p:nvPr/>
        </p:nvSpPr>
        <p:spPr bwMode="auto">
          <a:xfrm>
            <a:off x="6629400" y="1447800"/>
            <a:ext cx="762000" cy="635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98" name="Line 170"/>
          <p:cNvSpPr>
            <a:spLocks noChangeShapeType="1"/>
          </p:cNvSpPr>
          <p:nvPr/>
        </p:nvSpPr>
        <p:spPr bwMode="auto">
          <a:xfrm>
            <a:off x="6642100" y="1447800"/>
            <a:ext cx="533400" cy="15113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299" name="Rectangle 171"/>
          <p:cNvSpPr>
            <a:spLocks noChangeArrowheads="1"/>
          </p:cNvSpPr>
          <p:nvPr/>
        </p:nvSpPr>
        <p:spPr bwMode="auto">
          <a:xfrm>
            <a:off x="6324600" y="1181100"/>
            <a:ext cx="622300" cy="5461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0" name="Rectangle 172"/>
          <p:cNvSpPr>
            <a:spLocks noChangeArrowheads="1"/>
          </p:cNvSpPr>
          <p:nvPr/>
        </p:nvSpPr>
        <p:spPr bwMode="auto">
          <a:xfrm>
            <a:off x="6305550" y="1162050"/>
            <a:ext cx="6223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1" name="Rectangle 173"/>
          <p:cNvSpPr>
            <a:spLocks noChangeArrowheads="1"/>
          </p:cNvSpPr>
          <p:nvPr/>
        </p:nvSpPr>
        <p:spPr bwMode="auto">
          <a:xfrm>
            <a:off x="6337300" y="1193800"/>
            <a:ext cx="558800" cy="469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2" name="Rectangle 174"/>
          <p:cNvSpPr>
            <a:spLocks noChangeArrowheads="1"/>
          </p:cNvSpPr>
          <p:nvPr/>
        </p:nvSpPr>
        <p:spPr bwMode="auto">
          <a:xfrm>
            <a:off x="6348413" y="11731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303" name="Rectangle 175"/>
          <p:cNvSpPr>
            <a:spLocks noChangeArrowheads="1"/>
          </p:cNvSpPr>
          <p:nvPr/>
        </p:nvSpPr>
        <p:spPr bwMode="auto">
          <a:xfrm>
            <a:off x="6276975" y="1312863"/>
            <a:ext cx="7223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Wallboard</a:t>
            </a:r>
          </a:p>
        </p:txBody>
      </p:sp>
      <p:sp>
        <p:nvSpPr>
          <p:cNvPr id="432304" name="Rectangle 176"/>
          <p:cNvSpPr>
            <a:spLocks noChangeArrowheads="1"/>
          </p:cNvSpPr>
          <p:nvPr/>
        </p:nvSpPr>
        <p:spPr bwMode="auto">
          <a:xfrm>
            <a:off x="5994400" y="1003300"/>
            <a:ext cx="4953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5" name="Rectangle 177"/>
          <p:cNvSpPr>
            <a:spLocks noChangeArrowheads="1"/>
          </p:cNvSpPr>
          <p:nvPr/>
        </p:nvSpPr>
        <p:spPr bwMode="auto">
          <a:xfrm>
            <a:off x="5905500" y="9572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1/11/95</a:t>
            </a:r>
          </a:p>
        </p:txBody>
      </p:sp>
      <p:sp>
        <p:nvSpPr>
          <p:cNvPr id="432306" name="Rectangle 178"/>
          <p:cNvSpPr>
            <a:spLocks noChangeArrowheads="1"/>
          </p:cNvSpPr>
          <p:nvPr/>
        </p:nvSpPr>
        <p:spPr bwMode="auto">
          <a:xfrm>
            <a:off x="6261100" y="18923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7" name="Rectangle 179"/>
          <p:cNvSpPr>
            <a:spLocks noChangeArrowheads="1"/>
          </p:cNvSpPr>
          <p:nvPr/>
        </p:nvSpPr>
        <p:spPr bwMode="auto">
          <a:xfrm>
            <a:off x="6170613" y="18589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9</a:t>
            </a:r>
          </a:p>
        </p:txBody>
      </p:sp>
      <p:sp>
        <p:nvSpPr>
          <p:cNvPr id="432308" name="Rectangle 180"/>
          <p:cNvSpPr>
            <a:spLocks noChangeArrowheads="1"/>
          </p:cNvSpPr>
          <p:nvPr/>
        </p:nvSpPr>
        <p:spPr bwMode="auto">
          <a:xfrm>
            <a:off x="6261100" y="17526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09" name="Rectangle 181"/>
          <p:cNvSpPr>
            <a:spLocks noChangeArrowheads="1"/>
          </p:cNvSpPr>
          <p:nvPr/>
        </p:nvSpPr>
        <p:spPr bwMode="auto">
          <a:xfrm>
            <a:off x="6169025" y="17065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10" name="Line 182"/>
          <p:cNvSpPr>
            <a:spLocks noChangeShapeType="1"/>
          </p:cNvSpPr>
          <p:nvPr/>
        </p:nvSpPr>
        <p:spPr bwMode="auto">
          <a:xfrm flipV="1">
            <a:off x="6775450" y="4152900"/>
            <a:ext cx="111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1" name="Line 183"/>
          <p:cNvSpPr>
            <a:spLocks noChangeShapeType="1"/>
          </p:cNvSpPr>
          <p:nvPr/>
        </p:nvSpPr>
        <p:spPr bwMode="auto">
          <a:xfrm flipV="1">
            <a:off x="6781800" y="3810000"/>
            <a:ext cx="6350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2" name="Rectangle 184"/>
          <p:cNvSpPr>
            <a:spLocks noChangeArrowheads="1"/>
          </p:cNvSpPr>
          <p:nvPr/>
        </p:nvSpPr>
        <p:spPr bwMode="auto">
          <a:xfrm>
            <a:off x="6483350" y="4654550"/>
            <a:ext cx="5715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3" name="Rectangle 185"/>
          <p:cNvSpPr>
            <a:spLocks noChangeArrowheads="1"/>
          </p:cNvSpPr>
          <p:nvPr/>
        </p:nvSpPr>
        <p:spPr bwMode="auto">
          <a:xfrm>
            <a:off x="6502400" y="46863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4" name="Rectangle 186"/>
          <p:cNvSpPr>
            <a:spLocks noChangeArrowheads="1"/>
          </p:cNvSpPr>
          <p:nvPr/>
        </p:nvSpPr>
        <p:spPr bwMode="auto">
          <a:xfrm>
            <a:off x="6526213" y="46529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Paint </a:t>
            </a:r>
          </a:p>
        </p:txBody>
      </p:sp>
      <p:sp>
        <p:nvSpPr>
          <p:cNvPr id="432315" name="Rectangle 187"/>
          <p:cNvSpPr>
            <a:spLocks noChangeArrowheads="1"/>
          </p:cNvSpPr>
          <p:nvPr/>
        </p:nvSpPr>
        <p:spPr bwMode="auto">
          <a:xfrm>
            <a:off x="6445250" y="4805363"/>
            <a:ext cx="6080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Exterior</a:t>
            </a:r>
          </a:p>
        </p:txBody>
      </p:sp>
      <p:sp>
        <p:nvSpPr>
          <p:cNvPr id="432316" name="Rectangle 188"/>
          <p:cNvSpPr>
            <a:spLocks noChangeArrowheads="1"/>
          </p:cNvSpPr>
          <p:nvPr/>
        </p:nvSpPr>
        <p:spPr bwMode="auto">
          <a:xfrm>
            <a:off x="6146800" y="44958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7" name="Rectangle 189"/>
          <p:cNvSpPr>
            <a:spLocks noChangeArrowheads="1"/>
          </p:cNvSpPr>
          <p:nvPr/>
        </p:nvSpPr>
        <p:spPr bwMode="auto">
          <a:xfrm>
            <a:off x="6054725" y="4449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1/12/95</a:t>
            </a:r>
          </a:p>
        </p:txBody>
      </p:sp>
      <p:sp>
        <p:nvSpPr>
          <p:cNvPr id="432318" name="Rectangle 190"/>
          <p:cNvSpPr>
            <a:spLocks noChangeArrowheads="1"/>
          </p:cNvSpPr>
          <p:nvPr/>
        </p:nvSpPr>
        <p:spPr bwMode="auto">
          <a:xfrm>
            <a:off x="6438900" y="51943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19" name="Rectangle 191"/>
          <p:cNvSpPr>
            <a:spLocks noChangeArrowheads="1"/>
          </p:cNvSpPr>
          <p:nvPr/>
        </p:nvSpPr>
        <p:spPr bwMode="auto">
          <a:xfrm>
            <a:off x="6342063" y="5148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5</a:t>
            </a:r>
          </a:p>
        </p:txBody>
      </p:sp>
      <p:sp>
        <p:nvSpPr>
          <p:cNvPr id="432320" name="Rectangle 192"/>
          <p:cNvSpPr>
            <a:spLocks noChangeArrowheads="1"/>
          </p:cNvSpPr>
          <p:nvPr/>
        </p:nvSpPr>
        <p:spPr bwMode="auto">
          <a:xfrm>
            <a:off x="6400800" y="50419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21" name="Rectangle 193"/>
          <p:cNvSpPr>
            <a:spLocks noChangeArrowheads="1"/>
          </p:cNvSpPr>
          <p:nvPr/>
        </p:nvSpPr>
        <p:spPr bwMode="auto">
          <a:xfrm>
            <a:off x="6315075" y="50085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322" name="Line 194"/>
          <p:cNvSpPr>
            <a:spLocks noChangeShapeType="1"/>
          </p:cNvSpPr>
          <p:nvPr/>
        </p:nvSpPr>
        <p:spPr bwMode="auto">
          <a:xfrm flipV="1">
            <a:off x="6851650" y="3575050"/>
            <a:ext cx="15748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23" name="Rectangle 195"/>
          <p:cNvSpPr>
            <a:spLocks noChangeArrowheads="1"/>
          </p:cNvSpPr>
          <p:nvPr/>
        </p:nvSpPr>
        <p:spPr bwMode="auto">
          <a:xfrm>
            <a:off x="6546850" y="3625850"/>
            <a:ext cx="5842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24" name="Rectangle 196"/>
          <p:cNvSpPr>
            <a:spLocks noChangeArrowheads="1"/>
          </p:cNvSpPr>
          <p:nvPr/>
        </p:nvSpPr>
        <p:spPr bwMode="auto">
          <a:xfrm>
            <a:off x="6578600" y="3657600"/>
            <a:ext cx="5207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25" name="Rectangle 197"/>
          <p:cNvSpPr>
            <a:spLocks noChangeArrowheads="1"/>
          </p:cNvSpPr>
          <p:nvPr/>
        </p:nvSpPr>
        <p:spPr bwMode="auto">
          <a:xfrm>
            <a:off x="6577013" y="36369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326" name="Rectangle 198"/>
          <p:cNvSpPr>
            <a:spLocks noChangeArrowheads="1"/>
          </p:cNvSpPr>
          <p:nvPr/>
        </p:nvSpPr>
        <p:spPr bwMode="auto">
          <a:xfrm>
            <a:off x="6569075" y="3776663"/>
            <a:ext cx="598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Roofing</a:t>
            </a:r>
          </a:p>
        </p:txBody>
      </p:sp>
      <p:sp>
        <p:nvSpPr>
          <p:cNvPr id="432327" name="Rectangle 199"/>
          <p:cNvSpPr>
            <a:spLocks noChangeArrowheads="1"/>
          </p:cNvSpPr>
          <p:nvPr/>
        </p:nvSpPr>
        <p:spPr bwMode="auto">
          <a:xfrm>
            <a:off x="6223000" y="3467100"/>
            <a:ext cx="4953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28" name="Rectangle 200"/>
          <p:cNvSpPr>
            <a:spLocks noChangeArrowheads="1"/>
          </p:cNvSpPr>
          <p:nvPr/>
        </p:nvSpPr>
        <p:spPr bwMode="auto">
          <a:xfrm>
            <a:off x="6130925" y="34337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1/19/95</a:t>
            </a:r>
          </a:p>
        </p:txBody>
      </p:sp>
      <p:sp>
        <p:nvSpPr>
          <p:cNvPr id="432329" name="Rectangle 201"/>
          <p:cNvSpPr>
            <a:spLocks noChangeArrowheads="1"/>
          </p:cNvSpPr>
          <p:nvPr/>
        </p:nvSpPr>
        <p:spPr bwMode="auto">
          <a:xfrm>
            <a:off x="6502400" y="41656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0" name="Rectangle 202"/>
          <p:cNvSpPr>
            <a:spLocks noChangeArrowheads="1"/>
          </p:cNvSpPr>
          <p:nvPr/>
        </p:nvSpPr>
        <p:spPr bwMode="auto">
          <a:xfrm>
            <a:off x="6405563" y="4132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9</a:t>
            </a:r>
          </a:p>
        </p:txBody>
      </p:sp>
      <p:sp>
        <p:nvSpPr>
          <p:cNvPr id="432331" name="Rectangle 203"/>
          <p:cNvSpPr>
            <a:spLocks noChangeArrowheads="1"/>
          </p:cNvSpPr>
          <p:nvPr/>
        </p:nvSpPr>
        <p:spPr bwMode="auto">
          <a:xfrm>
            <a:off x="6477000" y="40259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2" name="Rectangle 204"/>
          <p:cNvSpPr>
            <a:spLocks noChangeArrowheads="1"/>
          </p:cNvSpPr>
          <p:nvPr/>
        </p:nvSpPr>
        <p:spPr bwMode="auto">
          <a:xfrm>
            <a:off x="6391275" y="3979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12</a:t>
            </a:r>
          </a:p>
        </p:txBody>
      </p:sp>
      <p:sp>
        <p:nvSpPr>
          <p:cNvPr id="432333" name="Line 205"/>
          <p:cNvSpPr>
            <a:spLocks noChangeShapeType="1"/>
          </p:cNvSpPr>
          <p:nvPr/>
        </p:nvSpPr>
        <p:spPr bwMode="auto">
          <a:xfrm>
            <a:off x="7188200" y="2984500"/>
            <a:ext cx="1244600" cy="5842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4" name="Rectangle 206"/>
          <p:cNvSpPr>
            <a:spLocks noChangeArrowheads="1"/>
          </p:cNvSpPr>
          <p:nvPr/>
        </p:nvSpPr>
        <p:spPr bwMode="auto">
          <a:xfrm>
            <a:off x="6896100" y="2743200"/>
            <a:ext cx="584200" cy="469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5" name="Rectangle 207"/>
          <p:cNvSpPr>
            <a:spLocks noChangeArrowheads="1"/>
          </p:cNvSpPr>
          <p:nvPr/>
        </p:nvSpPr>
        <p:spPr bwMode="auto">
          <a:xfrm>
            <a:off x="6877050" y="2724150"/>
            <a:ext cx="5715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6" name="Rectangle 208"/>
          <p:cNvSpPr>
            <a:spLocks noChangeArrowheads="1"/>
          </p:cNvSpPr>
          <p:nvPr/>
        </p:nvSpPr>
        <p:spPr bwMode="auto">
          <a:xfrm>
            <a:off x="6908800" y="2755900"/>
            <a:ext cx="508000" cy="39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37" name="Rectangle 209"/>
          <p:cNvSpPr>
            <a:spLocks noChangeArrowheads="1"/>
          </p:cNvSpPr>
          <p:nvPr/>
        </p:nvSpPr>
        <p:spPr bwMode="auto">
          <a:xfrm>
            <a:off x="6907213" y="2735263"/>
            <a:ext cx="501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Install</a:t>
            </a:r>
          </a:p>
          <a:p>
            <a:endParaRPr lang="de-DE" sz="900" b="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338" name="Rectangle 210"/>
          <p:cNvSpPr>
            <a:spLocks noChangeArrowheads="1"/>
          </p:cNvSpPr>
          <p:nvPr/>
        </p:nvSpPr>
        <p:spPr bwMode="auto">
          <a:xfrm>
            <a:off x="6850063" y="2874963"/>
            <a:ext cx="6191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Flooring</a:t>
            </a:r>
          </a:p>
        </p:txBody>
      </p:sp>
      <p:sp>
        <p:nvSpPr>
          <p:cNvPr id="432339" name="Rectangle 211"/>
          <p:cNvSpPr>
            <a:spLocks noChangeArrowheads="1"/>
          </p:cNvSpPr>
          <p:nvPr/>
        </p:nvSpPr>
        <p:spPr bwMode="auto">
          <a:xfrm>
            <a:off x="6540500" y="25654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0" name="Rectangle 212"/>
          <p:cNvSpPr>
            <a:spLocks noChangeArrowheads="1"/>
          </p:cNvSpPr>
          <p:nvPr/>
        </p:nvSpPr>
        <p:spPr bwMode="auto">
          <a:xfrm>
            <a:off x="6448425" y="25320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1/22/95</a:t>
            </a:r>
          </a:p>
        </p:txBody>
      </p:sp>
      <p:sp>
        <p:nvSpPr>
          <p:cNvPr id="432341" name="Rectangle 213"/>
          <p:cNvSpPr>
            <a:spLocks noChangeArrowheads="1"/>
          </p:cNvSpPr>
          <p:nvPr/>
        </p:nvSpPr>
        <p:spPr bwMode="auto">
          <a:xfrm>
            <a:off x="6794500" y="3378200"/>
            <a:ext cx="1397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2" name="Rectangle 214"/>
          <p:cNvSpPr>
            <a:spLocks noChangeArrowheads="1"/>
          </p:cNvSpPr>
          <p:nvPr/>
        </p:nvSpPr>
        <p:spPr bwMode="auto">
          <a:xfrm>
            <a:off x="6697663" y="33448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18</a:t>
            </a:r>
          </a:p>
        </p:txBody>
      </p:sp>
      <p:sp>
        <p:nvSpPr>
          <p:cNvPr id="432343" name="Rectangle 215"/>
          <p:cNvSpPr>
            <a:spLocks noChangeArrowheads="1"/>
          </p:cNvSpPr>
          <p:nvPr/>
        </p:nvSpPr>
        <p:spPr bwMode="auto">
          <a:xfrm>
            <a:off x="6832600" y="32385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4" name="Rectangle 216"/>
          <p:cNvSpPr>
            <a:spLocks noChangeArrowheads="1"/>
          </p:cNvSpPr>
          <p:nvPr/>
        </p:nvSpPr>
        <p:spPr bwMode="auto">
          <a:xfrm>
            <a:off x="6742113" y="3205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45" name="Line 217"/>
          <p:cNvSpPr>
            <a:spLocks noChangeShapeType="1"/>
          </p:cNvSpPr>
          <p:nvPr/>
        </p:nvSpPr>
        <p:spPr bwMode="auto">
          <a:xfrm>
            <a:off x="7391400" y="2082800"/>
            <a:ext cx="508000" cy="6350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6" name="Rectangle 218"/>
          <p:cNvSpPr>
            <a:spLocks noChangeArrowheads="1"/>
          </p:cNvSpPr>
          <p:nvPr/>
        </p:nvSpPr>
        <p:spPr bwMode="auto">
          <a:xfrm>
            <a:off x="7086600" y="1905000"/>
            <a:ext cx="622300" cy="3810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7" name="Rectangle 219"/>
          <p:cNvSpPr>
            <a:spLocks noChangeArrowheads="1"/>
          </p:cNvSpPr>
          <p:nvPr/>
        </p:nvSpPr>
        <p:spPr bwMode="auto">
          <a:xfrm>
            <a:off x="7067550" y="1885950"/>
            <a:ext cx="6096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8" name="Rectangle 220"/>
          <p:cNvSpPr>
            <a:spLocks noChangeArrowheads="1"/>
          </p:cNvSpPr>
          <p:nvPr/>
        </p:nvSpPr>
        <p:spPr bwMode="auto">
          <a:xfrm>
            <a:off x="7099300" y="1917700"/>
            <a:ext cx="5461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49" name="Rectangle 221"/>
          <p:cNvSpPr>
            <a:spLocks noChangeArrowheads="1"/>
          </p:cNvSpPr>
          <p:nvPr/>
        </p:nvSpPr>
        <p:spPr bwMode="auto">
          <a:xfrm>
            <a:off x="7135813" y="1884363"/>
            <a:ext cx="4937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Paint </a:t>
            </a:r>
          </a:p>
        </p:txBody>
      </p:sp>
      <p:sp>
        <p:nvSpPr>
          <p:cNvPr id="432350" name="Rectangle 222"/>
          <p:cNvSpPr>
            <a:spLocks noChangeArrowheads="1"/>
          </p:cNvSpPr>
          <p:nvPr/>
        </p:nvSpPr>
        <p:spPr bwMode="auto">
          <a:xfrm>
            <a:off x="7080250" y="2036763"/>
            <a:ext cx="5762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Interior</a:t>
            </a:r>
          </a:p>
          <a:p>
            <a:endParaRPr lang="de-DE" sz="900" b="0">
              <a:solidFill>
                <a:srgbClr val="DD0806"/>
              </a:solidFill>
              <a:latin typeface="Geneva" charset="0"/>
            </a:endParaRPr>
          </a:p>
        </p:txBody>
      </p:sp>
      <p:sp>
        <p:nvSpPr>
          <p:cNvPr id="432351" name="Rectangle 223"/>
          <p:cNvSpPr>
            <a:spLocks noChangeArrowheads="1"/>
          </p:cNvSpPr>
          <p:nvPr/>
        </p:nvSpPr>
        <p:spPr bwMode="auto">
          <a:xfrm>
            <a:off x="6743700" y="17272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52" name="Rectangle 224"/>
          <p:cNvSpPr>
            <a:spLocks noChangeArrowheads="1"/>
          </p:cNvSpPr>
          <p:nvPr/>
        </p:nvSpPr>
        <p:spPr bwMode="auto">
          <a:xfrm>
            <a:off x="6651625" y="16811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1/22/95</a:t>
            </a:r>
          </a:p>
        </p:txBody>
      </p:sp>
      <p:sp>
        <p:nvSpPr>
          <p:cNvPr id="432353" name="Rectangle 225"/>
          <p:cNvSpPr>
            <a:spLocks noChangeArrowheads="1"/>
          </p:cNvSpPr>
          <p:nvPr/>
        </p:nvSpPr>
        <p:spPr bwMode="auto">
          <a:xfrm>
            <a:off x="6985000" y="2463800"/>
            <a:ext cx="1524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54" name="Rectangle 226"/>
          <p:cNvSpPr>
            <a:spLocks noChangeArrowheads="1"/>
          </p:cNvSpPr>
          <p:nvPr/>
        </p:nvSpPr>
        <p:spPr bwMode="auto">
          <a:xfrm>
            <a:off x="6892925" y="24177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11</a:t>
            </a:r>
          </a:p>
        </p:txBody>
      </p:sp>
      <p:sp>
        <p:nvSpPr>
          <p:cNvPr id="432355" name="Rectangle 227"/>
          <p:cNvSpPr>
            <a:spLocks noChangeArrowheads="1"/>
          </p:cNvSpPr>
          <p:nvPr/>
        </p:nvSpPr>
        <p:spPr bwMode="auto">
          <a:xfrm>
            <a:off x="7023100" y="23114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56" name="Rectangle 228"/>
          <p:cNvSpPr>
            <a:spLocks noChangeArrowheads="1"/>
          </p:cNvSpPr>
          <p:nvPr/>
        </p:nvSpPr>
        <p:spPr bwMode="auto">
          <a:xfrm>
            <a:off x="6934200" y="22780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57" name="Line 229"/>
          <p:cNvSpPr>
            <a:spLocks noChangeShapeType="1"/>
          </p:cNvSpPr>
          <p:nvPr/>
        </p:nvSpPr>
        <p:spPr bwMode="auto">
          <a:xfrm>
            <a:off x="7899400" y="2717800"/>
            <a:ext cx="546100" cy="863600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58" name="Rectangle 230"/>
          <p:cNvSpPr>
            <a:spLocks noChangeArrowheads="1"/>
          </p:cNvSpPr>
          <p:nvPr/>
        </p:nvSpPr>
        <p:spPr bwMode="auto">
          <a:xfrm>
            <a:off x="7645400" y="2489200"/>
            <a:ext cx="533400" cy="469900"/>
          </a:xfrm>
          <a:prstGeom prst="rect">
            <a:avLst/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59" name="Rectangle 231"/>
          <p:cNvSpPr>
            <a:spLocks noChangeArrowheads="1"/>
          </p:cNvSpPr>
          <p:nvPr/>
        </p:nvSpPr>
        <p:spPr bwMode="auto">
          <a:xfrm>
            <a:off x="7639050" y="2470150"/>
            <a:ext cx="5080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08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60" name="Rectangle 232"/>
          <p:cNvSpPr>
            <a:spLocks noChangeArrowheads="1"/>
          </p:cNvSpPr>
          <p:nvPr/>
        </p:nvSpPr>
        <p:spPr bwMode="auto">
          <a:xfrm>
            <a:off x="7658100" y="2501900"/>
            <a:ext cx="4572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61" name="Rectangle 233"/>
          <p:cNvSpPr>
            <a:spLocks noChangeArrowheads="1"/>
          </p:cNvSpPr>
          <p:nvPr/>
        </p:nvSpPr>
        <p:spPr bwMode="auto">
          <a:xfrm>
            <a:off x="7618413" y="24812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Install </a:t>
            </a:r>
          </a:p>
        </p:txBody>
      </p:sp>
      <p:sp>
        <p:nvSpPr>
          <p:cNvPr id="432362" name="Rectangle 234"/>
          <p:cNvSpPr>
            <a:spLocks noChangeArrowheads="1"/>
          </p:cNvSpPr>
          <p:nvPr/>
        </p:nvSpPr>
        <p:spPr bwMode="auto">
          <a:xfrm>
            <a:off x="7585075" y="2620963"/>
            <a:ext cx="614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Interior </a:t>
            </a:r>
          </a:p>
        </p:txBody>
      </p:sp>
      <p:sp>
        <p:nvSpPr>
          <p:cNvPr id="432363" name="Rectangle 235"/>
          <p:cNvSpPr>
            <a:spLocks noChangeArrowheads="1"/>
          </p:cNvSpPr>
          <p:nvPr/>
        </p:nvSpPr>
        <p:spPr bwMode="auto">
          <a:xfrm>
            <a:off x="7661275" y="27733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Doors</a:t>
            </a:r>
          </a:p>
        </p:txBody>
      </p:sp>
      <p:sp>
        <p:nvSpPr>
          <p:cNvPr id="432364" name="Rectangle 236"/>
          <p:cNvSpPr>
            <a:spLocks noChangeArrowheads="1"/>
          </p:cNvSpPr>
          <p:nvPr/>
        </p:nvSpPr>
        <p:spPr bwMode="auto">
          <a:xfrm>
            <a:off x="7340600" y="2311400"/>
            <a:ext cx="4318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65" name="Rectangle 237"/>
          <p:cNvSpPr>
            <a:spLocks noChangeArrowheads="1"/>
          </p:cNvSpPr>
          <p:nvPr/>
        </p:nvSpPr>
        <p:spPr bwMode="auto">
          <a:xfrm>
            <a:off x="7251700" y="2278063"/>
            <a:ext cx="609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2/8/95</a:t>
            </a:r>
          </a:p>
        </p:txBody>
      </p:sp>
      <p:sp>
        <p:nvSpPr>
          <p:cNvPr id="432366" name="Rectangle 238"/>
          <p:cNvSpPr>
            <a:spLocks noChangeArrowheads="1"/>
          </p:cNvSpPr>
          <p:nvPr/>
        </p:nvSpPr>
        <p:spPr bwMode="auto">
          <a:xfrm>
            <a:off x="7594600" y="3136900"/>
            <a:ext cx="635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67" name="Rectangle 239"/>
          <p:cNvSpPr>
            <a:spLocks noChangeArrowheads="1"/>
          </p:cNvSpPr>
          <p:nvPr/>
        </p:nvSpPr>
        <p:spPr bwMode="auto">
          <a:xfrm>
            <a:off x="7508875" y="30908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7</a:t>
            </a:r>
          </a:p>
        </p:txBody>
      </p:sp>
      <p:sp>
        <p:nvSpPr>
          <p:cNvPr id="432368" name="Rectangle 240"/>
          <p:cNvSpPr>
            <a:spLocks noChangeArrowheads="1"/>
          </p:cNvSpPr>
          <p:nvPr/>
        </p:nvSpPr>
        <p:spPr bwMode="auto">
          <a:xfrm>
            <a:off x="7594600" y="2984500"/>
            <a:ext cx="635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69" name="Rectangle 241"/>
          <p:cNvSpPr>
            <a:spLocks noChangeArrowheads="1"/>
          </p:cNvSpPr>
          <p:nvPr/>
        </p:nvSpPr>
        <p:spPr bwMode="auto">
          <a:xfrm>
            <a:off x="7504113" y="29511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70" name="Line 242"/>
          <p:cNvSpPr>
            <a:spLocks noChangeShapeType="1"/>
          </p:cNvSpPr>
          <p:nvPr/>
        </p:nvSpPr>
        <p:spPr bwMode="auto">
          <a:xfrm flipV="1">
            <a:off x="7893050" y="3568700"/>
            <a:ext cx="54610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71" name="Rectangle 243"/>
          <p:cNvSpPr>
            <a:spLocks noChangeArrowheads="1"/>
          </p:cNvSpPr>
          <p:nvPr/>
        </p:nvSpPr>
        <p:spPr bwMode="auto">
          <a:xfrm>
            <a:off x="7588250" y="3930650"/>
            <a:ext cx="609600" cy="444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72" name="Rectangle 244"/>
          <p:cNvSpPr>
            <a:spLocks noChangeArrowheads="1"/>
          </p:cNvSpPr>
          <p:nvPr/>
        </p:nvSpPr>
        <p:spPr bwMode="auto">
          <a:xfrm>
            <a:off x="7620000" y="3962400"/>
            <a:ext cx="5461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73" name="Rectangle 245"/>
          <p:cNvSpPr>
            <a:spLocks noChangeArrowheads="1"/>
          </p:cNvSpPr>
          <p:nvPr/>
        </p:nvSpPr>
        <p:spPr bwMode="auto">
          <a:xfrm>
            <a:off x="7618413" y="3929063"/>
            <a:ext cx="539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Install </a:t>
            </a:r>
          </a:p>
        </p:txBody>
      </p:sp>
      <p:sp>
        <p:nvSpPr>
          <p:cNvPr id="432374" name="Rectangle 246"/>
          <p:cNvSpPr>
            <a:spLocks noChangeArrowheads="1"/>
          </p:cNvSpPr>
          <p:nvPr/>
        </p:nvSpPr>
        <p:spPr bwMode="auto">
          <a:xfrm>
            <a:off x="7559675" y="4081463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Exterior </a:t>
            </a:r>
          </a:p>
        </p:txBody>
      </p:sp>
      <p:sp>
        <p:nvSpPr>
          <p:cNvPr id="432375" name="Rectangle 247"/>
          <p:cNvSpPr>
            <a:spLocks noChangeArrowheads="1"/>
          </p:cNvSpPr>
          <p:nvPr/>
        </p:nvSpPr>
        <p:spPr bwMode="auto">
          <a:xfrm>
            <a:off x="7661275" y="4221163"/>
            <a:ext cx="5032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Doors</a:t>
            </a:r>
          </a:p>
        </p:txBody>
      </p:sp>
      <p:sp>
        <p:nvSpPr>
          <p:cNvPr id="432376" name="Rectangle 248"/>
          <p:cNvSpPr>
            <a:spLocks noChangeArrowheads="1"/>
          </p:cNvSpPr>
          <p:nvPr/>
        </p:nvSpPr>
        <p:spPr bwMode="auto">
          <a:xfrm>
            <a:off x="7264400" y="3771900"/>
            <a:ext cx="5080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77" name="Rectangle 249"/>
          <p:cNvSpPr>
            <a:spLocks noChangeArrowheads="1"/>
          </p:cNvSpPr>
          <p:nvPr/>
        </p:nvSpPr>
        <p:spPr bwMode="auto">
          <a:xfrm>
            <a:off x="7173913" y="37258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1/19/95</a:t>
            </a:r>
          </a:p>
        </p:txBody>
      </p:sp>
      <p:sp>
        <p:nvSpPr>
          <p:cNvPr id="432378" name="Rectangle 250"/>
          <p:cNvSpPr>
            <a:spLocks noChangeArrowheads="1"/>
          </p:cNvSpPr>
          <p:nvPr/>
        </p:nvSpPr>
        <p:spPr bwMode="auto">
          <a:xfrm>
            <a:off x="7543800" y="45720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79" name="Rectangle 251"/>
          <p:cNvSpPr>
            <a:spLocks noChangeArrowheads="1"/>
          </p:cNvSpPr>
          <p:nvPr/>
        </p:nvSpPr>
        <p:spPr bwMode="auto">
          <a:xfrm>
            <a:off x="7451725" y="45386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6</a:t>
            </a:r>
          </a:p>
        </p:txBody>
      </p:sp>
      <p:sp>
        <p:nvSpPr>
          <p:cNvPr id="432380" name="Rectangle 252"/>
          <p:cNvSpPr>
            <a:spLocks noChangeArrowheads="1"/>
          </p:cNvSpPr>
          <p:nvPr/>
        </p:nvSpPr>
        <p:spPr bwMode="auto">
          <a:xfrm>
            <a:off x="7505700" y="4432300"/>
            <a:ext cx="1397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1" name="Rectangle 253"/>
          <p:cNvSpPr>
            <a:spLocks noChangeArrowheads="1"/>
          </p:cNvSpPr>
          <p:nvPr/>
        </p:nvSpPr>
        <p:spPr bwMode="auto">
          <a:xfrm>
            <a:off x="7408863" y="4386263"/>
            <a:ext cx="3333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15</a:t>
            </a:r>
          </a:p>
        </p:txBody>
      </p:sp>
      <p:sp>
        <p:nvSpPr>
          <p:cNvPr id="432382" name="AutoShape 254"/>
          <p:cNvSpPr>
            <a:spLocks noChangeArrowheads="1"/>
          </p:cNvSpPr>
          <p:nvPr/>
        </p:nvSpPr>
        <p:spPr bwMode="auto">
          <a:xfrm>
            <a:off x="8191500" y="3403600"/>
            <a:ext cx="520700" cy="368300"/>
          </a:xfrm>
          <a:prstGeom prst="roundRect">
            <a:avLst>
              <a:gd name="adj" fmla="val 31662"/>
            </a:avLst>
          </a:prstGeom>
          <a:solidFill>
            <a:srgbClr val="DD08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3" name="AutoShape 255"/>
          <p:cNvSpPr>
            <a:spLocks noChangeArrowheads="1"/>
          </p:cNvSpPr>
          <p:nvPr/>
        </p:nvSpPr>
        <p:spPr bwMode="auto">
          <a:xfrm>
            <a:off x="8172450" y="3384550"/>
            <a:ext cx="508000" cy="355600"/>
          </a:xfrm>
          <a:prstGeom prst="roundRect">
            <a:avLst>
              <a:gd name="adj" fmla="val 31662"/>
            </a:avLst>
          </a:prstGeom>
          <a:solidFill>
            <a:srgbClr val="FFFFFF"/>
          </a:solidFill>
          <a:ln w="12700">
            <a:solidFill>
              <a:srgbClr val="DD08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4" name="Rectangle 256"/>
          <p:cNvSpPr>
            <a:spLocks noChangeArrowheads="1"/>
          </p:cNvSpPr>
          <p:nvPr/>
        </p:nvSpPr>
        <p:spPr bwMode="auto">
          <a:xfrm>
            <a:off x="8242300" y="3454400"/>
            <a:ext cx="3683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5" name="Rectangle 257"/>
          <p:cNvSpPr>
            <a:spLocks noChangeArrowheads="1"/>
          </p:cNvSpPr>
          <p:nvPr/>
        </p:nvSpPr>
        <p:spPr bwMode="auto">
          <a:xfrm>
            <a:off x="8175625" y="3433763"/>
            <a:ext cx="52863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DD0806"/>
                </a:solidFill>
                <a:latin typeface="Geneva" charset="0"/>
              </a:rPr>
              <a:t>FINISH</a:t>
            </a:r>
          </a:p>
        </p:txBody>
      </p:sp>
      <p:sp>
        <p:nvSpPr>
          <p:cNvPr id="432386" name="Rectangle 258"/>
          <p:cNvSpPr>
            <a:spLocks noChangeArrowheads="1"/>
          </p:cNvSpPr>
          <p:nvPr/>
        </p:nvSpPr>
        <p:spPr bwMode="auto">
          <a:xfrm>
            <a:off x="7810500" y="3225800"/>
            <a:ext cx="5080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7" name="Rectangle 259"/>
          <p:cNvSpPr>
            <a:spLocks noChangeArrowheads="1"/>
          </p:cNvSpPr>
          <p:nvPr/>
        </p:nvSpPr>
        <p:spPr bwMode="auto">
          <a:xfrm>
            <a:off x="7713663" y="319246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2/16/95</a:t>
            </a:r>
          </a:p>
        </p:txBody>
      </p:sp>
      <p:sp>
        <p:nvSpPr>
          <p:cNvPr id="432388" name="Rectangle 260"/>
          <p:cNvSpPr>
            <a:spLocks noChangeArrowheads="1"/>
          </p:cNvSpPr>
          <p:nvPr/>
        </p:nvSpPr>
        <p:spPr bwMode="auto">
          <a:xfrm>
            <a:off x="8128000" y="3937000"/>
            <a:ext cx="76200" cy="12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89" name="Rectangle 261"/>
          <p:cNvSpPr>
            <a:spLocks noChangeArrowheads="1"/>
          </p:cNvSpPr>
          <p:nvPr/>
        </p:nvSpPr>
        <p:spPr bwMode="auto">
          <a:xfrm>
            <a:off x="8042275" y="39036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90" name="Rectangle 262"/>
          <p:cNvSpPr>
            <a:spLocks noChangeArrowheads="1"/>
          </p:cNvSpPr>
          <p:nvPr/>
        </p:nvSpPr>
        <p:spPr bwMode="auto">
          <a:xfrm>
            <a:off x="8128000" y="3797300"/>
            <a:ext cx="76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391" name="Rectangle 263"/>
          <p:cNvSpPr>
            <a:spLocks noChangeArrowheads="1"/>
          </p:cNvSpPr>
          <p:nvPr/>
        </p:nvSpPr>
        <p:spPr bwMode="auto">
          <a:xfrm>
            <a:off x="8037513" y="3751263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  <p:sp>
        <p:nvSpPr>
          <p:cNvPr id="432392" name="Rectangle 264"/>
          <p:cNvSpPr>
            <a:spLocks noChangeArrowheads="1"/>
          </p:cNvSpPr>
          <p:nvPr/>
        </p:nvSpPr>
        <p:spPr bwMode="auto">
          <a:xfrm>
            <a:off x="2562225" y="6248400"/>
            <a:ext cx="2571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de-DE" sz="900" b="0">
                <a:solidFill>
                  <a:srgbClr val="000000"/>
                </a:solidFill>
                <a:latin typeface="Geneva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499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065" y="1303269"/>
            <a:ext cx="8255000" cy="2822575"/>
          </a:xfrm>
          <a:noFill/>
          <a:ln/>
          <a:extLs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4114782"/>
            <a:ext cx="8255000" cy="2239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8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66" y="73095"/>
            <a:ext cx="7018337" cy="688975"/>
          </a:xfrm>
        </p:spPr>
        <p:txBody>
          <a:bodyPr/>
          <a:lstStyle/>
          <a:p>
            <a:r>
              <a:rPr lang="en-US" sz="2400" dirty="0"/>
              <a:t>Model of a Project from a project manager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point of view. 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830888" y="1917700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34" name="Freeform 6"/>
          <p:cNvSpPr>
            <a:spLocks/>
          </p:cNvSpPr>
          <p:nvPr/>
        </p:nvSpPr>
        <p:spPr bwMode="auto">
          <a:xfrm>
            <a:off x="4868863" y="1801813"/>
            <a:ext cx="836612" cy="300037"/>
          </a:xfrm>
          <a:custGeom>
            <a:avLst/>
            <a:gdLst>
              <a:gd name="T0" fmla="*/ 0 w 527"/>
              <a:gd name="T1" fmla="*/ 0 h 189"/>
              <a:gd name="T2" fmla="*/ 527 w 527"/>
              <a:gd name="T3" fmla="*/ 0 h 189"/>
              <a:gd name="T4" fmla="*/ 527 w 527"/>
              <a:gd name="T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7" h="189">
                <a:moveTo>
                  <a:pt x="0" y="0"/>
                </a:moveTo>
                <a:lnTo>
                  <a:pt x="527" y="0"/>
                </a:lnTo>
                <a:lnTo>
                  <a:pt x="527" y="18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4916488" y="1719263"/>
            <a:ext cx="322262" cy="149225"/>
          </a:xfrm>
          <a:custGeom>
            <a:avLst/>
            <a:gdLst>
              <a:gd name="T0" fmla="*/ 108 w 203"/>
              <a:gd name="T1" fmla="*/ 94 h 94"/>
              <a:gd name="T2" fmla="*/ 0 w 203"/>
              <a:gd name="T3" fmla="*/ 54 h 94"/>
              <a:gd name="T4" fmla="*/ 108 w 203"/>
              <a:gd name="T5" fmla="*/ 0 h 94"/>
              <a:gd name="T6" fmla="*/ 203 w 203"/>
              <a:gd name="T7" fmla="*/ 54 h 94"/>
              <a:gd name="T8" fmla="*/ 108 w 203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94">
                <a:moveTo>
                  <a:pt x="108" y="94"/>
                </a:moveTo>
                <a:lnTo>
                  <a:pt x="0" y="54"/>
                </a:lnTo>
                <a:lnTo>
                  <a:pt x="108" y="0"/>
                </a:lnTo>
                <a:lnTo>
                  <a:pt x="203" y="54"/>
                </a:lnTo>
                <a:lnTo>
                  <a:pt x="108" y="94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5168900" y="2081213"/>
            <a:ext cx="1093788" cy="492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5291138" y="2239963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Resource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38" name="Freeform 10"/>
          <p:cNvSpPr>
            <a:spLocks/>
          </p:cNvSpPr>
          <p:nvPr/>
        </p:nvSpPr>
        <p:spPr bwMode="auto">
          <a:xfrm>
            <a:off x="6262688" y="2273300"/>
            <a:ext cx="214312" cy="171450"/>
          </a:xfrm>
          <a:custGeom>
            <a:avLst/>
            <a:gdLst>
              <a:gd name="T0" fmla="*/ 0 w 135"/>
              <a:gd name="T1" fmla="*/ 54 h 108"/>
              <a:gd name="T2" fmla="*/ 135 w 135"/>
              <a:gd name="T3" fmla="*/ 0 h 108"/>
              <a:gd name="T4" fmla="*/ 135 w 135"/>
              <a:gd name="T5" fmla="*/ 108 h 108"/>
              <a:gd name="T6" fmla="*/ 0 w 135"/>
              <a:gd name="T7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08">
                <a:moveTo>
                  <a:pt x="0" y="54"/>
                </a:moveTo>
                <a:lnTo>
                  <a:pt x="135" y="0"/>
                </a:lnTo>
                <a:lnTo>
                  <a:pt x="135" y="108"/>
                </a:lnTo>
                <a:lnTo>
                  <a:pt x="0" y="54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6076950" y="4802188"/>
            <a:ext cx="1263650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6159500" y="4897438"/>
            <a:ext cx="1169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Participant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7440613" y="2209800"/>
            <a:ext cx="1050925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7783513" y="2325688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Fund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7440613" y="1416050"/>
            <a:ext cx="1071562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7512050" y="1511300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Equipment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7440613" y="1824038"/>
            <a:ext cx="1071562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 flipH="1">
            <a:off x="7248525" y="2016125"/>
            <a:ext cx="1920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7248525" y="1630363"/>
            <a:ext cx="1920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8" name="Freeform 20"/>
          <p:cNvSpPr>
            <a:spLocks/>
          </p:cNvSpPr>
          <p:nvPr/>
        </p:nvSpPr>
        <p:spPr bwMode="auto">
          <a:xfrm>
            <a:off x="4462463" y="2000250"/>
            <a:ext cx="149225" cy="342900"/>
          </a:xfrm>
          <a:custGeom>
            <a:avLst/>
            <a:gdLst>
              <a:gd name="T0" fmla="*/ 94 w 94"/>
              <a:gd name="T1" fmla="*/ 108 h 216"/>
              <a:gd name="T2" fmla="*/ 40 w 94"/>
              <a:gd name="T3" fmla="*/ 0 h 216"/>
              <a:gd name="T4" fmla="*/ 0 w 94"/>
              <a:gd name="T5" fmla="*/ 108 h 216"/>
              <a:gd name="T6" fmla="*/ 40 w 94"/>
              <a:gd name="T7" fmla="*/ 216 h 216"/>
              <a:gd name="T8" fmla="*/ 94 w 94"/>
              <a:gd name="T9" fmla="*/ 10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16">
                <a:moveTo>
                  <a:pt x="94" y="108"/>
                </a:moveTo>
                <a:lnTo>
                  <a:pt x="40" y="0"/>
                </a:lnTo>
                <a:lnTo>
                  <a:pt x="0" y="108"/>
                </a:lnTo>
                <a:lnTo>
                  <a:pt x="40" y="216"/>
                </a:lnTo>
                <a:lnTo>
                  <a:pt x="94" y="108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>
            <a:off x="4525963" y="2325688"/>
            <a:ext cx="1587" cy="14906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7248525" y="1630363"/>
            <a:ext cx="1588" cy="1071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Freeform 23"/>
          <p:cNvSpPr>
            <a:spLocks/>
          </p:cNvSpPr>
          <p:nvPr/>
        </p:nvSpPr>
        <p:spPr bwMode="auto">
          <a:xfrm>
            <a:off x="1804988" y="1801813"/>
            <a:ext cx="1114425" cy="1951037"/>
          </a:xfrm>
          <a:custGeom>
            <a:avLst/>
            <a:gdLst>
              <a:gd name="T0" fmla="*/ 702 w 702"/>
              <a:gd name="T1" fmla="*/ 0 h 1229"/>
              <a:gd name="T2" fmla="*/ 0 w 702"/>
              <a:gd name="T3" fmla="*/ 0 h 1229"/>
              <a:gd name="T4" fmla="*/ 0 w 702"/>
              <a:gd name="T5" fmla="*/ 122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2" h="1229">
                <a:moveTo>
                  <a:pt x="702" y="0"/>
                </a:moveTo>
                <a:lnTo>
                  <a:pt x="0" y="0"/>
                </a:lnTo>
                <a:lnTo>
                  <a:pt x="0" y="122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2833688" y="1728788"/>
            <a:ext cx="320675" cy="149225"/>
          </a:xfrm>
          <a:custGeom>
            <a:avLst/>
            <a:gdLst>
              <a:gd name="T0" fmla="*/ 108 w 202"/>
              <a:gd name="T1" fmla="*/ 94 h 94"/>
              <a:gd name="T2" fmla="*/ 202 w 202"/>
              <a:gd name="T3" fmla="*/ 54 h 94"/>
              <a:gd name="T4" fmla="*/ 108 w 202"/>
              <a:gd name="T5" fmla="*/ 0 h 94"/>
              <a:gd name="T6" fmla="*/ 0 w 202"/>
              <a:gd name="T7" fmla="*/ 54 h 94"/>
              <a:gd name="T8" fmla="*/ 108 w 202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94">
                <a:moveTo>
                  <a:pt x="108" y="94"/>
                </a:moveTo>
                <a:lnTo>
                  <a:pt x="202" y="54"/>
                </a:lnTo>
                <a:lnTo>
                  <a:pt x="108" y="0"/>
                </a:lnTo>
                <a:lnTo>
                  <a:pt x="0" y="54"/>
                </a:lnTo>
                <a:lnTo>
                  <a:pt x="108" y="94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7248525" y="2359025"/>
            <a:ext cx="1920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Freeform 26"/>
          <p:cNvSpPr>
            <a:spLocks/>
          </p:cNvSpPr>
          <p:nvPr/>
        </p:nvSpPr>
        <p:spPr bwMode="auto">
          <a:xfrm>
            <a:off x="3325813" y="2009775"/>
            <a:ext cx="150812" cy="320675"/>
          </a:xfrm>
          <a:custGeom>
            <a:avLst/>
            <a:gdLst>
              <a:gd name="T0" fmla="*/ 95 w 95"/>
              <a:gd name="T1" fmla="*/ 94 h 202"/>
              <a:gd name="T2" fmla="*/ 54 w 95"/>
              <a:gd name="T3" fmla="*/ 0 h 202"/>
              <a:gd name="T4" fmla="*/ 0 w 95"/>
              <a:gd name="T5" fmla="*/ 94 h 202"/>
              <a:gd name="T6" fmla="*/ 54 w 95"/>
              <a:gd name="T7" fmla="*/ 202 h 202"/>
              <a:gd name="T8" fmla="*/ 95 w 95"/>
              <a:gd name="T9" fmla="*/ 9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202">
                <a:moveTo>
                  <a:pt x="95" y="94"/>
                </a:moveTo>
                <a:lnTo>
                  <a:pt x="54" y="0"/>
                </a:lnTo>
                <a:lnTo>
                  <a:pt x="0" y="94"/>
                </a:lnTo>
                <a:lnTo>
                  <a:pt x="54" y="202"/>
                </a:lnTo>
                <a:lnTo>
                  <a:pt x="95" y="94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5" name="Rectangle 27"/>
          <p:cNvSpPr>
            <a:spLocks noChangeArrowheads="1"/>
          </p:cNvSpPr>
          <p:nvPr/>
        </p:nvSpPr>
        <p:spPr bwMode="auto">
          <a:xfrm>
            <a:off x="2876550" y="2959100"/>
            <a:ext cx="1049338" cy="4286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3411538" y="2325688"/>
            <a:ext cx="1587" cy="6127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Rectangle 29"/>
          <p:cNvSpPr>
            <a:spLocks noChangeArrowheads="1"/>
          </p:cNvSpPr>
          <p:nvPr/>
        </p:nvSpPr>
        <p:spPr bwMode="auto">
          <a:xfrm>
            <a:off x="3003550" y="311785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Schedule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4354513" y="4630738"/>
            <a:ext cx="922337" cy="2143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9" name="Rectangle 31"/>
          <p:cNvSpPr>
            <a:spLocks noChangeArrowheads="1"/>
          </p:cNvSpPr>
          <p:nvPr/>
        </p:nvSpPr>
        <p:spPr bwMode="auto">
          <a:xfrm>
            <a:off x="4954588" y="4802188"/>
            <a:ext cx="57943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954588" y="4802188"/>
            <a:ext cx="600075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1" name="Rectangle 33"/>
          <p:cNvSpPr>
            <a:spLocks noChangeArrowheads="1"/>
          </p:cNvSpPr>
          <p:nvPr/>
        </p:nvSpPr>
        <p:spPr bwMode="auto">
          <a:xfrm>
            <a:off x="5046663" y="4897438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Task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63" name="Freeform 35"/>
          <p:cNvSpPr>
            <a:spLocks/>
          </p:cNvSpPr>
          <p:nvPr/>
        </p:nvSpPr>
        <p:spPr bwMode="auto">
          <a:xfrm>
            <a:off x="3625850" y="4930775"/>
            <a:ext cx="279400" cy="128588"/>
          </a:xfrm>
          <a:custGeom>
            <a:avLst/>
            <a:gdLst>
              <a:gd name="T0" fmla="*/ 81 w 176"/>
              <a:gd name="T1" fmla="*/ 0 h 81"/>
              <a:gd name="T2" fmla="*/ 176 w 176"/>
              <a:gd name="T3" fmla="*/ 41 h 81"/>
              <a:gd name="T4" fmla="*/ 81 w 176"/>
              <a:gd name="T5" fmla="*/ 81 h 81"/>
              <a:gd name="T6" fmla="*/ 0 w 176"/>
              <a:gd name="T7" fmla="*/ 41 h 81"/>
              <a:gd name="T8" fmla="*/ 81 w 176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81">
                <a:moveTo>
                  <a:pt x="81" y="0"/>
                </a:moveTo>
                <a:lnTo>
                  <a:pt x="176" y="41"/>
                </a:lnTo>
                <a:lnTo>
                  <a:pt x="81" y="81"/>
                </a:lnTo>
                <a:lnTo>
                  <a:pt x="0" y="41"/>
                </a:lnTo>
                <a:lnTo>
                  <a:pt x="81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717925" y="4040188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3905250" y="4802188"/>
            <a:ext cx="985838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6" name="Rectangle 38"/>
          <p:cNvSpPr>
            <a:spLocks noChangeArrowheads="1"/>
          </p:cNvSpPr>
          <p:nvPr/>
        </p:nvSpPr>
        <p:spPr bwMode="auto">
          <a:xfrm>
            <a:off x="3905250" y="4802188"/>
            <a:ext cx="1006475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3995738" y="4897438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Activity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68" name="Freeform 40"/>
          <p:cNvSpPr>
            <a:spLocks/>
          </p:cNvSpPr>
          <p:nvPr/>
        </p:nvSpPr>
        <p:spPr bwMode="auto">
          <a:xfrm>
            <a:off x="4248150" y="5145088"/>
            <a:ext cx="300038" cy="257175"/>
          </a:xfrm>
          <a:custGeom>
            <a:avLst/>
            <a:gdLst>
              <a:gd name="T0" fmla="*/ 94 w 189"/>
              <a:gd name="T1" fmla="*/ 162 h 162"/>
              <a:gd name="T2" fmla="*/ 0 w 189"/>
              <a:gd name="T3" fmla="*/ 162 h 162"/>
              <a:gd name="T4" fmla="*/ 94 w 189"/>
              <a:gd name="T5" fmla="*/ 0 h 162"/>
              <a:gd name="T6" fmla="*/ 189 w 189"/>
              <a:gd name="T7" fmla="*/ 162 h 162"/>
              <a:gd name="T8" fmla="*/ 94 w 189"/>
              <a:gd name="T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162">
                <a:moveTo>
                  <a:pt x="94" y="162"/>
                </a:moveTo>
                <a:lnTo>
                  <a:pt x="0" y="162"/>
                </a:lnTo>
                <a:lnTo>
                  <a:pt x="94" y="0"/>
                </a:lnTo>
                <a:lnTo>
                  <a:pt x="189" y="162"/>
                </a:lnTo>
                <a:lnTo>
                  <a:pt x="94" y="16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 flipV="1">
            <a:off x="4397375" y="5402263"/>
            <a:ext cx="1588" cy="4079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5191125" y="2573338"/>
            <a:ext cx="449263" cy="1243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1" name="Rectangle 43"/>
          <p:cNvSpPr>
            <a:spLocks noChangeArrowheads="1"/>
          </p:cNvSpPr>
          <p:nvPr/>
        </p:nvSpPr>
        <p:spPr bwMode="auto">
          <a:xfrm>
            <a:off x="4873625" y="3375025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con-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7620000" y="191770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Facility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73" name="Freeform 45"/>
          <p:cNvSpPr>
            <a:spLocks/>
          </p:cNvSpPr>
          <p:nvPr/>
        </p:nvSpPr>
        <p:spPr bwMode="auto">
          <a:xfrm>
            <a:off x="6711950" y="4652963"/>
            <a:ext cx="1200150" cy="149225"/>
          </a:xfrm>
          <a:custGeom>
            <a:avLst/>
            <a:gdLst>
              <a:gd name="T0" fmla="*/ 0 w 756"/>
              <a:gd name="T1" fmla="*/ 81 h 94"/>
              <a:gd name="T2" fmla="*/ 0 w 756"/>
              <a:gd name="T3" fmla="*/ 0 h 94"/>
              <a:gd name="T4" fmla="*/ 756 w 756"/>
              <a:gd name="T5" fmla="*/ 0 h 94"/>
              <a:gd name="T6" fmla="*/ 756 w 756"/>
              <a:gd name="T7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6" h="94">
                <a:moveTo>
                  <a:pt x="0" y="81"/>
                </a:moveTo>
                <a:lnTo>
                  <a:pt x="0" y="0"/>
                </a:lnTo>
                <a:lnTo>
                  <a:pt x="756" y="0"/>
                </a:lnTo>
                <a:lnTo>
                  <a:pt x="756" y="9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 flipV="1">
            <a:off x="8491538" y="3967163"/>
            <a:ext cx="1587" cy="9636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5" name="Line 47"/>
          <p:cNvSpPr>
            <a:spLocks noChangeShapeType="1"/>
          </p:cNvSpPr>
          <p:nvPr/>
        </p:nvSpPr>
        <p:spPr bwMode="auto">
          <a:xfrm flipH="1">
            <a:off x="8148638" y="3967163"/>
            <a:ext cx="3429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6" name="Line 48"/>
          <p:cNvSpPr>
            <a:spLocks noChangeShapeType="1"/>
          </p:cNvSpPr>
          <p:nvPr/>
        </p:nvSpPr>
        <p:spPr bwMode="auto">
          <a:xfrm>
            <a:off x="8320088" y="4930775"/>
            <a:ext cx="14922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7" name="Freeform 49"/>
          <p:cNvSpPr>
            <a:spLocks/>
          </p:cNvSpPr>
          <p:nvPr/>
        </p:nvSpPr>
        <p:spPr bwMode="auto">
          <a:xfrm>
            <a:off x="8040688" y="4845050"/>
            <a:ext cx="300037" cy="150813"/>
          </a:xfrm>
          <a:custGeom>
            <a:avLst/>
            <a:gdLst>
              <a:gd name="T0" fmla="*/ 81 w 189"/>
              <a:gd name="T1" fmla="*/ 0 h 95"/>
              <a:gd name="T2" fmla="*/ 0 w 189"/>
              <a:gd name="T3" fmla="*/ 54 h 95"/>
              <a:gd name="T4" fmla="*/ 81 w 189"/>
              <a:gd name="T5" fmla="*/ 95 h 95"/>
              <a:gd name="T6" fmla="*/ 189 w 189"/>
              <a:gd name="T7" fmla="*/ 54 h 95"/>
              <a:gd name="T8" fmla="*/ 81 w 189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95">
                <a:moveTo>
                  <a:pt x="81" y="0"/>
                </a:moveTo>
                <a:lnTo>
                  <a:pt x="0" y="54"/>
                </a:lnTo>
                <a:lnTo>
                  <a:pt x="81" y="95"/>
                </a:lnTo>
                <a:lnTo>
                  <a:pt x="189" y="54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78" name="Freeform 50"/>
          <p:cNvSpPr>
            <a:spLocks/>
          </p:cNvSpPr>
          <p:nvPr/>
        </p:nvSpPr>
        <p:spPr bwMode="auto">
          <a:xfrm>
            <a:off x="8105775" y="4867275"/>
            <a:ext cx="279400" cy="128588"/>
          </a:xfrm>
          <a:custGeom>
            <a:avLst/>
            <a:gdLst>
              <a:gd name="T0" fmla="*/ 95 w 176"/>
              <a:gd name="T1" fmla="*/ 0 h 81"/>
              <a:gd name="T2" fmla="*/ 0 w 176"/>
              <a:gd name="T3" fmla="*/ 40 h 81"/>
              <a:gd name="T4" fmla="*/ 95 w 176"/>
              <a:gd name="T5" fmla="*/ 81 h 81"/>
              <a:gd name="T6" fmla="*/ 176 w 176"/>
              <a:gd name="T7" fmla="*/ 40 h 81"/>
              <a:gd name="T8" fmla="*/ 95 w 176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81">
                <a:moveTo>
                  <a:pt x="95" y="0"/>
                </a:moveTo>
                <a:lnTo>
                  <a:pt x="0" y="40"/>
                </a:lnTo>
                <a:lnTo>
                  <a:pt x="95" y="81"/>
                </a:lnTo>
                <a:lnTo>
                  <a:pt x="176" y="40"/>
                </a:lnTo>
                <a:lnTo>
                  <a:pt x="95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9" name="Rectangle 51"/>
          <p:cNvSpPr>
            <a:spLocks noChangeArrowheads="1"/>
          </p:cNvSpPr>
          <p:nvPr/>
        </p:nvSpPr>
        <p:spPr bwMode="auto">
          <a:xfrm>
            <a:off x="8134350" y="3997325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7505700" y="4802188"/>
            <a:ext cx="5778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1" name="Rectangle 53"/>
          <p:cNvSpPr>
            <a:spLocks noChangeArrowheads="1"/>
          </p:cNvSpPr>
          <p:nvPr/>
        </p:nvSpPr>
        <p:spPr bwMode="auto">
          <a:xfrm>
            <a:off x="7505700" y="4802188"/>
            <a:ext cx="600075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2" name="Rectangle 54"/>
          <p:cNvSpPr>
            <a:spLocks noChangeArrowheads="1"/>
          </p:cNvSpPr>
          <p:nvPr/>
        </p:nvSpPr>
        <p:spPr bwMode="auto">
          <a:xfrm>
            <a:off x="7556500" y="4875213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Staff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83" name="Freeform 55"/>
          <p:cNvSpPr>
            <a:spLocks/>
          </p:cNvSpPr>
          <p:nvPr/>
        </p:nvSpPr>
        <p:spPr bwMode="auto">
          <a:xfrm>
            <a:off x="7226300" y="4138613"/>
            <a:ext cx="279400" cy="234950"/>
          </a:xfrm>
          <a:custGeom>
            <a:avLst/>
            <a:gdLst>
              <a:gd name="T0" fmla="*/ 95 w 176"/>
              <a:gd name="T1" fmla="*/ 148 h 148"/>
              <a:gd name="T2" fmla="*/ 0 w 176"/>
              <a:gd name="T3" fmla="*/ 148 h 148"/>
              <a:gd name="T4" fmla="*/ 95 w 176"/>
              <a:gd name="T5" fmla="*/ 0 h 148"/>
              <a:gd name="T6" fmla="*/ 176 w 176"/>
              <a:gd name="T7" fmla="*/ 148 h 148"/>
              <a:gd name="T8" fmla="*/ 95 w 176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48">
                <a:moveTo>
                  <a:pt x="95" y="148"/>
                </a:moveTo>
                <a:lnTo>
                  <a:pt x="0" y="148"/>
                </a:lnTo>
                <a:lnTo>
                  <a:pt x="95" y="0"/>
                </a:lnTo>
                <a:lnTo>
                  <a:pt x="176" y="148"/>
                </a:lnTo>
                <a:lnTo>
                  <a:pt x="95" y="148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4" name="Line 56"/>
          <p:cNvSpPr>
            <a:spLocks noChangeShapeType="1"/>
          </p:cNvSpPr>
          <p:nvPr/>
        </p:nvSpPr>
        <p:spPr bwMode="auto">
          <a:xfrm flipV="1">
            <a:off x="7377113" y="4373563"/>
            <a:ext cx="1587" cy="2794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5" name="Line 57"/>
          <p:cNvSpPr>
            <a:spLocks noChangeShapeType="1"/>
          </p:cNvSpPr>
          <p:nvPr/>
        </p:nvSpPr>
        <p:spPr bwMode="auto">
          <a:xfrm>
            <a:off x="6477000" y="2359025"/>
            <a:ext cx="7921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6" name="Rectangle 58"/>
          <p:cNvSpPr>
            <a:spLocks noChangeArrowheads="1"/>
          </p:cNvSpPr>
          <p:nvPr/>
        </p:nvSpPr>
        <p:spPr bwMode="auto">
          <a:xfrm>
            <a:off x="6440488" y="5810250"/>
            <a:ext cx="1265237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7" name="Rectangle 59"/>
          <p:cNvSpPr>
            <a:spLocks noChangeArrowheads="1"/>
          </p:cNvSpPr>
          <p:nvPr/>
        </p:nvSpPr>
        <p:spPr bwMode="auto">
          <a:xfrm>
            <a:off x="6567488" y="5883275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Department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88" name="Freeform 60"/>
          <p:cNvSpPr>
            <a:spLocks/>
          </p:cNvSpPr>
          <p:nvPr/>
        </p:nvSpPr>
        <p:spPr bwMode="auto">
          <a:xfrm>
            <a:off x="7205663" y="5616575"/>
            <a:ext cx="942975" cy="193675"/>
          </a:xfrm>
          <a:custGeom>
            <a:avLst/>
            <a:gdLst>
              <a:gd name="T0" fmla="*/ 0 w 594"/>
              <a:gd name="T1" fmla="*/ 108 h 122"/>
              <a:gd name="T2" fmla="*/ 0 w 594"/>
              <a:gd name="T3" fmla="*/ 0 h 122"/>
              <a:gd name="T4" fmla="*/ 594 w 594"/>
              <a:gd name="T5" fmla="*/ 0 h 122"/>
              <a:gd name="T6" fmla="*/ 594 w 594"/>
              <a:gd name="T7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4" h="122">
                <a:moveTo>
                  <a:pt x="0" y="108"/>
                </a:moveTo>
                <a:lnTo>
                  <a:pt x="0" y="0"/>
                </a:lnTo>
                <a:lnTo>
                  <a:pt x="594" y="0"/>
                </a:lnTo>
                <a:lnTo>
                  <a:pt x="594" y="12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7848600" y="5810250"/>
            <a:ext cx="600075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7848600" y="5810250"/>
            <a:ext cx="620713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7964488" y="5883275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Team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92" name="Freeform 64"/>
          <p:cNvSpPr>
            <a:spLocks/>
          </p:cNvSpPr>
          <p:nvPr/>
        </p:nvSpPr>
        <p:spPr bwMode="auto">
          <a:xfrm>
            <a:off x="7654925" y="5145088"/>
            <a:ext cx="279400" cy="236537"/>
          </a:xfrm>
          <a:custGeom>
            <a:avLst/>
            <a:gdLst>
              <a:gd name="T0" fmla="*/ 81 w 176"/>
              <a:gd name="T1" fmla="*/ 149 h 149"/>
              <a:gd name="T2" fmla="*/ 0 w 176"/>
              <a:gd name="T3" fmla="*/ 149 h 149"/>
              <a:gd name="T4" fmla="*/ 81 w 176"/>
              <a:gd name="T5" fmla="*/ 0 h 149"/>
              <a:gd name="T6" fmla="*/ 176 w 176"/>
              <a:gd name="T7" fmla="*/ 149 h 149"/>
              <a:gd name="T8" fmla="*/ 81 w 176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49">
                <a:moveTo>
                  <a:pt x="81" y="149"/>
                </a:moveTo>
                <a:lnTo>
                  <a:pt x="0" y="149"/>
                </a:lnTo>
                <a:lnTo>
                  <a:pt x="81" y="0"/>
                </a:lnTo>
                <a:lnTo>
                  <a:pt x="176" y="149"/>
                </a:lnTo>
                <a:lnTo>
                  <a:pt x="81" y="149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3" name="Line 65"/>
          <p:cNvSpPr>
            <a:spLocks noChangeShapeType="1"/>
          </p:cNvSpPr>
          <p:nvPr/>
        </p:nvSpPr>
        <p:spPr bwMode="auto">
          <a:xfrm flipV="1">
            <a:off x="7783513" y="5381625"/>
            <a:ext cx="1587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4" name="Line 66"/>
          <p:cNvSpPr>
            <a:spLocks noChangeShapeType="1"/>
          </p:cNvSpPr>
          <p:nvPr/>
        </p:nvSpPr>
        <p:spPr bwMode="auto">
          <a:xfrm>
            <a:off x="2276475" y="3902075"/>
            <a:ext cx="17573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5" name="Rectangle 67"/>
          <p:cNvSpPr>
            <a:spLocks noChangeArrowheads="1"/>
          </p:cNvSpPr>
          <p:nvPr/>
        </p:nvSpPr>
        <p:spPr bwMode="auto">
          <a:xfrm>
            <a:off x="2760663" y="366395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produces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396" name="Freeform 68"/>
          <p:cNvSpPr>
            <a:spLocks/>
          </p:cNvSpPr>
          <p:nvPr/>
        </p:nvSpPr>
        <p:spPr bwMode="auto">
          <a:xfrm>
            <a:off x="3433763" y="4030663"/>
            <a:ext cx="600075" cy="965200"/>
          </a:xfrm>
          <a:custGeom>
            <a:avLst/>
            <a:gdLst>
              <a:gd name="T0" fmla="*/ 378 w 378"/>
              <a:gd name="T1" fmla="*/ 0 h 608"/>
              <a:gd name="T2" fmla="*/ 0 w 378"/>
              <a:gd name="T3" fmla="*/ 0 h 608"/>
              <a:gd name="T4" fmla="*/ 0 w 378"/>
              <a:gd name="T5" fmla="*/ 608 h 608"/>
              <a:gd name="T6" fmla="*/ 108 w 378"/>
              <a:gd name="T7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608">
                <a:moveTo>
                  <a:pt x="378" y="0"/>
                </a:moveTo>
                <a:lnTo>
                  <a:pt x="0" y="0"/>
                </a:lnTo>
                <a:lnTo>
                  <a:pt x="0" y="608"/>
                </a:lnTo>
                <a:lnTo>
                  <a:pt x="108" y="60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7" name="Freeform 69"/>
          <p:cNvSpPr>
            <a:spLocks/>
          </p:cNvSpPr>
          <p:nvPr/>
        </p:nvSpPr>
        <p:spPr bwMode="auto">
          <a:xfrm>
            <a:off x="4611688" y="4159250"/>
            <a:ext cx="279400" cy="236538"/>
          </a:xfrm>
          <a:custGeom>
            <a:avLst/>
            <a:gdLst>
              <a:gd name="T0" fmla="*/ 81 w 176"/>
              <a:gd name="T1" fmla="*/ 149 h 149"/>
              <a:gd name="T2" fmla="*/ 0 w 176"/>
              <a:gd name="T3" fmla="*/ 149 h 149"/>
              <a:gd name="T4" fmla="*/ 81 w 176"/>
              <a:gd name="T5" fmla="*/ 0 h 149"/>
              <a:gd name="T6" fmla="*/ 176 w 176"/>
              <a:gd name="T7" fmla="*/ 149 h 149"/>
              <a:gd name="T8" fmla="*/ 81 w 176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49">
                <a:moveTo>
                  <a:pt x="81" y="149"/>
                </a:moveTo>
                <a:lnTo>
                  <a:pt x="0" y="149"/>
                </a:lnTo>
                <a:lnTo>
                  <a:pt x="81" y="0"/>
                </a:lnTo>
                <a:lnTo>
                  <a:pt x="176" y="149"/>
                </a:lnTo>
                <a:lnTo>
                  <a:pt x="81" y="149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8" name="Line 70"/>
          <p:cNvSpPr>
            <a:spLocks noChangeShapeType="1"/>
          </p:cNvSpPr>
          <p:nvPr/>
        </p:nvSpPr>
        <p:spPr bwMode="auto">
          <a:xfrm flipV="1">
            <a:off x="4740275" y="4395788"/>
            <a:ext cx="1588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9" name="Rectangle 71"/>
          <p:cNvSpPr>
            <a:spLocks noChangeArrowheads="1"/>
          </p:cNvSpPr>
          <p:nvPr/>
        </p:nvSpPr>
        <p:spPr bwMode="auto">
          <a:xfrm>
            <a:off x="2125663" y="4716463"/>
            <a:ext cx="922337" cy="5143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00" name="Rectangle 72"/>
          <p:cNvSpPr>
            <a:spLocks noChangeArrowheads="1"/>
          </p:cNvSpPr>
          <p:nvPr/>
        </p:nvSpPr>
        <p:spPr bwMode="auto">
          <a:xfrm>
            <a:off x="2370138" y="4789488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 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839788" y="4716463"/>
            <a:ext cx="1200150" cy="4937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889000" y="4768850"/>
            <a:ext cx="1169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Set of Work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1665288" y="3482975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224088" y="4983163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Product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1085850" y="4983163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Products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06" name="Freeform 78"/>
          <p:cNvSpPr>
            <a:spLocks/>
          </p:cNvSpPr>
          <p:nvPr/>
        </p:nvSpPr>
        <p:spPr bwMode="auto">
          <a:xfrm>
            <a:off x="496888" y="4010025"/>
            <a:ext cx="857250" cy="920750"/>
          </a:xfrm>
          <a:custGeom>
            <a:avLst/>
            <a:gdLst>
              <a:gd name="T0" fmla="*/ 0 w 540"/>
              <a:gd name="T1" fmla="*/ 580 h 580"/>
              <a:gd name="T2" fmla="*/ 0 w 540"/>
              <a:gd name="T3" fmla="*/ 0 h 580"/>
              <a:gd name="T4" fmla="*/ 540 w 540"/>
              <a:gd name="T5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580">
                <a:moveTo>
                  <a:pt x="0" y="580"/>
                </a:moveTo>
                <a:lnTo>
                  <a:pt x="0" y="0"/>
                </a:lnTo>
                <a:lnTo>
                  <a:pt x="54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07" name="Line 79"/>
          <p:cNvSpPr>
            <a:spLocks noChangeShapeType="1"/>
          </p:cNvSpPr>
          <p:nvPr/>
        </p:nvSpPr>
        <p:spPr bwMode="auto">
          <a:xfrm flipH="1">
            <a:off x="496888" y="4930775"/>
            <a:ext cx="1285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09" name="Freeform 81"/>
          <p:cNvSpPr>
            <a:spLocks/>
          </p:cNvSpPr>
          <p:nvPr/>
        </p:nvSpPr>
        <p:spPr bwMode="auto">
          <a:xfrm>
            <a:off x="582613" y="4867275"/>
            <a:ext cx="257175" cy="128588"/>
          </a:xfrm>
          <a:custGeom>
            <a:avLst/>
            <a:gdLst>
              <a:gd name="T0" fmla="*/ 81 w 162"/>
              <a:gd name="T1" fmla="*/ 0 h 81"/>
              <a:gd name="T2" fmla="*/ 162 w 162"/>
              <a:gd name="T3" fmla="*/ 40 h 81"/>
              <a:gd name="T4" fmla="*/ 81 w 162"/>
              <a:gd name="T5" fmla="*/ 81 h 81"/>
              <a:gd name="T6" fmla="*/ 0 w 162"/>
              <a:gd name="T7" fmla="*/ 40 h 81"/>
              <a:gd name="T8" fmla="*/ 81 w 16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81">
                <a:moveTo>
                  <a:pt x="81" y="0"/>
                </a:moveTo>
                <a:lnTo>
                  <a:pt x="162" y="40"/>
                </a:lnTo>
                <a:lnTo>
                  <a:pt x="81" y="81"/>
                </a:lnTo>
                <a:lnTo>
                  <a:pt x="0" y="40"/>
                </a:lnTo>
                <a:lnTo>
                  <a:pt x="81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1185863" y="4040188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1054100" y="5745163"/>
            <a:ext cx="1328738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1054100" y="5745163"/>
            <a:ext cx="1350963" cy="4508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4" name="Rectangle 86"/>
          <p:cNvSpPr>
            <a:spLocks noChangeArrowheads="1"/>
          </p:cNvSpPr>
          <p:nvPr/>
        </p:nvSpPr>
        <p:spPr bwMode="auto">
          <a:xfrm>
            <a:off x="1347788" y="5818188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Internal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2490788" y="5745163"/>
            <a:ext cx="1220787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490788" y="5745163"/>
            <a:ext cx="1243012" cy="4508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762250" y="5775325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Project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6262688" y="2959100"/>
            <a:ext cx="8350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6262688" y="2959100"/>
            <a:ext cx="857250" cy="3857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6489700" y="2989263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21" name="Line 93"/>
          <p:cNvSpPr>
            <a:spLocks noChangeShapeType="1"/>
          </p:cNvSpPr>
          <p:nvPr/>
        </p:nvSpPr>
        <p:spPr bwMode="auto">
          <a:xfrm flipV="1">
            <a:off x="5468938" y="3201988"/>
            <a:ext cx="793750" cy="6143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5707063" y="3802063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respon-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4789488" y="3503613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sumes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6335713" y="3160713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Package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5640388" y="4395788"/>
            <a:ext cx="836612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5640388" y="4395788"/>
            <a:ext cx="857250" cy="2778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5853113" y="4446588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Role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28" name="Line 100"/>
          <p:cNvSpPr>
            <a:spLocks noChangeShapeType="1"/>
          </p:cNvSpPr>
          <p:nvPr/>
        </p:nvSpPr>
        <p:spPr bwMode="auto">
          <a:xfrm flipV="1">
            <a:off x="6283325" y="4010025"/>
            <a:ext cx="385763" cy="3857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29" name="Line 101"/>
          <p:cNvSpPr>
            <a:spLocks noChangeShapeType="1"/>
          </p:cNvSpPr>
          <p:nvPr/>
        </p:nvSpPr>
        <p:spPr bwMode="auto">
          <a:xfrm flipH="1">
            <a:off x="6154738" y="3344863"/>
            <a:ext cx="555625" cy="1050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6488113" y="3375025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5641975" y="290195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des-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5430838" y="2603500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5538788" y="3094038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cribes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2557463" y="5989638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Deliverable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5" name="Rectangle 107"/>
          <p:cNvSpPr>
            <a:spLocks noChangeArrowheads="1"/>
          </p:cNvSpPr>
          <p:nvPr/>
        </p:nvSpPr>
        <p:spPr bwMode="auto">
          <a:xfrm>
            <a:off x="5737225" y="3994150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sible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6" name="Rectangle 108"/>
          <p:cNvSpPr>
            <a:spLocks noChangeArrowheads="1"/>
          </p:cNvSpPr>
          <p:nvPr/>
        </p:nvSpPr>
        <p:spPr bwMode="auto">
          <a:xfrm>
            <a:off x="6503988" y="4146550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plays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7" name="Rectangle 109"/>
          <p:cNvSpPr>
            <a:spLocks noChangeArrowheads="1"/>
          </p:cNvSpPr>
          <p:nvPr/>
        </p:nvSpPr>
        <p:spPr bwMode="auto">
          <a:xfrm>
            <a:off x="5840413" y="4165600"/>
            <a:ext cx="3190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for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38" name="Rectangle 110"/>
          <p:cNvSpPr>
            <a:spLocks noChangeArrowheads="1"/>
          </p:cNvSpPr>
          <p:nvPr/>
        </p:nvSpPr>
        <p:spPr bwMode="auto">
          <a:xfrm>
            <a:off x="7440613" y="2601913"/>
            <a:ext cx="1050925" cy="4079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9" name="Rectangle 111"/>
          <p:cNvSpPr>
            <a:spLocks noChangeArrowheads="1"/>
          </p:cNvSpPr>
          <p:nvPr/>
        </p:nvSpPr>
        <p:spPr bwMode="auto">
          <a:xfrm>
            <a:off x="7629525" y="2654300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Organi-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40" name="Line 112"/>
          <p:cNvSpPr>
            <a:spLocks noChangeShapeType="1"/>
          </p:cNvSpPr>
          <p:nvPr/>
        </p:nvSpPr>
        <p:spPr bwMode="auto">
          <a:xfrm>
            <a:off x="7248525" y="2701925"/>
            <a:ext cx="1920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1" name="Rectangle 113"/>
          <p:cNvSpPr>
            <a:spLocks noChangeArrowheads="1"/>
          </p:cNvSpPr>
          <p:nvPr/>
        </p:nvSpPr>
        <p:spPr bwMode="auto">
          <a:xfrm>
            <a:off x="7681913" y="2825750"/>
            <a:ext cx="638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zation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42" name="Freeform 114"/>
          <p:cNvSpPr>
            <a:spLocks/>
          </p:cNvSpPr>
          <p:nvPr/>
        </p:nvSpPr>
        <p:spPr bwMode="auto">
          <a:xfrm>
            <a:off x="7634288" y="3025775"/>
            <a:ext cx="149225" cy="322263"/>
          </a:xfrm>
          <a:custGeom>
            <a:avLst/>
            <a:gdLst>
              <a:gd name="T0" fmla="*/ 94 w 94"/>
              <a:gd name="T1" fmla="*/ 108 h 203"/>
              <a:gd name="T2" fmla="*/ 40 w 94"/>
              <a:gd name="T3" fmla="*/ 0 h 203"/>
              <a:gd name="T4" fmla="*/ 0 w 94"/>
              <a:gd name="T5" fmla="*/ 108 h 203"/>
              <a:gd name="T6" fmla="*/ 40 w 94"/>
              <a:gd name="T7" fmla="*/ 203 h 203"/>
              <a:gd name="T8" fmla="*/ 94 w 94"/>
              <a:gd name="T9" fmla="*/ 10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03">
                <a:moveTo>
                  <a:pt x="94" y="108"/>
                </a:moveTo>
                <a:lnTo>
                  <a:pt x="40" y="0"/>
                </a:lnTo>
                <a:lnTo>
                  <a:pt x="0" y="108"/>
                </a:lnTo>
                <a:lnTo>
                  <a:pt x="40" y="203"/>
                </a:lnTo>
                <a:lnTo>
                  <a:pt x="94" y="108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443" name="Line 115"/>
          <p:cNvSpPr>
            <a:spLocks noChangeShapeType="1"/>
          </p:cNvSpPr>
          <p:nvPr/>
        </p:nvSpPr>
        <p:spPr bwMode="auto">
          <a:xfrm>
            <a:off x="7697788" y="3324225"/>
            <a:ext cx="1587" cy="342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4" name="Rectangle 116"/>
          <p:cNvSpPr>
            <a:spLocks noChangeArrowheads="1"/>
          </p:cNvSpPr>
          <p:nvPr/>
        </p:nvSpPr>
        <p:spPr bwMode="auto">
          <a:xfrm>
            <a:off x="4033838" y="2681288"/>
            <a:ext cx="1092200" cy="600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5" name="Rectangle 117"/>
          <p:cNvSpPr>
            <a:spLocks noChangeArrowheads="1"/>
          </p:cNvSpPr>
          <p:nvPr/>
        </p:nvSpPr>
        <p:spPr bwMode="auto">
          <a:xfrm>
            <a:off x="4033838" y="2681288"/>
            <a:ext cx="1114425" cy="6207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6" name="Rectangle 118"/>
          <p:cNvSpPr>
            <a:spLocks noChangeArrowheads="1"/>
          </p:cNvSpPr>
          <p:nvPr/>
        </p:nvSpPr>
        <p:spPr bwMode="auto">
          <a:xfrm>
            <a:off x="4143375" y="3054350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Structure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47" name="Rectangle 119"/>
          <p:cNvSpPr>
            <a:spLocks noChangeArrowheads="1"/>
          </p:cNvSpPr>
          <p:nvPr/>
        </p:nvSpPr>
        <p:spPr bwMode="auto">
          <a:xfrm>
            <a:off x="7791450" y="3503613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48" name="Rectangle 120"/>
          <p:cNvSpPr>
            <a:spLocks noChangeArrowheads="1"/>
          </p:cNvSpPr>
          <p:nvPr/>
        </p:nvSpPr>
        <p:spPr bwMode="auto">
          <a:xfrm>
            <a:off x="4354513" y="3546475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49" name="Line 121"/>
          <p:cNvSpPr>
            <a:spLocks noChangeShapeType="1"/>
          </p:cNvSpPr>
          <p:nvPr/>
        </p:nvSpPr>
        <p:spPr bwMode="auto">
          <a:xfrm>
            <a:off x="3956050" y="3546475"/>
            <a:ext cx="420688" cy="269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0" name="Freeform 122"/>
          <p:cNvSpPr>
            <a:spLocks/>
          </p:cNvSpPr>
          <p:nvPr/>
        </p:nvSpPr>
        <p:spPr bwMode="auto">
          <a:xfrm>
            <a:off x="3692525" y="3389313"/>
            <a:ext cx="279400" cy="171450"/>
          </a:xfrm>
          <a:custGeom>
            <a:avLst/>
            <a:gdLst>
              <a:gd name="T0" fmla="*/ 108 w 176"/>
              <a:gd name="T1" fmla="*/ 14 h 108"/>
              <a:gd name="T2" fmla="*/ 0 w 176"/>
              <a:gd name="T3" fmla="*/ 0 h 108"/>
              <a:gd name="T4" fmla="*/ 68 w 176"/>
              <a:gd name="T5" fmla="*/ 95 h 108"/>
              <a:gd name="T6" fmla="*/ 176 w 176"/>
              <a:gd name="T7" fmla="*/ 108 h 108"/>
              <a:gd name="T8" fmla="*/ 108 w 176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8">
                <a:moveTo>
                  <a:pt x="108" y="14"/>
                </a:moveTo>
                <a:lnTo>
                  <a:pt x="0" y="0"/>
                </a:lnTo>
                <a:lnTo>
                  <a:pt x="68" y="95"/>
                </a:lnTo>
                <a:lnTo>
                  <a:pt x="176" y="108"/>
                </a:lnTo>
                <a:lnTo>
                  <a:pt x="108" y="14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451" name="Freeform 123"/>
          <p:cNvSpPr>
            <a:spLocks/>
          </p:cNvSpPr>
          <p:nvPr/>
        </p:nvSpPr>
        <p:spPr bwMode="auto">
          <a:xfrm>
            <a:off x="5148263" y="3924300"/>
            <a:ext cx="514350" cy="320675"/>
          </a:xfrm>
          <a:custGeom>
            <a:avLst/>
            <a:gdLst>
              <a:gd name="T0" fmla="*/ 189 w 324"/>
              <a:gd name="T1" fmla="*/ 0 h 202"/>
              <a:gd name="T2" fmla="*/ 324 w 324"/>
              <a:gd name="T3" fmla="*/ 0 h 202"/>
              <a:gd name="T4" fmla="*/ 324 w 324"/>
              <a:gd name="T5" fmla="*/ 202 h 202"/>
              <a:gd name="T6" fmla="*/ 0 w 324"/>
              <a:gd name="T7" fmla="*/ 202 h 202"/>
              <a:gd name="T8" fmla="*/ 0 w 324"/>
              <a:gd name="T9" fmla="*/ 10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02">
                <a:moveTo>
                  <a:pt x="189" y="0"/>
                </a:moveTo>
                <a:lnTo>
                  <a:pt x="324" y="0"/>
                </a:lnTo>
                <a:lnTo>
                  <a:pt x="324" y="202"/>
                </a:lnTo>
                <a:lnTo>
                  <a:pt x="0" y="202"/>
                </a:lnTo>
                <a:lnTo>
                  <a:pt x="0" y="10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2" name="Rectangle 124"/>
          <p:cNvSpPr>
            <a:spLocks noChangeArrowheads="1"/>
          </p:cNvSpPr>
          <p:nvPr/>
        </p:nvSpPr>
        <p:spPr bwMode="auto">
          <a:xfrm>
            <a:off x="4899025" y="4254500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depends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53" name="Rectangle 125"/>
          <p:cNvSpPr>
            <a:spLocks noChangeArrowheads="1"/>
          </p:cNvSpPr>
          <p:nvPr/>
        </p:nvSpPr>
        <p:spPr bwMode="auto">
          <a:xfrm>
            <a:off x="1143000" y="5989638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 Product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54" name="Rectangle 126"/>
          <p:cNvSpPr>
            <a:spLocks noChangeArrowheads="1"/>
          </p:cNvSpPr>
          <p:nvPr/>
        </p:nvSpPr>
        <p:spPr bwMode="auto">
          <a:xfrm>
            <a:off x="3862388" y="5810250"/>
            <a:ext cx="18208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5" name="Rectangle 127"/>
          <p:cNvSpPr>
            <a:spLocks noChangeArrowheads="1"/>
          </p:cNvSpPr>
          <p:nvPr/>
        </p:nvSpPr>
        <p:spPr bwMode="auto">
          <a:xfrm>
            <a:off x="3862388" y="5810250"/>
            <a:ext cx="1843087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6" name="Rectangle 128"/>
          <p:cNvSpPr>
            <a:spLocks noChangeArrowheads="1"/>
          </p:cNvSpPr>
          <p:nvPr/>
        </p:nvSpPr>
        <p:spPr bwMode="auto">
          <a:xfrm>
            <a:off x="3956050" y="5903913"/>
            <a:ext cx="170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Project Function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57" name="Rectangle 129"/>
          <p:cNvSpPr>
            <a:spLocks noChangeArrowheads="1"/>
          </p:cNvSpPr>
          <p:nvPr/>
        </p:nvSpPr>
        <p:spPr bwMode="auto">
          <a:xfrm>
            <a:off x="3163888" y="1630363"/>
            <a:ext cx="1736725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8" name="Rectangle 130"/>
          <p:cNvSpPr>
            <a:spLocks noChangeArrowheads="1"/>
          </p:cNvSpPr>
          <p:nvPr/>
        </p:nvSpPr>
        <p:spPr bwMode="auto">
          <a:xfrm>
            <a:off x="3154363" y="1630363"/>
            <a:ext cx="1757362" cy="3651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59" name="Rectangle 131"/>
          <p:cNvSpPr>
            <a:spLocks noChangeArrowheads="1"/>
          </p:cNvSpPr>
          <p:nvPr/>
        </p:nvSpPr>
        <p:spPr bwMode="auto">
          <a:xfrm>
            <a:off x="3675063" y="1725613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Project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60" name="Rectangle 132"/>
          <p:cNvSpPr>
            <a:spLocks noChangeArrowheads="1"/>
          </p:cNvSpPr>
          <p:nvPr/>
        </p:nvSpPr>
        <p:spPr bwMode="auto">
          <a:xfrm>
            <a:off x="1311275" y="3752850"/>
            <a:ext cx="9858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1" name="Rectangle 133"/>
          <p:cNvSpPr>
            <a:spLocks noChangeArrowheads="1"/>
          </p:cNvSpPr>
          <p:nvPr/>
        </p:nvSpPr>
        <p:spPr bwMode="auto">
          <a:xfrm>
            <a:off x="1311275" y="3752850"/>
            <a:ext cx="1008063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2" name="Rectangle 134"/>
          <p:cNvSpPr>
            <a:spLocks noChangeArrowheads="1"/>
          </p:cNvSpPr>
          <p:nvPr/>
        </p:nvSpPr>
        <p:spPr bwMode="auto">
          <a:xfrm>
            <a:off x="1444625" y="3846513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Outcome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63" name="Rectangle 135"/>
          <p:cNvSpPr>
            <a:spLocks noChangeArrowheads="1"/>
          </p:cNvSpPr>
          <p:nvPr/>
        </p:nvSpPr>
        <p:spPr bwMode="auto">
          <a:xfrm>
            <a:off x="4033838" y="3816350"/>
            <a:ext cx="1435100" cy="322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4" name="Rectangle 136"/>
          <p:cNvSpPr>
            <a:spLocks noChangeArrowheads="1"/>
          </p:cNvSpPr>
          <p:nvPr/>
        </p:nvSpPr>
        <p:spPr bwMode="auto">
          <a:xfrm>
            <a:off x="4033838" y="3816350"/>
            <a:ext cx="1457325" cy="342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5" name="Rectangle 137"/>
          <p:cNvSpPr>
            <a:spLocks noChangeArrowheads="1"/>
          </p:cNvSpPr>
          <p:nvPr/>
        </p:nvSpPr>
        <p:spPr bwMode="auto">
          <a:xfrm>
            <a:off x="4548188" y="39116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Work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66" name="Rectangle 138"/>
          <p:cNvSpPr>
            <a:spLocks noChangeArrowheads="1"/>
          </p:cNvSpPr>
          <p:nvPr/>
        </p:nvSpPr>
        <p:spPr bwMode="auto">
          <a:xfrm>
            <a:off x="6562725" y="3687763"/>
            <a:ext cx="1563688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7" name="Rectangle 139"/>
          <p:cNvSpPr>
            <a:spLocks noChangeArrowheads="1"/>
          </p:cNvSpPr>
          <p:nvPr/>
        </p:nvSpPr>
        <p:spPr bwMode="auto">
          <a:xfrm>
            <a:off x="6562725" y="3687763"/>
            <a:ext cx="1585913" cy="4714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68" name="Rectangle 140"/>
          <p:cNvSpPr>
            <a:spLocks noChangeArrowheads="1"/>
          </p:cNvSpPr>
          <p:nvPr/>
        </p:nvSpPr>
        <p:spPr bwMode="auto">
          <a:xfrm>
            <a:off x="6632575" y="3740150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Organizational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69" name="Rectangle 141"/>
          <p:cNvSpPr>
            <a:spLocks noChangeArrowheads="1"/>
          </p:cNvSpPr>
          <p:nvPr/>
        </p:nvSpPr>
        <p:spPr bwMode="auto">
          <a:xfrm>
            <a:off x="7146925" y="39116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Unit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70" name="Freeform 142"/>
          <p:cNvSpPr>
            <a:spLocks/>
          </p:cNvSpPr>
          <p:nvPr/>
        </p:nvSpPr>
        <p:spPr bwMode="auto">
          <a:xfrm>
            <a:off x="1439863" y="4502150"/>
            <a:ext cx="1136650" cy="214313"/>
          </a:xfrm>
          <a:custGeom>
            <a:avLst/>
            <a:gdLst>
              <a:gd name="T0" fmla="*/ 0 w 716"/>
              <a:gd name="T1" fmla="*/ 122 h 135"/>
              <a:gd name="T2" fmla="*/ 0 w 716"/>
              <a:gd name="T3" fmla="*/ 0 h 135"/>
              <a:gd name="T4" fmla="*/ 716 w 716"/>
              <a:gd name="T5" fmla="*/ 0 h 135"/>
              <a:gd name="T6" fmla="*/ 716 w 716"/>
              <a:gd name="T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6" h="135">
                <a:moveTo>
                  <a:pt x="0" y="122"/>
                </a:moveTo>
                <a:lnTo>
                  <a:pt x="0" y="0"/>
                </a:lnTo>
                <a:lnTo>
                  <a:pt x="716" y="0"/>
                </a:lnTo>
                <a:lnTo>
                  <a:pt x="716" y="135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71" name="Freeform 143"/>
          <p:cNvSpPr>
            <a:spLocks/>
          </p:cNvSpPr>
          <p:nvPr/>
        </p:nvSpPr>
        <p:spPr bwMode="auto">
          <a:xfrm>
            <a:off x="1654175" y="4073525"/>
            <a:ext cx="279400" cy="257175"/>
          </a:xfrm>
          <a:custGeom>
            <a:avLst/>
            <a:gdLst>
              <a:gd name="T0" fmla="*/ 95 w 176"/>
              <a:gd name="T1" fmla="*/ 162 h 162"/>
              <a:gd name="T2" fmla="*/ 0 w 176"/>
              <a:gd name="T3" fmla="*/ 162 h 162"/>
              <a:gd name="T4" fmla="*/ 95 w 176"/>
              <a:gd name="T5" fmla="*/ 0 h 162"/>
              <a:gd name="T6" fmla="*/ 176 w 176"/>
              <a:gd name="T7" fmla="*/ 162 h 162"/>
              <a:gd name="T8" fmla="*/ 95 w 176"/>
              <a:gd name="T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62">
                <a:moveTo>
                  <a:pt x="95" y="162"/>
                </a:moveTo>
                <a:lnTo>
                  <a:pt x="0" y="162"/>
                </a:lnTo>
                <a:lnTo>
                  <a:pt x="95" y="0"/>
                </a:lnTo>
                <a:lnTo>
                  <a:pt x="176" y="162"/>
                </a:lnTo>
                <a:lnTo>
                  <a:pt x="95" y="16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72" name="Freeform 144"/>
          <p:cNvSpPr>
            <a:spLocks/>
          </p:cNvSpPr>
          <p:nvPr/>
        </p:nvSpPr>
        <p:spPr bwMode="auto">
          <a:xfrm>
            <a:off x="2447925" y="5210175"/>
            <a:ext cx="277813" cy="257175"/>
          </a:xfrm>
          <a:custGeom>
            <a:avLst/>
            <a:gdLst>
              <a:gd name="T0" fmla="*/ 81 w 175"/>
              <a:gd name="T1" fmla="*/ 162 h 162"/>
              <a:gd name="T2" fmla="*/ 0 w 175"/>
              <a:gd name="T3" fmla="*/ 162 h 162"/>
              <a:gd name="T4" fmla="*/ 81 w 175"/>
              <a:gd name="T5" fmla="*/ 0 h 162"/>
              <a:gd name="T6" fmla="*/ 175 w 175"/>
              <a:gd name="T7" fmla="*/ 162 h 162"/>
              <a:gd name="T8" fmla="*/ 81 w 175"/>
              <a:gd name="T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62">
                <a:moveTo>
                  <a:pt x="81" y="162"/>
                </a:moveTo>
                <a:lnTo>
                  <a:pt x="0" y="162"/>
                </a:lnTo>
                <a:lnTo>
                  <a:pt x="81" y="0"/>
                </a:lnTo>
                <a:lnTo>
                  <a:pt x="175" y="162"/>
                </a:lnTo>
                <a:lnTo>
                  <a:pt x="81" y="16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73" name="Line 145"/>
          <p:cNvSpPr>
            <a:spLocks noChangeShapeType="1"/>
          </p:cNvSpPr>
          <p:nvPr/>
        </p:nvSpPr>
        <p:spPr bwMode="auto">
          <a:xfrm flipV="1">
            <a:off x="1804988" y="4330700"/>
            <a:ext cx="1587" cy="171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74" name="Line 146"/>
          <p:cNvSpPr>
            <a:spLocks noChangeShapeType="1"/>
          </p:cNvSpPr>
          <p:nvPr/>
        </p:nvSpPr>
        <p:spPr bwMode="auto">
          <a:xfrm flipV="1">
            <a:off x="2576513" y="5467350"/>
            <a:ext cx="1587" cy="1492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75" name="Rectangle 147"/>
          <p:cNvSpPr>
            <a:spLocks noChangeArrowheads="1"/>
          </p:cNvSpPr>
          <p:nvPr/>
        </p:nvSpPr>
        <p:spPr bwMode="auto">
          <a:xfrm>
            <a:off x="4348163" y="2732088"/>
            <a:ext cx="531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Work 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99476" name="Rectangle 148"/>
          <p:cNvSpPr>
            <a:spLocks noChangeArrowheads="1"/>
          </p:cNvSpPr>
          <p:nvPr/>
        </p:nvSpPr>
        <p:spPr bwMode="auto">
          <a:xfrm>
            <a:off x="4143375" y="2903538"/>
            <a:ext cx="9572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Breakdown</a:t>
            </a:r>
            <a:endParaRPr lang="en-US" sz="1400">
              <a:latin typeface="Lucida Sans Typewriter" charset="0"/>
            </a:endParaRPr>
          </a:p>
        </p:txBody>
      </p:sp>
      <p:cxnSp>
        <p:nvCxnSpPr>
          <p:cNvPr id="99478" name="AutoShape 150"/>
          <p:cNvCxnSpPr>
            <a:cxnSpLocks noChangeShapeType="1"/>
            <a:stCxn id="99413" idx="0"/>
            <a:endCxn id="99416" idx="0"/>
          </p:cNvCxnSpPr>
          <p:nvPr/>
        </p:nvCxnSpPr>
        <p:spPr bwMode="auto">
          <a:xfrm rot="5400000" flipV="1">
            <a:off x="2420938" y="5043487"/>
            <a:ext cx="1588" cy="1382713"/>
          </a:xfrm>
          <a:prstGeom prst="bentConnector3">
            <a:avLst>
              <a:gd name="adj1" fmla="val -8000005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870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64" y="0"/>
            <a:ext cx="6858046" cy="863600"/>
          </a:xfrm>
          <a:noFill/>
          <a:ln/>
        </p:spPr>
        <p:txBody>
          <a:bodyPr/>
          <a:lstStyle/>
          <a:p>
            <a:r>
              <a:rPr lang="en-US" sz="2400" dirty="0"/>
              <a:t>1.5 Project Agreement, Problem Statement vs SPMP</a:t>
            </a:r>
          </a:p>
        </p:txBody>
      </p:sp>
      <p:pic>
        <p:nvPicPr>
          <p:cNvPr id="3379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84300"/>
            <a:ext cx="75311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350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 Agreement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12825"/>
            <a:ext cx="8255000" cy="4921250"/>
          </a:xfrm>
          <a:noFill/>
          <a:ln/>
        </p:spPr>
        <p:txBody>
          <a:bodyPr/>
          <a:lstStyle/>
          <a:p>
            <a:r>
              <a:rPr lang="en-US" sz="2400" dirty="0"/>
              <a:t>Document written for a client that defines:</a:t>
            </a:r>
          </a:p>
          <a:p>
            <a:pPr lvl="1"/>
            <a:r>
              <a:rPr lang="en-US" sz="2000" dirty="0"/>
              <a:t>the scope, duration, cost and deliverables for the project. </a:t>
            </a:r>
          </a:p>
          <a:p>
            <a:pPr lvl="1"/>
            <a:r>
              <a:rPr lang="en-US" sz="2000" dirty="0"/>
              <a:t>the exact items, quantities, delivery dates, delivery location.</a:t>
            </a:r>
          </a:p>
          <a:p>
            <a:r>
              <a:rPr lang="en-US" sz="2400" dirty="0"/>
              <a:t>Client: Individual or organization that specifies the requirements and accepts the project deliverables.</a:t>
            </a:r>
          </a:p>
          <a:p>
            <a:r>
              <a:rPr lang="en-US" sz="2400" dirty="0"/>
              <a:t>Can be a contract, a statement of work, a business plan, or a project charter.</a:t>
            </a:r>
          </a:p>
          <a:p>
            <a:r>
              <a:rPr lang="en-US" sz="2400" dirty="0"/>
              <a:t>Deliverables (= Work Products that will be delivered to the client:</a:t>
            </a:r>
          </a:p>
          <a:p>
            <a:pPr lvl="1"/>
            <a:r>
              <a:rPr lang="en-US" sz="2000" dirty="0"/>
              <a:t>Documents</a:t>
            </a:r>
          </a:p>
          <a:p>
            <a:pPr lvl="1"/>
            <a:r>
              <a:rPr lang="en-US" sz="2000" dirty="0"/>
              <a:t>Demonstrations of function</a:t>
            </a:r>
          </a:p>
          <a:p>
            <a:pPr lvl="1"/>
            <a:r>
              <a:rPr lang="en-US" sz="2000" dirty="0"/>
              <a:t>Demonstration of nonfunctional requirements</a:t>
            </a:r>
          </a:p>
          <a:p>
            <a:pPr lvl="1"/>
            <a:r>
              <a:rPr lang="en-US" sz="2000" dirty="0"/>
              <a:t>Demonstrations of subsystems</a:t>
            </a:r>
          </a:p>
        </p:txBody>
      </p:sp>
    </p:spTree>
    <p:extLst>
      <p:ext uri="{BB962C8B-B14F-4D97-AF65-F5344CB8AC3E}">
        <p14:creationId xmlns:p14="http://schemas.microsoft.com/office/powerpoint/2010/main" val="260106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2. Project Management Activities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314700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2.1 Four Management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the Project</a:t>
            </a:r>
          </a:p>
          <a:p>
            <a:r>
              <a:rPr lang="en-US" dirty="0"/>
              <a:t>Organizing the Project</a:t>
            </a:r>
          </a:p>
          <a:p>
            <a:r>
              <a:rPr lang="en-US" dirty="0"/>
              <a:t>Controlling the Project</a:t>
            </a:r>
          </a:p>
          <a:p>
            <a:r>
              <a:rPr lang="en-US" dirty="0"/>
              <a:t>Terminating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38436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Planning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1281113" y="2474913"/>
            <a:ext cx="1676400" cy="406400"/>
            <a:chOff x="807" y="1559"/>
            <a:chExt cx="1056" cy="2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07" y="1559"/>
              <a:ext cx="1056" cy="25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42" y="1630"/>
              <a:ext cx="9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Problem Statement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79525" y="3568700"/>
            <a:ext cx="1676400" cy="406400"/>
            <a:chOff x="806" y="2248"/>
            <a:chExt cx="1056" cy="25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06" y="2248"/>
              <a:ext cx="1056" cy="25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70" y="2319"/>
              <a:ext cx="9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Top-level Design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1416050" y="4222750"/>
            <a:ext cx="1130300" cy="404813"/>
            <a:chOff x="892" y="2660"/>
            <a:chExt cx="712" cy="255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92" y="2660"/>
              <a:ext cx="712" cy="25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01" y="2730"/>
              <a:ext cx="6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Organization</a:t>
              </a:r>
              <a:endParaRPr lang="en-US" sz="1200">
                <a:latin typeface="Lucida Sans Typewriter" charset="0"/>
              </a:endParaRPr>
            </a:p>
          </p:txBody>
        </p: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1279525" y="4946650"/>
            <a:ext cx="1306513" cy="404813"/>
            <a:chOff x="806" y="3116"/>
            <a:chExt cx="823" cy="255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06" y="3116"/>
              <a:ext cx="823" cy="25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99" y="3186"/>
              <a:ext cx="6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 Task Model</a:t>
              </a:r>
              <a:endParaRPr lang="en-US" sz="1200">
                <a:latin typeface="Lucida Sans Typewriter" charset="0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55850" y="5581650"/>
            <a:ext cx="1289050" cy="4048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63825" y="5748338"/>
            <a:ext cx="736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Schedule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62625" y="2846388"/>
            <a:ext cx="1993900" cy="4048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68988" y="2906713"/>
            <a:ext cx="19335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Requirements Analysis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65850" y="3048000"/>
            <a:ext cx="12890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Document (RAD)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62625" y="3568700"/>
            <a:ext cx="1993900" cy="4064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08713" y="3630613"/>
            <a:ext cx="1196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System Design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65850" y="3771900"/>
            <a:ext cx="12890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Document (SDD)</a:t>
            </a:r>
            <a:endParaRPr lang="en-US" sz="1200">
              <a:latin typeface="Lucida Sans Typewriter" charset="0"/>
            </a:endParaRPr>
          </a:p>
        </p:txBody>
      </p:sp>
      <p:grpSp>
        <p:nvGrpSpPr>
          <p:cNvPr id="24" name="Group 111"/>
          <p:cNvGrpSpPr>
            <a:grpSpLocks/>
          </p:cNvGrpSpPr>
          <p:nvPr/>
        </p:nvGrpSpPr>
        <p:grpSpPr bwMode="auto">
          <a:xfrm>
            <a:off x="2995613" y="4875213"/>
            <a:ext cx="2249487" cy="406400"/>
            <a:chOff x="1887" y="3071"/>
            <a:chExt cx="1417" cy="256"/>
          </a:xfrm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87" y="3071"/>
              <a:ext cx="1417" cy="25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1958" y="3097"/>
              <a:ext cx="1276" cy="204"/>
              <a:chOff x="2054" y="3109"/>
              <a:chExt cx="1276" cy="204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2228" y="3109"/>
                <a:ext cx="9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Sans Typewriter" charset="0"/>
                  </a:rPr>
                  <a:t>Software Project</a:t>
                </a:r>
                <a:endParaRPr lang="en-US" sz="1200">
                  <a:latin typeface="Lucida Sans Typewriter" charset="0"/>
                </a:endParaRPr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054" y="3198"/>
                <a:ext cx="127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Sans Typewriter" charset="0"/>
                  </a:rPr>
                  <a:t>Management Plan (SPMP)</a:t>
                </a:r>
                <a:endParaRPr lang="en-US" sz="1200">
                  <a:latin typeface="Lucida Sans Typewriter" charset="0"/>
                </a:endParaRPr>
              </a:p>
            </p:txBody>
          </p:sp>
        </p:grp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762625" y="2122488"/>
            <a:ext cx="1993900" cy="4048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038850" y="2252663"/>
            <a:ext cx="1565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Project Agreement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31" name="Rectangle 86"/>
          <p:cNvSpPr>
            <a:spLocks noChangeArrowheads="1"/>
          </p:cNvSpPr>
          <p:nvPr/>
        </p:nvSpPr>
        <p:spPr bwMode="auto">
          <a:xfrm>
            <a:off x="1192213" y="2263775"/>
            <a:ext cx="4129087" cy="3776663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87"/>
          <p:cNvSpPr>
            <a:spLocks noChangeArrowheads="1"/>
          </p:cNvSpPr>
          <p:nvPr/>
        </p:nvSpPr>
        <p:spPr bwMode="auto">
          <a:xfrm>
            <a:off x="1444625" y="2020888"/>
            <a:ext cx="2301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Project Planning Products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33" name="Freeform 88"/>
          <p:cNvSpPr>
            <a:spLocks/>
          </p:cNvSpPr>
          <p:nvPr/>
        </p:nvSpPr>
        <p:spPr bwMode="auto">
          <a:xfrm>
            <a:off x="1192213" y="1889125"/>
            <a:ext cx="282575" cy="371475"/>
          </a:xfrm>
          <a:custGeom>
            <a:avLst/>
            <a:gdLst>
              <a:gd name="T0" fmla="*/ 0 w 178"/>
              <a:gd name="T1" fmla="*/ 223 h 234"/>
              <a:gd name="T2" fmla="*/ 22 w 178"/>
              <a:gd name="T3" fmla="*/ 234 h 234"/>
              <a:gd name="T4" fmla="*/ 178 w 178"/>
              <a:gd name="T5" fmla="*/ 23 h 234"/>
              <a:gd name="T6" fmla="*/ 166 w 178"/>
              <a:gd name="T7" fmla="*/ 0 h 234"/>
              <a:gd name="T8" fmla="*/ 166 w 178"/>
              <a:gd name="T9" fmla="*/ 0 h 234"/>
              <a:gd name="T10" fmla="*/ 155 w 178"/>
              <a:gd name="T11" fmla="*/ 12 h 234"/>
              <a:gd name="T12" fmla="*/ 0 w 178"/>
              <a:gd name="T13" fmla="*/ 22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234">
                <a:moveTo>
                  <a:pt x="0" y="223"/>
                </a:moveTo>
                <a:lnTo>
                  <a:pt x="22" y="234"/>
                </a:lnTo>
                <a:lnTo>
                  <a:pt x="178" y="23"/>
                </a:lnTo>
                <a:lnTo>
                  <a:pt x="166" y="0"/>
                </a:lnTo>
                <a:lnTo>
                  <a:pt x="166" y="0"/>
                </a:lnTo>
                <a:lnTo>
                  <a:pt x="155" y="12"/>
                </a:lnTo>
                <a:lnTo>
                  <a:pt x="0" y="2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89"/>
          <p:cNvSpPr>
            <a:spLocks/>
          </p:cNvSpPr>
          <p:nvPr/>
        </p:nvSpPr>
        <p:spPr bwMode="auto">
          <a:xfrm>
            <a:off x="1455738" y="1889125"/>
            <a:ext cx="2278062" cy="36513"/>
          </a:xfrm>
          <a:custGeom>
            <a:avLst/>
            <a:gdLst>
              <a:gd name="T0" fmla="*/ 0 w 1435"/>
              <a:gd name="T1" fmla="*/ 0 h 23"/>
              <a:gd name="T2" fmla="*/ 0 w 1435"/>
              <a:gd name="T3" fmla="*/ 23 h 23"/>
              <a:gd name="T4" fmla="*/ 1423 w 1435"/>
              <a:gd name="T5" fmla="*/ 23 h 23"/>
              <a:gd name="T6" fmla="*/ 1435 w 1435"/>
              <a:gd name="T7" fmla="*/ 12 h 23"/>
              <a:gd name="T8" fmla="*/ 1435 w 1435"/>
              <a:gd name="T9" fmla="*/ 0 h 23"/>
              <a:gd name="T10" fmla="*/ 1423 w 1435"/>
              <a:gd name="T11" fmla="*/ 0 h 23"/>
              <a:gd name="T12" fmla="*/ 0 w 1435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5" h="23">
                <a:moveTo>
                  <a:pt x="0" y="0"/>
                </a:moveTo>
                <a:lnTo>
                  <a:pt x="0" y="23"/>
                </a:lnTo>
                <a:lnTo>
                  <a:pt x="1423" y="23"/>
                </a:lnTo>
                <a:lnTo>
                  <a:pt x="1435" y="12"/>
                </a:lnTo>
                <a:lnTo>
                  <a:pt x="1435" y="0"/>
                </a:lnTo>
                <a:lnTo>
                  <a:pt x="14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90"/>
          <p:cNvSpPr>
            <a:spLocks/>
          </p:cNvSpPr>
          <p:nvPr/>
        </p:nvSpPr>
        <p:spPr bwMode="auto">
          <a:xfrm>
            <a:off x="3697288" y="1908175"/>
            <a:ext cx="265112" cy="352425"/>
          </a:xfrm>
          <a:custGeom>
            <a:avLst/>
            <a:gdLst>
              <a:gd name="T0" fmla="*/ 23 w 167"/>
              <a:gd name="T1" fmla="*/ 0 h 222"/>
              <a:gd name="T2" fmla="*/ 0 w 167"/>
              <a:gd name="T3" fmla="*/ 11 h 222"/>
              <a:gd name="T4" fmla="*/ 134 w 167"/>
              <a:gd name="T5" fmla="*/ 222 h 222"/>
              <a:gd name="T6" fmla="*/ 145 w 167"/>
              <a:gd name="T7" fmla="*/ 222 h 222"/>
              <a:gd name="T8" fmla="*/ 167 w 167"/>
              <a:gd name="T9" fmla="*/ 222 h 222"/>
              <a:gd name="T10" fmla="*/ 156 w 167"/>
              <a:gd name="T11" fmla="*/ 211 h 222"/>
              <a:gd name="T12" fmla="*/ 23 w 167"/>
              <a:gd name="T13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222">
                <a:moveTo>
                  <a:pt x="23" y="0"/>
                </a:moveTo>
                <a:lnTo>
                  <a:pt x="0" y="11"/>
                </a:lnTo>
                <a:lnTo>
                  <a:pt x="134" y="222"/>
                </a:lnTo>
                <a:lnTo>
                  <a:pt x="145" y="222"/>
                </a:lnTo>
                <a:lnTo>
                  <a:pt x="167" y="222"/>
                </a:lnTo>
                <a:lnTo>
                  <a:pt x="156" y="21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5427663" y="2033588"/>
            <a:ext cx="2435225" cy="3441700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883275" y="1830388"/>
            <a:ext cx="1104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Deliverables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38" name="Freeform 94"/>
          <p:cNvSpPr>
            <a:spLocks/>
          </p:cNvSpPr>
          <p:nvPr/>
        </p:nvSpPr>
        <p:spPr bwMode="auto">
          <a:xfrm>
            <a:off x="5410200" y="1681163"/>
            <a:ext cx="211138" cy="369887"/>
          </a:xfrm>
          <a:custGeom>
            <a:avLst/>
            <a:gdLst>
              <a:gd name="T0" fmla="*/ 0 w 133"/>
              <a:gd name="T1" fmla="*/ 222 h 233"/>
              <a:gd name="T2" fmla="*/ 22 w 133"/>
              <a:gd name="T3" fmla="*/ 233 h 233"/>
              <a:gd name="T4" fmla="*/ 133 w 133"/>
              <a:gd name="T5" fmla="*/ 22 h 233"/>
              <a:gd name="T6" fmla="*/ 122 w 133"/>
              <a:gd name="T7" fmla="*/ 0 h 233"/>
              <a:gd name="T8" fmla="*/ 122 w 133"/>
              <a:gd name="T9" fmla="*/ 0 h 233"/>
              <a:gd name="T10" fmla="*/ 111 w 133"/>
              <a:gd name="T11" fmla="*/ 11 h 233"/>
              <a:gd name="T12" fmla="*/ 0 w 133"/>
              <a:gd name="T13" fmla="*/ 22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233">
                <a:moveTo>
                  <a:pt x="0" y="222"/>
                </a:moveTo>
                <a:lnTo>
                  <a:pt x="22" y="233"/>
                </a:lnTo>
                <a:lnTo>
                  <a:pt x="133" y="22"/>
                </a:lnTo>
                <a:lnTo>
                  <a:pt x="122" y="0"/>
                </a:lnTo>
                <a:lnTo>
                  <a:pt x="122" y="0"/>
                </a:lnTo>
                <a:lnTo>
                  <a:pt x="111" y="11"/>
                </a:lnTo>
                <a:lnTo>
                  <a:pt x="0" y="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95"/>
          <p:cNvSpPr>
            <a:spLocks/>
          </p:cNvSpPr>
          <p:nvPr/>
        </p:nvSpPr>
        <p:spPr bwMode="auto">
          <a:xfrm>
            <a:off x="5603875" y="1681163"/>
            <a:ext cx="1587500" cy="34925"/>
          </a:xfrm>
          <a:custGeom>
            <a:avLst/>
            <a:gdLst>
              <a:gd name="T0" fmla="*/ 0 w 1000"/>
              <a:gd name="T1" fmla="*/ 0 h 22"/>
              <a:gd name="T2" fmla="*/ 0 w 1000"/>
              <a:gd name="T3" fmla="*/ 22 h 22"/>
              <a:gd name="T4" fmla="*/ 989 w 1000"/>
              <a:gd name="T5" fmla="*/ 22 h 22"/>
              <a:gd name="T6" fmla="*/ 1000 w 1000"/>
              <a:gd name="T7" fmla="*/ 11 h 22"/>
              <a:gd name="T8" fmla="*/ 1000 w 1000"/>
              <a:gd name="T9" fmla="*/ 0 h 22"/>
              <a:gd name="T10" fmla="*/ 989 w 1000"/>
              <a:gd name="T11" fmla="*/ 0 h 22"/>
              <a:gd name="T12" fmla="*/ 0 w 1000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22">
                <a:moveTo>
                  <a:pt x="0" y="0"/>
                </a:moveTo>
                <a:lnTo>
                  <a:pt x="0" y="22"/>
                </a:lnTo>
                <a:lnTo>
                  <a:pt x="989" y="22"/>
                </a:lnTo>
                <a:lnTo>
                  <a:pt x="1000" y="11"/>
                </a:lnTo>
                <a:lnTo>
                  <a:pt x="1000" y="0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96"/>
          <p:cNvSpPr>
            <a:spLocks/>
          </p:cNvSpPr>
          <p:nvPr/>
        </p:nvSpPr>
        <p:spPr bwMode="auto">
          <a:xfrm>
            <a:off x="7156450" y="1698625"/>
            <a:ext cx="212725" cy="352425"/>
          </a:xfrm>
          <a:custGeom>
            <a:avLst/>
            <a:gdLst>
              <a:gd name="T0" fmla="*/ 22 w 134"/>
              <a:gd name="T1" fmla="*/ 0 h 222"/>
              <a:gd name="T2" fmla="*/ 0 w 134"/>
              <a:gd name="T3" fmla="*/ 11 h 222"/>
              <a:gd name="T4" fmla="*/ 100 w 134"/>
              <a:gd name="T5" fmla="*/ 222 h 222"/>
              <a:gd name="T6" fmla="*/ 111 w 134"/>
              <a:gd name="T7" fmla="*/ 222 h 222"/>
              <a:gd name="T8" fmla="*/ 134 w 134"/>
              <a:gd name="T9" fmla="*/ 222 h 222"/>
              <a:gd name="T10" fmla="*/ 122 w 134"/>
              <a:gd name="T11" fmla="*/ 211 h 222"/>
              <a:gd name="T12" fmla="*/ 22 w 134"/>
              <a:gd name="T13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22">
                <a:moveTo>
                  <a:pt x="22" y="0"/>
                </a:moveTo>
                <a:lnTo>
                  <a:pt x="0" y="11"/>
                </a:lnTo>
                <a:lnTo>
                  <a:pt x="100" y="222"/>
                </a:lnTo>
                <a:lnTo>
                  <a:pt x="111" y="222"/>
                </a:lnTo>
                <a:lnTo>
                  <a:pt x="134" y="222"/>
                </a:lnTo>
                <a:lnTo>
                  <a:pt x="122" y="211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8"/>
          <p:cNvSpPr>
            <a:spLocks noChangeShapeType="1"/>
          </p:cNvSpPr>
          <p:nvPr/>
        </p:nvSpPr>
        <p:spPr bwMode="auto">
          <a:xfrm flipV="1">
            <a:off x="2955925" y="2263775"/>
            <a:ext cx="2806700" cy="377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9"/>
          <p:cNvSpPr>
            <a:spLocks noChangeShapeType="1"/>
          </p:cNvSpPr>
          <p:nvPr/>
        </p:nvSpPr>
        <p:spPr bwMode="auto">
          <a:xfrm>
            <a:off x="2992438" y="2641600"/>
            <a:ext cx="2770187" cy="40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0"/>
          <p:cNvSpPr>
            <a:spLocks noChangeShapeType="1"/>
          </p:cNvSpPr>
          <p:nvPr/>
        </p:nvSpPr>
        <p:spPr bwMode="auto">
          <a:xfrm flipV="1">
            <a:off x="2955925" y="3771900"/>
            <a:ext cx="280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1"/>
          <p:cNvSpPr>
            <a:spLocks noChangeShapeType="1"/>
          </p:cNvSpPr>
          <p:nvPr/>
        </p:nvSpPr>
        <p:spPr bwMode="auto">
          <a:xfrm>
            <a:off x="2546350" y="4371975"/>
            <a:ext cx="1695450" cy="503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2"/>
          <p:cNvSpPr>
            <a:spLocks noChangeShapeType="1"/>
          </p:cNvSpPr>
          <p:nvPr/>
        </p:nvSpPr>
        <p:spPr bwMode="auto">
          <a:xfrm>
            <a:off x="2586038" y="5094288"/>
            <a:ext cx="406400" cy="47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1944688" y="5351463"/>
            <a:ext cx="411162" cy="396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04"/>
          <p:cNvSpPr>
            <a:spLocks noChangeShapeType="1"/>
          </p:cNvSpPr>
          <p:nvPr/>
        </p:nvSpPr>
        <p:spPr bwMode="auto">
          <a:xfrm flipV="1">
            <a:off x="3644900" y="5281613"/>
            <a:ext cx="596900" cy="466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Organizing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communication infrastructure</a:t>
            </a:r>
          </a:p>
          <a:p>
            <a:pPr lvl="1"/>
            <a:r>
              <a:rPr lang="en-US" dirty="0"/>
              <a:t>Schedule Modes</a:t>
            </a:r>
          </a:p>
          <a:p>
            <a:pPr lvl="1"/>
            <a:r>
              <a:rPr lang="en-US" dirty="0"/>
              <a:t>Event-based modes</a:t>
            </a:r>
          </a:p>
          <a:p>
            <a:r>
              <a:rPr lang="en-US" dirty="0"/>
              <a:t>Identifying skills</a:t>
            </a:r>
          </a:p>
          <a:p>
            <a:pPr lvl="1"/>
            <a:r>
              <a:rPr lang="en-US" dirty="0"/>
              <a:t>Application domain skills</a:t>
            </a:r>
          </a:p>
          <a:p>
            <a:pPr lvl="1"/>
            <a:r>
              <a:rPr lang="en-US" dirty="0"/>
              <a:t>Communication skills</a:t>
            </a:r>
          </a:p>
          <a:p>
            <a:pPr lvl="1"/>
            <a:r>
              <a:rPr lang="en-US" dirty="0"/>
              <a:t>Technical skills</a:t>
            </a:r>
          </a:p>
          <a:p>
            <a:pPr lvl="1"/>
            <a:r>
              <a:rPr lang="en-US" dirty="0"/>
              <a:t>Quality skills</a:t>
            </a:r>
          </a:p>
          <a:p>
            <a:pPr lvl="1"/>
            <a:r>
              <a:rPr lang="en-US" dirty="0"/>
              <a:t>Management skills</a:t>
            </a:r>
          </a:p>
          <a:p>
            <a:pPr lvl="1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75234" y="62752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management roles</a:t>
            </a:r>
          </a:p>
          <a:p>
            <a:r>
              <a:rPr lang="en-US" dirty="0"/>
              <a:t>Assigning technical roles</a:t>
            </a:r>
          </a:p>
          <a:p>
            <a:r>
              <a:rPr lang="en-US" dirty="0"/>
              <a:t>Dealing with skill shortages</a:t>
            </a:r>
          </a:p>
          <a:p>
            <a:r>
              <a:rPr lang="en-US" dirty="0"/>
              <a:t>Selecting team sizes</a:t>
            </a:r>
          </a:p>
          <a:p>
            <a:r>
              <a:rPr lang="en-US" dirty="0"/>
              <a:t>Assembling the teams</a:t>
            </a:r>
          </a:p>
          <a:p>
            <a:r>
              <a:rPr lang="en-US" dirty="0"/>
              <a:t>Kick-off meeting</a:t>
            </a:r>
          </a:p>
          <a:p>
            <a:r>
              <a:rPr lang="en-US" dirty="0"/>
              <a:t>Agreeing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402348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09832"/>
            <a:ext cx="7772400" cy="1470025"/>
          </a:xfrm>
        </p:spPr>
        <p:txBody>
          <a:bodyPr/>
          <a:lstStyle/>
          <a:p>
            <a:r>
              <a:rPr lang="en-US" sz="3200" dirty="0"/>
              <a:t>1. An Overview of Project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36" y="3317660"/>
            <a:ext cx="2739460" cy="23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Controlling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 relying on collecting accurate status information</a:t>
            </a:r>
          </a:p>
          <a:p>
            <a:pPr lvl="1"/>
            <a:r>
              <a:rPr lang="en-US" dirty="0"/>
              <a:t>Meetings</a:t>
            </a:r>
          </a:p>
          <a:p>
            <a:pPr lvl="1"/>
            <a:r>
              <a:rPr lang="en-US" dirty="0"/>
              <a:t>Sharp milestones</a:t>
            </a:r>
          </a:p>
          <a:p>
            <a:pPr lvl="1"/>
            <a:r>
              <a:rPr lang="en-US" dirty="0"/>
              <a:t>Project reviews</a:t>
            </a:r>
          </a:p>
          <a:p>
            <a:pPr lvl="1"/>
            <a:r>
              <a:rPr lang="en-US" dirty="0"/>
              <a:t>Code inspections</a:t>
            </a:r>
          </a:p>
          <a:p>
            <a:pPr lvl="1"/>
            <a:r>
              <a:rPr lang="en-US" dirty="0"/>
              <a:t>Prototype demonstration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06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Financial status</a:t>
            </a:r>
          </a:p>
          <a:p>
            <a:pPr lvl="1"/>
            <a:r>
              <a:rPr lang="en-US" dirty="0"/>
              <a:t>Technical progress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Maturity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2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Terminating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66" y="990101"/>
            <a:ext cx="8229600" cy="5065712"/>
          </a:xfrm>
        </p:spPr>
        <p:txBody>
          <a:bodyPr/>
          <a:lstStyle/>
          <a:p>
            <a:r>
              <a:rPr lang="en-US" dirty="0"/>
              <a:t>Accepting the system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he presentation of the system and the approval of the client according to acceptance criteria set forth in the Project Agreement</a:t>
            </a:r>
            <a:endParaRPr lang="en-US" dirty="0"/>
          </a:p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I</a:t>
            </a:r>
            <a:r>
              <a:rPr lang="en-US" altLang="zh-CN" dirty="0"/>
              <a:t>t includes the field test of the system, the comparison of the system results with the legacy system, the rollout of the legacy system, and the training of users</a:t>
            </a:r>
            <a:endParaRPr lang="en-US" dirty="0"/>
          </a:p>
          <a:p>
            <a:r>
              <a:rPr lang="en-US" dirty="0"/>
              <a:t>Postmortem</a:t>
            </a:r>
          </a:p>
          <a:p>
            <a:pPr lvl="1"/>
            <a:r>
              <a:rPr lang="en-US" dirty="0"/>
              <a:t>E</a:t>
            </a:r>
            <a:r>
              <a:rPr lang="en-US" altLang="zh-CN" dirty="0"/>
              <a:t>ach project provides a chance for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6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3. Software Life Cycle Model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971812"/>
            <a:ext cx="2692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life cycle model represents all the activities and work products necessary to develop a software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3609855" y="2311400"/>
            <a:ext cx="1533525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773368" y="2478088"/>
            <a:ext cx="12763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Requirements</a:t>
            </a:r>
            <a:endParaRPr lang="en-US" sz="140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040068" y="2633663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831980" y="1600200"/>
            <a:ext cx="1533525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306643" y="1677988"/>
            <a:ext cx="6381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System</a:t>
            </a:r>
            <a:endParaRPr lang="en-US" sz="1400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101855" y="1833563"/>
            <a:ext cx="1063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Allocation</a:t>
            </a:r>
            <a:endParaRPr lang="en-US" sz="1400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255843" y="2011363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1285921" y="177800"/>
            <a:ext cx="1533525" cy="644525"/>
          </a:xfrm>
          <a:prstGeom prst="roundRect">
            <a:avLst>
              <a:gd name="adj" fmla="val 48278"/>
            </a:avLst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777533" y="255588"/>
            <a:ext cx="5642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1730866" y="433388"/>
            <a:ext cx="6687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Initiation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1735391" y="588963"/>
            <a:ext cx="6485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2031880" y="889000"/>
            <a:ext cx="1533525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471618" y="966788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Concept</a:t>
            </a:r>
            <a:endParaRPr lang="en-US" sz="1400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255718" y="1122363"/>
            <a:ext cx="11699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Exploration</a:t>
            </a:r>
            <a:endParaRPr lang="en-US" sz="1400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2471618" y="1300163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4387730" y="3022600"/>
            <a:ext cx="1533525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875093" y="3189288"/>
            <a:ext cx="6381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Design</a:t>
            </a:r>
            <a:endParaRPr lang="en-US" sz="1400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824293" y="3344863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165355" y="64452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Freeform 23"/>
          <p:cNvSpPr>
            <a:spLocks/>
          </p:cNvSpPr>
          <p:nvPr/>
        </p:nvSpPr>
        <p:spPr bwMode="auto">
          <a:xfrm>
            <a:off x="3098680" y="6445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4" name="Freeform 24"/>
          <p:cNvSpPr>
            <a:spLocks/>
          </p:cNvSpPr>
          <p:nvPr/>
        </p:nvSpPr>
        <p:spPr bwMode="auto">
          <a:xfrm>
            <a:off x="2765305" y="488950"/>
            <a:ext cx="400050" cy="155575"/>
          </a:xfrm>
          <a:custGeom>
            <a:avLst/>
            <a:gdLst>
              <a:gd name="T0" fmla="*/ 0 w 252"/>
              <a:gd name="T1" fmla="*/ 0 h 98"/>
              <a:gd name="T2" fmla="*/ 252 w 252"/>
              <a:gd name="T3" fmla="*/ 0 h 98"/>
              <a:gd name="T4" fmla="*/ 252 w 252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98">
                <a:moveTo>
                  <a:pt x="0" y="0"/>
                </a:moveTo>
                <a:lnTo>
                  <a:pt x="252" y="0"/>
                </a:lnTo>
                <a:lnTo>
                  <a:pt x="252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Freeform 25"/>
          <p:cNvSpPr>
            <a:spLocks/>
          </p:cNvSpPr>
          <p:nvPr/>
        </p:nvSpPr>
        <p:spPr bwMode="auto">
          <a:xfrm>
            <a:off x="3876555" y="13557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6" name="Freeform 26"/>
          <p:cNvSpPr>
            <a:spLocks/>
          </p:cNvSpPr>
          <p:nvPr/>
        </p:nvSpPr>
        <p:spPr bwMode="auto">
          <a:xfrm>
            <a:off x="3565405" y="1200150"/>
            <a:ext cx="377825" cy="155575"/>
          </a:xfrm>
          <a:custGeom>
            <a:avLst/>
            <a:gdLst>
              <a:gd name="T0" fmla="*/ 0 w 238"/>
              <a:gd name="T1" fmla="*/ 0 h 98"/>
              <a:gd name="T2" fmla="*/ 238 w 238"/>
              <a:gd name="T3" fmla="*/ 0 h 98"/>
              <a:gd name="T4" fmla="*/ 238 w 238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3943230" y="135572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4721105" y="206692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9" name="Freeform 29"/>
          <p:cNvSpPr>
            <a:spLocks/>
          </p:cNvSpPr>
          <p:nvPr/>
        </p:nvSpPr>
        <p:spPr bwMode="auto">
          <a:xfrm>
            <a:off x="4654430" y="20669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4343280" y="1911350"/>
            <a:ext cx="377825" cy="155575"/>
          </a:xfrm>
          <a:custGeom>
            <a:avLst/>
            <a:gdLst>
              <a:gd name="T0" fmla="*/ 0 w 238"/>
              <a:gd name="T1" fmla="*/ 0 h 98"/>
              <a:gd name="T2" fmla="*/ 238 w 238"/>
              <a:gd name="T3" fmla="*/ 0 h 98"/>
              <a:gd name="T4" fmla="*/ 238 w 238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5454530" y="27781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5121155" y="2622550"/>
            <a:ext cx="400050" cy="155575"/>
          </a:xfrm>
          <a:custGeom>
            <a:avLst/>
            <a:gdLst>
              <a:gd name="T0" fmla="*/ 0 w 252"/>
              <a:gd name="T1" fmla="*/ 0 h 98"/>
              <a:gd name="T2" fmla="*/ 252 w 252"/>
              <a:gd name="T3" fmla="*/ 0 h 98"/>
              <a:gd name="T4" fmla="*/ 252 w 252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98">
                <a:moveTo>
                  <a:pt x="0" y="0"/>
                </a:moveTo>
                <a:lnTo>
                  <a:pt x="252" y="0"/>
                </a:lnTo>
                <a:lnTo>
                  <a:pt x="252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5521205" y="277812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6299080" y="3489325"/>
            <a:ext cx="15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5" name="Freeform 35"/>
          <p:cNvSpPr>
            <a:spLocks/>
          </p:cNvSpPr>
          <p:nvPr/>
        </p:nvSpPr>
        <p:spPr bwMode="auto">
          <a:xfrm>
            <a:off x="6232405" y="34893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Freeform 36"/>
          <p:cNvSpPr>
            <a:spLocks/>
          </p:cNvSpPr>
          <p:nvPr/>
        </p:nvSpPr>
        <p:spPr bwMode="auto">
          <a:xfrm>
            <a:off x="5921255" y="3333750"/>
            <a:ext cx="377825" cy="155575"/>
          </a:xfrm>
          <a:custGeom>
            <a:avLst/>
            <a:gdLst>
              <a:gd name="T0" fmla="*/ 0 w 238"/>
              <a:gd name="T1" fmla="*/ 0 h 98"/>
              <a:gd name="T2" fmla="*/ 238 w 238"/>
              <a:gd name="T3" fmla="*/ 0 h 98"/>
              <a:gd name="T4" fmla="*/ 238 w 238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Freeform 37"/>
          <p:cNvSpPr>
            <a:spLocks/>
          </p:cNvSpPr>
          <p:nvPr/>
        </p:nvSpPr>
        <p:spPr bwMode="auto">
          <a:xfrm>
            <a:off x="7010280" y="42005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8" name="Freeform 38"/>
          <p:cNvSpPr>
            <a:spLocks/>
          </p:cNvSpPr>
          <p:nvPr/>
        </p:nvSpPr>
        <p:spPr bwMode="auto">
          <a:xfrm>
            <a:off x="6743580" y="4044950"/>
            <a:ext cx="333375" cy="133350"/>
          </a:xfrm>
          <a:custGeom>
            <a:avLst/>
            <a:gdLst>
              <a:gd name="T0" fmla="*/ 0 w 210"/>
              <a:gd name="T1" fmla="*/ 0 h 84"/>
              <a:gd name="T2" fmla="*/ 210 w 210"/>
              <a:gd name="T3" fmla="*/ 0 h 84"/>
              <a:gd name="T4" fmla="*/ 210 w 210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" h="84">
                <a:moveTo>
                  <a:pt x="0" y="0"/>
                </a:moveTo>
                <a:lnTo>
                  <a:pt x="210" y="0"/>
                </a:lnTo>
                <a:lnTo>
                  <a:pt x="21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7076955" y="4178300"/>
            <a:ext cx="1588" cy="244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7877055" y="4889500"/>
            <a:ext cx="1588" cy="244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1" name="Freeform 41"/>
          <p:cNvSpPr>
            <a:spLocks/>
          </p:cNvSpPr>
          <p:nvPr/>
        </p:nvSpPr>
        <p:spPr bwMode="auto">
          <a:xfrm>
            <a:off x="7810380" y="49117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2" name="Freeform 42"/>
          <p:cNvSpPr>
            <a:spLocks/>
          </p:cNvSpPr>
          <p:nvPr/>
        </p:nvSpPr>
        <p:spPr bwMode="auto">
          <a:xfrm>
            <a:off x="7521455" y="4756150"/>
            <a:ext cx="355600" cy="133350"/>
          </a:xfrm>
          <a:custGeom>
            <a:avLst/>
            <a:gdLst>
              <a:gd name="T0" fmla="*/ 0 w 224"/>
              <a:gd name="T1" fmla="*/ 0 h 84"/>
              <a:gd name="T2" fmla="*/ 224 w 224"/>
              <a:gd name="T3" fmla="*/ 0 h 84"/>
              <a:gd name="T4" fmla="*/ 224 w 224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84">
                <a:moveTo>
                  <a:pt x="0" y="0"/>
                </a:moveTo>
                <a:lnTo>
                  <a:pt x="224" y="0"/>
                </a:lnTo>
                <a:lnTo>
                  <a:pt x="224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3" name="Freeform 43"/>
          <p:cNvSpPr>
            <a:spLocks/>
          </p:cNvSpPr>
          <p:nvPr/>
        </p:nvSpPr>
        <p:spPr bwMode="auto">
          <a:xfrm>
            <a:off x="8588255" y="5622925"/>
            <a:ext cx="133350" cy="222250"/>
          </a:xfrm>
          <a:custGeom>
            <a:avLst/>
            <a:gdLst>
              <a:gd name="T0" fmla="*/ 84 w 84"/>
              <a:gd name="T1" fmla="*/ 0 h 140"/>
              <a:gd name="T2" fmla="*/ 42 w 84"/>
              <a:gd name="T3" fmla="*/ 140 h 140"/>
              <a:gd name="T4" fmla="*/ 0 w 84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84" y="0"/>
                </a:moveTo>
                <a:lnTo>
                  <a:pt x="42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4" name="Freeform 44"/>
          <p:cNvSpPr>
            <a:spLocks/>
          </p:cNvSpPr>
          <p:nvPr/>
        </p:nvSpPr>
        <p:spPr bwMode="auto">
          <a:xfrm>
            <a:off x="8277105" y="5445125"/>
            <a:ext cx="377825" cy="155575"/>
          </a:xfrm>
          <a:custGeom>
            <a:avLst/>
            <a:gdLst>
              <a:gd name="T0" fmla="*/ 0 w 238"/>
              <a:gd name="T1" fmla="*/ 0 h 98"/>
              <a:gd name="T2" fmla="*/ 238 w 238"/>
              <a:gd name="T3" fmla="*/ 0 h 98"/>
              <a:gd name="T4" fmla="*/ 238 w 238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" h="98">
                <a:moveTo>
                  <a:pt x="0" y="0"/>
                </a:moveTo>
                <a:lnTo>
                  <a:pt x="238" y="0"/>
                </a:lnTo>
                <a:lnTo>
                  <a:pt x="238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8654930" y="5600700"/>
            <a:ext cx="1588" cy="244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6" name="AutoShape 46"/>
          <p:cNvSpPr>
            <a:spLocks noChangeArrowheads="1"/>
          </p:cNvSpPr>
          <p:nvPr/>
        </p:nvSpPr>
        <p:spPr bwMode="auto">
          <a:xfrm>
            <a:off x="5121155" y="3733800"/>
            <a:ext cx="1644650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7" name="Rectangle 47"/>
          <p:cNvSpPr>
            <a:spLocks noChangeArrowheads="1"/>
          </p:cNvSpPr>
          <p:nvPr/>
        </p:nvSpPr>
        <p:spPr bwMode="auto">
          <a:xfrm>
            <a:off x="5240218" y="3900488"/>
            <a:ext cx="14890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Implementation</a:t>
            </a:r>
            <a:endParaRPr lang="en-US" sz="1400"/>
          </a:p>
        </p:txBody>
      </p:sp>
      <p:sp>
        <p:nvSpPr>
          <p:cNvPr id="71728" name="Rectangle 48"/>
          <p:cNvSpPr>
            <a:spLocks noChangeArrowheads="1"/>
          </p:cNvSpPr>
          <p:nvPr/>
        </p:nvSpPr>
        <p:spPr bwMode="auto">
          <a:xfrm>
            <a:off x="5610105" y="4056063"/>
            <a:ext cx="7445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729" name="AutoShape 49"/>
          <p:cNvSpPr>
            <a:spLocks noChangeArrowheads="1"/>
          </p:cNvSpPr>
          <p:nvPr/>
        </p:nvSpPr>
        <p:spPr bwMode="auto">
          <a:xfrm>
            <a:off x="6743580" y="5156200"/>
            <a:ext cx="1533525" cy="622300"/>
          </a:xfrm>
          <a:prstGeom prst="roundRect">
            <a:avLst>
              <a:gd name="adj" fmla="val 4821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0" name="Rectangle 50"/>
          <p:cNvSpPr>
            <a:spLocks noChangeArrowheads="1"/>
          </p:cNvSpPr>
          <p:nvPr/>
        </p:nvSpPr>
        <p:spPr bwMode="auto">
          <a:xfrm>
            <a:off x="6911855" y="5300663"/>
            <a:ext cx="12763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Installation</a:t>
            </a:r>
            <a:endParaRPr lang="en-US" sz="1400"/>
          </a:p>
        </p:txBody>
      </p:sp>
      <p:sp>
        <p:nvSpPr>
          <p:cNvPr id="71731" name="Rectangle 51"/>
          <p:cNvSpPr>
            <a:spLocks noChangeArrowheads="1"/>
          </p:cNvSpPr>
          <p:nvPr/>
        </p:nvSpPr>
        <p:spPr bwMode="auto">
          <a:xfrm>
            <a:off x="7178555" y="5478463"/>
            <a:ext cx="7445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732" name="AutoShape 52"/>
          <p:cNvSpPr>
            <a:spLocks noChangeArrowheads="1"/>
          </p:cNvSpPr>
          <p:nvPr/>
        </p:nvSpPr>
        <p:spPr bwMode="auto">
          <a:xfrm>
            <a:off x="7454780" y="5845175"/>
            <a:ext cx="1689100" cy="644525"/>
          </a:xfrm>
          <a:prstGeom prst="roundRect">
            <a:avLst>
              <a:gd name="adj" fmla="val 48278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3" name="Rectangle 53"/>
          <p:cNvSpPr>
            <a:spLocks noChangeArrowheads="1"/>
          </p:cNvSpPr>
          <p:nvPr/>
        </p:nvSpPr>
        <p:spPr bwMode="auto">
          <a:xfrm>
            <a:off x="7748468" y="6011863"/>
            <a:ext cx="11699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Operation &amp;</a:t>
            </a:r>
            <a:endParaRPr lang="en-US" sz="1400"/>
          </a:p>
        </p:txBody>
      </p:sp>
      <p:sp>
        <p:nvSpPr>
          <p:cNvPr id="71734" name="Rectangle 54"/>
          <p:cNvSpPr>
            <a:spLocks noChangeArrowheads="1"/>
          </p:cNvSpPr>
          <p:nvPr/>
        </p:nvSpPr>
        <p:spPr bwMode="auto">
          <a:xfrm>
            <a:off x="7543680" y="6189663"/>
            <a:ext cx="15954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Support Process</a:t>
            </a:r>
            <a:endParaRPr lang="en-US" sz="1400"/>
          </a:p>
        </p:txBody>
      </p:sp>
      <p:sp>
        <p:nvSpPr>
          <p:cNvPr id="71735" name="AutoShape 55"/>
          <p:cNvSpPr>
            <a:spLocks noChangeArrowheads="1"/>
          </p:cNvSpPr>
          <p:nvPr/>
        </p:nvSpPr>
        <p:spPr bwMode="auto">
          <a:xfrm>
            <a:off x="5921255" y="4445000"/>
            <a:ext cx="1622425" cy="622300"/>
          </a:xfrm>
          <a:prstGeom prst="roundRect">
            <a:avLst>
              <a:gd name="adj" fmla="val 4821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6" name="Rectangle 56"/>
          <p:cNvSpPr>
            <a:spLocks noChangeArrowheads="1"/>
          </p:cNvSpPr>
          <p:nvPr/>
        </p:nvSpPr>
        <p:spPr bwMode="auto">
          <a:xfrm>
            <a:off x="6127630" y="4522788"/>
            <a:ext cx="12763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Verification</a:t>
            </a:r>
            <a:endParaRPr lang="en-US" sz="1400"/>
          </a:p>
        </p:txBody>
      </p:sp>
      <p:sp>
        <p:nvSpPr>
          <p:cNvPr id="71737" name="Rectangle 57"/>
          <p:cNvSpPr>
            <a:spLocks noChangeArrowheads="1"/>
          </p:cNvSpPr>
          <p:nvPr/>
        </p:nvSpPr>
        <p:spPr bwMode="auto">
          <a:xfrm>
            <a:off x="6127630" y="4678363"/>
            <a:ext cx="12763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&amp; Validation</a:t>
            </a:r>
            <a:endParaRPr lang="en-US" sz="1400"/>
          </a:p>
        </p:txBody>
      </p:sp>
      <p:sp>
        <p:nvSpPr>
          <p:cNvPr id="71738" name="Rectangle 58"/>
          <p:cNvSpPr>
            <a:spLocks noChangeArrowheads="1"/>
          </p:cNvSpPr>
          <p:nvPr/>
        </p:nvSpPr>
        <p:spPr bwMode="auto">
          <a:xfrm>
            <a:off x="6394330" y="4833938"/>
            <a:ext cx="7445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Process</a:t>
            </a:r>
            <a:endParaRPr lang="en-US" sz="1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580" y="4128159"/>
            <a:ext cx="4679575" cy="1847850"/>
          </a:xfrm>
        </p:spPr>
        <p:txBody>
          <a:bodyPr/>
          <a:lstStyle/>
          <a:p>
            <a:pPr algn="l"/>
            <a:r>
              <a:rPr lang="en-US" sz="2400" dirty="0"/>
              <a:t>The waterfall model of software development is an activity-centered view of the software life cycle.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45" y="120198"/>
            <a:ext cx="2075359" cy="26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9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487248" y="726979"/>
            <a:ext cx="1557338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85723" y="826991"/>
            <a:ext cx="6381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System</a:t>
            </a:r>
            <a:endParaRPr lang="en-US" sz="140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69811" y="1004791"/>
            <a:ext cx="1276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Requirements</a:t>
            </a:r>
            <a:endParaRPr lang="en-US" sz="1400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884123" y="1182591"/>
            <a:ext cx="850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Analysis</a:t>
            </a:r>
            <a:endParaRPr lang="en-US" sz="1400"/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3755911" y="6172128"/>
            <a:ext cx="1779587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3952761" y="6383256"/>
            <a:ext cx="14890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Implementation</a:t>
            </a:r>
            <a:endParaRPr lang="en-US" sz="1400" dirty="0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2044586" y="4106766"/>
            <a:ext cx="1555750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2266836" y="4317904"/>
            <a:ext cx="116998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Preliminary</a:t>
            </a:r>
            <a:endParaRPr lang="en-US" sz="1400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535123" y="4495704"/>
            <a:ext cx="6381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Design</a:t>
            </a:r>
            <a:endParaRPr lang="en-US" sz="1400"/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2555761" y="5240241"/>
            <a:ext cx="1555750" cy="712788"/>
          </a:xfrm>
          <a:prstGeom prst="roundRect">
            <a:avLst>
              <a:gd name="adj" fmla="val 48329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2947873" y="5429154"/>
            <a:ext cx="8509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Detailed</a:t>
            </a:r>
            <a:endParaRPr lang="en-US" sz="1400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3051061" y="5606954"/>
            <a:ext cx="6381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Design</a:t>
            </a:r>
            <a:endParaRPr lang="en-US" sz="1400"/>
          </a:p>
        </p:txBody>
      </p:sp>
      <p:sp>
        <p:nvSpPr>
          <p:cNvPr id="73744" name="AutoShape 16"/>
          <p:cNvSpPr>
            <a:spLocks noChangeArrowheads="1"/>
          </p:cNvSpPr>
          <p:nvPr/>
        </p:nvSpPr>
        <p:spPr bwMode="auto">
          <a:xfrm>
            <a:off x="998423" y="1860454"/>
            <a:ext cx="1557338" cy="712787"/>
          </a:xfrm>
          <a:prstGeom prst="roundRect">
            <a:avLst>
              <a:gd name="adj" fmla="val 48329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1400061" y="1960466"/>
            <a:ext cx="850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Software</a:t>
            </a:r>
            <a:endParaRPr lang="en-US" sz="1400"/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1185748" y="2138266"/>
            <a:ext cx="1276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Requirements</a:t>
            </a:r>
            <a:endParaRPr lang="en-US" sz="1400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234961" y="2316066"/>
            <a:ext cx="116998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Elicitation</a:t>
            </a:r>
            <a:endParaRPr lang="en-US" sz="1400"/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7357948" y="726979"/>
            <a:ext cx="1557338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7692911" y="1004791"/>
            <a:ext cx="9572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Operation</a:t>
            </a:r>
            <a:endParaRPr lang="en-US" sz="1400"/>
          </a:p>
        </p:txBody>
      </p:sp>
      <p:sp>
        <p:nvSpPr>
          <p:cNvPr id="73750" name="AutoShape 22"/>
          <p:cNvSpPr>
            <a:spLocks noChangeArrowheads="1"/>
          </p:cNvSpPr>
          <p:nvPr/>
        </p:nvSpPr>
        <p:spPr bwMode="auto">
          <a:xfrm>
            <a:off x="7024573" y="1860454"/>
            <a:ext cx="1557338" cy="735012"/>
          </a:xfrm>
          <a:prstGeom prst="roundRect">
            <a:avLst>
              <a:gd name="adj" fmla="val 4838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7515111" y="2071591"/>
            <a:ext cx="6381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Client</a:t>
            </a:r>
            <a:endParaRPr lang="en-US" sz="1400"/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7310323" y="2249391"/>
            <a:ext cx="1063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Acceptance</a:t>
            </a:r>
            <a:endParaRPr lang="en-US" sz="1400"/>
          </a:p>
        </p:txBody>
      </p:sp>
      <p:sp>
        <p:nvSpPr>
          <p:cNvPr id="73753" name="AutoShape 25"/>
          <p:cNvSpPr>
            <a:spLocks noChangeArrowheads="1"/>
          </p:cNvSpPr>
          <p:nvPr/>
        </p:nvSpPr>
        <p:spPr bwMode="auto">
          <a:xfrm>
            <a:off x="1531823" y="2973291"/>
            <a:ext cx="1557338" cy="733425"/>
          </a:xfrm>
          <a:prstGeom prst="roundRect">
            <a:avLst>
              <a:gd name="adj" fmla="val 48486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701686" y="3182841"/>
            <a:ext cx="1276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Requirements</a:t>
            </a:r>
            <a:endParaRPr lang="en-US" sz="1400"/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1915998" y="3360641"/>
            <a:ext cx="850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Analysis</a:t>
            </a:r>
            <a:endParaRPr lang="en-US" sz="1400"/>
          </a:p>
        </p:txBody>
      </p:sp>
      <p:sp>
        <p:nvSpPr>
          <p:cNvPr id="73756" name="AutoShape 28"/>
          <p:cNvSpPr>
            <a:spLocks noChangeArrowheads="1"/>
          </p:cNvSpPr>
          <p:nvPr/>
        </p:nvSpPr>
        <p:spPr bwMode="auto">
          <a:xfrm>
            <a:off x="5402148" y="5240241"/>
            <a:ext cx="1555750" cy="712788"/>
          </a:xfrm>
          <a:prstGeom prst="roundRect">
            <a:avLst>
              <a:gd name="adj" fmla="val 48329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6011748" y="5429154"/>
            <a:ext cx="4254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Unit</a:t>
            </a:r>
            <a:endParaRPr lang="en-US" sz="1400"/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6011748" y="5606954"/>
            <a:ext cx="42545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Test</a:t>
            </a:r>
            <a:endParaRPr lang="en-US" sz="1400"/>
          </a:p>
        </p:txBody>
      </p:sp>
      <p:sp>
        <p:nvSpPr>
          <p:cNvPr id="73759" name="AutoShape 31"/>
          <p:cNvSpPr>
            <a:spLocks noChangeArrowheads="1"/>
          </p:cNvSpPr>
          <p:nvPr/>
        </p:nvSpPr>
        <p:spPr bwMode="auto">
          <a:xfrm>
            <a:off x="6402273" y="2951066"/>
            <a:ext cx="1557338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6900748" y="3049491"/>
            <a:ext cx="6381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System</a:t>
            </a:r>
            <a:endParaRPr lang="en-US" sz="1400"/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634048" y="3227291"/>
            <a:ext cx="11699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Integration</a:t>
            </a:r>
            <a:endParaRPr lang="en-US" sz="1400"/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6900748" y="3405091"/>
            <a:ext cx="63817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&amp; Test</a:t>
            </a:r>
            <a:endParaRPr lang="en-US" sz="1400"/>
          </a:p>
        </p:txBody>
      </p:sp>
      <p:sp>
        <p:nvSpPr>
          <p:cNvPr id="73763" name="AutoShape 35"/>
          <p:cNvSpPr>
            <a:spLocks noChangeArrowheads="1"/>
          </p:cNvSpPr>
          <p:nvPr/>
        </p:nvSpPr>
        <p:spPr bwMode="auto">
          <a:xfrm>
            <a:off x="5868873" y="4084541"/>
            <a:ext cx="1555750" cy="711200"/>
          </a:xfrm>
          <a:prstGeom prst="roundRect">
            <a:avLst>
              <a:gd name="adj" fmla="val 4844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6208598" y="4184554"/>
            <a:ext cx="957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Component</a:t>
            </a:r>
            <a:endParaRPr lang="en-US" sz="1400"/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6094298" y="4362354"/>
            <a:ext cx="11699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Integration</a:t>
            </a:r>
            <a:endParaRPr lang="en-US" sz="1400"/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6362586" y="4540154"/>
            <a:ext cx="6381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&amp; Test</a:t>
            </a:r>
            <a:endParaRPr lang="en-US" sz="1400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1398473" y="1615979"/>
            <a:ext cx="111125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8" name="Freeform 40"/>
          <p:cNvSpPr>
            <a:spLocks/>
          </p:cNvSpPr>
          <p:nvPr/>
        </p:nvSpPr>
        <p:spPr bwMode="auto">
          <a:xfrm>
            <a:off x="1331798" y="1593754"/>
            <a:ext cx="177800" cy="244475"/>
          </a:xfrm>
          <a:custGeom>
            <a:avLst/>
            <a:gdLst>
              <a:gd name="T0" fmla="*/ 84 w 112"/>
              <a:gd name="T1" fmla="*/ 0 h 154"/>
              <a:gd name="T2" fmla="*/ 112 w 112"/>
              <a:gd name="T3" fmla="*/ 154 h 154"/>
              <a:gd name="T4" fmla="*/ 0 w 112"/>
              <a:gd name="T5" fmla="*/ 4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154">
                <a:moveTo>
                  <a:pt x="84" y="0"/>
                </a:moveTo>
                <a:lnTo>
                  <a:pt x="112" y="154"/>
                </a:lnTo>
                <a:lnTo>
                  <a:pt x="0" y="4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1309573" y="1438179"/>
            <a:ext cx="88900" cy="177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1933461" y="2751041"/>
            <a:ext cx="111125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1" name="Freeform 43"/>
          <p:cNvSpPr>
            <a:spLocks/>
          </p:cNvSpPr>
          <p:nvPr/>
        </p:nvSpPr>
        <p:spPr bwMode="auto">
          <a:xfrm>
            <a:off x="1865198" y="2728816"/>
            <a:ext cx="179388" cy="244475"/>
          </a:xfrm>
          <a:custGeom>
            <a:avLst/>
            <a:gdLst>
              <a:gd name="T0" fmla="*/ 85 w 113"/>
              <a:gd name="T1" fmla="*/ 0 h 154"/>
              <a:gd name="T2" fmla="*/ 113 w 113"/>
              <a:gd name="T3" fmla="*/ 154 h 154"/>
              <a:gd name="T4" fmla="*/ 0 w 113"/>
              <a:gd name="T5" fmla="*/ 4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154">
                <a:moveTo>
                  <a:pt x="85" y="0"/>
                </a:moveTo>
                <a:lnTo>
                  <a:pt x="113" y="154"/>
                </a:lnTo>
                <a:lnTo>
                  <a:pt x="0" y="4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>
            <a:off x="1842973" y="2573241"/>
            <a:ext cx="90488" cy="177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2489086" y="3884516"/>
            <a:ext cx="88900" cy="200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4" name="Freeform 46"/>
          <p:cNvSpPr>
            <a:spLocks/>
          </p:cNvSpPr>
          <p:nvPr/>
        </p:nvSpPr>
        <p:spPr bwMode="auto">
          <a:xfrm>
            <a:off x="2422411" y="3862291"/>
            <a:ext cx="155575" cy="222250"/>
          </a:xfrm>
          <a:custGeom>
            <a:avLst/>
            <a:gdLst>
              <a:gd name="T0" fmla="*/ 84 w 98"/>
              <a:gd name="T1" fmla="*/ 0 h 140"/>
              <a:gd name="T2" fmla="*/ 98 w 98"/>
              <a:gd name="T3" fmla="*/ 140 h 140"/>
              <a:gd name="T4" fmla="*/ 0 w 98"/>
              <a:gd name="T5" fmla="*/ 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140">
                <a:moveTo>
                  <a:pt x="84" y="0"/>
                </a:moveTo>
                <a:lnTo>
                  <a:pt x="98" y="140"/>
                </a:lnTo>
                <a:lnTo>
                  <a:pt x="0" y="2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>
            <a:off x="2400186" y="3684491"/>
            <a:ext cx="88900" cy="200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3000261" y="4995766"/>
            <a:ext cx="889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7" name="Freeform 49"/>
          <p:cNvSpPr>
            <a:spLocks/>
          </p:cNvSpPr>
          <p:nvPr/>
        </p:nvSpPr>
        <p:spPr bwMode="auto">
          <a:xfrm>
            <a:off x="2933586" y="4995766"/>
            <a:ext cx="155575" cy="222250"/>
          </a:xfrm>
          <a:custGeom>
            <a:avLst/>
            <a:gdLst>
              <a:gd name="T0" fmla="*/ 84 w 98"/>
              <a:gd name="T1" fmla="*/ 0 h 140"/>
              <a:gd name="T2" fmla="*/ 98 w 98"/>
              <a:gd name="T3" fmla="*/ 140 h 140"/>
              <a:gd name="T4" fmla="*/ 0 w 98"/>
              <a:gd name="T5" fmla="*/ 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140">
                <a:moveTo>
                  <a:pt x="84" y="0"/>
                </a:moveTo>
                <a:lnTo>
                  <a:pt x="98" y="140"/>
                </a:lnTo>
                <a:lnTo>
                  <a:pt x="0" y="2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2911361" y="4795741"/>
            <a:ext cx="88900" cy="200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>
            <a:off x="3528898" y="6326450"/>
            <a:ext cx="200025" cy="1111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0" name="Freeform 52"/>
          <p:cNvSpPr>
            <a:spLocks/>
          </p:cNvSpPr>
          <p:nvPr/>
        </p:nvSpPr>
        <p:spPr bwMode="auto">
          <a:xfrm>
            <a:off x="3506673" y="6259775"/>
            <a:ext cx="222250" cy="177800"/>
          </a:xfrm>
          <a:custGeom>
            <a:avLst/>
            <a:gdLst>
              <a:gd name="T0" fmla="*/ 42 w 140"/>
              <a:gd name="T1" fmla="*/ 0 h 112"/>
              <a:gd name="T2" fmla="*/ 140 w 140"/>
              <a:gd name="T3" fmla="*/ 112 h 112"/>
              <a:gd name="T4" fmla="*/ 0 w 140"/>
              <a:gd name="T5" fmla="*/ 7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2">
                <a:moveTo>
                  <a:pt x="42" y="0"/>
                </a:moveTo>
                <a:lnTo>
                  <a:pt x="140" y="112"/>
                </a:lnTo>
                <a:lnTo>
                  <a:pt x="0" y="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3039948" y="6015300"/>
            <a:ext cx="396875" cy="3111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6094298" y="6048637"/>
            <a:ext cx="200025" cy="1111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3" name="Freeform 55"/>
          <p:cNvSpPr>
            <a:spLocks/>
          </p:cNvSpPr>
          <p:nvPr/>
        </p:nvSpPr>
        <p:spPr bwMode="auto">
          <a:xfrm>
            <a:off x="6072073" y="6048637"/>
            <a:ext cx="222250" cy="177800"/>
          </a:xfrm>
          <a:custGeom>
            <a:avLst/>
            <a:gdLst>
              <a:gd name="T0" fmla="*/ 0 w 140"/>
              <a:gd name="T1" fmla="*/ 42 h 112"/>
              <a:gd name="T2" fmla="*/ 140 w 140"/>
              <a:gd name="T3" fmla="*/ 0 h 112"/>
              <a:gd name="T4" fmla="*/ 28 w 140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2">
                <a:moveTo>
                  <a:pt x="0" y="42"/>
                </a:moveTo>
                <a:lnTo>
                  <a:pt x="140" y="0"/>
                </a:lnTo>
                <a:lnTo>
                  <a:pt x="28" y="11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 flipV="1">
            <a:off x="5494223" y="6159762"/>
            <a:ext cx="600075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V="1">
            <a:off x="6424498" y="4795741"/>
            <a:ext cx="889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6" name="Freeform 58"/>
          <p:cNvSpPr>
            <a:spLocks/>
          </p:cNvSpPr>
          <p:nvPr/>
        </p:nvSpPr>
        <p:spPr bwMode="auto">
          <a:xfrm>
            <a:off x="6380048" y="4795741"/>
            <a:ext cx="133350" cy="222250"/>
          </a:xfrm>
          <a:custGeom>
            <a:avLst/>
            <a:gdLst>
              <a:gd name="T0" fmla="*/ 0 w 84"/>
              <a:gd name="T1" fmla="*/ 112 h 140"/>
              <a:gd name="T2" fmla="*/ 84 w 84"/>
              <a:gd name="T3" fmla="*/ 0 h 140"/>
              <a:gd name="T4" fmla="*/ 70 w 84"/>
              <a:gd name="T5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40">
                <a:moveTo>
                  <a:pt x="0" y="112"/>
                </a:moveTo>
                <a:lnTo>
                  <a:pt x="84" y="0"/>
                </a:lnTo>
                <a:lnTo>
                  <a:pt x="70" y="14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 flipV="1">
            <a:off x="6335598" y="5017991"/>
            <a:ext cx="88900" cy="2444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 flipV="1">
            <a:off x="6980123" y="3684491"/>
            <a:ext cx="8890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9" name="Freeform 61"/>
          <p:cNvSpPr>
            <a:spLocks/>
          </p:cNvSpPr>
          <p:nvPr/>
        </p:nvSpPr>
        <p:spPr bwMode="auto">
          <a:xfrm>
            <a:off x="6935673" y="3684491"/>
            <a:ext cx="133350" cy="244475"/>
          </a:xfrm>
          <a:custGeom>
            <a:avLst/>
            <a:gdLst>
              <a:gd name="T0" fmla="*/ 0 w 84"/>
              <a:gd name="T1" fmla="*/ 112 h 154"/>
              <a:gd name="T2" fmla="*/ 84 w 84"/>
              <a:gd name="T3" fmla="*/ 0 h 154"/>
              <a:gd name="T4" fmla="*/ 70 w 84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54">
                <a:moveTo>
                  <a:pt x="0" y="112"/>
                </a:moveTo>
                <a:lnTo>
                  <a:pt x="84" y="0"/>
                </a:lnTo>
                <a:lnTo>
                  <a:pt x="70" y="15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0" name="Line 62"/>
          <p:cNvSpPr>
            <a:spLocks noChangeShapeType="1"/>
          </p:cNvSpPr>
          <p:nvPr/>
        </p:nvSpPr>
        <p:spPr bwMode="auto">
          <a:xfrm flipV="1">
            <a:off x="6913448" y="3906741"/>
            <a:ext cx="66675" cy="177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1" name="Line 63"/>
          <p:cNvSpPr>
            <a:spLocks noChangeShapeType="1"/>
          </p:cNvSpPr>
          <p:nvPr/>
        </p:nvSpPr>
        <p:spPr bwMode="auto">
          <a:xfrm flipV="1">
            <a:off x="7491298" y="2573241"/>
            <a:ext cx="90488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2" name="Freeform 64"/>
          <p:cNvSpPr>
            <a:spLocks/>
          </p:cNvSpPr>
          <p:nvPr/>
        </p:nvSpPr>
        <p:spPr bwMode="auto">
          <a:xfrm>
            <a:off x="7446848" y="2573241"/>
            <a:ext cx="134938" cy="244475"/>
          </a:xfrm>
          <a:custGeom>
            <a:avLst/>
            <a:gdLst>
              <a:gd name="T0" fmla="*/ 0 w 85"/>
              <a:gd name="T1" fmla="*/ 126 h 154"/>
              <a:gd name="T2" fmla="*/ 85 w 85"/>
              <a:gd name="T3" fmla="*/ 0 h 154"/>
              <a:gd name="T4" fmla="*/ 71 w 85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154">
                <a:moveTo>
                  <a:pt x="0" y="126"/>
                </a:moveTo>
                <a:lnTo>
                  <a:pt x="85" y="0"/>
                </a:lnTo>
                <a:lnTo>
                  <a:pt x="71" y="15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 flipV="1">
            <a:off x="7446848" y="2795491"/>
            <a:ext cx="44450" cy="155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 flipV="1">
            <a:off x="8026286" y="1438179"/>
            <a:ext cx="88900" cy="200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5" name="Freeform 67"/>
          <p:cNvSpPr>
            <a:spLocks/>
          </p:cNvSpPr>
          <p:nvPr/>
        </p:nvSpPr>
        <p:spPr bwMode="auto">
          <a:xfrm>
            <a:off x="7959611" y="1438179"/>
            <a:ext cx="155575" cy="222250"/>
          </a:xfrm>
          <a:custGeom>
            <a:avLst/>
            <a:gdLst>
              <a:gd name="T0" fmla="*/ 0 w 98"/>
              <a:gd name="T1" fmla="*/ 112 h 140"/>
              <a:gd name="T2" fmla="*/ 98 w 98"/>
              <a:gd name="T3" fmla="*/ 0 h 140"/>
              <a:gd name="T4" fmla="*/ 70 w 98"/>
              <a:gd name="T5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140">
                <a:moveTo>
                  <a:pt x="0" y="112"/>
                </a:moveTo>
                <a:lnTo>
                  <a:pt x="98" y="0"/>
                </a:lnTo>
                <a:lnTo>
                  <a:pt x="70" y="14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 flipV="1">
            <a:off x="7892936" y="1638204"/>
            <a:ext cx="133350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69" y="5218016"/>
            <a:ext cx="2590800" cy="704850"/>
          </a:xfrm>
        </p:spPr>
        <p:txBody>
          <a:bodyPr/>
          <a:lstStyle/>
          <a:p>
            <a:r>
              <a:rPr lang="en-US" sz="2400" dirty="0"/>
              <a:t>V-Model of software development.</a:t>
            </a:r>
          </a:p>
        </p:txBody>
      </p:sp>
      <p:sp>
        <p:nvSpPr>
          <p:cNvPr id="73860" name="Line 132"/>
          <p:cNvSpPr>
            <a:spLocks noChangeShapeType="1"/>
          </p:cNvSpPr>
          <p:nvPr/>
        </p:nvSpPr>
        <p:spPr bwMode="auto">
          <a:xfrm flipV="1">
            <a:off x="4111511" y="5606954"/>
            <a:ext cx="1290637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61" name="Line 133"/>
          <p:cNvSpPr>
            <a:spLocks noChangeShapeType="1"/>
          </p:cNvSpPr>
          <p:nvPr/>
        </p:nvSpPr>
        <p:spPr bwMode="auto">
          <a:xfrm flipV="1">
            <a:off x="3598748" y="4487766"/>
            <a:ext cx="2270125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62" name="Line 134"/>
          <p:cNvSpPr>
            <a:spLocks noChangeShapeType="1"/>
          </p:cNvSpPr>
          <p:nvPr/>
        </p:nvSpPr>
        <p:spPr bwMode="auto">
          <a:xfrm>
            <a:off x="3109798" y="3352704"/>
            <a:ext cx="3292475" cy="7937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63" name="Line 135"/>
          <p:cNvSpPr>
            <a:spLocks noChangeShapeType="1"/>
          </p:cNvSpPr>
          <p:nvPr/>
        </p:nvSpPr>
        <p:spPr bwMode="auto">
          <a:xfrm>
            <a:off x="2577986" y="2241454"/>
            <a:ext cx="4446587" cy="7937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64" name="Line 136"/>
          <p:cNvSpPr>
            <a:spLocks noChangeShapeType="1"/>
          </p:cNvSpPr>
          <p:nvPr/>
        </p:nvSpPr>
        <p:spPr bwMode="auto">
          <a:xfrm>
            <a:off x="2044586" y="1004791"/>
            <a:ext cx="5313362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7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53150"/>
            <a:ext cx="8940800" cy="704850"/>
          </a:xfrm>
        </p:spPr>
        <p:txBody>
          <a:bodyPr/>
          <a:lstStyle/>
          <a:p>
            <a:pPr algn="l"/>
            <a:r>
              <a:rPr lang="en-US" sz="2000" dirty="0"/>
              <a:t>Boehm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spiral model (Adapted from [Boehm, 1987]). 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576263" y="762070"/>
            <a:ext cx="7991475" cy="5475288"/>
            <a:chOff x="363" y="32"/>
            <a:chExt cx="5034" cy="3449"/>
          </a:xfrm>
        </p:grpSpPr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120"/>
              <a:ext cx="5034" cy="3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4757" name="Line 5"/>
            <p:cNvSpPr>
              <a:spLocks noChangeShapeType="1"/>
            </p:cNvSpPr>
            <p:nvPr/>
          </p:nvSpPr>
          <p:spPr bwMode="auto">
            <a:xfrm flipV="1">
              <a:off x="2600" y="32"/>
              <a:ext cx="0" cy="3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 flipV="1">
              <a:off x="363" y="1712"/>
              <a:ext cx="47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284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1066862"/>
            <a:ext cx="8827971" cy="688975"/>
          </a:xfrm>
        </p:spPr>
        <p:txBody>
          <a:bodyPr/>
          <a:lstStyle/>
          <a:p>
            <a:r>
              <a:rPr lang="en-US" sz="2000" dirty="0"/>
              <a:t>Workflows in the unified software life cycle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507038" y="4514850"/>
            <a:ext cx="1587" cy="3952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Freeform 7"/>
          <p:cNvSpPr>
            <a:spLocks/>
          </p:cNvSpPr>
          <p:nvPr/>
        </p:nvSpPr>
        <p:spPr bwMode="auto">
          <a:xfrm>
            <a:off x="5440363" y="4514850"/>
            <a:ext cx="153987" cy="285750"/>
          </a:xfrm>
          <a:custGeom>
            <a:avLst/>
            <a:gdLst>
              <a:gd name="T0" fmla="*/ 97 w 97"/>
              <a:gd name="T1" fmla="*/ 83 h 180"/>
              <a:gd name="T2" fmla="*/ 42 w 97"/>
              <a:gd name="T3" fmla="*/ 0 h 180"/>
              <a:gd name="T4" fmla="*/ 0 w 97"/>
              <a:gd name="T5" fmla="*/ 83 h 180"/>
              <a:gd name="T6" fmla="*/ 42 w 97"/>
              <a:gd name="T7" fmla="*/ 180 h 180"/>
              <a:gd name="T8" fmla="*/ 97 w 97"/>
              <a:gd name="T9" fmla="*/ 8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80">
                <a:moveTo>
                  <a:pt x="97" y="83"/>
                </a:moveTo>
                <a:lnTo>
                  <a:pt x="42" y="0"/>
                </a:lnTo>
                <a:lnTo>
                  <a:pt x="0" y="83"/>
                </a:lnTo>
                <a:lnTo>
                  <a:pt x="42" y="180"/>
                </a:lnTo>
                <a:lnTo>
                  <a:pt x="97" y="83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634038" y="4745038"/>
            <a:ext cx="106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*</a:t>
            </a:r>
            <a:endParaRPr lang="en-US" sz="1400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6783388" y="4338638"/>
            <a:ext cx="2428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6783388" y="3898900"/>
            <a:ext cx="2428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6783388" y="3898900"/>
            <a:ext cx="1587" cy="12096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6783388" y="4713288"/>
            <a:ext cx="2428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6276975" y="4338638"/>
            <a:ext cx="7493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6783388" y="5108575"/>
            <a:ext cx="2428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6254750" y="3171825"/>
            <a:ext cx="771525" cy="4413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6092825" y="3006725"/>
            <a:ext cx="850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releases</a:t>
            </a:r>
            <a:endParaRPr lang="en-US" sz="1400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273550" y="5064125"/>
            <a:ext cx="4619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4351338" y="4965700"/>
            <a:ext cx="106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*</a:t>
            </a:r>
            <a:endParaRPr lang="en-US" sz="1400"/>
          </a:p>
        </p:txBody>
      </p:sp>
      <p:sp>
        <p:nvSpPr>
          <p:cNvPr id="85013" name="Freeform 21"/>
          <p:cNvSpPr>
            <a:spLocks/>
          </p:cNvSpPr>
          <p:nvPr/>
        </p:nvSpPr>
        <p:spPr bwMode="auto">
          <a:xfrm>
            <a:off x="2490788" y="3524250"/>
            <a:ext cx="220662" cy="176213"/>
          </a:xfrm>
          <a:custGeom>
            <a:avLst/>
            <a:gdLst>
              <a:gd name="T0" fmla="*/ 139 w 139"/>
              <a:gd name="T1" fmla="*/ 55 h 111"/>
              <a:gd name="T2" fmla="*/ 0 w 139"/>
              <a:gd name="T3" fmla="*/ 0 h 111"/>
              <a:gd name="T4" fmla="*/ 0 w 139"/>
              <a:gd name="T5" fmla="*/ 111 h 111"/>
              <a:gd name="T6" fmla="*/ 139 w 139"/>
              <a:gd name="T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11">
                <a:moveTo>
                  <a:pt x="139" y="55"/>
                </a:moveTo>
                <a:lnTo>
                  <a:pt x="0" y="0"/>
                </a:lnTo>
                <a:lnTo>
                  <a:pt x="0" y="111"/>
                </a:lnTo>
                <a:lnTo>
                  <a:pt x="139" y="55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70" name="Group 78"/>
          <p:cNvGrpSpPr>
            <a:grpSpLocks/>
          </p:cNvGrpSpPr>
          <p:nvPr/>
        </p:nvGrpSpPr>
        <p:grpSpPr bwMode="auto">
          <a:xfrm>
            <a:off x="377825" y="3479800"/>
            <a:ext cx="1584325" cy="330200"/>
            <a:chOff x="238" y="2178"/>
            <a:chExt cx="998" cy="208"/>
          </a:xfrm>
        </p:grpSpPr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238" y="2178"/>
              <a:ext cx="998" cy="20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Rectangle 23"/>
            <p:cNvSpPr>
              <a:spLocks noChangeArrowheads="1"/>
            </p:cNvSpPr>
            <p:nvPr/>
          </p:nvSpPr>
          <p:spPr bwMode="auto">
            <a:xfrm>
              <a:off x="536" y="2229"/>
              <a:ext cx="40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Design</a:t>
              </a:r>
              <a:endParaRPr lang="en-US" sz="1400"/>
            </a:p>
          </p:txBody>
        </p:sp>
      </p:grpSp>
      <p:grpSp>
        <p:nvGrpSpPr>
          <p:cNvPr id="85069" name="Group 77"/>
          <p:cNvGrpSpPr>
            <a:grpSpLocks/>
          </p:cNvGrpSpPr>
          <p:nvPr/>
        </p:nvGrpSpPr>
        <p:grpSpPr bwMode="auto">
          <a:xfrm>
            <a:off x="377825" y="3076575"/>
            <a:ext cx="1562100" cy="352425"/>
            <a:chOff x="238" y="1915"/>
            <a:chExt cx="984" cy="222"/>
          </a:xfrm>
        </p:grpSpPr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238" y="1915"/>
              <a:ext cx="984" cy="2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Rectangle 25"/>
            <p:cNvSpPr>
              <a:spLocks noChangeArrowheads="1"/>
            </p:cNvSpPr>
            <p:nvPr/>
          </p:nvSpPr>
          <p:spPr bwMode="auto">
            <a:xfrm>
              <a:off x="328" y="1973"/>
              <a:ext cx="8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Requirements</a:t>
              </a:r>
              <a:endParaRPr lang="en-US" sz="1400"/>
            </a:p>
          </p:txBody>
        </p:sp>
      </p:grp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1962150" y="3611563"/>
            <a:ext cx="1762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>
            <a:off x="1941513" y="3216275"/>
            <a:ext cx="2190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>
            <a:off x="2160588" y="2401888"/>
            <a:ext cx="1587" cy="24272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 flipH="1">
            <a:off x="1962150" y="4425950"/>
            <a:ext cx="19843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2160588" y="3611563"/>
            <a:ext cx="3302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>
            <a:off x="1962150" y="4008438"/>
            <a:ext cx="1984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71" name="Group 79"/>
          <p:cNvGrpSpPr>
            <a:grpSpLocks/>
          </p:cNvGrpSpPr>
          <p:nvPr/>
        </p:nvGrpSpPr>
        <p:grpSpPr bwMode="auto">
          <a:xfrm>
            <a:off x="377825" y="3860800"/>
            <a:ext cx="1584325" cy="352425"/>
            <a:chOff x="238" y="2428"/>
            <a:chExt cx="998" cy="222"/>
          </a:xfrm>
        </p:grpSpPr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238" y="2428"/>
              <a:ext cx="998" cy="2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268" y="2486"/>
              <a:ext cx="9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Implementation</a:t>
              </a:r>
              <a:endParaRPr lang="en-US" sz="1400"/>
            </a:p>
          </p:txBody>
        </p:sp>
      </p:grpSp>
      <p:grpSp>
        <p:nvGrpSpPr>
          <p:cNvPr id="85073" name="Group 81"/>
          <p:cNvGrpSpPr>
            <a:grpSpLocks/>
          </p:cNvGrpSpPr>
          <p:nvPr/>
        </p:nvGrpSpPr>
        <p:grpSpPr bwMode="auto">
          <a:xfrm>
            <a:off x="377825" y="4668838"/>
            <a:ext cx="1584325" cy="330200"/>
            <a:chOff x="238" y="2941"/>
            <a:chExt cx="998" cy="208"/>
          </a:xfrm>
        </p:grpSpPr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238" y="2941"/>
              <a:ext cx="998" cy="20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402" y="2992"/>
              <a:ext cx="67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Deployment</a:t>
              </a:r>
              <a:endParaRPr lang="en-US" sz="1400"/>
            </a:p>
          </p:txBody>
        </p:sp>
      </p:grpSp>
      <p:grpSp>
        <p:nvGrpSpPr>
          <p:cNvPr id="85082" name="Group 90"/>
          <p:cNvGrpSpPr>
            <a:grpSpLocks/>
          </p:cNvGrpSpPr>
          <p:nvPr/>
        </p:nvGrpSpPr>
        <p:grpSpPr bwMode="auto">
          <a:xfrm>
            <a:off x="4433888" y="2357438"/>
            <a:ext cx="2157412" cy="484187"/>
            <a:chOff x="2793" y="1485"/>
            <a:chExt cx="1359" cy="305"/>
          </a:xfrm>
        </p:grpSpPr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2793" y="1485"/>
              <a:ext cx="1359" cy="30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081" name="Group 89"/>
            <p:cNvGrpSpPr>
              <a:grpSpLocks/>
            </p:cNvGrpSpPr>
            <p:nvPr/>
          </p:nvGrpSpPr>
          <p:grpSpPr bwMode="auto">
            <a:xfrm>
              <a:off x="2836" y="1533"/>
              <a:ext cx="1273" cy="232"/>
              <a:chOff x="2883" y="1533"/>
              <a:chExt cx="1273" cy="232"/>
            </a:xfrm>
          </p:grpSpPr>
          <p:sp>
            <p:nvSpPr>
              <p:cNvPr id="85008" name="Rectangle 16"/>
              <p:cNvSpPr>
                <a:spLocks noChangeArrowheads="1"/>
              </p:cNvSpPr>
              <p:nvPr/>
            </p:nvSpPr>
            <p:spPr bwMode="auto">
              <a:xfrm>
                <a:off x="3018" y="1533"/>
                <a:ext cx="10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Unified Process</a:t>
                </a:r>
                <a:endParaRPr lang="en-US" sz="1400"/>
              </a:p>
            </p:txBody>
          </p:sp>
          <p:sp>
            <p:nvSpPr>
              <p:cNvPr id="85029" name="Rectangle 37"/>
              <p:cNvSpPr>
                <a:spLocks noChangeArrowheads="1"/>
              </p:cNvSpPr>
              <p:nvPr/>
            </p:nvSpPr>
            <p:spPr bwMode="auto">
              <a:xfrm>
                <a:off x="2883" y="1658"/>
                <a:ext cx="127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Software Life Cycle</a:t>
                </a:r>
                <a:endParaRPr lang="en-US" sz="1400"/>
              </a:p>
            </p:txBody>
          </p:sp>
        </p:grpSp>
      </p:grpSp>
      <p:sp>
        <p:nvSpPr>
          <p:cNvPr id="85030" name="Freeform 38"/>
          <p:cNvSpPr>
            <a:spLocks/>
          </p:cNvSpPr>
          <p:nvPr/>
        </p:nvSpPr>
        <p:spPr bwMode="auto">
          <a:xfrm>
            <a:off x="6299200" y="4249738"/>
            <a:ext cx="220663" cy="176212"/>
          </a:xfrm>
          <a:custGeom>
            <a:avLst/>
            <a:gdLst>
              <a:gd name="T0" fmla="*/ 0 w 139"/>
              <a:gd name="T1" fmla="*/ 56 h 111"/>
              <a:gd name="T2" fmla="*/ 139 w 139"/>
              <a:gd name="T3" fmla="*/ 0 h 111"/>
              <a:gd name="T4" fmla="*/ 139 w 139"/>
              <a:gd name="T5" fmla="*/ 111 h 111"/>
              <a:gd name="T6" fmla="*/ 0 w 139"/>
              <a:gd name="T7" fmla="*/ 5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11">
                <a:moveTo>
                  <a:pt x="0" y="56"/>
                </a:moveTo>
                <a:lnTo>
                  <a:pt x="139" y="0"/>
                </a:lnTo>
                <a:lnTo>
                  <a:pt x="139" y="111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5067" name="Group 75"/>
          <p:cNvGrpSpPr>
            <a:grpSpLocks/>
          </p:cNvGrpSpPr>
          <p:nvPr/>
        </p:nvGrpSpPr>
        <p:grpSpPr bwMode="auto">
          <a:xfrm>
            <a:off x="377825" y="2225675"/>
            <a:ext cx="1562100" cy="374650"/>
            <a:chOff x="238" y="1402"/>
            <a:chExt cx="984" cy="236"/>
          </a:xfrm>
        </p:grpSpPr>
        <p:sp>
          <p:nvSpPr>
            <p:cNvPr id="85031" name="Rectangle 39"/>
            <p:cNvSpPr>
              <a:spLocks noChangeArrowheads="1"/>
            </p:cNvSpPr>
            <p:nvPr/>
          </p:nvSpPr>
          <p:spPr bwMode="auto">
            <a:xfrm>
              <a:off x="238" y="1402"/>
              <a:ext cx="984" cy="2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395" y="1467"/>
              <a:ext cx="67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Management</a:t>
              </a:r>
              <a:endParaRPr lang="en-US" sz="1400"/>
            </a:p>
          </p:txBody>
        </p:sp>
      </p:grpSp>
      <p:sp>
        <p:nvSpPr>
          <p:cNvPr id="85034" name="Line 42"/>
          <p:cNvSpPr>
            <a:spLocks noChangeShapeType="1"/>
          </p:cNvSpPr>
          <p:nvPr/>
        </p:nvSpPr>
        <p:spPr bwMode="auto">
          <a:xfrm flipH="1">
            <a:off x="4273550" y="3611563"/>
            <a:ext cx="3968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4370388" y="3667125"/>
            <a:ext cx="106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*</a:t>
            </a:r>
            <a:endParaRPr lang="en-US" sz="1400"/>
          </a:p>
        </p:txBody>
      </p:sp>
      <p:grpSp>
        <p:nvGrpSpPr>
          <p:cNvPr id="85068" name="Group 76"/>
          <p:cNvGrpSpPr>
            <a:grpSpLocks/>
          </p:cNvGrpSpPr>
          <p:nvPr/>
        </p:nvGrpSpPr>
        <p:grpSpPr bwMode="auto">
          <a:xfrm>
            <a:off x="377825" y="2651125"/>
            <a:ext cx="1562100" cy="374650"/>
            <a:chOff x="238" y="1651"/>
            <a:chExt cx="984" cy="236"/>
          </a:xfrm>
        </p:grpSpPr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238" y="1651"/>
              <a:ext cx="984" cy="2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362" y="1716"/>
              <a:ext cx="7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Environment</a:t>
              </a:r>
              <a:endParaRPr lang="en-US" sz="1400"/>
            </a:p>
          </p:txBody>
        </p:sp>
      </p:grpSp>
      <p:grpSp>
        <p:nvGrpSpPr>
          <p:cNvPr id="85072" name="Group 80"/>
          <p:cNvGrpSpPr>
            <a:grpSpLocks/>
          </p:cNvGrpSpPr>
          <p:nvPr/>
        </p:nvGrpSpPr>
        <p:grpSpPr bwMode="auto">
          <a:xfrm>
            <a:off x="377825" y="4264025"/>
            <a:ext cx="1584325" cy="352425"/>
            <a:chOff x="238" y="2677"/>
            <a:chExt cx="998" cy="222"/>
          </a:xfrm>
        </p:grpSpPr>
        <p:sp>
          <p:nvSpPr>
            <p:cNvPr id="85039" name="Rectangle 47"/>
            <p:cNvSpPr>
              <a:spLocks noChangeArrowheads="1"/>
            </p:cNvSpPr>
            <p:nvPr/>
          </p:nvSpPr>
          <p:spPr bwMode="auto">
            <a:xfrm>
              <a:off x="238" y="2677"/>
              <a:ext cx="998" cy="2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0" name="Rectangle 48"/>
            <p:cNvSpPr>
              <a:spLocks noChangeArrowheads="1"/>
            </p:cNvSpPr>
            <p:nvPr/>
          </p:nvSpPr>
          <p:spPr bwMode="auto">
            <a:xfrm>
              <a:off x="402" y="2735"/>
              <a:ext cx="67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Assessment</a:t>
              </a:r>
              <a:endParaRPr lang="en-US" sz="1400"/>
            </a:p>
          </p:txBody>
        </p:sp>
      </p:grp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2711450" y="3457575"/>
            <a:ext cx="1584325" cy="3302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3119438" y="3556000"/>
            <a:ext cx="850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Workflow</a:t>
            </a:r>
            <a:endParaRPr lang="en-US" sz="1400"/>
          </a:p>
        </p:txBody>
      </p:sp>
      <p:sp>
        <p:nvSpPr>
          <p:cNvPr id="85043" name="Rectangle 51"/>
          <p:cNvSpPr>
            <a:spLocks noChangeArrowheads="1"/>
          </p:cNvSpPr>
          <p:nvPr/>
        </p:nvSpPr>
        <p:spPr bwMode="auto">
          <a:xfrm>
            <a:off x="2711450" y="4910138"/>
            <a:ext cx="1584325" cy="352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4" name="Rectangle 52"/>
          <p:cNvSpPr>
            <a:spLocks noChangeArrowheads="1"/>
          </p:cNvSpPr>
          <p:nvPr/>
        </p:nvSpPr>
        <p:spPr bwMode="auto">
          <a:xfrm>
            <a:off x="3119438" y="5030788"/>
            <a:ext cx="8509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Artifact</a:t>
            </a:r>
            <a:endParaRPr lang="en-US" sz="1400"/>
          </a:p>
        </p:txBody>
      </p:sp>
      <p:sp>
        <p:nvSpPr>
          <p:cNvPr id="85045" name="Rectangle 53"/>
          <p:cNvSpPr>
            <a:spLocks noChangeArrowheads="1"/>
          </p:cNvSpPr>
          <p:nvPr/>
        </p:nvSpPr>
        <p:spPr bwMode="auto">
          <a:xfrm>
            <a:off x="4735513" y="4910138"/>
            <a:ext cx="1563687" cy="352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5080000" y="5030788"/>
            <a:ext cx="957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Iteration</a:t>
            </a:r>
            <a:endParaRPr lang="en-US" sz="1400"/>
          </a:p>
        </p:txBody>
      </p:sp>
      <p:grpSp>
        <p:nvGrpSpPr>
          <p:cNvPr id="85080" name="Group 88"/>
          <p:cNvGrpSpPr>
            <a:grpSpLocks/>
          </p:cNvGrpSpPr>
          <p:nvPr/>
        </p:nvGrpSpPr>
        <p:grpSpPr bwMode="auto">
          <a:xfrm>
            <a:off x="7026275" y="4954588"/>
            <a:ext cx="1584325" cy="352425"/>
            <a:chOff x="4426" y="3121"/>
            <a:chExt cx="998" cy="222"/>
          </a:xfrm>
        </p:grpSpPr>
        <p:sp>
          <p:nvSpPr>
            <p:cNvPr id="85047" name="Rectangle 55"/>
            <p:cNvSpPr>
              <a:spLocks noChangeArrowheads="1"/>
            </p:cNvSpPr>
            <p:nvPr/>
          </p:nvSpPr>
          <p:spPr bwMode="auto">
            <a:xfrm>
              <a:off x="4426" y="3121"/>
              <a:ext cx="998" cy="2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4590" y="3179"/>
              <a:ext cx="67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Transition</a:t>
              </a:r>
              <a:endParaRPr lang="en-US" sz="1400"/>
            </a:p>
          </p:txBody>
        </p:sp>
      </p:grpSp>
      <p:grpSp>
        <p:nvGrpSpPr>
          <p:cNvPr id="85079" name="Group 87"/>
          <p:cNvGrpSpPr>
            <a:grpSpLocks/>
          </p:cNvGrpSpPr>
          <p:nvPr/>
        </p:nvGrpSpPr>
        <p:grpSpPr bwMode="auto">
          <a:xfrm>
            <a:off x="7037388" y="4543425"/>
            <a:ext cx="1562100" cy="373063"/>
            <a:chOff x="4426" y="2858"/>
            <a:chExt cx="984" cy="235"/>
          </a:xfrm>
        </p:grpSpPr>
        <p:sp>
          <p:nvSpPr>
            <p:cNvPr id="85049" name="Rectangle 57"/>
            <p:cNvSpPr>
              <a:spLocks noChangeArrowheads="1"/>
            </p:cNvSpPr>
            <p:nvPr/>
          </p:nvSpPr>
          <p:spPr bwMode="auto">
            <a:xfrm>
              <a:off x="4426" y="2858"/>
              <a:ext cx="984" cy="2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0" name="Rectangle 58"/>
            <p:cNvSpPr>
              <a:spLocks noChangeArrowheads="1"/>
            </p:cNvSpPr>
            <p:nvPr/>
          </p:nvSpPr>
          <p:spPr bwMode="auto">
            <a:xfrm>
              <a:off x="4516" y="2922"/>
              <a:ext cx="8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Construction</a:t>
              </a:r>
              <a:endParaRPr lang="en-US" sz="1400"/>
            </a:p>
          </p:txBody>
        </p:sp>
      </p:grpSp>
      <p:grpSp>
        <p:nvGrpSpPr>
          <p:cNvPr id="85077" name="Group 85"/>
          <p:cNvGrpSpPr>
            <a:grpSpLocks/>
          </p:cNvGrpSpPr>
          <p:nvPr/>
        </p:nvGrpSpPr>
        <p:grpSpPr bwMode="auto">
          <a:xfrm>
            <a:off x="7037388" y="3722688"/>
            <a:ext cx="1562100" cy="373062"/>
            <a:chOff x="4426" y="2345"/>
            <a:chExt cx="984" cy="235"/>
          </a:xfrm>
        </p:grpSpPr>
        <p:sp>
          <p:nvSpPr>
            <p:cNvPr id="85051" name="Rectangle 59"/>
            <p:cNvSpPr>
              <a:spLocks noChangeArrowheads="1"/>
            </p:cNvSpPr>
            <p:nvPr/>
          </p:nvSpPr>
          <p:spPr bwMode="auto">
            <a:xfrm>
              <a:off x="4426" y="2345"/>
              <a:ext cx="984" cy="23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2" name="Rectangle 60"/>
            <p:cNvSpPr>
              <a:spLocks noChangeArrowheads="1"/>
            </p:cNvSpPr>
            <p:nvPr/>
          </p:nvSpPr>
          <p:spPr bwMode="auto">
            <a:xfrm>
              <a:off x="4617" y="2409"/>
              <a:ext cx="6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Inception</a:t>
              </a:r>
              <a:endParaRPr lang="en-US" sz="1400"/>
            </a:p>
          </p:txBody>
        </p:sp>
      </p:grpSp>
      <p:grpSp>
        <p:nvGrpSpPr>
          <p:cNvPr id="85078" name="Group 86"/>
          <p:cNvGrpSpPr>
            <a:grpSpLocks/>
          </p:cNvGrpSpPr>
          <p:nvPr/>
        </p:nvGrpSpPr>
        <p:grpSpPr bwMode="auto">
          <a:xfrm>
            <a:off x="7037388" y="4132263"/>
            <a:ext cx="1562100" cy="374650"/>
            <a:chOff x="4426" y="2608"/>
            <a:chExt cx="984" cy="236"/>
          </a:xfrm>
        </p:grpSpPr>
        <p:sp>
          <p:nvSpPr>
            <p:cNvPr id="85053" name="Rectangle 61"/>
            <p:cNvSpPr>
              <a:spLocks noChangeArrowheads="1"/>
            </p:cNvSpPr>
            <p:nvPr/>
          </p:nvSpPr>
          <p:spPr bwMode="auto">
            <a:xfrm>
              <a:off x="4426" y="2608"/>
              <a:ext cx="984" cy="2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4" name="Rectangle 62"/>
            <p:cNvSpPr>
              <a:spLocks noChangeArrowheads="1"/>
            </p:cNvSpPr>
            <p:nvPr/>
          </p:nvSpPr>
          <p:spPr bwMode="auto">
            <a:xfrm>
              <a:off x="4550" y="2673"/>
              <a:ext cx="7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Elaboration</a:t>
              </a:r>
              <a:endParaRPr lang="en-US" sz="1400"/>
            </a:p>
          </p:txBody>
        </p:sp>
      </p:grpSp>
      <p:sp>
        <p:nvSpPr>
          <p:cNvPr id="85055" name="Rectangle 63"/>
          <p:cNvSpPr>
            <a:spLocks noChangeArrowheads="1"/>
          </p:cNvSpPr>
          <p:nvPr/>
        </p:nvSpPr>
        <p:spPr bwMode="auto">
          <a:xfrm>
            <a:off x="4735513" y="4184650"/>
            <a:ext cx="1563687" cy="352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5295900" y="4305300"/>
            <a:ext cx="5318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Phase</a:t>
            </a:r>
            <a:endParaRPr lang="en-US" sz="1400"/>
          </a:p>
        </p:txBody>
      </p:sp>
      <p:sp>
        <p:nvSpPr>
          <p:cNvPr id="85057" name="Line 65"/>
          <p:cNvSpPr>
            <a:spLocks noChangeShapeType="1"/>
          </p:cNvSpPr>
          <p:nvPr/>
        </p:nvSpPr>
        <p:spPr bwMode="auto">
          <a:xfrm>
            <a:off x="5507038" y="3765550"/>
            <a:ext cx="1587" cy="396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8" name="Freeform 66"/>
          <p:cNvSpPr>
            <a:spLocks/>
          </p:cNvSpPr>
          <p:nvPr/>
        </p:nvSpPr>
        <p:spPr bwMode="auto">
          <a:xfrm>
            <a:off x="5440363" y="3776663"/>
            <a:ext cx="153987" cy="287337"/>
          </a:xfrm>
          <a:custGeom>
            <a:avLst/>
            <a:gdLst>
              <a:gd name="T0" fmla="*/ 97 w 97"/>
              <a:gd name="T1" fmla="*/ 97 h 181"/>
              <a:gd name="T2" fmla="*/ 42 w 97"/>
              <a:gd name="T3" fmla="*/ 0 h 181"/>
              <a:gd name="T4" fmla="*/ 0 w 97"/>
              <a:gd name="T5" fmla="*/ 97 h 181"/>
              <a:gd name="T6" fmla="*/ 42 w 97"/>
              <a:gd name="T7" fmla="*/ 181 h 181"/>
              <a:gd name="T8" fmla="*/ 97 w 97"/>
              <a:gd name="T9" fmla="*/ 9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81">
                <a:moveTo>
                  <a:pt x="97" y="97"/>
                </a:moveTo>
                <a:lnTo>
                  <a:pt x="42" y="0"/>
                </a:lnTo>
                <a:lnTo>
                  <a:pt x="0" y="97"/>
                </a:lnTo>
                <a:lnTo>
                  <a:pt x="42" y="181"/>
                </a:lnTo>
                <a:lnTo>
                  <a:pt x="97" y="97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5634038" y="4017963"/>
            <a:ext cx="106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4</a:t>
            </a:r>
            <a:endParaRPr lang="en-US" sz="1400"/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4670425" y="3435350"/>
            <a:ext cx="1584325" cy="352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5232400" y="3556000"/>
            <a:ext cx="53181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Cycle</a:t>
            </a:r>
            <a:endParaRPr lang="en-US" sz="1400"/>
          </a:p>
        </p:txBody>
      </p:sp>
      <p:sp>
        <p:nvSpPr>
          <p:cNvPr id="85062" name="Line 70"/>
          <p:cNvSpPr>
            <a:spLocks noChangeShapeType="1"/>
          </p:cNvSpPr>
          <p:nvPr/>
        </p:nvSpPr>
        <p:spPr bwMode="auto">
          <a:xfrm>
            <a:off x="5507038" y="3040063"/>
            <a:ext cx="1587" cy="4175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3" name="Freeform 71"/>
          <p:cNvSpPr>
            <a:spLocks/>
          </p:cNvSpPr>
          <p:nvPr/>
        </p:nvSpPr>
        <p:spPr bwMode="auto">
          <a:xfrm>
            <a:off x="5440363" y="2841625"/>
            <a:ext cx="153987" cy="307975"/>
          </a:xfrm>
          <a:custGeom>
            <a:avLst/>
            <a:gdLst>
              <a:gd name="T0" fmla="*/ 97 w 97"/>
              <a:gd name="T1" fmla="*/ 97 h 194"/>
              <a:gd name="T2" fmla="*/ 42 w 97"/>
              <a:gd name="T3" fmla="*/ 0 h 194"/>
              <a:gd name="T4" fmla="*/ 0 w 97"/>
              <a:gd name="T5" fmla="*/ 97 h 194"/>
              <a:gd name="T6" fmla="*/ 42 w 97"/>
              <a:gd name="T7" fmla="*/ 194 h 194"/>
              <a:gd name="T8" fmla="*/ 97 w 97"/>
              <a:gd name="T9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94">
                <a:moveTo>
                  <a:pt x="97" y="97"/>
                </a:moveTo>
                <a:lnTo>
                  <a:pt x="42" y="0"/>
                </a:lnTo>
                <a:lnTo>
                  <a:pt x="0" y="97"/>
                </a:lnTo>
                <a:lnTo>
                  <a:pt x="42" y="194"/>
                </a:lnTo>
                <a:lnTo>
                  <a:pt x="97" y="97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5634038" y="3290888"/>
            <a:ext cx="106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*</a:t>
            </a:r>
            <a:endParaRPr lang="en-US" sz="1400"/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7026275" y="2995613"/>
            <a:ext cx="1584325" cy="352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7478713" y="3116263"/>
            <a:ext cx="7445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Product</a:t>
            </a:r>
            <a:endParaRPr lang="en-US" sz="1400"/>
          </a:p>
        </p:txBody>
      </p:sp>
      <p:sp>
        <p:nvSpPr>
          <p:cNvPr id="85074" name="Line 82"/>
          <p:cNvSpPr>
            <a:spLocks noChangeShapeType="1"/>
          </p:cNvSpPr>
          <p:nvPr/>
        </p:nvSpPr>
        <p:spPr bwMode="auto">
          <a:xfrm flipH="1">
            <a:off x="1938338" y="2841625"/>
            <a:ext cx="198437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5" name="Line 83"/>
          <p:cNvSpPr>
            <a:spLocks noChangeShapeType="1"/>
          </p:cNvSpPr>
          <p:nvPr/>
        </p:nvSpPr>
        <p:spPr bwMode="auto">
          <a:xfrm flipH="1">
            <a:off x="1963738" y="4827588"/>
            <a:ext cx="1984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6" name="Line 84"/>
          <p:cNvSpPr>
            <a:spLocks noChangeShapeType="1"/>
          </p:cNvSpPr>
          <p:nvPr/>
        </p:nvSpPr>
        <p:spPr bwMode="auto">
          <a:xfrm flipH="1">
            <a:off x="1951038" y="2403475"/>
            <a:ext cx="198437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377825" y="112770"/>
            <a:ext cx="848995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r>
              <a:rPr lang="en-US" sz="3200" dirty="0"/>
              <a:t>U</a:t>
            </a:r>
            <a:r>
              <a:rPr lang="en-US" altLang="zh-CN" sz="3200" dirty="0"/>
              <a:t>nified Process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813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88" y="126465"/>
            <a:ext cx="5900649" cy="688975"/>
          </a:xfrm>
        </p:spPr>
        <p:txBody>
          <a:bodyPr/>
          <a:lstStyle/>
          <a:p>
            <a:r>
              <a:rPr lang="en-US" sz="2000" dirty="0"/>
              <a:t>States of a Software System called phases in the Unified Process.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021013" y="2311400"/>
            <a:ext cx="9572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Inception</a:t>
            </a:r>
            <a:endParaRPr lang="en-US" sz="1400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2235200" y="2498725"/>
            <a:ext cx="165100" cy="187325"/>
          </a:xfrm>
          <a:prstGeom prst="ellipse">
            <a:avLst/>
          </a:prstGeom>
          <a:solidFill>
            <a:srgbClr val="000000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2470150" y="2592388"/>
            <a:ext cx="258763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Freeform 15"/>
          <p:cNvSpPr>
            <a:spLocks/>
          </p:cNvSpPr>
          <p:nvPr/>
        </p:nvSpPr>
        <p:spPr bwMode="auto">
          <a:xfrm>
            <a:off x="2493963" y="2522538"/>
            <a:ext cx="234950" cy="139700"/>
          </a:xfrm>
          <a:custGeom>
            <a:avLst/>
            <a:gdLst>
              <a:gd name="T0" fmla="*/ 0 w 148"/>
              <a:gd name="T1" fmla="*/ 0 h 88"/>
              <a:gd name="T2" fmla="*/ 148 w 148"/>
              <a:gd name="T3" fmla="*/ 44 h 88"/>
              <a:gd name="T4" fmla="*/ 0 w 148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88">
                <a:moveTo>
                  <a:pt x="0" y="0"/>
                </a:moveTo>
                <a:lnTo>
                  <a:pt x="148" y="44"/>
                </a:lnTo>
                <a:lnTo>
                  <a:pt x="0" y="8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2328863" y="2592388"/>
            <a:ext cx="1412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2071688" y="3627438"/>
            <a:ext cx="163512" cy="163512"/>
          </a:xfrm>
          <a:prstGeom prst="ellipse">
            <a:avLst/>
          </a:prstGeom>
          <a:solidFill>
            <a:srgbClr val="000000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2306638" y="3694113"/>
            <a:ext cx="376237" cy="47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Oval 20"/>
          <p:cNvSpPr>
            <a:spLocks noChangeArrowheads="1"/>
          </p:cNvSpPr>
          <p:nvPr/>
        </p:nvSpPr>
        <p:spPr bwMode="auto">
          <a:xfrm>
            <a:off x="2024063" y="3556000"/>
            <a:ext cx="282575" cy="306388"/>
          </a:xfrm>
          <a:prstGeom prst="ellips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752725" y="2239963"/>
            <a:ext cx="1387475" cy="752475"/>
          </a:xfrm>
          <a:prstGeom prst="roundRect">
            <a:avLst>
              <a:gd name="adj" fmla="val 46833"/>
            </a:avLst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2776538" y="2498725"/>
            <a:ext cx="13176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5151438" y="2286000"/>
            <a:ext cx="1506537" cy="706438"/>
          </a:xfrm>
          <a:prstGeom prst="roundRect">
            <a:avLst>
              <a:gd name="adj" fmla="val 48315"/>
            </a:avLst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5151438" y="2544763"/>
            <a:ext cx="150653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5292725" y="2357438"/>
            <a:ext cx="11699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Elaboration</a:t>
            </a:r>
            <a:endParaRPr lang="en-US" sz="1400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5129213" y="3344863"/>
            <a:ext cx="1528762" cy="704850"/>
          </a:xfrm>
          <a:prstGeom prst="roundRect">
            <a:avLst>
              <a:gd name="adj" fmla="val 48421"/>
            </a:avLst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5129213" y="3603625"/>
            <a:ext cx="1481137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5267325" y="3416300"/>
            <a:ext cx="127635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Construction</a:t>
            </a:r>
            <a:endParaRPr lang="en-US" sz="1400"/>
          </a:p>
        </p:txBody>
      </p:sp>
      <p:sp>
        <p:nvSpPr>
          <p:cNvPr id="87072" name="AutoShape 32"/>
          <p:cNvSpPr>
            <a:spLocks noChangeArrowheads="1"/>
          </p:cNvSpPr>
          <p:nvPr/>
        </p:nvSpPr>
        <p:spPr bwMode="auto">
          <a:xfrm>
            <a:off x="2682875" y="3321050"/>
            <a:ext cx="1528763" cy="706438"/>
          </a:xfrm>
          <a:prstGeom prst="roundRect">
            <a:avLst>
              <a:gd name="adj" fmla="val 48315"/>
            </a:avLst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>
            <a:off x="2706688" y="3579813"/>
            <a:ext cx="148113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2946400" y="3378200"/>
            <a:ext cx="1063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Transition</a:t>
            </a:r>
            <a:endParaRPr lang="en-US" sz="1400"/>
          </a:p>
        </p:txBody>
      </p:sp>
      <p:sp>
        <p:nvSpPr>
          <p:cNvPr id="87076" name="Arc 36"/>
          <p:cNvSpPr>
            <a:spLocks/>
          </p:cNvSpPr>
          <p:nvPr/>
        </p:nvSpPr>
        <p:spPr bwMode="auto">
          <a:xfrm rot="-2700000">
            <a:off x="4233863" y="1924050"/>
            <a:ext cx="795337" cy="938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4"/>
              <a:gd name="T1" fmla="*/ 0 h 21600"/>
              <a:gd name="T2" fmla="*/ 21504 w 21504"/>
              <a:gd name="T3" fmla="*/ 19567 h 21600"/>
              <a:gd name="T4" fmla="*/ 0 w 215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4" h="21600" fill="none" extrusionOk="0">
                <a:moveTo>
                  <a:pt x="0" y="-1"/>
                </a:moveTo>
                <a:cubicBezTo>
                  <a:pt x="11141" y="-1"/>
                  <a:pt x="20455" y="8474"/>
                  <a:pt x="21504" y="19566"/>
                </a:cubicBezTo>
              </a:path>
              <a:path w="21504" h="21600" stroke="0" extrusionOk="0">
                <a:moveTo>
                  <a:pt x="0" y="-1"/>
                </a:moveTo>
                <a:cubicBezTo>
                  <a:pt x="11141" y="-1"/>
                  <a:pt x="20455" y="8474"/>
                  <a:pt x="21504" y="1956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7077" name="Arc 37"/>
          <p:cNvSpPr>
            <a:spLocks/>
          </p:cNvSpPr>
          <p:nvPr/>
        </p:nvSpPr>
        <p:spPr bwMode="auto">
          <a:xfrm rot="8100000">
            <a:off x="4233863" y="3449638"/>
            <a:ext cx="795337" cy="93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04"/>
              <a:gd name="T1" fmla="*/ 0 h 21600"/>
              <a:gd name="T2" fmla="*/ 21504 w 21504"/>
              <a:gd name="T3" fmla="*/ 19567 h 21600"/>
              <a:gd name="T4" fmla="*/ 0 w 2150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04" h="21600" fill="none" extrusionOk="0">
                <a:moveTo>
                  <a:pt x="0" y="-1"/>
                </a:moveTo>
                <a:cubicBezTo>
                  <a:pt x="11141" y="-1"/>
                  <a:pt x="20455" y="8474"/>
                  <a:pt x="21504" y="19566"/>
                </a:cubicBezTo>
              </a:path>
              <a:path w="21504" h="21600" stroke="0" extrusionOk="0">
                <a:moveTo>
                  <a:pt x="0" y="-1"/>
                </a:moveTo>
                <a:cubicBezTo>
                  <a:pt x="11141" y="-1"/>
                  <a:pt x="20455" y="8474"/>
                  <a:pt x="21504" y="1956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7078" name="Arc 38"/>
          <p:cNvSpPr>
            <a:spLocks/>
          </p:cNvSpPr>
          <p:nvPr/>
        </p:nvSpPr>
        <p:spPr bwMode="auto">
          <a:xfrm rot="2700000">
            <a:off x="6234907" y="2705893"/>
            <a:ext cx="825500" cy="938213"/>
          </a:xfrm>
          <a:custGeom>
            <a:avLst/>
            <a:gdLst>
              <a:gd name="G0" fmla="+- 817 0 0"/>
              <a:gd name="G1" fmla="+- 21600 0 0"/>
              <a:gd name="G2" fmla="+- 21600 0 0"/>
              <a:gd name="T0" fmla="*/ 0 w 22321"/>
              <a:gd name="T1" fmla="*/ 16 h 21600"/>
              <a:gd name="T2" fmla="*/ 22321 w 22321"/>
              <a:gd name="T3" fmla="*/ 19567 h 21600"/>
              <a:gd name="T4" fmla="*/ 817 w 2232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1" h="21600" fill="none" extrusionOk="0">
                <a:moveTo>
                  <a:pt x="-1" y="15"/>
                </a:moveTo>
                <a:cubicBezTo>
                  <a:pt x="272" y="5"/>
                  <a:pt x="544" y="-1"/>
                  <a:pt x="817" y="-1"/>
                </a:cubicBezTo>
                <a:cubicBezTo>
                  <a:pt x="11958" y="-1"/>
                  <a:pt x="21272" y="8474"/>
                  <a:pt x="22321" y="19566"/>
                </a:cubicBezTo>
              </a:path>
              <a:path w="22321" h="21600" stroke="0" extrusionOk="0">
                <a:moveTo>
                  <a:pt x="-1" y="15"/>
                </a:moveTo>
                <a:cubicBezTo>
                  <a:pt x="272" y="5"/>
                  <a:pt x="544" y="-1"/>
                  <a:pt x="817" y="-1"/>
                </a:cubicBezTo>
                <a:cubicBezTo>
                  <a:pt x="11958" y="-1"/>
                  <a:pt x="21272" y="8474"/>
                  <a:pt x="22321" y="19566"/>
                </a:cubicBezTo>
                <a:lnTo>
                  <a:pt x="817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1.1 History of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900" dirty="0">
                <a:latin typeface="Times New Roman" charset="0"/>
                <a:cs typeface="Angsana New" charset="0"/>
              </a:rPr>
              <a:t>Some people argue that building the Egyptian pyramids was a project, as was building the Great Wall of China</a:t>
            </a:r>
          </a:p>
          <a:p>
            <a:pPr eaLnBrk="1" hangingPunct="1"/>
            <a:r>
              <a:rPr lang="en-US" sz="2900" dirty="0">
                <a:latin typeface="Times New Roman" charset="0"/>
                <a:cs typeface="Angsana New" charset="0"/>
              </a:rPr>
              <a:t>Most people consider the Manhattan Project to be the first project to use “modern” project management</a:t>
            </a:r>
          </a:p>
          <a:p>
            <a:pPr lvl="1" eaLnBrk="1" hangingPunct="1"/>
            <a:r>
              <a:rPr lang="en-US" sz="2700" dirty="0">
                <a:latin typeface="Times New Roman" charset="0"/>
                <a:cs typeface="Angsana New" charset="0"/>
              </a:rPr>
              <a:t>This three-year, $2 billion (in 1946 dollars) project had a separate project manager and a technical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40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78" y="179388"/>
            <a:ext cx="7543722" cy="688975"/>
          </a:xfrm>
        </p:spPr>
        <p:txBody>
          <a:bodyPr/>
          <a:lstStyle/>
          <a:p>
            <a:r>
              <a:rPr lang="en-US" sz="2000" dirty="0"/>
              <a:t>The seven workflows in the Unified Process.</a:t>
            </a:r>
          </a:p>
        </p:txBody>
      </p:sp>
      <p:pic>
        <p:nvPicPr>
          <p:cNvPr id="8806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709738"/>
            <a:ext cx="8255000" cy="40925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390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4" y="179388"/>
            <a:ext cx="8534296" cy="688975"/>
          </a:xfrm>
        </p:spPr>
        <p:txBody>
          <a:bodyPr/>
          <a:lstStyle/>
          <a:p>
            <a:r>
              <a:rPr lang="en-US" b="1" dirty="0"/>
              <a:t>Capability Maturity Model (CMM)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CMM was developed at the Software Engineering Institute (SEI) at Carnegie-Melon University in Pittsburgh, PA, funded largely by the U.S. Defense Department.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CMM is design to measure, and thereby improve, the process of software development.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SEI establishes standards; it does not perform evaluations of individual firms.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Evaluations of firms are done by third parties; these third-party evaluators have varying degrees of expertise and creditability.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highest level of CMM is Level Five; less than a hundred organizations in the world are certified as Level Five.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CMM is similar to ISO 9000 and 9001; but while CMM focuses primarily on improving performance, ISO 9000 and 9001 focus on establishing and maintaining careful documentation, procedures, and standards.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5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5261"/>
            <a:ext cx="8229600" cy="5065712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Tx/>
              <a:buNone/>
            </a:pPr>
            <a:r>
              <a:rPr lang="en-US" sz="2000" dirty="0"/>
              <a:t>What are the Five Levels of CMM?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sz="2000" b="1" i="1" dirty="0"/>
              <a:t>Initial</a:t>
            </a:r>
            <a:r>
              <a:rPr lang="en-US" sz="2000" dirty="0"/>
              <a:t> – poorly controlled; </a:t>
            </a:r>
            <a:r>
              <a:rPr lang="en-US" sz="2000" i="1" dirty="0"/>
              <a:t>ad hoc;</a:t>
            </a:r>
            <a:r>
              <a:rPr lang="en-US" sz="2000" dirty="0"/>
              <a:t> difficult to repeat successful activities; dependent upon the skills of the individual developers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sz="2000" b="1" i="1" dirty="0"/>
              <a:t>Repeatable</a:t>
            </a:r>
            <a:r>
              <a:rPr lang="en-US" sz="2000" dirty="0"/>
              <a:t> – disciplined processes; can repeat successful activities and tasks; developers learn from each other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sz="2000" b="1" i="1" dirty="0"/>
              <a:t>Defined</a:t>
            </a:r>
            <a:r>
              <a:rPr lang="en-US" sz="2000" dirty="0"/>
              <a:t> – standard, consistent processes; a database of development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best practices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is created and maintained; these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best practice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are readily available and understood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sz="2000" b="1" i="1" dirty="0"/>
              <a:t>Managed</a:t>
            </a:r>
            <a:r>
              <a:rPr lang="en-US" sz="2000" dirty="0"/>
              <a:t> – all development activities follow these corporate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best practices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; compliance with these development standards is mandatory 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sz="2000" b="1" i="1" dirty="0"/>
              <a:t>Optimizing</a:t>
            </a:r>
            <a:r>
              <a:rPr lang="en-US" sz="2000" dirty="0"/>
              <a:t> – continuous process of seeking out best practices from around the world; active, continuous improvement</a:t>
            </a:r>
          </a:p>
          <a:p>
            <a:pPr marL="609600" indent="-609600">
              <a:lnSpc>
                <a:spcPct val="100000"/>
              </a:lnSpc>
              <a:buFontTx/>
              <a:buNone/>
            </a:pP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/>
          </a:p>
        </p:txBody>
      </p:sp>
      <p:pic>
        <p:nvPicPr>
          <p:cNvPr id="4101" name="Picture 5" descr="CIS@GSU-EDU-Pin-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019800"/>
            <a:ext cx="5143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as a Project</a:t>
            </a:r>
            <a:endParaRPr lang="en-US" altLang="zh-CN" dirty="0"/>
          </a:p>
          <a:p>
            <a:r>
              <a:rPr lang="en-US" altLang="zh-CN" dirty="0"/>
              <a:t>Project Management is a modern approach to coordinate complex task teams </a:t>
            </a:r>
          </a:p>
          <a:p>
            <a:r>
              <a:rPr lang="en-US" dirty="0"/>
              <a:t>There are different Software Life Cycle Models with different characteristics.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2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ao-jian@cs.sjtu.edu.cn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714" y="5181554"/>
            <a:ext cx="4343384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285750" indent="-285750" algn="l" eaLnBrk="1" hangingPunct="1">
              <a:buFontTx/>
              <a:buChar char="•"/>
            </a:pPr>
            <a:r>
              <a:rPr lang="en-US" altLang="zh-CN" sz="1400" b="0" dirty="0">
                <a:solidFill>
                  <a:schemeClr val="bg1"/>
                </a:solidFill>
                <a:latin typeface="Arial" charset="0"/>
                <a:ea typeface="华文新魏" charset="0"/>
              </a:rPr>
              <a:t>Some materials come from Bernd </a:t>
            </a:r>
            <a:r>
              <a:rPr lang="en-US" altLang="zh-CN" sz="1400" b="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Bruegge’s</a:t>
            </a:r>
            <a:r>
              <a:rPr lang="en-US" altLang="zh-CN" sz="1400" b="0" dirty="0">
                <a:solidFill>
                  <a:schemeClr val="bg1"/>
                </a:solidFill>
                <a:latin typeface="Arial" charset="0"/>
                <a:ea typeface="华文新魏" charset="0"/>
              </a:rPr>
              <a:t> PPT, others from Internet  </a:t>
            </a:r>
          </a:p>
          <a:p>
            <a:pPr marL="285750" indent="-285750" algn="l" eaLnBrk="1" hangingPunct="1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csis.pace.e</a:t>
            </a:r>
            <a:endParaRPr lang="en-US" altLang="zh-CN" sz="1400" b="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78" y="179388"/>
            <a:ext cx="7543722" cy="688975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cs typeface="Angsana New" charset="0"/>
              </a:rPr>
              <a:t>1.2 The Triple Constraint of Project Management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  <a:cs typeface="Angsana New" charset="0"/>
              </a:rPr>
              <a:t>Every project is constrained in different ways by its:</a:t>
            </a:r>
          </a:p>
          <a:p>
            <a:pPr lvl="1" eaLnBrk="1" hangingPunct="1"/>
            <a:r>
              <a:rPr lang="en-US" sz="2200" b="1" dirty="0">
                <a:latin typeface="Times New Roman" charset="0"/>
                <a:cs typeface="Angsana New" charset="0"/>
              </a:rPr>
              <a:t>Scope</a:t>
            </a:r>
            <a:r>
              <a:rPr lang="en-US" sz="2200" dirty="0">
                <a:latin typeface="Times New Roman" charset="0"/>
                <a:cs typeface="Angsana New" charset="0"/>
              </a:rPr>
              <a:t>: 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What work will be done as part of the project?  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What unique product, service, or result does the customer or sponsor expect from the project?  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How will the scope be verified?</a:t>
            </a:r>
          </a:p>
          <a:p>
            <a:pPr lvl="1" eaLnBrk="1" hangingPunct="1"/>
            <a:r>
              <a:rPr lang="en-US" sz="2200" b="1" dirty="0">
                <a:latin typeface="Times New Roman" charset="0"/>
                <a:cs typeface="Angsana New" charset="0"/>
              </a:rPr>
              <a:t>Time</a:t>
            </a:r>
            <a:r>
              <a:rPr lang="en-US" sz="2200" dirty="0">
                <a:latin typeface="Times New Roman" charset="0"/>
                <a:cs typeface="Angsana New" charset="0"/>
              </a:rPr>
              <a:t>:  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How long should it take to complete the project?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What is the project’s schedule?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How will the team track actual schedule performance?</a:t>
            </a:r>
          </a:p>
          <a:p>
            <a:pPr lvl="2" eaLnBrk="1" hangingPunct="1"/>
            <a:r>
              <a:rPr lang="en-US" sz="2100" dirty="0">
                <a:latin typeface="Times New Roman" charset="0"/>
                <a:cs typeface="Angsana New" charset="0"/>
              </a:rPr>
              <a:t>Who can approve changes to the schedule?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4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Times New Roman" charset="0"/>
                <a:cs typeface="Angsana New" charset="0"/>
              </a:rPr>
              <a:t>Every project is constrained in different ways by its:</a:t>
            </a:r>
            <a:endParaRPr lang="en-US" sz="2600" b="1" dirty="0">
              <a:latin typeface="Times New Roman" charset="0"/>
              <a:cs typeface="Angsana New" charset="0"/>
            </a:endParaRPr>
          </a:p>
          <a:p>
            <a:pPr lvl="1" eaLnBrk="1" hangingPunct="1"/>
            <a:r>
              <a:rPr lang="en-US" b="1" dirty="0">
                <a:latin typeface="Times New Roman" charset="0"/>
                <a:cs typeface="Angsana New" charset="0"/>
              </a:rPr>
              <a:t>Cost</a:t>
            </a:r>
            <a:r>
              <a:rPr lang="en-US" dirty="0">
                <a:latin typeface="Times New Roman" charset="0"/>
                <a:cs typeface="Angsana New" charset="0"/>
              </a:rPr>
              <a:t>:  </a:t>
            </a:r>
          </a:p>
          <a:p>
            <a:pPr lvl="2" eaLnBrk="1" hangingPunct="1"/>
            <a:r>
              <a:rPr lang="en-US" sz="2200" dirty="0">
                <a:latin typeface="Times New Roman" charset="0"/>
                <a:cs typeface="Angsana New" charset="0"/>
              </a:rPr>
              <a:t>What should it cost to complete the project?</a:t>
            </a:r>
          </a:p>
          <a:p>
            <a:pPr lvl="2" eaLnBrk="1" hangingPunct="1"/>
            <a:r>
              <a:rPr lang="en-US" sz="2200" dirty="0">
                <a:latin typeface="Times New Roman" charset="0"/>
                <a:cs typeface="Angsana New" charset="0"/>
              </a:rPr>
              <a:t>What is the project’s budget?</a:t>
            </a:r>
          </a:p>
          <a:p>
            <a:pPr lvl="2" eaLnBrk="1" hangingPunct="1"/>
            <a:r>
              <a:rPr lang="en-US" sz="2200" dirty="0">
                <a:latin typeface="Times New Roman" charset="0"/>
                <a:cs typeface="Angsana New" charset="0"/>
              </a:rPr>
              <a:t>How will costs be tracked?</a:t>
            </a:r>
          </a:p>
          <a:p>
            <a:pPr lvl="2" eaLnBrk="1" hangingPunct="1"/>
            <a:r>
              <a:rPr lang="en-US" sz="2200" dirty="0">
                <a:latin typeface="Times New Roman" charset="0"/>
                <a:cs typeface="Angsana New" charset="0"/>
              </a:rPr>
              <a:t>Who can authorize changes to the budget?</a:t>
            </a:r>
          </a:p>
          <a:p>
            <a:pPr eaLnBrk="1" hangingPunct="1"/>
            <a:r>
              <a:rPr lang="en-US" sz="2600" dirty="0">
                <a:latin typeface="Times New Roman" charset="0"/>
                <a:cs typeface="Angsana New" charset="0"/>
              </a:rPr>
              <a:t>It is the project manager’s duty to balance these three often competing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68413"/>
            <a:ext cx="55626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895600"/>
            <a:ext cx="284638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charset="0"/>
              </a:rPr>
              <a:t>Successful project management means meeting all three goals (scope, time, and cost) – and satisfying the project’s sponsor!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86" y="158816"/>
            <a:ext cx="7695998" cy="7556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Times New Roman" charset="0"/>
                <a:cs typeface="Angsana New" charset="0"/>
              </a:rPr>
              <a:t>1.3 Project Management Framework</a:t>
            </a:r>
            <a:endParaRPr lang="th-TH" sz="3000" dirty="0">
              <a:latin typeface="Times New Roman" charset="0"/>
              <a:cs typeface="Angsana New" charset="0"/>
            </a:endParaRP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6" b="8244"/>
          <a:stretch>
            <a:fillRect/>
          </a:stretch>
        </p:blipFill>
        <p:spPr>
          <a:xfrm>
            <a:off x="611188" y="1268413"/>
            <a:ext cx="7993062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31099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Tasks and Work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task</a:t>
            </a:r>
            <a:r>
              <a:rPr lang="en-US" dirty="0"/>
              <a:t> is a well-defined work assignment for a role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work product </a:t>
            </a:r>
            <a:r>
              <a:rPr lang="en-US" dirty="0"/>
              <a:t>is a tangible item that results from a task</a:t>
            </a:r>
          </a:p>
          <a:p>
            <a:pPr lvl="1"/>
            <a:r>
              <a:rPr lang="en-US" dirty="0"/>
              <a:t>An object model</a:t>
            </a:r>
          </a:p>
          <a:p>
            <a:pPr lvl="1"/>
            <a:r>
              <a:rPr lang="en-US" dirty="0"/>
              <a:t>A class diagram</a:t>
            </a:r>
          </a:p>
          <a:p>
            <a:pPr lvl="1"/>
            <a:r>
              <a:rPr lang="en-US" dirty="0"/>
              <a:t>A piece of source code</a:t>
            </a:r>
          </a:p>
          <a:p>
            <a:pPr lvl="1"/>
            <a:r>
              <a:rPr lang="en-US" dirty="0"/>
              <a:t>A document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96034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28167</TotalTime>
  <Pages>0</Pages>
  <Words>1967</Words>
  <Characters>0</Characters>
  <Application>Microsoft Macintosh PowerPoint</Application>
  <DocSecurity>0</DocSecurity>
  <PresentationFormat>全屏显示(4:3)</PresentationFormat>
  <Lines>0</Lines>
  <Paragraphs>545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Arial</vt:lpstr>
      <vt:lpstr>Geneva</vt:lpstr>
      <vt:lpstr>Lucida Sans Typewriter</vt:lpstr>
      <vt:lpstr>Times New Roman</vt:lpstr>
      <vt:lpstr>1_自定义设计方案</vt:lpstr>
      <vt:lpstr>2_自定义设计方案</vt:lpstr>
      <vt:lpstr>3. Project Organization and Management</vt:lpstr>
      <vt:lpstr>Outline</vt:lpstr>
      <vt:lpstr>1. An Overview of Project Management</vt:lpstr>
      <vt:lpstr>1.1 History of Project Management</vt:lpstr>
      <vt:lpstr>1.2 The Triple Constraint of Project Management</vt:lpstr>
      <vt:lpstr>PowerPoint 演示文稿</vt:lpstr>
      <vt:lpstr>PowerPoint 演示文稿</vt:lpstr>
      <vt:lpstr>1.3 Project Management Framework</vt:lpstr>
      <vt:lpstr>1.4 Tasks and Work Products</vt:lpstr>
      <vt:lpstr>PowerPoint 演示文稿</vt:lpstr>
      <vt:lpstr>Work Products, Work Packages, and Roles</vt:lpstr>
      <vt:lpstr>Example: Let‘s Build a House</vt:lpstr>
      <vt:lpstr>What is the problem?</vt:lpstr>
      <vt:lpstr>Activities to obtain good time estimates</vt:lpstr>
      <vt:lpstr>Typical activities when building a house</vt:lpstr>
      <vt:lpstr>Hierarchical organization of the activities</vt:lpstr>
      <vt:lpstr>Partial Work Breakdown Structure</vt:lpstr>
      <vt:lpstr>From the WBS to the Dependency Graph</vt:lpstr>
      <vt:lpstr>Building a House (Dependency Graph)</vt:lpstr>
      <vt:lpstr>Building a House (PERT Chart)</vt:lpstr>
      <vt:lpstr>PowerPoint 演示文稿</vt:lpstr>
      <vt:lpstr>Model of a Project from a project manager’s point of view. </vt:lpstr>
      <vt:lpstr>1.5 Project Agreement, Problem Statement vs SPMP</vt:lpstr>
      <vt:lpstr>Project Agreement</vt:lpstr>
      <vt:lpstr>2. Project Management Activities</vt:lpstr>
      <vt:lpstr>2.1 Four Management Activities</vt:lpstr>
      <vt:lpstr>2.2 Planning the Project</vt:lpstr>
      <vt:lpstr>2.3 Organizing the Project</vt:lpstr>
      <vt:lpstr>PowerPoint 演示文稿</vt:lpstr>
      <vt:lpstr>2.4 Controlling the Project</vt:lpstr>
      <vt:lpstr>PowerPoint 演示文稿</vt:lpstr>
      <vt:lpstr>2.5 Terminating the Project</vt:lpstr>
      <vt:lpstr>3. Software Life Cycle Model</vt:lpstr>
      <vt:lpstr>PowerPoint 演示文稿</vt:lpstr>
      <vt:lpstr>The waterfall model of software development is an activity-centered view of the software life cycle.</vt:lpstr>
      <vt:lpstr>V-Model of software development.</vt:lpstr>
      <vt:lpstr>Boehm’s spiral model (Adapted from [Boehm, 1987]). </vt:lpstr>
      <vt:lpstr>Workflows in the unified software life cycle</vt:lpstr>
      <vt:lpstr>States of a Software System called phases in the Unified Process.</vt:lpstr>
      <vt:lpstr>The seven workflows in the Unified Process.</vt:lpstr>
      <vt:lpstr>Capability Maturity Model (CMM)</vt:lpstr>
      <vt:lpstr>PowerPoint 演示文稿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Microsoft Office 用户</cp:lastModifiedBy>
  <cp:revision>2701</cp:revision>
  <cp:lastPrinted>1601-01-01T00:00:00Z</cp:lastPrinted>
  <dcterms:created xsi:type="dcterms:W3CDTF">1601-01-01T00:00:00Z</dcterms:created>
  <dcterms:modified xsi:type="dcterms:W3CDTF">2019-03-11T06:53:43Z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