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68"/>
  </p:notesMasterIdLst>
  <p:sldIdLst>
    <p:sldId id="975" r:id="rId3"/>
    <p:sldId id="976" r:id="rId4"/>
    <p:sldId id="1035" r:id="rId5"/>
    <p:sldId id="1038" r:id="rId6"/>
    <p:sldId id="1031" r:id="rId7"/>
    <p:sldId id="1032" r:id="rId8"/>
    <p:sldId id="1039" r:id="rId9"/>
    <p:sldId id="1045" r:id="rId10"/>
    <p:sldId id="1040" r:id="rId11"/>
    <p:sldId id="1041" r:id="rId12"/>
    <p:sldId id="1046" r:id="rId13"/>
    <p:sldId id="1042" r:id="rId14"/>
    <p:sldId id="979" r:id="rId15"/>
    <p:sldId id="980" r:id="rId16"/>
    <p:sldId id="981" r:id="rId17"/>
    <p:sldId id="982" r:id="rId18"/>
    <p:sldId id="983" r:id="rId19"/>
    <p:sldId id="1047" r:id="rId20"/>
    <p:sldId id="984" r:id="rId21"/>
    <p:sldId id="985" r:id="rId22"/>
    <p:sldId id="986" r:id="rId23"/>
    <p:sldId id="987" r:id="rId24"/>
    <p:sldId id="988" r:id="rId25"/>
    <p:sldId id="989" r:id="rId26"/>
    <p:sldId id="990" r:id="rId27"/>
    <p:sldId id="991" r:id="rId28"/>
    <p:sldId id="992" r:id="rId29"/>
    <p:sldId id="993" r:id="rId30"/>
    <p:sldId id="994" r:id="rId31"/>
    <p:sldId id="1048" r:id="rId32"/>
    <p:sldId id="1053" r:id="rId33"/>
    <p:sldId id="1054" r:id="rId34"/>
    <p:sldId id="1049" r:id="rId35"/>
    <p:sldId id="1052" r:id="rId36"/>
    <p:sldId id="1051" r:id="rId37"/>
    <p:sldId id="995" r:id="rId38"/>
    <p:sldId id="996" r:id="rId39"/>
    <p:sldId id="997" r:id="rId40"/>
    <p:sldId id="998" r:id="rId41"/>
    <p:sldId id="999" r:id="rId42"/>
    <p:sldId id="1000" r:id="rId43"/>
    <p:sldId id="1001" r:id="rId44"/>
    <p:sldId id="1004" r:id="rId45"/>
    <p:sldId id="1005" r:id="rId46"/>
    <p:sldId id="1006" r:id="rId47"/>
    <p:sldId id="1007" r:id="rId48"/>
    <p:sldId id="1008" r:id="rId49"/>
    <p:sldId id="1009" r:id="rId50"/>
    <p:sldId id="1010" r:id="rId51"/>
    <p:sldId id="1011" r:id="rId52"/>
    <p:sldId id="1012" r:id="rId53"/>
    <p:sldId id="1013" r:id="rId54"/>
    <p:sldId id="1014" r:id="rId55"/>
    <p:sldId id="1015" r:id="rId56"/>
    <p:sldId id="1016" r:id="rId57"/>
    <p:sldId id="1017" r:id="rId58"/>
    <p:sldId id="1018" r:id="rId59"/>
    <p:sldId id="1019" r:id="rId60"/>
    <p:sldId id="1020" r:id="rId61"/>
    <p:sldId id="1021" r:id="rId62"/>
    <p:sldId id="1022" r:id="rId63"/>
    <p:sldId id="1023" r:id="rId64"/>
    <p:sldId id="1024" r:id="rId65"/>
    <p:sldId id="1025" r:id="rId66"/>
    <p:sldId id="876" r:id="rId67"/>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charset="0"/>
        <a:cs typeface="黑体" charset="0"/>
      </a:defRPr>
    </a:lvl1pPr>
    <a:lvl2pPr marL="457200" algn="ctr" rtl="0" fontAlgn="base">
      <a:spcBef>
        <a:spcPct val="0"/>
      </a:spcBef>
      <a:spcAft>
        <a:spcPct val="0"/>
      </a:spcAft>
      <a:defRPr sz="2400" kern="1200">
        <a:solidFill>
          <a:schemeClr val="tx1"/>
        </a:solidFill>
        <a:latin typeface="Arial" charset="0"/>
        <a:ea typeface="黑体" charset="0"/>
        <a:cs typeface="黑体" charset="0"/>
      </a:defRPr>
    </a:lvl2pPr>
    <a:lvl3pPr marL="914400" algn="ctr" rtl="0" fontAlgn="base">
      <a:spcBef>
        <a:spcPct val="0"/>
      </a:spcBef>
      <a:spcAft>
        <a:spcPct val="0"/>
      </a:spcAft>
      <a:defRPr sz="2400" kern="1200">
        <a:solidFill>
          <a:schemeClr val="tx1"/>
        </a:solidFill>
        <a:latin typeface="Arial" charset="0"/>
        <a:ea typeface="黑体" charset="0"/>
        <a:cs typeface="黑体" charset="0"/>
      </a:defRPr>
    </a:lvl3pPr>
    <a:lvl4pPr marL="1371600" algn="ctr" rtl="0" fontAlgn="base">
      <a:spcBef>
        <a:spcPct val="0"/>
      </a:spcBef>
      <a:spcAft>
        <a:spcPct val="0"/>
      </a:spcAft>
      <a:defRPr sz="2400" kern="1200">
        <a:solidFill>
          <a:schemeClr val="tx1"/>
        </a:solidFill>
        <a:latin typeface="Arial" charset="0"/>
        <a:ea typeface="黑体" charset="0"/>
        <a:cs typeface="黑体" charset="0"/>
      </a:defRPr>
    </a:lvl4pPr>
    <a:lvl5pPr marL="1828800" algn="ctr" rtl="0" fontAlgn="base">
      <a:spcBef>
        <a:spcPct val="0"/>
      </a:spcBef>
      <a:spcAft>
        <a:spcPct val="0"/>
      </a:spcAft>
      <a:defRPr sz="2400" kern="1200">
        <a:solidFill>
          <a:schemeClr val="tx1"/>
        </a:solidFill>
        <a:latin typeface="Arial" charset="0"/>
        <a:ea typeface="黑体" charset="0"/>
        <a:cs typeface="黑体" charset="0"/>
      </a:defRPr>
    </a:lvl5pPr>
    <a:lvl6pPr marL="2286000" algn="l" defTabSz="457200" rtl="0" eaLnBrk="1" latinLnBrk="0" hangingPunct="1">
      <a:defRPr sz="2400" kern="1200">
        <a:solidFill>
          <a:schemeClr val="tx1"/>
        </a:solidFill>
        <a:latin typeface="Arial" charset="0"/>
        <a:ea typeface="黑体" charset="0"/>
        <a:cs typeface="黑体" charset="0"/>
      </a:defRPr>
    </a:lvl6pPr>
    <a:lvl7pPr marL="2743200" algn="l" defTabSz="457200" rtl="0" eaLnBrk="1" latinLnBrk="0" hangingPunct="1">
      <a:defRPr sz="2400" kern="1200">
        <a:solidFill>
          <a:schemeClr val="tx1"/>
        </a:solidFill>
        <a:latin typeface="Arial" charset="0"/>
        <a:ea typeface="黑体" charset="0"/>
        <a:cs typeface="黑体" charset="0"/>
      </a:defRPr>
    </a:lvl7pPr>
    <a:lvl8pPr marL="3200400" algn="l" defTabSz="457200" rtl="0" eaLnBrk="1" latinLnBrk="0" hangingPunct="1">
      <a:defRPr sz="2400" kern="1200">
        <a:solidFill>
          <a:schemeClr val="tx1"/>
        </a:solidFill>
        <a:latin typeface="Arial" charset="0"/>
        <a:ea typeface="黑体" charset="0"/>
        <a:cs typeface="黑体" charset="0"/>
      </a:defRPr>
    </a:lvl8pPr>
    <a:lvl9pPr marL="3657600" algn="l" defTabSz="457200" rtl="0" eaLnBrk="1" latinLnBrk="0" hangingPunct="1">
      <a:defRPr sz="2400" kern="1200">
        <a:solidFill>
          <a:schemeClr val="tx1"/>
        </a:solidFill>
        <a:latin typeface="Arial" charset="0"/>
        <a:ea typeface="黑体" charset="0"/>
        <a:cs typeface="黑体" charset="0"/>
      </a:defRPr>
    </a:lvl9pPr>
  </p:defaultTextStyle>
  <p:extLst>
    <p:ext uri="{EFAFB233-063F-42B5-8137-9DF3F51BA10A}">
      <p15:sldGuideLst xmlns:p15="http://schemas.microsoft.com/office/powerpoint/2012/main">
        <p15:guide id="1" orient="horz" pos="232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FE340C"/>
    <a:srgbClr val="950341"/>
    <a:srgbClr val="9305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34"/>
    <p:restoredTop sz="89409" autoAdjust="0"/>
  </p:normalViewPr>
  <p:slideViewPr>
    <p:cSldViewPr snapToObjects="1">
      <p:cViewPr varScale="1">
        <p:scale>
          <a:sx n="88" d="100"/>
          <a:sy n="88" d="100"/>
        </p:scale>
        <p:origin x="888" y="192"/>
      </p:cViewPr>
      <p:guideLst>
        <p:guide orient="horz" pos="2324"/>
        <p:guide pos="2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52"/>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ea typeface="宋体" charset="0"/>
                <a:cs typeface="宋体"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ea typeface="宋体" charset="0"/>
                <a:cs typeface="宋体" charset="0"/>
              </a:defRPr>
            </a:lvl1pPr>
          </a:lstStyle>
          <a:p>
            <a:pPr>
              <a:defRPr/>
            </a:pPr>
            <a:fld id="{1B49A2F8-CCFC-5D4C-A1C4-C56321058C50}" type="slidenum">
              <a:rPr lang="en-US" altLang="zh-CN"/>
              <a:pPr>
                <a:defRPr/>
              </a:pPr>
              <a:t>‹#›</a:t>
            </a:fld>
            <a:endParaRPr lang="en-US" altLang="zh-CN"/>
          </a:p>
        </p:txBody>
      </p:sp>
    </p:spTree>
    <p:extLst>
      <p:ext uri="{BB962C8B-B14F-4D97-AF65-F5344CB8AC3E}">
        <p14:creationId xmlns:p14="http://schemas.microsoft.com/office/powerpoint/2010/main" val="3520186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Arial" pitchFamily="34" charset="0"/>
              <a:ea typeface="宋体" pitchFamily="2" charset="-122"/>
              <a:cs typeface="宋体" charset="0"/>
            </a:endParaRPr>
          </a:p>
          <a:p>
            <a:r>
              <a:rPr lang="da-DK" sz="1200" b="1" kern="1200" dirty="0" err="1">
                <a:solidFill>
                  <a:schemeClr val="tx1"/>
                </a:solidFill>
                <a:latin typeface="Arial" pitchFamily="34" charset="0"/>
                <a:ea typeface="宋体" pitchFamily="2" charset="-122"/>
                <a:cs typeface="宋体" charset="0"/>
              </a:rPr>
              <a:t>skull</a:t>
            </a:r>
            <a:endParaRPr lang="da-DK" sz="1200" b="1" kern="1200" dirty="0">
              <a:solidFill>
                <a:schemeClr val="tx1"/>
              </a:solidFill>
              <a:latin typeface="Arial" pitchFamily="34" charset="0"/>
              <a:ea typeface="宋体" pitchFamily="2" charset="-122"/>
              <a:cs typeface="宋体" charset="0"/>
            </a:endParaRPr>
          </a:p>
          <a:p>
            <a:r>
              <a:rPr lang="en-US" sz="1200" b="0" kern="1200" dirty="0">
                <a:solidFill>
                  <a:schemeClr val="tx1"/>
                </a:solidFill>
                <a:latin typeface="Arial" pitchFamily="34" charset="0"/>
                <a:ea typeface="宋体" pitchFamily="2" charset="-122"/>
                <a:cs typeface="宋体" charset="0"/>
              </a:rPr>
              <a:t>US: [</a:t>
            </a:r>
            <a:r>
              <a:rPr lang="en-US" sz="1200" b="0" kern="1200" dirty="0" err="1">
                <a:solidFill>
                  <a:schemeClr val="tx1"/>
                </a:solidFill>
                <a:latin typeface="Arial" pitchFamily="34" charset="0"/>
                <a:ea typeface="宋体" pitchFamily="2" charset="-122"/>
                <a:cs typeface="宋体" charset="0"/>
              </a:rPr>
              <a:t>skʌl</a:t>
            </a:r>
            <a:r>
              <a:rPr lang="en-US" sz="1200" b="0" kern="1200" dirty="0">
                <a:solidFill>
                  <a:schemeClr val="tx1"/>
                </a:solidFill>
                <a:latin typeface="Arial" pitchFamily="34" charset="0"/>
                <a:ea typeface="宋体" pitchFamily="2" charset="-122"/>
                <a:cs typeface="宋体" charset="0"/>
              </a:rPr>
              <a:t>] </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5</a:t>
            </a:fld>
            <a:endParaRPr lang="en-US" altLang="zh-CN"/>
          </a:p>
        </p:txBody>
      </p:sp>
    </p:spTree>
    <p:extLst>
      <p:ext uri="{BB962C8B-B14F-4D97-AF65-F5344CB8AC3E}">
        <p14:creationId xmlns:p14="http://schemas.microsoft.com/office/powerpoint/2010/main" val="306180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283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579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1251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859310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484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5097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532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035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0336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0707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86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800" dirty="0"/>
              <a:t>2/3 of finished system errors are requirements and design errors </a:t>
            </a:r>
          </a:p>
          <a:p>
            <a:pPr>
              <a:lnSpc>
                <a:spcPct val="90000"/>
              </a:lnSpc>
            </a:pPr>
            <a:r>
              <a:rPr lang="en-US" sz="2800" dirty="0"/>
              <a:t>A careful requirements process doesn’t mean there will be no changes later</a:t>
            </a:r>
          </a:p>
          <a:p>
            <a:pPr lvl="1">
              <a:lnSpc>
                <a:spcPct val="90000"/>
              </a:lnSpc>
            </a:pPr>
            <a:r>
              <a:rPr lang="en-US" sz="2400" dirty="0"/>
              <a:t>Average project experiences about 25% changes in the requirements</a:t>
            </a:r>
          </a:p>
          <a:p>
            <a:pPr lvl="1">
              <a:lnSpc>
                <a:spcPct val="90000"/>
              </a:lnSpc>
            </a:pPr>
            <a:r>
              <a:rPr lang="en-US" sz="2400" dirty="0"/>
              <a:t>This accounts for 70-80% if the rework of the project [Code Complete, p40]</a:t>
            </a:r>
          </a:p>
          <a:p>
            <a:pPr lvl="1">
              <a:lnSpc>
                <a:spcPct val="90000"/>
              </a:lnSpc>
            </a:pPr>
            <a:r>
              <a:rPr lang="en-US" sz="2400" dirty="0"/>
              <a:t>Important to plan for requirements changes </a:t>
            </a:r>
          </a:p>
          <a:p>
            <a:pPr>
              <a:lnSpc>
                <a:spcPct val="90000"/>
              </a:lnSpc>
            </a:pPr>
            <a:r>
              <a:rPr lang="en-US" sz="2800" dirty="0"/>
              <a:t>The case of critical applications</a:t>
            </a:r>
            <a:endParaRPr lang="fr-FR" sz="2800" dirty="0"/>
          </a:p>
          <a:p>
            <a:pPr>
              <a:lnSpc>
                <a:spcPct val="90000"/>
              </a:lnSpc>
            </a:pPr>
            <a:endParaRPr lang="en-US" sz="2800" dirty="0"/>
          </a:p>
          <a:p>
            <a:pPr>
              <a:lnSpc>
                <a:spcPct val="90000"/>
              </a:lnSpc>
            </a:pPr>
            <a:r>
              <a:rPr lang="en-US" sz="2800" dirty="0"/>
              <a:t>Changes in requirements are expensive. Changing the requirements costs:</a:t>
            </a:r>
          </a:p>
          <a:p>
            <a:pPr lvl="1">
              <a:lnSpc>
                <a:spcPct val="90000"/>
              </a:lnSpc>
            </a:pPr>
            <a:r>
              <a:rPr lang="en-US" sz="2400" dirty="0"/>
              <a:t>3 x as much during the design phase</a:t>
            </a:r>
          </a:p>
          <a:p>
            <a:pPr lvl="1">
              <a:lnSpc>
                <a:spcPct val="90000"/>
              </a:lnSpc>
            </a:pPr>
            <a:r>
              <a:rPr lang="en-US" sz="2400" dirty="0"/>
              <a:t>5-10 x as much during implementation</a:t>
            </a:r>
          </a:p>
          <a:p>
            <a:pPr lvl="1">
              <a:lnSpc>
                <a:spcPct val="90000"/>
              </a:lnSpc>
            </a:pPr>
            <a:r>
              <a:rPr lang="en-US" sz="2400" dirty="0"/>
              <a:t>10-100 x as much after release [Code Complete, p30]</a:t>
            </a:r>
            <a:endParaRPr lang="fr-FR" sz="2400" dirty="0"/>
          </a:p>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6</a:t>
            </a:fld>
            <a:endParaRPr lang="en-US" altLang="zh-CN"/>
          </a:p>
        </p:txBody>
      </p:sp>
    </p:spTree>
    <p:extLst>
      <p:ext uri="{BB962C8B-B14F-4D97-AF65-F5344CB8AC3E}">
        <p14:creationId xmlns:p14="http://schemas.microsoft.com/office/powerpoint/2010/main" val="188548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1139" name="Rectangle 3"/>
          <p:cNvSpPr>
            <a:spLocks noGrp="1" noChangeArrowheads="1"/>
          </p:cNvSpPr>
          <p:nvPr>
            <p:ph type="body" idx="1"/>
          </p:nvPr>
        </p:nvSpPr>
        <p:spPr/>
        <p:txBody>
          <a:bodyPr/>
          <a:lstStyle/>
          <a:p>
            <a:r>
              <a:rPr lang="en-US" sz="1200" kern="1200" dirty="0">
                <a:solidFill>
                  <a:schemeClr val="tx1"/>
                </a:solidFill>
                <a:latin typeface="Arial" pitchFamily="34" charset="0"/>
                <a:ea typeface="宋体" pitchFamily="2" charset="-122"/>
                <a:cs typeface="宋体" charset="0"/>
              </a:rPr>
              <a:t>1.  a method used in philosophy to try to discover truth by considering ideas together with opposite ideas</a:t>
            </a:r>
            <a:endParaRPr lang="it-IT" dirty="0"/>
          </a:p>
        </p:txBody>
      </p:sp>
    </p:spTree>
    <p:extLst>
      <p:ext uri="{BB962C8B-B14F-4D97-AF65-F5344CB8AC3E}">
        <p14:creationId xmlns:p14="http://schemas.microsoft.com/office/powerpoint/2010/main" val="10219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008532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4211"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91676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ln/>
        </p:spPr>
        <p:txBody>
          <a:bodyPr/>
          <a:lstStyle/>
          <a:p>
            <a:endParaRPr lang="de-DE"/>
          </a:p>
        </p:txBody>
      </p:sp>
      <p:sp>
        <p:nvSpPr>
          <p:cNvPr id="120835"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68632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52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45376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6259"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957426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7283"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40126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8307"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889537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9331"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331565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035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76712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6279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318333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090438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428674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4451"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45458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06242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6499"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524135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Proper</a:t>
            </a:r>
            <a:r>
              <a:rPr kumimoji="1" lang="zh-CN" altLang="en-US" dirty="0"/>
              <a:t> </a:t>
            </a:r>
            <a:r>
              <a:rPr kumimoji="1" lang="en-US" altLang="zh-CN" dirty="0"/>
              <a:t>noun,</a:t>
            </a:r>
            <a:r>
              <a:rPr kumimoji="1" lang="zh-CN" altLang="en-US" baseline="0" dirty="0"/>
              <a:t> 专有名词</a:t>
            </a:r>
          </a:p>
          <a:p>
            <a:r>
              <a:rPr kumimoji="1" lang="en-US" altLang="zh-CN" baseline="0" dirty="0"/>
              <a:t>Common</a:t>
            </a:r>
            <a:r>
              <a:rPr kumimoji="1" lang="zh-CN" altLang="en-US" baseline="0" dirty="0"/>
              <a:t> </a:t>
            </a:r>
            <a:r>
              <a:rPr kumimoji="1" lang="en-US" altLang="zh-CN" baseline="0" dirty="0"/>
              <a:t>noun,</a:t>
            </a:r>
            <a:r>
              <a:rPr kumimoji="1" lang="zh-CN" altLang="en-US" baseline="0" dirty="0"/>
              <a:t> 普通名词</a:t>
            </a:r>
          </a:p>
          <a:p>
            <a:r>
              <a:rPr kumimoji="1" lang="en-US" altLang="zh-CN" baseline="0" dirty="0"/>
              <a:t>Modal</a:t>
            </a:r>
            <a:r>
              <a:rPr kumimoji="1" lang="zh-CN" altLang="en-US" baseline="0" dirty="0"/>
              <a:t> </a:t>
            </a:r>
            <a:r>
              <a:rPr kumimoji="1" lang="en-US" altLang="zh-CN" baseline="0" dirty="0"/>
              <a:t>verb</a:t>
            </a:r>
            <a:r>
              <a:rPr kumimoji="1" lang="zh-CN" altLang="en-US" baseline="0" dirty="0"/>
              <a:t>，助动词</a:t>
            </a:r>
          </a:p>
          <a:p>
            <a:r>
              <a:rPr kumimoji="1" lang="en-US" altLang="zh-CN" baseline="0" dirty="0"/>
              <a:t>Adjective,</a:t>
            </a:r>
            <a:r>
              <a:rPr kumimoji="1" lang="zh-CN" altLang="en-US" baseline="0"/>
              <a:t> 形容词</a:t>
            </a:r>
          </a:p>
          <a:p>
            <a:endParaRPr kumimoji="1" lang="zh-CN" altLang="en-US" dirty="0"/>
          </a:p>
        </p:txBody>
      </p:sp>
      <p:sp>
        <p:nvSpPr>
          <p:cNvPr id="4" name="幻灯片编号占位符 3"/>
          <p:cNvSpPr>
            <a:spLocks noGrp="1"/>
          </p:cNvSpPr>
          <p:nvPr>
            <p:ph type="sldNum" sz="quarter" idx="10"/>
          </p:nvPr>
        </p:nvSpPr>
        <p:spPr/>
        <p:txBody>
          <a:bodyPr/>
          <a:lstStyle/>
          <a:p>
            <a:pPr>
              <a:defRPr/>
            </a:pPr>
            <a:fld id="{1B49A2F8-CCFC-5D4C-A1C4-C56321058C50}" type="slidenum">
              <a:rPr lang="en-US" altLang="zh-CN" smtClean="0"/>
              <a:pPr>
                <a:defRPr/>
              </a:pPr>
              <a:t>62</a:t>
            </a:fld>
            <a:endParaRPr lang="en-US" altLang="zh-CN"/>
          </a:p>
        </p:txBody>
      </p:sp>
    </p:spTree>
    <p:extLst>
      <p:ext uri="{BB962C8B-B14F-4D97-AF65-F5344CB8AC3E}">
        <p14:creationId xmlns:p14="http://schemas.microsoft.com/office/powerpoint/2010/main" val="510770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823025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65</a:t>
            </a:fld>
            <a:endParaRPr lang="en-US" altLang="zh-CN"/>
          </a:p>
        </p:txBody>
      </p:sp>
    </p:spTree>
    <p:extLst>
      <p:ext uri="{BB962C8B-B14F-4D97-AF65-F5344CB8AC3E}">
        <p14:creationId xmlns:p14="http://schemas.microsoft.com/office/powerpoint/2010/main" val="327618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a:lstStyle/>
          <a:p>
            <a:r>
              <a:rPr lang="en-US"/>
              <a:t>The identification of objects and the definition of the system boundary are heavily intertwined with each other.  </a:t>
            </a:r>
          </a:p>
        </p:txBody>
      </p:sp>
      <p:sp>
        <p:nvSpPr>
          <p:cNvPr id="10342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034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it-IT"/>
          </a:p>
        </p:txBody>
      </p:sp>
      <p:sp>
        <p:nvSpPr>
          <p:cNvPr id="9625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2137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943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505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703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443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817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4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815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a:t>Click to edit Master title style</a:t>
            </a:r>
          </a:p>
        </p:txBody>
      </p:sp>
      <p:sp>
        <p:nvSpPr>
          <p:cNvPr id="3" name="Text Placeholder 2"/>
          <p:cNvSpPr>
            <a:spLocks noGrp="1"/>
          </p:cNvSpPr>
          <p:nvPr>
            <p:ph type="body" sz="half" idx="1"/>
          </p:nvPr>
        </p:nvSpPr>
        <p:spPr>
          <a:xfrm>
            <a:off x="355600" y="1295400"/>
            <a:ext cx="4051300" cy="492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9300" y="1295400"/>
            <a:ext cx="4051300" cy="492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7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725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3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1295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614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63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2492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4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212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331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7098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7791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53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90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919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016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910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925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2423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18" Type="http://schemas.openxmlformats.org/officeDocument/2006/relationships/image" Target="../media/image8.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7.jpeg"/><Relationship Id="rId2" Type="http://schemas.openxmlformats.org/officeDocument/2006/relationships/slideLayout" Target="../slideLayouts/slideLayout14.xml"/><Relationship Id="rId16" Type="http://schemas.openxmlformats.org/officeDocument/2006/relationships/image" Target="../media/image6.jpeg"/><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jpeg"/><Relationship Id="rId10" Type="http://schemas.openxmlformats.org/officeDocument/2006/relationships/slideLayout" Target="../slideLayouts/slideLayout22.xml"/><Relationship Id="rId19" Type="http://schemas.openxmlformats.org/officeDocument/2006/relationships/image" Target="../media/image9.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
        <p:nvSpPr>
          <p:cNvPr id="1031" name="TextBox 1"/>
          <p:cNvSpPr txBox="1">
            <a:spLocks noChangeArrowheads="1"/>
          </p:cNvSpPr>
          <p:nvPr userDrawn="1"/>
        </p:nvSpPr>
        <p:spPr bwMode="auto">
          <a:xfrm>
            <a:off x="5849937" y="6477000"/>
            <a:ext cx="32940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charset="0"/>
                <a:cs typeface="黑体" charset="0"/>
              </a:defRPr>
            </a:lvl1pPr>
            <a:lvl2pPr marL="742950" indent="-285750" eaLnBrk="0" hangingPunct="0">
              <a:defRPr sz="2400">
                <a:solidFill>
                  <a:schemeClr val="tx1"/>
                </a:solidFill>
                <a:latin typeface="Arial" charset="0"/>
                <a:ea typeface="黑体" charset="0"/>
                <a:cs typeface="黑体" charset="0"/>
              </a:defRPr>
            </a:lvl2pPr>
            <a:lvl3pPr marL="1143000" indent="-228600" eaLnBrk="0" hangingPunct="0">
              <a:defRPr sz="2400">
                <a:solidFill>
                  <a:schemeClr val="tx1"/>
                </a:solidFill>
                <a:latin typeface="Arial" charset="0"/>
                <a:ea typeface="黑体" charset="0"/>
                <a:cs typeface="黑体" charset="0"/>
              </a:defRPr>
            </a:lvl3pPr>
            <a:lvl4pPr marL="1600200" indent="-228600" eaLnBrk="0" hangingPunct="0">
              <a:defRPr sz="2400">
                <a:solidFill>
                  <a:schemeClr val="tx1"/>
                </a:solidFill>
                <a:latin typeface="Arial" charset="0"/>
                <a:ea typeface="黑体" charset="0"/>
                <a:cs typeface="黑体" charset="0"/>
              </a:defRPr>
            </a:lvl4pPr>
            <a:lvl5pPr marL="2057400" indent="-228600" eaLnBrk="0" hangingPunct="0">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eaLnBrk="1" hangingPunct="1"/>
            <a:r>
              <a:rPr lang="en-US" sz="2000" dirty="0"/>
              <a:t>S</a:t>
            </a:r>
            <a:r>
              <a:rPr lang="en-US" altLang="zh-CN" sz="2000" dirty="0"/>
              <a:t>oftware Engineering</a:t>
            </a:r>
            <a:endParaRPr lang="en-US" sz="2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9" descr="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22" descr="图片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Picture 23" descr="图片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 name="Picture 24" descr="图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25" descr="图片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 name="Picture 26" descr="图片4"/>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6"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2057"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152400" y="1676446"/>
            <a:ext cx="8839200" cy="1927225"/>
          </a:xfrm>
        </p:spPr>
        <p:txBody>
          <a:bodyPr anchor="ctr"/>
          <a:lstStyle/>
          <a:p>
            <a:pPr eaLnBrk="1" hangingPunct="1"/>
            <a:r>
              <a:rPr lang="en-US" altLang="zh-CN" sz="4000" dirty="0">
                <a:solidFill>
                  <a:schemeClr val="bg1"/>
                </a:solidFill>
                <a:latin typeface="Arial" charset="0"/>
                <a:ea typeface="华文新魏" charset="0"/>
              </a:rPr>
              <a:t>4. Requirements Elicitation</a:t>
            </a:r>
          </a:p>
        </p:txBody>
      </p:sp>
      <p:pic>
        <p:nvPicPr>
          <p:cNvPr id="3" name="Picture 2" descr="ls01278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308" y="3603671"/>
            <a:ext cx="3121256" cy="22647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4027" b="4027"/>
          <a:stretch>
            <a:fillRect/>
          </a:stretch>
        </p:blipFill>
        <p:spPr/>
      </p:pic>
    </p:spTree>
    <p:extLst>
      <p:ext uri="{BB962C8B-B14F-4D97-AF65-F5344CB8AC3E}">
        <p14:creationId xmlns:p14="http://schemas.microsoft.com/office/powerpoint/2010/main" val="83082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3. Requirement Process</a:t>
            </a:r>
          </a:p>
        </p:txBody>
      </p:sp>
      <p:sp>
        <p:nvSpPr>
          <p:cNvPr id="5" name="Subtitle 4"/>
          <p:cNvSpPr>
            <a:spLocks noGrp="1"/>
          </p:cNvSpPr>
          <p:nvPr>
            <p:ph type="subTitle" idx="1"/>
          </p:nvPr>
        </p:nvSpPr>
        <p:spPr/>
        <p:txBody>
          <a:bodyPr/>
          <a:lstStyle/>
          <a:p>
            <a:endParaRPr lang="en-US"/>
          </a:p>
        </p:txBody>
      </p:sp>
      <p:pic>
        <p:nvPicPr>
          <p:cNvPr id="3" name="Picture 2"/>
          <p:cNvPicPr>
            <a:picLocks noChangeAspect="1"/>
          </p:cNvPicPr>
          <p:nvPr/>
        </p:nvPicPr>
        <p:blipFill>
          <a:blip r:embed="rId2"/>
          <a:stretch>
            <a:fillRect/>
          </a:stretch>
        </p:blipFill>
        <p:spPr>
          <a:xfrm>
            <a:off x="2766944" y="2971812"/>
            <a:ext cx="3615875" cy="2895582"/>
          </a:xfrm>
          <a:prstGeom prst="rect">
            <a:avLst/>
          </a:prstGeom>
        </p:spPr>
      </p:pic>
    </p:spTree>
    <p:extLst>
      <p:ext uri="{BB962C8B-B14F-4D97-AF65-F5344CB8AC3E}">
        <p14:creationId xmlns:p14="http://schemas.microsoft.com/office/powerpoint/2010/main" val="276520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55674" y="179388"/>
            <a:ext cx="8188325" cy="688975"/>
          </a:xfrm>
          <a:noFill/>
          <a:ln/>
        </p:spPr>
        <p:txBody>
          <a:bodyPr lIns="92407" tIns="45420" rIns="92407" bIns="45420"/>
          <a:lstStyle/>
          <a:p>
            <a:r>
              <a:rPr lang="en-US" dirty="0"/>
              <a:t>3.1 Software Lifecycle Activities</a:t>
            </a:r>
          </a:p>
        </p:txBody>
      </p:sp>
      <p:sp>
        <p:nvSpPr>
          <p:cNvPr id="46083"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4" name="Rectangle 4"/>
          <p:cNvSpPr>
            <a:spLocks noChangeArrowheads="1"/>
          </p:cNvSpPr>
          <p:nvPr/>
        </p:nvSpPr>
        <p:spPr bwMode="auto">
          <a:xfrm>
            <a:off x="557213" y="1633538"/>
            <a:ext cx="8293100" cy="4597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5" name="Line 5"/>
          <p:cNvSpPr>
            <a:spLocks noChangeShapeType="1"/>
          </p:cNvSpPr>
          <p:nvPr/>
        </p:nvSpPr>
        <p:spPr bwMode="auto">
          <a:xfrm>
            <a:off x="5078413" y="1697038"/>
            <a:ext cx="0" cy="4491037"/>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6" name="Line 6"/>
          <p:cNvSpPr>
            <a:spLocks noChangeShapeType="1"/>
          </p:cNvSpPr>
          <p:nvPr/>
        </p:nvSpPr>
        <p:spPr bwMode="auto">
          <a:xfrm>
            <a:off x="7634288" y="1674813"/>
            <a:ext cx="0" cy="4500562"/>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7" name="Line 7"/>
          <p:cNvSpPr>
            <a:spLocks noChangeShapeType="1"/>
          </p:cNvSpPr>
          <p:nvPr/>
        </p:nvSpPr>
        <p:spPr bwMode="auto">
          <a:xfrm>
            <a:off x="3802063" y="1685925"/>
            <a:ext cx="0" cy="4481513"/>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8" name="Rectangle 8"/>
          <p:cNvSpPr>
            <a:spLocks noChangeArrowheads="1"/>
          </p:cNvSpPr>
          <p:nvPr/>
        </p:nvSpPr>
        <p:spPr bwMode="auto">
          <a:xfrm>
            <a:off x="2873375" y="4506913"/>
            <a:ext cx="620713" cy="6318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9" name="Rectangle 9" descr="Light horizontal"/>
          <p:cNvSpPr>
            <a:spLocks noChangeArrowheads="1"/>
          </p:cNvSpPr>
          <p:nvPr/>
        </p:nvSpPr>
        <p:spPr bwMode="auto">
          <a:xfrm>
            <a:off x="3127375" y="4572000"/>
            <a:ext cx="138113" cy="141288"/>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0" name="Rectangle 10" descr="Light horizontal"/>
          <p:cNvSpPr>
            <a:spLocks noChangeArrowheads="1"/>
          </p:cNvSpPr>
          <p:nvPr/>
        </p:nvSpPr>
        <p:spPr bwMode="auto">
          <a:xfrm>
            <a:off x="3260725" y="4903788"/>
            <a:ext cx="138113" cy="1444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1" name="Rectangle 11" descr="Light horizontal"/>
          <p:cNvSpPr>
            <a:spLocks noChangeArrowheads="1"/>
          </p:cNvSpPr>
          <p:nvPr/>
        </p:nvSpPr>
        <p:spPr bwMode="auto">
          <a:xfrm>
            <a:off x="2968625" y="4900613"/>
            <a:ext cx="123825" cy="14605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2" name="Rectangle 12"/>
          <p:cNvSpPr>
            <a:spLocks noChangeArrowheads="1"/>
          </p:cNvSpPr>
          <p:nvPr/>
        </p:nvSpPr>
        <p:spPr bwMode="auto">
          <a:xfrm>
            <a:off x="2473325" y="5349875"/>
            <a:ext cx="1341438" cy="855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600" b="1">
                <a:solidFill>
                  <a:schemeClr val="hlink"/>
                </a:solidFill>
                <a:latin typeface="Book Antiqua" charset="0"/>
              </a:rPr>
              <a:t>Application</a:t>
            </a:r>
          </a:p>
          <a:p>
            <a:pPr defTabSz="911225"/>
            <a:r>
              <a:rPr lang="en-US" sz="1600" b="1">
                <a:solidFill>
                  <a:schemeClr val="hlink"/>
                </a:solidFill>
                <a:latin typeface="Book Antiqua" charset="0"/>
              </a:rPr>
              <a:t>Domain </a:t>
            </a:r>
          </a:p>
          <a:p>
            <a:pPr defTabSz="911225"/>
            <a:r>
              <a:rPr lang="en-US" sz="1600" b="1">
                <a:solidFill>
                  <a:schemeClr val="hlink"/>
                </a:solidFill>
                <a:latin typeface="Book Antiqua" charset="0"/>
              </a:rPr>
              <a:t>Objects</a:t>
            </a:r>
          </a:p>
        </p:txBody>
      </p:sp>
      <p:sp>
        <p:nvSpPr>
          <p:cNvPr id="46093" name="Line 13"/>
          <p:cNvSpPr>
            <a:spLocks noChangeShapeType="1"/>
          </p:cNvSpPr>
          <p:nvPr/>
        </p:nvSpPr>
        <p:spPr bwMode="auto">
          <a:xfrm>
            <a:off x="3116263" y="3678238"/>
            <a:ext cx="0" cy="795337"/>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4" name="Rectangle 14"/>
          <p:cNvSpPr>
            <a:spLocks noChangeArrowheads="1"/>
          </p:cNvSpPr>
          <p:nvPr/>
        </p:nvSpPr>
        <p:spPr bwMode="auto">
          <a:xfrm>
            <a:off x="3487738" y="5529263"/>
            <a:ext cx="1811337" cy="3317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600" b="1">
                <a:solidFill>
                  <a:schemeClr val="hlink"/>
                </a:solidFill>
                <a:latin typeface="Book Antiqua" charset="0"/>
              </a:rPr>
              <a:t>SubSystems </a:t>
            </a:r>
          </a:p>
        </p:txBody>
      </p:sp>
      <p:sp>
        <p:nvSpPr>
          <p:cNvPr id="46095" name="Rectangle 15"/>
          <p:cNvSpPr>
            <a:spLocks noChangeArrowheads="1"/>
          </p:cNvSpPr>
          <p:nvPr/>
        </p:nvSpPr>
        <p:spPr bwMode="auto">
          <a:xfrm>
            <a:off x="4214813" y="4541838"/>
            <a:ext cx="620712" cy="6318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6" name="Line 16"/>
          <p:cNvSpPr>
            <a:spLocks noChangeShapeType="1"/>
          </p:cNvSpPr>
          <p:nvPr/>
        </p:nvSpPr>
        <p:spPr bwMode="auto">
          <a:xfrm>
            <a:off x="4343400" y="4757738"/>
            <a:ext cx="34925" cy="1762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7" name="Line 17"/>
          <p:cNvSpPr>
            <a:spLocks noChangeShapeType="1"/>
          </p:cNvSpPr>
          <p:nvPr/>
        </p:nvSpPr>
        <p:spPr bwMode="auto">
          <a:xfrm>
            <a:off x="4460875" y="5016500"/>
            <a:ext cx="174625" cy="238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8" name="Line 18"/>
          <p:cNvSpPr>
            <a:spLocks noChangeShapeType="1"/>
          </p:cNvSpPr>
          <p:nvPr/>
        </p:nvSpPr>
        <p:spPr bwMode="auto">
          <a:xfrm flipH="1" flipV="1">
            <a:off x="4675188" y="4833938"/>
            <a:ext cx="14287" cy="1651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9" name="AutoShape 19"/>
          <p:cNvSpPr>
            <a:spLocks noChangeArrowheads="1"/>
          </p:cNvSpPr>
          <p:nvPr/>
        </p:nvSpPr>
        <p:spPr bwMode="auto">
          <a:xfrm>
            <a:off x="4289425" y="4619625"/>
            <a:ext cx="19843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0" name="AutoShape 20"/>
          <p:cNvSpPr>
            <a:spLocks noChangeArrowheads="1"/>
          </p:cNvSpPr>
          <p:nvPr/>
        </p:nvSpPr>
        <p:spPr bwMode="auto">
          <a:xfrm>
            <a:off x="4594225" y="4714875"/>
            <a:ext cx="193675" cy="12382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1" name="AutoShape 21"/>
          <p:cNvSpPr>
            <a:spLocks noChangeArrowheads="1"/>
          </p:cNvSpPr>
          <p:nvPr/>
        </p:nvSpPr>
        <p:spPr bwMode="auto">
          <a:xfrm>
            <a:off x="4276725" y="4953000"/>
            <a:ext cx="176213" cy="12223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2" name="AutoShape 22"/>
          <p:cNvSpPr>
            <a:spLocks noChangeArrowheads="1"/>
          </p:cNvSpPr>
          <p:nvPr/>
        </p:nvSpPr>
        <p:spPr bwMode="auto">
          <a:xfrm>
            <a:off x="4619625" y="5000625"/>
            <a:ext cx="17938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3" name="Rectangle 23"/>
          <p:cNvSpPr>
            <a:spLocks noChangeArrowheads="1"/>
          </p:cNvSpPr>
          <p:nvPr/>
        </p:nvSpPr>
        <p:spPr bwMode="auto">
          <a:xfrm>
            <a:off x="5549900" y="4530725"/>
            <a:ext cx="622300" cy="6318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4" name="Line 24"/>
          <p:cNvSpPr>
            <a:spLocks noChangeShapeType="1"/>
          </p:cNvSpPr>
          <p:nvPr/>
        </p:nvSpPr>
        <p:spPr bwMode="auto">
          <a:xfrm>
            <a:off x="5703888" y="4721225"/>
            <a:ext cx="155575" cy="3127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5" name="Line 25"/>
          <p:cNvSpPr>
            <a:spLocks noChangeShapeType="1"/>
          </p:cNvSpPr>
          <p:nvPr/>
        </p:nvSpPr>
        <p:spPr bwMode="auto">
          <a:xfrm flipV="1">
            <a:off x="5843588" y="4845050"/>
            <a:ext cx="187325" cy="2286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6" name="Rectangle 26" descr="Light horizontal"/>
          <p:cNvSpPr>
            <a:spLocks noChangeArrowheads="1"/>
          </p:cNvSpPr>
          <p:nvPr/>
        </p:nvSpPr>
        <p:spPr bwMode="auto">
          <a:xfrm>
            <a:off x="5645150" y="4637088"/>
            <a:ext cx="117475"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7" name="Rectangle 27" descr="Light horizontal"/>
          <p:cNvSpPr>
            <a:spLocks noChangeArrowheads="1"/>
          </p:cNvSpPr>
          <p:nvPr/>
        </p:nvSpPr>
        <p:spPr bwMode="auto">
          <a:xfrm>
            <a:off x="5808663" y="5018088"/>
            <a:ext cx="115887"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8" name="Rectangle 28" descr="Light horizontal"/>
          <p:cNvSpPr>
            <a:spLocks noChangeArrowheads="1"/>
          </p:cNvSpPr>
          <p:nvPr/>
        </p:nvSpPr>
        <p:spPr bwMode="auto">
          <a:xfrm>
            <a:off x="5961063" y="4732338"/>
            <a:ext cx="117475" cy="1174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6111" name="Group 31"/>
          <p:cNvGrpSpPr>
            <a:grpSpLocks/>
          </p:cNvGrpSpPr>
          <p:nvPr/>
        </p:nvGrpSpPr>
        <p:grpSpPr bwMode="auto">
          <a:xfrm>
            <a:off x="6557963" y="4530725"/>
            <a:ext cx="698500" cy="663575"/>
            <a:chOff x="4188" y="2891"/>
            <a:chExt cx="446" cy="423"/>
          </a:xfrm>
        </p:grpSpPr>
        <p:sp>
          <p:nvSpPr>
            <p:cNvPr id="46109" name="Rectangle 29"/>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endParaRPr lang="en-US"/>
            </a:p>
          </p:txBody>
        </p:sp>
        <p:sp>
          <p:nvSpPr>
            <p:cNvPr id="46110" name="Rectangle 30"/>
            <p:cNvSpPr>
              <a:spLocks noChangeArrowheads="1"/>
            </p:cNvSpPr>
            <p:nvPr/>
          </p:nvSpPr>
          <p:spPr bwMode="auto">
            <a:xfrm>
              <a:off x="4188" y="2903"/>
              <a:ext cx="446" cy="41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algn="l" defTabSz="911225"/>
              <a:r>
                <a:rPr lang="en-US" sz="1200" b="1">
                  <a:latin typeface="Helvetica" charset="0"/>
                </a:rPr>
                <a:t>class...</a:t>
              </a:r>
            </a:p>
            <a:p>
              <a:pPr algn="l" defTabSz="911225"/>
              <a:r>
                <a:rPr lang="en-US" sz="1200" b="1">
                  <a:latin typeface="Helvetica" charset="0"/>
                </a:rPr>
                <a:t>class...</a:t>
              </a:r>
            </a:p>
            <a:p>
              <a:pPr algn="l" defTabSz="911225"/>
              <a:r>
                <a:rPr lang="en-US" sz="1200" b="1">
                  <a:latin typeface="Helvetica" charset="0"/>
                </a:rPr>
                <a:t>class...</a:t>
              </a:r>
            </a:p>
          </p:txBody>
        </p:sp>
      </p:grpSp>
      <p:sp>
        <p:nvSpPr>
          <p:cNvPr id="46112" name="Rectangle 32"/>
          <p:cNvSpPr>
            <a:spLocks noChangeArrowheads="1"/>
          </p:cNvSpPr>
          <p:nvPr/>
        </p:nvSpPr>
        <p:spPr bwMode="auto">
          <a:xfrm>
            <a:off x="5027613" y="5380038"/>
            <a:ext cx="1404937" cy="8143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600" b="1">
                <a:solidFill>
                  <a:schemeClr val="hlink"/>
                </a:solidFill>
                <a:latin typeface="Book Antiqua" charset="0"/>
              </a:rPr>
              <a:t>Implementation Domain </a:t>
            </a:r>
          </a:p>
          <a:p>
            <a:pPr defTabSz="911225"/>
            <a:r>
              <a:rPr lang="en-US" sz="1600" b="1">
                <a:solidFill>
                  <a:schemeClr val="hlink"/>
                </a:solidFill>
                <a:latin typeface="Book Antiqua" charset="0"/>
              </a:rPr>
              <a:t>Objects</a:t>
            </a:r>
          </a:p>
        </p:txBody>
      </p:sp>
      <p:sp>
        <p:nvSpPr>
          <p:cNvPr id="46113" name="Rectangle 33"/>
          <p:cNvSpPr>
            <a:spLocks noChangeArrowheads="1"/>
          </p:cNvSpPr>
          <p:nvPr/>
        </p:nvSpPr>
        <p:spPr bwMode="auto">
          <a:xfrm>
            <a:off x="6527800" y="5519738"/>
            <a:ext cx="906463" cy="6048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solidFill>
                  <a:schemeClr val="hlink"/>
                </a:solidFill>
                <a:latin typeface="Book Antiqua" charset="0"/>
              </a:rPr>
              <a:t>Source</a:t>
            </a:r>
          </a:p>
          <a:p>
            <a:pPr defTabSz="911225"/>
            <a:r>
              <a:rPr lang="en-US" sz="1600" b="1">
                <a:solidFill>
                  <a:schemeClr val="hlink"/>
                </a:solidFill>
                <a:latin typeface="Book Antiqua" charset="0"/>
              </a:rPr>
              <a:t>Code</a:t>
            </a:r>
          </a:p>
        </p:txBody>
      </p:sp>
      <p:sp>
        <p:nvSpPr>
          <p:cNvPr id="46114" name="Rectangle 34"/>
          <p:cNvSpPr>
            <a:spLocks noChangeArrowheads="1"/>
          </p:cNvSpPr>
          <p:nvPr/>
        </p:nvSpPr>
        <p:spPr bwMode="auto">
          <a:xfrm>
            <a:off x="7756525" y="5597525"/>
            <a:ext cx="742950" cy="6048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solidFill>
                  <a:schemeClr val="hlink"/>
                </a:solidFill>
                <a:latin typeface="Book Antiqua" charset="0"/>
              </a:rPr>
              <a:t>Test </a:t>
            </a:r>
          </a:p>
          <a:p>
            <a:pPr defTabSz="911225"/>
            <a:r>
              <a:rPr lang="en-US" sz="1600" b="1">
                <a:solidFill>
                  <a:schemeClr val="hlink"/>
                </a:solidFill>
                <a:latin typeface="Book Antiqua" charset="0"/>
              </a:rPr>
              <a:t>Cases</a:t>
            </a:r>
          </a:p>
        </p:txBody>
      </p:sp>
      <p:sp>
        <p:nvSpPr>
          <p:cNvPr id="46115" name="Rectangle 35"/>
          <p:cNvSpPr>
            <a:spLocks noChangeArrowheads="1"/>
          </p:cNvSpPr>
          <p:nvPr/>
        </p:nvSpPr>
        <p:spPr bwMode="auto">
          <a:xfrm>
            <a:off x="7705725" y="4519613"/>
            <a:ext cx="1033463" cy="100012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6" name="AutoShape 36"/>
          <p:cNvSpPr>
            <a:spLocks noChangeArrowheads="1"/>
          </p:cNvSpPr>
          <p:nvPr/>
        </p:nvSpPr>
        <p:spPr bwMode="auto">
          <a:xfrm>
            <a:off x="7905750" y="5010150"/>
            <a:ext cx="209550" cy="120650"/>
          </a:xfrm>
          <a:prstGeom prst="roundRect">
            <a:avLst>
              <a:gd name="adj" fmla="val 12495"/>
            </a:avLst>
          </a:prstGeom>
          <a:noFill/>
          <a:ln w="254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7" name="Oval 37" descr="50%"/>
          <p:cNvSpPr>
            <a:spLocks noChangeArrowheads="1"/>
          </p:cNvSpPr>
          <p:nvPr/>
        </p:nvSpPr>
        <p:spPr bwMode="auto">
          <a:xfrm>
            <a:off x="7910513" y="4591050"/>
            <a:ext cx="219075" cy="10001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8" name="Rectangle 38"/>
          <p:cNvSpPr>
            <a:spLocks noChangeArrowheads="1"/>
          </p:cNvSpPr>
          <p:nvPr/>
        </p:nvSpPr>
        <p:spPr bwMode="auto">
          <a:xfrm>
            <a:off x="8285163" y="4899025"/>
            <a:ext cx="361950" cy="3540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algn="l" defTabSz="911225"/>
            <a:r>
              <a:rPr lang="en-US" sz="1600" b="1">
                <a:latin typeface="Book Antiqua" charset="0"/>
              </a:rPr>
              <a:t>? </a:t>
            </a:r>
          </a:p>
        </p:txBody>
      </p:sp>
      <p:sp>
        <p:nvSpPr>
          <p:cNvPr id="46119" name="Freeform 39"/>
          <p:cNvSpPr>
            <a:spLocks/>
          </p:cNvSpPr>
          <p:nvPr/>
        </p:nvSpPr>
        <p:spPr bwMode="auto">
          <a:xfrm>
            <a:off x="8299450" y="4773613"/>
            <a:ext cx="168275" cy="12223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120" name="Freeform 40"/>
          <p:cNvSpPr>
            <a:spLocks/>
          </p:cNvSpPr>
          <p:nvPr/>
        </p:nvSpPr>
        <p:spPr bwMode="auto">
          <a:xfrm>
            <a:off x="8299450" y="4595813"/>
            <a:ext cx="166688" cy="120650"/>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121" name="Line 41"/>
          <p:cNvSpPr>
            <a:spLocks noChangeShapeType="1"/>
          </p:cNvSpPr>
          <p:nvPr/>
        </p:nvSpPr>
        <p:spPr bwMode="auto">
          <a:xfrm flipV="1">
            <a:off x="3536950" y="4824413"/>
            <a:ext cx="631825" cy="476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2" name="Line 42"/>
          <p:cNvSpPr>
            <a:spLocks noChangeShapeType="1"/>
          </p:cNvSpPr>
          <p:nvPr/>
        </p:nvSpPr>
        <p:spPr bwMode="auto">
          <a:xfrm>
            <a:off x="4911725" y="4867275"/>
            <a:ext cx="53975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3" name="Line 43"/>
          <p:cNvSpPr>
            <a:spLocks noChangeShapeType="1"/>
          </p:cNvSpPr>
          <p:nvPr/>
        </p:nvSpPr>
        <p:spPr bwMode="auto">
          <a:xfrm>
            <a:off x="2128838" y="3557588"/>
            <a:ext cx="2312987"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4" name="Line 44"/>
          <p:cNvSpPr>
            <a:spLocks noChangeShapeType="1"/>
          </p:cNvSpPr>
          <p:nvPr/>
        </p:nvSpPr>
        <p:spPr bwMode="auto">
          <a:xfrm>
            <a:off x="2116138" y="3414713"/>
            <a:ext cx="371475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5" name="Line 45"/>
          <p:cNvSpPr>
            <a:spLocks noChangeShapeType="1"/>
          </p:cNvSpPr>
          <p:nvPr/>
        </p:nvSpPr>
        <p:spPr bwMode="auto">
          <a:xfrm>
            <a:off x="2116138" y="3282950"/>
            <a:ext cx="476885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6" name="Line 46"/>
          <p:cNvSpPr>
            <a:spLocks noChangeShapeType="1"/>
          </p:cNvSpPr>
          <p:nvPr/>
        </p:nvSpPr>
        <p:spPr bwMode="auto">
          <a:xfrm>
            <a:off x="2105025" y="3152775"/>
            <a:ext cx="6088063"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7" name="Line 47"/>
          <p:cNvSpPr>
            <a:spLocks noChangeShapeType="1"/>
          </p:cNvSpPr>
          <p:nvPr/>
        </p:nvSpPr>
        <p:spPr bwMode="auto">
          <a:xfrm>
            <a:off x="4454525" y="3570288"/>
            <a:ext cx="0" cy="88265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8" name="Line 48"/>
          <p:cNvSpPr>
            <a:spLocks noChangeShapeType="1"/>
          </p:cNvSpPr>
          <p:nvPr/>
        </p:nvSpPr>
        <p:spPr bwMode="auto">
          <a:xfrm>
            <a:off x="5837238" y="3416300"/>
            <a:ext cx="0" cy="103663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9" name="Line 49"/>
          <p:cNvSpPr>
            <a:spLocks noChangeShapeType="1"/>
          </p:cNvSpPr>
          <p:nvPr/>
        </p:nvSpPr>
        <p:spPr bwMode="auto">
          <a:xfrm>
            <a:off x="6889750" y="3295650"/>
            <a:ext cx="0" cy="1204913"/>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0" name="Line 50"/>
          <p:cNvSpPr>
            <a:spLocks noChangeShapeType="1"/>
          </p:cNvSpPr>
          <p:nvPr/>
        </p:nvSpPr>
        <p:spPr bwMode="auto">
          <a:xfrm>
            <a:off x="8210550" y="3141663"/>
            <a:ext cx="0" cy="1335087"/>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1" name="Rectangle 51"/>
          <p:cNvSpPr>
            <a:spLocks noChangeArrowheads="1"/>
          </p:cNvSpPr>
          <p:nvPr/>
        </p:nvSpPr>
        <p:spPr bwMode="auto">
          <a:xfrm>
            <a:off x="2289175" y="3727450"/>
            <a:ext cx="1562100" cy="541338"/>
          </a:xfrm>
          <a:prstGeom prst="rect">
            <a:avLst/>
          </a:prstGeom>
          <a:solidFill>
            <a:schemeClr val="bg1"/>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400">
                <a:latin typeface="ITCCheltenham BookCond" charset="0"/>
              </a:rPr>
              <a:t>Expressed in Terms Of</a:t>
            </a:r>
          </a:p>
        </p:txBody>
      </p:sp>
      <p:sp>
        <p:nvSpPr>
          <p:cNvPr id="46132" name="Rectangle 52"/>
          <p:cNvSpPr>
            <a:spLocks noChangeArrowheads="1"/>
          </p:cNvSpPr>
          <p:nvPr/>
        </p:nvSpPr>
        <p:spPr bwMode="auto">
          <a:xfrm>
            <a:off x="3751263" y="3784600"/>
            <a:ext cx="1328737" cy="542925"/>
          </a:xfrm>
          <a:prstGeom prst="rect">
            <a:avLst/>
          </a:prstGeom>
          <a:solidFill>
            <a:schemeClr val="bg1"/>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400">
                <a:latin typeface="ITCCheltenham BookCond" charset="0"/>
              </a:rPr>
              <a:t>Structured By</a:t>
            </a:r>
          </a:p>
        </p:txBody>
      </p:sp>
      <p:sp>
        <p:nvSpPr>
          <p:cNvPr id="46133" name="Rectangle 53"/>
          <p:cNvSpPr>
            <a:spLocks noChangeArrowheads="1"/>
          </p:cNvSpPr>
          <p:nvPr/>
        </p:nvSpPr>
        <p:spPr bwMode="auto">
          <a:xfrm>
            <a:off x="6264275" y="3425825"/>
            <a:ext cx="1320800" cy="7620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400">
                <a:latin typeface="ITCCheltenham BookCond" charset="0"/>
              </a:rPr>
              <a:t>Implemented</a:t>
            </a:r>
          </a:p>
          <a:p>
            <a:pPr defTabSz="911225"/>
            <a:r>
              <a:rPr lang="en-US" sz="1400">
                <a:latin typeface="ITCCheltenham BookCond" charset="0"/>
              </a:rPr>
              <a:t> By</a:t>
            </a:r>
          </a:p>
        </p:txBody>
      </p:sp>
      <p:sp>
        <p:nvSpPr>
          <p:cNvPr id="46134" name="Rectangle 54"/>
          <p:cNvSpPr>
            <a:spLocks noChangeArrowheads="1"/>
          </p:cNvSpPr>
          <p:nvPr/>
        </p:nvSpPr>
        <p:spPr bwMode="auto">
          <a:xfrm>
            <a:off x="5121275" y="3846513"/>
            <a:ext cx="1555750" cy="32226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algn="l" defTabSz="911225"/>
            <a:r>
              <a:rPr lang="en-US" sz="1400">
                <a:latin typeface="ITCCheltenham BookCond" charset="0"/>
              </a:rPr>
              <a:t>Realized By</a:t>
            </a:r>
          </a:p>
        </p:txBody>
      </p:sp>
      <p:sp>
        <p:nvSpPr>
          <p:cNvPr id="46135" name="Rectangle 55"/>
          <p:cNvSpPr>
            <a:spLocks noChangeArrowheads="1"/>
          </p:cNvSpPr>
          <p:nvPr/>
        </p:nvSpPr>
        <p:spPr bwMode="auto">
          <a:xfrm>
            <a:off x="7716838" y="3917950"/>
            <a:ext cx="930275" cy="542925"/>
          </a:xfrm>
          <a:prstGeom prst="rect">
            <a:avLst/>
          </a:prstGeom>
          <a:solidFill>
            <a:schemeClr val="bg1"/>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400">
                <a:latin typeface="ITCCheltenham BookCond" charset="0"/>
              </a:rPr>
              <a:t>Verified </a:t>
            </a:r>
          </a:p>
          <a:p>
            <a:pPr defTabSz="911225"/>
            <a:r>
              <a:rPr lang="en-US" sz="1400">
                <a:latin typeface="ITCCheltenham BookCond" charset="0"/>
              </a:rPr>
              <a:t>By</a:t>
            </a:r>
          </a:p>
        </p:txBody>
      </p:sp>
      <p:sp>
        <p:nvSpPr>
          <p:cNvPr id="46136" name="Rectangle 56"/>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System</a:t>
            </a:r>
          </a:p>
          <a:p>
            <a:pPr defTabSz="901700"/>
            <a:r>
              <a:rPr lang="en-US" sz="1800" b="1"/>
              <a:t>Design</a:t>
            </a:r>
          </a:p>
        </p:txBody>
      </p:sp>
      <p:sp>
        <p:nvSpPr>
          <p:cNvPr id="46137" name="Rectangle 57"/>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Object</a:t>
            </a:r>
          </a:p>
          <a:p>
            <a:pPr defTabSz="901700"/>
            <a:r>
              <a:rPr lang="en-US" sz="1800" b="1"/>
              <a:t>Design</a:t>
            </a:r>
          </a:p>
        </p:txBody>
      </p:sp>
      <p:sp>
        <p:nvSpPr>
          <p:cNvPr id="46138" name="Rectangle 58"/>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Implemen-</a:t>
            </a:r>
          </a:p>
          <a:p>
            <a:pPr defTabSz="901700"/>
            <a:r>
              <a:rPr lang="en-US" sz="1800" b="1"/>
              <a:t>tation</a:t>
            </a:r>
          </a:p>
        </p:txBody>
      </p:sp>
      <p:sp>
        <p:nvSpPr>
          <p:cNvPr id="46139" name="Rectangle 59"/>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Testing</a:t>
            </a:r>
          </a:p>
        </p:txBody>
      </p:sp>
      <p:sp>
        <p:nvSpPr>
          <p:cNvPr id="46140" name="Line 60"/>
          <p:cNvSpPr>
            <a:spLocks noChangeShapeType="1"/>
          </p:cNvSpPr>
          <p:nvPr/>
        </p:nvSpPr>
        <p:spPr bwMode="auto">
          <a:xfrm>
            <a:off x="6343650" y="1697038"/>
            <a:ext cx="0" cy="4481512"/>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1" name="Line 61"/>
          <p:cNvSpPr>
            <a:spLocks noChangeShapeType="1"/>
          </p:cNvSpPr>
          <p:nvPr/>
        </p:nvSpPr>
        <p:spPr bwMode="auto">
          <a:xfrm>
            <a:off x="2141538" y="3651250"/>
            <a:ext cx="95726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2" name="Line 62"/>
          <p:cNvSpPr>
            <a:spLocks noChangeShapeType="1"/>
          </p:cNvSpPr>
          <p:nvPr/>
        </p:nvSpPr>
        <p:spPr bwMode="auto">
          <a:xfrm>
            <a:off x="3048000" y="4795838"/>
            <a:ext cx="30321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3" name="Line 63"/>
          <p:cNvSpPr>
            <a:spLocks noChangeShapeType="1"/>
          </p:cNvSpPr>
          <p:nvPr/>
        </p:nvSpPr>
        <p:spPr bwMode="auto">
          <a:xfrm>
            <a:off x="3357563" y="4813300"/>
            <a:ext cx="0" cy="873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4" name="Line 64"/>
          <p:cNvSpPr>
            <a:spLocks noChangeShapeType="1"/>
          </p:cNvSpPr>
          <p:nvPr/>
        </p:nvSpPr>
        <p:spPr bwMode="auto">
          <a:xfrm>
            <a:off x="3030538" y="4802188"/>
            <a:ext cx="0" cy="6508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5" name="Line 65"/>
          <p:cNvSpPr>
            <a:spLocks noChangeShapeType="1"/>
          </p:cNvSpPr>
          <p:nvPr/>
        </p:nvSpPr>
        <p:spPr bwMode="auto">
          <a:xfrm>
            <a:off x="3187700" y="4722813"/>
            <a:ext cx="0" cy="666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46" name="Rectangle 66" descr="Light horizontal"/>
          <p:cNvSpPr>
            <a:spLocks noChangeArrowheads="1"/>
          </p:cNvSpPr>
          <p:nvPr/>
        </p:nvSpPr>
        <p:spPr bwMode="auto">
          <a:xfrm>
            <a:off x="7943850" y="4783138"/>
            <a:ext cx="138113" cy="1428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6149" name="Group 69"/>
          <p:cNvGrpSpPr>
            <a:grpSpLocks/>
          </p:cNvGrpSpPr>
          <p:nvPr/>
        </p:nvGrpSpPr>
        <p:grpSpPr bwMode="auto">
          <a:xfrm>
            <a:off x="7723188" y="5187950"/>
            <a:ext cx="741362" cy="292100"/>
            <a:chOff x="4933" y="3310"/>
            <a:chExt cx="473" cy="187"/>
          </a:xfrm>
        </p:grpSpPr>
        <p:sp>
          <p:nvSpPr>
            <p:cNvPr id="46147" name="Rectangle 67"/>
            <p:cNvSpPr>
              <a:spLocks noChangeArrowheads="1"/>
            </p:cNvSpPr>
            <p:nvPr/>
          </p:nvSpPr>
          <p:spPr bwMode="auto">
            <a:xfrm>
              <a:off x="4943" y="3323"/>
              <a:ext cx="404" cy="17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endParaRPr lang="en-US"/>
            </a:p>
          </p:txBody>
        </p:sp>
        <p:sp>
          <p:nvSpPr>
            <p:cNvPr id="46148" name="Rectangle 68"/>
            <p:cNvSpPr>
              <a:spLocks noChangeArrowheads="1"/>
            </p:cNvSpPr>
            <p:nvPr/>
          </p:nvSpPr>
          <p:spPr bwMode="auto">
            <a:xfrm>
              <a:off x="4933" y="3310"/>
              <a:ext cx="473" cy="1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algn="l" defTabSz="911225"/>
              <a:r>
                <a:rPr lang="en-US" sz="1200" b="1">
                  <a:latin typeface="Helvetica" charset="0"/>
                </a:rPr>
                <a:t>class....</a:t>
              </a:r>
            </a:p>
          </p:txBody>
        </p:sp>
      </p:grpSp>
      <p:sp>
        <p:nvSpPr>
          <p:cNvPr id="46150" name="Rectangle 70"/>
          <p:cNvSpPr>
            <a:spLocks noChangeArrowheads="1"/>
          </p:cNvSpPr>
          <p:nvPr/>
        </p:nvSpPr>
        <p:spPr bwMode="auto">
          <a:xfrm>
            <a:off x="8285163" y="5168900"/>
            <a:ext cx="361950" cy="3540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algn="l" defTabSz="911225"/>
            <a:r>
              <a:rPr lang="en-US" sz="1600" b="1">
                <a:latin typeface="Book Antiqua" charset="0"/>
              </a:rPr>
              <a:t>? </a:t>
            </a:r>
          </a:p>
        </p:txBody>
      </p:sp>
      <p:sp>
        <p:nvSpPr>
          <p:cNvPr id="46151" name="Rectangle 71"/>
          <p:cNvSpPr>
            <a:spLocks noChangeArrowheads="1"/>
          </p:cNvSpPr>
          <p:nvPr/>
        </p:nvSpPr>
        <p:spPr bwMode="auto">
          <a:xfrm>
            <a:off x="955675" y="3095625"/>
            <a:ext cx="1154113" cy="5588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2" name="Oval 72"/>
          <p:cNvSpPr>
            <a:spLocks noChangeArrowheads="1"/>
          </p:cNvSpPr>
          <p:nvPr/>
        </p:nvSpPr>
        <p:spPr bwMode="auto">
          <a:xfrm>
            <a:off x="1104900" y="3227388"/>
            <a:ext cx="331788" cy="123825"/>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3" name="Oval 73"/>
          <p:cNvSpPr>
            <a:spLocks noChangeArrowheads="1"/>
          </p:cNvSpPr>
          <p:nvPr/>
        </p:nvSpPr>
        <p:spPr bwMode="auto">
          <a:xfrm>
            <a:off x="1651000" y="3506788"/>
            <a:ext cx="290513" cy="106362"/>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4" name="Rectangle 74"/>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Requirements</a:t>
            </a:r>
          </a:p>
          <a:p>
            <a:pPr defTabSz="901700"/>
            <a:r>
              <a:rPr lang="en-US" sz="1800" b="1"/>
              <a:t>Elicitation</a:t>
            </a:r>
          </a:p>
        </p:txBody>
      </p:sp>
      <p:sp>
        <p:nvSpPr>
          <p:cNvPr id="46155" name="Line 75"/>
          <p:cNvSpPr>
            <a:spLocks noChangeShapeType="1"/>
          </p:cNvSpPr>
          <p:nvPr/>
        </p:nvSpPr>
        <p:spPr bwMode="auto">
          <a:xfrm>
            <a:off x="2266950" y="1671638"/>
            <a:ext cx="0" cy="447040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6" name="Rectangle 76"/>
          <p:cNvSpPr>
            <a:spLocks noChangeArrowheads="1"/>
          </p:cNvSpPr>
          <p:nvPr/>
        </p:nvSpPr>
        <p:spPr bwMode="auto">
          <a:xfrm>
            <a:off x="752475" y="5413375"/>
            <a:ext cx="1409700" cy="6048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spAutoFit/>
          </a:bodyPr>
          <a:lstStyle/>
          <a:p>
            <a:pPr defTabSz="911225"/>
            <a:r>
              <a:rPr lang="en-US" sz="1600" b="1">
                <a:solidFill>
                  <a:schemeClr val="hlink"/>
                </a:solidFill>
                <a:latin typeface="Book Antiqua" charset="0"/>
              </a:rPr>
              <a:t>Use Case</a:t>
            </a:r>
          </a:p>
          <a:p>
            <a:pPr defTabSz="911225"/>
            <a:r>
              <a:rPr lang="en-US" sz="1600" b="1">
                <a:solidFill>
                  <a:schemeClr val="hlink"/>
                </a:solidFill>
                <a:latin typeface="Book Antiqua" charset="0"/>
              </a:rPr>
              <a:t>Model</a:t>
            </a:r>
          </a:p>
        </p:txBody>
      </p:sp>
      <p:grpSp>
        <p:nvGrpSpPr>
          <p:cNvPr id="46162" name="Group 82"/>
          <p:cNvGrpSpPr>
            <a:grpSpLocks/>
          </p:cNvGrpSpPr>
          <p:nvPr/>
        </p:nvGrpSpPr>
        <p:grpSpPr bwMode="auto">
          <a:xfrm>
            <a:off x="1717675" y="3165475"/>
            <a:ext cx="142875" cy="217488"/>
            <a:chOff x="1097" y="2020"/>
            <a:chExt cx="91" cy="139"/>
          </a:xfrm>
        </p:grpSpPr>
        <p:sp>
          <p:nvSpPr>
            <p:cNvPr id="46157" name="Oval 77"/>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8" name="Line 78"/>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59" name="Line 79"/>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0" name="Line 80"/>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1" name="Line 81"/>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6163" name="Line 83"/>
          <p:cNvSpPr>
            <a:spLocks noChangeShapeType="1"/>
          </p:cNvSpPr>
          <p:nvPr/>
        </p:nvSpPr>
        <p:spPr bwMode="auto">
          <a:xfrm flipH="1" flipV="1">
            <a:off x="1452563" y="3289300"/>
            <a:ext cx="249237" cy="111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4" name="Line 84"/>
          <p:cNvSpPr>
            <a:spLocks noChangeShapeType="1"/>
          </p:cNvSpPr>
          <p:nvPr/>
        </p:nvSpPr>
        <p:spPr bwMode="auto">
          <a:xfrm>
            <a:off x="1790700" y="3419475"/>
            <a:ext cx="11113" cy="650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6170" name="Group 90"/>
          <p:cNvGrpSpPr>
            <a:grpSpLocks/>
          </p:cNvGrpSpPr>
          <p:nvPr/>
        </p:nvGrpSpPr>
        <p:grpSpPr bwMode="auto">
          <a:xfrm>
            <a:off x="1436688" y="3414713"/>
            <a:ext cx="144462" cy="214312"/>
            <a:chOff x="918" y="2179"/>
            <a:chExt cx="92" cy="137"/>
          </a:xfrm>
        </p:grpSpPr>
        <p:sp>
          <p:nvSpPr>
            <p:cNvPr id="46165" name="Oval 85"/>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6" name="Line 86"/>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7" name="Line 87"/>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8" name="Line 88"/>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69" name="Line 89"/>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6171" name="Line 91"/>
          <p:cNvSpPr>
            <a:spLocks noChangeShapeType="1"/>
          </p:cNvSpPr>
          <p:nvPr/>
        </p:nvSpPr>
        <p:spPr bwMode="auto">
          <a:xfrm flipH="1" flipV="1">
            <a:off x="1287463" y="3378200"/>
            <a:ext cx="134937" cy="1920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72" name="Rectangle 92"/>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defTabSz="901700"/>
            <a:r>
              <a:rPr lang="en-US" sz="1800" b="1"/>
              <a:t>Requirements</a:t>
            </a:r>
          </a:p>
          <a:p>
            <a:pPr defTabSz="901700"/>
            <a:r>
              <a:rPr lang="en-US" sz="1800" b="1"/>
              <a:t>Analysis</a:t>
            </a:r>
          </a:p>
        </p:txBody>
      </p:sp>
      <p:sp>
        <p:nvSpPr>
          <p:cNvPr id="2" name="Oval 1"/>
          <p:cNvSpPr/>
          <p:nvPr/>
        </p:nvSpPr>
        <p:spPr bwMode="auto">
          <a:xfrm>
            <a:off x="228714" y="1371654"/>
            <a:ext cx="3638436" cy="1723971"/>
          </a:xfrm>
          <a:prstGeom prst="ellipse">
            <a:avLst/>
          </a:prstGeom>
          <a:solidFill>
            <a:schemeClr val="accent3">
              <a:lumMod val="85000"/>
              <a:alpha val="56000"/>
            </a:schemeClr>
          </a:solidFill>
          <a:ln w="57150" cap="flat" cmpd="sng" algn="ctr">
            <a:solidFill>
              <a:srgbClr val="FE340C"/>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30249078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752674" y="0"/>
            <a:ext cx="7391326" cy="868363"/>
          </a:xfrm>
          <a:noFill/>
          <a:ln/>
        </p:spPr>
        <p:txBody>
          <a:bodyPr lIns="92407" tIns="45420" rIns="92407" bIns="45420"/>
          <a:lstStyle/>
          <a:p>
            <a:r>
              <a:rPr lang="en-US" sz="2400" dirty="0"/>
              <a:t>First Step in Establishing the Requirements: </a:t>
            </a:r>
            <a:br>
              <a:rPr lang="en-US" sz="2400" dirty="0"/>
            </a:br>
            <a:r>
              <a:rPr lang="en-US" sz="2400" dirty="0"/>
              <a:t>System Identification</a:t>
            </a:r>
          </a:p>
        </p:txBody>
      </p:sp>
      <p:sp>
        <p:nvSpPr>
          <p:cNvPr id="102403" name="Rectangle 3"/>
          <p:cNvSpPr>
            <a:spLocks noGrp="1" noChangeArrowheads="1"/>
          </p:cNvSpPr>
          <p:nvPr>
            <p:ph type="body" idx="1"/>
          </p:nvPr>
        </p:nvSpPr>
        <p:spPr>
          <a:xfrm>
            <a:off x="431800" y="1066862"/>
            <a:ext cx="8229600" cy="5065712"/>
          </a:xfrm>
          <a:noFill/>
          <a:ln/>
        </p:spPr>
        <p:txBody>
          <a:bodyPr lIns="92407" tIns="45420" rIns="92407" bIns="45420"/>
          <a:lstStyle/>
          <a:p>
            <a:pPr>
              <a:lnSpc>
                <a:spcPct val="90000"/>
              </a:lnSpc>
            </a:pPr>
            <a:r>
              <a:rPr lang="en-US" sz="2400" dirty="0"/>
              <a:t>The development of a system is not just done by taking a snapshot of a scene (domain)</a:t>
            </a:r>
          </a:p>
          <a:p>
            <a:pPr>
              <a:lnSpc>
                <a:spcPct val="90000"/>
              </a:lnSpc>
            </a:pPr>
            <a:r>
              <a:rPr lang="en-US" sz="2400" dirty="0"/>
              <a:t>Two questions need to be answered: </a:t>
            </a:r>
          </a:p>
          <a:p>
            <a:pPr lvl="1">
              <a:lnSpc>
                <a:spcPct val="90000"/>
              </a:lnSpc>
            </a:pPr>
            <a:r>
              <a:rPr lang="en-US" sz="2000" dirty="0"/>
              <a:t>How can we identify the purpose of a system? </a:t>
            </a:r>
          </a:p>
          <a:p>
            <a:pPr lvl="1">
              <a:lnSpc>
                <a:spcPct val="90000"/>
              </a:lnSpc>
            </a:pPr>
            <a:r>
              <a:rPr lang="en-US" sz="2000" dirty="0"/>
              <a:t>Crucial is the definition of the system boundary: What is inside, what is outside the system?</a:t>
            </a:r>
          </a:p>
          <a:p>
            <a:pPr>
              <a:lnSpc>
                <a:spcPct val="90000"/>
              </a:lnSpc>
            </a:pPr>
            <a:r>
              <a:rPr lang="en-US" sz="2400" dirty="0"/>
              <a:t>These two questions are answered in the requirements process</a:t>
            </a:r>
          </a:p>
          <a:p>
            <a:pPr>
              <a:lnSpc>
                <a:spcPct val="90000"/>
              </a:lnSpc>
            </a:pPr>
            <a:r>
              <a:rPr lang="en-US" sz="2400" dirty="0"/>
              <a:t>The requirements process consists of two activities: </a:t>
            </a:r>
          </a:p>
          <a:p>
            <a:pPr lvl="1">
              <a:lnSpc>
                <a:spcPct val="90000"/>
              </a:lnSpc>
            </a:pPr>
            <a:r>
              <a:rPr lang="en-US" sz="2000" dirty="0"/>
              <a:t>Requirements Elicitation:</a:t>
            </a:r>
          </a:p>
          <a:p>
            <a:pPr lvl="2">
              <a:lnSpc>
                <a:spcPct val="90000"/>
              </a:lnSpc>
            </a:pPr>
            <a:r>
              <a:rPr lang="en-US" sz="2000" dirty="0"/>
              <a:t>Definition of the system in terms understood by the customer </a:t>
            </a:r>
            <a:r>
              <a:rPr lang="en-US" sz="2000" dirty="0">
                <a:solidFill>
                  <a:srgbClr val="D30315"/>
                </a:solidFill>
              </a:rPr>
              <a:t>(“Problem Description”)</a:t>
            </a:r>
          </a:p>
          <a:p>
            <a:pPr lvl="1">
              <a:lnSpc>
                <a:spcPct val="90000"/>
              </a:lnSpc>
            </a:pPr>
            <a:r>
              <a:rPr lang="en-US" sz="2000" dirty="0"/>
              <a:t>Requirements Analysis: </a:t>
            </a:r>
          </a:p>
          <a:p>
            <a:pPr lvl="2">
              <a:lnSpc>
                <a:spcPct val="90000"/>
              </a:lnSpc>
            </a:pPr>
            <a:r>
              <a:rPr lang="en-US" sz="2000" dirty="0"/>
              <a:t>Technical specification of the system in terms understood by the developer </a:t>
            </a:r>
            <a:r>
              <a:rPr lang="en-US" sz="2000" dirty="0">
                <a:solidFill>
                  <a:srgbClr val="D30315"/>
                </a:solidFill>
              </a:rPr>
              <a:t>(“Problem Specification”)</a:t>
            </a:r>
          </a:p>
        </p:txBody>
      </p:sp>
    </p:spTree>
    <p:extLst>
      <p:ext uri="{BB962C8B-B14F-4D97-AF65-F5344CB8AC3E}">
        <p14:creationId xmlns:p14="http://schemas.microsoft.com/office/powerpoint/2010/main" val="4047434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14496" y="179388"/>
            <a:ext cx="8229504" cy="688975"/>
          </a:xfrm>
          <a:noFill/>
          <a:ln/>
        </p:spPr>
        <p:txBody>
          <a:bodyPr lIns="92407" tIns="45420" rIns="92407" bIns="45420"/>
          <a:lstStyle/>
          <a:p>
            <a:pPr defTabSz="923925"/>
            <a:r>
              <a:rPr lang="en-US" sz="2400" dirty="0"/>
              <a:t>System and Object identification</a:t>
            </a:r>
          </a:p>
        </p:txBody>
      </p:sp>
      <p:sp>
        <p:nvSpPr>
          <p:cNvPr id="95235" name="Rectangle 3"/>
          <p:cNvSpPr>
            <a:spLocks noGrp="1" noChangeArrowheads="1"/>
          </p:cNvSpPr>
          <p:nvPr>
            <p:ph type="body" idx="1"/>
          </p:nvPr>
        </p:nvSpPr>
        <p:spPr>
          <a:xfrm>
            <a:off x="431800" y="1066862"/>
            <a:ext cx="8229600" cy="5065712"/>
          </a:xfrm>
          <a:noFill/>
          <a:ln/>
        </p:spPr>
        <p:txBody>
          <a:bodyPr lIns="92407" tIns="45420" rIns="92407" bIns="45420"/>
          <a:lstStyle/>
          <a:p>
            <a:pPr marL="288925" indent="-288925" defTabSz="923925">
              <a:lnSpc>
                <a:spcPct val="100000"/>
              </a:lnSpc>
            </a:pPr>
            <a:r>
              <a:rPr lang="en-US" dirty="0"/>
              <a:t>Two important problems during requirements engineering and requirements analysis: </a:t>
            </a:r>
          </a:p>
          <a:p>
            <a:pPr marL="692150" lvl="1" indent="-230188" defTabSz="923925">
              <a:lnSpc>
                <a:spcPct val="100000"/>
              </a:lnSpc>
            </a:pPr>
            <a:r>
              <a:rPr lang="en-US" dirty="0"/>
              <a:t>Definition of the  system purpose</a:t>
            </a:r>
          </a:p>
          <a:p>
            <a:pPr marL="1154113" lvl="2" indent="-230188" defTabSz="923925"/>
            <a:r>
              <a:rPr lang="en-US" dirty="0"/>
              <a:t>Depending on the purpose  of the system, different objects might be found</a:t>
            </a:r>
          </a:p>
          <a:p>
            <a:pPr marL="1558925" lvl="3" indent="-173038" defTabSz="923925"/>
            <a:r>
              <a:rPr lang="en-US" dirty="0"/>
              <a:t>What object is inside, what object is outside?</a:t>
            </a:r>
          </a:p>
          <a:p>
            <a:pPr marL="1154113" lvl="2" indent="-230188" defTabSz="923925"/>
            <a:r>
              <a:rPr lang="en-US" dirty="0"/>
              <a:t>How can we identify the purpose of a system?</a:t>
            </a:r>
          </a:p>
          <a:p>
            <a:pPr marL="1558925" lvl="3" indent="-173038" defTabSz="923925"/>
            <a:r>
              <a:rPr lang="en-US" dirty="0"/>
              <a:t>Scenarios</a:t>
            </a:r>
          </a:p>
          <a:p>
            <a:pPr marL="1558925" lvl="3" indent="-173038" defTabSz="923925"/>
            <a:r>
              <a:rPr lang="en-US" dirty="0"/>
              <a:t>Use cases: Abstractions of scenarios</a:t>
            </a:r>
          </a:p>
          <a:p>
            <a:pPr marL="692150" lvl="1" indent="-230188" defTabSz="923925">
              <a:lnSpc>
                <a:spcPct val="100000"/>
              </a:lnSpc>
            </a:pPr>
            <a:r>
              <a:rPr lang="en-US" dirty="0"/>
              <a:t>Identification of objects</a:t>
            </a:r>
          </a:p>
        </p:txBody>
      </p:sp>
    </p:spTree>
    <p:extLst>
      <p:ext uri="{BB962C8B-B14F-4D97-AF65-F5344CB8AC3E}">
        <p14:creationId xmlns:p14="http://schemas.microsoft.com/office/powerpoint/2010/main" val="37105735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600278" y="179388"/>
            <a:ext cx="7543722" cy="688975"/>
          </a:xfrm>
        </p:spPr>
        <p:txBody>
          <a:bodyPr/>
          <a:lstStyle/>
          <a:p>
            <a:r>
              <a:rPr lang="en-US" sz="2000" dirty="0"/>
              <a:t>Products of requirements elicitation and analysis</a:t>
            </a:r>
          </a:p>
        </p:txBody>
      </p:sp>
      <p:grpSp>
        <p:nvGrpSpPr>
          <p:cNvPr id="94211" name="Group 3"/>
          <p:cNvGrpSpPr>
            <a:grpSpLocks/>
          </p:cNvGrpSpPr>
          <p:nvPr/>
        </p:nvGrpSpPr>
        <p:grpSpPr bwMode="auto">
          <a:xfrm>
            <a:off x="1828872" y="1682750"/>
            <a:ext cx="4775200" cy="2873375"/>
            <a:chOff x="1360" y="1060"/>
            <a:chExt cx="3008" cy="1810"/>
          </a:xfrm>
        </p:grpSpPr>
        <p:sp>
          <p:nvSpPr>
            <p:cNvPr id="94212" name="Rectangle 4"/>
            <p:cNvSpPr>
              <a:spLocks noChangeArrowheads="1"/>
            </p:cNvSpPr>
            <p:nvPr/>
          </p:nvSpPr>
          <p:spPr bwMode="auto">
            <a:xfrm>
              <a:off x="3154" y="2435"/>
              <a:ext cx="996" cy="42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94213" name="Group 5"/>
            <p:cNvGrpSpPr>
              <a:grpSpLocks/>
            </p:cNvGrpSpPr>
            <p:nvPr/>
          </p:nvGrpSpPr>
          <p:grpSpPr bwMode="auto">
            <a:xfrm>
              <a:off x="1768" y="1495"/>
              <a:ext cx="407" cy="463"/>
              <a:chOff x="1863" y="1495"/>
              <a:chExt cx="407" cy="463"/>
            </a:xfrm>
          </p:grpSpPr>
          <p:sp>
            <p:nvSpPr>
              <p:cNvPr id="94214" name="Line 6"/>
              <p:cNvSpPr>
                <a:spLocks noChangeShapeType="1"/>
              </p:cNvSpPr>
              <p:nvPr/>
            </p:nvSpPr>
            <p:spPr bwMode="auto">
              <a:xfrm>
                <a:off x="2227" y="1495"/>
                <a:ext cx="1" cy="30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15" name="Line 7"/>
              <p:cNvSpPr>
                <a:spLocks noChangeShapeType="1"/>
              </p:cNvSpPr>
              <p:nvPr/>
            </p:nvSpPr>
            <p:spPr bwMode="auto">
              <a:xfrm flipV="1">
                <a:off x="1905" y="1663"/>
                <a:ext cx="1" cy="29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16" name="Line 8"/>
              <p:cNvSpPr>
                <a:spLocks noChangeShapeType="1"/>
              </p:cNvSpPr>
              <p:nvPr/>
            </p:nvSpPr>
            <p:spPr bwMode="auto">
              <a:xfrm>
                <a:off x="2227" y="1804"/>
                <a:ext cx="1" cy="14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17" name="Freeform 9"/>
              <p:cNvSpPr>
                <a:spLocks/>
              </p:cNvSpPr>
              <p:nvPr/>
            </p:nvSpPr>
            <p:spPr bwMode="auto">
              <a:xfrm>
                <a:off x="2185" y="1804"/>
                <a:ext cx="85" cy="140"/>
              </a:xfrm>
              <a:custGeom>
                <a:avLst/>
                <a:gdLst>
                  <a:gd name="T0" fmla="*/ 85 w 85"/>
                  <a:gd name="T1" fmla="*/ 0 h 140"/>
                  <a:gd name="T2" fmla="*/ 42 w 85"/>
                  <a:gd name="T3" fmla="*/ 140 h 140"/>
                  <a:gd name="T4" fmla="*/ 0 w 85"/>
                  <a:gd name="T5" fmla="*/ 0 h 140"/>
                </a:gdLst>
                <a:ahLst/>
                <a:cxnLst>
                  <a:cxn ang="0">
                    <a:pos x="T0" y="T1"/>
                  </a:cxn>
                  <a:cxn ang="0">
                    <a:pos x="T2" y="T3"/>
                  </a:cxn>
                  <a:cxn ang="0">
                    <a:pos x="T4" y="T5"/>
                  </a:cxn>
                </a:cxnLst>
                <a:rect l="0" t="0" r="r" b="b"/>
                <a:pathLst>
                  <a:path w="85" h="140">
                    <a:moveTo>
                      <a:pt x="85" y="0"/>
                    </a:moveTo>
                    <a:lnTo>
                      <a:pt x="42" y="140"/>
                    </a:lnTo>
                    <a:lnTo>
                      <a:pt x="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4218" name="Line 10"/>
              <p:cNvSpPr>
                <a:spLocks noChangeShapeType="1"/>
              </p:cNvSpPr>
              <p:nvPr/>
            </p:nvSpPr>
            <p:spPr bwMode="auto">
              <a:xfrm flipV="1">
                <a:off x="1905" y="1509"/>
                <a:ext cx="1" cy="154"/>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19" name="Freeform 11"/>
              <p:cNvSpPr>
                <a:spLocks/>
              </p:cNvSpPr>
              <p:nvPr/>
            </p:nvSpPr>
            <p:spPr bwMode="auto">
              <a:xfrm>
                <a:off x="1863" y="1509"/>
                <a:ext cx="84" cy="154"/>
              </a:xfrm>
              <a:custGeom>
                <a:avLst/>
                <a:gdLst>
                  <a:gd name="T0" fmla="*/ 0 w 84"/>
                  <a:gd name="T1" fmla="*/ 154 h 154"/>
                  <a:gd name="T2" fmla="*/ 42 w 84"/>
                  <a:gd name="T3" fmla="*/ 0 h 154"/>
                  <a:gd name="T4" fmla="*/ 84 w 84"/>
                  <a:gd name="T5" fmla="*/ 154 h 154"/>
                </a:gdLst>
                <a:ahLst/>
                <a:cxnLst>
                  <a:cxn ang="0">
                    <a:pos x="T0" y="T1"/>
                  </a:cxn>
                  <a:cxn ang="0">
                    <a:pos x="T2" y="T3"/>
                  </a:cxn>
                  <a:cxn ang="0">
                    <a:pos x="T4" y="T5"/>
                  </a:cxn>
                </a:cxnLst>
                <a:rect l="0" t="0" r="r" b="b"/>
                <a:pathLst>
                  <a:path w="84" h="154">
                    <a:moveTo>
                      <a:pt x="0" y="154"/>
                    </a:moveTo>
                    <a:lnTo>
                      <a:pt x="42" y="0"/>
                    </a:lnTo>
                    <a:lnTo>
                      <a:pt x="84" y="154"/>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94220" name="Line 12"/>
            <p:cNvSpPr>
              <a:spLocks noChangeShapeType="1"/>
            </p:cNvSpPr>
            <p:nvPr/>
          </p:nvSpPr>
          <p:spPr bwMode="auto">
            <a:xfrm>
              <a:off x="3196" y="1481"/>
              <a:ext cx="154" cy="4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1" name="Freeform 13"/>
            <p:cNvSpPr>
              <a:spLocks/>
            </p:cNvSpPr>
            <p:nvPr/>
          </p:nvSpPr>
          <p:spPr bwMode="auto">
            <a:xfrm>
              <a:off x="3196" y="1439"/>
              <a:ext cx="154" cy="84"/>
            </a:xfrm>
            <a:custGeom>
              <a:avLst/>
              <a:gdLst>
                <a:gd name="T0" fmla="*/ 28 w 154"/>
                <a:gd name="T1" fmla="*/ 0 h 84"/>
                <a:gd name="T2" fmla="*/ 154 w 154"/>
                <a:gd name="T3" fmla="*/ 84 h 84"/>
                <a:gd name="T4" fmla="*/ 0 w 154"/>
                <a:gd name="T5" fmla="*/ 84 h 84"/>
              </a:gdLst>
              <a:ahLst/>
              <a:cxnLst>
                <a:cxn ang="0">
                  <a:pos x="T0" y="T1"/>
                </a:cxn>
                <a:cxn ang="0">
                  <a:pos x="T2" y="T3"/>
                </a:cxn>
                <a:cxn ang="0">
                  <a:pos x="T4" y="T5"/>
                </a:cxn>
              </a:cxnLst>
              <a:rect l="0" t="0" r="r" b="b"/>
              <a:pathLst>
                <a:path w="154" h="84">
                  <a:moveTo>
                    <a:pt x="28" y="0"/>
                  </a:moveTo>
                  <a:lnTo>
                    <a:pt x="154" y="84"/>
                  </a:lnTo>
                  <a:lnTo>
                    <a:pt x="0" y="84"/>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4222" name="Line 14"/>
            <p:cNvSpPr>
              <a:spLocks noChangeShapeType="1"/>
            </p:cNvSpPr>
            <p:nvPr/>
          </p:nvSpPr>
          <p:spPr bwMode="auto">
            <a:xfrm>
              <a:off x="2578" y="1284"/>
              <a:ext cx="42" cy="1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3" name="Line 15"/>
            <p:cNvSpPr>
              <a:spLocks noChangeShapeType="1"/>
            </p:cNvSpPr>
            <p:nvPr/>
          </p:nvSpPr>
          <p:spPr bwMode="auto">
            <a:xfrm>
              <a:off x="2719" y="1327"/>
              <a:ext cx="112" cy="4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4" name="Line 16"/>
            <p:cNvSpPr>
              <a:spLocks noChangeShapeType="1"/>
            </p:cNvSpPr>
            <p:nvPr/>
          </p:nvSpPr>
          <p:spPr bwMode="auto">
            <a:xfrm>
              <a:off x="2943" y="1397"/>
              <a:ext cx="112" cy="2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5" name="Line 17"/>
            <p:cNvSpPr>
              <a:spLocks noChangeShapeType="1"/>
            </p:cNvSpPr>
            <p:nvPr/>
          </p:nvSpPr>
          <p:spPr bwMode="auto">
            <a:xfrm>
              <a:off x="3154" y="1467"/>
              <a:ext cx="42" cy="14"/>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6" name="Line 18"/>
            <p:cNvSpPr>
              <a:spLocks noChangeShapeType="1"/>
            </p:cNvSpPr>
            <p:nvPr/>
          </p:nvSpPr>
          <p:spPr bwMode="auto">
            <a:xfrm flipH="1">
              <a:off x="2578" y="2140"/>
              <a:ext cx="155" cy="4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7" name="Freeform 19"/>
            <p:cNvSpPr>
              <a:spLocks/>
            </p:cNvSpPr>
            <p:nvPr/>
          </p:nvSpPr>
          <p:spPr bwMode="auto">
            <a:xfrm>
              <a:off x="2578" y="2098"/>
              <a:ext cx="155" cy="84"/>
            </a:xfrm>
            <a:custGeom>
              <a:avLst/>
              <a:gdLst>
                <a:gd name="T0" fmla="*/ 155 w 155"/>
                <a:gd name="T1" fmla="*/ 84 h 84"/>
                <a:gd name="T2" fmla="*/ 0 w 155"/>
                <a:gd name="T3" fmla="*/ 84 h 84"/>
                <a:gd name="T4" fmla="*/ 141 w 155"/>
                <a:gd name="T5" fmla="*/ 0 h 84"/>
              </a:gdLst>
              <a:ahLst/>
              <a:cxnLst>
                <a:cxn ang="0">
                  <a:pos x="T0" y="T1"/>
                </a:cxn>
                <a:cxn ang="0">
                  <a:pos x="T2" y="T3"/>
                </a:cxn>
                <a:cxn ang="0">
                  <a:pos x="T4" y="T5"/>
                </a:cxn>
              </a:cxnLst>
              <a:rect l="0" t="0" r="r" b="b"/>
              <a:pathLst>
                <a:path w="155" h="84">
                  <a:moveTo>
                    <a:pt x="155" y="84"/>
                  </a:moveTo>
                  <a:lnTo>
                    <a:pt x="0" y="84"/>
                  </a:lnTo>
                  <a:lnTo>
                    <a:pt x="141"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4228" name="Line 20"/>
            <p:cNvSpPr>
              <a:spLocks noChangeShapeType="1"/>
            </p:cNvSpPr>
            <p:nvPr/>
          </p:nvSpPr>
          <p:spPr bwMode="auto">
            <a:xfrm flipH="1">
              <a:off x="3322" y="1944"/>
              <a:ext cx="56" cy="14"/>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9" name="Line 21"/>
            <p:cNvSpPr>
              <a:spLocks noChangeShapeType="1"/>
            </p:cNvSpPr>
            <p:nvPr/>
          </p:nvSpPr>
          <p:spPr bwMode="auto">
            <a:xfrm flipH="1">
              <a:off x="3112" y="1986"/>
              <a:ext cx="112" cy="2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0" name="Line 22"/>
            <p:cNvSpPr>
              <a:spLocks noChangeShapeType="1"/>
            </p:cNvSpPr>
            <p:nvPr/>
          </p:nvSpPr>
          <p:spPr bwMode="auto">
            <a:xfrm flipH="1">
              <a:off x="2887" y="2056"/>
              <a:ext cx="112" cy="2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1" name="Line 23"/>
            <p:cNvSpPr>
              <a:spLocks noChangeShapeType="1"/>
            </p:cNvSpPr>
            <p:nvPr/>
          </p:nvSpPr>
          <p:spPr bwMode="auto">
            <a:xfrm flipH="1">
              <a:off x="2733" y="2112"/>
              <a:ext cx="42" cy="2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2" name="Line 24"/>
            <p:cNvSpPr>
              <a:spLocks noChangeShapeType="1"/>
            </p:cNvSpPr>
            <p:nvPr/>
          </p:nvSpPr>
          <p:spPr bwMode="auto">
            <a:xfrm>
              <a:off x="3238" y="2379"/>
              <a:ext cx="140" cy="56"/>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3" name="Freeform 25"/>
            <p:cNvSpPr>
              <a:spLocks/>
            </p:cNvSpPr>
            <p:nvPr/>
          </p:nvSpPr>
          <p:spPr bwMode="auto">
            <a:xfrm>
              <a:off x="3224" y="2351"/>
              <a:ext cx="154" cy="84"/>
            </a:xfrm>
            <a:custGeom>
              <a:avLst/>
              <a:gdLst>
                <a:gd name="T0" fmla="*/ 28 w 154"/>
                <a:gd name="T1" fmla="*/ 0 h 84"/>
                <a:gd name="T2" fmla="*/ 154 w 154"/>
                <a:gd name="T3" fmla="*/ 84 h 84"/>
                <a:gd name="T4" fmla="*/ 0 w 154"/>
                <a:gd name="T5" fmla="*/ 70 h 84"/>
              </a:gdLst>
              <a:ahLst/>
              <a:cxnLst>
                <a:cxn ang="0">
                  <a:pos x="T0" y="T1"/>
                </a:cxn>
                <a:cxn ang="0">
                  <a:pos x="T2" y="T3"/>
                </a:cxn>
                <a:cxn ang="0">
                  <a:pos x="T4" y="T5"/>
                </a:cxn>
              </a:cxnLst>
              <a:rect l="0" t="0" r="r" b="b"/>
              <a:pathLst>
                <a:path w="154" h="84">
                  <a:moveTo>
                    <a:pt x="28" y="0"/>
                  </a:moveTo>
                  <a:lnTo>
                    <a:pt x="154" y="84"/>
                  </a:lnTo>
                  <a:lnTo>
                    <a:pt x="0" y="7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4234" name="Line 26"/>
            <p:cNvSpPr>
              <a:spLocks noChangeShapeType="1"/>
            </p:cNvSpPr>
            <p:nvPr/>
          </p:nvSpPr>
          <p:spPr bwMode="auto">
            <a:xfrm>
              <a:off x="2578" y="2182"/>
              <a:ext cx="42" cy="1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5" name="Line 27"/>
            <p:cNvSpPr>
              <a:spLocks noChangeShapeType="1"/>
            </p:cNvSpPr>
            <p:nvPr/>
          </p:nvSpPr>
          <p:spPr bwMode="auto">
            <a:xfrm>
              <a:off x="2733" y="2225"/>
              <a:ext cx="112" cy="4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6" name="Line 28"/>
            <p:cNvSpPr>
              <a:spLocks noChangeShapeType="1"/>
            </p:cNvSpPr>
            <p:nvPr/>
          </p:nvSpPr>
          <p:spPr bwMode="auto">
            <a:xfrm>
              <a:off x="2957" y="2295"/>
              <a:ext cx="126" cy="4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7" name="Line 29"/>
            <p:cNvSpPr>
              <a:spLocks noChangeShapeType="1"/>
            </p:cNvSpPr>
            <p:nvPr/>
          </p:nvSpPr>
          <p:spPr bwMode="auto">
            <a:xfrm>
              <a:off x="3182" y="2365"/>
              <a:ext cx="56" cy="14"/>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4238" name="Group 30"/>
            <p:cNvGrpSpPr>
              <a:grpSpLocks/>
            </p:cNvGrpSpPr>
            <p:nvPr/>
          </p:nvGrpSpPr>
          <p:grpSpPr bwMode="auto">
            <a:xfrm>
              <a:off x="1361" y="1060"/>
              <a:ext cx="1221" cy="449"/>
              <a:chOff x="1361" y="1060"/>
              <a:chExt cx="1221" cy="449"/>
            </a:xfrm>
          </p:grpSpPr>
          <p:sp>
            <p:nvSpPr>
              <p:cNvPr id="94239" name="AutoShape 31"/>
              <p:cNvSpPr>
                <a:spLocks noChangeArrowheads="1"/>
              </p:cNvSpPr>
              <p:nvPr/>
            </p:nvSpPr>
            <p:spPr bwMode="auto">
              <a:xfrm>
                <a:off x="1361" y="1060"/>
                <a:ext cx="1221" cy="449"/>
              </a:xfrm>
              <a:prstGeom prst="roundRect">
                <a:avLst>
                  <a:gd name="adj" fmla="val 48440"/>
                </a:avLst>
              </a:prstGeom>
              <a:solidFill>
                <a:schemeClr val="bg1"/>
              </a:solidFill>
              <a:ln w="22225">
                <a:solidFill>
                  <a:srgbClr val="000000"/>
                </a:solidFill>
                <a:round/>
                <a:headEnd/>
                <a:tailEnd/>
              </a:ln>
            </p:spPr>
            <p:txBody>
              <a:bodyPr/>
              <a:lstStyle/>
              <a:p>
                <a:pPr>
                  <a:lnSpc>
                    <a:spcPct val="90000"/>
                  </a:lnSpc>
                </a:pPr>
                <a:endParaRPr lang="it-IT" sz="1600" b="1">
                  <a:latin typeface="Courier New" charset="0"/>
                </a:endParaRPr>
              </a:p>
            </p:txBody>
          </p:sp>
          <p:sp>
            <p:nvSpPr>
              <p:cNvPr id="94240" name="Rectangle 32"/>
              <p:cNvSpPr>
                <a:spLocks noChangeArrowheads="1"/>
              </p:cNvSpPr>
              <p:nvPr/>
            </p:nvSpPr>
            <p:spPr bwMode="auto">
              <a:xfrm>
                <a:off x="1451" y="1117"/>
                <a:ext cx="1040" cy="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90000"/>
                  </a:lnSpc>
                </a:pPr>
                <a:r>
                  <a:rPr lang="en-US" sz="1600" b="1">
                    <a:latin typeface="Courier New" charset="0"/>
                  </a:rPr>
                  <a:t>Requirements</a:t>
                </a:r>
              </a:p>
              <a:p>
                <a:pPr>
                  <a:lnSpc>
                    <a:spcPct val="90000"/>
                  </a:lnSpc>
                </a:pPr>
                <a:r>
                  <a:rPr lang="en-US" sz="1600" b="1">
                    <a:latin typeface="Courier New" charset="0"/>
                  </a:rPr>
                  <a:t>Elicitation</a:t>
                </a:r>
              </a:p>
            </p:txBody>
          </p:sp>
        </p:grpSp>
        <p:grpSp>
          <p:nvGrpSpPr>
            <p:cNvPr id="94241" name="Group 33"/>
            <p:cNvGrpSpPr>
              <a:grpSpLocks/>
            </p:cNvGrpSpPr>
            <p:nvPr/>
          </p:nvGrpSpPr>
          <p:grpSpPr bwMode="auto">
            <a:xfrm>
              <a:off x="3154" y="2435"/>
              <a:ext cx="1214" cy="435"/>
              <a:chOff x="3154" y="2435"/>
              <a:chExt cx="1214" cy="435"/>
            </a:xfrm>
          </p:grpSpPr>
          <p:sp>
            <p:nvSpPr>
              <p:cNvPr id="94242" name="Rectangle 34"/>
              <p:cNvSpPr>
                <a:spLocks noChangeArrowheads="1"/>
              </p:cNvSpPr>
              <p:nvPr/>
            </p:nvSpPr>
            <p:spPr bwMode="auto">
              <a:xfrm>
                <a:off x="3154" y="2435"/>
                <a:ext cx="1214" cy="435"/>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94243" name="Group 35"/>
              <p:cNvGrpSpPr>
                <a:grpSpLocks/>
              </p:cNvGrpSpPr>
              <p:nvPr/>
            </p:nvGrpSpPr>
            <p:grpSpPr bwMode="auto">
              <a:xfrm>
                <a:off x="3222" y="2520"/>
                <a:ext cx="1078" cy="266"/>
                <a:chOff x="3183" y="2554"/>
                <a:chExt cx="1078" cy="266"/>
              </a:xfrm>
            </p:grpSpPr>
            <p:sp>
              <p:nvSpPr>
                <p:cNvPr id="94244" name="Rectangle 36"/>
                <p:cNvSpPr>
                  <a:spLocks noChangeArrowheads="1"/>
                </p:cNvSpPr>
                <p:nvPr/>
              </p:nvSpPr>
              <p:spPr bwMode="auto">
                <a:xfrm>
                  <a:off x="3183" y="2554"/>
                  <a:ext cx="107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u="sng">
                      <a:solidFill>
                        <a:srgbClr val="000000"/>
                      </a:solidFill>
                      <a:latin typeface="Courier New" charset="0"/>
                    </a:rPr>
                    <a:t>analysis model</a:t>
                  </a:r>
                  <a:endParaRPr lang="en-US" sz="1600" u="sng">
                    <a:latin typeface="Courier New" charset="0"/>
                  </a:endParaRPr>
                </a:p>
              </p:txBody>
            </p:sp>
            <p:sp>
              <p:nvSpPr>
                <p:cNvPr id="94245" name="Rectangle 37"/>
                <p:cNvSpPr>
                  <a:spLocks noChangeArrowheads="1"/>
                </p:cNvSpPr>
                <p:nvPr/>
              </p:nvSpPr>
              <p:spPr bwMode="auto">
                <a:xfrm>
                  <a:off x="3452" y="2666"/>
                  <a:ext cx="46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u="sng">
                      <a:solidFill>
                        <a:srgbClr val="000000"/>
                      </a:solidFill>
                      <a:latin typeface="Courier New" charset="0"/>
                    </a:rPr>
                    <a:t>:Model</a:t>
                  </a:r>
                  <a:endParaRPr lang="en-US" sz="1600" u="sng">
                    <a:latin typeface="Courier New" charset="0"/>
                  </a:endParaRPr>
                </a:p>
              </p:txBody>
            </p:sp>
          </p:grpSp>
        </p:grpSp>
        <p:grpSp>
          <p:nvGrpSpPr>
            <p:cNvPr id="94246" name="Group 38"/>
            <p:cNvGrpSpPr>
              <a:grpSpLocks/>
            </p:cNvGrpSpPr>
            <p:nvPr/>
          </p:nvGrpSpPr>
          <p:grpSpPr bwMode="auto">
            <a:xfrm>
              <a:off x="3112" y="1523"/>
              <a:ext cx="1214" cy="435"/>
              <a:chOff x="4111" y="1330"/>
              <a:chExt cx="1214" cy="435"/>
            </a:xfrm>
          </p:grpSpPr>
          <p:sp>
            <p:nvSpPr>
              <p:cNvPr id="94247" name="Rectangle 39"/>
              <p:cNvSpPr>
                <a:spLocks noChangeArrowheads="1"/>
              </p:cNvSpPr>
              <p:nvPr/>
            </p:nvSpPr>
            <p:spPr bwMode="auto">
              <a:xfrm>
                <a:off x="4111" y="1330"/>
                <a:ext cx="1214" cy="435"/>
              </a:xfrm>
              <a:prstGeom prst="rect">
                <a:avLst/>
              </a:prstGeom>
              <a:solidFill>
                <a:schemeClr val="bg1"/>
              </a:solidFill>
              <a:ln w="22225">
                <a:solidFill>
                  <a:srgbClr val="000000"/>
                </a:solidFill>
                <a:miter lim="800000"/>
                <a:headEnd/>
                <a:tailEnd/>
              </a:ln>
            </p:spPr>
            <p:txBody>
              <a:bodyPr/>
              <a:lstStyle/>
              <a:p>
                <a:endParaRPr lang="en-US"/>
              </a:p>
            </p:txBody>
          </p:sp>
          <p:sp>
            <p:nvSpPr>
              <p:cNvPr id="94248" name="Rectangle 40"/>
              <p:cNvSpPr>
                <a:spLocks noChangeArrowheads="1"/>
              </p:cNvSpPr>
              <p:nvPr/>
            </p:nvSpPr>
            <p:spPr bwMode="auto">
              <a:xfrm>
                <a:off x="4218" y="1362"/>
                <a:ext cx="1001" cy="36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0000"/>
                  </a:lnSpc>
                </a:pPr>
                <a:r>
                  <a:rPr lang="en-US" sz="1600" b="1" u="sng">
                    <a:solidFill>
                      <a:srgbClr val="000000"/>
                    </a:solidFill>
                    <a:latin typeface="Courier New" charset="0"/>
                  </a:rPr>
                  <a:t>system</a:t>
                </a:r>
              </a:p>
              <a:p>
                <a:pPr>
                  <a:lnSpc>
                    <a:spcPct val="80000"/>
                  </a:lnSpc>
                </a:pPr>
                <a:r>
                  <a:rPr lang="en-US" sz="1600" b="1" u="sng">
                    <a:solidFill>
                      <a:srgbClr val="000000"/>
                    </a:solidFill>
                    <a:latin typeface="Courier New" charset="0"/>
                  </a:rPr>
                  <a:t>specification</a:t>
                </a:r>
              </a:p>
              <a:p>
                <a:pPr>
                  <a:lnSpc>
                    <a:spcPct val="80000"/>
                  </a:lnSpc>
                </a:pPr>
                <a:r>
                  <a:rPr lang="en-US" sz="1600" b="1" u="sng">
                    <a:solidFill>
                      <a:srgbClr val="000000"/>
                    </a:solidFill>
                    <a:latin typeface="Courier New" charset="0"/>
                  </a:rPr>
                  <a:t>:Model</a:t>
                </a:r>
              </a:p>
            </p:txBody>
          </p:sp>
        </p:grpSp>
        <p:grpSp>
          <p:nvGrpSpPr>
            <p:cNvPr id="94249" name="Group 41"/>
            <p:cNvGrpSpPr>
              <a:grpSpLocks/>
            </p:cNvGrpSpPr>
            <p:nvPr/>
          </p:nvGrpSpPr>
          <p:grpSpPr bwMode="auto">
            <a:xfrm>
              <a:off x="1360" y="1944"/>
              <a:ext cx="1221" cy="449"/>
              <a:chOff x="1360" y="1944"/>
              <a:chExt cx="1221" cy="449"/>
            </a:xfrm>
          </p:grpSpPr>
          <p:sp>
            <p:nvSpPr>
              <p:cNvPr id="94250" name="AutoShape 42"/>
              <p:cNvSpPr>
                <a:spLocks noChangeArrowheads="1"/>
              </p:cNvSpPr>
              <p:nvPr/>
            </p:nvSpPr>
            <p:spPr bwMode="auto">
              <a:xfrm>
                <a:off x="1360" y="1944"/>
                <a:ext cx="1221" cy="449"/>
              </a:xfrm>
              <a:prstGeom prst="roundRect">
                <a:avLst>
                  <a:gd name="adj" fmla="val 48440"/>
                </a:avLst>
              </a:prstGeom>
              <a:solidFill>
                <a:schemeClr val="bg1"/>
              </a:solidFill>
              <a:ln w="22225">
                <a:solidFill>
                  <a:srgbClr val="000000"/>
                </a:solidFill>
                <a:round/>
                <a:headEnd/>
                <a:tailEnd/>
              </a:ln>
            </p:spPr>
            <p:txBody>
              <a:bodyPr/>
              <a:lstStyle/>
              <a:p>
                <a:pPr>
                  <a:lnSpc>
                    <a:spcPct val="90000"/>
                  </a:lnSpc>
                </a:pPr>
                <a:endParaRPr lang="it-IT" sz="1600" b="1">
                  <a:latin typeface="Courier New" charset="0"/>
                </a:endParaRPr>
              </a:p>
            </p:txBody>
          </p:sp>
          <p:sp>
            <p:nvSpPr>
              <p:cNvPr id="94251" name="Rectangle 43"/>
              <p:cNvSpPr>
                <a:spLocks noChangeArrowheads="1"/>
              </p:cNvSpPr>
              <p:nvPr/>
            </p:nvSpPr>
            <p:spPr bwMode="auto">
              <a:xfrm>
                <a:off x="1663" y="2092"/>
                <a:ext cx="61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a:solidFill>
                      <a:srgbClr val="000000"/>
                    </a:solidFill>
                    <a:latin typeface="Courier New" charset="0"/>
                  </a:rPr>
                  <a:t>Analysis</a:t>
                </a:r>
                <a:endParaRPr lang="en-US" sz="1600">
                  <a:latin typeface="Courier New" charset="0"/>
                </a:endParaRPr>
              </a:p>
            </p:txBody>
          </p:sp>
        </p:grpSp>
      </p:grpSp>
      <p:sp>
        <p:nvSpPr>
          <p:cNvPr id="94252" name="Rectangle 44"/>
          <p:cNvSpPr>
            <a:spLocks noChangeArrowheads="1"/>
          </p:cNvSpPr>
          <p:nvPr/>
        </p:nvSpPr>
        <p:spPr bwMode="auto">
          <a:xfrm>
            <a:off x="354085" y="5438775"/>
            <a:ext cx="8153400" cy="7048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nchor="ctr"/>
          <a:lstStyle/>
          <a:p>
            <a:pPr>
              <a:lnSpc>
                <a:spcPct val="90000"/>
              </a:lnSpc>
            </a:pPr>
            <a:r>
              <a:rPr lang="en-US" b="1" i="1">
                <a:solidFill>
                  <a:schemeClr val="tx2"/>
                </a:solidFill>
              </a:rPr>
              <a:t>(UML activity diagram)</a:t>
            </a:r>
          </a:p>
        </p:txBody>
      </p:sp>
      <p:sp>
        <p:nvSpPr>
          <p:cNvPr id="94253" name="Text Box 45"/>
          <p:cNvSpPr txBox="1">
            <a:spLocks noChangeArrowheads="1"/>
          </p:cNvSpPr>
          <p:nvPr/>
        </p:nvSpPr>
        <p:spPr bwMode="auto">
          <a:xfrm>
            <a:off x="6564385" y="2597150"/>
            <a:ext cx="2229369"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it-IT" sz="1600" i="1" dirty="0" err="1"/>
              <a:t>Contract</a:t>
            </a:r>
            <a:r>
              <a:rPr lang="it-IT" sz="1600" i="1" dirty="0"/>
              <a:t> with the </a:t>
            </a:r>
            <a:r>
              <a:rPr lang="it-IT" sz="1600" i="1" dirty="0" err="1"/>
              <a:t>user</a:t>
            </a:r>
            <a:endParaRPr lang="it-IT" sz="1600" i="1" dirty="0"/>
          </a:p>
        </p:txBody>
      </p:sp>
    </p:spTree>
    <p:extLst>
      <p:ext uri="{BB962C8B-B14F-4D97-AF65-F5344CB8AC3E}">
        <p14:creationId xmlns:p14="http://schemas.microsoft.com/office/powerpoint/2010/main" val="161607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66892" y="179388"/>
            <a:ext cx="8077108" cy="688975"/>
          </a:xfrm>
        </p:spPr>
        <p:txBody>
          <a:bodyPr/>
          <a:lstStyle/>
          <a:p>
            <a:r>
              <a:rPr lang="en-US" sz="2400" dirty="0"/>
              <a:t>System Specification </a:t>
            </a:r>
            <a:r>
              <a:rPr lang="en-US" sz="2400" dirty="0" err="1"/>
              <a:t>vs</a:t>
            </a:r>
            <a:r>
              <a:rPr lang="en-US" sz="2400" dirty="0"/>
              <a:t> Analysis Model</a:t>
            </a:r>
          </a:p>
        </p:txBody>
      </p:sp>
      <p:sp>
        <p:nvSpPr>
          <p:cNvPr id="104451" name="Rectangle 3"/>
          <p:cNvSpPr>
            <a:spLocks noGrp="1" noChangeArrowheads="1"/>
          </p:cNvSpPr>
          <p:nvPr>
            <p:ph type="body" idx="1"/>
          </p:nvPr>
        </p:nvSpPr>
        <p:spPr/>
        <p:txBody>
          <a:bodyPr/>
          <a:lstStyle/>
          <a:p>
            <a:r>
              <a:rPr lang="en-US"/>
              <a:t>Both models focus on the requirements from the user’s view of the system. </a:t>
            </a:r>
          </a:p>
          <a:p>
            <a:r>
              <a:rPr lang="en-US" b="1" i="1"/>
              <a:t>System specification</a:t>
            </a:r>
            <a:r>
              <a:rPr lang="en-US"/>
              <a:t> uses natural language (derived from the </a:t>
            </a:r>
            <a:r>
              <a:rPr lang="en-US" i="1"/>
              <a:t>problem statement</a:t>
            </a:r>
            <a:r>
              <a:rPr lang="en-US"/>
              <a:t>)</a:t>
            </a:r>
          </a:p>
          <a:p>
            <a:r>
              <a:rPr lang="en-US"/>
              <a:t>The </a:t>
            </a:r>
            <a:r>
              <a:rPr lang="en-US" b="1" i="1"/>
              <a:t>analysis model</a:t>
            </a:r>
            <a:r>
              <a:rPr lang="en-US"/>
              <a:t> uses formal or semi-formal notation (for example, a graphical language like UML)</a:t>
            </a:r>
          </a:p>
          <a:p>
            <a:endParaRPr lang="en-US"/>
          </a:p>
          <a:p>
            <a:r>
              <a:rPr lang="en-US"/>
              <a:t>The starting point is the </a:t>
            </a:r>
            <a:r>
              <a:rPr lang="en-US" b="1"/>
              <a:t>problem statement</a:t>
            </a:r>
          </a:p>
          <a:p>
            <a:endParaRPr lang="en-US"/>
          </a:p>
        </p:txBody>
      </p:sp>
    </p:spTree>
    <p:extLst>
      <p:ext uri="{BB962C8B-B14F-4D97-AF65-F5344CB8AC3E}">
        <p14:creationId xmlns:p14="http://schemas.microsoft.com/office/powerpoint/2010/main" val="419319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Problem Statement</a:t>
            </a:r>
          </a:p>
        </p:txBody>
      </p:sp>
      <p:sp>
        <p:nvSpPr>
          <p:cNvPr id="105475" name="Rectangle 3"/>
          <p:cNvSpPr>
            <a:spLocks noGrp="1" noChangeArrowheads="1"/>
          </p:cNvSpPr>
          <p:nvPr>
            <p:ph type="body" idx="1"/>
          </p:nvPr>
        </p:nvSpPr>
        <p:spPr/>
        <p:txBody>
          <a:bodyPr/>
          <a:lstStyle/>
          <a:p>
            <a:r>
              <a:rPr lang="en-US" sz="2400" dirty="0"/>
              <a:t>The problem statement is developed by the client as a description of the problem addressed by the system</a:t>
            </a:r>
          </a:p>
          <a:p>
            <a:r>
              <a:rPr lang="en-US" sz="2400" dirty="0"/>
              <a:t>Other words for problem statement:</a:t>
            </a:r>
          </a:p>
          <a:p>
            <a:pPr lvl="1"/>
            <a:r>
              <a:rPr lang="en-US" sz="2000" dirty="0"/>
              <a:t>Statement of Work</a:t>
            </a:r>
          </a:p>
          <a:p>
            <a:r>
              <a:rPr lang="en-US" sz="2400" dirty="0"/>
              <a:t>A good problem statement describes </a:t>
            </a:r>
          </a:p>
          <a:p>
            <a:pPr lvl="1"/>
            <a:r>
              <a:rPr lang="en-US" sz="2000" dirty="0"/>
              <a:t>The current situation</a:t>
            </a:r>
          </a:p>
          <a:p>
            <a:pPr lvl="1"/>
            <a:r>
              <a:rPr lang="en-US" sz="2000" dirty="0"/>
              <a:t>The functionality the new system should support</a:t>
            </a:r>
          </a:p>
          <a:p>
            <a:pPr lvl="1"/>
            <a:r>
              <a:rPr lang="en-US" sz="2000" dirty="0"/>
              <a:t>The environment in which the system will be deployed</a:t>
            </a:r>
          </a:p>
          <a:p>
            <a:pPr lvl="1"/>
            <a:r>
              <a:rPr lang="en-US" sz="2000" dirty="0"/>
              <a:t>Deliverables expected by the client</a:t>
            </a:r>
          </a:p>
          <a:p>
            <a:pPr lvl="1"/>
            <a:r>
              <a:rPr lang="en-US" sz="2000" dirty="0"/>
              <a:t>Delivery dates</a:t>
            </a:r>
          </a:p>
          <a:p>
            <a:pPr lvl="1"/>
            <a:r>
              <a:rPr lang="en-US" sz="2000" dirty="0"/>
              <a:t>A set of acceptance criteria</a:t>
            </a:r>
          </a:p>
          <a:p>
            <a:endParaRPr lang="en-US" sz="2400" dirty="0"/>
          </a:p>
        </p:txBody>
      </p:sp>
    </p:spTree>
    <p:extLst>
      <p:ext uri="{BB962C8B-B14F-4D97-AF65-F5344CB8AC3E}">
        <p14:creationId xmlns:p14="http://schemas.microsoft.com/office/powerpoint/2010/main" val="169475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54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4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5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54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54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54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4. Requirement</a:t>
            </a:r>
            <a:r>
              <a:rPr lang="en-US" altLang="zh-CN" sz="3600" dirty="0"/>
              <a:t>s Elicitation</a:t>
            </a:r>
            <a:endParaRPr lang="en-US" sz="3600" dirty="0"/>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2971842" y="3276604"/>
            <a:ext cx="3535680" cy="2209800"/>
          </a:xfrm>
          <a:prstGeom prst="rect">
            <a:avLst/>
          </a:prstGeom>
        </p:spPr>
      </p:pic>
    </p:spTree>
    <p:extLst>
      <p:ext uri="{BB962C8B-B14F-4D97-AF65-F5344CB8AC3E}">
        <p14:creationId xmlns:p14="http://schemas.microsoft.com/office/powerpoint/2010/main" val="299945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lIns="92407" tIns="45420" rIns="92407" bIns="45420"/>
          <a:lstStyle/>
          <a:p>
            <a:r>
              <a:rPr lang="en-US" dirty="0"/>
              <a:t>4.1 Requirements Elicitation</a:t>
            </a:r>
          </a:p>
        </p:txBody>
      </p:sp>
      <p:sp>
        <p:nvSpPr>
          <p:cNvPr id="9219" name="Rectangle 3"/>
          <p:cNvSpPr>
            <a:spLocks noGrp="1" noChangeArrowheads="1"/>
          </p:cNvSpPr>
          <p:nvPr>
            <p:ph type="body" idx="1"/>
          </p:nvPr>
        </p:nvSpPr>
        <p:spPr>
          <a:noFill/>
          <a:ln/>
        </p:spPr>
        <p:txBody>
          <a:bodyPr lIns="92407" tIns="45420" rIns="92407" bIns="45420"/>
          <a:lstStyle/>
          <a:p>
            <a:r>
              <a:rPr lang="en-US" sz="2400" dirty="0"/>
              <a:t>Challenging activity</a:t>
            </a:r>
          </a:p>
          <a:p>
            <a:r>
              <a:rPr lang="en-US" sz="2400" dirty="0"/>
              <a:t>Requires collaboration of people with different backgrounds</a:t>
            </a:r>
          </a:p>
          <a:p>
            <a:pPr lvl="1"/>
            <a:r>
              <a:rPr lang="en-US" sz="2000" dirty="0"/>
              <a:t>User with application domain knowledge</a:t>
            </a:r>
          </a:p>
          <a:p>
            <a:pPr lvl="1"/>
            <a:r>
              <a:rPr lang="en-US" sz="2000" dirty="0"/>
              <a:t>Developer with solution domain knowledge (design knowledge, implementation knowledge)</a:t>
            </a:r>
          </a:p>
          <a:p>
            <a:pPr lvl="1"/>
            <a:endParaRPr lang="en-US" sz="2000" dirty="0"/>
          </a:p>
          <a:p>
            <a:r>
              <a:rPr lang="en-US" sz="2400" dirty="0"/>
              <a:t>Bridging the gap between user and developer:</a:t>
            </a:r>
          </a:p>
          <a:p>
            <a:pPr lvl="1"/>
            <a:r>
              <a:rPr lang="en-US" sz="2000" i="1" dirty="0"/>
              <a:t>Scenarios</a:t>
            </a:r>
            <a:r>
              <a:rPr lang="en-US" sz="2000" dirty="0"/>
              <a:t>: Example of the use of the system in terms of a series of interactions with between the user and the system </a:t>
            </a:r>
          </a:p>
          <a:p>
            <a:pPr lvl="1"/>
            <a:r>
              <a:rPr lang="en-US" sz="2000" i="1" dirty="0"/>
              <a:t>Use cases</a:t>
            </a:r>
            <a:r>
              <a:rPr lang="en-US" sz="2000" dirty="0"/>
              <a:t>:  Abstraction that describes a class of scenarios</a:t>
            </a:r>
          </a:p>
        </p:txBody>
      </p:sp>
    </p:spTree>
    <p:extLst>
      <p:ext uri="{BB962C8B-B14F-4D97-AF65-F5344CB8AC3E}">
        <p14:creationId xmlns:p14="http://schemas.microsoft.com/office/powerpoint/2010/main" val="17331519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2"/>
          <p:cNvSpPr>
            <a:spLocks noGrp="1"/>
          </p:cNvSpPr>
          <p:nvPr>
            <p:ph type="title"/>
          </p:nvPr>
        </p:nvSpPr>
        <p:spPr/>
        <p:txBody>
          <a:bodyPr/>
          <a:lstStyle/>
          <a:p>
            <a:r>
              <a:rPr lang="en-US" dirty="0">
                <a:latin typeface="Arial" charset="0"/>
                <a:ea typeface="华文新魏" charset="0"/>
              </a:rPr>
              <a:t>Outline</a:t>
            </a:r>
          </a:p>
        </p:txBody>
      </p:sp>
      <p:sp>
        <p:nvSpPr>
          <p:cNvPr id="6146" name="Content Placeholder 3"/>
          <p:cNvSpPr>
            <a:spLocks noGrp="1"/>
          </p:cNvSpPr>
          <p:nvPr>
            <p:ph idx="1"/>
          </p:nvPr>
        </p:nvSpPr>
        <p:spPr/>
        <p:txBody>
          <a:bodyPr/>
          <a:lstStyle/>
          <a:p>
            <a:r>
              <a:rPr lang="en-US" dirty="0">
                <a:latin typeface="Arial" charset="0"/>
                <a:ea typeface="黑体" charset="0"/>
              </a:rPr>
              <a:t>Introduction</a:t>
            </a:r>
          </a:p>
          <a:p>
            <a:r>
              <a:rPr lang="en-US" dirty="0">
                <a:latin typeface="Arial" charset="0"/>
                <a:ea typeface="黑体" charset="0"/>
              </a:rPr>
              <a:t>Requirement Engineering</a:t>
            </a:r>
          </a:p>
          <a:p>
            <a:r>
              <a:rPr lang="en-US" dirty="0">
                <a:latin typeface="Arial" charset="0"/>
                <a:ea typeface="黑体" charset="0"/>
              </a:rPr>
              <a:t>Requirement Process</a:t>
            </a:r>
          </a:p>
          <a:p>
            <a:r>
              <a:rPr lang="en-US" dirty="0">
                <a:latin typeface="Arial" charset="0"/>
                <a:ea typeface="黑体" charset="0"/>
              </a:rPr>
              <a:t>R</a:t>
            </a:r>
            <a:r>
              <a:rPr lang="en-US" altLang="zh-CN" dirty="0">
                <a:latin typeface="Arial" charset="0"/>
                <a:ea typeface="黑体" charset="0"/>
              </a:rPr>
              <a:t>equirements Elicitation</a:t>
            </a:r>
          </a:p>
          <a:p>
            <a:r>
              <a:rPr lang="en-US" dirty="0">
                <a:latin typeface="Arial" charset="0"/>
                <a:ea typeface="黑体" charset="0"/>
              </a:rPr>
              <a:t>U</a:t>
            </a:r>
            <a:r>
              <a:rPr lang="en-US" altLang="zh-CN" dirty="0">
                <a:latin typeface="Arial" charset="0"/>
                <a:ea typeface="黑体" charset="0"/>
              </a:rPr>
              <a:t>se Case</a:t>
            </a:r>
          </a:p>
          <a:p>
            <a:r>
              <a:rPr lang="en-US" dirty="0">
                <a:latin typeface="Arial" charset="0"/>
                <a:ea typeface="黑体" charset="0"/>
              </a:rPr>
              <a:t>Use Case based Requirements Elicitation</a:t>
            </a:r>
          </a:p>
          <a:p>
            <a:endParaRPr lang="en-US" dirty="0">
              <a:latin typeface="Arial" charset="0"/>
              <a:ea typeface="黑体"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4.2 Types of Requirements</a:t>
            </a:r>
          </a:p>
        </p:txBody>
      </p:sp>
      <p:sp>
        <p:nvSpPr>
          <p:cNvPr id="55299" name="Rectangle 3"/>
          <p:cNvSpPr>
            <a:spLocks noGrp="1" noChangeArrowheads="1"/>
          </p:cNvSpPr>
          <p:nvPr>
            <p:ph type="body" idx="1"/>
          </p:nvPr>
        </p:nvSpPr>
        <p:spPr>
          <a:xfrm>
            <a:off x="381000" y="869950"/>
            <a:ext cx="8255000" cy="4921250"/>
          </a:xfrm>
        </p:spPr>
        <p:txBody>
          <a:bodyPr/>
          <a:lstStyle/>
          <a:p>
            <a:r>
              <a:rPr lang="en-US" sz="2000" b="1" dirty="0"/>
              <a:t>Functional requirements</a:t>
            </a:r>
            <a:r>
              <a:rPr lang="en-US" sz="2000" dirty="0"/>
              <a:t>: Describe the interactions between the system and its environment independent from implementation</a:t>
            </a:r>
          </a:p>
          <a:p>
            <a:pPr lvl="1">
              <a:lnSpc>
                <a:spcPct val="80000"/>
              </a:lnSpc>
            </a:pPr>
            <a:r>
              <a:rPr lang="en-US" sz="1800" dirty="0"/>
              <a:t> The watch system must display the time based on its location</a:t>
            </a:r>
          </a:p>
          <a:p>
            <a:pPr lvl="1"/>
            <a:endParaRPr lang="en-US" sz="1800" dirty="0"/>
          </a:p>
          <a:p>
            <a:r>
              <a:rPr lang="en-US" sz="2000" b="1" dirty="0"/>
              <a:t>Nonfunctional requirements</a:t>
            </a:r>
            <a:r>
              <a:rPr lang="en-US" sz="2000" dirty="0"/>
              <a:t>: User visible aspects of the system not directly related to functional behavior. </a:t>
            </a:r>
          </a:p>
          <a:p>
            <a:pPr lvl="1">
              <a:lnSpc>
                <a:spcPct val="80000"/>
              </a:lnSpc>
            </a:pPr>
            <a:r>
              <a:rPr lang="en-US" sz="1800" dirty="0"/>
              <a:t>The response time must be less than 1 second</a:t>
            </a:r>
          </a:p>
          <a:p>
            <a:pPr lvl="1">
              <a:lnSpc>
                <a:spcPct val="80000"/>
              </a:lnSpc>
            </a:pPr>
            <a:r>
              <a:rPr lang="en-US" sz="1800" dirty="0"/>
              <a:t>The accuracy must be within a second</a:t>
            </a:r>
          </a:p>
          <a:p>
            <a:pPr lvl="1">
              <a:lnSpc>
                <a:spcPct val="80000"/>
              </a:lnSpc>
            </a:pPr>
            <a:r>
              <a:rPr lang="en-US" sz="1800" dirty="0"/>
              <a:t>The watch must be available 24 hours a day except from 2:00am-2:01am and 3:00am-3:01am</a:t>
            </a:r>
          </a:p>
          <a:p>
            <a:pPr lvl="1"/>
            <a:endParaRPr lang="en-US" sz="1800" dirty="0"/>
          </a:p>
          <a:p>
            <a:r>
              <a:rPr lang="en-US" sz="2000" b="1" dirty="0"/>
              <a:t>Constraints</a:t>
            </a:r>
            <a:r>
              <a:rPr lang="en-US" sz="2000" dirty="0"/>
              <a:t> (“Pseudo requirements”): Imposed by the client or the environment in which the system will operate</a:t>
            </a:r>
          </a:p>
          <a:p>
            <a:pPr lvl="1">
              <a:lnSpc>
                <a:spcPct val="80000"/>
              </a:lnSpc>
            </a:pPr>
            <a:r>
              <a:rPr lang="en-US" sz="1800" dirty="0"/>
              <a:t>The implementation language must be COBOL. </a:t>
            </a:r>
          </a:p>
          <a:p>
            <a:pPr lvl="1">
              <a:lnSpc>
                <a:spcPct val="80000"/>
              </a:lnSpc>
            </a:pPr>
            <a:r>
              <a:rPr lang="en-US" sz="1800" dirty="0"/>
              <a:t>Must interface to the dispatcher system written in 1956.</a:t>
            </a:r>
          </a:p>
        </p:txBody>
      </p:sp>
    </p:spTree>
    <p:extLst>
      <p:ext uri="{BB962C8B-B14F-4D97-AF65-F5344CB8AC3E}">
        <p14:creationId xmlns:p14="http://schemas.microsoft.com/office/powerpoint/2010/main" val="305033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52674" y="179388"/>
            <a:ext cx="7391326" cy="688975"/>
          </a:xfrm>
        </p:spPr>
        <p:txBody>
          <a:bodyPr/>
          <a:lstStyle/>
          <a:p>
            <a:r>
              <a:rPr lang="en-US" sz="2400" dirty="0"/>
              <a:t>4.3 What is usually not in the Requirements?</a:t>
            </a:r>
          </a:p>
        </p:txBody>
      </p:sp>
      <p:sp>
        <p:nvSpPr>
          <p:cNvPr id="56323" name="Rectangle 3"/>
          <p:cNvSpPr>
            <a:spLocks noGrp="1" noChangeArrowheads="1"/>
          </p:cNvSpPr>
          <p:nvPr>
            <p:ph type="body" idx="1"/>
          </p:nvPr>
        </p:nvSpPr>
        <p:spPr/>
        <p:txBody>
          <a:bodyPr/>
          <a:lstStyle/>
          <a:p>
            <a:r>
              <a:rPr lang="en-US" dirty="0"/>
              <a:t>System structure, implementation technology</a:t>
            </a:r>
          </a:p>
          <a:p>
            <a:r>
              <a:rPr lang="en-US" dirty="0"/>
              <a:t>Development methodology</a:t>
            </a:r>
          </a:p>
          <a:p>
            <a:r>
              <a:rPr lang="en-US" dirty="0"/>
              <a:t>Development environment</a:t>
            </a:r>
          </a:p>
          <a:p>
            <a:r>
              <a:rPr lang="en-US" dirty="0"/>
              <a:t>Implementation language</a:t>
            </a:r>
          </a:p>
          <a:p>
            <a:r>
              <a:rPr lang="en-US" dirty="0"/>
              <a:t>Reusability</a:t>
            </a:r>
          </a:p>
          <a:p>
            <a:endParaRPr lang="en-US" dirty="0"/>
          </a:p>
          <a:p>
            <a:pPr algn="ctr">
              <a:buFont typeface="Symbol" charset="0"/>
              <a:buNone/>
            </a:pPr>
            <a:r>
              <a:rPr lang="en-US" dirty="0"/>
              <a:t>It is desirable that none of these above are  constrained by the client. Fight for it!</a:t>
            </a:r>
          </a:p>
        </p:txBody>
      </p:sp>
    </p:spTree>
    <p:extLst>
      <p:ext uri="{BB962C8B-B14F-4D97-AF65-F5344CB8AC3E}">
        <p14:creationId xmlns:p14="http://schemas.microsoft.com/office/powerpoint/2010/main" val="314284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ARENA: The Problem</a:t>
            </a:r>
          </a:p>
        </p:txBody>
      </p:sp>
      <p:sp>
        <p:nvSpPr>
          <p:cNvPr id="106499" name="Rectangle 3"/>
          <p:cNvSpPr>
            <a:spLocks noGrp="1" noChangeArrowheads="1"/>
          </p:cNvSpPr>
          <p:nvPr>
            <p:ph type="body" idx="1"/>
          </p:nvPr>
        </p:nvSpPr>
        <p:spPr>
          <a:xfrm>
            <a:off x="355600" y="914400"/>
            <a:ext cx="8483600" cy="5334000"/>
          </a:xfrm>
        </p:spPr>
        <p:txBody>
          <a:bodyPr/>
          <a:lstStyle/>
          <a:p>
            <a:pPr>
              <a:lnSpc>
                <a:spcPts val="2200"/>
              </a:lnSpc>
            </a:pPr>
            <a:r>
              <a:rPr lang="en-US" sz="2000" dirty="0"/>
              <a:t>The Internet has enabled </a:t>
            </a:r>
            <a:r>
              <a:rPr lang="en-US" sz="2000" dirty="0">
                <a:solidFill>
                  <a:srgbClr val="FF0000"/>
                </a:solidFill>
              </a:rPr>
              <a:t>virtual communities</a:t>
            </a:r>
          </a:p>
          <a:p>
            <a:pPr lvl="1">
              <a:lnSpc>
                <a:spcPts val="2200"/>
              </a:lnSpc>
            </a:pPr>
            <a:r>
              <a:rPr lang="en-US" sz="1800" dirty="0"/>
              <a:t>Groups of people sharing common of interests but who have never met each other in person. Such virtual communities can be short lived (</a:t>
            </a:r>
            <a:r>
              <a:rPr lang="en-US" sz="1800" dirty="0" err="1"/>
              <a:t>e.g</a:t>
            </a:r>
            <a:r>
              <a:rPr lang="en-US" sz="1800" dirty="0"/>
              <a:t> people in a chat room or playing a multi player game) or long lived (e.g., subscribers to a mailing list). </a:t>
            </a:r>
          </a:p>
          <a:p>
            <a:pPr>
              <a:lnSpc>
                <a:spcPts val="2200"/>
              </a:lnSpc>
            </a:pPr>
            <a:r>
              <a:rPr lang="en-US" sz="2000" dirty="0"/>
              <a:t>Many multi-player computer games now include support for virtual communities. </a:t>
            </a:r>
          </a:p>
          <a:p>
            <a:pPr lvl="1">
              <a:lnSpc>
                <a:spcPts val="2200"/>
              </a:lnSpc>
            </a:pPr>
            <a:r>
              <a:rPr lang="en-US" sz="1800" dirty="0"/>
              <a:t>Players can receive news about game upgrades, new game levels, announce and organize matches, and compare scores. </a:t>
            </a:r>
          </a:p>
          <a:p>
            <a:pPr>
              <a:lnSpc>
                <a:spcPts val="2200"/>
              </a:lnSpc>
            </a:pPr>
            <a:r>
              <a:rPr lang="en-US" sz="2000" dirty="0"/>
              <a:t>Currently each game company develops such community support </a:t>
            </a:r>
            <a:r>
              <a:rPr lang="en-US" sz="2000" dirty="0">
                <a:solidFill>
                  <a:srgbClr val="FF0000"/>
                </a:solidFill>
              </a:rPr>
              <a:t>in each individual game</a:t>
            </a:r>
            <a:r>
              <a:rPr lang="en-US" sz="2000" dirty="0"/>
              <a:t>. </a:t>
            </a:r>
          </a:p>
          <a:p>
            <a:pPr lvl="1">
              <a:lnSpc>
                <a:spcPts val="2200"/>
              </a:lnSpc>
            </a:pPr>
            <a:r>
              <a:rPr lang="en-US" sz="1800" dirty="0"/>
              <a:t>Each company uses a different infrastructure, different concepts, and provides different levels of support. </a:t>
            </a:r>
          </a:p>
          <a:p>
            <a:pPr>
              <a:lnSpc>
                <a:spcPts val="2200"/>
              </a:lnSpc>
            </a:pPr>
            <a:r>
              <a:rPr lang="en-US" sz="2000" dirty="0"/>
              <a:t>This </a:t>
            </a:r>
            <a:r>
              <a:rPr lang="en-US" sz="2000" dirty="0">
                <a:solidFill>
                  <a:srgbClr val="FF0000"/>
                </a:solidFill>
              </a:rPr>
              <a:t>redundancy</a:t>
            </a:r>
            <a:r>
              <a:rPr lang="en-US" sz="2000" dirty="0"/>
              <a:t> and </a:t>
            </a:r>
            <a:r>
              <a:rPr lang="en-US" sz="2000" dirty="0">
                <a:solidFill>
                  <a:srgbClr val="FF0000"/>
                </a:solidFill>
              </a:rPr>
              <a:t>inconsistency</a:t>
            </a:r>
            <a:r>
              <a:rPr lang="en-US" sz="2000" dirty="0"/>
              <a:t> leads to problems:</a:t>
            </a:r>
          </a:p>
          <a:p>
            <a:pPr lvl="1">
              <a:lnSpc>
                <a:spcPts val="2200"/>
              </a:lnSpc>
            </a:pPr>
            <a:r>
              <a:rPr lang="en-US" sz="1800" dirty="0"/>
              <a:t>High learning curve for players joining a new community, </a:t>
            </a:r>
          </a:p>
          <a:p>
            <a:pPr lvl="1">
              <a:lnSpc>
                <a:spcPts val="2200"/>
              </a:lnSpc>
            </a:pPr>
            <a:r>
              <a:rPr lang="en-US" sz="1800" dirty="0"/>
              <a:t>Game companies need to develop the support from scratch </a:t>
            </a:r>
          </a:p>
          <a:p>
            <a:pPr lvl="1">
              <a:lnSpc>
                <a:spcPts val="2200"/>
              </a:lnSpc>
            </a:pPr>
            <a:r>
              <a:rPr lang="en-US" sz="1800" dirty="0"/>
              <a:t>Advertisers need to contact each individual community separately. </a:t>
            </a:r>
          </a:p>
          <a:p>
            <a:pPr>
              <a:lnSpc>
                <a:spcPct val="80000"/>
              </a:lnSpc>
            </a:pPr>
            <a:endParaRPr lang="en-US" sz="2000" dirty="0"/>
          </a:p>
        </p:txBody>
      </p:sp>
    </p:spTree>
    <p:extLst>
      <p:ext uri="{BB962C8B-B14F-4D97-AF65-F5344CB8AC3E}">
        <p14:creationId xmlns:p14="http://schemas.microsoft.com/office/powerpoint/2010/main" val="2332901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64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64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64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4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64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64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64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64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ARENA: The Objectives</a:t>
            </a:r>
          </a:p>
        </p:txBody>
      </p:sp>
      <p:sp>
        <p:nvSpPr>
          <p:cNvPr id="107523" name="Rectangle 3"/>
          <p:cNvSpPr>
            <a:spLocks noGrp="1" noChangeArrowheads="1"/>
          </p:cNvSpPr>
          <p:nvPr>
            <p:ph type="body" idx="1"/>
          </p:nvPr>
        </p:nvSpPr>
        <p:spPr>
          <a:xfrm>
            <a:off x="431800" y="1066862"/>
            <a:ext cx="8229600" cy="5065712"/>
          </a:xfrm>
        </p:spPr>
        <p:txBody>
          <a:bodyPr/>
          <a:lstStyle/>
          <a:p>
            <a:r>
              <a:rPr lang="en-US" sz="2000" dirty="0"/>
              <a:t>Provide a generic infrastructure for operating an ARENA to </a:t>
            </a:r>
          </a:p>
          <a:p>
            <a:pPr lvl="1"/>
            <a:r>
              <a:rPr lang="en-US" sz="1800" dirty="0"/>
              <a:t>Support virtual game communities.</a:t>
            </a:r>
          </a:p>
          <a:p>
            <a:pPr lvl="1"/>
            <a:r>
              <a:rPr lang="en-US" sz="1800" dirty="0"/>
              <a:t>Register new games </a:t>
            </a:r>
          </a:p>
          <a:p>
            <a:pPr lvl="1"/>
            <a:r>
              <a:rPr lang="en-US" sz="1800" dirty="0"/>
              <a:t>Register new players</a:t>
            </a:r>
          </a:p>
          <a:p>
            <a:pPr lvl="1"/>
            <a:r>
              <a:rPr lang="en-US" sz="1800" dirty="0"/>
              <a:t>Organize tournaments</a:t>
            </a:r>
          </a:p>
          <a:p>
            <a:pPr lvl="1"/>
            <a:r>
              <a:rPr lang="en-US" sz="1800" dirty="0"/>
              <a:t>Keeping track of the players scores.</a:t>
            </a:r>
          </a:p>
          <a:p>
            <a:r>
              <a:rPr lang="en-US" sz="2000" dirty="0"/>
              <a:t>Provide a framework for </a:t>
            </a:r>
            <a:r>
              <a:rPr lang="en-US" sz="2000" dirty="0">
                <a:solidFill>
                  <a:srgbClr val="FF0000"/>
                </a:solidFill>
              </a:rPr>
              <a:t>tournament organizers </a:t>
            </a:r>
          </a:p>
          <a:p>
            <a:pPr lvl="1"/>
            <a:r>
              <a:rPr lang="en-US" sz="1800" dirty="0"/>
              <a:t>to customize the number and sequence of matchers and the accumulation of expert rating points.</a:t>
            </a:r>
          </a:p>
          <a:p>
            <a:r>
              <a:rPr lang="en-US" sz="2000" dirty="0"/>
              <a:t>Provide a framework for </a:t>
            </a:r>
            <a:r>
              <a:rPr lang="en-US" sz="2000" dirty="0">
                <a:solidFill>
                  <a:srgbClr val="FF0000"/>
                </a:solidFill>
              </a:rPr>
              <a:t>game developers</a:t>
            </a:r>
            <a:r>
              <a:rPr lang="en-US" sz="2000" dirty="0"/>
              <a:t> </a:t>
            </a:r>
          </a:p>
          <a:p>
            <a:pPr lvl="1"/>
            <a:r>
              <a:rPr lang="en-US" sz="1800" dirty="0"/>
              <a:t>for developing new games, or for adapting existing games into the ARENA framework.</a:t>
            </a:r>
          </a:p>
          <a:p>
            <a:r>
              <a:rPr lang="en-US" sz="2000" dirty="0"/>
              <a:t>Provide an infrastructure for </a:t>
            </a:r>
            <a:r>
              <a:rPr lang="en-US" sz="2000" dirty="0">
                <a:solidFill>
                  <a:srgbClr val="FF0000"/>
                </a:solidFill>
              </a:rPr>
              <a:t>advertisers</a:t>
            </a:r>
            <a:r>
              <a:rPr lang="en-US" sz="2000" dirty="0"/>
              <a:t>.</a:t>
            </a:r>
          </a:p>
        </p:txBody>
      </p:sp>
    </p:spTree>
    <p:extLst>
      <p:ext uri="{BB962C8B-B14F-4D97-AF65-F5344CB8AC3E}">
        <p14:creationId xmlns:p14="http://schemas.microsoft.com/office/powerpoint/2010/main" val="3300821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7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752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7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752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7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752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75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Types of Requirements</a:t>
            </a:r>
          </a:p>
        </p:txBody>
      </p:sp>
      <p:sp>
        <p:nvSpPr>
          <p:cNvPr id="108547" name="Rectangle 3"/>
          <p:cNvSpPr>
            <a:spLocks noGrp="1" noChangeArrowheads="1"/>
          </p:cNvSpPr>
          <p:nvPr>
            <p:ph type="body" idx="1"/>
          </p:nvPr>
        </p:nvSpPr>
        <p:spPr>
          <a:xfrm>
            <a:off x="152400" y="914400"/>
            <a:ext cx="8915400" cy="5334000"/>
          </a:xfrm>
        </p:spPr>
        <p:txBody>
          <a:bodyPr/>
          <a:lstStyle/>
          <a:p>
            <a:pPr>
              <a:lnSpc>
                <a:spcPct val="80000"/>
              </a:lnSpc>
            </a:pPr>
            <a:r>
              <a:rPr lang="en-US" sz="2400" dirty="0"/>
              <a:t>Functional requirements: </a:t>
            </a:r>
          </a:p>
          <a:p>
            <a:pPr lvl="1">
              <a:lnSpc>
                <a:spcPct val="80000"/>
              </a:lnSpc>
            </a:pPr>
            <a:r>
              <a:rPr lang="en-US" sz="2000" dirty="0"/>
              <a:t>Describe the interactions between the system and its environment independent from implementation</a:t>
            </a:r>
          </a:p>
          <a:p>
            <a:pPr lvl="1">
              <a:lnSpc>
                <a:spcPct val="80000"/>
              </a:lnSpc>
            </a:pPr>
            <a:r>
              <a:rPr lang="en-US" sz="2000" dirty="0"/>
              <a:t>Examples: </a:t>
            </a:r>
          </a:p>
          <a:p>
            <a:pPr lvl="2">
              <a:lnSpc>
                <a:spcPct val="80000"/>
              </a:lnSpc>
            </a:pPr>
            <a:r>
              <a:rPr lang="en-US" sz="2000" dirty="0"/>
              <a:t>An ARENA operator should be able to define a new game. </a:t>
            </a:r>
          </a:p>
          <a:p>
            <a:pPr>
              <a:lnSpc>
                <a:spcPct val="80000"/>
              </a:lnSpc>
            </a:pPr>
            <a:r>
              <a:rPr lang="en-US" sz="2400" dirty="0"/>
              <a:t>Nonfunctional requirements: </a:t>
            </a:r>
          </a:p>
          <a:p>
            <a:pPr lvl="1">
              <a:lnSpc>
                <a:spcPct val="80000"/>
              </a:lnSpc>
            </a:pPr>
            <a:r>
              <a:rPr lang="en-US" sz="2000" dirty="0"/>
              <a:t>User visible aspects of the system not directly related to functional behavior. </a:t>
            </a:r>
          </a:p>
          <a:p>
            <a:pPr lvl="1">
              <a:lnSpc>
                <a:spcPct val="80000"/>
              </a:lnSpc>
            </a:pPr>
            <a:r>
              <a:rPr lang="en-US" sz="2000" dirty="0"/>
              <a:t>Examples: </a:t>
            </a:r>
          </a:p>
          <a:p>
            <a:pPr lvl="2">
              <a:lnSpc>
                <a:spcPct val="80000"/>
              </a:lnSpc>
            </a:pPr>
            <a:r>
              <a:rPr lang="en-US" sz="2000" dirty="0"/>
              <a:t>The response time must be less than 1 second</a:t>
            </a:r>
          </a:p>
          <a:p>
            <a:pPr lvl="2">
              <a:lnSpc>
                <a:spcPct val="80000"/>
              </a:lnSpc>
            </a:pPr>
            <a:r>
              <a:rPr lang="en-US" sz="2000" dirty="0"/>
              <a:t>The ARENA  server must be available 24 hours a day</a:t>
            </a:r>
          </a:p>
          <a:p>
            <a:pPr>
              <a:lnSpc>
                <a:spcPct val="80000"/>
              </a:lnSpc>
            </a:pPr>
            <a:r>
              <a:rPr lang="en-US" sz="2400" dirty="0"/>
              <a:t>Constraints (“Pseudo requirements”): </a:t>
            </a:r>
          </a:p>
          <a:p>
            <a:pPr lvl="1">
              <a:lnSpc>
                <a:spcPct val="80000"/>
              </a:lnSpc>
            </a:pPr>
            <a:r>
              <a:rPr lang="en-US" sz="2000" dirty="0"/>
              <a:t>Imposed by the client or the environment in which the system operates</a:t>
            </a:r>
          </a:p>
          <a:p>
            <a:pPr lvl="2">
              <a:lnSpc>
                <a:spcPct val="80000"/>
              </a:lnSpc>
            </a:pPr>
            <a:r>
              <a:rPr lang="en-US" sz="2000" dirty="0"/>
              <a:t>The implementation language must be  Java </a:t>
            </a:r>
          </a:p>
          <a:p>
            <a:pPr lvl="2">
              <a:lnSpc>
                <a:spcPct val="80000"/>
              </a:lnSpc>
            </a:pPr>
            <a:r>
              <a:rPr lang="en-US" sz="2000" dirty="0"/>
              <a:t>ARENA must be able to dynamically interface to existing games provided by other game developers.</a:t>
            </a:r>
          </a:p>
        </p:txBody>
      </p:sp>
    </p:spTree>
    <p:extLst>
      <p:ext uri="{BB962C8B-B14F-4D97-AF65-F5344CB8AC3E}">
        <p14:creationId xmlns:p14="http://schemas.microsoft.com/office/powerpoint/2010/main" val="1586168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8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85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8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8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8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85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8547">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8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8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0854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08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76476" y="179388"/>
            <a:ext cx="7467524" cy="688975"/>
          </a:xfrm>
        </p:spPr>
        <p:txBody>
          <a:bodyPr/>
          <a:lstStyle/>
          <a:p>
            <a:r>
              <a:rPr lang="en-US" dirty="0"/>
              <a:t>Functional requirements for </a:t>
            </a:r>
            <a:r>
              <a:rPr lang="en-US" dirty="0" err="1"/>
              <a:t>SatWatch</a:t>
            </a:r>
            <a:endParaRPr lang="it-IT" dirty="0"/>
          </a:p>
        </p:txBody>
      </p:sp>
      <p:sp>
        <p:nvSpPr>
          <p:cNvPr id="68611" name="Rectangle 3"/>
          <p:cNvSpPr>
            <a:spLocks noGrp="1" noChangeArrowheads="1"/>
          </p:cNvSpPr>
          <p:nvPr>
            <p:ph type="body" idx="1"/>
          </p:nvPr>
        </p:nvSpPr>
        <p:spPr>
          <a:xfrm>
            <a:off x="107950" y="1028700"/>
            <a:ext cx="9036050" cy="4921250"/>
          </a:xfrm>
        </p:spPr>
        <p:txBody>
          <a:bodyPr/>
          <a:lstStyle/>
          <a:p>
            <a:pPr>
              <a:lnSpc>
                <a:spcPct val="100000"/>
              </a:lnSpc>
              <a:buFont typeface="Symbol" charset="0"/>
              <a:buNone/>
            </a:pPr>
            <a:r>
              <a:rPr lang="en-US" sz="1800" dirty="0" err="1"/>
              <a:t>SatWatch</a:t>
            </a:r>
            <a:r>
              <a:rPr lang="en-US" sz="1800" dirty="0"/>
              <a:t> is a wrist watch that </a:t>
            </a:r>
            <a:r>
              <a:rPr lang="en-US" sz="1800" dirty="0">
                <a:solidFill>
                  <a:srgbClr val="FF0000"/>
                </a:solidFill>
              </a:rPr>
              <a:t>displays the time based on its current location.</a:t>
            </a:r>
            <a:r>
              <a:rPr lang="en-US" sz="1800" dirty="0"/>
              <a:t> </a:t>
            </a:r>
            <a:r>
              <a:rPr lang="en-US" sz="1800" dirty="0" err="1"/>
              <a:t>SatWatch</a:t>
            </a:r>
            <a:r>
              <a:rPr lang="en-US" sz="1800" dirty="0"/>
              <a:t> uses GPS satellites (Global Positioning System) to determine its location and </a:t>
            </a:r>
            <a:r>
              <a:rPr lang="en-US" sz="1800" dirty="0" err="1"/>
              <a:t>intemal</a:t>
            </a:r>
            <a:r>
              <a:rPr lang="en-US" sz="1800" dirty="0"/>
              <a:t> data structures to convert this location into a time zone. The information stored in the watch and its accuracy measuring time (one hundredth of second uncertainty over five years) is such that the watch owner never needs to reset the time. </a:t>
            </a:r>
            <a:r>
              <a:rPr lang="en-US" sz="1800" dirty="0" err="1"/>
              <a:t>SatWatch</a:t>
            </a:r>
            <a:r>
              <a:rPr lang="en-US" sz="1800" dirty="0"/>
              <a:t> adjusts the time and date displayed as the watch owner crosses time zones and political boundaries (e.g., standard time vs. daylight savings time). For this reason, </a:t>
            </a:r>
            <a:r>
              <a:rPr lang="en-US" sz="1800" dirty="0" err="1"/>
              <a:t>SatWatch</a:t>
            </a:r>
            <a:r>
              <a:rPr lang="en-US" sz="1800" dirty="0"/>
              <a:t> has no buttons or controls available to the user.</a:t>
            </a:r>
          </a:p>
          <a:p>
            <a:pPr>
              <a:lnSpc>
                <a:spcPct val="100000"/>
              </a:lnSpc>
              <a:buFont typeface="Symbol" charset="0"/>
              <a:buNone/>
            </a:pPr>
            <a:r>
              <a:rPr lang="en-US" sz="1800" dirty="0" err="1"/>
              <a:t>SatWatch</a:t>
            </a:r>
            <a:r>
              <a:rPr lang="en-US" sz="1800" dirty="0"/>
              <a:t> has </a:t>
            </a:r>
            <a:r>
              <a:rPr lang="en-US" sz="1800" dirty="0">
                <a:solidFill>
                  <a:srgbClr val="FF0000"/>
                </a:solidFill>
              </a:rPr>
              <a:t>a two-line display </a:t>
            </a:r>
            <a:r>
              <a:rPr lang="en-US" sz="1800" dirty="0"/>
              <a:t>showing, on the top line, the time (hour, minute, second, time zone) and, on the bottom line, the date (day of the week, day, month, year). The display technology used is such that the watch owner can see the time and date even under poor light conditions.</a:t>
            </a:r>
          </a:p>
          <a:p>
            <a:pPr>
              <a:lnSpc>
                <a:spcPct val="100000"/>
              </a:lnSpc>
              <a:buFont typeface="Symbol" charset="0"/>
              <a:buNone/>
            </a:pPr>
            <a:r>
              <a:rPr lang="en-US" sz="1800" dirty="0"/>
              <a:t>When a new country or state institutes different rules for daylight savings time, the watch owner may </a:t>
            </a:r>
            <a:r>
              <a:rPr lang="en-US" sz="1800" dirty="0">
                <a:solidFill>
                  <a:srgbClr val="FF0000"/>
                </a:solidFill>
              </a:rPr>
              <a:t>upgrade the software of the watch </a:t>
            </a:r>
            <a:r>
              <a:rPr lang="en-US" sz="1800" dirty="0"/>
              <a:t>using the </a:t>
            </a:r>
            <a:r>
              <a:rPr lang="en-US" sz="1800" dirty="0" err="1"/>
              <a:t>WebifyWatch</a:t>
            </a:r>
            <a:r>
              <a:rPr lang="en-US" sz="1800" dirty="0"/>
              <a:t> seria1 device (provided when the watch is purchased) and a personal computer connected to the </a:t>
            </a:r>
            <a:r>
              <a:rPr lang="en-US" sz="1800" dirty="0" err="1"/>
              <a:t>Intemet</a:t>
            </a:r>
            <a:r>
              <a:rPr lang="en-US" sz="1800" dirty="0"/>
              <a:t>. </a:t>
            </a:r>
            <a:r>
              <a:rPr lang="en-US" sz="1800" dirty="0" err="1"/>
              <a:t>SatWatch</a:t>
            </a:r>
            <a:r>
              <a:rPr lang="en-US" sz="1800" dirty="0"/>
              <a:t> complies with the physical, electrical, and software interfaces defined by </a:t>
            </a:r>
            <a:r>
              <a:rPr lang="en-US" sz="1800" dirty="0" err="1"/>
              <a:t>WebifyWatch</a:t>
            </a:r>
            <a:r>
              <a:rPr lang="en-US" sz="1800" dirty="0"/>
              <a:t> API 2.0.</a:t>
            </a:r>
            <a:endParaRPr lang="it-IT" sz="1800" dirty="0"/>
          </a:p>
        </p:txBody>
      </p:sp>
      <p:pic>
        <p:nvPicPr>
          <p:cNvPr id="2" name="Picture 1"/>
          <p:cNvPicPr>
            <a:picLocks noChangeAspect="1"/>
          </p:cNvPicPr>
          <p:nvPr/>
        </p:nvPicPr>
        <p:blipFill>
          <a:blip r:embed="rId3"/>
          <a:stretch>
            <a:fillRect/>
          </a:stretch>
        </p:blipFill>
        <p:spPr>
          <a:xfrm>
            <a:off x="-152276" y="5766888"/>
            <a:ext cx="1187536" cy="1091112"/>
          </a:xfrm>
          <a:prstGeom prst="rect">
            <a:avLst/>
          </a:prstGeom>
        </p:spPr>
      </p:pic>
    </p:spTree>
    <p:extLst>
      <p:ext uri="{BB962C8B-B14F-4D97-AF65-F5344CB8AC3E}">
        <p14:creationId xmlns:p14="http://schemas.microsoft.com/office/powerpoint/2010/main" val="3902281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90" y="179388"/>
            <a:ext cx="8000910" cy="688975"/>
          </a:xfrm>
        </p:spPr>
        <p:txBody>
          <a:bodyPr/>
          <a:lstStyle/>
          <a:p>
            <a:r>
              <a:rPr lang="en-US" sz="2400" dirty="0"/>
              <a:t>Nonfunctional requirements for </a:t>
            </a:r>
            <a:r>
              <a:rPr lang="en-US" sz="2400" dirty="0" err="1"/>
              <a:t>SatWatch</a:t>
            </a:r>
            <a:endParaRPr lang="it-IT" sz="2400" dirty="0"/>
          </a:p>
        </p:txBody>
      </p:sp>
      <p:sp>
        <p:nvSpPr>
          <p:cNvPr id="69635" name="Rectangle 3"/>
          <p:cNvSpPr>
            <a:spLocks noGrp="1" noChangeArrowheads="1"/>
          </p:cNvSpPr>
          <p:nvPr>
            <p:ph type="body" idx="1"/>
          </p:nvPr>
        </p:nvSpPr>
        <p:spPr/>
        <p:txBody>
          <a:bodyPr/>
          <a:lstStyle/>
          <a:p>
            <a:pPr>
              <a:buFont typeface="Symbol" charset="0"/>
              <a:buNone/>
            </a:pPr>
            <a:r>
              <a:rPr lang="en-US" sz="2000" dirty="0" err="1"/>
              <a:t>SatWatch</a:t>
            </a:r>
            <a:r>
              <a:rPr lang="en-US" sz="2000" dirty="0"/>
              <a:t> determines its location using GPS satellites, and as such, suffers from </a:t>
            </a:r>
            <a:r>
              <a:rPr lang="en-US" sz="2000" dirty="0">
                <a:solidFill>
                  <a:srgbClr val="FF0000"/>
                </a:solidFill>
              </a:rPr>
              <a:t>the same limitations as all other GPS devices </a:t>
            </a:r>
            <a:r>
              <a:rPr lang="en-US" sz="2000" dirty="0"/>
              <a:t>(e.g., ~100 feet accuracy, inability to determine location at certain times of the day in mountainous regions). During </a:t>
            </a:r>
            <a:r>
              <a:rPr lang="en-US" sz="2000" dirty="0">
                <a:solidFill>
                  <a:srgbClr val="FF0000"/>
                </a:solidFill>
              </a:rPr>
              <a:t>blackout period,</a:t>
            </a:r>
            <a:r>
              <a:rPr lang="en-US" sz="2000" dirty="0"/>
              <a:t> </a:t>
            </a:r>
            <a:r>
              <a:rPr lang="en-US" sz="2000" dirty="0" err="1"/>
              <a:t>SatWatch</a:t>
            </a:r>
            <a:r>
              <a:rPr lang="en-US" sz="2000" dirty="0"/>
              <a:t> assumes that it does not cross a time zone or a political boundary. </a:t>
            </a:r>
            <a:r>
              <a:rPr lang="en-US" sz="2000" dirty="0" err="1"/>
              <a:t>SatWatch</a:t>
            </a:r>
            <a:r>
              <a:rPr lang="en-US" sz="2000" dirty="0"/>
              <a:t> corrects its time zone as soon as a blackout period ends.</a:t>
            </a:r>
          </a:p>
          <a:p>
            <a:pPr>
              <a:buFont typeface="Symbol" charset="0"/>
              <a:buNone/>
            </a:pPr>
            <a:r>
              <a:rPr lang="en-US" sz="2000" dirty="0">
                <a:solidFill>
                  <a:srgbClr val="FF0000"/>
                </a:solidFill>
              </a:rPr>
              <a:t>The battery life</a:t>
            </a:r>
            <a:r>
              <a:rPr lang="en-US" sz="2000" dirty="0"/>
              <a:t> of </a:t>
            </a:r>
            <a:r>
              <a:rPr lang="en-US" sz="2000" dirty="0" err="1"/>
              <a:t>SatWatch</a:t>
            </a:r>
            <a:r>
              <a:rPr lang="en-US" sz="2000" dirty="0"/>
              <a:t> is limited to 5 years, which is the estimated life cycle of the housing of </a:t>
            </a:r>
            <a:r>
              <a:rPr lang="en-US" sz="2000" dirty="0" err="1"/>
              <a:t>SatWatch</a:t>
            </a:r>
            <a:r>
              <a:rPr lang="en-US" sz="2000" dirty="0"/>
              <a:t>. The </a:t>
            </a:r>
            <a:r>
              <a:rPr lang="en-US" sz="2000" dirty="0" err="1"/>
              <a:t>SatWatch</a:t>
            </a:r>
            <a:r>
              <a:rPr lang="en-US" sz="2000" dirty="0"/>
              <a:t> housing is not designed to be opened once manufactured, preventing battery replacement and repairs. Instead, </a:t>
            </a:r>
            <a:r>
              <a:rPr lang="en-US" sz="2000" dirty="0" err="1"/>
              <a:t>SatWatch</a:t>
            </a:r>
            <a:r>
              <a:rPr lang="en-US" sz="2000" dirty="0"/>
              <a:t> is priced such that the watch owner is expected to buy a new </a:t>
            </a:r>
            <a:r>
              <a:rPr lang="en-US" sz="2000" dirty="0" err="1"/>
              <a:t>SatWatch</a:t>
            </a:r>
            <a:r>
              <a:rPr lang="en-US" sz="2000" dirty="0"/>
              <a:t> to replace a defective or old </a:t>
            </a:r>
            <a:r>
              <a:rPr lang="en-US" sz="2000" dirty="0" err="1"/>
              <a:t>SatWatch</a:t>
            </a:r>
            <a:r>
              <a:rPr lang="en-US" sz="2000" dirty="0"/>
              <a:t>.</a:t>
            </a:r>
            <a:endParaRPr lang="it-IT" sz="2000" dirty="0"/>
          </a:p>
        </p:txBody>
      </p:sp>
    </p:spTree>
    <p:extLst>
      <p:ext uri="{BB962C8B-B14F-4D97-AF65-F5344CB8AC3E}">
        <p14:creationId xmlns:p14="http://schemas.microsoft.com/office/powerpoint/2010/main" val="43072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31800" y="179388"/>
            <a:ext cx="8712200" cy="688975"/>
          </a:xfrm>
        </p:spPr>
        <p:txBody>
          <a:bodyPr/>
          <a:lstStyle/>
          <a:p>
            <a:r>
              <a:rPr lang="en-US" sz="2400" dirty="0" err="1"/>
              <a:t>Pseudorequirement</a:t>
            </a:r>
            <a:r>
              <a:rPr lang="en-US" sz="2400" dirty="0"/>
              <a:t> for </a:t>
            </a:r>
            <a:r>
              <a:rPr lang="en-US" sz="2400" dirty="0" err="1"/>
              <a:t>SatWatch</a:t>
            </a:r>
            <a:endParaRPr lang="it-IT" sz="2400" dirty="0"/>
          </a:p>
        </p:txBody>
      </p:sp>
      <p:sp>
        <p:nvSpPr>
          <p:cNvPr id="70659" name="Rectangle 3"/>
          <p:cNvSpPr>
            <a:spLocks noGrp="1" noChangeArrowheads="1"/>
          </p:cNvSpPr>
          <p:nvPr>
            <p:ph type="body" idx="1"/>
          </p:nvPr>
        </p:nvSpPr>
        <p:spPr/>
        <p:txBody>
          <a:bodyPr/>
          <a:lstStyle/>
          <a:p>
            <a:pPr>
              <a:buFont typeface="Symbol" charset="0"/>
              <a:buNone/>
            </a:pPr>
            <a:endParaRPr lang="en-US" dirty="0"/>
          </a:p>
          <a:p>
            <a:pPr>
              <a:buFont typeface="Symbol" charset="0"/>
              <a:buNone/>
            </a:pPr>
            <a:r>
              <a:rPr lang="en-US" dirty="0"/>
              <a:t>Al1 related software associated with </a:t>
            </a:r>
            <a:r>
              <a:rPr lang="en-US" dirty="0" err="1"/>
              <a:t>SatWatch</a:t>
            </a:r>
            <a:r>
              <a:rPr lang="en-US" dirty="0"/>
              <a:t>, including the onboard software, will be written using </a:t>
            </a:r>
            <a:r>
              <a:rPr lang="en-US" dirty="0">
                <a:solidFill>
                  <a:srgbClr val="FF0000"/>
                </a:solidFill>
              </a:rPr>
              <a:t>Java</a:t>
            </a:r>
            <a:r>
              <a:rPr lang="en-US" dirty="0"/>
              <a:t>, to comply with current company policy.</a:t>
            </a:r>
            <a:endParaRPr lang="it-IT" dirty="0"/>
          </a:p>
        </p:txBody>
      </p:sp>
    </p:spTree>
    <p:extLst>
      <p:ext uri="{BB962C8B-B14F-4D97-AF65-F5344CB8AC3E}">
        <p14:creationId xmlns:p14="http://schemas.microsoft.com/office/powerpoint/2010/main" val="1063747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19100" y="86081"/>
            <a:ext cx="8153400" cy="704851"/>
          </a:xfrm>
          <a:noFill/>
          <a:ln/>
        </p:spPr>
        <p:txBody>
          <a:bodyPr lIns="92407" tIns="45420" rIns="92407" bIns="45420"/>
          <a:lstStyle/>
          <a:p>
            <a:r>
              <a:rPr lang="en-US" dirty="0"/>
              <a:t>4.4 Requirements Validation</a:t>
            </a:r>
          </a:p>
        </p:txBody>
      </p:sp>
      <p:sp>
        <p:nvSpPr>
          <p:cNvPr id="10243" name="Rectangle 3"/>
          <p:cNvSpPr>
            <a:spLocks noGrp="1" noChangeArrowheads="1"/>
          </p:cNvSpPr>
          <p:nvPr>
            <p:ph type="body" idx="1"/>
          </p:nvPr>
        </p:nvSpPr>
        <p:spPr>
          <a:xfrm>
            <a:off x="179388" y="782638"/>
            <a:ext cx="8856662" cy="5454650"/>
          </a:xfrm>
          <a:noFill/>
          <a:ln/>
        </p:spPr>
        <p:txBody>
          <a:bodyPr lIns="92407" tIns="45420" rIns="92407" bIns="45420"/>
          <a:lstStyle/>
          <a:p>
            <a:r>
              <a:rPr lang="en-US" sz="1800" dirty="0"/>
              <a:t>Critical step in the development process, </a:t>
            </a:r>
          </a:p>
          <a:p>
            <a:pPr lvl="1"/>
            <a:r>
              <a:rPr lang="en-US" sz="1600" dirty="0"/>
              <a:t>Usually after requirements engineering or requirements analysis. Also at delivery</a:t>
            </a:r>
          </a:p>
          <a:p>
            <a:r>
              <a:rPr lang="en-US" sz="1800" dirty="0"/>
              <a:t>Requirements validation criteria:</a:t>
            </a:r>
          </a:p>
          <a:p>
            <a:pPr lvl="1"/>
            <a:r>
              <a:rPr lang="en-US" sz="1600" dirty="0"/>
              <a:t>Correctness: </a:t>
            </a:r>
          </a:p>
          <a:p>
            <a:pPr lvl="2"/>
            <a:r>
              <a:rPr lang="en-US" sz="1800" dirty="0"/>
              <a:t>The requirements represent the client’s view.  </a:t>
            </a:r>
            <a:endParaRPr lang="en-US" sz="1200" dirty="0"/>
          </a:p>
          <a:p>
            <a:pPr lvl="1"/>
            <a:r>
              <a:rPr lang="en-US" sz="1600" dirty="0"/>
              <a:t>Completeness: </a:t>
            </a:r>
          </a:p>
          <a:p>
            <a:pPr lvl="2"/>
            <a:r>
              <a:rPr lang="en-US" sz="1800" dirty="0"/>
              <a:t>All possible scenarios through the system are described, including exceptional behavior by the user or the system</a:t>
            </a:r>
            <a:endParaRPr lang="en-US" sz="1200" dirty="0"/>
          </a:p>
          <a:p>
            <a:pPr lvl="1"/>
            <a:r>
              <a:rPr lang="en-US" sz="1600" dirty="0"/>
              <a:t>Consistency:</a:t>
            </a:r>
          </a:p>
          <a:p>
            <a:pPr lvl="2"/>
            <a:r>
              <a:rPr lang="en-US" sz="1800" dirty="0"/>
              <a:t>There are functional or nonfunctional requirements that contradict each other</a:t>
            </a:r>
            <a:endParaRPr lang="en-US" sz="1200" dirty="0"/>
          </a:p>
          <a:p>
            <a:pPr lvl="1"/>
            <a:r>
              <a:rPr lang="en-US" sz="1600" dirty="0"/>
              <a:t>Clarity:</a:t>
            </a:r>
          </a:p>
          <a:p>
            <a:pPr lvl="2"/>
            <a:r>
              <a:rPr lang="en-US" sz="1800" dirty="0"/>
              <a:t>There are no ambiguities in the requirements. </a:t>
            </a:r>
          </a:p>
          <a:p>
            <a:pPr lvl="1"/>
            <a:r>
              <a:rPr lang="en-US" sz="1600" dirty="0"/>
              <a:t>Realism: </a:t>
            </a:r>
          </a:p>
          <a:p>
            <a:pPr lvl="2"/>
            <a:r>
              <a:rPr lang="en-US" sz="1800" dirty="0"/>
              <a:t>Requirements can be implemented and delivered</a:t>
            </a:r>
          </a:p>
          <a:p>
            <a:pPr lvl="1"/>
            <a:r>
              <a:rPr lang="en-US" sz="1600" dirty="0"/>
              <a:t>Traceability:</a:t>
            </a:r>
          </a:p>
          <a:p>
            <a:pPr lvl="2"/>
            <a:r>
              <a:rPr lang="en-US" sz="1800" dirty="0"/>
              <a:t>Each system function can be traced to a corresponding set of functional requirements</a:t>
            </a:r>
          </a:p>
          <a:p>
            <a:pPr lvl="2"/>
            <a:endParaRPr lang="en-US" sz="1400" dirty="0"/>
          </a:p>
          <a:p>
            <a:pPr lvl="2"/>
            <a:endParaRPr lang="en-US" sz="1400" dirty="0"/>
          </a:p>
        </p:txBody>
      </p:sp>
    </p:spTree>
    <p:extLst>
      <p:ext uri="{BB962C8B-B14F-4D97-AF65-F5344CB8AC3E}">
        <p14:creationId xmlns:p14="http://schemas.microsoft.com/office/powerpoint/2010/main" val="85589637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14496" y="179388"/>
            <a:ext cx="8229504" cy="688975"/>
          </a:xfrm>
          <a:noFill/>
          <a:ln/>
        </p:spPr>
        <p:txBody>
          <a:bodyPr lIns="92407" tIns="45420" rIns="92407" bIns="45420"/>
          <a:lstStyle/>
          <a:p>
            <a:r>
              <a:rPr lang="en-US"/>
              <a:t>Types of Requirements Elicitation</a:t>
            </a:r>
          </a:p>
        </p:txBody>
      </p:sp>
      <p:sp>
        <p:nvSpPr>
          <p:cNvPr id="109571" name="Rectangle 3"/>
          <p:cNvSpPr>
            <a:spLocks noGrp="1" noChangeArrowheads="1"/>
          </p:cNvSpPr>
          <p:nvPr>
            <p:ph type="body" idx="1"/>
          </p:nvPr>
        </p:nvSpPr>
        <p:spPr>
          <a:xfrm>
            <a:off x="431800" y="1066862"/>
            <a:ext cx="8229600" cy="5267263"/>
          </a:xfrm>
          <a:noFill/>
          <a:ln/>
        </p:spPr>
        <p:txBody>
          <a:bodyPr lIns="92407" tIns="45420" rIns="92407" bIns="45420"/>
          <a:lstStyle/>
          <a:p>
            <a:pPr>
              <a:lnSpc>
                <a:spcPct val="100000"/>
              </a:lnSpc>
            </a:pPr>
            <a:r>
              <a:rPr lang="en-US" sz="2400" dirty="0"/>
              <a:t>Greenfield Engineering</a:t>
            </a:r>
          </a:p>
          <a:p>
            <a:pPr lvl="1">
              <a:lnSpc>
                <a:spcPct val="100000"/>
              </a:lnSpc>
            </a:pPr>
            <a:r>
              <a:rPr lang="en-US" sz="2000" dirty="0"/>
              <a:t>Development starts from scratch, no prior system exists, the requirements are extracted from the end users and the client</a:t>
            </a:r>
          </a:p>
          <a:p>
            <a:pPr lvl="1">
              <a:lnSpc>
                <a:spcPct val="100000"/>
              </a:lnSpc>
            </a:pPr>
            <a:r>
              <a:rPr lang="en-US" sz="2000" dirty="0"/>
              <a:t>Triggered by user needs</a:t>
            </a:r>
          </a:p>
          <a:p>
            <a:pPr lvl="1">
              <a:lnSpc>
                <a:spcPct val="100000"/>
              </a:lnSpc>
            </a:pPr>
            <a:r>
              <a:rPr lang="en-US" sz="2000" b="0" dirty="0"/>
              <a:t>Example:</a:t>
            </a:r>
            <a:r>
              <a:rPr lang="en-US" sz="2000" dirty="0"/>
              <a:t> Develop a game from scratch: Asteroids</a:t>
            </a:r>
          </a:p>
          <a:p>
            <a:pPr>
              <a:lnSpc>
                <a:spcPct val="100000"/>
              </a:lnSpc>
            </a:pPr>
            <a:r>
              <a:rPr lang="en-US" sz="2400" dirty="0"/>
              <a:t>Re-engineering</a:t>
            </a:r>
          </a:p>
          <a:p>
            <a:pPr lvl="1">
              <a:lnSpc>
                <a:spcPct val="100000"/>
              </a:lnSpc>
            </a:pPr>
            <a:r>
              <a:rPr lang="en-US" sz="2000" dirty="0"/>
              <a:t>Re-design and/or re-implementation of an existing system using  newer technology</a:t>
            </a:r>
          </a:p>
          <a:p>
            <a:pPr lvl="1">
              <a:lnSpc>
                <a:spcPct val="100000"/>
              </a:lnSpc>
            </a:pPr>
            <a:r>
              <a:rPr lang="en-US" sz="2000" dirty="0"/>
              <a:t>Triggered by technology enabler</a:t>
            </a:r>
          </a:p>
          <a:p>
            <a:pPr lvl="1">
              <a:lnSpc>
                <a:spcPct val="100000"/>
              </a:lnSpc>
            </a:pPr>
            <a:r>
              <a:rPr lang="en-US" sz="2000" b="0" dirty="0"/>
              <a:t>Example:</a:t>
            </a:r>
            <a:r>
              <a:rPr lang="en-US" sz="2000" dirty="0"/>
              <a:t> Reengineering an existing game </a:t>
            </a:r>
          </a:p>
          <a:p>
            <a:pPr>
              <a:lnSpc>
                <a:spcPct val="100000"/>
              </a:lnSpc>
            </a:pPr>
            <a:r>
              <a:rPr lang="en-US" sz="2400" dirty="0"/>
              <a:t>Interface Engineering</a:t>
            </a:r>
          </a:p>
          <a:p>
            <a:pPr lvl="1">
              <a:lnSpc>
                <a:spcPct val="100000"/>
              </a:lnSpc>
            </a:pPr>
            <a:r>
              <a:rPr lang="en-US" sz="2000" dirty="0"/>
              <a:t>Provide the services of  an existing system in a new environment</a:t>
            </a:r>
          </a:p>
          <a:p>
            <a:pPr lvl="1">
              <a:lnSpc>
                <a:spcPct val="100000"/>
              </a:lnSpc>
            </a:pPr>
            <a:r>
              <a:rPr lang="en-US" sz="2000" dirty="0"/>
              <a:t>Triggered by technology enabler or new market needs</a:t>
            </a:r>
          </a:p>
          <a:p>
            <a:pPr lvl="1">
              <a:lnSpc>
                <a:spcPct val="100000"/>
              </a:lnSpc>
            </a:pPr>
            <a:r>
              <a:rPr lang="en-US" sz="2000" b="0" dirty="0"/>
              <a:t>Example:</a:t>
            </a:r>
            <a:r>
              <a:rPr lang="en-US" sz="2000" dirty="0"/>
              <a:t> Interface to an existing game (Bumpers)</a:t>
            </a:r>
          </a:p>
        </p:txBody>
      </p:sp>
    </p:spTree>
    <p:extLst>
      <p:ext uri="{BB962C8B-B14F-4D97-AF65-F5344CB8AC3E}">
        <p14:creationId xmlns:p14="http://schemas.microsoft.com/office/powerpoint/2010/main" val="4013039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9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9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95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95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95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95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95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5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95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957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095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1. Introduction</a:t>
            </a:r>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3136900" y="2895614"/>
            <a:ext cx="2857500" cy="2857500"/>
          </a:xfrm>
          <a:prstGeom prst="rect">
            <a:avLst/>
          </a:prstGeom>
        </p:spPr>
      </p:pic>
    </p:spTree>
    <p:extLst>
      <p:ext uri="{BB962C8B-B14F-4D97-AF65-F5344CB8AC3E}">
        <p14:creationId xmlns:p14="http://schemas.microsoft.com/office/powerpoint/2010/main" val="3628978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5. U</a:t>
            </a:r>
            <a:r>
              <a:rPr lang="en-US" altLang="zh-CN" sz="3600" dirty="0"/>
              <a:t>se-Case</a:t>
            </a:r>
            <a:endParaRPr lang="en-US" sz="3600" dirty="0"/>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2616200" y="3028950"/>
            <a:ext cx="3813728" cy="2228802"/>
          </a:xfrm>
          <a:prstGeom prst="rect">
            <a:avLst/>
          </a:prstGeom>
        </p:spPr>
      </p:pic>
    </p:spTree>
    <p:extLst>
      <p:ext uri="{BB962C8B-B14F-4D97-AF65-F5344CB8AC3E}">
        <p14:creationId xmlns:p14="http://schemas.microsoft.com/office/powerpoint/2010/main" val="3381119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G</a:t>
            </a:r>
            <a:r>
              <a:rPr lang="en-US" altLang="zh-CN" dirty="0"/>
              <a:t>oals and Stories</a:t>
            </a:r>
            <a:endParaRPr lang="en-US" dirty="0"/>
          </a:p>
        </p:txBody>
      </p:sp>
      <p:sp>
        <p:nvSpPr>
          <p:cNvPr id="3" name="Content Placeholder 2"/>
          <p:cNvSpPr>
            <a:spLocks noGrp="1"/>
          </p:cNvSpPr>
          <p:nvPr>
            <p:ph idx="1"/>
          </p:nvPr>
        </p:nvSpPr>
        <p:spPr/>
        <p:txBody>
          <a:bodyPr/>
          <a:lstStyle/>
          <a:p>
            <a:r>
              <a:rPr lang="en-US" altLang="zh-CN" dirty="0"/>
              <a:t>Human action is primarily driven by goals. </a:t>
            </a:r>
          </a:p>
          <a:p>
            <a:pPr>
              <a:buFont typeface="Wingdings" charset="0"/>
              <a:buNone/>
            </a:pPr>
            <a:r>
              <a:rPr lang="en-US" altLang="zh-CN" dirty="0"/>
              <a:t>    </a:t>
            </a:r>
            <a:r>
              <a:rPr lang="en-US" altLang="zh-CN" sz="2400" dirty="0"/>
              <a:t>For a library information system, some goals are like:</a:t>
            </a:r>
          </a:p>
          <a:p>
            <a:pPr lvl="1"/>
            <a:r>
              <a:rPr lang="en-US" altLang="zh-CN" dirty="0">
                <a:latin typeface="CMTI10" charset="0"/>
              </a:rPr>
              <a:t>Every book request will eventually be fulfilled</a:t>
            </a:r>
          </a:p>
          <a:p>
            <a:pPr lvl="1"/>
            <a:r>
              <a:rPr lang="en-US" altLang="zh-CN" dirty="0">
                <a:latin typeface="CMTI10" charset="0"/>
              </a:rPr>
              <a:t>The new system will be highly reliable</a:t>
            </a:r>
            <a:endParaRPr lang="en-US" altLang="zh-CN" dirty="0"/>
          </a:p>
          <a:p>
            <a:r>
              <a:rPr lang="en-US" altLang="zh-CN" dirty="0"/>
              <a:t>They try to achieve them by doing some things and by avoiding (i.e. not doing) other things.</a:t>
            </a:r>
          </a:p>
          <a:p>
            <a:r>
              <a:rPr lang="en-US" altLang="zh-CN" dirty="0"/>
              <a:t>Systems are constructed with some goals in mind. </a:t>
            </a:r>
          </a:p>
          <a:p>
            <a:endParaRPr lang="en-US" dirty="0"/>
          </a:p>
        </p:txBody>
      </p:sp>
    </p:spTree>
    <p:extLst>
      <p:ext uri="{BB962C8B-B14F-4D97-AF65-F5344CB8AC3E}">
        <p14:creationId xmlns:p14="http://schemas.microsoft.com/office/powerpoint/2010/main" val="141592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To capture goals is not easy</a:t>
            </a:r>
          </a:p>
          <a:p>
            <a:pPr lvl="1"/>
            <a:r>
              <a:rPr lang="en-US" altLang="zh-CN" dirty="0"/>
              <a:t>What is truly needed</a:t>
            </a:r>
          </a:p>
          <a:p>
            <a:pPr lvl="1"/>
            <a:r>
              <a:rPr lang="en-US" altLang="zh-CN" dirty="0"/>
              <a:t>Different levels of detail</a:t>
            </a:r>
          </a:p>
          <a:p>
            <a:pPr lvl="1"/>
            <a:r>
              <a:rPr lang="en-US" altLang="zh-CN" dirty="0"/>
              <a:t>Uncontrollable Sophistication </a:t>
            </a:r>
          </a:p>
          <a:p>
            <a:r>
              <a:rPr lang="en-US" altLang="zh-CN" dirty="0"/>
              <a:t>Many methods exists</a:t>
            </a:r>
          </a:p>
          <a:p>
            <a:pPr lvl="1"/>
            <a:r>
              <a:rPr lang="en-US" altLang="zh-CN" dirty="0"/>
              <a:t>The simple ones are widely applies</a:t>
            </a:r>
          </a:p>
          <a:p>
            <a:r>
              <a:rPr lang="en-US" altLang="zh-CN" dirty="0"/>
              <a:t>Recording functional requirements by writing stories of using a system to help fulfill various stakeholder goals-</a:t>
            </a:r>
            <a:r>
              <a:rPr lang="en-US" altLang="zh-CN" dirty="0">
                <a:solidFill>
                  <a:srgbClr val="FF3300"/>
                </a:solidFill>
              </a:rPr>
              <a:t>cases of use</a:t>
            </a:r>
          </a:p>
          <a:p>
            <a:endParaRPr lang="en-US" dirty="0"/>
          </a:p>
        </p:txBody>
      </p:sp>
    </p:spTree>
    <p:extLst>
      <p:ext uri="{BB962C8B-B14F-4D97-AF65-F5344CB8AC3E}">
        <p14:creationId xmlns:p14="http://schemas.microsoft.com/office/powerpoint/2010/main" val="848162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ln/>
        </p:spPr>
        <p:txBody>
          <a:bodyPr/>
          <a:lstStyle/>
          <a:p>
            <a:r>
              <a:rPr lang="en-US" b="0" dirty="0">
                <a:latin typeface="Arial" charset="0"/>
              </a:rPr>
              <a:t>5.2 What is a Use Case?</a:t>
            </a:r>
          </a:p>
        </p:txBody>
      </p:sp>
      <p:sp>
        <p:nvSpPr>
          <p:cNvPr id="287747" name="Rectangle 3" descr="Rectangle: Click to edit Master text styles&#10;Second level&#10;Third level&#10;Fourth level&#10;Fifth level"/>
          <p:cNvSpPr>
            <a:spLocks noGrp="1" noChangeArrowheads="1"/>
          </p:cNvSpPr>
          <p:nvPr>
            <p:ph type="body" idx="1"/>
          </p:nvPr>
        </p:nvSpPr>
        <p:spPr>
          <a:ln/>
        </p:spPr>
        <p:txBody>
          <a:bodyPr/>
          <a:lstStyle/>
          <a:p>
            <a:pPr algn="just"/>
            <a:r>
              <a:rPr lang="en-US" dirty="0"/>
              <a:t>Created by </a:t>
            </a:r>
            <a:r>
              <a:rPr lang="en-US" dirty="0" err="1"/>
              <a:t>Ivar</a:t>
            </a:r>
            <a:r>
              <a:rPr lang="en-US" dirty="0"/>
              <a:t> Jacobson (1994)</a:t>
            </a:r>
          </a:p>
          <a:p>
            <a:pPr algn="just"/>
            <a:r>
              <a:rPr lang="en-US" dirty="0"/>
              <a:t>“A use case is a sequence of </a:t>
            </a:r>
            <a:r>
              <a:rPr lang="en-US" dirty="0">
                <a:solidFill>
                  <a:srgbClr val="FF0000"/>
                </a:solidFill>
              </a:rPr>
              <a:t>transactions</a:t>
            </a:r>
            <a:r>
              <a:rPr lang="en-US" dirty="0"/>
              <a:t> in a system whose task is to yield a measurable value to an individual actor of the system”</a:t>
            </a:r>
          </a:p>
          <a:p>
            <a:pPr algn="just"/>
            <a:r>
              <a:rPr lang="en-US" dirty="0"/>
              <a:t>Describes </a:t>
            </a:r>
            <a:r>
              <a:rPr lang="en-US" dirty="0">
                <a:solidFill>
                  <a:srgbClr val="FF0000"/>
                </a:solidFill>
              </a:rPr>
              <a:t>WHAT</a:t>
            </a:r>
            <a:r>
              <a:rPr lang="en-US" dirty="0"/>
              <a:t> the system (as a “Black Box”) does from a user’s (actor) perspective</a:t>
            </a:r>
          </a:p>
          <a:p>
            <a:pPr algn="just"/>
            <a:r>
              <a:rPr lang="en-US" dirty="0"/>
              <a:t>The Use Case Model is NOT an inherently object oriented modeling technique</a:t>
            </a:r>
          </a:p>
        </p:txBody>
      </p:sp>
    </p:spTree>
    <p:extLst>
      <p:ext uri="{BB962C8B-B14F-4D97-AF65-F5344CB8AC3E}">
        <p14:creationId xmlns:p14="http://schemas.microsoft.com/office/powerpoint/2010/main" val="1162975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a:noFill/>
          <a:ln/>
        </p:spPr>
        <p:txBody>
          <a:bodyPr lIns="92407" tIns="45420" rIns="92407" bIns="45420"/>
          <a:lstStyle/>
          <a:p>
            <a:pPr defTabSz="923925"/>
            <a:r>
              <a:rPr lang="en-US" sz="2400" dirty="0"/>
              <a:t>5.3 Why Use Cases?</a:t>
            </a:r>
          </a:p>
        </p:txBody>
      </p:sp>
      <p:sp>
        <p:nvSpPr>
          <p:cNvPr id="81923" name="Rectangle 1027"/>
          <p:cNvSpPr>
            <a:spLocks noGrp="1" noChangeArrowheads="1"/>
          </p:cNvSpPr>
          <p:nvPr>
            <p:ph type="body" idx="1"/>
          </p:nvPr>
        </p:nvSpPr>
        <p:spPr>
          <a:xfrm>
            <a:off x="430213" y="869950"/>
            <a:ext cx="8450262" cy="4921250"/>
          </a:xfrm>
          <a:noFill/>
          <a:ln/>
        </p:spPr>
        <p:txBody>
          <a:bodyPr lIns="92407" tIns="45420" rIns="92407" bIns="45420"/>
          <a:lstStyle/>
          <a:p>
            <a:pPr marL="288925" indent="-288925" algn="just" defTabSz="923925"/>
            <a:r>
              <a:rPr lang="en-US" sz="2000" dirty="0"/>
              <a:t>Comprehensible by the user </a:t>
            </a:r>
          </a:p>
          <a:p>
            <a:pPr marL="692150" lvl="1" indent="-230188" algn="just" defTabSz="923925"/>
            <a:r>
              <a:rPr lang="en-US" sz="1800" dirty="0"/>
              <a:t>Use cases model a system from the users’ point of view (functional requirements)</a:t>
            </a:r>
          </a:p>
          <a:p>
            <a:pPr marL="1154113" lvl="2" indent="-230188" algn="just" defTabSz="923925"/>
            <a:r>
              <a:rPr lang="en-US" sz="1800" dirty="0"/>
              <a:t>Define every possible event flow through the system</a:t>
            </a:r>
          </a:p>
          <a:p>
            <a:pPr marL="1154113" lvl="2" indent="-230188" algn="just" defTabSz="923925"/>
            <a:r>
              <a:rPr lang="en-US" sz="1800" dirty="0"/>
              <a:t>Description of interaction between objects</a:t>
            </a:r>
          </a:p>
          <a:p>
            <a:pPr marL="288925" indent="-288925" algn="just" defTabSz="923925"/>
            <a:r>
              <a:rPr lang="en-US" sz="2000" dirty="0"/>
              <a:t>Great tools to </a:t>
            </a:r>
            <a:r>
              <a:rPr lang="en-US" sz="2000" dirty="0">
                <a:solidFill>
                  <a:srgbClr val="FF0000"/>
                </a:solidFill>
              </a:rPr>
              <a:t>manage a project</a:t>
            </a:r>
            <a:r>
              <a:rPr lang="en-US" sz="2000" dirty="0"/>
              <a:t>. Use cases can form basis for whole development process</a:t>
            </a:r>
          </a:p>
          <a:p>
            <a:pPr marL="692150" lvl="1" indent="-230188" algn="just" defTabSz="923925"/>
            <a:r>
              <a:rPr lang="en-US" sz="1800" dirty="0"/>
              <a:t>User manual</a:t>
            </a:r>
          </a:p>
          <a:p>
            <a:pPr marL="692150" lvl="1" indent="-230188" algn="just" defTabSz="923925"/>
            <a:r>
              <a:rPr lang="en-US" sz="1800" dirty="0"/>
              <a:t>System design and  object design</a:t>
            </a:r>
          </a:p>
          <a:p>
            <a:pPr marL="692150" lvl="1" indent="-230188" algn="just" defTabSz="923925"/>
            <a:r>
              <a:rPr lang="en-US" sz="1800" dirty="0"/>
              <a:t>Implementation</a:t>
            </a:r>
          </a:p>
          <a:p>
            <a:pPr marL="692150" lvl="1" indent="-230188" algn="just" defTabSz="923925"/>
            <a:r>
              <a:rPr lang="en-US" sz="1800" dirty="0"/>
              <a:t>Test specification</a:t>
            </a:r>
          </a:p>
          <a:p>
            <a:pPr marL="692150" lvl="1" indent="-230188" algn="just" defTabSz="923925"/>
            <a:r>
              <a:rPr lang="en-US" sz="1800" dirty="0"/>
              <a:t>Client acceptance test</a:t>
            </a:r>
          </a:p>
          <a:p>
            <a:pPr marL="288925" indent="-288925" algn="just" defTabSz="923925"/>
            <a:r>
              <a:rPr lang="en-US" sz="2000" dirty="0"/>
              <a:t>An excellent basis </a:t>
            </a:r>
            <a:r>
              <a:rPr lang="en-US" sz="2000" dirty="0">
                <a:solidFill>
                  <a:srgbClr val="FF0000"/>
                </a:solidFill>
              </a:rPr>
              <a:t>for incremental &amp; iterative development</a:t>
            </a:r>
          </a:p>
          <a:p>
            <a:pPr marL="288925" indent="-288925" algn="just" defTabSz="923925"/>
            <a:r>
              <a:rPr lang="en-US" sz="2000" dirty="0"/>
              <a:t>Use cases have also been proposed for business process reengineering (</a:t>
            </a:r>
            <a:r>
              <a:rPr lang="en-US" sz="2000" dirty="0" err="1"/>
              <a:t>Ivar</a:t>
            </a:r>
            <a:r>
              <a:rPr lang="en-US" sz="2000" dirty="0"/>
              <a:t> Jacobson)</a:t>
            </a:r>
          </a:p>
        </p:txBody>
      </p:sp>
    </p:spTree>
    <p:extLst>
      <p:ext uri="{BB962C8B-B14F-4D97-AF65-F5344CB8AC3E}">
        <p14:creationId xmlns:p14="http://schemas.microsoft.com/office/powerpoint/2010/main" val="41773241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6. U</a:t>
            </a:r>
            <a:r>
              <a:rPr lang="en-US" altLang="zh-CN" dirty="0"/>
              <a:t>se-case based Requirements Elicitation</a:t>
            </a:r>
            <a:endParaRPr lang="en-US" dirty="0"/>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1676476" y="2971812"/>
            <a:ext cx="5905083" cy="2483546"/>
          </a:xfrm>
          <a:prstGeom prst="rect">
            <a:avLst/>
          </a:prstGeom>
        </p:spPr>
      </p:pic>
    </p:spTree>
    <p:extLst>
      <p:ext uri="{BB962C8B-B14F-4D97-AF65-F5344CB8AC3E}">
        <p14:creationId xmlns:p14="http://schemas.microsoft.com/office/powerpoint/2010/main" val="411742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1676476" y="179388"/>
            <a:ext cx="7467524" cy="688975"/>
          </a:xfrm>
        </p:spPr>
        <p:txBody>
          <a:bodyPr/>
          <a:lstStyle/>
          <a:p>
            <a:r>
              <a:rPr lang="en-US" dirty="0"/>
              <a:t>6.1Requirements Elicitation Activities</a:t>
            </a:r>
          </a:p>
        </p:txBody>
      </p:sp>
      <p:sp>
        <p:nvSpPr>
          <p:cNvPr id="63493" name="Rectangle 5"/>
          <p:cNvSpPr>
            <a:spLocks noGrp="1" noChangeArrowheads="1"/>
          </p:cNvSpPr>
          <p:nvPr>
            <p:ph type="body" idx="1"/>
          </p:nvPr>
        </p:nvSpPr>
        <p:spPr/>
        <p:txBody>
          <a:bodyPr/>
          <a:lstStyle/>
          <a:p>
            <a:r>
              <a:rPr lang="en-US"/>
              <a:t>Identify actors</a:t>
            </a:r>
          </a:p>
          <a:p>
            <a:r>
              <a:rPr lang="en-US"/>
              <a:t>Identify scenarios</a:t>
            </a:r>
          </a:p>
          <a:p>
            <a:r>
              <a:rPr lang="en-US"/>
              <a:t>Identify use cases</a:t>
            </a:r>
          </a:p>
          <a:p>
            <a:r>
              <a:rPr lang="en-US"/>
              <a:t>Identify relationships among use cases</a:t>
            </a:r>
          </a:p>
          <a:p>
            <a:r>
              <a:rPr lang="en-US"/>
              <a:t>Refine use cases</a:t>
            </a:r>
          </a:p>
          <a:p>
            <a:r>
              <a:rPr lang="en-US"/>
              <a:t>Identify nonfunctional requirements</a:t>
            </a:r>
          </a:p>
          <a:p>
            <a:r>
              <a:rPr lang="en-US"/>
              <a:t>Identify participating objects</a:t>
            </a:r>
          </a:p>
          <a:p>
            <a:endParaRPr lang="en-US"/>
          </a:p>
        </p:txBody>
      </p:sp>
    </p:spTree>
    <p:extLst>
      <p:ext uri="{BB962C8B-B14F-4D97-AF65-F5344CB8AC3E}">
        <p14:creationId xmlns:p14="http://schemas.microsoft.com/office/powerpoint/2010/main" val="589740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it-IT" dirty="0"/>
              <a:t>6.2 Identifying </a:t>
            </a:r>
            <a:r>
              <a:rPr lang="it-IT" dirty="0" err="1"/>
              <a:t>actors</a:t>
            </a:r>
            <a:r>
              <a:rPr lang="it-IT" dirty="0"/>
              <a:t>	</a:t>
            </a:r>
          </a:p>
        </p:txBody>
      </p:sp>
      <p:sp>
        <p:nvSpPr>
          <p:cNvPr id="72707" name="Rectangle 3"/>
          <p:cNvSpPr>
            <a:spLocks noGrp="1" noChangeArrowheads="1"/>
          </p:cNvSpPr>
          <p:nvPr>
            <p:ph type="body" sz="half" idx="1"/>
          </p:nvPr>
        </p:nvSpPr>
        <p:spPr>
          <a:xfrm>
            <a:off x="355600" y="927100"/>
            <a:ext cx="8407290" cy="5289550"/>
          </a:xfrm>
        </p:spPr>
        <p:txBody>
          <a:bodyPr/>
          <a:lstStyle/>
          <a:p>
            <a:r>
              <a:rPr lang="it-IT" sz="2400" dirty="0"/>
              <a:t>Actors </a:t>
            </a:r>
            <a:r>
              <a:rPr lang="it-IT" sz="2400" dirty="0" err="1"/>
              <a:t>represent</a:t>
            </a:r>
            <a:r>
              <a:rPr lang="it-IT" sz="2400" dirty="0"/>
              <a:t> </a:t>
            </a:r>
            <a:r>
              <a:rPr lang="it-IT" sz="2400" dirty="0" err="1"/>
              <a:t>external</a:t>
            </a:r>
            <a:r>
              <a:rPr lang="it-IT" sz="2400" dirty="0"/>
              <a:t> </a:t>
            </a:r>
            <a:r>
              <a:rPr lang="it-IT" sz="2400" dirty="0" err="1"/>
              <a:t>entities</a:t>
            </a:r>
            <a:r>
              <a:rPr lang="it-IT" sz="2400" dirty="0"/>
              <a:t> </a:t>
            </a:r>
            <a:r>
              <a:rPr lang="it-IT" sz="2400" dirty="0" err="1"/>
              <a:t>that</a:t>
            </a:r>
            <a:r>
              <a:rPr lang="it-IT" sz="2400" dirty="0"/>
              <a:t> </a:t>
            </a:r>
            <a:r>
              <a:rPr lang="it-IT" sz="2400" dirty="0" err="1"/>
              <a:t>interact</a:t>
            </a:r>
            <a:r>
              <a:rPr lang="it-IT" sz="2400" dirty="0"/>
              <a:t> with the </a:t>
            </a:r>
            <a:r>
              <a:rPr lang="it-IT" sz="2400" dirty="0" err="1"/>
              <a:t>system</a:t>
            </a:r>
            <a:endParaRPr lang="it-IT" sz="2400" dirty="0"/>
          </a:p>
          <a:p>
            <a:r>
              <a:rPr lang="it-IT" sz="2400" dirty="0"/>
              <a:t>An </a:t>
            </a:r>
            <a:r>
              <a:rPr lang="it-IT" sz="2400" dirty="0" err="1"/>
              <a:t>actor</a:t>
            </a:r>
            <a:r>
              <a:rPr lang="it-IT" sz="2400" dirty="0"/>
              <a:t> can be an human or an </a:t>
            </a:r>
            <a:r>
              <a:rPr lang="it-IT" sz="2400" dirty="0" err="1"/>
              <a:t>external</a:t>
            </a:r>
            <a:r>
              <a:rPr lang="it-IT" sz="2400" dirty="0"/>
              <a:t> </a:t>
            </a:r>
            <a:r>
              <a:rPr lang="it-IT" sz="2400" dirty="0" err="1"/>
              <a:t>system</a:t>
            </a:r>
            <a:endParaRPr lang="it-IT" sz="2400" dirty="0"/>
          </a:p>
          <a:p>
            <a:r>
              <a:rPr lang="it-IT" sz="2400" dirty="0"/>
              <a:t>Actors in the </a:t>
            </a:r>
            <a:r>
              <a:rPr lang="it-IT" sz="2400" dirty="0" err="1"/>
              <a:t>SatWatch</a:t>
            </a:r>
            <a:r>
              <a:rPr lang="it-IT" sz="2400" dirty="0"/>
              <a:t> </a:t>
            </a:r>
            <a:r>
              <a:rPr lang="it-IT" sz="2400" dirty="0" err="1"/>
              <a:t>example</a:t>
            </a:r>
            <a:r>
              <a:rPr lang="it-IT" sz="2400" dirty="0"/>
              <a:t>:</a:t>
            </a:r>
          </a:p>
          <a:p>
            <a:pPr lvl="1"/>
            <a:r>
              <a:rPr lang="it-IT" sz="2000" dirty="0"/>
              <a:t>Watch </a:t>
            </a:r>
            <a:r>
              <a:rPr lang="it-IT" sz="2000" dirty="0" err="1"/>
              <a:t>owner</a:t>
            </a:r>
            <a:endParaRPr lang="it-IT" sz="2000" dirty="0"/>
          </a:p>
          <a:p>
            <a:pPr lvl="1"/>
            <a:r>
              <a:rPr lang="it-IT" sz="2000" dirty="0"/>
              <a:t>GPS </a:t>
            </a:r>
            <a:r>
              <a:rPr lang="it-IT" sz="2000" dirty="0" err="1"/>
              <a:t>satellites</a:t>
            </a:r>
            <a:endParaRPr lang="it-IT" sz="2000" dirty="0"/>
          </a:p>
          <a:p>
            <a:pPr lvl="1"/>
            <a:r>
              <a:rPr lang="it-IT" sz="2000" dirty="0" err="1"/>
              <a:t>WebifyWatch</a:t>
            </a:r>
            <a:r>
              <a:rPr lang="it-IT" sz="2000" dirty="0"/>
              <a:t> serial </a:t>
            </a:r>
            <a:r>
              <a:rPr lang="it-IT" sz="2000" dirty="0" err="1"/>
              <a:t>device</a:t>
            </a:r>
            <a:endParaRPr lang="it-IT" sz="2000" dirty="0"/>
          </a:p>
          <a:p>
            <a:pPr lvl="1"/>
            <a:endParaRPr lang="it-IT" sz="1800" dirty="0"/>
          </a:p>
        </p:txBody>
      </p:sp>
      <p:pic>
        <p:nvPicPr>
          <p:cNvPr id="7270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49667" y="3809990"/>
            <a:ext cx="5184775" cy="3238500"/>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24938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2407" tIns="45420" rIns="92407" bIns="45420"/>
          <a:lstStyle/>
          <a:p>
            <a:r>
              <a:rPr lang="en-US" dirty="0"/>
              <a:t>6.3 Scenarios</a:t>
            </a:r>
          </a:p>
        </p:txBody>
      </p:sp>
      <p:sp>
        <p:nvSpPr>
          <p:cNvPr id="14339" name="Rectangle 3"/>
          <p:cNvSpPr>
            <a:spLocks noGrp="1" noChangeArrowheads="1"/>
          </p:cNvSpPr>
          <p:nvPr>
            <p:ph type="body" idx="1"/>
          </p:nvPr>
        </p:nvSpPr>
        <p:spPr>
          <a:noFill/>
          <a:ln/>
        </p:spPr>
        <p:txBody>
          <a:bodyPr lIns="92407" tIns="45420" rIns="92407" bIns="45420"/>
          <a:lstStyle/>
          <a:p>
            <a:r>
              <a:rPr lang="en-US" dirty="0"/>
              <a:t>“A narrative description of what people do and experience as they try to make use of computer systems and applications” </a:t>
            </a:r>
            <a:r>
              <a:rPr lang="en-US" i="1" dirty="0"/>
              <a:t>[M. </a:t>
            </a:r>
            <a:r>
              <a:rPr lang="en-US" i="1" dirty="0" err="1"/>
              <a:t>Carrol</a:t>
            </a:r>
            <a:r>
              <a:rPr lang="en-US" i="1" dirty="0"/>
              <a:t>, Scenario-based Design, Wiley, 1995]</a:t>
            </a:r>
          </a:p>
          <a:p>
            <a:r>
              <a:rPr lang="en-US" dirty="0"/>
              <a:t>A concrete, focused, informal description of a single feature of the system used by a single actor. </a:t>
            </a:r>
          </a:p>
          <a:p>
            <a:r>
              <a:rPr lang="en-US" dirty="0"/>
              <a:t>Scenarios can have many different uses during the software lifecycle</a:t>
            </a:r>
          </a:p>
        </p:txBody>
      </p:sp>
    </p:spTree>
    <p:extLst>
      <p:ext uri="{BB962C8B-B14F-4D97-AF65-F5344CB8AC3E}">
        <p14:creationId xmlns:p14="http://schemas.microsoft.com/office/powerpoint/2010/main" val="15285514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219288" y="179388"/>
            <a:ext cx="7924712" cy="688975"/>
          </a:xfrm>
        </p:spPr>
        <p:txBody>
          <a:bodyPr/>
          <a:lstStyle/>
          <a:p>
            <a:r>
              <a:rPr lang="en-US" sz="2400" dirty="0"/>
              <a:t>Scenario Example: Warehouse on Fire</a:t>
            </a:r>
          </a:p>
        </p:txBody>
      </p:sp>
      <p:sp>
        <p:nvSpPr>
          <p:cNvPr id="99331" name="Rectangle 3"/>
          <p:cNvSpPr>
            <a:spLocks noGrp="1" noChangeArrowheads="1"/>
          </p:cNvSpPr>
          <p:nvPr>
            <p:ph type="body" idx="1"/>
          </p:nvPr>
        </p:nvSpPr>
        <p:spPr>
          <a:xfrm>
            <a:off x="431800" y="1066862"/>
            <a:ext cx="8229600" cy="5065712"/>
          </a:xfrm>
        </p:spPr>
        <p:txBody>
          <a:bodyPr/>
          <a:lstStyle/>
          <a:p>
            <a:pPr>
              <a:lnSpc>
                <a:spcPct val="80000"/>
              </a:lnSpc>
            </a:pPr>
            <a:r>
              <a:rPr lang="en-US" sz="2000" dirty="0">
                <a:solidFill>
                  <a:srgbClr val="FF0000"/>
                </a:solidFill>
              </a:rPr>
              <a:t>Bob</a:t>
            </a:r>
            <a:r>
              <a:rPr lang="en-US" sz="2000" dirty="0"/>
              <a:t>, driving down main street in his patrol car notices smoke coming out of a warehouse. His partner, Alice, reports the emergency from her car.</a:t>
            </a:r>
          </a:p>
          <a:p>
            <a:pPr lvl="2">
              <a:lnSpc>
                <a:spcPct val="80000"/>
              </a:lnSpc>
            </a:pPr>
            <a:endParaRPr lang="en-US" sz="1800" dirty="0"/>
          </a:p>
          <a:p>
            <a:pPr>
              <a:lnSpc>
                <a:spcPct val="80000"/>
              </a:lnSpc>
            </a:pPr>
            <a:r>
              <a:rPr lang="en-US" sz="2000" dirty="0">
                <a:solidFill>
                  <a:srgbClr val="FF0000"/>
                </a:solidFill>
              </a:rPr>
              <a:t>Alice</a:t>
            </a:r>
            <a:r>
              <a:rPr lang="en-US" sz="2000" dirty="0"/>
              <a:t> enters the address of the building, a brief description of its location (i.e., north west corner), and an emergency level. In addition to a fire unit, she requests several paramedic units on the scene given that area appear to be relatively busy. She confirms her input and waits for an acknowledgment.</a:t>
            </a:r>
          </a:p>
          <a:p>
            <a:pPr lvl="2">
              <a:lnSpc>
                <a:spcPct val="80000"/>
              </a:lnSpc>
            </a:pPr>
            <a:endParaRPr lang="en-US" sz="1100" dirty="0"/>
          </a:p>
          <a:p>
            <a:pPr>
              <a:lnSpc>
                <a:spcPct val="80000"/>
              </a:lnSpc>
            </a:pPr>
            <a:r>
              <a:rPr lang="en-US" sz="2000" dirty="0">
                <a:solidFill>
                  <a:srgbClr val="FF0000"/>
                </a:solidFill>
              </a:rPr>
              <a:t>John</a:t>
            </a:r>
            <a:r>
              <a:rPr lang="en-US" sz="2000" dirty="0"/>
              <a:t>, the Dispatcher, is alerted to the emergency by a beep of his workstation. He reviews the information submitted by Alice and acknowledges the report. He allocates a fire unit and two paramedic units to the Incident site and sends their estimated arrival time (ETA) to Alice.</a:t>
            </a:r>
          </a:p>
          <a:p>
            <a:pPr lvl="2">
              <a:lnSpc>
                <a:spcPct val="80000"/>
              </a:lnSpc>
            </a:pPr>
            <a:endParaRPr lang="en-US" sz="1100" dirty="0"/>
          </a:p>
          <a:p>
            <a:pPr>
              <a:lnSpc>
                <a:spcPct val="80000"/>
              </a:lnSpc>
            </a:pPr>
            <a:r>
              <a:rPr lang="en-US" sz="2000" dirty="0">
                <a:solidFill>
                  <a:srgbClr val="FF0000"/>
                </a:solidFill>
              </a:rPr>
              <a:t>Alice</a:t>
            </a:r>
            <a:r>
              <a:rPr lang="en-US" sz="2000" dirty="0"/>
              <a:t> received the acknowledgment and the ETA.</a:t>
            </a:r>
            <a:endParaRPr lang="en-US" sz="1600" dirty="0"/>
          </a:p>
          <a:p>
            <a:pPr>
              <a:lnSpc>
                <a:spcPct val="80000"/>
              </a:lnSpc>
            </a:pPr>
            <a:endParaRPr lang="en-US" sz="2000" dirty="0"/>
          </a:p>
        </p:txBody>
      </p:sp>
    </p:spTree>
    <p:extLst>
      <p:ext uri="{BB962C8B-B14F-4D97-AF65-F5344CB8AC3E}">
        <p14:creationId xmlns:p14="http://schemas.microsoft.com/office/powerpoint/2010/main" val="10124180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72" y="304882"/>
            <a:ext cx="7315128" cy="563481"/>
          </a:xfrm>
        </p:spPr>
        <p:txBody>
          <a:bodyPr/>
          <a:lstStyle/>
          <a:p>
            <a:r>
              <a:rPr lang="en-US" sz="2400" dirty="0"/>
              <a:t>1.1 Requirement Driven Software Development</a:t>
            </a:r>
          </a:p>
        </p:txBody>
      </p:sp>
      <p:sp>
        <p:nvSpPr>
          <p:cNvPr id="3" name="Content Placeholder 2"/>
          <p:cNvSpPr>
            <a:spLocks noGrp="1"/>
          </p:cNvSpPr>
          <p:nvPr>
            <p:ph idx="1"/>
          </p:nvPr>
        </p:nvSpPr>
        <p:spPr/>
        <p:txBody>
          <a:bodyPr/>
          <a:lstStyle/>
          <a:p>
            <a:r>
              <a:rPr lang="en-US" dirty="0"/>
              <a:t>The goal of software development is to satisfy requirements</a:t>
            </a:r>
          </a:p>
          <a:p>
            <a:r>
              <a:rPr lang="en-US" dirty="0"/>
              <a:t>Requirements determine:</a:t>
            </a:r>
          </a:p>
          <a:p>
            <a:pPr lvl="1"/>
            <a:r>
              <a:rPr lang="en-US" dirty="0"/>
              <a:t>Development Plan</a:t>
            </a:r>
          </a:p>
          <a:p>
            <a:pPr lvl="1"/>
            <a:r>
              <a:rPr lang="en-US" dirty="0"/>
              <a:t>System Architecture</a:t>
            </a:r>
          </a:p>
          <a:p>
            <a:pPr lvl="1"/>
            <a:r>
              <a:rPr lang="en-US" dirty="0"/>
              <a:t>System Design</a:t>
            </a:r>
          </a:p>
          <a:p>
            <a:pPr lvl="1"/>
            <a:r>
              <a:rPr lang="en-US" dirty="0"/>
              <a:t>Test</a:t>
            </a:r>
          </a:p>
        </p:txBody>
      </p:sp>
    </p:spTree>
    <p:extLst>
      <p:ext uri="{BB962C8B-B14F-4D97-AF65-F5344CB8AC3E}">
        <p14:creationId xmlns:p14="http://schemas.microsoft.com/office/powerpoint/2010/main" val="300352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676476" y="77788"/>
            <a:ext cx="6896024" cy="614362"/>
          </a:xfrm>
        </p:spPr>
        <p:txBody>
          <a:bodyPr/>
          <a:lstStyle/>
          <a:p>
            <a:r>
              <a:rPr lang="en-US" sz="2400" dirty="0"/>
              <a:t>Documentation schema for the scenario</a:t>
            </a:r>
          </a:p>
        </p:txBody>
      </p:sp>
      <p:sp>
        <p:nvSpPr>
          <p:cNvPr id="93187" name="Rectangle 3"/>
          <p:cNvSpPr>
            <a:spLocks noGrp="1" noChangeArrowheads="1"/>
          </p:cNvSpPr>
          <p:nvPr>
            <p:ph type="body" idx="1"/>
          </p:nvPr>
        </p:nvSpPr>
        <p:spPr>
          <a:xfrm>
            <a:off x="355600" y="812800"/>
            <a:ext cx="8609013" cy="4921250"/>
          </a:xfrm>
        </p:spPr>
        <p:txBody>
          <a:bodyPr/>
          <a:lstStyle/>
          <a:p>
            <a:pPr marL="304800" indent="-304800">
              <a:lnSpc>
                <a:spcPct val="80000"/>
              </a:lnSpc>
              <a:buFont typeface="Symbol" charset="0"/>
              <a:buNone/>
            </a:pPr>
            <a:r>
              <a:rPr lang="en-US" sz="2400" b="1" dirty="0"/>
              <a:t>Scenario name</a:t>
            </a:r>
            <a:r>
              <a:rPr lang="en-US" sz="2400" dirty="0"/>
              <a:t>: 		warehouse0nFire</a:t>
            </a:r>
          </a:p>
          <a:p>
            <a:pPr marL="304800" indent="-304800">
              <a:lnSpc>
                <a:spcPct val="80000"/>
              </a:lnSpc>
              <a:buFont typeface="Symbol" charset="0"/>
              <a:buNone/>
            </a:pPr>
            <a:r>
              <a:rPr lang="en-US" sz="2400" b="1" dirty="0"/>
              <a:t>Participating actor instances:</a:t>
            </a:r>
            <a:r>
              <a:rPr lang="en-US" sz="2400" dirty="0"/>
              <a:t> </a:t>
            </a:r>
          </a:p>
          <a:p>
            <a:pPr marL="304800" indent="-304800">
              <a:lnSpc>
                <a:spcPct val="80000"/>
              </a:lnSpc>
              <a:buFont typeface="Symbol" charset="0"/>
              <a:buNone/>
            </a:pPr>
            <a:r>
              <a:rPr lang="en-US" sz="2400" dirty="0"/>
              <a:t>					bob, </a:t>
            </a:r>
            <a:r>
              <a:rPr lang="en-US" sz="2400" dirty="0" err="1"/>
              <a:t>alice</a:t>
            </a:r>
            <a:r>
              <a:rPr lang="en-US" sz="2400" dirty="0"/>
              <a:t> : </a:t>
            </a:r>
            <a:r>
              <a:rPr lang="en-US" sz="2400" dirty="0" err="1"/>
              <a:t>FieldOfficer</a:t>
            </a:r>
            <a:r>
              <a:rPr lang="en-US" sz="2400" dirty="0"/>
              <a:t> </a:t>
            </a:r>
          </a:p>
          <a:p>
            <a:pPr marL="304800" indent="-304800">
              <a:lnSpc>
                <a:spcPct val="80000"/>
              </a:lnSpc>
              <a:buFont typeface="Symbol" charset="0"/>
              <a:buNone/>
            </a:pPr>
            <a:r>
              <a:rPr lang="en-US" sz="2400" dirty="0"/>
              <a:t>					john: Dispatcher</a:t>
            </a:r>
          </a:p>
          <a:p>
            <a:pPr marL="304800" indent="-304800">
              <a:lnSpc>
                <a:spcPct val="80000"/>
              </a:lnSpc>
              <a:buFont typeface="Symbol" charset="0"/>
              <a:buNone/>
            </a:pPr>
            <a:r>
              <a:rPr lang="en-US" sz="2400" b="1" dirty="0"/>
              <a:t>Flow of events :</a:t>
            </a:r>
          </a:p>
          <a:p>
            <a:pPr marL="723900" lvl="1" indent="-266700">
              <a:lnSpc>
                <a:spcPct val="80000"/>
              </a:lnSpc>
              <a:buFont typeface="Symbol" charset="0"/>
              <a:buAutoNum type="arabicPeriod"/>
            </a:pPr>
            <a:r>
              <a:rPr lang="en-US" sz="2000" b="0" dirty="0"/>
              <a:t>Bob, driving down main street in his patrol car notices smoke coming out of a warehouse. His partner, Alice, activates the “Report Emergency” function from her FRIEND laptop.</a:t>
            </a:r>
          </a:p>
          <a:p>
            <a:pPr marL="723900" lvl="1" indent="-266700">
              <a:lnSpc>
                <a:spcPct val="80000"/>
              </a:lnSpc>
              <a:buFont typeface="Symbol" charset="0"/>
              <a:buAutoNum type="arabicPeriod"/>
            </a:pPr>
            <a:r>
              <a:rPr lang="en-US" sz="2000" b="0" dirty="0"/>
              <a:t>Alice enters the address of the building, a brief description of its location (i.e., northwest corner), and an emergency level. In addition to a fire unit, she requests severa1 paramedic units on the scene, given that the area appears to be relatively busy. She confirms her input and waits for an acknowledgment.</a:t>
            </a:r>
          </a:p>
          <a:p>
            <a:pPr marL="723900" lvl="1" indent="-266700">
              <a:lnSpc>
                <a:spcPct val="80000"/>
              </a:lnSpc>
              <a:buFont typeface="Symbol" charset="0"/>
              <a:buAutoNum type="arabicPeriod"/>
            </a:pPr>
            <a:r>
              <a:rPr lang="en-US" sz="2000" b="0" dirty="0"/>
              <a:t>John, the Dispatcher , is alerted to the emergency by a beep of his workstation. He reviews the information submitted by Alice and acknowledges the report. He creates allocates a fire unit and two paramedic units to the Incident site and sends their estimated arrival time (ETA) to Alice.</a:t>
            </a:r>
          </a:p>
          <a:p>
            <a:pPr marL="723900" lvl="1" indent="-266700">
              <a:lnSpc>
                <a:spcPct val="80000"/>
              </a:lnSpc>
              <a:buFont typeface="Symbol" charset="0"/>
              <a:buAutoNum type="arabicPeriod"/>
            </a:pPr>
            <a:r>
              <a:rPr lang="en-US" sz="2000" b="0" dirty="0"/>
              <a:t>Alice receives the acknowledgment and the ETA</a:t>
            </a:r>
            <a:r>
              <a:rPr lang="en-US" sz="2000" dirty="0"/>
              <a:t>.</a:t>
            </a:r>
          </a:p>
        </p:txBody>
      </p:sp>
    </p:spTree>
    <p:extLst>
      <p:ext uri="{BB962C8B-B14F-4D97-AF65-F5344CB8AC3E}">
        <p14:creationId xmlns:p14="http://schemas.microsoft.com/office/powerpoint/2010/main" val="435394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2407" tIns="45420" rIns="92407" bIns="45420"/>
          <a:lstStyle/>
          <a:p>
            <a:r>
              <a:rPr lang="en-US"/>
              <a:t>Types of Scenarios</a:t>
            </a:r>
          </a:p>
        </p:txBody>
      </p:sp>
      <p:sp>
        <p:nvSpPr>
          <p:cNvPr id="15363" name="Rectangle 3"/>
          <p:cNvSpPr>
            <a:spLocks noGrp="1" noChangeArrowheads="1"/>
          </p:cNvSpPr>
          <p:nvPr>
            <p:ph type="body" idx="1"/>
          </p:nvPr>
        </p:nvSpPr>
        <p:spPr>
          <a:xfrm>
            <a:off x="381000" y="1044575"/>
            <a:ext cx="8253413" cy="4921250"/>
          </a:xfrm>
          <a:noFill/>
          <a:ln/>
        </p:spPr>
        <p:txBody>
          <a:bodyPr lIns="92407" tIns="45420" rIns="92407" bIns="45420"/>
          <a:lstStyle/>
          <a:p>
            <a:r>
              <a:rPr lang="en-US" sz="2400" dirty="0">
                <a:solidFill>
                  <a:srgbClr val="FF0000"/>
                </a:solidFill>
              </a:rPr>
              <a:t>As-is</a:t>
            </a:r>
            <a:r>
              <a:rPr lang="en-US" sz="2400" dirty="0"/>
              <a:t> scenario</a:t>
            </a:r>
          </a:p>
          <a:p>
            <a:pPr lvl="1"/>
            <a:r>
              <a:rPr lang="en-US" sz="2000" dirty="0"/>
              <a:t>Used in describing a current situation. Usually used during re-engineering. The user describes the system. </a:t>
            </a:r>
          </a:p>
          <a:p>
            <a:r>
              <a:rPr lang="en-US" sz="2400" dirty="0">
                <a:solidFill>
                  <a:srgbClr val="FF0000"/>
                </a:solidFill>
              </a:rPr>
              <a:t>Visionary</a:t>
            </a:r>
            <a:r>
              <a:rPr lang="en-US" sz="2400" dirty="0"/>
              <a:t> scenario</a:t>
            </a:r>
          </a:p>
          <a:p>
            <a:pPr lvl="1"/>
            <a:r>
              <a:rPr lang="en-US" sz="2000" dirty="0"/>
              <a:t>Used to describe a future system. Usually described in greenfield engineering or reengineering. </a:t>
            </a:r>
          </a:p>
          <a:p>
            <a:pPr lvl="1"/>
            <a:r>
              <a:rPr lang="en-US" sz="2000" dirty="0"/>
              <a:t>Can often not be done by the user or developer alone</a:t>
            </a:r>
          </a:p>
          <a:p>
            <a:r>
              <a:rPr lang="en-US" sz="2400" dirty="0">
                <a:solidFill>
                  <a:srgbClr val="FF0000"/>
                </a:solidFill>
              </a:rPr>
              <a:t>Evaluation</a:t>
            </a:r>
            <a:r>
              <a:rPr lang="en-US" sz="2400" dirty="0"/>
              <a:t> scenario</a:t>
            </a:r>
          </a:p>
          <a:p>
            <a:pPr lvl="1"/>
            <a:r>
              <a:rPr lang="en-US" sz="2000" dirty="0"/>
              <a:t>User tasks against which the system is to be evaluated</a:t>
            </a:r>
          </a:p>
          <a:p>
            <a:r>
              <a:rPr lang="en-US" sz="2400" dirty="0">
                <a:solidFill>
                  <a:srgbClr val="FF0000"/>
                </a:solidFill>
              </a:rPr>
              <a:t>Training</a:t>
            </a:r>
            <a:r>
              <a:rPr lang="en-US" sz="2400" dirty="0"/>
              <a:t> scenario</a:t>
            </a:r>
          </a:p>
          <a:p>
            <a:pPr lvl="1"/>
            <a:r>
              <a:rPr lang="en-US" sz="2000" dirty="0"/>
              <a:t>Step by step instructions designed to guide a novice user through a system</a:t>
            </a:r>
          </a:p>
        </p:txBody>
      </p:sp>
    </p:spTree>
    <p:extLst>
      <p:ext uri="{BB962C8B-B14F-4D97-AF65-F5344CB8AC3E}">
        <p14:creationId xmlns:p14="http://schemas.microsoft.com/office/powerpoint/2010/main" val="349194421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100" y="179388"/>
            <a:ext cx="8381900" cy="688975"/>
          </a:xfrm>
          <a:noFill/>
          <a:ln/>
        </p:spPr>
        <p:txBody>
          <a:bodyPr lIns="92407" tIns="45420" rIns="92407" bIns="45420"/>
          <a:lstStyle/>
          <a:p>
            <a:r>
              <a:rPr lang="en-US" dirty="0"/>
              <a:t>Heuristics for finding Scenarios</a:t>
            </a:r>
          </a:p>
        </p:txBody>
      </p:sp>
      <p:sp>
        <p:nvSpPr>
          <p:cNvPr id="16387" name="Rectangle 3"/>
          <p:cNvSpPr>
            <a:spLocks noGrp="1" noChangeArrowheads="1"/>
          </p:cNvSpPr>
          <p:nvPr>
            <p:ph type="body" idx="1"/>
          </p:nvPr>
        </p:nvSpPr>
        <p:spPr>
          <a:xfrm>
            <a:off x="444500" y="968375"/>
            <a:ext cx="8255000" cy="4921250"/>
          </a:xfrm>
          <a:noFill/>
          <a:ln/>
        </p:spPr>
        <p:txBody>
          <a:bodyPr lIns="92407" tIns="45420" rIns="92407" bIns="45420"/>
          <a:lstStyle/>
          <a:p>
            <a:pPr marL="0" indent="0" algn="just">
              <a:buFont typeface="Symbol" charset="0"/>
              <a:buNone/>
            </a:pPr>
            <a:r>
              <a:rPr lang="en-US" sz="2400" dirty="0"/>
              <a:t>Ask yourself or the client the following questions:</a:t>
            </a:r>
          </a:p>
          <a:p>
            <a:pPr lvl="1" algn="just"/>
            <a:r>
              <a:rPr lang="en-US" sz="2000" dirty="0"/>
              <a:t>What are the primary tasks that the system needs to perform?</a:t>
            </a:r>
          </a:p>
          <a:p>
            <a:pPr lvl="1" algn="just"/>
            <a:r>
              <a:rPr lang="en-US" sz="2000" dirty="0"/>
              <a:t>What data will the actor create, store, change, remove or add in the system?</a:t>
            </a:r>
          </a:p>
          <a:p>
            <a:pPr lvl="1" algn="just"/>
            <a:r>
              <a:rPr lang="en-US" sz="2000" dirty="0"/>
              <a:t>What external changes does the system need to know about?</a:t>
            </a:r>
          </a:p>
          <a:p>
            <a:pPr lvl="1" algn="just"/>
            <a:r>
              <a:rPr lang="en-US" sz="2000" dirty="0"/>
              <a:t>What changes or events will the actor of the system need to be informed about?</a:t>
            </a:r>
            <a:endParaRPr lang="en-US" sz="2400" dirty="0"/>
          </a:p>
          <a:p>
            <a:pPr marL="0" indent="0" algn="just">
              <a:buFont typeface="Symbol" charset="0"/>
              <a:buNone/>
            </a:pPr>
            <a:r>
              <a:rPr lang="en-US" sz="2400" dirty="0"/>
              <a:t>Insist on </a:t>
            </a:r>
            <a:r>
              <a:rPr lang="en-US" sz="2400" u="sng" dirty="0"/>
              <a:t>task observation</a:t>
            </a:r>
            <a:r>
              <a:rPr lang="en-US" sz="2400" dirty="0"/>
              <a:t> if the system already exists (interface engineering or reengineering)</a:t>
            </a:r>
          </a:p>
          <a:p>
            <a:pPr lvl="1" algn="just"/>
            <a:r>
              <a:rPr lang="en-US" sz="2000" dirty="0"/>
              <a:t>Ask to speak to the end user, not just to the software contractor</a:t>
            </a:r>
          </a:p>
          <a:p>
            <a:pPr lvl="1" algn="just"/>
            <a:r>
              <a:rPr lang="en-US" sz="2000" dirty="0"/>
              <a:t>Expect resistance and try to overcome it</a:t>
            </a:r>
          </a:p>
        </p:txBody>
      </p:sp>
    </p:spTree>
    <p:extLst>
      <p:ext uri="{BB962C8B-B14F-4D97-AF65-F5344CB8AC3E}">
        <p14:creationId xmlns:p14="http://schemas.microsoft.com/office/powerpoint/2010/main" val="364011045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r>
              <a:rPr lang="en-US"/>
              <a:t>How do we find scenarios?</a:t>
            </a:r>
          </a:p>
        </p:txBody>
      </p:sp>
      <p:sp>
        <p:nvSpPr>
          <p:cNvPr id="48131" name="Rectangle 1027"/>
          <p:cNvSpPr>
            <a:spLocks noGrp="1" noChangeArrowheads="1"/>
          </p:cNvSpPr>
          <p:nvPr>
            <p:ph type="body" idx="1"/>
          </p:nvPr>
        </p:nvSpPr>
        <p:spPr>
          <a:xfrm>
            <a:off x="431800" y="1066862"/>
            <a:ext cx="8229600" cy="5065712"/>
          </a:xfrm>
        </p:spPr>
        <p:txBody>
          <a:bodyPr/>
          <a:lstStyle/>
          <a:p>
            <a:r>
              <a:rPr lang="en-US" dirty="0"/>
              <a:t>Don’t expect the client to be verbal if the system does not exist (greenfield engineering) </a:t>
            </a:r>
          </a:p>
          <a:p>
            <a:r>
              <a:rPr lang="en-US" dirty="0"/>
              <a:t>Don’t wait for information even if the system exists</a:t>
            </a:r>
          </a:p>
          <a:p>
            <a:r>
              <a:rPr lang="en-US" dirty="0"/>
              <a:t>Engage in a dialectic approach (evolutionary, incremental)</a:t>
            </a:r>
          </a:p>
          <a:p>
            <a:pPr lvl="1"/>
            <a:r>
              <a:rPr lang="en-US" dirty="0"/>
              <a:t>You help the client to formulate the requirements</a:t>
            </a:r>
          </a:p>
          <a:p>
            <a:pPr lvl="1"/>
            <a:r>
              <a:rPr lang="en-US" dirty="0"/>
              <a:t>The client helps you to understand the requirements</a:t>
            </a:r>
          </a:p>
          <a:p>
            <a:pPr lvl="1"/>
            <a:r>
              <a:rPr lang="en-US" dirty="0"/>
              <a:t>The requirements evolve while the scenarios are being developed</a:t>
            </a:r>
          </a:p>
        </p:txBody>
      </p:sp>
    </p:spTree>
    <p:extLst>
      <p:ext uri="{BB962C8B-B14F-4D97-AF65-F5344CB8AC3E}">
        <p14:creationId xmlns:p14="http://schemas.microsoft.com/office/powerpoint/2010/main" val="4261697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52674" y="179388"/>
            <a:ext cx="7391326" cy="688975"/>
          </a:xfrm>
          <a:noFill/>
          <a:ln/>
        </p:spPr>
        <p:txBody>
          <a:bodyPr lIns="92407" tIns="45420" rIns="92407" bIns="45420"/>
          <a:lstStyle/>
          <a:p>
            <a:r>
              <a:rPr lang="en-US" sz="2400"/>
              <a:t>Example: Accident Management System</a:t>
            </a:r>
          </a:p>
        </p:txBody>
      </p:sp>
      <p:sp>
        <p:nvSpPr>
          <p:cNvPr id="17411" name="Rectangle 3"/>
          <p:cNvSpPr>
            <a:spLocks noGrp="1" noChangeArrowheads="1"/>
          </p:cNvSpPr>
          <p:nvPr>
            <p:ph type="body" idx="1"/>
          </p:nvPr>
        </p:nvSpPr>
        <p:spPr>
          <a:xfrm>
            <a:off x="431800" y="990664"/>
            <a:ext cx="8407288" cy="5065712"/>
          </a:xfrm>
          <a:noFill/>
          <a:ln/>
        </p:spPr>
        <p:txBody>
          <a:bodyPr lIns="92407" tIns="45420" rIns="92407" bIns="45420"/>
          <a:lstStyle/>
          <a:p>
            <a:r>
              <a:rPr lang="en-US" sz="2400" dirty="0"/>
              <a:t>What needs to be done to report a “Cat in a Tree” incident?</a:t>
            </a:r>
          </a:p>
          <a:p>
            <a:r>
              <a:rPr lang="en-US" sz="2400" dirty="0"/>
              <a:t>What do you need to do if a person reports “Warehouse on Fire?”</a:t>
            </a:r>
          </a:p>
          <a:p>
            <a:r>
              <a:rPr lang="en-US" sz="2400" dirty="0"/>
              <a:t>Who is involved in reporting an incident?</a:t>
            </a:r>
          </a:p>
          <a:p>
            <a:r>
              <a:rPr lang="en-US" sz="2400" dirty="0"/>
              <a:t>What does the system do if no police cars are available? If the  police car has an accident on the way to the “cat in a tree” incident?</a:t>
            </a:r>
          </a:p>
          <a:p>
            <a:r>
              <a:rPr lang="en-US" sz="2400" dirty="0"/>
              <a:t>What do you need to do if the “Cat in the Tree” turns into a “Grandma has fallen from the Ladder”?</a:t>
            </a:r>
          </a:p>
          <a:p>
            <a:r>
              <a:rPr lang="en-US" sz="2400" dirty="0"/>
              <a:t>Can the system cope with a simultaneous incident report  “Warehouse on Fire?”</a:t>
            </a:r>
          </a:p>
        </p:txBody>
      </p:sp>
    </p:spTree>
    <p:extLst>
      <p:ext uri="{BB962C8B-B14F-4D97-AF65-F5344CB8AC3E}">
        <p14:creationId xmlns:p14="http://schemas.microsoft.com/office/powerpoint/2010/main" val="7366419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47882" y="179388"/>
            <a:ext cx="7696118" cy="688975"/>
          </a:xfrm>
          <a:noFill/>
          <a:ln/>
        </p:spPr>
        <p:txBody>
          <a:bodyPr lIns="92407" tIns="45420" rIns="92407" bIns="45420"/>
          <a:lstStyle/>
          <a:p>
            <a:r>
              <a:rPr lang="en-US" sz="2000" dirty="0"/>
              <a:t>Observations about Warehouse on Fire Scenario</a:t>
            </a:r>
          </a:p>
        </p:txBody>
      </p:sp>
      <p:sp>
        <p:nvSpPr>
          <p:cNvPr id="19459" name="Rectangle 3"/>
          <p:cNvSpPr>
            <a:spLocks noGrp="1" noChangeArrowheads="1"/>
          </p:cNvSpPr>
          <p:nvPr>
            <p:ph type="body" idx="1"/>
          </p:nvPr>
        </p:nvSpPr>
        <p:spPr>
          <a:xfrm>
            <a:off x="431800" y="1268413"/>
            <a:ext cx="8407288" cy="5065712"/>
          </a:xfrm>
          <a:noFill/>
          <a:ln/>
        </p:spPr>
        <p:txBody>
          <a:bodyPr lIns="92407" tIns="45420" rIns="92407" bIns="45420"/>
          <a:lstStyle/>
          <a:p>
            <a:r>
              <a:rPr lang="en-US" dirty="0"/>
              <a:t>Concrete scenario</a:t>
            </a:r>
          </a:p>
          <a:p>
            <a:pPr lvl="1"/>
            <a:r>
              <a:rPr lang="en-US" sz="2400" dirty="0"/>
              <a:t>Describes a single instance of reporting a fire incident.</a:t>
            </a:r>
          </a:p>
          <a:p>
            <a:pPr lvl="1"/>
            <a:r>
              <a:rPr lang="en-US" sz="2400" dirty="0"/>
              <a:t>Does not describe all possible situations in which a fire can be reported.</a:t>
            </a:r>
            <a:br>
              <a:rPr lang="en-US" dirty="0"/>
            </a:br>
            <a:endParaRPr lang="en-US" dirty="0"/>
          </a:p>
          <a:p>
            <a:r>
              <a:rPr lang="en-US" dirty="0"/>
              <a:t>Participating actors</a:t>
            </a:r>
          </a:p>
          <a:p>
            <a:pPr lvl="1"/>
            <a:r>
              <a:rPr lang="en-US" sz="2400" dirty="0"/>
              <a:t>Bob, Alice and  John</a:t>
            </a:r>
            <a:br>
              <a:rPr lang="en-US" sz="2400" dirty="0"/>
            </a:br>
            <a:endParaRPr lang="en-US" sz="2400" dirty="0"/>
          </a:p>
        </p:txBody>
      </p:sp>
    </p:spTree>
    <p:extLst>
      <p:ext uri="{BB962C8B-B14F-4D97-AF65-F5344CB8AC3E}">
        <p14:creationId xmlns:p14="http://schemas.microsoft.com/office/powerpoint/2010/main" val="109796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3025775" y="3660775"/>
            <a:ext cx="2792413" cy="1303338"/>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nchor="ctr"/>
          <a:lstStyle/>
          <a:p>
            <a:pPr algn="ctr" defTabSz="901700"/>
            <a:r>
              <a:rPr lang="en-US" b="1">
                <a:latin typeface="Courier New" charset="0"/>
              </a:rPr>
              <a:t>ReportEmergency</a:t>
            </a:r>
          </a:p>
        </p:txBody>
      </p:sp>
      <p:sp>
        <p:nvSpPr>
          <p:cNvPr id="118787" name="Rectangle 3"/>
          <p:cNvSpPr>
            <a:spLocks noGrp="1" noChangeArrowheads="1"/>
          </p:cNvSpPr>
          <p:nvPr>
            <p:ph type="title"/>
          </p:nvPr>
        </p:nvSpPr>
        <p:spPr/>
        <p:txBody>
          <a:bodyPr/>
          <a:lstStyle/>
          <a:p>
            <a:r>
              <a:rPr lang="en-US" dirty="0"/>
              <a:t>6.4 Use Cases</a:t>
            </a:r>
          </a:p>
        </p:txBody>
      </p:sp>
      <p:sp>
        <p:nvSpPr>
          <p:cNvPr id="118788" name="Rectangle 4"/>
          <p:cNvSpPr>
            <a:spLocks noGrp="1" noChangeArrowheads="1"/>
          </p:cNvSpPr>
          <p:nvPr>
            <p:ph type="body" idx="1"/>
          </p:nvPr>
        </p:nvSpPr>
        <p:spPr>
          <a:xfrm>
            <a:off x="390811" y="928882"/>
            <a:ext cx="8255000" cy="2530475"/>
          </a:xfrm>
        </p:spPr>
        <p:txBody>
          <a:bodyPr/>
          <a:lstStyle/>
          <a:p>
            <a:pPr>
              <a:lnSpc>
                <a:spcPct val="80000"/>
              </a:lnSpc>
            </a:pPr>
            <a:r>
              <a:rPr lang="en-US" sz="2400" dirty="0"/>
              <a:t>A use case is a flow of events in the system, including interaction with actors</a:t>
            </a:r>
          </a:p>
          <a:p>
            <a:pPr>
              <a:lnSpc>
                <a:spcPct val="80000"/>
              </a:lnSpc>
            </a:pPr>
            <a:r>
              <a:rPr lang="en-US" sz="2400" dirty="0"/>
              <a:t>It is initiated by an </a:t>
            </a:r>
            <a:r>
              <a:rPr lang="en-US" sz="2400" dirty="0">
                <a:solidFill>
                  <a:srgbClr val="FF0000"/>
                </a:solidFill>
              </a:rPr>
              <a:t>actor</a:t>
            </a:r>
            <a:r>
              <a:rPr lang="en-US" sz="2400" dirty="0"/>
              <a:t>  </a:t>
            </a:r>
          </a:p>
          <a:p>
            <a:pPr>
              <a:lnSpc>
                <a:spcPct val="80000"/>
              </a:lnSpc>
            </a:pPr>
            <a:r>
              <a:rPr lang="en-US" sz="2400" dirty="0"/>
              <a:t>Each use case has a </a:t>
            </a:r>
            <a:r>
              <a:rPr lang="en-US" sz="2400" dirty="0">
                <a:solidFill>
                  <a:srgbClr val="FF0000"/>
                </a:solidFill>
              </a:rPr>
              <a:t>name</a:t>
            </a:r>
          </a:p>
          <a:p>
            <a:pPr>
              <a:lnSpc>
                <a:spcPct val="80000"/>
              </a:lnSpc>
            </a:pPr>
            <a:r>
              <a:rPr lang="en-US" sz="2400" dirty="0"/>
              <a:t>Each use case has a </a:t>
            </a:r>
            <a:r>
              <a:rPr lang="en-US" sz="2400" dirty="0">
                <a:solidFill>
                  <a:srgbClr val="FF0000"/>
                </a:solidFill>
              </a:rPr>
              <a:t>termination condition</a:t>
            </a:r>
          </a:p>
          <a:p>
            <a:pPr>
              <a:lnSpc>
                <a:spcPct val="80000"/>
              </a:lnSpc>
            </a:pPr>
            <a:r>
              <a:rPr lang="en-US" sz="2400" dirty="0"/>
              <a:t>Graphical Notation: An oval with the name of the use case</a:t>
            </a:r>
            <a:br>
              <a:rPr lang="en-US" sz="2000" dirty="0"/>
            </a:br>
            <a:br>
              <a:rPr lang="en-US" sz="2000" dirty="0"/>
            </a:br>
            <a:br>
              <a:rPr lang="en-US" sz="2000" dirty="0"/>
            </a:br>
            <a:br>
              <a:rPr lang="en-US" sz="2000" dirty="0"/>
            </a:br>
            <a:br>
              <a:rPr lang="en-US" sz="2000" dirty="0"/>
            </a:br>
            <a:br>
              <a:rPr lang="en-US" sz="2000" dirty="0"/>
            </a:br>
            <a:endParaRPr lang="en-US" sz="2000" dirty="0"/>
          </a:p>
        </p:txBody>
      </p:sp>
      <p:sp>
        <p:nvSpPr>
          <p:cNvPr id="118789" name="Rectangle 5"/>
          <p:cNvSpPr>
            <a:spLocks noChangeArrowheads="1"/>
          </p:cNvSpPr>
          <p:nvPr/>
        </p:nvSpPr>
        <p:spPr bwMode="auto">
          <a:xfrm>
            <a:off x="381000" y="5181600"/>
            <a:ext cx="8255000" cy="9906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407" tIns="45420" rIns="92407" bIns="45420"/>
          <a:lstStyle/>
          <a:p>
            <a:r>
              <a:rPr lang="en-US" sz="2400" i="1"/>
              <a:t>Use Case Model:</a:t>
            </a:r>
            <a:r>
              <a:rPr lang="en-US" sz="2400"/>
              <a:t> </a:t>
            </a:r>
            <a:r>
              <a:rPr lang="en-US" sz="2400" b="1"/>
              <a:t>The set of all use cases specifying the complete functionality of the system</a:t>
            </a:r>
          </a:p>
        </p:txBody>
      </p:sp>
    </p:spTree>
    <p:extLst>
      <p:ext uri="{BB962C8B-B14F-4D97-AF65-F5344CB8AC3E}">
        <p14:creationId xmlns:p14="http://schemas.microsoft.com/office/powerpoint/2010/main" val="132561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autoUpdateAnimBg="0"/>
      <p:bldP spid="118788" grpId="0" build="p" autoUpdateAnimBg="0"/>
      <p:bldP spid="11878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89162" y="179388"/>
            <a:ext cx="6954837" cy="688975"/>
          </a:xfrm>
          <a:noFill/>
          <a:ln/>
        </p:spPr>
        <p:txBody>
          <a:bodyPr lIns="92407" tIns="45420" rIns="92407" bIns="45420"/>
          <a:lstStyle/>
          <a:p>
            <a:r>
              <a:rPr lang="en-US" sz="2000" dirty="0"/>
              <a:t>Example:  Use Case Model for Incident Management</a:t>
            </a:r>
          </a:p>
        </p:txBody>
      </p:sp>
      <p:sp>
        <p:nvSpPr>
          <p:cNvPr id="119811" name="Rectangle 3"/>
          <p:cNvSpPr>
            <a:spLocks noChangeArrowheads="1"/>
          </p:cNvSpPr>
          <p:nvPr/>
        </p:nvSpPr>
        <p:spPr bwMode="auto">
          <a:xfrm>
            <a:off x="650875" y="1757363"/>
            <a:ext cx="8080375" cy="3440112"/>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12" name="Oval 4"/>
          <p:cNvSpPr>
            <a:spLocks noChangeArrowheads="1"/>
          </p:cNvSpPr>
          <p:nvPr/>
        </p:nvSpPr>
        <p:spPr bwMode="auto">
          <a:xfrm>
            <a:off x="2365375" y="3335338"/>
            <a:ext cx="1201738" cy="512762"/>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13" name="Rectangle 5"/>
          <p:cNvSpPr>
            <a:spLocks noChangeArrowheads="1"/>
          </p:cNvSpPr>
          <p:nvPr/>
        </p:nvSpPr>
        <p:spPr bwMode="auto">
          <a:xfrm>
            <a:off x="2189163" y="3875088"/>
            <a:ext cx="17145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ReportEmergency</a:t>
            </a:r>
            <a:endParaRPr lang="en-US">
              <a:latin typeface="Courier New" charset="0"/>
            </a:endParaRPr>
          </a:p>
        </p:txBody>
      </p:sp>
      <p:sp>
        <p:nvSpPr>
          <p:cNvPr id="119814" name="Freeform 6"/>
          <p:cNvSpPr>
            <a:spLocks/>
          </p:cNvSpPr>
          <p:nvPr/>
        </p:nvSpPr>
        <p:spPr bwMode="auto">
          <a:xfrm>
            <a:off x="1050925" y="2155825"/>
            <a:ext cx="247650" cy="665163"/>
          </a:xfrm>
          <a:custGeom>
            <a:avLst/>
            <a:gdLst>
              <a:gd name="T0" fmla="*/ 156 w 156"/>
              <a:gd name="T1" fmla="*/ 0 h 419"/>
              <a:gd name="T2" fmla="*/ 156 w 156"/>
              <a:gd name="T3" fmla="*/ 264 h 419"/>
              <a:gd name="T4" fmla="*/ 0 w 156"/>
              <a:gd name="T5" fmla="*/ 419 h 419"/>
            </a:gdLst>
            <a:ahLst/>
            <a:cxnLst>
              <a:cxn ang="0">
                <a:pos x="T0" y="T1"/>
              </a:cxn>
              <a:cxn ang="0">
                <a:pos x="T2" y="T3"/>
              </a:cxn>
              <a:cxn ang="0">
                <a:pos x="T4" y="T5"/>
              </a:cxn>
            </a:cxnLst>
            <a:rect l="0" t="0" r="r" b="b"/>
            <a:pathLst>
              <a:path w="156" h="419">
                <a:moveTo>
                  <a:pt x="156" y="0"/>
                </a:moveTo>
                <a:lnTo>
                  <a:pt x="156" y="264"/>
                </a:lnTo>
                <a:lnTo>
                  <a:pt x="0" y="419"/>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15" name="Line 7"/>
          <p:cNvSpPr>
            <a:spLocks noChangeShapeType="1"/>
          </p:cNvSpPr>
          <p:nvPr/>
        </p:nvSpPr>
        <p:spPr bwMode="auto">
          <a:xfrm>
            <a:off x="1298575" y="2574925"/>
            <a:ext cx="228600" cy="24606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16" name="Line 8"/>
          <p:cNvSpPr>
            <a:spLocks noChangeShapeType="1"/>
          </p:cNvSpPr>
          <p:nvPr/>
        </p:nvSpPr>
        <p:spPr bwMode="auto">
          <a:xfrm>
            <a:off x="1050925" y="2327275"/>
            <a:ext cx="476250"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17" name="Oval 9"/>
          <p:cNvSpPr>
            <a:spLocks noChangeArrowheads="1"/>
          </p:cNvSpPr>
          <p:nvPr/>
        </p:nvSpPr>
        <p:spPr bwMode="auto">
          <a:xfrm>
            <a:off x="1184275" y="1985963"/>
            <a:ext cx="228600" cy="227012"/>
          </a:xfrm>
          <a:prstGeom prst="ellipse">
            <a:avLst/>
          </a:prstGeom>
          <a:solidFill>
            <a:srgbClr val="FFFFFF"/>
          </a:solidFill>
          <a:ln w="19050">
            <a:solidFill>
              <a:srgbClr val="000000"/>
            </a:solidFill>
            <a:round/>
            <a:headEnd/>
            <a:tailEnd/>
          </a:ln>
        </p:spPr>
        <p:txBody>
          <a:bodyPr/>
          <a:lstStyle/>
          <a:p>
            <a:endParaRPr lang="en-US"/>
          </a:p>
        </p:txBody>
      </p:sp>
      <p:sp>
        <p:nvSpPr>
          <p:cNvPr id="119818" name="Rectangle 10"/>
          <p:cNvSpPr>
            <a:spLocks noChangeArrowheads="1"/>
          </p:cNvSpPr>
          <p:nvPr/>
        </p:nvSpPr>
        <p:spPr bwMode="auto">
          <a:xfrm>
            <a:off x="777875" y="2849563"/>
            <a:ext cx="8001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FieldOf</a:t>
            </a:r>
            <a:endParaRPr lang="en-US">
              <a:latin typeface="Courier New" charset="0"/>
            </a:endParaRPr>
          </a:p>
        </p:txBody>
      </p:sp>
      <p:sp>
        <p:nvSpPr>
          <p:cNvPr id="119819" name="Rectangle 11"/>
          <p:cNvSpPr>
            <a:spLocks noChangeArrowheads="1"/>
          </p:cNvSpPr>
          <p:nvPr/>
        </p:nvSpPr>
        <p:spPr bwMode="auto">
          <a:xfrm>
            <a:off x="1450975" y="2849563"/>
            <a:ext cx="1143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f</a:t>
            </a:r>
            <a:endParaRPr lang="en-US">
              <a:latin typeface="Courier New" charset="0"/>
            </a:endParaRPr>
          </a:p>
        </p:txBody>
      </p:sp>
      <p:sp>
        <p:nvSpPr>
          <p:cNvPr id="119820" name="Rectangle 12"/>
          <p:cNvSpPr>
            <a:spLocks noChangeArrowheads="1"/>
          </p:cNvSpPr>
          <p:nvPr/>
        </p:nvSpPr>
        <p:spPr bwMode="auto">
          <a:xfrm>
            <a:off x="1504950" y="2849563"/>
            <a:ext cx="4572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icer</a:t>
            </a:r>
            <a:endParaRPr lang="en-US">
              <a:latin typeface="Courier New" charset="0"/>
            </a:endParaRPr>
          </a:p>
        </p:txBody>
      </p:sp>
      <p:sp>
        <p:nvSpPr>
          <p:cNvPr id="119821" name="Freeform 13"/>
          <p:cNvSpPr>
            <a:spLocks/>
          </p:cNvSpPr>
          <p:nvPr/>
        </p:nvSpPr>
        <p:spPr bwMode="auto">
          <a:xfrm>
            <a:off x="5243513" y="2062163"/>
            <a:ext cx="247650" cy="665162"/>
          </a:xfrm>
          <a:custGeom>
            <a:avLst/>
            <a:gdLst>
              <a:gd name="T0" fmla="*/ 156 w 156"/>
              <a:gd name="T1" fmla="*/ 0 h 419"/>
              <a:gd name="T2" fmla="*/ 156 w 156"/>
              <a:gd name="T3" fmla="*/ 263 h 419"/>
              <a:gd name="T4" fmla="*/ 0 w 156"/>
              <a:gd name="T5" fmla="*/ 419 h 419"/>
            </a:gdLst>
            <a:ahLst/>
            <a:cxnLst>
              <a:cxn ang="0">
                <a:pos x="T0" y="T1"/>
              </a:cxn>
              <a:cxn ang="0">
                <a:pos x="T2" y="T3"/>
              </a:cxn>
              <a:cxn ang="0">
                <a:pos x="T4" y="T5"/>
              </a:cxn>
            </a:cxnLst>
            <a:rect l="0" t="0" r="r" b="b"/>
            <a:pathLst>
              <a:path w="156" h="419">
                <a:moveTo>
                  <a:pt x="156" y="0"/>
                </a:moveTo>
                <a:lnTo>
                  <a:pt x="156" y="263"/>
                </a:lnTo>
                <a:lnTo>
                  <a:pt x="0" y="419"/>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2" name="Line 14"/>
          <p:cNvSpPr>
            <a:spLocks noChangeShapeType="1"/>
          </p:cNvSpPr>
          <p:nvPr/>
        </p:nvSpPr>
        <p:spPr bwMode="auto">
          <a:xfrm>
            <a:off x="5491163" y="2479675"/>
            <a:ext cx="228600" cy="2476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23" name="Line 15"/>
          <p:cNvSpPr>
            <a:spLocks noChangeShapeType="1"/>
          </p:cNvSpPr>
          <p:nvPr/>
        </p:nvSpPr>
        <p:spPr bwMode="auto">
          <a:xfrm>
            <a:off x="5243513" y="2232025"/>
            <a:ext cx="476250"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24" name="Oval 16"/>
          <p:cNvSpPr>
            <a:spLocks noChangeArrowheads="1"/>
          </p:cNvSpPr>
          <p:nvPr/>
        </p:nvSpPr>
        <p:spPr bwMode="auto">
          <a:xfrm>
            <a:off x="5376863" y="1890713"/>
            <a:ext cx="228600" cy="227012"/>
          </a:xfrm>
          <a:prstGeom prst="ellipse">
            <a:avLst/>
          </a:prstGeom>
          <a:solidFill>
            <a:srgbClr val="FFFFFF"/>
          </a:solidFill>
          <a:ln w="19050">
            <a:solidFill>
              <a:srgbClr val="000000"/>
            </a:solidFill>
            <a:round/>
            <a:headEnd/>
            <a:tailEnd/>
          </a:ln>
        </p:spPr>
        <p:txBody>
          <a:bodyPr/>
          <a:lstStyle/>
          <a:p>
            <a:endParaRPr lang="en-US"/>
          </a:p>
        </p:txBody>
      </p:sp>
      <p:sp>
        <p:nvSpPr>
          <p:cNvPr id="119825" name="Rectangle 17"/>
          <p:cNvSpPr>
            <a:spLocks noChangeArrowheads="1"/>
          </p:cNvSpPr>
          <p:nvPr/>
        </p:nvSpPr>
        <p:spPr bwMode="auto">
          <a:xfrm>
            <a:off x="5016500" y="2754313"/>
            <a:ext cx="1143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Dispatcher</a:t>
            </a:r>
            <a:endParaRPr lang="en-US">
              <a:latin typeface="Courier New" charset="0"/>
            </a:endParaRPr>
          </a:p>
        </p:txBody>
      </p:sp>
      <p:sp>
        <p:nvSpPr>
          <p:cNvPr id="119826" name="Line 18"/>
          <p:cNvSpPr>
            <a:spLocks noChangeShapeType="1"/>
          </p:cNvSpPr>
          <p:nvPr/>
        </p:nvSpPr>
        <p:spPr bwMode="auto">
          <a:xfrm>
            <a:off x="1774825" y="2460625"/>
            <a:ext cx="1201738" cy="74136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27" name="Oval 19"/>
          <p:cNvSpPr>
            <a:spLocks noChangeArrowheads="1"/>
          </p:cNvSpPr>
          <p:nvPr/>
        </p:nvSpPr>
        <p:spPr bwMode="auto">
          <a:xfrm>
            <a:off x="7378700" y="2346325"/>
            <a:ext cx="1200150" cy="512763"/>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8" name="Rectangle 20"/>
          <p:cNvSpPr>
            <a:spLocks noChangeArrowheads="1"/>
          </p:cNvSpPr>
          <p:nvPr/>
        </p:nvSpPr>
        <p:spPr bwMode="auto">
          <a:xfrm>
            <a:off x="7370763" y="2887663"/>
            <a:ext cx="13716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OpenIncident</a:t>
            </a:r>
            <a:endParaRPr lang="en-US">
              <a:latin typeface="Courier New" charset="0"/>
            </a:endParaRPr>
          </a:p>
        </p:txBody>
      </p:sp>
      <p:sp>
        <p:nvSpPr>
          <p:cNvPr id="119829" name="Oval 21"/>
          <p:cNvSpPr>
            <a:spLocks noChangeArrowheads="1"/>
          </p:cNvSpPr>
          <p:nvPr/>
        </p:nvSpPr>
        <p:spPr bwMode="auto">
          <a:xfrm>
            <a:off x="6978650" y="4322763"/>
            <a:ext cx="1200150" cy="514350"/>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30" name="Rectangle 22"/>
          <p:cNvSpPr>
            <a:spLocks noChangeArrowheads="1"/>
          </p:cNvSpPr>
          <p:nvPr/>
        </p:nvSpPr>
        <p:spPr bwMode="auto">
          <a:xfrm>
            <a:off x="6780213" y="4864100"/>
            <a:ext cx="19431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Courier New" charset="0"/>
              </a:rPr>
              <a:t>AllocateResources</a:t>
            </a:r>
            <a:endParaRPr lang="en-US">
              <a:latin typeface="Courier New" charset="0"/>
            </a:endParaRPr>
          </a:p>
        </p:txBody>
      </p:sp>
      <p:sp>
        <p:nvSpPr>
          <p:cNvPr id="119831" name="Line 23"/>
          <p:cNvSpPr>
            <a:spLocks noChangeShapeType="1"/>
          </p:cNvSpPr>
          <p:nvPr/>
        </p:nvSpPr>
        <p:spPr bwMode="auto">
          <a:xfrm>
            <a:off x="5662613" y="3106738"/>
            <a:ext cx="1430337" cy="11207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32" name="Line 24"/>
          <p:cNvSpPr>
            <a:spLocks noChangeShapeType="1"/>
          </p:cNvSpPr>
          <p:nvPr/>
        </p:nvSpPr>
        <p:spPr bwMode="auto">
          <a:xfrm>
            <a:off x="5929313" y="2536825"/>
            <a:ext cx="1163637" cy="571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33" name="Line 25"/>
          <p:cNvSpPr>
            <a:spLocks noChangeShapeType="1"/>
          </p:cNvSpPr>
          <p:nvPr/>
        </p:nvSpPr>
        <p:spPr bwMode="auto">
          <a:xfrm flipV="1">
            <a:off x="3586163" y="2498725"/>
            <a:ext cx="1295400" cy="74136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8742667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1028"/>
          <p:cNvSpPr>
            <a:spLocks noGrp="1" noChangeArrowheads="1"/>
          </p:cNvSpPr>
          <p:nvPr>
            <p:ph type="title"/>
          </p:nvPr>
        </p:nvSpPr>
        <p:spPr>
          <a:xfrm>
            <a:off x="1371684" y="179388"/>
            <a:ext cx="7772316" cy="688975"/>
          </a:xfrm>
        </p:spPr>
        <p:txBody>
          <a:bodyPr/>
          <a:lstStyle/>
          <a:p>
            <a:r>
              <a:rPr lang="en-US" sz="2000" dirty="0"/>
              <a:t>Next goal, after the scenarios are formulated:</a:t>
            </a:r>
            <a:br>
              <a:rPr lang="en-US" sz="2000" dirty="0"/>
            </a:br>
            <a:endParaRPr lang="en-US" sz="2000" dirty="0"/>
          </a:p>
        </p:txBody>
      </p:sp>
      <p:sp>
        <p:nvSpPr>
          <p:cNvPr id="49157" name="Rectangle 1029"/>
          <p:cNvSpPr>
            <a:spLocks noGrp="1" noChangeArrowheads="1"/>
          </p:cNvSpPr>
          <p:nvPr>
            <p:ph type="body" idx="1"/>
          </p:nvPr>
        </p:nvSpPr>
        <p:spPr/>
        <p:txBody>
          <a:bodyPr/>
          <a:lstStyle/>
          <a:p>
            <a:r>
              <a:rPr lang="en-US" sz="2400" dirty="0"/>
              <a:t>Find a use case in the scenario that specifies all possible instances of how to report a fire</a:t>
            </a:r>
          </a:p>
          <a:p>
            <a:pPr lvl="1"/>
            <a:r>
              <a:rPr lang="en-US" sz="2000" dirty="0"/>
              <a:t>Example: “Report Emergency “ in the first paragraph of the scenario is a candidate for a use case</a:t>
            </a:r>
          </a:p>
          <a:p>
            <a:pPr lvl="1"/>
            <a:endParaRPr lang="en-US" sz="2000" dirty="0"/>
          </a:p>
          <a:p>
            <a:r>
              <a:rPr lang="en-US" sz="2400" dirty="0"/>
              <a:t>Describe this use case in more detail </a:t>
            </a:r>
          </a:p>
          <a:p>
            <a:pPr lvl="1"/>
            <a:r>
              <a:rPr lang="en-US" sz="2000" dirty="0"/>
              <a:t>Describe the entry condition </a:t>
            </a:r>
          </a:p>
          <a:p>
            <a:pPr lvl="1"/>
            <a:r>
              <a:rPr lang="en-US" sz="2000" dirty="0"/>
              <a:t>Describe the flow of events  </a:t>
            </a:r>
          </a:p>
          <a:p>
            <a:pPr lvl="1"/>
            <a:r>
              <a:rPr lang="en-US" sz="2000" dirty="0"/>
              <a:t>Describe the exit condition </a:t>
            </a:r>
          </a:p>
          <a:p>
            <a:pPr lvl="1"/>
            <a:r>
              <a:rPr lang="en-US" sz="2000" dirty="0"/>
              <a:t>Describe exceptions</a:t>
            </a:r>
          </a:p>
          <a:p>
            <a:pPr lvl="1"/>
            <a:r>
              <a:rPr lang="en-US" sz="2000" dirty="0"/>
              <a:t>Describe special requirements (constraints,  nonfunctional requirements)</a:t>
            </a:r>
          </a:p>
          <a:p>
            <a:endParaRPr lang="en-US" sz="2400" dirty="0"/>
          </a:p>
        </p:txBody>
      </p:sp>
    </p:spTree>
    <p:extLst>
      <p:ext uri="{BB962C8B-B14F-4D97-AF65-F5344CB8AC3E}">
        <p14:creationId xmlns:p14="http://schemas.microsoft.com/office/powerpoint/2010/main" val="4105356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1676476" y="179388"/>
            <a:ext cx="7467524" cy="688975"/>
          </a:xfrm>
        </p:spPr>
        <p:txBody>
          <a:bodyPr/>
          <a:lstStyle/>
          <a:p>
            <a:r>
              <a:rPr lang="en-US" sz="2000" dirty="0"/>
              <a:t>Example of steps in formulating a use case</a:t>
            </a:r>
          </a:p>
        </p:txBody>
      </p:sp>
      <p:sp>
        <p:nvSpPr>
          <p:cNvPr id="50179" name="Rectangle 1027"/>
          <p:cNvSpPr>
            <a:spLocks noGrp="1" noChangeArrowheads="1"/>
          </p:cNvSpPr>
          <p:nvPr>
            <p:ph type="body" idx="1"/>
          </p:nvPr>
        </p:nvSpPr>
        <p:spPr>
          <a:xfrm>
            <a:off x="444500" y="968375"/>
            <a:ext cx="8255000" cy="4921250"/>
          </a:xfrm>
        </p:spPr>
        <p:txBody>
          <a:bodyPr/>
          <a:lstStyle/>
          <a:p>
            <a:r>
              <a:rPr lang="en-US" sz="2400" dirty="0"/>
              <a:t>First </a:t>
            </a:r>
            <a:r>
              <a:rPr lang="en-US" sz="2400" dirty="0">
                <a:solidFill>
                  <a:srgbClr val="FF0000"/>
                </a:solidFill>
              </a:rPr>
              <a:t>name</a:t>
            </a:r>
            <a:r>
              <a:rPr lang="en-US" sz="2400" dirty="0"/>
              <a:t> the use case</a:t>
            </a:r>
          </a:p>
          <a:p>
            <a:pPr lvl="1"/>
            <a:r>
              <a:rPr lang="en-US" sz="2000" dirty="0"/>
              <a:t>Use case name: </a:t>
            </a:r>
            <a:r>
              <a:rPr lang="en-US" sz="2000" dirty="0" err="1"/>
              <a:t>ReportEmergency</a:t>
            </a:r>
            <a:r>
              <a:rPr lang="en-US" sz="2000" dirty="0"/>
              <a:t>	</a:t>
            </a:r>
          </a:p>
          <a:p>
            <a:pPr lvl="1"/>
            <a:endParaRPr lang="en-US" sz="2000" dirty="0"/>
          </a:p>
          <a:p>
            <a:r>
              <a:rPr lang="en-US" sz="2400" dirty="0"/>
              <a:t>Then find the </a:t>
            </a:r>
            <a:r>
              <a:rPr lang="en-US" sz="2400" dirty="0">
                <a:solidFill>
                  <a:srgbClr val="FF0000"/>
                </a:solidFill>
              </a:rPr>
              <a:t>actors</a:t>
            </a:r>
          </a:p>
          <a:p>
            <a:pPr lvl="1"/>
            <a:r>
              <a:rPr lang="en-US" sz="2000" dirty="0"/>
              <a:t>Generalize the concrete names (“Bob”) to participating actors (“Field officer”)</a:t>
            </a:r>
          </a:p>
          <a:p>
            <a:pPr lvl="1"/>
            <a:r>
              <a:rPr lang="en-US" sz="2000" dirty="0"/>
              <a:t>Participating Actors:</a:t>
            </a:r>
          </a:p>
          <a:p>
            <a:pPr lvl="2"/>
            <a:r>
              <a:rPr lang="en-US" sz="2000" dirty="0"/>
              <a:t>Field Officer (Bob and Alice in the Scenario)</a:t>
            </a:r>
          </a:p>
          <a:p>
            <a:pPr lvl="2"/>
            <a:r>
              <a:rPr lang="en-US" sz="2000" dirty="0"/>
              <a:t>Dispatcher (John in the Scenario)</a:t>
            </a:r>
          </a:p>
          <a:p>
            <a:pPr lvl="2"/>
            <a:r>
              <a:rPr lang="en-US" sz="2000" dirty="0"/>
              <a:t>?	</a:t>
            </a:r>
          </a:p>
          <a:p>
            <a:r>
              <a:rPr lang="en-US" sz="2400" dirty="0"/>
              <a:t>Then concentrate on the </a:t>
            </a:r>
            <a:r>
              <a:rPr lang="en-US" sz="2400" dirty="0">
                <a:solidFill>
                  <a:srgbClr val="FF0000"/>
                </a:solidFill>
              </a:rPr>
              <a:t>flow of events</a:t>
            </a:r>
          </a:p>
          <a:p>
            <a:pPr lvl="1"/>
            <a:r>
              <a:rPr lang="en-US" sz="2000" dirty="0"/>
              <a:t>Use informal natural language</a:t>
            </a:r>
          </a:p>
          <a:p>
            <a:pPr lvl="1"/>
            <a:endParaRPr lang="en-US" sz="2000" dirty="0"/>
          </a:p>
          <a:p>
            <a:endParaRPr lang="en-US" sz="2400" dirty="0"/>
          </a:p>
        </p:txBody>
      </p:sp>
    </p:spTree>
    <p:extLst>
      <p:ext uri="{BB962C8B-B14F-4D97-AF65-F5344CB8AC3E}">
        <p14:creationId xmlns:p14="http://schemas.microsoft.com/office/powerpoint/2010/main" val="424353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9388"/>
            <a:ext cx="8382000" cy="688975"/>
          </a:xfrm>
        </p:spPr>
        <p:txBody>
          <a:bodyPr/>
          <a:lstStyle/>
          <a:p>
            <a:r>
              <a:rPr lang="en-US" sz="2400" dirty="0"/>
              <a:t>1.2 But requirement is hard to capture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31800" y="1434722"/>
            <a:ext cx="8382000" cy="4065270"/>
          </a:xfrm>
          <a:prstGeom prst="rect">
            <a:avLst/>
          </a:prstGeom>
        </p:spPr>
      </p:pic>
      <p:sp>
        <p:nvSpPr>
          <p:cNvPr id="5" name="Rectangle 4"/>
          <p:cNvSpPr/>
          <p:nvPr/>
        </p:nvSpPr>
        <p:spPr>
          <a:xfrm>
            <a:off x="2057466" y="5499992"/>
            <a:ext cx="4572000" cy="830997"/>
          </a:xfrm>
          <a:prstGeom prst="rect">
            <a:avLst/>
          </a:prstGeom>
        </p:spPr>
        <p:txBody>
          <a:bodyPr>
            <a:spAutoFit/>
          </a:bodyPr>
          <a:lstStyle/>
          <a:p>
            <a:r>
              <a:rPr lang="en-US" dirty="0"/>
              <a:t>From http://</a:t>
            </a:r>
            <a:r>
              <a:rPr lang="en-US" dirty="0" err="1"/>
              <a:t>www.ahlsmith.com</a:t>
            </a:r>
            <a:r>
              <a:rPr lang="en-US" dirty="0"/>
              <a:t>/?tag=software-requirements</a:t>
            </a:r>
          </a:p>
        </p:txBody>
      </p:sp>
    </p:spTree>
    <p:extLst>
      <p:ext uri="{BB962C8B-B14F-4D97-AF65-F5344CB8AC3E}">
        <p14:creationId xmlns:p14="http://schemas.microsoft.com/office/powerpoint/2010/main" val="3361808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1524080" y="179388"/>
            <a:ext cx="7619920" cy="688975"/>
          </a:xfrm>
        </p:spPr>
        <p:txBody>
          <a:bodyPr/>
          <a:lstStyle/>
          <a:p>
            <a:r>
              <a:rPr lang="en-US" sz="2400" dirty="0"/>
              <a:t>Example of steps in formulating a use case</a:t>
            </a:r>
          </a:p>
        </p:txBody>
      </p:sp>
      <p:sp>
        <p:nvSpPr>
          <p:cNvPr id="20485" name="Rectangle 5"/>
          <p:cNvSpPr>
            <a:spLocks noGrp="1" noChangeArrowheads="1"/>
          </p:cNvSpPr>
          <p:nvPr>
            <p:ph type="body" idx="1"/>
          </p:nvPr>
        </p:nvSpPr>
        <p:spPr>
          <a:xfrm>
            <a:off x="355600" y="1208088"/>
            <a:ext cx="8255000" cy="4921250"/>
          </a:xfrm>
        </p:spPr>
        <p:txBody>
          <a:bodyPr/>
          <a:lstStyle/>
          <a:p>
            <a:r>
              <a:rPr lang="en-US" sz="2000" dirty="0"/>
              <a:t>Formulate the Flow of Events:</a:t>
            </a:r>
          </a:p>
          <a:p>
            <a:pPr lvl="1"/>
            <a:r>
              <a:rPr lang="en-US" sz="1800" dirty="0"/>
              <a:t>The </a:t>
            </a:r>
            <a:r>
              <a:rPr lang="en-US" sz="1800" dirty="0" err="1">
                <a:solidFill>
                  <a:srgbClr val="FF0000"/>
                </a:solidFill>
              </a:rPr>
              <a:t>FieldOfficer</a:t>
            </a:r>
            <a:r>
              <a:rPr lang="en-US" sz="1800" dirty="0">
                <a:solidFill>
                  <a:srgbClr val="FF0000"/>
                </a:solidFill>
              </a:rPr>
              <a:t> </a:t>
            </a:r>
            <a:r>
              <a:rPr lang="en-US" sz="1800" dirty="0"/>
              <a:t>activates the “Report Emergency” function on her terminal. FRIEND responds by presenting a form to the officer.</a:t>
            </a:r>
          </a:p>
          <a:p>
            <a:pPr lvl="1"/>
            <a:r>
              <a:rPr lang="en-US" sz="1800" dirty="0"/>
              <a:t>The </a:t>
            </a:r>
            <a:r>
              <a:rPr lang="en-US" sz="1800" dirty="0" err="1">
                <a:solidFill>
                  <a:srgbClr val="FF0000"/>
                </a:solidFill>
              </a:rPr>
              <a:t>FieldOfficer</a:t>
            </a:r>
            <a:r>
              <a:rPr lang="en-US" sz="1800" dirty="0"/>
              <a:t> fills the form, by selecting the emergency level, type, location, and brief description of the situation. The </a:t>
            </a:r>
            <a:r>
              <a:rPr lang="en-US" sz="1800" dirty="0" err="1"/>
              <a:t>FieldOfficer</a:t>
            </a:r>
            <a:r>
              <a:rPr lang="en-US" sz="1800" dirty="0"/>
              <a:t> also describes possible responses to the emergency situation. Once the form is completed, the </a:t>
            </a:r>
            <a:r>
              <a:rPr lang="en-US" sz="1800" dirty="0" err="1"/>
              <a:t>FieldOfficer</a:t>
            </a:r>
            <a:r>
              <a:rPr lang="en-US" sz="1800" dirty="0"/>
              <a:t> submits the form, at which point, the Dispatcher is notified.</a:t>
            </a:r>
          </a:p>
          <a:p>
            <a:pPr lvl="1"/>
            <a:r>
              <a:rPr lang="en-US" sz="1800" dirty="0"/>
              <a:t>The </a:t>
            </a:r>
            <a:r>
              <a:rPr lang="en-US" sz="1800" dirty="0">
                <a:solidFill>
                  <a:srgbClr val="FF0000"/>
                </a:solidFill>
              </a:rPr>
              <a:t>Dispatcher</a:t>
            </a:r>
            <a:r>
              <a:rPr lang="en-US" sz="1800" dirty="0"/>
              <a:t> reviews the submitted information and creates an Incident in the database by invoking the </a:t>
            </a:r>
            <a:r>
              <a:rPr lang="en-US" sz="1800" dirty="0" err="1"/>
              <a:t>OpenIncident</a:t>
            </a:r>
            <a:r>
              <a:rPr lang="en-US" sz="1800" dirty="0"/>
              <a:t> use case. The Dispatcher selects a response and acknowledges the emergency report.</a:t>
            </a:r>
          </a:p>
          <a:p>
            <a:pPr lvl="1"/>
            <a:r>
              <a:rPr lang="en-US" sz="1800" dirty="0"/>
              <a:t>The </a:t>
            </a:r>
            <a:r>
              <a:rPr lang="en-US" sz="1800" dirty="0" err="1">
                <a:solidFill>
                  <a:srgbClr val="FF0000"/>
                </a:solidFill>
              </a:rPr>
              <a:t>FieldOfficer</a:t>
            </a:r>
            <a:r>
              <a:rPr lang="en-US" sz="1800" dirty="0"/>
              <a:t> receives the acknowledgment and the selected response.</a:t>
            </a:r>
            <a:br>
              <a:rPr lang="en-US" sz="1800" dirty="0"/>
            </a:br>
            <a:endParaRPr lang="en-US" sz="1800" dirty="0"/>
          </a:p>
        </p:txBody>
      </p:sp>
    </p:spTree>
    <p:extLst>
      <p:ext uri="{BB962C8B-B14F-4D97-AF65-F5344CB8AC3E}">
        <p14:creationId xmlns:p14="http://schemas.microsoft.com/office/powerpoint/2010/main" val="390489567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80" y="179388"/>
            <a:ext cx="7619920" cy="688975"/>
          </a:xfrm>
          <a:noFill/>
          <a:ln/>
        </p:spPr>
        <p:txBody>
          <a:bodyPr lIns="92407" tIns="45420" rIns="92407" bIns="45420"/>
          <a:lstStyle/>
          <a:p>
            <a:r>
              <a:rPr lang="en-US" sz="2400" dirty="0"/>
              <a:t>Example of steps in formulating a use case</a:t>
            </a:r>
          </a:p>
        </p:txBody>
      </p:sp>
      <p:sp>
        <p:nvSpPr>
          <p:cNvPr id="21507" name="Rectangle 3"/>
          <p:cNvSpPr>
            <a:spLocks noGrp="1" noChangeArrowheads="1"/>
          </p:cNvSpPr>
          <p:nvPr>
            <p:ph type="body" idx="1"/>
          </p:nvPr>
        </p:nvSpPr>
        <p:spPr>
          <a:noFill/>
          <a:ln/>
        </p:spPr>
        <p:txBody>
          <a:bodyPr lIns="92407" tIns="45420" rIns="92407" bIns="45420"/>
          <a:lstStyle/>
          <a:p>
            <a:r>
              <a:rPr lang="en-US" sz="2400" dirty="0"/>
              <a:t>Write down the exceptions:</a:t>
            </a:r>
          </a:p>
          <a:p>
            <a:pPr lvl="1"/>
            <a:r>
              <a:rPr lang="en-US" sz="2000" dirty="0"/>
              <a:t>The </a:t>
            </a:r>
            <a:r>
              <a:rPr lang="en-US" sz="2000" dirty="0" err="1">
                <a:solidFill>
                  <a:srgbClr val="FF0000"/>
                </a:solidFill>
              </a:rPr>
              <a:t>FieldOfficer</a:t>
            </a:r>
            <a:r>
              <a:rPr lang="en-US" sz="2000" dirty="0"/>
              <a:t> is notified immediately if the connection between her terminal and the central is lost.</a:t>
            </a:r>
          </a:p>
          <a:p>
            <a:pPr lvl="1"/>
            <a:r>
              <a:rPr lang="en-US" sz="2000" dirty="0"/>
              <a:t>The </a:t>
            </a:r>
            <a:r>
              <a:rPr lang="en-US" sz="2000" dirty="0">
                <a:solidFill>
                  <a:srgbClr val="FF0000"/>
                </a:solidFill>
              </a:rPr>
              <a:t>Dispatcher</a:t>
            </a:r>
            <a:r>
              <a:rPr lang="en-US" sz="2000" dirty="0"/>
              <a:t> is notified immediately if the connection between any logged in </a:t>
            </a:r>
            <a:r>
              <a:rPr lang="en-US" sz="2000" dirty="0" err="1"/>
              <a:t>FieldOfficer</a:t>
            </a:r>
            <a:r>
              <a:rPr lang="en-US" sz="2000" dirty="0"/>
              <a:t> and the central is lost.</a:t>
            </a:r>
          </a:p>
          <a:p>
            <a:r>
              <a:rPr lang="en-US" sz="2400" dirty="0"/>
              <a:t>Identify and write down any special requirements:</a:t>
            </a:r>
          </a:p>
          <a:p>
            <a:pPr lvl="1"/>
            <a:r>
              <a:rPr lang="en-US" sz="2000" dirty="0"/>
              <a:t>The </a:t>
            </a:r>
            <a:r>
              <a:rPr lang="en-US" sz="2000" dirty="0" err="1"/>
              <a:t>FieldOfficer’s</a:t>
            </a:r>
            <a:r>
              <a:rPr lang="en-US" sz="2000" dirty="0"/>
              <a:t> report is acknowledged within 30 seconds. </a:t>
            </a:r>
          </a:p>
          <a:p>
            <a:pPr lvl="1"/>
            <a:r>
              <a:rPr lang="en-US" sz="2000" dirty="0"/>
              <a:t>The selected response arrives no later than 30 seconds after it is sent by the Dispatcher.</a:t>
            </a:r>
          </a:p>
        </p:txBody>
      </p:sp>
      <p:sp>
        <p:nvSpPr>
          <p:cNvPr id="21508" name="Text Box 4"/>
          <p:cNvSpPr txBox="1">
            <a:spLocks noChangeArrowheads="1"/>
          </p:cNvSpPr>
          <p:nvPr/>
        </p:nvSpPr>
        <p:spPr bwMode="auto">
          <a:xfrm>
            <a:off x="3160713" y="5459413"/>
            <a:ext cx="318770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it-IT" b="1">
                <a:solidFill>
                  <a:srgbClr val="3333CC"/>
                </a:solidFill>
              </a:rPr>
              <a:t>Exceptions: “extend” use cases</a:t>
            </a:r>
          </a:p>
        </p:txBody>
      </p:sp>
    </p:spTree>
    <p:extLst>
      <p:ext uri="{BB962C8B-B14F-4D97-AF65-F5344CB8AC3E}">
        <p14:creationId xmlns:p14="http://schemas.microsoft.com/office/powerpoint/2010/main" val="318697847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52674" y="179388"/>
            <a:ext cx="7391326" cy="688975"/>
          </a:xfrm>
          <a:noFill/>
          <a:ln/>
        </p:spPr>
        <p:txBody>
          <a:bodyPr lIns="92407" tIns="45420" rIns="92407" bIns="45420"/>
          <a:lstStyle/>
          <a:p>
            <a:r>
              <a:rPr lang="en-US" sz="2400" dirty="0"/>
              <a:t>How to Specify  a Use Case (Summary)</a:t>
            </a:r>
          </a:p>
        </p:txBody>
      </p:sp>
      <p:sp>
        <p:nvSpPr>
          <p:cNvPr id="29699" name="Rectangle 3"/>
          <p:cNvSpPr>
            <a:spLocks noGrp="1" noChangeArrowheads="1"/>
          </p:cNvSpPr>
          <p:nvPr>
            <p:ph type="body" idx="1"/>
          </p:nvPr>
        </p:nvSpPr>
        <p:spPr>
          <a:xfrm>
            <a:off x="457200" y="990600"/>
            <a:ext cx="8255000" cy="4921250"/>
          </a:xfrm>
          <a:noFill/>
          <a:ln/>
        </p:spPr>
        <p:txBody>
          <a:bodyPr lIns="92407" tIns="45420" rIns="92407" bIns="45420"/>
          <a:lstStyle/>
          <a:p>
            <a:r>
              <a:rPr lang="en-US" sz="2000" dirty="0"/>
              <a:t>Name of Use Case</a:t>
            </a:r>
            <a:endParaRPr lang="en-US" sz="2000" u="sng" dirty="0"/>
          </a:p>
          <a:p>
            <a:r>
              <a:rPr lang="en-US" sz="2000" dirty="0"/>
              <a:t>Actors </a:t>
            </a:r>
          </a:p>
          <a:p>
            <a:pPr lvl="1"/>
            <a:r>
              <a:rPr lang="en-US" sz="1800" dirty="0"/>
              <a:t>Description of actors involved in use case</a:t>
            </a:r>
          </a:p>
          <a:p>
            <a:r>
              <a:rPr lang="en-US" sz="2000" dirty="0"/>
              <a:t>Entry condition</a:t>
            </a:r>
            <a:r>
              <a:rPr lang="en-US" sz="2000" u="sng" dirty="0"/>
              <a:t> </a:t>
            </a:r>
          </a:p>
          <a:p>
            <a:pPr lvl="1"/>
            <a:r>
              <a:rPr lang="en-US" sz="1800" dirty="0"/>
              <a:t>Use a syntactic phrase such as “This use case starts when…”</a:t>
            </a:r>
          </a:p>
          <a:p>
            <a:r>
              <a:rPr lang="en-US" sz="2000" dirty="0"/>
              <a:t>Flow of Events </a:t>
            </a:r>
          </a:p>
          <a:p>
            <a:pPr lvl="1"/>
            <a:r>
              <a:rPr lang="en-US" sz="1800" dirty="0"/>
              <a:t>Free form,  informal natural language</a:t>
            </a:r>
          </a:p>
          <a:p>
            <a:r>
              <a:rPr lang="en-US" sz="2000" dirty="0"/>
              <a:t>Exit condition </a:t>
            </a:r>
          </a:p>
          <a:p>
            <a:pPr lvl="1"/>
            <a:r>
              <a:rPr lang="en-US" sz="1800" dirty="0"/>
              <a:t>Star with “This use cases terminates when…”</a:t>
            </a:r>
          </a:p>
          <a:p>
            <a:r>
              <a:rPr lang="en-US" sz="2000" dirty="0"/>
              <a:t>Exceptions </a:t>
            </a:r>
          </a:p>
          <a:p>
            <a:pPr lvl="1"/>
            <a:r>
              <a:rPr lang="en-US" sz="1800" dirty="0"/>
              <a:t>Describe what happens if things go wrong</a:t>
            </a:r>
          </a:p>
          <a:p>
            <a:r>
              <a:rPr lang="en-US" sz="2000" dirty="0"/>
              <a:t>Special Requirements </a:t>
            </a:r>
          </a:p>
          <a:p>
            <a:pPr lvl="1"/>
            <a:r>
              <a:rPr lang="en-US" sz="1800" dirty="0"/>
              <a:t>List nonfunctional requirements and constraints</a:t>
            </a:r>
            <a:endParaRPr lang="en-US" sz="1800" u="sng" dirty="0"/>
          </a:p>
        </p:txBody>
      </p:sp>
    </p:spTree>
    <p:extLst>
      <p:ext uri="{BB962C8B-B14F-4D97-AF65-F5344CB8AC3E}">
        <p14:creationId xmlns:p14="http://schemas.microsoft.com/office/powerpoint/2010/main" val="10005194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4" name="Rectangle 6"/>
          <p:cNvSpPr>
            <a:spLocks noGrp="1" noChangeArrowheads="1"/>
          </p:cNvSpPr>
          <p:nvPr>
            <p:ph type="title"/>
          </p:nvPr>
        </p:nvSpPr>
        <p:spPr>
          <a:xfrm>
            <a:off x="1905070" y="107950"/>
            <a:ext cx="6667430" cy="704850"/>
          </a:xfrm>
        </p:spPr>
        <p:txBody>
          <a:bodyPr/>
          <a:lstStyle/>
          <a:p>
            <a:r>
              <a:rPr lang="en-US" sz="2400" dirty="0"/>
              <a:t>The </a:t>
            </a:r>
            <a:r>
              <a:rPr lang="en-US" sz="2400" dirty="0" err="1"/>
              <a:t>ReportEmergency</a:t>
            </a:r>
            <a:r>
              <a:rPr lang="en-US" sz="2400" dirty="0"/>
              <a:t> use case</a:t>
            </a:r>
          </a:p>
        </p:txBody>
      </p:sp>
      <p:pic>
        <p:nvPicPr>
          <p:cNvPr id="10957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815975"/>
            <a:ext cx="9144000" cy="6065838"/>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643156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2407" tIns="45420" rIns="92407" bIns="45420"/>
          <a:lstStyle/>
          <a:p>
            <a:r>
              <a:rPr lang="en-US"/>
              <a:t>Use Case Associations </a:t>
            </a:r>
          </a:p>
        </p:txBody>
      </p:sp>
      <p:sp>
        <p:nvSpPr>
          <p:cNvPr id="25603" name="Rectangle 3"/>
          <p:cNvSpPr>
            <a:spLocks noGrp="1" noChangeArrowheads="1"/>
          </p:cNvSpPr>
          <p:nvPr>
            <p:ph type="body" idx="1"/>
          </p:nvPr>
        </p:nvSpPr>
        <p:spPr>
          <a:noFill/>
          <a:ln/>
        </p:spPr>
        <p:txBody>
          <a:bodyPr lIns="92407" tIns="45420" rIns="92407" bIns="45420"/>
          <a:lstStyle/>
          <a:p>
            <a:r>
              <a:rPr lang="en-US" sz="2400" dirty="0"/>
              <a:t>Use case association = relationship between use cases</a:t>
            </a:r>
          </a:p>
          <a:p>
            <a:r>
              <a:rPr lang="en-US" sz="2400" dirty="0"/>
              <a:t>Important types: </a:t>
            </a:r>
          </a:p>
          <a:p>
            <a:pPr lvl="1"/>
            <a:r>
              <a:rPr lang="en-US" dirty="0"/>
              <a:t>Extends</a:t>
            </a:r>
          </a:p>
          <a:p>
            <a:pPr lvl="2"/>
            <a:r>
              <a:rPr lang="en-US" sz="2000" dirty="0"/>
              <a:t>A use case extends another use case</a:t>
            </a:r>
          </a:p>
          <a:p>
            <a:pPr lvl="1"/>
            <a:r>
              <a:rPr lang="en-US" dirty="0"/>
              <a:t>Include</a:t>
            </a:r>
          </a:p>
          <a:p>
            <a:pPr lvl="2"/>
            <a:r>
              <a:rPr lang="en-US" sz="2000" dirty="0"/>
              <a:t>A use case uses another use case</a:t>
            </a:r>
            <a:r>
              <a:rPr lang="en-US" sz="1800" dirty="0"/>
              <a:t> </a:t>
            </a:r>
            <a:r>
              <a:rPr lang="en-US" sz="2000" dirty="0"/>
              <a:t>(“functional decomposition”)</a:t>
            </a:r>
            <a:endParaRPr lang="en-US" sz="1800" dirty="0"/>
          </a:p>
          <a:p>
            <a:pPr lvl="1"/>
            <a:r>
              <a:rPr lang="en-US" dirty="0"/>
              <a:t>Generalization</a:t>
            </a:r>
          </a:p>
          <a:p>
            <a:pPr lvl="2"/>
            <a:r>
              <a:rPr lang="en-US" sz="2000" dirty="0"/>
              <a:t>An abstract use case has different specializations</a:t>
            </a:r>
          </a:p>
        </p:txBody>
      </p:sp>
      <p:sp>
        <p:nvSpPr>
          <p:cNvPr id="25604" name="Text Box 4"/>
          <p:cNvSpPr txBox="1">
            <a:spLocks noChangeArrowheads="1"/>
          </p:cNvSpPr>
          <p:nvPr/>
        </p:nvSpPr>
        <p:spPr bwMode="auto">
          <a:xfrm>
            <a:off x="2757488" y="5681663"/>
            <a:ext cx="37528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it-IT" b="1">
                <a:solidFill>
                  <a:srgbClr val="3333CC"/>
                </a:solidFill>
              </a:rPr>
              <a:t>Do not use other kinds of association</a:t>
            </a:r>
          </a:p>
        </p:txBody>
      </p:sp>
    </p:spTree>
    <p:extLst>
      <p:ext uri="{BB962C8B-B14F-4D97-AF65-F5344CB8AC3E}">
        <p14:creationId xmlns:p14="http://schemas.microsoft.com/office/powerpoint/2010/main" val="31843066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98" y="179388"/>
            <a:ext cx="8305702" cy="688975"/>
          </a:xfrm>
          <a:noFill/>
          <a:ln/>
        </p:spPr>
        <p:txBody>
          <a:bodyPr lIns="92407" tIns="45420" rIns="92407" bIns="45420"/>
          <a:lstStyle/>
          <a:p>
            <a:r>
              <a:rPr lang="en-US" sz="2400"/>
              <a:t>&lt;&lt;Include&gt;&gt;: Functional Decomposition</a:t>
            </a:r>
          </a:p>
        </p:txBody>
      </p:sp>
      <p:sp>
        <p:nvSpPr>
          <p:cNvPr id="26627" name="Rectangle 3"/>
          <p:cNvSpPr>
            <a:spLocks noGrp="1" noChangeArrowheads="1"/>
          </p:cNvSpPr>
          <p:nvPr>
            <p:ph type="body" idx="1"/>
          </p:nvPr>
        </p:nvSpPr>
        <p:spPr>
          <a:xfrm>
            <a:off x="381000" y="1069975"/>
            <a:ext cx="8253413" cy="4921250"/>
          </a:xfrm>
          <a:noFill/>
          <a:ln/>
        </p:spPr>
        <p:txBody>
          <a:bodyPr lIns="92407" tIns="45420" rIns="92407" bIns="45420"/>
          <a:lstStyle/>
          <a:p>
            <a:r>
              <a:rPr lang="en-US" sz="2400" dirty="0"/>
              <a:t>Problem: </a:t>
            </a:r>
          </a:p>
          <a:p>
            <a:pPr lvl="1"/>
            <a:r>
              <a:rPr lang="en-US" sz="2000" dirty="0"/>
              <a:t>A function in the original problem statement is too complex to be solvable immediately</a:t>
            </a:r>
          </a:p>
          <a:p>
            <a:r>
              <a:rPr lang="en-US" sz="2400" dirty="0"/>
              <a:t>Solution: </a:t>
            </a:r>
          </a:p>
          <a:p>
            <a:pPr lvl="1"/>
            <a:r>
              <a:rPr lang="en-US" sz="2000" dirty="0"/>
              <a:t>Describe the function as  the aggregation of a set of simpler functions. The associated use case is decomposed into smaller use cases</a:t>
            </a:r>
          </a:p>
        </p:txBody>
      </p:sp>
      <p:sp>
        <p:nvSpPr>
          <p:cNvPr id="26628" name="Oval 4"/>
          <p:cNvSpPr>
            <a:spLocks noChangeArrowheads="1"/>
          </p:cNvSpPr>
          <p:nvPr/>
        </p:nvSpPr>
        <p:spPr bwMode="auto">
          <a:xfrm>
            <a:off x="3636963" y="3429000"/>
            <a:ext cx="1458912" cy="60325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9" name="Rectangle 5"/>
          <p:cNvSpPr>
            <a:spLocks noChangeArrowheads="1"/>
          </p:cNvSpPr>
          <p:nvPr/>
        </p:nvSpPr>
        <p:spPr bwMode="auto">
          <a:xfrm>
            <a:off x="5260975" y="3563938"/>
            <a:ext cx="1889125" cy="3333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spAutoFit/>
          </a:bodyPr>
          <a:lstStyle/>
          <a:p>
            <a:pPr defTabSz="901700"/>
            <a:r>
              <a:rPr lang="en-US" sz="1600" b="1">
                <a:solidFill>
                  <a:srgbClr val="000000"/>
                </a:solidFill>
                <a:latin typeface="Courier New" charset="0"/>
              </a:rPr>
              <a:t>CreateDocument</a:t>
            </a:r>
          </a:p>
        </p:txBody>
      </p:sp>
      <p:sp>
        <p:nvSpPr>
          <p:cNvPr id="26630" name="Oval 6"/>
          <p:cNvSpPr>
            <a:spLocks noChangeArrowheads="1"/>
          </p:cNvSpPr>
          <p:nvPr/>
        </p:nvSpPr>
        <p:spPr bwMode="auto">
          <a:xfrm>
            <a:off x="1298575" y="5233988"/>
            <a:ext cx="1460500" cy="60325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Rectangle 7"/>
          <p:cNvSpPr>
            <a:spLocks noChangeArrowheads="1"/>
          </p:cNvSpPr>
          <p:nvPr/>
        </p:nvSpPr>
        <p:spPr bwMode="auto">
          <a:xfrm>
            <a:off x="1693863" y="5929313"/>
            <a:ext cx="666750" cy="3333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spAutoFit/>
          </a:bodyPr>
          <a:lstStyle/>
          <a:p>
            <a:pPr defTabSz="901700"/>
            <a:r>
              <a:rPr lang="en-US" sz="1600" b="1">
                <a:solidFill>
                  <a:srgbClr val="000000"/>
                </a:solidFill>
                <a:latin typeface="Courier New" charset="0"/>
              </a:rPr>
              <a:t>Scan</a:t>
            </a:r>
          </a:p>
        </p:txBody>
      </p:sp>
      <p:sp>
        <p:nvSpPr>
          <p:cNvPr id="26632" name="Oval 8"/>
          <p:cNvSpPr>
            <a:spLocks noChangeArrowheads="1"/>
          </p:cNvSpPr>
          <p:nvPr/>
        </p:nvSpPr>
        <p:spPr bwMode="auto">
          <a:xfrm>
            <a:off x="3940175" y="5119688"/>
            <a:ext cx="1460500" cy="60325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3" name="Rectangle 9"/>
          <p:cNvSpPr>
            <a:spLocks noChangeArrowheads="1"/>
          </p:cNvSpPr>
          <p:nvPr/>
        </p:nvSpPr>
        <p:spPr bwMode="auto">
          <a:xfrm>
            <a:off x="4397375" y="5872163"/>
            <a:ext cx="544513" cy="3333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spAutoFit/>
          </a:bodyPr>
          <a:lstStyle/>
          <a:p>
            <a:pPr defTabSz="901700"/>
            <a:r>
              <a:rPr lang="en-US" sz="1600" b="1">
                <a:solidFill>
                  <a:srgbClr val="000000"/>
                </a:solidFill>
                <a:latin typeface="Courier New" charset="0"/>
              </a:rPr>
              <a:t>OCR</a:t>
            </a:r>
          </a:p>
        </p:txBody>
      </p:sp>
      <p:sp>
        <p:nvSpPr>
          <p:cNvPr id="26634" name="Oval 10"/>
          <p:cNvSpPr>
            <a:spLocks noChangeArrowheads="1"/>
          </p:cNvSpPr>
          <p:nvPr/>
        </p:nvSpPr>
        <p:spPr bwMode="auto">
          <a:xfrm>
            <a:off x="6162675" y="5095875"/>
            <a:ext cx="1458913" cy="60325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6497638" y="5827713"/>
            <a:ext cx="788987" cy="3333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274" tIns="43854" rIns="89274" bIns="43854">
            <a:spAutoFit/>
          </a:bodyPr>
          <a:lstStyle/>
          <a:p>
            <a:pPr defTabSz="901700"/>
            <a:r>
              <a:rPr lang="en-US" sz="1600" b="1">
                <a:solidFill>
                  <a:srgbClr val="000000"/>
                </a:solidFill>
                <a:latin typeface="Courier New" charset="0"/>
              </a:rPr>
              <a:t>Check</a:t>
            </a:r>
          </a:p>
        </p:txBody>
      </p:sp>
      <p:sp>
        <p:nvSpPr>
          <p:cNvPr id="26636" name="Line 12"/>
          <p:cNvSpPr>
            <a:spLocks noChangeShapeType="1"/>
          </p:cNvSpPr>
          <p:nvPr/>
        </p:nvSpPr>
        <p:spPr bwMode="auto">
          <a:xfrm flipH="1">
            <a:off x="2363788" y="4154488"/>
            <a:ext cx="1390650" cy="903287"/>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7" name="Line 13"/>
          <p:cNvSpPr>
            <a:spLocks noChangeShapeType="1"/>
          </p:cNvSpPr>
          <p:nvPr/>
        </p:nvSpPr>
        <p:spPr bwMode="auto">
          <a:xfrm>
            <a:off x="4437063" y="4217988"/>
            <a:ext cx="188912" cy="776287"/>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8" name="Line 14"/>
          <p:cNvSpPr>
            <a:spLocks noChangeShapeType="1"/>
          </p:cNvSpPr>
          <p:nvPr/>
        </p:nvSpPr>
        <p:spPr bwMode="auto">
          <a:xfrm>
            <a:off x="5013325" y="4054475"/>
            <a:ext cx="1516063" cy="903288"/>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Rectangle 16"/>
          <p:cNvSpPr>
            <a:spLocks noChangeArrowheads="1"/>
          </p:cNvSpPr>
          <p:nvPr/>
        </p:nvSpPr>
        <p:spPr bwMode="auto">
          <a:xfrm>
            <a:off x="6400800" y="4572000"/>
            <a:ext cx="13446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Courier New" charset="0"/>
              </a:rPr>
              <a:t>&lt;&lt;include&gt;&gt;</a:t>
            </a:r>
            <a:endParaRPr lang="en-US" sz="1600">
              <a:latin typeface="Courier New" charset="0"/>
            </a:endParaRPr>
          </a:p>
        </p:txBody>
      </p:sp>
      <p:sp>
        <p:nvSpPr>
          <p:cNvPr id="26641" name="Rectangle 17"/>
          <p:cNvSpPr>
            <a:spLocks noChangeArrowheads="1"/>
          </p:cNvSpPr>
          <p:nvPr/>
        </p:nvSpPr>
        <p:spPr bwMode="auto">
          <a:xfrm>
            <a:off x="3092450" y="4749800"/>
            <a:ext cx="13446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Courier New" charset="0"/>
              </a:rPr>
              <a:t>&lt;&lt;include&gt;&gt;</a:t>
            </a:r>
            <a:endParaRPr lang="en-US" sz="1600">
              <a:latin typeface="Courier New" charset="0"/>
            </a:endParaRPr>
          </a:p>
        </p:txBody>
      </p:sp>
      <p:sp>
        <p:nvSpPr>
          <p:cNvPr id="26642" name="Rectangle 18"/>
          <p:cNvSpPr>
            <a:spLocks noChangeArrowheads="1"/>
          </p:cNvSpPr>
          <p:nvPr/>
        </p:nvSpPr>
        <p:spPr bwMode="auto">
          <a:xfrm>
            <a:off x="1020763" y="4505325"/>
            <a:ext cx="13446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Courier New" charset="0"/>
              </a:rPr>
              <a:t>&lt;&lt;include&gt;&gt;</a:t>
            </a:r>
            <a:endParaRPr lang="en-US" sz="1600">
              <a:latin typeface="Courier New" charset="0"/>
            </a:endParaRPr>
          </a:p>
        </p:txBody>
      </p:sp>
    </p:spTree>
    <p:extLst>
      <p:ext uri="{BB962C8B-B14F-4D97-AF65-F5344CB8AC3E}">
        <p14:creationId xmlns:p14="http://schemas.microsoft.com/office/powerpoint/2010/main" val="136297911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70" y="222250"/>
            <a:ext cx="6934130" cy="704850"/>
          </a:xfrm>
          <a:noFill/>
          <a:ln/>
        </p:spPr>
        <p:txBody>
          <a:bodyPr lIns="92407" tIns="45420" rIns="92407" bIns="45420"/>
          <a:lstStyle/>
          <a:p>
            <a:r>
              <a:rPr lang="en-US" sz="2400" dirty="0"/>
              <a:t>&lt;&lt;Include&gt;&gt;: Reuse of Existing Functionality</a:t>
            </a:r>
          </a:p>
        </p:txBody>
      </p:sp>
      <p:sp>
        <p:nvSpPr>
          <p:cNvPr id="28675" name="Rectangle 3"/>
          <p:cNvSpPr>
            <a:spLocks noGrp="1" noChangeArrowheads="1"/>
          </p:cNvSpPr>
          <p:nvPr>
            <p:ph type="body" idx="1"/>
          </p:nvPr>
        </p:nvSpPr>
        <p:spPr>
          <a:xfrm>
            <a:off x="525463" y="838200"/>
            <a:ext cx="8042275" cy="4114800"/>
          </a:xfrm>
          <a:noFill/>
          <a:ln/>
        </p:spPr>
        <p:txBody>
          <a:bodyPr lIns="84576" tIns="42288" rIns="84576" bIns="42288"/>
          <a:lstStyle/>
          <a:p>
            <a:pPr marL="314325" indent="-314325" defTabSz="839788">
              <a:lnSpc>
                <a:spcPct val="80000"/>
              </a:lnSpc>
            </a:pPr>
            <a:r>
              <a:rPr lang="en-US" sz="2000" dirty="0"/>
              <a:t>Problem: </a:t>
            </a:r>
          </a:p>
          <a:p>
            <a:pPr marL="681038" lvl="1" indent="-254000" defTabSz="839788">
              <a:lnSpc>
                <a:spcPct val="80000"/>
              </a:lnSpc>
            </a:pPr>
            <a:r>
              <a:rPr lang="en-US" sz="2000" dirty="0"/>
              <a:t>There are already existing functions. How can we </a:t>
            </a:r>
            <a:r>
              <a:rPr lang="en-US" sz="2000" i="1" dirty="0"/>
              <a:t>reuse</a:t>
            </a:r>
            <a:r>
              <a:rPr lang="en-US" sz="2000" dirty="0"/>
              <a:t> them?</a:t>
            </a:r>
          </a:p>
          <a:p>
            <a:pPr marL="314325" indent="-314325" defTabSz="839788">
              <a:lnSpc>
                <a:spcPct val="80000"/>
              </a:lnSpc>
            </a:pPr>
            <a:r>
              <a:rPr lang="en-US" sz="2000" dirty="0"/>
              <a:t>Solution: </a:t>
            </a:r>
          </a:p>
          <a:p>
            <a:pPr marL="681038" lvl="1" indent="-254000" defTabSz="839788">
              <a:lnSpc>
                <a:spcPct val="80000"/>
              </a:lnSpc>
            </a:pPr>
            <a:r>
              <a:rPr lang="en-US" sz="2000" dirty="0"/>
              <a:t>The </a:t>
            </a:r>
            <a:r>
              <a:rPr lang="en-US" sz="2000" i="1" dirty="0"/>
              <a:t>include association</a:t>
            </a:r>
            <a:r>
              <a:rPr lang="en-US" sz="2000" dirty="0"/>
              <a:t> from a use case A to a use case B indicates that an instance of the use case A performs all the behavior described in the use case B (“A delegates to B”)</a:t>
            </a:r>
          </a:p>
          <a:p>
            <a:pPr marL="314325" indent="-314325" defTabSz="839788">
              <a:lnSpc>
                <a:spcPct val="80000"/>
              </a:lnSpc>
            </a:pPr>
            <a:r>
              <a:rPr lang="en-US" sz="2000" dirty="0"/>
              <a:t>Example: </a:t>
            </a:r>
          </a:p>
          <a:p>
            <a:pPr marL="681038" lvl="1" indent="-254000" defTabSz="839788">
              <a:lnSpc>
                <a:spcPct val="80000"/>
              </a:lnSpc>
            </a:pPr>
            <a:r>
              <a:rPr lang="en-US" sz="2000" dirty="0"/>
              <a:t>The use case “</a:t>
            </a:r>
            <a:r>
              <a:rPr lang="en-US" sz="2000" dirty="0" err="1"/>
              <a:t>ViewMap</a:t>
            </a:r>
            <a:r>
              <a:rPr lang="en-US" sz="2000" dirty="0"/>
              <a:t>” describes behavior that can be used by the use case “</a:t>
            </a:r>
            <a:r>
              <a:rPr lang="en-US" sz="2000" dirty="0" err="1"/>
              <a:t>OpenIncident</a:t>
            </a:r>
            <a:r>
              <a:rPr lang="en-US" sz="2000" dirty="0"/>
              <a:t>” (“</a:t>
            </a:r>
            <a:r>
              <a:rPr lang="en-US" sz="2000" dirty="0" err="1"/>
              <a:t>ViewMap</a:t>
            </a:r>
            <a:r>
              <a:rPr lang="en-US" sz="2000" dirty="0"/>
              <a:t>”  is factored out)</a:t>
            </a:r>
          </a:p>
          <a:p>
            <a:pPr marL="314325" indent="-314325" defTabSz="839788">
              <a:lnSpc>
                <a:spcPct val="80000"/>
              </a:lnSpc>
            </a:pPr>
            <a:r>
              <a:rPr lang="en-US" sz="1800" b="1" dirty="0"/>
              <a:t>Note: </a:t>
            </a:r>
            <a:r>
              <a:rPr lang="en-US" sz="1800" b="1" dirty="0">
                <a:solidFill>
                  <a:srgbClr val="3333CC"/>
                </a:solidFill>
              </a:rPr>
              <a:t>The base case cannot exist alone</a:t>
            </a:r>
            <a:r>
              <a:rPr lang="en-US" sz="1800" b="1" dirty="0"/>
              <a:t>. It is always called with the supplier use case</a:t>
            </a:r>
            <a:endParaRPr lang="en-US" sz="2400" dirty="0"/>
          </a:p>
        </p:txBody>
      </p:sp>
      <p:sp>
        <p:nvSpPr>
          <p:cNvPr id="28677" name="Oval 5"/>
          <p:cNvSpPr>
            <a:spLocks noChangeArrowheads="1"/>
          </p:cNvSpPr>
          <p:nvPr/>
        </p:nvSpPr>
        <p:spPr bwMode="auto">
          <a:xfrm>
            <a:off x="5791200" y="4572000"/>
            <a:ext cx="1398588"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8678" name="Rectangle 6"/>
          <p:cNvSpPr>
            <a:spLocks noChangeArrowheads="1"/>
          </p:cNvSpPr>
          <p:nvPr/>
        </p:nvSpPr>
        <p:spPr bwMode="auto">
          <a:xfrm>
            <a:off x="5943600" y="5181600"/>
            <a:ext cx="8556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ViewMap</a:t>
            </a:r>
            <a:endParaRPr lang="en-US" sz="1600">
              <a:latin typeface="Courier New" charset="0"/>
            </a:endParaRPr>
          </a:p>
        </p:txBody>
      </p:sp>
      <p:sp>
        <p:nvSpPr>
          <p:cNvPr id="28680" name="Oval 8"/>
          <p:cNvSpPr>
            <a:spLocks noChangeArrowheads="1"/>
          </p:cNvSpPr>
          <p:nvPr/>
        </p:nvSpPr>
        <p:spPr bwMode="auto">
          <a:xfrm>
            <a:off x="2238375" y="4283075"/>
            <a:ext cx="1398588"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8681" name="Rectangle 9"/>
          <p:cNvSpPr>
            <a:spLocks noChangeArrowheads="1"/>
          </p:cNvSpPr>
          <p:nvPr/>
        </p:nvSpPr>
        <p:spPr bwMode="auto">
          <a:xfrm>
            <a:off x="2247900" y="4913313"/>
            <a:ext cx="14668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OpenIncident</a:t>
            </a:r>
            <a:endParaRPr lang="en-US"/>
          </a:p>
        </p:txBody>
      </p:sp>
      <p:sp>
        <p:nvSpPr>
          <p:cNvPr id="28682" name="Oval 10"/>
          <p:cNvSpPr>
            <a:spLocks noChangeArrowheads="1"/>
          </p:cNvSpPr>
          <p:nvPr/>
        </p:nvSpPr>
        <p:spPr bwMode="auto">
          <a:xfrm>
            <a:off x="3182938" y="5334000"/>
            <a:ext cx="1400175"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8683" name="Rectangle 11"/>
          <p:cNvSpPr>
            <a:spLocks noChangeArrowheads="1"/>
          </p:cNvSpPr>
          <p:nvPr/>
        </p:nvSpPr>
        <p:spPr bwMode="auto">
          <a:xfrm>
            <a:off x="2971800" y="5964238"/>
            <a:ext cx="20780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AllocateResources</a:t>
            </a:r>
            <a:endParaRPr lang="en-US" sz="1600">
              <a:latin typeface="Courier New" charset="0"/>
            </a:endParaRPr>
          </a:p>
        </p:txBody>
      </p:sp>
      <p:sp>
        <p:nvSpPr>
          <p:cNvPr id="28686" name="Line 14"/>
          <p:cNvSpPr>
            <a:spLocks noChangeShapeType="1"/>
          </p:cNvSpPr>
          <p:nvPr/>
        </p:nvSpPr>
        <p:spPr bwMode="auto">
          <a:xfrm>
            <a:off x="3836988" y="4548188"/>
            <a:ext cx="1878012" cy="328612"/>
          </a:xfrm>
          <a:prstGeom prst="line">
            <a:avLst/>
          </a:prstGeom>
          <a:noFill/>
          <a:ln w="22225">
            <a:solidFill>
              <a:srgbClr val="000000"/>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28689" name="Line 17"/>
          <p:cNvSpPr>
            <a:spLocks noChangeShapeType="1"/>
          </p:cNvSpPr>
          <p:nvPr/>
        </p:nvSpPr>
        <p:spPr bwMode="auto">
          <a:xfrm flipV="1">
            <a:off x="4648200" y="5105400"/>
            <a:ext cx="1143000" cy="457200"/>
          </a:xfrm>
          <a:prstGeom prst="line">
            <a:avLst/>
          </a:prstGeom>
          <a:noFill/>
          <a:ln w="22225">
            <a:solidFill>
              <a:srgbClr val="000000"/>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28690" name="Rectangle 18"/>
          <p:cNvSpPr>
            <a:spLocks noChangeArrowheads="1"/>
          </p:cNvSpPr>
          <p:nvPr/>
        </p:nvSpPr>
        <p:spPr bwMode="auto">
          <a:xfrm>
            <a:off x="4876800" y="5562600"/>
            <a:ext cx="13446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&lt;&lt;include&gt;&gt;</a:t>
            </a:r>
            <a:endParaRPr lang="en-US" sz="1600">
              <a:latin typeface="Courier New" charset="0"/>
            </a:endParaRPr>
          </a:p>
        </p:txBody>
      </p:sp>
      <p:sp>
        <p:nvSpPr>
          <p:cNvPr id="28691" name="Rectangle 19"/>
          <p:cNvSpPr>
            <a:spLocks noChangeArrowheads="1"/>
          </p:cNvSpPr>
          <p:nvPr/>
        </p:nvSpPr>
        <p:spPr bwMode="auto">
          <a:xfrm>
            <a:off x="4267200" y="4267200"/>
            <a:ext cx="13446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&lt;&lt;include&gt;&gt;</a:t>
            </a:r>
            <a:endParaRPr lang="en-US" sz="1600">
              <a:latin typeface="Courier New" charset="0"/>
            </a:endParaRPr>
          </a:p>
        </p:txBody>
      </p:sp>
      <p:sp>
        <p:nvSpPr>
          <p:cNvPr id="28692" name="AutoShape 20"/>
          <p:cNvSpPr>
            <a:spLocks noChangeArrowheads="1"/>
          </p:cNvSpPr>
          <p:nvPr/>
        </p:nvSpPr>
        <p:spPr bwMode="auto">
          <a:xfrm>
            <a:off x="533400" y="5181600"/>
            <a:ext cx="1752600" cy="914400"/>
          </a:xfrm>
          <a:prstGeom prst="cloudCallout">
            <a:avLst>
              <a:gd name="adj1" fmla="val 57880"/>
              <a:gd name="adj2" fmla="val -105208"/>
            </a:avLst>
          </a:prstGeom>
          <a:solidFill>
            <a:srgbClr val="D30315"/>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FFFFFF"/>
                </a:solidFill>
              </a:rPr>
              <a:t>Base Use</a:t>
            </a:r>
          </a:p>
          <a:p>
            <a:pPr algn="ctr"/>
            <a:r>
              <a:rPr lang="en-US">
                <a:solidFill>
                  <a:srgbClr val="FFFFFF"/>
                </a:solidFill>
              </a:rPr>
              <a:t>Case</a:t>
            </a:r>
          </a:p>
        </p:txBody>
      </p:sp>
      <p:sp>
        <p:nvSpPr>
          <p:cNvPr id="28693" name="AutoShape 21"/>
          <p:cNvSpPr>
            <a:spLocks noChangeArrowheads="1"/>
          </p:cNvSpPr>
          <p:nvPr/>
        </p:nvSpPr>
        <p:spPr bwMode="auto">
          <a:xfrm>
            <a:off x="7162800" y="5638800"/>
            <a:ext cx="1752600" cy="914400"/>
          </a:xfrm>
          <a:prstGeom prst="cloudCallout">
            <a:avLst>
              <a:gd name="adj1" fmla="val -50995"/>
              <a:gd name="adj2" fmla="val -109898"/>
            </a:avLst>
          </a:prstGeom>
          <a:solidFill>
            <a:srgbClr val="D30315"/>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FFFFFF"/>
                </a:solidFill>
              </a:rPr>
              <a:t>Supplier</a:t>
            </a:r>
          </a:p>
          <a:p>
            <a:pPr algn="ctr"/>
            <a:r>
              <a:rPr lang="en-US">
                <a:solidFill>
                  <a:srgbClr val="FFFFFF"/>
                </a:solidFill>
              </a:rPr>
              <a:t>Use Case</a:t>
            </a:r>
          </a:p>
        </p:txBody>
      </p:sp>
    </p:spTree>
    <p:extLst>
      <p:ext uri="{BB962C8B-B14F-4D97-AF65-F5344CB8AC3E}">
        <p14:creationId xmlns:p14="http://schemas.microsoft.com/office/powerpoint/2010/main" val="2963671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autoUpdateAnimBg="0"/>
      <p:bldP spid="2869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Oval 5"/>
          <p:cNvSpPr>
            <a:spLocks noChangeArrowheads="1"/>
          </p:cNvSpPr>
          <p:nvPr/>
        </p:nvSpPr>
        <p:spPr bwMode="auto">
          <a:xfrm>
            <a:off x="4213225" y="5630863"/>
            <a:ext cx="1263650" cy="538162"/>
          </a:xfrm>
          <a:prstGeom prst="ellipse">
            <a:avLst/>
          </a:pr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endParaRPr lang="en-US"/>
          </a:p>
        </p:txBody>
      </p:sp>
      <p:sp>
        <p:nvSpPr>
          <p:cNvPr id="27654" name="Rectangle 6"/>
          <p:cNvSpPr>
            <a:spLocks noChangeArrowheads="1"/>
          </p:cNvSpPr>
          <p:nvPr/>
        </p:nvSpPr>
        <p:spPr bwMode="auto">
          <a:xfrm>
            <a:off x="4035425" y="6197600"/>
            <a:ext cx="18335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901700"/>
            <a:r>
              <a:rPr lang="en-US" sz="1600">
                <a:solidFill>
                  <a:srgbClr val="000000"/>
                </a:solidFill>
                <a:latin typeface="Courier New" charset="0"/>
              </a:rPr>
              <a:t>ReportEmergency</a:t>
            </a:r>
            <a:endParaRPr lang="en-US" sz="2000" b="1"/>
          </a:p>
        </p:txBody>
      </p:sp>
      <p:sp>
        <p:nvSpPr>
          <p:cNvPr id="27655" name="Freeform 7"/>
          <p:cNvSpPr>
            <a:spLocks/>
          </p:cNvSpPr>
          <p:nvPr/>
        </p:nvSpPr>
        <p:spPr bwMode="auto">
          <a:xfrm>
            <a:off x="2205038" y="4789488"/>
            <a:ext cx="241300" cy="677862"/>
          </a:xfrm>
          <a:custGeom>
            <a:avLst/>
            <a:gdLst>
              <a:gd name="T0" fmla="*/ 154 w 154"/>
              <a:gd name="T1" fmla="*/ 0 h 433"/>
              <a:gd name="T2" fmla="*/ 154 w 154"/>
              <a:gd name="T3" fmla="*/ 280 h 433"/>
              <a:gd name="T4" fmla="*/ 0 w 154"/>
              <a:gd name="T5" fmla="*/ 433 h 433"/>
            </a:gdLst>
            <a:ahLst/>
            <a:cxnLst>
              <a:cxn ang="0">
                <a:pos x="T0" y="T1"/>
              </a:cxn>
              <a:cxn ang="0">
                <a:pos x="T2" y="T3"/>
              </a:cxn>
              <a:cxn ang="0">
                <a:pos x="T4" y="T5"/>
              </a:cxn>
            </a:cxnLst>
            <a:rect l="0" t="0" r="r" b="b"/>
            <a:pathLst>
              <a:path w="154" h="433">
                <a:moveTo>
                  <a:pt x="154" y="0"/>
                </a:moveTo>
                <a:lnTo>
                  <a:pt x="154" y="280"/>
                </a:lnTo>
                <a:lnTo>
                  <a:pt x="0" y="433"/>
                </a:lnTo>
              </a:path>
            </a:pathLst>
          </a:custGeom>
          <a:noFill/>
          <a:ln w="2063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endParaRPr lang="en-US"/>
          </a:p>
        </p:txBody>
      </p:sp>
      <p:sp>
        <p:nvSpPr>
          <p:cNvPr id="27656" name="Line 8"/>
          <p:cNvSpPr>
            <a:spLocks noChangeShapeType="1"/>
          </p:cNvSpPr>
          <p:nvPr/>
        </p:nvSpPr>
        <p:spPr bwMode="auto">
          <a:xfrm>
            <a:off x="2446338" y="5227638"/>
            <a:ext cx="260350" cy="239712"/>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wrap="none" lIns="0" tIns="0" rIns="0" bIns="0">
            <a:spAutoFit/>
          </a:bodyPr>
          <a:lstStyle/>
          <a:p>
            <a:endParaRPr lang="en-US"/>
          </a:p>
        </p:txBody>
      </p:sp>
      <p:sp>
        <p:nvSpPr>
          <p:cNvPr id="27657" name="Line 9"/>
          <p:cNvSpPr>
            <a:spLocks noChangeShapeType="1"/>
          </p:cNvSpPr>
          <p:nvPr/>
        </p:nvSpPr>
        <p:spPr bwMode="auto">
          <a:xfrm>
            <a:off x="2205038" y="4970463"/>
            <a:ext cx="501650" cy="158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wrap="none" lIns="0" tIns="0" rIns="0" bIns="0">
            <a:spAutoFit/>
          </a:bodyPr>
          <a:lstStyle/>
          <a:p>
            <a:endParaRPr lang="en-US"/>
          </a:p>
        </p:txBody>
      </p:sp>
      <p:sp>
        <p:nvSpPr>
          <p:cNvPr id="27659" name="Rectangle 11"/>
          <p:cNvSpPr>
            <a:spLocks noChangeArrowheads="1"/>
          </p:cNvSpPr>
          <p:nvPr/>
        </p:nvSpPr>
        <p:spPr bwMode="auto">
          <a:xfrm>
            <a:off x="1695450" y="5516563"/>
            <a:ext cx="14668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901700"/>
            <a:r>
              <a:rPr lang="en-US" sz="1600">
                <a:solidFill>
                  <a:srgbClr val="000000"/>
                </a:solidFill>
                <a:latin typeface="Courier New" charset="0"/>
              </a:rPr>
              <a:t>FieldOfficer</a:t>
            </a:r>
            <a:endParaRPr lang="en-US" sz="1600">
              <a:latin typeface="Courier New" charset="0"/>
            </a:endParaRPr>
          </a:p>
        </p:txBody>
      </p:sp>
      <p:sp>
        <p:nvSpPr>
          <p:cNvPr id="27662" name="Line 14"/>
          <p:cNvSpPr>
            <a:spLocks noChangeShapeType="1"/>
          </p:cNvSpPr>
          <p:nvPr/>
        </p:nvSpPr>
        <p:spPr bwMode="auto">
          <a:xfrm>
            <a:off x="2819400" y="5105400"/>
            <a:ext cx="1590675" cy="533400"/>
          </a:xfrm>
          <a:prstGeom prst="line">
            <a:avLst/>
          </a:prstGeom>
          <a:noFill/>
          <a:ln w="20638">
            <a:solidFill>
              <a:srgbClr val="000000"/>
            </a:solidFill>
            <a:prstDash val="dash"/>
            <a:round/>
            <a:headEnd/>
            <a:tailEnd type="arrow" w="med" len="med"/>
          </a:ln>
          <a:extLst>
            <a:ext uri="{909E8E84-426E-40dd-AFC4-6F175D3DCCD1}">
              <a14:hiddenFill xmlns="" xmlns:a14="http://schemas.microsoft.com/office/drawing/2010/main">
                <a:noFill/>
              </a14:hiddenFill>
            </a:ext>
          </a:extLst>
        </p:spPr>
        <p:txBody>
          <a:bodyPr lIns="0" tIns="0" rIns="0" bIns="0">
            <a:spAutoFit/>
          </a:bodyPr>
          <a:lstStyle/>
          <a:p>
            <a:endParaRPr lang="en-US"/>
          </a:p>
        </p:txBody>
      </p:sp>
      <p:sp>
        <p:nvSpPr>
          <p:cNvPr id="27663" name="Oval 15"/>
          <p:cNvSpPr>
            <a:spLocks noChangeArrowheads="1"/>
          </p:cNvSpPr>
          <p:nvPr/>
        </p:nvSpPr>
        <p:spPr bwMode="auto">
          <a:xfrm>
            <a:off x="7423150" y="4751388"/>
            <a:ext cx="1263650" cy="539750"/>
          </a:xfrm>
          <a:prstGeom prst="ellipse">
            <a:avLst/>
          </a:pr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endParaRPr lang="en-US"/>
          </a:p>
        </p:txBody>
      </p:sp>
      <p:sp>
        <p:nvSpPr>
          <p:cNvPr id="27664" name="Rectangle 16"/>
          <p:cNvSpPr>
            <a:spLocks noChangeArrowheads="1"/>
          </p:cNvSpPr>
          <p:nvPr/>
        </p:nvSpPr>
        <p:spPr bwMode="auto">
          <a:xfrm>
            <a:off x="7843838" y="5321300"/>
            <a:ext cx="4889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901700"/>
            <a:r>
              <a:rPr lang="en-US" sz="1600">
                <a:solidFill>
                  <a:srgbClr val="000000"/>
                </a:solidFill>
                <a:latin typeface="Courier New" charset="0"/>
              </a:rPr>
              <a:t>Help</a:t>
            </a:r>
            <a:endParaRPr lang="en-US" sz="1600">
              <a:latin typeface="Courier New" charset="0"/>
            </a:endParaRPr>
          </a:p>
        </p:txBody>
      </p:sp>
      <p:sp>
        <p:nvSpPr>
          <p:cNvPr id="27667" name="Line 19"/>
          <p:cNvSpPr>
            <a:spLocks noChangeShapeType="1"/>
          </p:cNvSpPr>
          <p:nvPr/>
        </p:nvSpPr>
        <p:spPr bwMode="auto">
          <a:xfrm flipH="1">
            <a:off x="5553075" y="5151438"/>
            <a:ext cx="1690688" cy="639762"/>
          </a:xfrm>
          <a:prstGeom prst="line">
            <a:avLst/>
          </a:prstGeom>
          <a:noFill/>
          <a:ln w="20638">
            <a:solidFill>
              <a:srgbClr val="000000"/>
            </a:solidFill>
            <a:prstDash val="dash"/>
            <a:round/>
            <a:headEnd/>
            <a:tailEnd type="arrow" w="med" len="med"/>
          </a:ln>
          <a:extLst>
            <a:ext uri="{909E8E84-426E-40dd-AFC4-6F175D3DCCD1}">
              <a14:hiddenFill xmlns="" xmlns:a14="http://schemas.microsoft.com/office/drawing/2010/main">
                <a:noFill/>
              </a14:hiddenFill>
            </a:ext>
          </a:extLst>
        </p:spPr>
        <p:txBody>
          <a:bodyPr lIns="0" tIns="0" rIns="0" bIns="0">
            <a:spAutoFit/>
          </a:bodyPr>
          <a:lstStyle/>
          <a:p>
            <a:endParaRPr lang="en-US"/>
          </a:p>
        </p:txBody>
      </p:sp>
      <p:sp>
        <p:nvSpPr>
          <p:cNvPr id="27668" name="Rectangle 20"/>
          <p:cNvSpPr>
            <a:spLocks noChangeArrowheads="1"/>
          </p:cNvSpPr>
          <p:nvPr/>
        </p:nvSpPr>
        <p:spPr bwMode="auto">
          <a:xfrm>
            <a:off x="6253163" y="5680075"/>
            <a:ext cx="12223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901700"/>
            <a:r>
              <a:rPr lang="en-US" sz="1600">
                <a:solidFill>
                  <a:srgbClr val="000000"/>
                </a:solidFill>
                <a:latin typeface="Courier New" charset="0"/>
              </a:rPr>
              <a:t>&lt;&lt;extend&gt;&gt;</a:t>
            </a:r>
            <a:endParaRPr lang="en-US" sz="1600">
              <a:latin typeface="Courier New" charset="0"/>
            </a:endParaRPr>
          </a:p>
        </p:txBody>
      </p:sp>
      <p:sp>
        <p:nvSpPr>
          <p:cNvPr id="27671" name="Rectangle 23"/>
          <p:cNvSpPr>
            <a:spLocks noGrp="1" noChangeArrowheads="1"/>
          </p:cNvSpPr>
          <p:nvPr>
            <p:ph type="title"/>
          </p:nvPr>
        </p:nvSpPr>
        <p:spPr>
          <a:xfrm>
            <a:off x="1733103" y="262613"/>
            <a:ext cx="6877050" cy="704851"/>
          </a:xfrm>
        </p:spPr>
        <p:txBody>
          <a:bodyPr/>
          <a:lstStyle/>
          <a:p>
            <a:r>
              <a:rPr lang="en-US" sz="2400" dirty="0"/>
              <a:t>&lt;Extend&gt;&gt; Association  for Use Cases</a:t>
            </a:r>
          </a:p>
        </p:txBody>
      </p:sp>
      <p:sp>
        <p:nvSpPr>
          <p:cNvPr id="27672" name="Rectangle 24"/>
          <p:cNvSpPr>
            <a:spLocks noGrp="1" noChangeArrowheads="1"/>
          </p:cNvSpPr>
          <p:nvPr>
            <p:ph type="body" idx="1"/>
          </p:nvPr>
        </p:nvSpPr>
        <p:spPr>
          <a:xfrm>
            <a:off x="355600" y="990663"/>
            <a:ext cx="8255000" cy="4492561"/>
          </a:xfrm>
        </p:spPr>
        <p:txBody>
          <a:bodyPr/>
          <a:lstStyle/>
          <a:p>
            <a:pPr>
              <a:lnSpc>
                <a:spcPct val="80000"/>
              </a:lnSpc>
            </a:pPr>
            <a:r>
              <a:rPr lang="en-US" sz="2400" dirty="0"/>
              <a:t>Problem: </a:t>
            </a:r>
          </a:p>
          <a:p>
            <a:pPr lvl="1">
              <a:lnSpc>
                <a:spcPct val="80000"/>
              </a:lnSpc>
            </a:pPr>
            <a:r>
              <a:rPr lang="en-US" sz="2000" dirty="0"/>
              <a:t>The functionality in the original problem statement needs to be extended.</a:t>
            </a:r>
          </a:p>
          <a:p>
            <a:pPr>
              <a:lnSpc>
                <a:spcPct val="80000"/>
              </a:lnSpc>
            </a:pPr>
            <a:r>
              <a:rPr lang="en-US" sz="2400" dirty="0"/>
              <a:t>Solution: </a:t>
            </a:r>
          </a:p>
          <a:p>
            <a:pPr lvl="1">
              <a:lnSpc>
                <a:spcPct val="80000"/>
              </a:lnSpc>
            </a:pPr>
            <a:r>
              <a:rPr lang="en-US" sz="2000" dirty="0"/>
              <a:t>An extend association from a use case A to a use case B indicates that use case B is an extension of use case A.</a:t>
            </a:r>
          </a:p>
          <a:p>
            <a:pPr>
              <a:lnSpc>
                <a:spcPct val="80000"/>
              </a:lnSpc>
            </a:pPr>
            <a:r>
              <a:rPr lang="en-US" sz="2400" dirty="0"/>
              <a:t>Example:</a:t>
            </a:r>
          </a:p>
          <a:p>
            <a:pPr lvl="1">
              <a:lnSpc>
                <a:spcPct val="80000"/>
              </a:lnSpc>
            </a:pPr>
            <a:r>
              <a:rPr lang="en-US" sz="2000" dirty="0"/>
              <a:t>The use case “</a:t>
            </a:r>
            <a:r>
              <a:rPr lang="en-US" sz="2000" dirty="0" err="1"/>
              <a:t>ReportEmergency</a:t>
            </a:r>
            <a:r>
              <a:rPr lang="en-US" sz="2000" dirty="0"/>
              <a:t>” is complete by itself , but can be extended by the use case “Help” for a specific scenario in which the user requires help </a:t>
            </a:r>
          </a:p>
          <a:p>
            <a:pPr>
              <a:lnSpc>
                <a:spcPct val="80000"/>
              </a:lnSpc>
            </a:pPr>
            <a:r>
              <a:rPr lang="en-US" sz="2400" dirty="0"/>
              <a:t>Note: In an extend </a:t>
            </a:r>
            <a:r>
              <a:rPr lang="en-US" sz="2400" dirty="0" err="1"/>
              <a:t>assocation</a:t>
            </a:r>
            <a:r>
              <a:rPr lang="en-US" sz="2400" dirty="0"/>
              <a:t>, </a:t>
            </a:r>
            <a:r>
              <a:rPr lang="en-US" sz="2400" dirty="0">
                <a:solidFill>
                  <a:srgbClr val="3333CC"/>
                </a:solidFill>
              </a:rPr>
              <a:t>the base use case can be executed without the use case extension</a:t>
            </a:r>
          </a:p>
        </p:txBody>
      </p:sp>
      <p:sp>
        <p:nvSpPr>
          <p:cNvPr id="27658" name="Oval 10"/>
          <p:cNvSpPr>
            <a:spLocks noChangeArrowheads="1"/>
          </p:cNvSpPr>
          <p:nvPr/>
        </p:nvSpPr>
        <p:spPr bwMode="auto">
          <a:xfrm>
            <a:off x="2325688" y="4589463"/>
            <a:ext cx="260350" cy="260350"/>
          </a:xfrm>
          <a:prstGeom prst="ellipse">
            <a:avLst/>
          </a:prstGeom>
          <a:solidFill>
            <a:schemeClr val="bg1"/>
          </a:solidFill>
          <a:ln w="20638">
            <a:solidFill>
              <a:srgbClr val="000000"/>
            </a:solidFill>
            <a:round/>
            <a:headEnd/>
            <a:tailEnd/>
          </a:ln>
        </p:spPr>
        <p:txBody>
          <a:bodyPr wrap="none" lIns="0" tIns="0" rIns="0" bIns="0">
            <a:spAutoFit/>
          </a:bodyPr>
          <a:lstStyle/>
          <a:p>
            <a:endParaRPr lang="en-US"/>
          </a:p>
        </p:txBody>
      </p:sp>
    </p:spTree>
    <p:extLst>
      <p:ext uri="{BB962C8B-B14F-4D97-AF65-F5344CB8AC3E}">
        <p14:creationId xmlns:p14="http://schemas.microsoft.com/office/powerpoint/2010/main" val="85703657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Oval 1030"/>
          <p:cNvSpPr>
            <a:spLocks noChangeArrowheads="1"/>
          </p:cNvSpPr>
          <p:nvPr/>
        </p:nvSpPr>
        <p:spPr bwMode="auto">
          <a:xfrm flipH="1">
            <a:off x="2438400" y="5029200"/>
            <a:ext cx="1398588"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0423" name="Rectangle 1031"/>
          <p:cNvSpPr>
            <a:spLocks noChangeArrowheads="1"/>
          </p:cNvSpPr>
          <p:nvPr/>
        </p:nvSpPr>
        <p:spPr bwMode="auto">
          <a:xfrm flipH="1">
            <a:off x="2438400" y="5715000"/>
            <a:ext cx="14668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ValidateUser</a:t>
            </a:r>
            <a:endParaRPr lang="en-US" sz="1600">
              <a:latin typeface="Courier New" charset="0"/>
            </a:endParaRPr>
          </a:p>
        </p:txBody>
      </p:sp>
      <p:sp>
        <p:nvSpPr>
          <p:cNvPr id="60424" name="Oval 1032"/>
          <p:cNvSpPr>
            <a:spLocks noChangeArrowheads="1"/>
          </p:cNvSpPr>
          <p:nvPr/>
        </p:nvSpPr>
        <p:spPr bwMode="auto">
          <a:xfrm flipH="1">
            <a:off x="5410200" y="4495800"/>
            <a:ext cx="1398588"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0425" name="Rectangle 1033"/>
          <p:cNvSpPr>
            <a:spLocks noChangeArrowheads="1"/>
          </p:cNvSpPr>
          <p:nvPr/>
        </p:nvSpPr>
        <p:spPr bwMode="auto">
          <a:xfrm flipH="1">
            <a:off x="5334000" y="5181600"/>
            <a:ext cx="158908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CheckPassword</a:t>
            </a:r>
            <a:endParaRPr lang="en-US" sz="1600">
              <a:latin typeface="Courier New" charset="0"/>
            </a:endParaRPr>
          </a:p>
        </p:txBody>
      </p:sp>
      <p:sp>
        <p:nvSpPr>
          <p:cNvPr id="60426" name="Oval 1034"/>
          <p:cNvSpPr>
            <a:spLocks noChangeArrowheads="1"/>
          </p:cNvSpPr>
          <p:nvPr/>
        </p:nvSpPr>
        <p:spPr bwMode="auto">
          <a:xfrm flipH="1">
            <a:off x="5410200" y="5486400"/>
            <a:ext cx="1400175" cy="59690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0427" name="Rectangle 1035"/>
          <p:cNvSpPr>
            <a:spLocks noChangeArrowheads="1"/>
          </p:cNvSpPr>
          <p:nvPr/>
        </p:nvSpPr>
        <p:spPr bwMode="auto">
          <a:xfrm flipH="1">
            <a:off x="5105400" y="6172200"/>
            <a:ext cx="1955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CheckFingerprint</a:t>
            </a:r>
            <a:endParaRPr lang="en-US" sz="1600">
              <a:latin typeface="Courier New" charset="0"/>
            </a:endParaRPr>
          </a:p>
        </p:txBody>
      </p:sp>
      <p:sp>
        <p:nvSpPr>
          <p:cNvPr id="60428" name="Line 1036"/>
          <p:cNvSpPr>
            <a:spLocks noChangeShapeType="1"/>
          </p:cNvSpPr>
          <p:nvPr/>
        </p:nvSpPr>
        <p:spPr bwMode="auto">
          <a:xfrm flipH="1">
            <a:off x="3733800" y="4800600"/>
            <a:ext cx="1600200" cy="381000"/>
          </a:xfrm>
          <a:prstGeom prst="line">
            <a:avLst/>
          </a:prstGeom>
          <a:noFill/>
          <a:ln w="22225">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0429" name="Line 1037"/>
          <p:cNvSpPr>
            <a:spLocks noChangeShapeType="1"/>
          </p:cNvSpPr>
          <p:nvPr/>
        </p:nvSpPr>
        <p:spPr bwMode="auto">
          <a:xfrm flipH="1" flipV="1">
            <a:off x="3733800" y="5486400"/>
            <a:ext cx="1752600" cy="381000"/>
          </a:xfrm>
          <a:prstGeom prst="line">
            <a:avLst/>
          </a:prstGeom>
          <a:noFill/>
          <a:ln w="22225">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0432" name="AutoShape 1040"/>
          <p:cNvSpPr>
            <a:spLocks noChangeArrowheads="1"/>
          </p:cNvSpPr>
          <p:nvPr/>
        </p:nvSpPr>
        <p:spPr bwMode="auto">
          <a:xfrm>
            <a:off x="304800" y="5410200"/>
            <a:ext cx="1752600" cy="914400"/>
          </a:xfrm>
          <a:prstGeom prst="cloudCallout">
            <a:avLst>
              <a:gd name="adj1" fmla="val 75361"/>
              <a:gd name="adj2" fmla="val -43921"/>
            </a:avLst>
          </a:prstGeom>
          <a:solidFill>
            <a:srgbClr val="D30315"/>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FFFFFF"/>
                </a:solidFill>
              </a:rPr>
              <a:t>Parent</a:t>
            </a:r>
          </a:p>
          <a:p>
            <a:pPr algn="ctr"/>
            <a:r>
              <a:rPr lang="en-US">
                <a:solidFill>
                  <a:srgbClr val="FFFFFF"/>
                </a:solidFill>
              </a:rPr>
              <a:t>Case</a:t>
            </a:r>
          </a:p>
        </p:txBody>
      </p:sp>
      <p:sp>
        <p:nvSpPr>
          <p:cNvPr id="60433" name="AutoShape 1041"/>
          <p:cNvSpPr>
            <a:spLocks noChangeArrowheads="1"/>
          </p:cNvSpPr>
          <p:nvPr/>
        </p:nvSpPr>
        <p:spPr bwMode="auto">
          <a:xfrm>
            <a:off x="7162800" y="5638800"/>
            <a:ext cx="1752600" cy="914400"/>
          </a:xfrm>
          <a:prstGeom prst="cloudCallout">
            <a:avLst>
              <a:gd name="adj1" fmla="val -75634"/>
              <a:gd name="adj2" fmla="val -126389"/>
            </a:avLst>
          </a:prstGeom>
          <a:solidFill>
            <a:srgbClr val="D30315"/>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FFFFFF"/>
                </a:solidFill>
              </a:rPr>
              <a:t>Child</a:t>
            </a:r>
          </a:p>
          <a:p>
            <a:pPr algn="ctr"/>
            <a:r>
              <a:rPr lang="en-US">
                <a:solidFill>
                  <a:srgbClr val="FFFFFF"/>
                </a:solidFill>
              </a:rPr>
              <a:t>Use Case</a:t>
            </a:r>
          </a:p>
        </p:txBody>
      </p:sp>
      <p:sp>
        <p:nvSpPr>
          <p:cNvPr id="60435" name="Rectangle 1043"/>
          <p:cNvSpPr>
            <a:spLocks noGrp="1" noChangeArrowheads="1"/>
          </p:cNvSpPr>
          <p:nvPr>
            <p:ph type="title"/>
          </p:nvPr>
        </p:nvSpPr>
        <p:spPr>
          <a:xfrm>
            <a:off x="1752674" y="179388"/>
            <a:ext cx="7391326" cy="688975"/>
          </a:xfrm>
        </p:spPr>
        <p:txBody>
          <a:bodyPr/>
          <a:lstStyle/>
          <a:p>
            <a:r>
              <a:rPr lang="en-US" sz="2400" dirty="0"/>
              <a:t>Generalization association in use cases</a:t>
            </a:r>
          </a:p>
        </p:txBody>
      </p:sp>
      <p:sp>
        <p:nvSpPr>
          <p:cNvPr id="60436" name="Rectangle 1044"/>
          <p:cNvSpPr>
            <a:spLocks noGrp="1" noChangeArrowheads="1"/>
          </p:cNvSpPr>
          <p:nvPr>
            <p:ph type="body" idx="1"/>
          </p:nvPr>
        </p:nvSpPr>
        <p:spPr>
          <a:xfrm>
            <a:off x="355600" y="754063"/>
            <a:ext cx="8255000" cy="4921250"/>
          </a:xfrm>
        </p:spPr>
        <p:txBody>
          <a:bodyPr/>
          <a:lstStyle/>
          <a:p>
            <a:r>
              <a:rPr lang="en-US" sz="2000" dirty="0"/>
              <a:t>Problem:</a:t>
            </a:r>
          </a:p>
          <a:p>
            <a:pPr lvl="1"/>
            <a:r>
              <a:rPr lang="en-US" sz="1800" dirty="0"/>
              <a:t>You have </a:t>
            </a:r>
            <a:r>
              <a:rPr lang="en-US" sz="1800" dirty="0">
                <a:solidFill>
                  <a:srgbClr val="FF0000"/>
                </a:solidFill>
              </a:rPr>
              <a:t>common behavior </a:t>
            </a:r>
            <a:r>
              <a:rPr lang="en-US" sz="1800" dirty="0"/>
              <a:t>among use cases and want to factor this out. </a:t>
            </a:r>
          </a:p>
          <a:p>
            <a:r>
              <a:rPr lang="en-US" sz="2000" dirty="0"/>
              <a:t>Solution:</a:t>
            </a:r>
          </a:p>
          <a:p>
            <a:pPr lvl="1"/>
            <a:r>
              <a:rPr lang="en-US" sz="1800" dirty="0"/>
              <a:t>The generalization association among use cases factors out common behavior. The child use cases inherit the behavior and meaning of the parent use case and add or override some behavior.</a:t>
            </a:r>
          </a:p>
          <a:p>
            <a:r>
              <a:rPr lang="en-US" sz="2000" dirty="0"/>
              <a:t>Example: </a:t>
            </a:r>
          </a:p>
          <a:p>
            <a:pPr lvl="1"/>
            <a:r>
              <a:rPr lang="en-US" sz="1800" dirty="0"/>
              <a:t>Consider the use case “</a:t>
            </a:r>
            <a:r>
              <a:rPr lang="en-US" sz="1800" dirty="0" err="1"/>
              <a:t>ValidateUser</a:t>
            </a:r>
            <a:r>
              <a:rPr lang="en-US" sz="1800" dirty="0"/>
              <a:t>”, responsible for verifying the identity of the user. The customer might require two realizations: “</a:t>
            </a:r>
            <a:r>
              <a:rPr lang="en-US" sz="1800" dirty="0" err="1"/>
              <a:t>CheckPassword</a:t>
            </a:r>
            <a:r>
              <a:rPr lang="en-US" sz="1800" dirty="0"/>
              <a:t>” and “</a:t>
            </a:r>
            <a:r>
              <a:rPr lang="en-US" sz="1800" dirty="0" err="1"/>
              <a:t>CheckFingerprint</a:t>
            </a:r>
            <a:r>
              <a:rPr lang="en-US" sz="1800" dirty="0"/>
              <a:t>”</a:t>
            </a:r>
          </a:p>
        </p:txBody>
      </p:sp>
    </p:spTree>
    <p:extLst>
      <p:ext uri="{BB962C8B-B14F-4D97-AF65-F5344CB8AC3E}">
        <p14:creationId xmlns:p14="http://schemas.microsoft.com/office/powerpoint/2010/main" val="2294611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2" grpId="0" animBg="1" autoUpdateAnimBg="0"/>
      <p:bldP spid="6043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Rectangle 6"/>
          <p:cNvSpPr>
            <a:spLocks noGrp="1" noChangeArrowheads="1"/>
          </p:cNvSpPr>
          <p:nvPr>
            <p:ph type="title"/>
          </p:nvPr>
        </p:nvSpPr>
        <p:spPr>
          <a:xfrm>
            <a:off x="1676476" y="179388"/>
            <a:ext cx="7467524" cy="688975"/>
          </a:xfrm>
        </p:spPr>
        <p:txBody>
          <a:bodyPr/>
          <a:lstStyle/>
          <a:p>
            <a:r>
              <a:rPr lang="en-US" sz="2000" dirty="0"/>
              <a:t>Refining the </a:t>
            </a:r>
            <a:r>
              <a:rPr lang="en-US" sz="2000" dirty="0" err="1"/>
              <a:t>ReportEmergency</a:t>
            </a:r>
            <a:r>
              <a:rPr lang="en-US" sz="2000" dirty="0"/>
              <a:t> use case flow of events</a:t>
            </a:r>
          </a:p>
        </p:txBody>
      </p:sp>
      <p:pic>
        <p:nvPicPr>
          <p:cNvPr id="11264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400" y="871538"/>
            <a:ext cx="8047038" cy="595471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24975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1800" y="990664"/>
            <a:ext cx="8331090" cy="5065712"/>
          </a:xfrm>
        </p:spPr>
        <p:txBody>
          <a:bodyPr/>
          <a:lstStyle/>
          <a:p>
            <a:pPr fontAlgn="t">
              <a:lnSpc>
                <a:spcPct val="100000"/>
              </a:lnSpc>
            </a:pPr>
            <a:r>
              <a:rPr lang="en-US" altLang="zh-CN" sz="2400" dirty="0"/>
              <a:t>There are many different types of requirements at different levels of detail. </a:t>
            </a:r>
          </a:p>
          <a:p>
            <a:pPr fontAlgn="t">
              <a:lnSpc>
                <a:spcPct val="100000"/>
              </a:lnSpc>
            </a:pPr>
            <a:r>
              <a:rPr lang="en-US" altLang="zh-CN" sz="2400" dirty="0"/>
              <a:t>The number of requirements can become unmanageable if they're not controlled. </a:t>
            </a:r>
          </a:p>
          <a:p>
            <a:pPr fontAlgn="t">
              <a:lnSpc>
                <a:spcPct val="100000"/>
              </a:lnSpc>
            </a:pPr>
            <a:r>
              <a:rPr lang="en-US" altLang="zh-CN" sz="2400" dirty="0"/>
              <a:t>Requirements are related to one another and also to other deliverables of the software engineering process. </a:t>
            </a:r>
          </a:p>
          <a:p>
            <a:pPr fontAlgn="t">
              <a:lnSpc>
                <a:spcPct val="100000"/>
              </a:lnSpc>
            </a:pPr>
            <a:r>
              <a:rPr lang="en-US" altLang="zh-CN" sz="2400" dirty="0"/>
              <a:t>Requirements have unique properties or property values. For example, they are not necessarily equally important nor equally easy to meet. </a:t>
            </a:r>
          </a:p>
          <a:p>
            <a:pPr fontAlgn="t">
              <a:lnSpc>
                <a:spcPct val="100000"/>
              </a:lnSpc>
            </a:pPr>
            <a:r>
              <a:rPr lang="en-US" altLang="zh-CN" sz="2400" dirty="0"/>
              <a:t>There are many interested parties, which means requirements need to be managed by cross-functional groups of people. </a:t>
            </a:r>
          </a:p>
          <a:p>
            <a:pPr fontAlgn="t">
              <a:lnSpc>
                <a:spcPct val="100000"/>
              </a:lnSpc>
            </a:pPr>
            <a:r>
              <a:rPr lang="en-US" altLang="zh-CN" sz="2400" dirty="0"/>
              <a:t>Requirements change. </a:t>
            </a:r>
          </a:p>
          <a:p>
            <a:pPr>
              <a:lnSpc>
                <a:spcPct val="100000"/>
              </a:lnSpc>
            </a:pPr>
            <a:endParaRPr lang="en-US" sz="3200" dirty="0"/>
          </a:p>
        </p:txBody>
      </p:sp>
    </p:spTree>
    <p:extLst>
      <p:ext uri="{BB962C8B-B14F-4D97-AF65-F5344CB8AC3E}">
        <p14:creationId xmlns:p14="http://schemas.microsoft.com/office/powerpoint/2010/main" val="1798965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2407" tIns="45420" rIns="92407" bIns="45420"/>
          <a:lstStyle/>
          <a:p>
            <a:r>
              <a:rPr lang="en-US"/>
              <a:t>How do I find use cases?</a:t>
            </a:r>
          </a:p>
        </p:txBody>
      </p:sp>
      <p:sp>
        <p:nvSpPr>
          <p:cNvPr id="32771" name="Rectangle 3"/>
          <p:cNvSpPr>
            <a:spLocks noGrp="1" noChangeArrowheads="1"/>
          </p:cNvSpPr>
          <p:nvPr>
            <p:ph type="body" idx="1"/>
          </p:nvPr>
        </p:nvSpPr>
        <p:spPr>
          <a:xfrm>
            <a:off x="292100" y="908050"/>
            <a:ext cx="8564563" cy="4919663"/>
          </a:xfrm>
          <a:noFill/>
          <a:ln/>
        </p:spPr>
        <p:txBody>
          <a:bodyPr lIns="92407" tIns="45420" rIns="92407" bIns="45420"/>
          <a:lstStyle/>
          <a:p>
            <a:r>
              <a:rPr lang="en-US" sz="2800"/>
              <a:t>Select a narrow vertical slice of the system (i.e. one scenario)  </a:t>
            </a:r>
          </a:p>
          <a:p>
            <a:pPr lvl="1"/>
            <a:r>
              <a:rPr lang="en-US" sz="2400"/>
              <a:t>Discuss it in detail with the user to understand the user’s preferred style of interaction</a:t>
            </a:r>
          </a:p>
          <a:p>
            <a:r>
              <a:rPr lang="en-US" sz="2800"/>
              <a:t>Select a horizontal slice (i.e. many scenarios) to define the scope of the system. </a:t>
            </a:r>
          </a:p>
          <a:p>
            <a:pPr lvl="1"/>
            <a:r>
              <a:rPr lang="en-US" sz="2400"/>
              <a:t>Discuss the scope with the user</a:t>
            </a:r>
          </a:p>
          <a:p>
            <a:r>
              <a:rPr lang="en-US" sz="2800"/>
              <a:t>Use mock-ups as visual support</a:t>
            </a:r>
          </a:p>
          <a:p>
            <a:r>
              <a:rPr lang="en-US" sz="2800"/>
              <a:t>Find out what the user does</a:t>
            </a:r>
          </a:p>
          <a:p>
            <a:pPr lvl="1"/>
            <a:r>
              <a:rPr lang="en-US" sz="2400"/>
              <a:t>Task observation (Good)</a:t>
            </a:r>
          </a:p>
          <a:p>
            <a:pPr lvl="1"/>
            <a:r>
              <a:rPr lang="en-US" sz="2400"/>
              <a:t>Questionnaires (Bad)</a:t>
            </a:r>
            <a:endParaRPr lang="en-US"/>
          </a:p>
        </p:txBody>
      </p:sp>
    </p:spTree>
    <p:extLst>
      <p:ext uri="{BB962C8B-B14F-4D97-AF65-F5344CB8AC3E}">
        <p14:creationId xmlns:p14="http://schemas.microsoft.com/office/powerpoint/2010/main" val="356022468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2407" tIns="45420" rIns="92407" bIns="45420"/>
          <a:lstStyle/>
          <a:p>
            <a:r>
              <a:rPr lang="en-US"/>
              <a:t>From Use Cases to Objects</a:t>
            </a:r>
          </a:p>
        </p:txBody>
      </p:sp>
      <p:sp>
        <p:nvSpPr>
          <p:cNvPr id="44035" name="Rectangle 3"/>
          <p:cNvSpPr>
            <a:spLocks noChangeArrowheads="1"/>
          </p:cNvSpPr>
          <p:nvPr/>
        </p:nvSpPr>
        <p:spPr bwMode="auto">
          <a:xfrm>
            <a:off x="6916620" y="1090613"/>
            <a:ext cx="2110022"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dirty="0"/>
              <a:t>Top Level Use Case</a:t>
            </a:r>
          </a:p>
        </p:txBody>
      </p:sp>
      <p:sp>
        <p:nvSpPr>
          <p:cNvPr id="44036" name="Rectangle 4"/>
          <p:cNvSpPr>
            <a:spLocks noChangeArrowheads="1"/>
          </p:cNvSpPr>
          <p:nvPr/>
        </p:nvSpPr>
        <p:spPr bwMode="auto">
          <a:xfrm>
            <a:off x="6882088" y="2055813"/>
            <a:ext cx="1977474"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t>Level 2 Use Cases</a:t>
            </a:r>
          </a:p>
        </p:txBody>
      </p:sp>
      <p:sp>
        <p:nvSpPr>
          <p:cNvPr id="44037" name="Rectangle 5"/>
          <p:cNvSpPr>
            <a:spLocks noChangeArrowheads="1"/>
          </p:cNvSpPr>
          <p:nvPr/>
        </p:nvSpPr>
        <p:spPr bwMode="auto">
          <a:xfrm>
            <a:off x="6882088" y="3071813"/>
            <a:ext cx="1977474"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t>Level 3 Use Cases</a:t>
            </a:r>
          </a:p>
        </p:txBody>
      </p:sp>
      <p:sp>
        <p:nvSpPr>
          <p:cNvPr id="44038" name="Rectangle 6"/>
          <p:cNvSpPr>
            <a:spLocks noChangeArrowheads="1"/>
          </p:cNvSpPr>
          <p:nvPr/>
        </p:nvSpPr>
        <p:spPr bwMode="auto">
          <a:xfrm>
            <a:off x="6900988" y="4087813"/>
            <a:ext cx="1269748"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t>Operations</a:t>
            </a:r>
          </a:p>
        </p:txBody>
      </p:sp>
      <p:sp>
        <p:nvSpPr>
          <p:cNvPr id="44039" name="Rectangle 7"/>
          <p:cNvSpPr>
            <a:spLocks noChangeArrowheads="1"/>
          </p:cNvSpPr>
          <p:nvPr/>
        </p:nvSpPr>
        <p:spPr bwMode="auto">
          <a:xfrm>
            <a:off x="1344613" y="5094288"/>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40" name="Line 8"/>
          <p:cNvSpPr>
            <a:spLocks noChangeShapeType="1"/>
          </p:cNvSpPr>
          <p:nvPr/>
        </p:nvSpPr>
        <p:spPr bwMode="auto">
          <a:xfrm>
            <a:off x="1377950" y="5461000"/>
            <a:ext cx="11049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41" name="Line 9"/>
          <p:cNvSpPr>
            <a:spLocks noChangeShapeType="1"/>
          </p:cNvSpPr>
          <p:nvPr/>
        </p:nvSpPr>
        <p:spPr bwMode="auto">
          <a:xfrm>
            <a:off x="1360488" y="5834063"/>
            <a:ext cx="11557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42" name="Rectangle 10"/>
          <p:cNvSpPr>
            <a:spLocks noChangeArrowheads="1"/>
          </p:cNvSpPr>
          <p:nvPr/>
        </p:nvSpPr>
        <p:spPr bwMode="auto">
          <a:xfrm>
            <a:off x="5883275" y="5129213"/>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43" name="Line 11"/>
          <p:cNvSpPr>
            <a:spLocks noChangeShapeType="1"/>
          </p:cNvSpPr>
          <p:nvPr/>
        </p:nvSpPr>
        <p:spPr bwMode="auto">
          <a:xfrm>
            <a:off x="5916613" y="5495925"/>
            <a:ext cx="11049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44" name="Line 12"/>
          <p:cNvSpPr>
            <a:spLocks noChangeShapeType="1"/>
          </p:cNvSpPr>
          <p:nvPr/>
        </p:nvSpPr>
        <p:spPr bwMode="auto">
          <a:xfrm>
            <a:off x="5899150" y="5868988"/>
            <a:ext cx="11557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nvGrpSpPr>
          <p:cNvPr id="44047" name="Group 15"/>
          <p:cNvGrpSpPr>
            <a:grpSpLocks/>
          </p:cNvGrpSpPr>
          <p:nvPr/>
        </p:nvGrpSpPr>
        <p:grpSpPr bwMode="auto">
          <a:xfrm>
            <a:off x="5470525" y="4445000"/>
            <a:ext cx="919163" cy="1644650"/>
            <a:chOff x="3494" y="2836"/>
            <a:chExt cx="587" cy="1050"/>
          </a:xfrm>
        </p:grpSpPr>
        <p:sp>
          <p:nvSpPr>
            <p:cNvPr id="44045" name="Freeform 13"/>
            <p:cNvSpPr>
              <a:spLocks/>
            </p:cNvSpPr>
            <p:nvPr/>
          </p:nvSpPr>
          <p:spPr bwMode="auto">
            <a:xfrm>
              <a:off x="3494" y="2836"/>
              <a:ext cx="584" cy="1050"/>
            </a:xfrm>
            <a:custGeom>
              <a:avLst/>
              <a:gdLst>
                <a:gd name="T0" fmla="*/ 39 w 584"/>
                <a:gd name="T1" fmla="*/ 0 h 1050"/>
                <a:gd name="T2" fmla="*/ 89 w 584"/>
                <a:gd name="T3" fmla="*/ 35 h 1050"/>
                <a:gd name="T4" fmla="*/ 147 w 584"/>
                <a:gd name="T5" fmla="*/ 84 h 1050"/>
                <a:gd name="T6" fmla="*/ 200 w 584"/>
                <a:gd name="T7" fmla="*/ 137 h 1050"/>
                <a:gd name="T8" fmla="*/ 258 w 584"/>
                <a:gd name="T9" fmla="*/ 203 h 1050"/>
                <a:gd name="T10" fmla="*/ 311 w 584"/>
                <a:gd name="T11" fmla="*/ 282 h 1050"/>
                <a:gd name="T12" fmla="*/ 368 w 584"/>
                <a:gd name="T13" fmla="*/ 379 h 1050"/>
                <a:gd name="T14" fmla="*/ 415 w 584"/>
                <a:gd name="T15" fmla="*/ 467 h 1050"/>
                <a:gd name="T16" fmla="*/ 447 w 584"/>
                <a:gd name="T17" fmla="*/ 569 h 1050"/>
                <a:gd name="T18" fmla="*/ 465 w 584"/>
                <a:gd name="T19" fmla="*/ 674 h 1050"/>
                <a:gd name="T20" fmla="*/ 465 w 584"/>
                <a:gd name="T21" fmla="*/ 740 h 1050"/>
                <a:gd name="T22" fmla="*/ 461 w 584"/>
                <a:gd name="T23" fmla="*/ 793 h 1050"/>
                <a:gd name="T24" fmla="*/ 583 w 584"/>
                <a:gd name="T25" fmla="*/ 815 h 1050"/>
                <a:gd name="T26" fmla="*/ 515 w 584"/>
                <a:gd name="T27" fmla="*/ 877 h 1050"/>
                <a:gd name="T28" fmla="*/ 444 w 584"/>
                <a:gd name="T29" fmla="*/ 956 h 1050"/>
                <a:gd name="T30" fmla="*/ 401 w 584"/>
                <a:gd name="T31" fmla="*/ 1049 h 1050"/>
                <a:gd name="T32" fmla="*/ 354 w 584"/>
                <a:gd name="T33" fmla="*/ 1001 h 1050"/>
                <a:gd name="T34" fmla="*/ 304 w 584"/>
                <a:gd name="T35" fmla="*/ 904 h 1050"/>
                <a:gd name="T36" fmla="*/ 254 w 584"/>
                <a:gd name="T37" fmla="*/ 842 h 1050"/>
                <a:gd name="T38" fmla="*/ 333 w 584"/>
                <a:gd name="T39" fmla="*/ 815 h 1050"/>
                <a:gd name="T40" fmla="*/ 340 w 584"/>
                <a:gd name="T41" fmla="*/ 727 h 1050"/>
                <a:gd name="T42" fmla="*/ 333 w 584"/>
                <a:gd name="T43" fmla="*/ 626 h 1050"/>
                <a:gd name="T44" fmla="*/ 311 w 584"/>
                <a:gd name="T45" fmla="*/ 520 h 1050"/>
                <a:gd name="T46" fmla="*/ 272 w 584"/>
                <a:gd name="T47" fmla="*/ 392 h 1050"/>
                <a:gd name="T48" fmla="*/ 222 w 584"/>
                <a:gd name="T49" fmla="*/ 286 h 1050"/>
                <a:gd name="T50" fmla="*/ 197 w 584"/>
                <a:gd name="T51" fmla="*/ 238 h 1050"/>
                <a:gd name="T52" fmla="*/ 172 w 584"/>
                <a:gd name="T53" fmla="*/ 198 h 1050"/>
                <a:gd name="T54" fmla="*/ 132 w 584"/>
                <a:gd name="T55" fmla="*/ 137 h 1050"/>
                <a:gd name="T56" fmla="*/ 104 w 584"/>
                <a:gd name="T57" fmla="*/ 101 h 1050"/>
                <a:gd name="T58" fmla="*/ 75 w 584"/>
                <a:gd name="T59" fmla="*/ 66 h 1050"/>
                <a:gd name="T60" fmla="*/ 39 w 584"/>
                <a:gd name="T61" fmla="*/ 31 h 1050"/>
                <a:gd name="T62" fmla="*/ 0 w 584"/>
                <a:gd name="T63"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4" h="1050">
                  <a:moveTo>
                    <a:pt x="0" y="0"/>
                  </a:moveTo>
                  <a:lnTo>
                    <a:pt x="39" y="0"/>
                  </a:lnTo>
                  <a:lnTo>
                    <a:pt x="68" y="18"/>
                  </a:lnTo>
                  <a:lnTo>
                    <a:pt x="89" y="35"/>
                  </a:lnTo>
                  <a:lnTo>
                    <a:pt x="118" y="57"/>
                  </a:lnTo>
                  <a:lnTo>
                    <a:pt x="147" y="84"/>
                  </a:lnTo>
                  <a:lnTo>
                    <a:pt x="168" y="106"/>
                  </a:lnTo>
                  <a:lnTo>
                    <a:pt x="200" y="137"/>
                  </a:lnTo>
                  <a:lnTo>
                    <a:pt x="229" y="172"/>
                  </a:lnTo>
                  <a:lnTo>
                    <a:pt x="258" y="203"/>
                  </a:lnTo>
                  <a:lnTo>
                    <a:pt x="290" y="247"/>
                  </a:lnTo>
                  <a:lnTo>
                    <a:pt x="311" y="282"/>
                  </a:lnTo>
                  <a:lnTo>
                    <a:pt x="340" y="326"/>
                  </a:lnTo>
                  <a:lnTo>
                    <a:pt x="368" y="379"/>
                  </a:lnTo>
                  <a:lnTo>
                    <a:pt x="397" y="428"/>
                  </a:lnTo>
                  <a:lnTo>
                    <a:pt x="415" y="467"/>
                  </a:lnTo>
                  <a:lnTo>
                    <a:pt x="433" y="525"/>
                  </a:lnTo>
                  <a:lnTo>
                    <a:pt x="447" y="569"/>
                  </a:lnTo>
                  <a:lnTo>
                    <a:pt x="458" y="621"/>
                  </a:lnTo>
                  <a:lnTo>
                    <a:pt x="465" y="674"/>
                  </a:lnTo>
                  <a:lnTo>
                    <a:pt x="469" y="705"/>
                  </a:lnTo>
                  <a:lnTo>
                    <a:pt x="465" y="740"/>
                  </a:lnTo>
                  <a:lnTo>
                    <a:pt x="461" y="767"/>
                  </a:lnTo>
                  <a:lnTo>
                    <a:pt x="461" y="793"/>
                  </a:lnTo>
                  <a:lnTo>
                    <a:pt x="454" y="815"/>
                  </a:lnTo>
                  <a:lnTo>
                    <a:pt x="583" y="815"/>
                  </a:lnTo>
                  <a:lnTo>
                    <a:pt x="551" y="846"/>
                  </a:lnTo>
                  <a:lnTo>
                    <a:pt x="515" y="877"/>
                  </a:lnTo>
                  <a:lnTo>
                    <a:pt x="476" y="917"/>
                  </a:lnTo>
                  <a:lnTo>
                    <a:pt x="444" y="956"/>
                  </a:lnTo>
                  <a:lnTo>
                    <a:pt x="422" y="992"/>
                  </a:lnTo>
                  <a:lnTo>
                    <a:pt x="401" y="1049"/>
                  </a:lnTo>
                  <a:lnTo>
                    <a:pt x="372" y="1049"/>
                  </a:lnTo>
                  <a:lnTo>
                    <a:pt x="354" y="1001"/>
                  </a:lnTo>
                  <a:lnTo>
                    <a:pt x="333" y="952"/>
                  </a:lnTo>
                  <a:lnTo>
                    <a:pt x="304" y="904"/>
                  </a:lnTo>
                  <a:lnTo>
                    <a:pt x="272" y="864"/>
                  </a:lnTo>
                  <a:lnTo>
                    <a:pt x="254" y="842"/>
                  </a:lnTo>
                  <a:lnTo>
                    <a:pt x="222" y="815"/>
                  </a:lnTo>
                  <a:lnTo>
                    <a:pt x="333" y="815"/>
                  </a:lnTo>
                  <a:lnTo>
                    <a:pt x="340" y="767"/>
                  </a:lnTo>
                  <a:lnTo>
                    <a:pt x="340" y="727"/>
                  </a:lnTo>
                  <a:lnTo>
                    <a:pt x="340" y="674"/>
                  </a:lnTo>
                  <a:lnTo>
                    <a:pt x="333" y="626"/>
                  </a:lnTo>
                  <a:lnTo>
                    <a:pt x="322" y="569"/>
                  </a:lnTo>
                  <a:lnTo>
                    <a:pt x="311" y="520"/>
                  </a:lnTo>
                  <a:lnTo>
                    <a:pt x="290" y="450"/>
                  </a:lnTo>
                  <a:lnTo>
                    <a:pt x="272" y="392"/>
                  </a:lnTo>
                  <a:lnTo>
                    <a:pt x="247" y="339"/>
                  </a:lnTo>
                  <a:lnTo>
                    <a:pt x="222" y="286"/>
                  </a:lnTo>
                  <a:lnTo>
                    <a:pt x="207" y="260"/>
                  </a:lnTo>
                  <a:lnTo>
                    <a:pt x="197" y="238"/>
                  </a:lnTo>
                  <a:lnTo>
                    <a:pt x="186" y="216"/>
                  </a:lnTo>
                  <a:lnTo>
                    <a:pt x="172" y="198"/>
                  </a:lnTo>
                  <a:lnTo>
                    <a:pt x="150" y="163"/>
                  </a:lnTo>
                  <a:lnTo>
                    <a:pt x="132" y="137"/>
                  </a:lnTo>
                  <a:lnTo>
                    <a:pt x="118" y="119"/>
                  </a:lnTo>
                  <a:lnTo>
                    <a:pt x="104" y="101"/>
                  </a:lnTo>
                  <a:lnTo>
                    <a:pt x="89" y="84"/>
                  </a:lnTo>
                  <a:lnTo>
                    <a:pt x="75" y="66"/>
                  </a:lnTo>
                  <a:lnTo>
                    <a:pt x="57" y="48"/>
                  </a:lnTo>
                  <a:lnTo>
                    <a:pt x="39" y="31"/>
                  </a:lnTo>
                  <a:lnTo>
                    <a:pt x="21" y="18"/>
                  </a:lnTo>
                  <a:lnTo>
                    <a:pt x="0" y="0"/>
                  </a:lnTo>
                </a:path>
              </a:pathLst>
            </a:custGeom>
            <a:solidFill>
              <a:srgbClr val="008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44046" name="Freeform 14"/>
            <p:cNvSpPr>
              <a:spLocks/>
            </p:cNvSpPr>
            <p:nvPr/>
          </p:nvSpPr>
          <p:spPr bwMode="auto">
            <a:xfrm>
              <a:off x="3529" y="2836"/>
              <a:ext cx="552" cy="1050"/>
            </a:xfrm>
            <a:custGeom>
              <a:avLst/>
              <a:gdLst>
                <a:gd name="T0" fmla="*/ 0 w 552"/>
                <a:gd name="T1" fmla="*/ 0 h 1050"/>
                <a:gd name="T2" fmla="*/ 32 w 552"/>
                <a:gd name="T3" fmla="*/ 18 h 1050"/>
                <a:gd name="T4" fmla="*/ 57 w 552"/>
                <a:gd name="T5" fmla="*/ 26 h 1050"/>
                <a:gd name="T6" fmla="*/ 79 w 552"/>
                <a:gd name="T7" fmla="*/ 40 h 1050"/>
                <a:gd name="T8" fmla="*/ 104 w 552"/>
                <a:gd name="T9" fmla="*/ 57 h 1050"/>
                <a:gd name="T10" fmla="*/ 136 w 552"/>
                <a:gd name="T11" fmla="*/ 84 h 1050"/>
                <a:gd name="T12" fmla="*/ 165 w 552"/>
                <a:gd name="T13" fmla="*/ 106 h 1050"/>
                <a:gd name="T14" fmla="*/ 197 w 552"/>
                <a:gd name="T15" fmla="*/ 141 h 1050"/>
                <a:gd name="T16" fmla="*/ 225 w 552"/>
                <a:gd name="T17" fmla="*/ 172 h 1050"/>
                <a:gd name="T18" fmla="*/ 250 w 552"/>
                <a:gd name="T19" fmla="*/ 207 h 1050"/>
                <a:gd name="T20" fmla="*/ 283 w 552"/>
                <a:gd name="T21" fmla="*/ 247 h 1050"/>
                <a:gd name="T22" fmla="*/ 304 w 552"/>
                <a:gd name="T23" fmla="*/ 282 h 1050"/>
                <a:gd name="T24" fmla="*/ 333 w 552"/>
                <a:gd name="T25" fmla="*/ 326 h 1050"/>
                <a:gd name="T26" fmla="*/ 361 w 552"/>
                <a:gd name="T27" fmla="*/ 379 h 1050"/>
                <a:gd name="T28" fmla="*/ 386 w 552"/>
                <a:gd name="T29" fmla="*/ 432 h 1050"/>
                <a:gd name="T30" fmla="*/ 408 w 552"/>
                <a:gd name="T31" fmla="*/ 467 h 1050"/>
                <a:gd name="T32" fmla="*/ 426 w 552"/>
                <a:gd name="T33" fmla="*/ 525 h 1050"/>
                <a:gd name="T34" fmla="*/ 437 w 552"/>
                <a:gd name="T35" fmla="*/ 573 h 1050"/>
                <a:gd name="T36" fmla="*/ 447 w 552"/>
                <a:gd name="T37" fmla="*/ 621 h 1050"/>
                <a:gd name="T38" fmla="*/ 458 w 552"/>
                <a:gd name="T39" fmla="*/ 674 h 1050"/>
                <a:gd name="T40" fmla="*/ 458 w 552"/>
                <a:gd name="T41" fmla="*/ 705 h 1050"/>
                <a:gd name="T42" fmla="*/ 458 w 552"/>
                <a:gd name="T43" fmla="*/ 740 h 1050"/>
                <a:gd name="T44" fmla="*/ 454 w 552"/>
                <a:gd name="T45" fmla="*/ 771 h 1050"/>
                <a:gd name="T46" fmla="*/ 451 w 552"/>
                <a:gd name="T47" fmla="*/ 798 h 1050"/>
                <a:gd name="T48" fmla="*/ 447 w 552"/>
                <a:gd name="T49" fmla="*/ 820 h 1050"/>
                <a:gd name="T50" fmla="*/ 551 w 552"/>
                <a:gd name="T51" fmla="*/ 820 h 1050"/>
                <a:gd name="T52" fmla="*/ 519 w 552"/>
                <a:gd name="T53" fmla="*/ 846 h 1050"/>
                <a:gd name="T54" fmla="*/ 490 w 552"/>
                <a:gd name="T55" fmla="*/ 877 h 1050"/>
                <a:gd name="T56" fmla="*/ 447 w 552"/>
                <a:gd name="T57" fmla="*/ 917 h 1050"/>
                <a:gd name="T58" fmla="*/ 415 w 552"/>
                <a:gd name="T59" fmla="*/ 961 h 1050"/>
                <a:gd name="T60" fmla="*/ 390 w 552"/>
                <a:gd name="T61" fmla="*/ 1001 h 1050"/>
                <a:gd name="T62" fmla="*/ 365 w 552"/>
                <a:gd name="T63" fmla="*/ 1049 h 1050"/>
                <a:gd name="T64" fmla="*/ 347 w 552"/>
                <a:gd name="T65" fmla="*/ 1001 h 1050"/>
                <a:gd name="T66" fmla="*/ 326 w 552"/>
                <a:gd name="T67" fmla="*/ 952 h 1050"/>
                <a:gd name="T68" fmla="*/ 297 w 552"/>
                <a:gd name="T69" fmla="*/ 904 h 1050"/>
                <a:gd name="T70" fmla="*/ 268 w 552"/>
                <a:gd name="T71" fmla="*/ 864 h 1050"/>
                <a:gd name="T72" fmla="*/ 250 w 552"/>
                <a:gd name="T73" fmla="*/ 842 h 1050"/>
                <a:gd name="T74" fmla="*/ 218 w 552"/>
                <a:gd name="T75" fmla="*/ 815 h 1050"/>
                <a:gd name="T76" fmla="*/ 326 w 552"/>
                <a:gd name="T77" fmla="*/ 815 h 1050"/>
                <a:gd name="T78" fmla="*/ 333 w 552"/>
                <a:gd name="T79" fmla="*/ 771 h 1050"/>
                <a:gd name="T80" fmla="*/ 333 w 552"/>
                <a:gd name="T81" fmla="*/ 727 h 1050"/>
                <a:gd name="T82" fmla="*/ 333 w 552"/>
                <a:gd name="T83" fmla="*/ 679 h 1050"/>
                <a:gd name="T84" fmla="*/ 326 w 552"/>
                <a:gd name="T85" fmla="*/ 626 h 1050"/>
                <a:gd name="T86" fmla="*/ 315 w 552"/>
                <a:gd name="T87" fmla="*/ 573 h 1050"/>
                <a:gd name="T88" fmla="*/ 304 w 552"/>
                <a:gd name="T89" fmla="*/ 520 h 1050"/>
                <a:gd name="T90" fmla="*/ 286 w 552"/>
                <a:gd name="T91" fmla="*/ 450 h 1050"/>
                <a:gd name="T92" fmla="*/ 265 w 552"/>
                <a:gd name="T93" fmla="*/ 392 h 1050"/>
                <a:gd name="T94" fmla="*/ 243 w 552"/>
                <a:gd name="T95" fmla="*/ 344 h 1050"/>
                <a:gd name="T96" fmla="*/ 218 w 552"/>
                <a:gd name="T97" fmla="*/ 286 h 1050"/>
                <a:gd name="T98" fmla="*/ 204 w 552"/>
                <a:gd name="T99" fmla="*/ 264 h 1050"/>
                <a:gd name="T100" fmla="*/ 193 w 552"/>
                <a:gd name="T101" fmla="*/ 238 h 1050"/>
                <a:gd name="T102" fmla="*/ 182 w 552"/>
                <a:gd name="T103" fmla="*/ 220 h 1050"/>
                <a:gd name="T104" fmla="*/ 168 w 552"/>
                <a:gd name="T105" fmla="*/ 198 h 1050"/>
                <a:gd name="T106" fmla="*/ 147 w 552"/>
                <a:gd name="T107" fmla="*/ 163 h 1050"/>
                <a:gd name="T108" fmla="*/ 129 w 552"/>
                <a:gd name="T109" fmla="*/ 137 h 1050"/>
                <a:gd name="T110" fmla="*/ 114 w 552"/>
                <a:gd name="T111" fmla="*/ 119 h 1050"/>
                <a:gd name="T112" fmla="*/ 100 w 552"/>
                <a:gd name="T113" fmla="*/ 101 h 1050"/>
                <a:gd name="T114" fmla="*/ 86 w 552"/>
                <a:gd name="T115" fmla="*/ 84 h 1050"/>
                <a:gd name="T116" fmla="*/ 72 w 552"/>
                <a:gd name="T117" fmla="*/ 71 h 1050"/>
                <a:gd name="T118" fmla="*/ 57 w 552"/>
                <a:gd name="T119" fmla="*/ 53 h 1050"/>
                <a:gd name="T120" fmla="*/ 39 w 552"/>
                <a:gd name="T121" fmla="*/ 35 h 1050"/>
                <a:gd name="T122" fmla="*/ 21 w 552"/>
                <a:gd name="T123" fmla="*/ 18 h 1050"/>
                <a:gd name="T124" fmla="*/ 0 w 552"/>
                <a:gd name="T12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2" h="1050">
                  <a:moveTo>
                    <a:pt x="0" y="0"/>
                  </a:moveTo>
                  <a:lnTo>
                    <a:pt x="32" y="18"/>
                  </a:lnTo>
                  <a:lnTo>
                    <a:pt x="57" y="26"/>
                  </a:lnTo>
                  <a:lnTo>
                    <a:pt x="79" y="40"/>
                  </a:lnTo>
                  <a:lnTo>
                    <a:pt x="104" y="57"/>
                  </a:lnTo>
                  <a:lnTo>
                    <a:pt x="136" y="84"/>
                  </a:lnTo>
                  <a:lnTo>
                    <a:pt x="165" y="106"/>
                  </a:lnTo>
                  <a:lnTo>
                    <a:pt x="197" y="141"/>
                  </a:lnTo>
                  <a:lnTo>
                    <a:pt x="225" y="172"/>
                  </a:lnTo>
                  <a:lnTo>
                    <a:pt x="250" y="207"/>
                  </a:lnTo>
                  <a:lnTo>
                    <a:pt x="283" y="247"/>
                  </a:lnTo>
                  <a:lnTo>
                    <a:pt x="304" y="282"/>
                  </a:lnTo>
                  <a:lnTo>
                    <a:pt x="333" y="326"/>
                  </a:lnTo>
                  <a:lnTo>
                    <a:pt x="361" y="379"/>
                  </a:lnTo>
                  <a:lnTo>
                    <a:pt x="386" y="432"/>
                  </a:lnTo>
                  <a:lnTo>
                    <a:pt x="408" y="467"/>
                  </a:lnTo>
                  <a:lnTo>
                    <a:pt x="426" y="525"/>
                  </a:lnTo>
                  <a:lnTo>
                    <a:pt x="437" y="573"/>
                  </a:lnTo>
                  <a:lnTo>
                    <a:pt x="447" y="621"/>
                  </a:lnTo>
                  <a:lnTo>
                    <a:pt x="458" y="674"/>
                  </a:lnTo>
                  <a:lnTo>
                    <a:pt x="458" y="705"/>
                  </a:lnTo>
                  <a:lnTo>
                    <a:pt x="458" y="740"/>
                  </a:lnTo>
                  <a:lnTo>
                    <a:pt x="454" y="771"/>
                  </a:lnTo>
                  <a:lnTo>
                    <a:pt x="451" y="798"/>
                  </a:lnTo>
                  <a:lnTo>
                    <a:pt x="447" y="820"/>
                  </a:lnTo>
                  <a:lnTo>
                    <a:pt x="551" y="820"/>
                  </a:lnTo>
                  <a:lnTo>
                    <a:pt x="519" y="846"/>
                  </a:lnTo>
                  <a:lnTo>
                    <a:pt x="490" y="877"/>
                  </a:lnTo>
                  <a:lnTo>
                    <a:pt x="447" y="917"/>
                  </a:lnTo>
                  <a:lnTo>
                    <a:pt x="415" y="961"/>
                  </a:lnTo>
                  <a:lnTo>
                    <a:pt x="390" y="1001"/>
                  </a:lnTo>
                  <a:lnTo>
                    <a:pt x="365" y="1049"/>
                  </a:lnTo>
                  <a:lnTo>
                    <a:pt x="347" y="1001"/>
                  </a:lnTo>
                  <a:lnTo>
                    <a:pt x="326" y="952"/>
                  </a:lnTo>
                  <a:lnTo>
                    <a:pt x="297" y="904"/>
                  </a:lnTo>
                  <a:lnTo>
                    <a:pt x="268" y="864"/>
                  </a:lnTo>
                  <a:lnTo>
                    <a:pt x="250" y="842"/>
                  </a:lnTo>
                  <a:lnTo>
                    <a:pt x="218" y="815"/>
                  </a:lnTo>
                  <a:lnTo>
                    <a:pt x="326" y="815"/>
                  </a:lnTo>
                  <a:lnTo>
                    <a:pt x="333" y="771"/>
                  </a:lnTo>
                  <a:lnTo>
                    <a:pt x="333" y="727"/>
                  </a:lnTo>
                  <a:lnTo>
                    <a:pt x="333" y="679"/>
                  </a:lnTo>
                  <a:lnTo>
                    <a:pt x="326" y="626"/>
                  </a:lnTo>
                  <a:lnTo>
                    <a:pt x="315" y="573"/>
                  </a:lnTo>
                  <a:lnTo>
                    <a:pt x="304" y="520"/>
                  </a:lnTo>
                  <a:lnTo>
                    <a:pt x="286" y="450"/>
                  </a:lnTo>
                  <a:lnTo>
                    <a:pt x="265" y="392"/>
                  </a:lnTo>
                  <a:lnTo>
                    <a:pt x="243" y="344"/>
                  </a:lnTo>
                  <a:lnTo>
                    <a:pt x="218" y="286"/>
                  </a:lnTo>
                  <a:lnTo>
                    <a:pt x="204" y="264"/>
                  </a:lnTo>
                  <a:lnTo>
                    <a:pt x="193" y="238"/>
                  </a:lnTo>
                  <a:lnTo>
                    <a:pt x="182" y="220"/>
                  </a:lnTo>
                  <a:lnTo>
                    <a:pt x="168" y="198"/>
                  </a:lnTo>
                  <a:lnTo>
                    <a:pt x="147" y="163"/>
                  </a:lnTo>
                  <a:lnTo>
                    <a:pt x="129" y="137"/>
                  </a:lnTo>
                  <a:lnTo>
                    <a:pt x="114" y="119"/>
                  </a:lnTo>
                  <a:lnTo>
                    <a:pt x="100" y="101"/>
                  </a:lnTo>
                  <a:lnTo>
                    <a:pt x="86" y="84"/>
                  </a:lnTo>
                  <a:lnTo>
                    <a:pt x="72" y="71"/>
                  </a:lnTo>
                  <a:lnTo>
                    <a:pt x="57" y="53"/>
                  </a:lnTo>
                  <a:lnTo>
                    <a:pt x="39" y="35"/>
                  </a:lnTo>
                  <a:lnTo>
                    <a:pt x="21" y="18"/>
                  </a:lnTo>
                  <a:lnTo>
                    <a:pt x="0" y="0"/>
                  </a:lnTo>
                </a:path>
              </a:pathLst>
            </a:custGeom>
            <a:solidFill>
              <a:srgbClr val="00FF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grpSp>
        <p:nvGrpSpPr>
          <p:cNvPr id="44050" name="Group 18"/>
          <p:cNvGrpSpPr>
            <a:grpSpLocks/>
          </p:cNvGrpSpPr>
          <p:nvPr/>
        </p:nvGrpSpPr>
        <p:grpSpPr bwMode="auto">
          <a:xfrm>
            <a:off x="2336800" y="4652963"/>
            <a:ext cx="884238" cy="1335087"/>
            <a:chOff x="1492" y="2969"/>
            <a:chExt cx="565" cy="852"/>
          </a:xfrm>
        </p:grpSpPr>
        <p:sp>
          <p:nvSpPr>
            <p:cNvPr id="44048" name="Freeform 16"/>
            <p:cNvSpPr>
              <a:spLocks/>
            </p:cNvSpPr>
            <p:nvPr/>
          </p:nvSpPr>
          <p:spPr bwMode="auto">
            <a:xfrm>
              <a:off x="1492" y="2969"/>
              <a:ext cx="548" cy="852"/>
            </a:xfrm>
            <a:custGeom>
              <a:avLst/>
              <a:gdLst>
                <a:gd name="T0" fmla="*/ 477 w 548"/>
                <a:gd name="T1" fmla="*/ 3 h 852"/>
                <a:gd name="T2" fmla="*/ 510 w 548"/>
                <a:gd name="T3" fmla="*/ 59 h 852"/>
                <a:gd name="T4" fmla="*/ 526 w 548"/>
                <a:gd name="T5" fmla="*/ 101 h 852"/>
                <a:gd name="T6" fmla="*/ 539 w 548"/>
                <a:gd name="T7" fmla="*/ 142 h 852"/>
                <a:gd name="T8" fmla="*/ 543 w 548"/>
                <a:gd name="T9" fmla="*/ 191 h 852"/>
                <a:gd name="T10" fmla="*/ 547 w 548"/>
                <a:gd name="T11" fmla="*/ 240 h 852"/>
                <a:gd name="T12" fmla="*/ 547 w 548"/>
                <a:gd name="T13" fmla="*/ 299 h 852"/>
                <a:gd name="T14" fmla="*/ 539 w 548"/>
                <a:gd name="T15" fmla="*/ 379 h 852"/>
                <a:gd name="T16" fmla="*/ 522 w 548"/>
                <a:gd name="T17" fmla="*/ 448 h 852"/>
                <a:gd name="T18" fmla="*/ 501 w 548"/>
                <a:gd name="T19" fmla="*/ 507 h 852"/>
                <a:gd name="T20" fmla="*/ 472 w 548"/>
                <a:gd name="T21" fmla="*/ 570 h 852"/>
                <a:gd name="T22" fmla="*/ 439 w 548"/>
                <a:gd name="T23" fmla="*/ 625 h 852"/>
                <a:gd name="T24" fmla="*/ 398 w 548"/>
                <a:gd name="T25" fmla="*/ 670 h 852"/>
                <a:gd name="T26" fmla="*/ 344 w 548"/>
                <a:gd name="T27" fmla="*/ 716 h 852"/>
                <a:gd name="T28" fmla="*/ 290 w 548"/>
                <a:gd name="T29" fmla="*/ 750 h 852"/>
                <a:gd name="T30" fmla="*/ 257 w 548"/>
                <a:gd name="T31" fmla="*/ 764 h 852"/>
                <a:gd name="T32" fmla="*/ 323 w 548"/>
                <a:gd name="T33" fmla="*/ 851 h 852"/>
                <a:gd name="T34" fmla="*/ 274 w 548"/>
                <a:gd name="T35" fmla="*/ 837 h 852"/>
                <a:gd name="T36" fmla="*/ 220 w 548"/>
                <a:gd name="T37" fmla="*/ 830 h 852"/>
                <a:gd name="T38" fmla="*/ 166 w 548"/>
                <a:gd name="T39" fmla="*/ 827 h 852"/>
                <a:gd name="T40" fmla="*/ 112 w 548"/>
                <a:gd name="T41" fmla="*/ 827 h 852"/>
                <a:gd name="T42" fmla="*/ 37 w 548"/>
                <a:gd name="T43" fmla="*/ 841 h 852"/>
                <a:gd name="T44" fmla="*/ 12 w 548"/>
                <a:gd name="T45" fmla="*/ 823 h 852"/>
                <a:gd name="T46" fmla="*/ 37 w 548"/>
                <a:gd name="T47" fmla="*/ 782 h 852"/>
                <a:gd name="T48" fmla="*/ 54 w 548"/>
                <a:gd name="T49" fmla="*/ 747 h 852"/>
                <a:gd name="T50" fmla="*/ 62 w 548"/>
                <a:gd name="T51" fmla="*/ 716 h 852"/>
                <a:gd name="T52" fmla="*/ 62 w 548"/>
                <a:gd name="T53" fmla="*/ 677 h 852"/>
                <a:gd name="T54" fmla="*/ 62 w 548"/>
                <a:gd name="T55" fmla="*/ 636 h 852"/>
                <a:gd name="T56" fmla="*/ 91 w 548"/>
                <a:gd name="T57" fmla="*/ 604 h 852"/>
                <a:gd name="T58" fmla="*/ 178 w 548"/>
                <a:gd name="T59" fmla="*/ 674 h 852"/>
                <a:gd name="T60" fmla="*/ 240 w 548"/>
                <a:gd name="T61" fmla="*/ 632 h 852"/>
                <a:gd name="T62" fmla="*/ 294 w 548"/>
                <a:gd name="T63" fmla="*/ 587 h 852"/>
                <a:gd name="T64" fmla="*/ 336 w 548"/>
                <a:gd name="T65" fmla="*/ 545 h 852"/>
                <a:gd name="T66" fmla="*/ 381 w 548"/>
                <a:gd name="T67" fmla="*/ 490 h 852"/>
                <a:gd name="T68" fmla="*/ 414 w 548"/>
                <a:gd name="T69" fmla="*/ 438 h 852"/>
                <a:gd name="T70" fmla="*/ 439 w 548"/>
                <a:gd name="T71" fmla="*/ 386 h 852"/>
                <a:gd name="T72" fmla="*/ 460 w 548"/>
                <a:gd name="T73" fmla="*/ 327 h 852"/>
                <a:gd name="T74" fmla="*/ 477 w 548"/>
                <a:gd name="T75" fmla="*/ 264 h 852"/>
                <a:gd name="T76" fmla="*/ 489 w 548"/>
                <a:gd name="T77" fmla="*/ 191 h 852"/>
                <a:gd name="T78" fmla="*/ 493 w 548"/>
                <a:gd name="T79" fmla="*/ 135 h 852"/>
                <a:gd name="T80" fmla="*/ 489 w 548"/>
                <a:gd name="T81" fmla="*/ 94 h 852"/>
                <a:gd name="T82" fmla="*/ 477 w 548"/>
                <a:gd name="T83"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8" h="852">
                  <a:moveTo>
                    <a:pt x="456" y="0"/>
                  </a:moveTo>
                  <a:lnTo>
                    <a:pt x="477" y="3"/>
                  </a:lnTo>
                  <a:lnTo>
                    <a:pt x="497" y="38"/>
                  </a:lnTo>
                  <a:lnTo>
                    <a:pt x="510" y="59"/>
                  </a:lnTo>
                  <a:lnTo>
                    <a:pt x="518" y="80"/>
                  </a:lnTo>
                  <a:lnTo>
                    <a:pt x="526" y="101"/>
                  </a:lnTo>
                  <a:lnTo>
                    <a:pt x="535" y="122"/>
                  </a:lnTo>
                  <a:lnTo>
                    <a:pt x="539" y="142"/>
                  </a:lnTo>
                  <a:lnTo>
                    <a:pt x="543" y="170"/>
                  </a:lnTo>
                  <a:lnTo>
                    <a:pt x="543" y="191"/>
                  </a:lnTo>
                  <a:lnTo>
                    <a:pt x="547" y="212"/>
                  </a:lnTo>
                  <a:lnTo>
                    <a:pt x="547" y="240"/>
                  </a:lnTo>
                  <a:lnTo>
                    <a:pt x="547" y="267"/>
                  </a:lnTo>
                  <a:lnTo>
                    <a:pt x="547" y="299"/>
                  </a:lnTo>
                  <a:lnTo>
                    <a:pt x="543" y="344"/>
                  </a:lnTo>
                  <a:lnTo>
                    <a:pt x="539" y="379"/>
                  </a:lnTo>
                  <a:lnTo>
                    <a:pt x="530" y="406"/>
                  </a:lnTo>
                  <a:lnTo>
                    <a:pt x="522" y="448"/>
                  </a:lnTo>
                  <a:lnTo>
                    <a:pt x="510" y="479"/>
                  </a:lnTo>
                  <a:lnTo>
                    <a:pt x="501" y="507"/>
                  </a:lnTo>
                  <a:lnTo>
                    <a:pt x="489" y="538"/>
                  </a:lnTo>
                  <a:lnTo>
                    <a:pt x="472" y="570"/>
                  </a:lnTo>
                  <a:lnTo>
                    <a:pt x="456" y="597"/>
                  </a:lnTo>
                  <a:lnTo>
                    <a:pt x="439" y="625"/>
                  </a:lnTo>
                  <a:lnTo>
                    <a:pt x="419" y="646"/>
                  </a:lnTo>
                  <a:lnTo>
                    <a:pt x="398" y="670"/>
                  </a:lnTo>
                  <a:lnTo>
                    <a:pt x="373" y="695"/>
                  </a:lnTo>
                  <a:lnTo>
                    <a:pt x="344" y="716"/>
                  </a:lnTo>
                  <a:lnTo>
                    <a:pt x="319" y="733"/>
                  </a:lnTo>
                  <a:lnTo>
                    <a:pt x="290" y="750"/>
                  </a:lnTo>
                  <a:lnTo>
                    <a:pt x="269" y="761"/>
                  </a:lnTo>
                  <a:lnTo>
                    <a:pt x="257" y="764"/>
                  </a:lnTo>
                  <a:lnTo>
                    <a:pt x="352" y="851"/>
                  </a:lnTo>
                  <a:lnTo>
                    <a:pt x="323" y="851"/>
                  </a:lnTo>
                  <a:lnTo>
                    <a:pt x="298" y="844"/>
                  </a:lnTo>
                  <a:lnTo>
                    <a:pt x="274" y="837"/>
                  </a:lnTo>
                  <a:lnTo>
                    <a:pt x="249" y="834"/>
                  </a:lnTo>
                  <a:lnTo>
                    <a:pt x="220" y="830"/>
                  </a:lnTo>
                  <a:lnTo>
                    <a:pt x="191" y="830"/>
                  </a:lnTo>
                  <a:lnTo>
                    <a:pt x="166" y="827"/>
                  </a:lnTo>
                  <a:lnTo>
                    <a:pt x="141" y="827"/>
                  </a:lnTo>
                  <a:lnTo>
                    <a:pt x="112" y="827"/>
                  </a:lnTo>
                  <a:lnTo>
                    <a:pt x="79" y="830"/>
                  </a:lnTo>
                  <a:lnTo>
                    <a:pt x="37" y="841"/>
                  </a:lnTo>
                  <a:lnTo>
                    <a:pt x="0" y="841"/>
                  </a:lnTo>
                  <a:lnTo>
                    <a:pt x="12" y="823"/>
                  </a:lnTo>
                  <a:lnTo>
                    <a:pt x="25" y="802"/>
                  </a:lnTo>
                  <a:lnTo>
                    <a:pt x="37" y="782"/>
                  </a:lnTo>
                  <a:lnTo>
                    <a:pt x="50" y="761"/>
                  </a:lnTo>
                  <a:lnTo>
                    <a:pt x="54" y="747"/>
                  </a:lnTo>
                  <a:lnTo>
                    <a:pt x="58" y="733"/>
                  </a:lnTo>
                  <a:lnTo>
                    <a:pt x="62" y="716"/>
                  </a:lnTo>
                  <a:lnTo>
                    <a:pt x="62" y="695"/>
                  </a:lnTo>
                  <a:lnTo>
                    <a:pt x="62" y="677"/>
                  </a:lnTo>
                  <a:lnTo>
                    <a:pt x="62" y="656"/>
                  </a:lnTo>
                  <a:lnTo>
                    <a:pt x="62" y="636"/>
                  </a:lnTo>
                  <a:lnTo>
                    <a:pt x="54" y="604"/>
                  </a:lnTo>
                  <a:lnTo>
                    <a:pt x="91" y="604"/>
                  </a:lnTo>
                  <a:lnTo>
                    <a:pt x="166" y="681"/>
                  </a:lnTo>
                  <a:lnTo>
                    <a:pt x="178" y="674"/>
                  </a:lnTo>
                  <a:lnTo>
                    <a:pt x="211" y="653"/>
                  </a:lnTo>
                  <a:lnTo>
                    <a:pt x="240" y="632"/>
                  </a:lnTo>
                  <a:lnTo>
                    <a:pt x="274" y="604"/>
                  </a:lnTo>
                  <a:lnTo>
                    <a:pt x="294" y="587"/>
                  </a:lnTo>
                  <a:lnTo>
                    <a:pt x="315" y="570"/>
                  </a:lnTo>
                  <a:lnTo>
                    <a:pt x="336" y="545"/>
                  </a:lnTo>
                  <a:lnTo>
                    <a:pt x="361" y="521"/>
                  </a:lnTo>
                  <a:lnTo>
                    <a:pt x="381" y="490"/>
                  </a:lnTo>
                  <a:lnTo>
                    <a:pt x="398" y="465"/>
                  </a:lnTo>
                  <a:lnTo>
                    <a:pt x="414" y="438"/>
                  </a:lnTo>
                  <a:lnTo>
                    <a:pt x="431" y="410"/>
                  </a:lnTo>
                  <a:lnTo>
                    <a:pt x="439" y="386"/>
                  </a:lnTo>
                  <a:lnTo>
                    <a:pt x="452" y="358"/>
                  </a:lnTo>
                  <a:lnTo>
                    <a:pt x="460" y="327"/>
                  </a:lnTo>
                  <a:lnTo>
                    <a:pt x="468" y="295"/>
                  </a:lnTo>
                  <a:lnTo>
                    <a:pt x="477" y="264"/>
                  </a:lnTo>
                  <a:lnTo>
                    <a:pt x="481" y="226"/>
                  </a:lnTo>
                  <a:lnTo>
                    <a:pt x="489" y="191"/>
                  </a:lnTo>
                  <a:lnTo>
                    <a:pt x="489" y="160"/>
                  </a:lnTo>
                  <a:lnTo>
                    <a:pt x="493" y="135"/>
                  </a:lnTo>
                  <a:lnTo>
                    <a:pt x="493" y="111"/>
                  </a:lnTo>
                  <a:lnTo>
                    <a:pt x="489" y="94"/>
                  </a:lnTo>
                  <a:lnTo>
                    <a:pt x="485" y="76"/>
                  </a:lnTo>
                  <a:lnTo>
                    <a:pt x="477" y="59"/>
                  </a:lnTo>
                  <a:lnTo>
                    <a:pt x="456" y="0"/>
                  </a:lnTo>
                </a:path>
              </a:pathLst>
            </a:custGeom>
            <a:solidFill>
              <a:srgbClr val="008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44049" name="Freeform 17"/>
            <p:cNvSpPr>
              <a:spLocks/>
            </p:cNvSpPr>
            <p:nvPr/>
          </p:nvSpPr>
          <p:spPr bwMode="auto">
            <a:xfrm>
              <a:off x="1534" y="2969"/>
              <a:ext cx="523" cy="852"/>
            </a:xfrm>
            <a:custGeom>
              <a:avLst/>
              <a:gdLst>
                <a:gd name="T0" fmla="*/ 472 w 523"/>
                <a:gd name="T1" fmla="*/ 42 h 852"/>
                <a:gd name="T2" fmla="*/ 489 w 523"/>
                <a:gd name="T3" fmla="*/ 80 h 852"/>
                <a:gd name="T4" fmla="*/ 505 w 523"/>
                <a:gd name="T5" fmla="*/ 122 h 852"/>
                <a:gd name="T6" fmla="*/ 518 w 523"/>
                <a:gd name="T7" fmla="*/ 170 h 852"/>
                <a:gd name="T8" fmla="*/ 522 w 523"/>
                <a:gd name="T9" fmla="*/ 212 h 852"/>
                <a:gd name="T10" fmla="*/ 522 w 523"/>
                <a:gd name="T11" fmla="*/ 267 h 852"/>
                <a:gd name="T12" fmla="*/ 518 w 523"/>
                <a:gd name="T13" fmla="*/ 344 h 852"/>
                <a:gd name="T14" fmla="*/ 505 w 523"/>
                <a:gd name="T15" fmla="*/ 406 h 852"/>
                <a:gd name="T16" fmla="*/ 489 w 523"/>
                <a:gd name="T17" fmla="*/ 479 h 852"/>
                <a:gd name="T18" fmla="*/ 464 w 523"/>
                <a:gd name="T19" fmla="*/ 538 h 852"/>
                <a:gd name="T20" fmla="*/ 435 w 523"/>
                <a:gd name="T21" fmla="*/ 597 h 852"/>
                <a:gd name="T22" fmla="*/ 398 w 523"/>
                <a:gd name="T23" fmla="*/ 646 h 852"/>
                <a:gd name="T24" fmla="*/ 356 w 523"/>
                <a:gd name="T25" fmla="*/ 695 h 852"/>
                <a:gd name="T26" fmla="*/ 307 w 523"/>
                <a:gd name="T27" fmla="*/ 733 h 852"/>
                <a:gd name="T28" fmla="*/ 257 w 523"/>
                <a:gd name="T29" fmla="*/ 761 h 852"/>
                <a:gd name="T30" fmla="*/ 311 w 523"/>
                <a:gd name="T31" fmla="*/ 851 h 852"/>
                <a:gd name="T32" fmla="*/ 261 w 523"/>
                <a:gd name="T33" fmla="*/ 837 h 852"/>
                <a:gd name="T34" fmla="*/ 211 w 523"/>
                <a:gd name="T35" fmla="*/ 830 h 852"/>
                <a:gd name="T36" fmla="*/ 162 w 523"/>
                <a:gd name="T37" fmla="*/ 827 h 852"/>
                <a:gd name="T38" fmla="*/ 108 w 523"/>
                <a:gd name="T39" fmla="*/ 827 h 852"/>
                <a:gd name="T40" fmla="*/ 46 w 523"/>
                <a:gd name="T41" fmla="*/ 834 h 852"/>
                <a:gd name="T42" fmla="*/ 0 w 523"/>
                <a:gd name="T43" fmla="*/ 841 h 852"/>
                <a:gd name="T44" fmla="*/ 25 w 523"/>
                <a:gd name="T45" fmla="*/ 802 h 852"/>
                <a:gd name="T46" fmla="*/ 46 w 523"/>
                <a:gd name="T47" fmla="*/ 761 h 852"/>
                <a:gd name="T48" fmla="*/ 54 w 523"/>
                <a:gd name="T49" fmla="*/ 733 h 852"/>
                <a:gd name="T50" fmla="*/ 62 w 523"/>
                <a:gd name="T51" fmla="*/ 695 h 852"/>
                <a:gd name="T52" fmla="*/ 58 w 523"/>
                <a:gd name="T53" fmla="*/ 656 h 852"/>
                <a:gd name="T54" fmla="*/ 54 w 523"/>
                <a:gd name="T55" fmla="*/ 604 h 852"/>
                <a:gd name="T56" fmla="*/ 170 w 523"/>
                <a:gd name="T57" fmla="*/ 674 h 852"/>
                <a:gd name="T58" fmla="*/ 232 w 523"/>
                <a:gd name="T59" fmla="*/ 632 h 852"/>
                <a:gd name="T60" fmla="*/ 282 w 523"/>
                <a:gd name="T61" fmla="*/ 587 h 852"/>
                <a:gd name="T62" fmla="*/ 323 w 523"/>
                <a:gd name="T63" fmla="*/ 545 h 852"/>
                <a:gd name="T64" fmla="*/ 365 w 523"/>
                <a:gd name="T65" fmla="*/ 490 h 852"/>
                <a:gd name="T66" fmla="*/ 394 w 523"/>
                <a:gd name="T67" fmla="*/ 438 h 852"/>
                <a:gd name="T68" fmla="*/ 418 w 523"/>
                <a:gd name="T69" fmla="*/ 386 h 852"/>
                <a:gd name="T70" fmla="*/ 439 w 523"/>
                <a:gd name="T71" fmla="*/ 327 h 852"/>
                <a:gd name="T72" fmla="*/ 456 w 523"/>
                <a:gd name="T73" fmla="*/ 264 h 852"/>
                <a:gd name="T74" fmla="*/ 468 w 523"/>
                <a:gd name="T75" fmla="*/ 191 h 852"/>
                <a:gd name="T76" fmla="*/ 472 w 523"/>
                <a:gd name="T77" fmla="*/ 135 h 852"/>
                <a:gd name="T78" fmla="*/ 468 w 523"/>
                <a:gd name="T79" fmla="*/ 94 h 852"/>
                <a:gd name="T80" fmla="*/ 456 w 523"/>
                <a:gd name="T81"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52">
                  <a:moveTo>
                    <a:pt x="435" y="0"/>
                  </a:moveTo>
                  <a:lnTo>
                    <a:pt x="472" y="42"/>
                  </a:lnTo>
                  <a:lnTo>
                    <a:pt x="481" y="59"/>
                  </a:lnTo>
                  <a:lnTo>
                    <a:pt x="489" y="80"/>
                  </a:lnTo>
                  <a:lnTo>
                    <a:pt x="497" y="97"/>
                  </a:lnTo>
                  <a:lnTo>
                    <a:pt x="505" y="122"/>
                  </a:lnTo>
                  <a:lnTo>
                    <a:pt x="514" y="142"/>
                  </a:lnTo>
                  <a:lnTo>
                    <a:pt x="518" y="170"/>
                  </a:lnTo>
                  <a:lnTo>
                    <a:pt x="518" y="191"/>
                  </a:lnTo>
                  <a:lnTo>
                    <a:pt x="522" y="212"/>
                  </a:lnTo>
                  <a:lnTo>
                    <a:pt x="522" y="240"/>
                  </a:lnTo>
                  <a:lnTo>
                    <a:pt x="522" y="267"/>
                  </a:lnTo>
                  <a:lnTo>
                    <a:pt x="522" y="299"/>
                  </a:lnTo>
                  <a:lnTo>
                    <a:pt x="518" y="344"/>
                  </a:lnTo>
                  <a:lnTo>
                    <a:pt x="514" y="379"/>
                  </a:lnTo>
                  <a:lnTo>
                    <a:pt x="505" y="406"/>
                  </a:lnTo>
                  <a:lnTo>
                    <a:pt x="497" y="448"/>
                  </a:lnTo>
                  <a:lnTo>
                    <a:pt x="489" y="479"/>
                  </a:lnTo>
                  <a:lnTo>
                    <a:pt x="476" y="507"/>
                  </a:lnTo>
                  <a:lnTo>
                    <a:pt x="464" y="538"/>
                  </a:lnTo>
                  <a:lnTo>
                    <a:pt x="452" y="570"/>
                  </a:lnTo>
                  <a:lnTo>
                    <a:pt x="435" y="597"/>
                  </a:lnTo>
                  <a:lnTo>
                    <a:pt x="418" y="625"/>
                  </a:lnTo>
                  <a:lnTo>
                    <a:pt x="398" y="646"/>
                  </a:lnTo>
                  <a:lnTo>
                    <a:pt x="381" y="670"/>
                  </a:lnTo>
                  <a:lnTo>
                    <a:pt x="356" y="695"/>
                  </a:lnTo>
                  <a:lnTo>
                    <a:pt x="331" y="716"/>
                  </a:lnTo>
                  <a:lnTo>
                    <a:pt x="307" y="733"/>
                  </a:lnTo>
                  <a:lnTo>
                    <a:pt x="278" y="750"/>
                  </a:lnTo>
                  <a:lnTo>
                    <a:pt x="257" y="761"/>
                  </a:lnTo>
                  <a:lnTo>
                    <a:pt x="228" y="778"/>
                  </a:lnTo>
                  <a:lnTo>
                    <a:pt x="311" y="851"/>
                  </a:lnTo>
                  <a:lnTo>
                    <a:pt x="286" y="844"/>
                  </a:lnTo>
                  <a:lnTo>
                    <a:pt x="261" y="837"/>
                  </a:lnTo>
                  <a:lnTo>
                    <a:pt x="236" y="834"/>
                  </a:lnTo>
                  <a:lnTo>
                    <a:pt x="211" y="830"/>
                  </a:lnTo>
                  <a:lnTo>
                    <a:pt x="182" y="830"/>
                  </a:lnTo>
                  <a:lnTo>
                    <a:pt x="162" y="827"/>
                  </a:lnTo>
                  <a:lnTo>
                    <a:pt x="133" y="827"/>
                  </a:lnTo>
                  <a:lnTo>
                    <a:pt x="108" y="827"/>
                  </a:lnTo>
                  <a:lnTo>
                    <a:pt x="75" y="830"/>
                  </a:lnTo>
                  <a:lnTo>
                    <a:pt x="46" y="834"/>
                  </a:lnTo>
                  <a:lnTo>
                    <a:pt x="25" y="837"/>
                  </a:lnTo>
                  <a:lnTo>
                    <a:pt x="0" y="841"/>
                  </a:lnTo>
                  <a:lnTo>
                    <a:pt x="12" y="823"/>
                  </a:lnTo>
                  <a:lnTo>
                    <a:pt x="25" y="802"/>
                  </a:lnTo>
                  <a:lnTo>
                    <a:pt x="37" y="782"/>
                  </a:lnTo>
                  <a:lnTo>
                    <a:pt x="46" y="761"/>
                  </a:lnTo>
                  <a:lnTo>
                    <a:pt x="50" y="747"/>
                  </a:lnTo>
                  <a:lnTo>
                    <a:pt x="54" y="733"/>
                  </a:lnTo>
                  <a:lnTo>
                    <a:pt x="58" y="716"/>
                  </a:lnTo>
                  <a:lnTo>
                    <a:pt x="62" y="695"/>
                  </a:lnTo>
                  <a:lnTo>
                    <a:pt x="62" y="677"/>
                  </a:lnTo>
                  <a:lnTo>
                    <a:pt x="58" y="656"/>
                  </a:lnTo>
                  <a:lnTo>
                    <a:pt x="58" y="636"/>
                  </a:lnTo>
                  <a:lnTo>
                    <a:pt x="54" y="604"/>
                  </a:lnTo>
                  <a:lnTo>
                    <a:pt x="141" y="695"/>
                  </a:lnTo>
                  <a:lnTo>
                    <a:pt x="170" y="674"/>
                  </a:lnTo>
                  <a:lnTo>
                    <a:pt x="203" y="653"/>
                  </a:lnTo>
                  <a:lnTo>
                    <a:pt x="232" y="632"/>
                  </a:lnTo>
                  <a:lnTo>
                    <a:pt x="265" y="604"/>
                  </a:lnTo>
                  <a:lnTo>
                    <a:pt x="282" y="587"/>
                  </a:lnTo>
                  <a:lnTo>
                    <a:pt x="298" y="570"/>
                  </a:lnTo>
                  <a:lnTo>
                    <a:pt x="323" y="545"/>
                  </a:lnTo>
                  <a:lnTo>
                    <a:pt x="344" y="521"/>
                  </a:lnTo>
                  <a:lnTo>
                    <a:pt x="365" y="490"/>
                  </a:lnTo>
                  <a:lnTo>
                    <a:pt x="381" y="465"/>
                  </a:lnTo>
                  <a:lnTo>
                    <a:pt x="394" y="438"/>
                  </a:lnTo>
                  <a:lnTo>
                    <a:pt x="410" y="410"/>
                  </a:lnTo>
                  <a:lnTo>
                    <a:pt x="418" y="386"/>
                  </a:lnTo>
                  <a:lnTo>
                    <a:pt x="431" y="358"/>
                  </a:lnTo>
                  <a:lnTo>
                    <a:pt x="439" y="327"/>
                  </a:lnTo>
                  <a:lnTo>
                    <a:pt x="447" y="295"/>
                  </a:lnTo>
                  <a:lnTo>
                    <a:pt x="456" y="264"/>
                  </a:lnTo>
                  <a:lnTo>
                    <a:pt x="460" y="226"/>
                  </a:lnTo>
                  <a:lnTo>
                    <a:pt x="468" y="191"/>
                  </a:lnTo>
                  <a:lnTo>
                    <a:pt x="468" y="160"/>
                  </a:lnTo>
                  <a:lnTo>
                    <a:pt x="472" y="135"/>
                  </a:lnTo>
                  <a:lnTo>
                    <a:pt x="468" y="111"/>
                  </a:lnTo>
                  <a:lnTo>
                    <a:pt x="468" y="94"/>
                  </a:lnTo>
                  <a:lnTo>
                    <a:pt x="464" y="73"/>
                  </a:lnTo>
                  <a:lnTo>
                    <a:pt x="456" y="59"/>
                  </a:lnTo>
                  <a:lnTo>
                    <a:pt x="435" y="0"/>
                  </a:lnTo>
                </a:path>
              </a:pathLst>
            </a:custGeom>
            <a:solidFill>
              <a:srgbClr val="00FF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sp>
        <p:nvSpPr>
          <p:cNvPr id="44051" name="Rectangle 19"/>
          <p:cNvSpPr>
            <a:spLocks noChangeArrowheads="1"/>
          </p:cNvSpPr>
          <p:nvPr/>
        </p:nvSpPr>
        <p:spPr bwMode="auto">
          <a:xfrm>
            <a:off x="7323632" y="5357813"/>
            <a:ext cx="1429347" cy="58417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algn="ctr" defTabSz="911225"/>
            <a:r>
              <a:rPr lang="en-US" sz="1600" b="1"/>
              <a:t>Participating</a:t>
            </a:r>
          </a:p>
          <a:p>
            <a:pPr algn="ctr" defTabSz="911225"/>
            <a:r>
              <a:rPr lang="en-US" sz="1600" b="1"/>
              <a:t>Objects</a:t>
            </a:r>
          </a:p>
        </p:txBody>
      </p:sp>
      <p:sp>
        <p:nvSpPr>
          <p:cNvPr id="44052" name="Oval 20"/>
          <p:cNvSpPr>
            <a:spLocks noChangeArrowheads="1"/>
          </p:cNvSpPr>
          <p:nvPr/>
        </p:nvSpPr>
        <p:spPr bwMode="auto">
          <a:xfrm>
            <a:off x="2419350" y="2039938"/>
            <a:ext cx="1187450" cy="501650"/>
          </a:xfrm>
          <a:prstGeom prst="ellipse">
            <a:avLst/>
          </a:prstGeom>
          <a:solidFill>
            <a:srgbClr val="FFFFFF"/>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53" name="Oval 21"/>
          <p:cNvSpPr>
            <a:spLocks noChangeArrowheads="1"/>
          </p:cNvSpPr>
          <p:nvPr/>
        </p:nvSpPr>
        <p:spPr bwMode="auto">
          <a:xfrm>
            <a:off x="2432050" y="2052638"/>
            <a:ext cx="1181100"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54" name="Oval 22"/>
          <p:cNvSpPr>
            <a:spLocks noChangeArrowheads="1"/>
          </p:cNvSpPr>
          <p:nvPr/>
        </p:nvSpPr>
        <p:spPr bwMode="auto">
          <a:xfrm>
            <a:off x="2396761" y="2100263"/>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55" name="Oval 23"/>
          <p:cNvSpPr>
            <a:spLocks noChangeArrowheads="1"/>
          </p:cNvSpPr>
          <p:nvPr/>
        </p:nvSpPr>
        <p:spPr bwMode="auto">
          <a:xfrm>
            <a:off x="2790397" y="2100263"/>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56" name="Oval 24"/>
          <p:cNvSpPr>
            <a:spLocks noChangeArrowheads="1"/>
          </p:cNvSpPr>
          <p:nvPr/>
        </p:nvSpPr>
        <p:spPr bwMode="auto">
          <a:xfrm>
            <a:off x="2860404" y="2100263"/>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2</a:t>
            </a:r>
          </a:p>
        </p:txBody>
      </p:sp>
      <p:sp>
        <p:nvSpPr>
          <p:cNvPr id="44057" name="Oval 25"/>
          <p:cNvSpPr>
            <a:spLocks noChangeArrowheads="1"/>
          </p:cNvSpPr>
          <p:nvPr/>
        </p:nvSpPr>
        <p:spPr bwMode="auto">
          <a:xfrm>
            <a:off x="3543300" y="993775"/>
            <a:ext cx="1187450" cy="501650"/>
          </a:xfrm>
          <a:prstGeom prst="ellipse">
            <a:avLst/>
          </a:prstGeom>
          <a:solidFill>
            <a:srgbClr val="FFFFFF"/>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58" name="Oval 26"/>
          <p:cNvSpPr>
            <a:spLocks noChangeArrowheads="1"/>
          </p:cNvSpPr>
          <p:nvPr/>
        </p:nvSpPr>
        <p:spPr bwMode="auto">
          <a:xfrm>
            <a:off x="3556000" y="1006475"/>
            <a:ext cx="1182688"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59" name="Oval 27"/>
          <p:cNvSpPr>
            <a:spLocks noChangeArrowheads="1"/>
          </p:cNvSpPr>
          <p:nvPr/>
        </p:nvSpPr>
        <p:spPr bwMode="auto">
          <a:xfrm>
            <a:off x="3533411" y="1050925"/>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60" name="Oval 28"/>
          <p:cNvSpPr>
            <a:spLocks noChangeArrowheads="1"/>
          </p:cNvSpPr>
          <p:nvPr/>
        </p:nvSpPr>
        <p:spPr bwMode="auto">
          <a:xfrm>
            <a:off x="3927047" y="1050925"/>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61" name="Oval 29"/>
          <p:cNvSpPr>
            <a:spLocks noChangeArrowheads="1"/>
          </p:cNvSpPr>
          <p:nvPr/>
        </p:nvSpPr>
        <p:spPr bwMode="auto">
          <a:xfrm>
            <a:off x="3997054" y="1050925"/>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1</a:t>
            </a:r>
          </a:p>
        </p:txBody>
      </p:sp>
      <p:sp>
        <p:nvSpPr>
          <p:cNvPr id="44062" name="Oval 30"/>
          <p:cNvSpPr>
            <a:spLocks noChangeArrowheads="1"/>
          </p:cNvSpPr>
          <p:nvPr/>
        </p:nvSpPr>
        <p:spPr bwMode="auto">
          <a:xfrm>
            <a:off x="4648200" y="2039938"/>
            <a:ext cx="1187450" cy="501650"/>
          </a:xfrm>
          <a:prstGeom prst="ellipse">
            <a:avLst/>
          </a:prstGeom>
          <a:solidFill>
            <a:srgbClr val="FFFFFF"/>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63" name="Oval 31"/>
          <p:cNvSpPr>
            <a:spLocks noChangeArrowheads="1"/>
          </p:cNvSpPr>
          <p:nvPr/>
        </p:nvSpPr>
        <p:spPr bwMode="auto">
          <a:xfrm>
            <a:off x="4660900" y="2052638"/>
            <a:ext cx="1181100"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64" name="Oval 32"/>
          <p:cNvSpPr>
            <a:spLocks noChangeArrowheads="1"/>
          </p:cNvSpPr>
          <p:nvPr/>
        </p:nvSpPr>
        <p:spPr bwMode="auto">
          <a:xfrm>
            <a:off x="4624023" y="2100263"/>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65" name="Oval 33"/>
          <p:cNvSpPr>
            <a:spLocks noChangeArrowheads="1"/>
          </p:cNvSpPr>
          <p:nvPr/>
        </p:nvSpPr>
        <p:spPr bwMode="auto">
          <a:xfrm>
            <a:off x="5019247" y="2100263"/>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66" name="Oval 34"/>
          <p:cNvSpPr>
            <a:spLocks noChangeArrowheads="1"/>
          </p:cNvSpPr>
          <p:nvPr/>
        </p:nvSpPr>
        <p:spPr bwMode="auto">
          <a:xfrm>
            <a:off x="5087666" y="2100263"/>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2</a:t>
            </a:r>
          </a:p>
        </p:txBody>
      </p:sp>
      <p:sp>
        <p:nvSpPr>
          <p:cNvPr id="44067" name="Oval 35"/>
          <p:cNvSpPr>
            <a:spLocks noChangeArrowheads="1"/>
          </p:cNvSpPr>
          <p:nvPr/>
        </p:nvSpPr>
        <p:spPr bwMode="auto">
          <a:xfrm>
            <a:off x="1390650" y="3068638"/>
            <a:ext cx="1187450" cy="501650"/>
          </a:xfrm>
          <a:prstGeom prst="ellipse">
            <a:avLst/>
          </a:prstGeom>
          <a:solidFill>
            <a:srgbClr val="FFFFFF"/>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68" name="Oval 36"/>
          <p:cNvSpPr>
            <a:spLocks noChangeArrowheads="1"/>
          </p:cNvSpPr>
          <p:nvPr/>
        </p:nvSpPr>
        <p:spPr bwMode="auto">
          <a:xfrm>
            <a:off x="1403350" y="3081338"/>
            <a:ext cx="1181100"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69" name="Oval 37"/>
          <p:cNvSpPr>
            <a:spLocks noChangeArrowheads="1"/>
          </p:cNvSpPr>
          <p:nvPr/>
        </p:nvSpPr>
        <p:spPr bwMode="auto">
          <a:xfrm>
            <a:off x="1368061" y="3125788"/>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70" name="Oval 38"/>
          <p:cNvSpPr>
            <a:spLocks noChangeArrowheads="1"/>
          </p:cNvSpPr>
          <p:nvPr/>
        </p:nvSpPr>
        <p:spPr bwMode="auto">
          <a:xfrm>
            <a:off x="1761697" y="3125788"/>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71" name="Oval 39"/>
          <p:cNvSpPr>
            <a:spLocks noChangeArrowheads="1"/>
          </p:cNvSpPr>
          <p:nvPr/>
        </p:nvSpPr>
        <p:spPr bwMode="auto">
          <a:xfrm>
            <a:off x="1831704" y="3125788"/>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3</a:t>
            </a:r>
          </a:p>
        </p:txBody>
      </p:sp>
      <p:sp>
        <p:nvSpPr>
          <p:cNvPr id="44072" name="Oval 40"/>
          <p:cNvSpPr>
            <a:spLocks noChangeArrowheads="1"/>
          </p:cNvSpPr>
          <p:nvPr/>
        </p:nvSpPr>
        <p:spPr bwMode="auto">
          <a:xfrm>
            <a:off x="3619500" y="3068638"/>
            <a:ext cx="1187450" cy="501650"/>
          </a:xfrm>
          <a:prstGeom prst="ellipse">
            <a:avLst/>
          </a:prstGeom>
          <a:solidFill>
            <a:srgbClr val="FFFFFF"/>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73" name="Oval 41"/>
          <p:cNvSpPr>
            <a:spLocks noChangeArrowheads="1"/>
          </p:cNvSpPr>
          <p:nvPr/>
        </p:nvSpPr>
        <p:spPr bwMode="auto">
          <a:xfrm>
            <a:off x="3632200" y="3081338"/>
            <a:ext cx="1181100"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74" name="Oval 42"/>
          <p:cNvSpPr>
            <a:spLocks noChangeArrowheads="1"/>
          </p:cNvSpPr>
          <p:nvPr/>
        </p:nvSpPr>
        <p:spPr bwMode="auto">
          <a:xfrm>
            <a:off x="3595323" y="3125788"/>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75" name="Oval 43"/>
          <p:cNvSpPr>
            <a:spLocks noChangeArrowheads="1"/>
          </p:cNvSpPr>
          <p:nvPr/>
        </p:nvSpPr>
        <p:spPr bwMode="auto">
          <a:xfrm>
            <a:off x="3990547" y="3125788"/>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76" name="Oval 44"/>
          <p:cNvSpPr>
            <a:spLocks noChangeArrowheads="1"/>
          </p:cNvSpPr>
          <p:nvPr/>
        </p:nvSpPr>
        <p:spPr bwMode="auto">
          <a:xfrm>
            <a:off x="4058966" y="3125788"/>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3</a:t>
            </a:r>
          </a:p>
        </p:txBody>
      </p:sp>
      <p:sp>
        <p:nvSpPr>
          <p:cNvPr id="44077" name="Oval 45"/>
          <p:cNvSpPr>
            <a:spLocks noChangeArrowheads="1"/>
          </p:cNvSpPr>
          <p:nvPr/>
        </p:nvSpPr>
        <p:spPr bwMode="auto">
          <a:xfrm>
            <a:off x="2590800" y="4095750"/>
            <a:ext cx="1187450" cy="501650"/>
          </a:xfrm>
          <a:prstGeom prst="ellipse">
            <a:avLst/>
          </a:prstGeom>
          <a:solidFill>
            <a:srgbClr val="FFFFFF"/>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78" name="Oval 46"/>
          <p:cNvSpPr>
            <a:spLocks noChangeArrowheads="1"/>
          </p:cNvSpPr>
          <p:nvPr/>
        </p:nvSpPr>
        <p:spPr bwMode="auto">
          <a:xfrm>
            <a:off x="2603500" y="4106863"/>
            <a:ext cx="1181100" cy="496887"/>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79" name="Oval 47"/>
          <p:cNvSpPr>
            <a:spLocks noChangeArrowheads="1"/>
          </p:cNvSpPr>
          <p:nvPr/>
        </p:nvSpPr>
        <p:spPr bwMode="auto">
          <a:xfrm>
            <a:off x="2566623" y="4154488"/>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80" name="Oval 48"/>
          <p:cNvSpPr>
            <a:spLocks noChangeArrowheads="1"/>
          </p:cNvSpPr>
          <p:nvPr/>
        </p:nvSpPr>
        <p:spPr bwMode="auto">
          <a:xfrm>
            <a:off x="2961847" y="4154488"/>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81" name="Oval 49"/>
          <p:cNvSpPr>
            <a:spLocks noChangeArrowheads="1"/>
          </p:cNvSpPr>
          <p:nvPr/>
        </p:nvSpPr>
        <p:spPr bwMode="auto">
          <a:xfrm>
            <a:off x="3030266" y="4154488"/>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4</a:t>
            </a:r>
          </a:p>
        </p:txBody>
      </p:sp>
      <p:sp>
        <p:nvSpPr>
          <p:cNvPr id="44082" name="Oval 50"/>
          <p:cNvSpPr>
            <a:spLocks noChangeArrowheads="1"/>
          </p:cNvSpPr>
          <p:nvPr/>
        </p:nvSpPr>
        <p:spPr bwMode="auto">
          <a:xfrm>
            <a:off x="4648200" y="4095750"/>
            <a:ext cx="1187450" cy="501650"/>
          </a:xfrm>
          <a:prstGeom prst="ellipse">
            <a:avLst/>
          </a:prstGeom>
          <a:solidFill>
            <a:srgbClr val="FFFFFF"/>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83" name="Oval 51"/>
          <p:cNvSpPr>
            <a:spLocks noChangeArrowheads="1"/>
          </p:cNvSpPr>
          <p:nvPr/>
        </p:nvSpPr>
        <p:spPr bwMode="auto">
          <a:xfrm>
            <a:off x="4660900" y="4106863"/>
            <a:ext cx="1181100" cy="496887"/>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084" name="Oval 52"/>
          <p:cNvSpPr>
            <a:spLocks noChangeArrowheads="1"/>
          </p:cNvSpPr>
          <p:nvPr/>
        </p:nvSpPr>
        <p:spPr bwMode="auto">
          <a:xfrm>
            <a:off x="4624023" y="4154488"/>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085" name="Oval 53"/>
          <p:cNvSpPr>
            <a:spLocks noChangeArrowheads="1"/>
          </p:cNvSpPr>
          <p:nvPr/>
        </p:nvSpPr>
        <p:spPr bwMode="auto">
          <a:xfrm>
            <a:off x="5019247" y="4154488"/>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086" name="Oval 54"/>
          <p:cNvSpPr>
            <a:spLocks noChangeArrowheads="1"/>
          </p:cNvSpPr>
          <p:nvPr/>
        </p:nvSpPr>
        <p:spPr bwMode="auto">
          <a:xfrm>
            <a:off x="5087666" y="4154488"/>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4</a:t>
            </a:r>
          </a:p>
        </p:txBody>
      </p:sp>
      <p:sp>
        <p:nvSpPr>
          <p:cNvPr id="44099" name="Oval 67"/>
          <p:cNvSpPr>
            <a:spLocks noChangeArrowheads="1"/>
          </p:cNvSpPr>
          <p:nvPr/>
        </p:nvSpPr>
        <p:spPr bwMode="auto">
          <a:xfrm>
            <a:off x="5638800" y="3030538"/>
            <a:ext cx="1187450" cy="501650"/>
          </a:xfrm>
          <a:prstGeom prst="ellipse">
            <a:avLst/>
          </a:prstGeom>
          <a:solidFill>
            <a:srgbClr val="FFFFFF"/>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00" name="Oval 68"/>
          <p:cNvSpPr>
            <a:spLocks noChangeArrowheads="1"/>
          </p:cNvSpPr>
          <p:nvPr/>
        </p:nvSpPr>
        <p:spPr bwMode="auto">
          <a:xfrm>
            <a:off x="5651500" y="3043238"/>
            <a:ext cx="1181100" cy="4953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01" name="Oval 69"/>
          <p:cNvSpPr>
            <a:spLocks noChangeArrowheads="1"/>
          </p:cNvSpPr>
          <p:nvPr/>
        </p:nvSpPr>
        <p:spPr bwMode="auto">
          <a:xfrm>
            <a:off x="5616211" y="3089275"/>
            <a:ext cx="74367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Le</a:t>
            </a:r>
          </a:p>
        </p:txBody>
      </p:sp>
      <p:sp>
        <p:nvSpPr>
          <p:cNvPr id="44102" name="Oval 70"/>
          <p:cNvSpPr>
            <a:spLocks noChangeArrowheads="1"/>
          </p:cNvSpPr>
          <p:nvPr/>
        </p:nvSpPr>
        <p:spPr bwMode="auto">
          <a:xfrm>
            <a:off x="6009847" y="3089275"/>
            <a:ext cx="424719"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v</a:t>
            </a:r>
          </a:p>
        </p:txBody>
      </p:sp>
      <p:sp>
        <p:nvSpPr>
          <p:cNvPr id="44103" name="Oval 71"/>
          <p:cNvSpPr>
            <a:spLocks noChangeArrowheads="1"/>
          </p:cNvSpPr>
          <p:nvPr/>
        </p:nvSpPr>
        <p:spPr bwMode="auto">
          <a:xfrm>
            <a:off x="6079854" y="3089275"/>
            <a:ext cx="727617" cy="475219"/>
          </a:xfrm>
          <a:prstGeom prst="ellipse">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el 3</a:t>
            </a:r>
          </a:p>
        </p:txBody>
      </p:sp>
      <p:sp>
        <p:nvSpPr>
          <p:cNvPr id="44106" name="Rectangle 74"/>
          <p:cNvSpPr>
            <a:spLocks noChangeArrowheads="1"/>
          </p:cNvSpPr>
          <p:nvPr/>
        </p:nvSpPr>
        <p:spPr bwMode="auto">
          <a:xfrm>
            <a:off x="185297" y="1033463"/>
            <a:ext cx="186619"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a:solidFill>
                  <a:srgbClr val="000000"/>
                </a:solidFill>
              </a:rPr>
              <a:t> </a:t>
            </a:r>
          </a:p>
        </p:txBody>
      </p:sp>
      <p:sp>
        <p:nvSpPr>
          <p:cNvPr id="44107" name="Rectangle 75"/>
          <p:cNvSpPr>
            <a:spLocks noChangeArrowheads="1"/>
          </p:cNvSpPr>
          <p:nvPr/>
        </p:nvSpPr>
        <p:spPr bwMode="auto">
          <a:xfrm>
            <a:off x="1821327" y="5103813"/>
            <a:ext cx="327683"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t>A</a:t>
            </a:r>
          </a:p>
        </p:txBody>
      </p:sp>
      <p:sp>
        <p:nvSpPr>
          <p:cNvPr id="44108" name="Rectangle 76"/>
          <p:cNvSpPr>
            <a:spLocks noChangeArrowheads="1"/>
          </p:cNvSpPr>
          <p:nvPr/>
        </p:nvSpPr>
        <p:spPr bwMode="auto">
          <a:xfrm>
            <a:off x="6358021" y="5103813"/>
            <a:ext cx="334796" cy="3379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407" tIns="45420" rIns="92407" bIns="45420">
            <a:spAutoFit/>
          </a:bodyPr>
          <a:lstStyle/>
          <a:p>
            <a:pPr defTabSz="911225"/>
            <a:r>
              <a:rPr lang="en-US" sz="1600" b="1"/>
              <a:t>B</a:t>
            </a:r>
          </a:p>
        </p:txBody>
      </p:sp>
      <p:sp>
        <p:nvSpPr>
          <p:cNvPr id="44112" name="Line 80"/>
          <p:cNvSpPr>
            <a:spLocks noChangeShapeType="1"/>
          </p:cNvSpPr>
          <p:nvPr/>
        </p:nvSpPr>
        <p:spPr bwMode="auto">
          <a:xfrm>
            <a:off x="4191000" y="1524000"/>
            <a:ext cx="914400" cy="5334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4" name="Line 82"/>
          <p:cNvSpPr>
            <a:spLocks noChangeShapeType="1"/>
          </p:cNvSpPr>
          <p:nvPr/>
        </p:nvSpPr>
        <p:spPr bwMode="auto">
          <a:xfrm>
            <a:off x="5562600" y="2514600"/>
            <a:ext cx="914400" cy="5334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5" name="Line 83"/>
          <p:cNvSpPr>
            <a:spLocks noChangeShapeType="1"/>
          </p:cNvSpPr>
          <p:nvPr/>
        </p:nvSpPr>
        <p:spPr bwMode="auto">
          <a:xfrm flipH="1">
            <a:off x="5410200" y="3505200"/>
            <a:ext cx="914400" cy="6096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6" name="Line 84"/>
          <p:cNvSpPr>
            <a:spLocks noChangeShapeType="1"/>
          </p:cNvSpPr>
          <p:nvPr/>
        </p:nvSpPr>
        <p:spPr bwMode="auto">
          <a:xfrm flipH="1">
            <a:off x="4038600" y="2438400"/>
            <a:ext cx="914400" cy="6096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7" name="Line 85"/>
          <p:cNvSpPr>
            <a:spLocks noChangeShapeType="1"/>
          </p:cNvSpPr>
          <p:nvPr/>
        </p:nvSpPr>
        <p:spPr bwMode="auto">
          <a:xfrm flipH="1">
            <a:off x="1905000" y="2438400"/>
            <a:ext cx="914400" cy="6096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8" name="Line 86"/>
          <p:cNvSpPr>
            <a:spLocks noChangeShapeType="1"/>
          </p:cNvSpPr>
          <p:nvPr/>
        </p:nvSpPr>
        <p:spPr bwMode="auto">
          <a:xfrm flipH="1">
            <a:off x="2895600" y="3505200"/>
            <a:ext cx="914400" cy="6096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4119" name="Line 87"/>
          <p:cNvSpPr>
            <a:spLocks noChangeShapeType="1"/>
          </p:cNvSpPr>
          <p:nvPr/>
        </p:nvSpPr>
        <p:spPr bwMode="auto">
          <a:xfrm flipH="1">
            <a:off x="3200400" y="1524000"/>
            <a:ext cx="990600" cy="533400"/>
          </a:xfrm>
          <a:prstGeom prst="line">
            <a:avLst/>
          </a:prstGeom>
          <a:noFill/>
          <a:ln w="2857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Tree>
    <p:extLst>
      <p:ext uri="{BB962C8B-B14F-4D97-AF65-F5344CB8AC3E}">
        <p14:creationId xmlns:p14="http://schemas.microsoft.com/office/powerpoint/2010/main" val="58069966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a:xfrm>
            <a:off x="2286060" y="76288"/>
            <a:ext cx="6553148" cy="704850"/>
          </a:xfrm>
        </p:spPr>
        <p:txBody>
          <a:bodyPr/>
          <a:lstStyle/>
          <a:p>
            <a:r>
              <a:rPr lang="en-US" sz="2000" dirty="0"/>
              <a:t>Abbott’s technique for mapping parts of speech to model components</a:t>
            </a:r>
          </a:p>
        </p:txBody>
      </p:sp>
      <p:graphicFrame>
        <p:nvGraphicFramePr>
          <p:cNvPr id="116781" name="Group 45"/>
          <p:cNvGraphicFramePr>
            <a:graphicFrameLocks noGrp="1"/>
          </p:cNvGraphicFramePr>
          <p:nvPr>
            <p:ph idx="1"/>
          </p:nvPr>
        </p:nvGraphicFramePr>
        <p:xfrm>
          <a:off x="355600" y="1295400"/>
          <a:ext cx="8255000" cy="4986339"/>
        </p:xfrm>
        <a:graphic>
          <a:graphicData uri="http://schemas.openxmlformats.org/drawingml/2006/table">
            <a:tbl>
              <a:tblPr/>
              <a:tblGrid>
                <a:gridCol w="2751138">
                  <a:extLst>
                    <a:ext uri="{9D8B030D-6E8A-4147-A177-3AD203B41FA5}">
                      <a16:colId xmlns:a16="http://schemas.microsoft.com/office/drawing/2014/main" val="20000"/>
                    </a:ext>
                  </a:extLst>
                </a:gridCol>
                <a:gridCol w="2752725">
                  <a:extLst>
                    <a:ext uri="{9D8B030D-6E8A-4147-A177-3AD203B41FA5}">
                      <a16:colId xmlns:a16="http://schemas.microsoft.com/office/drawing/2014/main" val="20001"/>
                    </a:ext>
                  </a:extLst>
                </a:gridCol>
                <a:gridCol w="2751137">
                  <a:extLst>
                    <a:ext uri="{9D8B030D-6E8A-4147-A177-3AD203B41FA5}">
                      <a16:colId xmlns:a16="http://schemas.microsoft.com/office/drawing/2014/main" val="20002"/>
                    </a:ext>
                  </a:extLst>
                </a:gridCol>
              </a:tblGrid>
              <a:tr h="615950">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Part of speech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Model Component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Proper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Alice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Common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FieldOfficer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Doing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Creates, submits, selects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Being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Inheritance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Is a kind of, is one of either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Having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Aggregation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Has, consists of, includes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Modal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Constraints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Must be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Adjective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Incident 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7752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80" y="179388"/>
            <a:ext cx="7619920" cy="688975"/>
          </a:xfrm>
        </p:spPr>
        <p:txBody>
          <a:bodyPr/>
          <a:lstStyle/>
          <a:p>
            <a:r>
              <a:rPr lang="en-US" sz="2400" dirty="0"/>
              <a:t>Finding Participating Objects in Use Cases</a:t>
            </a:r>
          </a:p>
        </p:txBody>
      </p:sp>
      <p:sp>
        <p:nvSpPr>
          <p:cNvPr id="57347" name="Rectangle 3"/>
          <p:cNvSpPr>
            <a:spLocks noGrp="1" noChangeArrowheads="1"/>
          </p:cNvSpPr>
          <p:nvPr>
            <p:ph type="body" idx="1"/>
          </p:nvPr>
        </p:nvSpPr>
        <p:spPr>
          <a:xfrm>
            <a:off x="381000" y="762000"/>
            <a:ext cx="8255000" cy="4921250"/>
          </a:xfrm>
        </p:spPr>
        <p:txBody>
          <a:bodyPr/>
          <a:lstStyle/>
          <a:p>
            <a:r>
              <a:rPr lang="en-US" sz="2000" dirty="0"/>
              <a:t>For any use case do the following</a:t>
            </a:r>
          </a:p>
          <a:p>
            <a:pPr lvl="1"/>
            <a:r>
              <a:rPr lang="en-US" sz="1800" dirty="0"/>
              <a:t>Find</a:t>
            </a:r>
            <a:r>
              <a:rPr lang="en-US" sz="1800" b="1" dirty="0">
                <a:solidFill>
                  <a:srgbClr val="FF0000"/>
                </a:solidFill>
              </a:rPr>
              <a:t> terms </a:t>
            </a:r>
            <a:r>
              <a:rPr lang="en-US" sz="1800" dirty="0"/>
              <a:t>that developers or users need to clarify in order to understand the flow of events</a:t>
            </a:r>
          </a:p>
          <a:p>
            <a:pPr lvl="2"/>
            <a:r>
              <a:rPr lang="en-US" sz="1800" dirty="0"/>
              <a:t>Always start with the user’s terms, then negotiate:</a:t>
            </a:r>
          </a:p>
          <a:p>
            <a:pPr lvl="3"/>
            <a:r>
              <a:rPr lang="en-US" sz="1600" dirty="0" err="1"/>
              <a:t>FieldOfficerStationBoundary</a:t>
            </a:r>
            <a:r>
              <a:rPr lang="en-US" sz="1600" dirty="0"/>
              <a:t> or </a:t>
            </a:r>
            <a:r>
              <a:rPr lang="en-US" sz="1600" dirty="0" err="1"/>
              <a:t>FieldOfficerStation</a:t>
            </a:r>
            <a:r>
              <a:rPr lang="en-US" sz="1600" dirty="0"/>
              <a:t>?    </a:t>
            </a:r>
          </a:p>
          <a:p>
            <a:pPr lvl="3"/>
            <a:r>
              <a:rPr lang="en-US" sz="1600" dirty="0" err="1"/>
              <a:t>IncidentBoundary</a:t>
            </a:r>
            <a:r>
              <a:rPr lang="en-US" sz="1600" dirty="0"/>
              <a:t> or </a:t>
            </a:r>
            <a:r>
              <a:rPr lang="en-US" sz="1600" dirty="0" err="1"/>
              <a:t>IncidentForm</a:t>
            </a:r>
            <a:r>
              <a:rPr lang="en-US" sz="1600" dirty="0"/>
              <a:t>? </a:t>
            </a:r>
          </a:p>
          <a:p>
            <a:pPr lvl="3"/>
            <a:r>
              <a:rPr lang="en-US" sz="1600" dirty="0" err="1"/>
              <a:t>EOPControl</a:t>
            </a:r>
            <a:r>
              <a:rPr lang="en-US" sz="1600" dirty="0"/>
              <a:t> or EOP?</a:t>
            </a:r>
          </a:p>
          <a:p>
            <a:pPr lvl="1"/>
            <a:r>
              <a:rPr lang="en-US" sz="1800" dirty="0"/>
              <a:t>Identify </a:t>
            </a:r>
            <a:r>
              <a:rPr lang="en-US" sz="1800" b="1" dirty="0">
                <a:solidFill>
                  <a:srgbClr val="FF0000"/>
                </a:solidFill>
              </a:rPr>
              <a:t>real world entities </a:t>
            </a:r>
            <a:r>
              <a:rPr lang="en-US" sz="1800" dirty="0"/>
              <a:t>that the system needs to keep track of. Examples:  </a:t>
            </a:r>
            <a:r>
              <a:rPr lang="en-US" sz="1800" dirty="0" err="1"/>
              <a:t>FieldOfficer</a:t>
            </a:r>
            <a:r>
              <a:rPr lang="en-US" sz="1800" dirty="0"/>
              <a:t>, Dispatcher, Resource</a:t>
            </a:r>
          </a:p>
          <a:p>
            <a:pPr lvl="1"/>
            <a:r>
              <a:rPr lang="en-US" sz="1800" dirty="0"/>
              <a:t>Identify </a:t>
            </a:r>
            <a:r>
              <a:rPr lang="en-US" sz="1800" b="1" dirty="0">
                <a:solidFill>
                  <a:srgbClr val="FF0000"/>
                </a:solidFill>
              </a:rPr>
              <a:t>real world procedures</a:t>
            </a:r>
            <a:r>
              <a:rPr lang="en-US" sz="1800" dirty="0"/>
              <a:t> that the system needs to keep track of. Example:  </a:t>
            </a:r>
            <a:r>
              <a:rPr lang="en-US" sz="1800" dirty="0" err="1"/>
              <a:t>EmergencyOperationsPlan</a:t>
            </a:r>
            <a:endParaRPr lang="en-US" sz="1800" dirty="0"/>
          </a:p>
          <a:p>
            <a:pPr lvl="1"/>
            <a:r>
              <a:rPr lang="en-US" sz="1800" dirty="0"/>
              <a:t>Identify </a:t>
            </a:r>
            <a:r>
              <a:rPr lang="en-US" sz="1800" b="1" dirty="0">
                <a:solidFill>
                  <a:srgbClr val="FF0000"/>
                </a:solidFill>
              </a:rPr>
              <a:t>data sources or sinks</a:t>
            </a:r>
            <a:r>
              <a:rPr lang="en-US" sz="1800" dirty="0"/>
              <a:t>. Example: Printer</a:t>
            </a:r>
          </a:p>
          <a:p>
            <a:pPr lvl="1"/>
            <a:r>
              <a:rPr lang="en-US" sz="1800" dirty="0"/>
              <a:t>Identify </a:t>
            </a:r>
            <a:r>
              <a:rPr lang="en-US" sz="1800" b="1" dirty="0">
                <a:solidFill>
                  <a:srgbClr val="FF0000"/>
                </a:solidFill>
              </a:rPr>
              <a:t>interface artifacts</a:t>
            </a:r>
            <a:r>
              <a:rPr lang="en-US" sz="1800" dirty="0"/>
              <a:t>. Example: </a:t>
            </a:r>
            <a:r>
              <a:rPr lang="en-US" sz="1800" dirty="0" err="1"/>
              <a:t>PoliceStation</a:t>
            </a:r>
            <a:endParaRPr lang="en-US" sz="1800" dirty="0"/>
          </a:p>
          <a:p>
            <a:pPr lvl="1"/>
            <a:r>
              <a:rPr lang="en-US" sz="1800" dirty="0"/>
              <a:t>Do textual analysis to find additional objects (Use </a:t>
            </a:r>
            <a:r>
              <a:rPr lang="en-US" sz="1800" dirty="0" err="1"/>
              <a:t>Abott’s</a:t>
            </a:r>
            <a:r>
              <a:rPr lang="en-US" sz="1800" dirty="0"/>
              <a:t> technique) </a:t>
            </a:r>
          </a:p>
          <a:p>
            <a:pPr lvl="1"/>
            <a:r>
              <a:rPr lang="en-US" sz="1800" dirty="0"/>
              <a:t>Model the flow of events with a sequence diagram</a:t>
            </a:r>
          </a:p>
          <a:p>
            <a:endParaRPr lang="en-US" sz="2000" dirty="0"/>
          </a:p>
        </p:txBody>
      </p:sp>
    </p:spTree>
    <p:extLst>
      <p:ext uri="{BB962C8B-B14F-4D97-AF65-F5344CB8AC3E}">
        <p14:creationId xmlns:p14="http://schemas.microsoft.com/office/powerpoint/2010/main" val="3315065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Summary</a:t>
            </a:r>
          </a:p>
        </p:txBody>
      </p:sp>
      <p:sp>
        <p:nvSpPr>
          <p:cNvPr id="107523" name="Rectangle 3"/>
          <p:cNvSpPr>
            <a:spLocks noGrp="1" noChangeArrowheads="1"/>
          </p:cNvSpPr>
          <p:nvPr>
            <p:ph type="body" idx="1"/>
          </p:nvPr>
        </p:nvSpPr>
        <p:spPr>
          <a:xfrm>
            <a:off x="431800" y="990664"/>
            <a:ext cx="8229600" cy="5343461"/>
          </a:xfrm>
        </p:spPr>
        <p:txBody>
          <a:bodyPr/>
          <a:lstStyle/>
          <a:p>
            <a:pPr>
              <a:buFont typeface="Symbol" charset="0"/>
              <a:buNone/>
            </a:pPr>
            <a:r>
              <a:rPr lang="en-US" sz="2400" dirty="0"/>
              <a:t>In this lecture, we reviewed the requirements elicitation activities aimed at defining the boundary of the system:</a:t>
            </a:r>
          </a:p>
          <a:p>
            <a:r>
              <a:rPr lang="en-US" sz="2400" dirty="0"/>
              <a:t>Scenario identification</a:t>
            </a:r>
          </a:p>
          <a:p>
            <a:r>
              <a:rPr lang="en-US" sz="2400" dirty="0"/>
              <a:t>Use case identification and refinement</a:t>
            </a:r>
          </a:p>
          <a:p>
            <a:r>
              <a:rPr lang="en-US" sz="2400" dirty="0"/>
              <a:t>Identification of participating objects</a:t>
            </a:r>
          </a:p>
          <a:p>
            <a:endParaRPr lang="en-US" sz="2400" dirty="0"/>
          </a:p>
          <a:p>
            <a:pPr>
              <a:buFont typeface="Symbol" charset="0"/>
              <a:buNone/>
            </a:pPr>
            <a:r>
              <a:rPr lang="en-US" sz="2400" dirty="0"/>
              <a:t>Requirements  elicitation is to build a functional model of the system which will then be used during analysis to build an object model and a dynamic model.</a:t>
            </a:r>
          </a:p>
        </p:txBody>
      </p:sp>
    </p:spTree>
    <p:extLst>
      <p:ext uri="{BB962C8B-B14F-4D97-AF65-F5344CB8AC3E}">
        <p14:creationId xmlns:p14="http://schemas.microsoft.com/office/powerpoint/2010/main" val="3055516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idx="4294967295"/>
          </p:nvPr>
        </p:nvSpPr>
        <p:spPr>
          <a:xfrm>
            <a:off x="685800" y="2514600"/>
            <a:ext cx="7772400" cy="1470025"/>
          </a:xfrm>
        </p:spPr>
        <p:txBody>
          <a:bodyPr anchor="ctr"/>
          <a:lstStyle/>
          <a:p>
            <a:pPr eaLnBrk="1" hangingPunct="1"/>
            <a:r>
              <a:rPr lang="en-US" altLang="zh-CN" sz="4300" dirty="0">
                <a:solidFill>
                  <a:schemeClr val="bg1"/>
                </a:solidFill>
                <a:latin typeface="Arial" charset="0"/>
                <a:ea typeface="华文新魏" charset="0"/>
              </a:rPr>
              <a:t>Thanks</a:t>
            </a:r>
            <a:br>
              <a:rPr lang="en-US" altLang="zh-CN" sz="4300" dirty="0">
                <a:solidFill>
                  <a:schemeClr val="bg1"/>
                </a:solidFill>
                <a:latin typeface="Arial" charset="0"/>
                <a:ea typeface="华文新魏" charset="0"/>
              </a:rPr>
            </a:br>
            <a:br>
              <a:rPr lang="en-US" altLang="zh-CN" sz="4300" dirty="0">
                <a:solidFill>
                  <a:schemeClr val="bg1"/>
                </a:solidFill>
                <a:latin typeface="Arial" charset="0"/>
                <a:ea typeface="华文新魏" charset="0"/>
              </a:rPr>
            </a:br>
            <a:r>
              <a:rPr lang="en-US" altLang="zh-CN" dirty="0" err="1">
                <a:solidFill>
                  <a:schemeClr val="bg1"/>
                </a:solidFill>
                <a:latin typeface="Arial" charset="0"/>
                <a:ea typeface="华文新魏" charset="0"/>
              </a:rPr>
              <a:t>cao-jian@sjtu.edu.cn</a:t>
            </a:r>
            <a:endParaRPr lang="en-US" altLang="zh-CN" dirty="0">
              <a:solidFill>
                <a:schemeClr val="bg1"/>
              </a:solidFill>
              <a:latin typeface="Arial" charset="0"/>
              <a:ea typeface="华文新魏" charset="0"/>
            </a:endParaRPr>
          </a:p>
        </p:txBody>
      </p:sp>
      <p:sp>
        <p:nvSpPr>
          <p:cNvPr id="3" name="Rectangle 2"/>
          <p:cNvSpPr txBox="1">
            <a:spLocks noChangeArrowheads="1"/>
          </p:cNvSpPr>
          <p:nvPr/>
        </p:nvSpPr>
        <p:spPr bwMode="auto">
          <a:xfrm>
            <a:off x="228714" y="5181554"/>
            <a:ext cx="4343384" cy="14700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a:lstStyle>
          <a:p>
            <a:pPr marL="285750" indent="-285750" algn="l" eaLnBrk="1" hangingPunct="1">
              <a:buFontTx/>
              <a:buChar char="•"/>
            </a:pPr>
            <a:r>
              <a:rPr lang="en-US" altLang="zh-CN" sz="1400" b="0" dirty="0">
                <a:solidFill>
                  <a:schemeClr val="bg1"/>
                </a:solidFill>
                <a:latin typeface="Arial" charset="0"/>
                <a:ea typeface="华文新魏" charset="0"/>
              </a:rPr>
              <a:t>Some materials come from Bernd </a:t>
            </a:r>
            <a:r>
              <a:rPr lang="en-US" altLang="zh-CN" sz="1400" b="0" dirty="0" err="1">
                <a:solidFill>
                  <a:schemeClr val="bg1"/>
                </a:solidFill>
                <a:latin typeface="Arial" charset="0"/>
                <a:ea typeface="华文新魏" charset="0"/>
              </a:rPr>
              <a:t>Bruegge’s</a:t>
            </a:r>
            <a:r>
              <a:rPr lang="en-US" altLang="zh-CN" sz="1400" b="0" dirty="0">
                <a:solidFill>
                  <a:schemeClr val="bg1"/>
                </a:solidFill>
                <a:latin typeface="Arial" charset="0"/>
                <a:ea typeface="华文新魏" charset="0"/>
              </a:rPr>
              <a:t> PPT, others from Internet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a:t>2. Requirements Engineering</a:t>
            </a:r>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3149600" y="3276604"/>
            <a:ext cx="2832100" cy="2870200"/>
          </a:xfrm>
          <a:prstGeom prst="rect">
            <a:avLst/>
          </a:prstGeom>
        </p:spPr>
      </p:pic>
    </p:spTree>
    <p:extLst>
      <p:ext uri="{BB962C8B-B14F-4D97-AF65-F5344CB8AC3E}">
        <p14:creationId xmlns:p14="http://schemas.microsoft.com/office/powerpoint/2010/main" val="32985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600278" y="228600"/>
            <a:ext cx="7238922" cy="1143000"/>
          </a:xfrm>
        </p:spPr>
        <p:txBody>
          <a:bodyPr/>
          <a:lstStyle/>
          <a:p>
            <a:r>
              <a:rPr lang="en-US" sz="2400" dirty="0"/>
              <a:t>A Solution: Requirements Engineering</a:t>
            </a:r>
          </a:p>
        </p:txBody>
      </p:sp>
      <p:sp>
        <p:nvSpPr>
          <p:cNvPr id="350211" name="Rectangle 3"/>
          <p:cNvSpPr>
            <a:spLocks noGrp="1" noChangeArrowheads="1"/>
          </p:cNvSpPr>
          <p:nvPr>
            <p:ph type="body" idx="1"/>
          </p:nvPr>
        </p:nvSpPr>
        <p:spPr>
          <a:xfrm>
            <a:off x="381000" y="990664"/>
            <a:ext cx="8458200" cy="4952936"/>
          </a:xfrm>
        </p:spPr>
        <p:txBody>
          <a:bodyPr/>
          <a:lstStyle/>
          <a:p>
            <a:r>
              <a:rPr lang="en-US" dirty="0"/>
              <a:t>Builds a bridge from the system requirements into software design and construction</a:t>
            </a:r>
          </a:p>
          <a:p>
            <a:r>
              <a:rPr lang="en-US" dirty="0"/>
              <a:t>Allows the requirements engineer to examine</a:t>
            </a:r>
          </a:p>
          <a:p>
            <a:pPr lvl="1"/>
            <a:r>
              <a:rPr lang="en-US" dirty="0"/>
              <a:t>the context of the software work to be performed</a:t>
            </a:r>
          </a:p>
          <a:p>
            <a:pPr lvl="1"/>
            <a:r>
              <a:rPr lang="en-US" dirty="0"/>
              <a:t>the specific needs that design and construction must address</a:t>
            </a:r>
          </a:p>
          <a:p>
            <a:pPr lvl="1"/>
            <a:r>
              <a:rPr lang="en-US" dirty="0"/>
              <a:t>the priorities that guide the order in which work is to be completed</a:t>
            </a:r>
          </a:p>
          <a:p>
            <a:pPr lvl="1"/>
            <a:r>
              <a:rPr lang="en-US" dirty="0"/>
              <a:t>the information, function, and behavior that will have a profound impact on the resultant design</a:t>
            </a:r>
          </a:p>
          <a:p>
            <a:pPr lvl="1"/>
            <a:endParaRPr lang="en-US" sz="1800" dirty="0"/>
          </a:p>
          <a:p>
            <a:pPr lvl="1"/>
            <a:endParaRPr lang="en-US" sz="1800" dirty="0"/>
          </a:p>
          <a:p>
            <a:endParaRPr lang="en-US" sz="2000" dirty="0"/>
          </a:p>
        </p:txBody>
      </p:sp>
    </p:spTree>
    <p:extLst>
      <p:ext uri="{BB962C8B-B14F-4D97-AF65-F5344CB8AC3E}">
        <p14:creationId xmlns:p14="http://schemas.microsoft.com/office/powerpoint/2010/main" val="126067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Requirements engineering is the branch of software engineering concerned with </a:t>
            </a:r>
            <a:r>
              <a:rPr lang="en-US" dirty="0">
                <a:solidFill>
                  <a:srgbClr val="FF0000"/>
                </a:solidFill>
              </a:rPr>
              <a:t>the real-world goals</a:t>
            </a:r>
            <a:r>
              <a:rPr lang="en-US" dirty="0"/>
              <a:t> for, functions of, and constraints on software systems. It is also concerned with the relationship of these factors to </a:t>
            </a:r>
            <a:r>
              <a:rPr lang="en-US" dirty="0">
                <a:solidFill>
                  <a:srgbClr val="FF0000"/>
                </a:solidFill>
              </a:rPr>
              <a:t>precise specifications</a:t>
            </a:r>
            <a:r>
              <a:rPr lang="en-US" dirty="0"/>
              <a:t> of software behavior, and to their evolution over time and across software families</a:t>
            </a:r>
          </a:p>
          <a:p>
            <a:pPr marL="628650" lvl="1" indent="0">
              <a:buNone/>
            </a:pPr>
            <a:r>
              <a:rPr lang="en-US" sz="2000" dirty="0" err="1"/>
              <a:t>Zave</a:t>
            </a:r>
            <a:r>
              <a:rPr lang="en-US" sz="2000" dirty="0"/>
              <a:t>, P. (1997). Classification of Research Efforts in Requirements Engineering. </a:t>
            </a:r>
            <a:r>
              <a:rPr lang="en-US" sz="2000" i="1" dirty="0"/>
              <a:t>ACM Computing Surveys</a:t>
            </a:r>
            <a:r>
              <a:rPr lang="en-US" sz="2000" dirty="0"/>
              <a:t>, 29(4): 315-321.</a:t>
            </a:r>
          </a:p>
        </p:txBody>
      </p:sp>
    </p:spTree>
    <p:extLst>
      <p:ext uri="{BB962C8B-B14F-4D97-AF65-F5344CB8AC3E}">
        <p14:creationId xmlns:p14="http://schemas.microsoft.com/office/powerpoint/2010/main" val="2074795914"/>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29191</TotalTime>
  <Pages>0</Pages>
  <Words>4321</Words>
  <Characters>0</Characters>
  <Application>Microsoft Macintosh PowerPoint</Application>
  <DocSecurity>0</DocSecurity>
  <PresentationFormat>全屏显示(4:3)</PresentationFormat>
  <Lines>0</Lines>
  <Paragraphs>584</Paragraphs>
  <Slides>65</Slides>
  <Notes>38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65</vt:i4>
      </vt:variant>
    </vt:vector>
  </HeadingPairs>
  <TitlesOfParts>
    <vt:vector size="76" baseType="lpstr">
      <vt:lpstr>CMTI10</vt:lpstr>
      <vt:lpstr>ITCCheltenham BookCond</vt:lpstr>
      <vt:lpstr>Arial</vt:lpstr>
      <vt:lpstr>Book Antiqua</vt:lpstr>
      <vt:lpstr>Courier New</vt:lpstr>
      <vt:lpstr>Helvetica</vt:lpstr>
      <vt:lpstr>Symbol</vt:lpstr>
      <vt:lpstr>Times</vt:lpstr>
      <vt:lpstr>Wingdings</vt:lpstr>
      <vt:lpstr>1_自定义设计方案</vt:lpstr>
      <vt:lpstr>2_自定义设计方案</vt:lpstr>
      <vt:lpstr>4. Requirements Elicitation</vt:lpstr>
      <vt:lpstr>Outline</vt:lpstr>
      <vt:lpstr>1. Introduction</vt:lpstr>
      <vt:lpstr>1.1 Requirement Driven Software Development</vt:lpstr>
      <vt:lpstr>1.2 But requirement is hard to capture </vt:lpstr>
      <vt:lpstr>PowerPoint 演示文稿</vt:lpstr>
      <vt:lpstr>2. Requirements Engineering</vt:lpstr>
      <vt:lpstr>A Solution: Requirements Engineering</vt:lpstr>
      <vt:lpstr>PowerPoint 演示文稿</vt:lpstr>
      <vt:lpstr>PowerPoint 演示文稿</vt:lpstr>
      <vt:lpstr>3. Requirement Process</vt:lpstr>
      <vt:lpstr>3.1 Software Lifecycle Activities</vt:lpstr>
      <vt:lpstr>First Step in Establishing the Requirements:  System Identification</vt:lpstr>
      <vt:lpstr>System and Object identification</vt:lpstr>
      <vt:lpstr>Products of requirements elicitation and analysis</vt:lpstr>
      <vt:lpstr>System Specification vs Analysis Model</vt:lpstr>
      <vt:lpstr>Problem Statement</vt:lpstr>
      <vt:lpstr>4. Requirements Elicitation</vt:lpstr>
      <vt:lpstr>4.1 Requirements Elicitation</vt:lpstr>
      <vt:lpstr>4.2 Types of Requirements</vt:lpstr>
      <vt:lpstr>4.3 What is usually not in the Requirements?</vt:lpstr>
      <vt:lpstr>ARENA: The Problem</vt:lpstr>
      <vt:lpstr>ARENA: The Objectives</vt:lpstr>
      <vt:lpstr>Types of Requirements</vt:lpstr>
      <vt:lpstr>Functional requirements for SatWatch</vt:lpstr>
      <vt:lpstr>Nonfunctional requirements for SatWatch</vt:lpstr>
      <vt:lpstr>Pseudorequirement for SatWatch</vt:lpstr>
      <vt:lpstr>4.4 Requirements Validation</vt:lpstr>
      <vt:lpstr>Types of Requirements Elicitation</vt:lpstr>
      <vt:lpstr>5. Use-Case</vt:lpstr>
      <vt:lpstr>5.1 Goals and Stories</vt:lpstr>
      <vt:lpstr>PowerPoint 演示文稿</vt:lpstr>
      <vt:lpstr>5.2 What is a Use Case?</vt:lpstr>
      <vt:lpstr>5.3 Why Use Cases?</vt:lpstr>
      <vt:lpstr>6. Use-case based Requirements Elicitation</vt:lpstr>
      <vt:lpstr>6.1Requirements Elicitation Activities</vt:lpstr>
      <vt:lpstr>6.2 Identifying actors </vt:lpstr>
      <vt:lpstr>6.3 Scenarios</vt:lpstr>
      <vt:lpstr>Scenario Example: Warehouse on Fire</vt:lpstr>
      <vt:lpstr>Documentation schema for the scenario</vt:lpstr>
      <vt:lpstr>Types of Scenarios</vt:lpstr>
      <vt:lpstr>Heuristics for finding Scenarios</vt:lpstr>
      <vt:lpstr>How do we find scenarios?</vt:lpstr>
      <vt:lpstr>Example: Accident Management System</vt:lpstr>
      <vt:lpstr>Observations about Warehouse on Fire Scenario</vt:lpstr>
      <vt:lpstr>6.4 Use Cases</vt:lpstr>
      <vt:lpstr>Example:  Use Case Model for Incident Management</vt:lpstr>
      <vt:lpstr>Next goal, after the scenarios are formulated: </vt:lpstr>
      <vt:lpstr>Example of steps in formulating a use case</vt:lpstr>
      <vt:lpstr>Example of steps in formulating a use case</vt:lpstr>
      <vt:lpstr>Example of steps in formulating a use case</vt:lpstr>
      <vt:lpstr>How to Specify  a Use Case (Summary)</vt:lpstr>
      <vt:lpstr>The ReportEmergency use case</vt:lpstr>
      <vt:lpstr>Use Case Associations </vt:lpstr>
      <vt:lpstr>&lt;&lt;Include&gt;&gt;: Functional Decomposition</vt:lpstr>
      <vt:lpstr>&lt;&lt;Include&gt;&gt;: Reuse of Existing Functionality</vt:lpstr>
      <vt:lpstr>&lt;Extend&gt;&gt; Association  for Use Cases</vt:lpstr>
      <vt:lpstr>Generalization association in use cases</vt:lpstr>
      <vt:lpstr>Refining the ReportEmergency use case flow of events</vt:lpstr>
      <vt:lpstr>How do I find use cases?</vt:lpstr>
      <vt:lpstr>From Use Cases to Objects</vt:lpstr>
      <vt:lpstr>Abbott’s technique for mapping parts of speech to model components</vt:lpstr>
      <vt:lpstr>Finding Participating Objects in Use Cases</vt:lpstr>
      <vt:lpstr>Summary</vt:lpstr>
      <vt:lpstr>Thanks  cao-jian@sjtu.edu.cn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Qianni</dc:creator>
  <cp:lastModifiedBy>Microsoft Office 用户</cp:lastModifiedBy>
  <cp:revision>2637</cp:revision>
  <cp:lastPrinted>1601-01-01T00:00:00Z</cp:lastPrinted>
  <dcterms:created xsi:type="dcterms:W3CDTF">1601-01-01T00:00:00Z</dcterms:created>
  <dcterms:modified xsi:type="dcterms:W3CDTF">2019-03-14T04:00:29Z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