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122"/>
  </p:notesMasterIdLst>
  <p:sldIdLst>
    <p:sldId id="975" r:id="rId3"/>
    <p:sldId id="977" r:id="rId4"/>
    <p:sldId id="1227" r:id="rId5"/>
    <p:sldId id="1123" r:id="rId6"/>
    <p:sldId id="1124" r:id="rId7"/>
    <p:sldId id="1125" r:id="rId8"/>
    <p:sldId id="1126" r:id="rId9"/>
    <p:sldId id="1128" r:id="rId10"/>
    <p:sldId id="1228" r:id="rId11"/>
    <p:sldId id="1229" r:id="rId12"/>
    <p:sldId id="1230" r:id="rId13"/>
    <p:sldId id="1133" r:id="rId14"/>
    <p:sldId id="1004" r:id="rId15"/>
    <p:sldId id="1137" r:id="rId16"/>
    <p:sldId id="1005" r:id="rId17"/>
    <p:sldId id="1006" r:id="rId18"/>
    <p:sldId id="1009" r:id="rId19"/>
    <p:sldId id="1231" r:id="rId20"/>
    <p:sldId id="1232" r:id="rId21"/>
    <p:sldId id="1013" r:id="rId22"/>
    <p:sldId id="1014" r:id="rId23"/>
    <p:sldId id="1258" r:id="rId24"/>
    <p:sldId id="1259" r:id="rId25"/>
    <p:sldId id="1260" r:id="rId26"/>
    <p:sldId id="1261" r:id="rId27"/>
    <p:sldId id="1262" r:id="rId28"/>
    <p:sldId id="1264" r:id="rId29"/>
    <p:sldId id="1265" r:id="rId30"/>
    <p:sldId id="1138" r:id="rId31"/>
    <p:sldId id="1139" r:id="rId32"/>
    <p:sldId id="1140" r:id="rId33"/>
    <p:sldId id="1017" r:id="rId34"/>
    <p:sldId id="1018" r:id="rId35"/>
    <p:sldId id="1235" r:id="rId36"/>
    <p:sldId id="1251" r:id="rId37"/>
    <p:sldId id="1252" r:id="rId38"/>
    <p:sldId id="1253" r:id="rId39"/>
    <p:sldId id="1238" r:id="rId40"/>
    <p:sldId id="1240" r:id="rId41"/>
    <p:sldId id="1241" r:id="rId42"/>
    <p:sldId id="1242" r:id="rId43"/>
    <p:sldId id="1243" r:id="rId44"/>
    <p:sldId id="1244" r:id="rId45"/>
    <p:sldId id="1245" r:id="rId46"/>
    <p:sldId id="1246" r:id="rId47"/>
    <p:sldId id="1247" r:id="rId48"/>
    <p:sldId id="1248" r:id="rId49"/>
    <p:sldId id="1249" r:id="rId50"/>
    <p:sldId id="1250" r:id="rId51"/>
    <p:sldId id="1254" r:id="rId52"/>
    <p:sldId id="1141" r:id="rId53"/>
    <p:sldId id="1142" r:id="rId54"/>
    <p:sldId id="1143" r:id="rId55"/>
    <p:sldId id="1144" r:id="rId56"/>
    <p:sldId id="1146" r:id="rId57"/>
    <p:sldId id="1256" r:id="rId58"/>
    <p:sldId id="1148" r:id="rId59"/>
    <p:sldId id="1149" r:id="rId60"/>
    <p:sldId id="1150" r:id="rId61"/>
    <p:sldId id="1255" r:id="rId62"/>
    <p:sldId id="1147" r:id="rId63"/>
    <p:sldId id="1153" r:id="rId64"/>
    <p:sldId id="1154" r:id="rId65"/>
    <p:sldId id="1155" r:id="rId66"/>
    <p:sldId id="1257" r:id="rId67"/>
    <p:sldId id="1156" r:id="rId68"/>
    <p:sldId id="1157" r:id="rId69"/>
    <p:sldId id="1159" r:id="rId70"/>
    <p:sldId id="1160" r:id="rId71"/>
    <p:sldId id="1161" r:id="rId72"/>
    <p:sldId id="1162" r:id="rId73"/>
    <p:sldId id="1163" r:id="rId74"/>
    <p:sldId id="1164" r:id="rId75"/>
    <p:sldId id="1263" r:id="rId76"/>
    <p:sldId id="1168" r:id="rId77"/>
    <p:sldId id="1186" r:id="rId78"/>
    <p:sldId id="1187" r:id="rId79"/>
    <p:sldId id="1188" r:id="rId80"/>
    <p:sldId id="1189" r:id="rId81"/>
    <p:sldId id="1190" r:id="rId82"/>
    <p:sldId id="1192" r:id="rId83"/>
    <p:sldId id="1193" r:id="rId84"/>
    <p:sldId id="1194" r:id="rId85"/>
    <p:sldId id="1196" r:id="rId86"/>
    <p:sldId id="1197" r:id="rId87"/>
    <p:sldId id="1198" r:id="rId88"/>
    <p:sldId id="1199" r:id="rId89"/>
    <p:sldId id="1200" r:id="rId90"/>
    <p:sldId id="1204" r:id="rId91"/>
    <p:sldId id="1205" r:id="rId92"/>
    <p:sldId id="1206" r:id="rId93"/>
    <p:sldId id="1207" r:id="rId94"/>
    <p:sldId id="1210" r:id="rId95"/>
    <p:sldId id="1211" r:id="rId96"/>
    <p:sldId id="1212" r:id="rId97"/>
    <p:sldId id="1213" r:id="rId98"/>
    <p:sldId id="1214" r:id="rId99"/>
    <p:sldId id="1215" r:id="rId100"/>
    <p:sldId id="1216" r:id="rId101"/>
    <p:sldId id="1217" r:id="rId102"/>
    <p:sldId id="1218" r:id="rId103"/>
    <p:sldId id="1203" r:id="rId104"/>
    <p:sldId id="1219" r:id="rId105"/>
    <p:sldId id="1220" r:id="rId106"/>
    <p:sldId id="1221" r:id="rId107"/>
    <p:sldId id="1222" r:id="rId108"/>
    <p:sldId id="1223" r:id="rId109"/>
    <p:sldId id="1224" r:id="rId110"/>
    <p:sldId id="1225" r:id="rId111"/>
    <p:sldId id="1226" r:id="rId112"/>
    <p:sldId id="1034" r:id="rId113"/>
    <p:sldId id="1035" r:id="rId114"/>
    <p:sldId id="1036" r:id="rId115"/>
    <p:sldId id="1037" r:id="rId116"/>
    <p:sldId id="1038" r:id="rId117"/>
    <p:sldId id="1039" r:id="rId118"/>
    <p:sldId id="1040" r:id="rId119"/>
    <p:sldId id="1233" r:id="rId120"/>
    <p:sldId id="876" r:id="rId121"/>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Arial" charset="0"/>
        <a:ea typeface="黑体" charset="0"/>
        <a:cs typeface="黑体" charset="0"/>
      </a:defRPr>
    </a:lvl1pPr>
    <a:lvl2pPr marL="457200" algn="ctr" rtl="0" fontAlgn="base">
      <a:spcBef>
        <a:spcPct val="0"/>
      </a:spcBef>
      <a:spcAft>
        <a:spcPct val="0"/>
      </a:spcAft>
      <a:defRPr sz="2400" kern="1200">
        <a:solidFill>
          <a:schemeClr val="tx1"/>
        </a:solidFill>
        <a:latin typeface="Arial" charset="0"/>
        <a:ea typeface="黑体" charset="0"/>
        <a:cs typeface="黑体" charset="0"/>
      </a:defRPr>
    </a:lvl2pPr>
    <a:lvl3pPr marL="914400" algn="ctr" rtl="0" fontAlgn="base">
      <a:spcBef>
        <a:spcPct val="0"/>
      </a:spcBef>
      <a:spcAft>
        <a:spcPct val="0"/>
      </a:spcAft>
      <a:defRPr sz="2400" kern="1200">
        <a:solidFill>
          <a:schemeClr val="tx1"/>
        </a:solidFill>
        <a:latin typeface="Arial" charset="0"/>
        <a:ea typeface="黑体" charset="0"/>
        <a:cs typeface="黑体" charset="0"/>
      </a:defRPr>
    </a:lvl3pPr>
    <a:lvl4pPr marL="1371600" algn="ctr" rtl="0" fontAlgn="base">
      <a:spcBef>
        <a:spcPct val="0"/>
      </a:spcBef>
      <a:spcAft>
        <a:spcPct val="0"/>
      </a:spcAft>
      <a:defRPr sz="2400" kern="1200">
        <a:solidFill>
          <a:schemeClr val="tx1"/>
        </a:solidFill>
        <a:latin typeface="Arial" charset="0"/>
        <a:ea typeface="黑体" charset="0"/>
        <a:cs typeface="黑体" charset="0"/>
      </a:defRPr>
    </a:lvl4pPr>
    <a:lvl5pPr marL="1828800" algn="ctr" rtl="0" fontAlgn="base">
      <a:spcBef>
        <a:spcPct val="0"/>
      </a:spcBef>
      <a:spcAft>
        <a:spcPct val="0"/>
      </a:spcAft>
      <a:defRPr sz="2400" kern="1200">
        <a:solidFill>
          <a:schemeClr val="tx1"/>
        </a:solidFill>
        <a:latin typeface="Arial" charset="0"/>
        <a:ea typeface="黑体" charset="0"/>
        <a:cs typeface="黑体" charset="0"/>
      </a:defRPr>
    </a:lvl5pPr>
    <a:lvl6pPr marL="2286000" algn="l" defTabSz="457200" rtl="0" eaLnBrk="1" latinLnBrk="0" hangingPunct="1">
      <a:defRPr sz="2400" kern="1200">
        <a:solidFill>
          <a:schemeClr val="tx1"/>
        </a:solidFill>
        <a:latin typeface="Arial" charset="0"/>
        <a:ea typeface="黑体" charset="0"/>
        <a:cs typeface="黑体" charset="0"/>
      </a:defRPr>
    </a:lvl6pPr>
    <a:lvl7pPr marL="2743200" algn="l" defTabSz="457200" rtl="0" eaLnBrk="1" latinLnBrk="0" hangingPunct="1">
      <a:defRPr sz="2400" kern="1200">
        <a:solidFill>
          <a:schemeClr val="tx1"/>
        </a:solidFill>
        <a:latin typeface="Arial" charset="0"/>
        <a:ea typeface="黑体" charset="0"/>
        <a:cs typeface="黑体" charset="0"/>
      </a:defRPr>
    </a:lvl7pPr>
    <a:lvl8pPr marL="3200400" algn="l" defTabSz="457200" rtl="0" eaLnBrk="1" latinLnBrk="0" hangingPunct="1">
      <a:defRPr sz="2400" kern="1200">
        <a:solidFill>
          <a:schemeClr val="tx1"/>
        </a:solidFill>
        <a:latin typeface="Arial" charset="0"/>
        <a:ea typeface="黑体" charset="0"/>
        <a:cs typeface="黑体" charset="0"/>
      </a:defRPr>
    </a:lvl8pPr>
    <a:lvl9pPr marL="3657600" algn="l" defTabSz="457200" rtl="0" eaLnBrk="1" latinLnBrk="0" hangingPunct="1">
      <a:defRPr sz="2400" kern="1200">
        <a:solidFill>
          <a:schemeClr val="tx1"/>
        </a:solidFill>
        <a:latin typeface="Arial" charset="0"/>
        <a:ea typeface="黑体" charset="0"/>
        <a:cs typeface="黑体" charset="0"/>
      </a:defRPr>
    </a:lvl9pPr>
  </p:defaultTextStyle>
  <p:extLst>
    <p:ext uri="{EFAFB233-063F-42B5-8137-9DF3F51BA10A}">
      <p15:sldGuideLst xmlns:p15="http://schemas.microsoft.com/office/powerpoint/2012/main">
        <p15:guide id="1" orient="horz" pos="2324">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a:srgbClr val="12357C"/>
    <a:srgbClr val="DDDDDD"/>
    <a:srgbClr val="132584"/>
    <a:srgbClr val="FE340C"/>
    <a:srgbClr val="950341"/>
    <a:srgbClr val="9305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61"/>
    <p:restoredTop sz="88571" autoAdjust="0"/>
  </p:normalViewPr>
  <p:slideViewPr>
    <p:cSldViewPr snapToObjects="1">
      <p:cViewPr>
        <p:scale>
          <a:sx n="81" d="100"/>
          <a:sy n="81" d="100"/>
        </p:scale>
        <p:origin x="1456" y="248"/>
      </p:cViewPr>
      <p:guideLst>
        <p:guide orient="horz" pos="2324"/>
        <p:guide pos="28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32"/>
    </p:cViewPr>
  </p:sorterViewPr>
  <p:gridSpacing cx="76198" cy="76198"/>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notesMaster" Target="notesMasters/notesMaster1.xml"/><Relationship Id="rId123" Type="http://schemas.openxmlformats.org/officeDocument/2006/relationships/presProps" Target="presProps.xml"/><Relationship Id="rId124" Type="http://schemas.openxmlformats.org/officeDocument/2006/relationships/viewProps" Target="viewProps.xml"/><Relationship Id="rId125" Type="http://schemas.openxmlformats.org/officeDocument/2006/relationships/theme" Target="theme/theme1.xml"/><Relationship Id="rId126"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ea typeface="宋体" charset="0"/>
                <a:cs typeface="宋体" charset="0"/>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2857500" y="514350"/>
            <a:ext cx="3429000" cy="25717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61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ea typeface="宋体" charset="0"/>
                <a:cs typeface="宋体" charset="0"/>
              </a:defRPr>
            </a:lvl1pPr>
          </a:lstStyle>
          <a:p>
            <a:pPr>
              <a:defRPr/>
            </a:pPr>
            <a:fld id="{1B49A2F8-CCFC-5D4C-A1C4-C56321058C50}" type="slidenum">
              <a:rPr lang="en-US" altLang="zh-CN"/>
              <a:pPr>
                <a:defRPr/>
              </a:pPr>
              <a:t>‹#›</a:t>
            </a:fld>
            <a:endParaRPr lang="en-US" altLang="zh-CN"/>
          </a:p>
        </p:txBody>
      </p:sp>
    </p:spTree>
    <p:extLst>
      <p:ext uri="{BB962C8B-B14F-4D97-AF65-F5344CB8AC3E}">
        <p14:creationId xmlns:p14="http://schemas.microsoft.com/office/powerpoint/2010/main" val="3520186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1</a:t>
            </a:fld>
            <a:endParaRPr lang="en-US" altLang="zh-CN"/>
          </a:p>
        </p:txBody>
      </p:sp>
    </p:spTree>
    <p:extLst>
      <p:ext uri="{BB962C8B-B14F-4D97-AF65-F5344CB8AC3E}">
        <p14:creationId xmlns:p14="http://schemas.microsoft.com/office/powerpoint/2010/main" val="2646494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body" idx="1"/>
          </p:nvPr>
        </p:nvSpPr>
        <p:spPr>
          <a:ln/>
        </p:spPr>
        <p:txBody>
          <a:bodyPr/>
          <a:lstStyle/>
          <a:p>
            <a:endParaRPr lang="de-DE"/>
          </a:p>
        </p:txBody>
      </p:sp>
      <p:sp>
        <p:nvSpPr>
          <p:cNvPr id="217091"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123716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26</a:t>
            </a:fld>
            <a:endParaRPr lang="en-US" altLang="zh-CN"/>
          </a:p>
        </p:txBody>
      </p:sp>
    </p:spTree>
    <p:extLst>
      <p:ext uri="{BB962C8B-B14F-4D97-AF65-F5344CB8AC3E}">
        <p14:creationId xmlns:p14="http://schemas.microsoft.com/office/powerpoint/2010/main" val="988847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60384-B30C-B040-B655-994C357D0B90}" type="slidenum">
              <a:rPr lang="en-US" altLang="zh-CN"/>
              <a:pPr/>
              <a:t>56</a:t>
            </a:fld>
            <a:endParaRPr lang="en-US" altLang="zh-CN"/>
          </a:p>
        </p:txBody>
      </p:sp>
      <p:sp>
        <p:nvSpPr>
          <p:cNvPr id="346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46115" name="Rectangle 3"/>
          <p:cNvSpPr>
            <a:spLocks noGrp="1" noChangeArrowheads="1"/>
          </p:cNvSpPr>
          <p:nvPr>
            <p:ph type="body" idx="1"/>
          </p:nvPr>
        </p:nvSpPr>
        <p:spPr/>
        <p:txBody>
          <a:bodyPr/>
          <a:lstStyle/>
          <a:p>
            <a:r>
              <a:rPr lang="en-US" altLang="zh-CN"/>
              <a:t>The first letter should be in capital. The reading sequence can be from top to bottom, right to left.</a:t>
            </a:r>
          </a:p>
        </p:txBody>
      </p:sp>
    </p:spTree>
    <p:extLst>
      <p:ext uri="{BB962C8B-B14F-4D97-AF65-F5344CB8AC3E}">
        <p14:creationId xmlns:p14="http://schemas.microsoft.com/office/powerpoint/2010/main" val="1840735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A4B34-3B0A-7740-87E2-A8991C38A94A}" type="slidenum">
              <a:rPr lang="en-US" altLang="zh-CN"/>
              <a:pPr/>
              <a:t>72</a:t>
            </a:fld>
            <a:endParaRPr lang="en-US" altLang="zh-CN"/>
          </a:p>
        </p:txBody>
      </p:sp>
      <p:sp>
        <p:nvSpPr>
          <p:cNvPr id="354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54307" name="Rectangle 3"/>
          <p:cNvSpPr>
            <a:spLocks noGrp="1" noChangeArrowheads="1"/>
          </p:cNvSpPr>
          <p:nvPr>
            <p:ph type="body" idx="1"/>
          </p:nvPr>
        </p:nvSpPr>
        <p:spPr/>
        <p:txBody>
          <a:bodyPr/>
          <a:lstStyle/>
          <a:p>
            <a:r>
              <a:rPr lang="en-US" altLang="zh-CN" dirty="0"/>
              <a:t>The attributes </a:t>
            </a:r>
            <a:r>
              <a:rPr lang="en-US" altLang="zh-CN" dirty="0" smtClean="0"/>
              <a:t>should </a:t>
            </a:r>
            <a:r>
              <a:rPr lang="en-US" altLang="zh-CN" dirty="0"/>
              <a:t>preferably be simple attributes or data types.</a:t>
            </a:r>
          </a:p>
          <a:p>
            <a:r>
              <a:rPr lang="en-US" altLang="zh-CN" dirty="0"/>
              <a:t>The restriction that </a:t>
            </a:r>
            <a:r>
              <a:rPr lang="en-US" altLang="zh-CN" dirty="0" smtClean="0"/>
              <a:t>attributes </a:t>
            </a:r>
            <a:r>
              <a:rPr lang="en-US" altLang="zh-CN" dirty="0"/>
              <a:t>be only of simple data types does not imply that C++ or java attributes must only be simple, primitive data types.</a:t>
            </a:r>
          </a:p>
        </p:txBody>
      </p:sp>
    </p:spTree>
    <p:extLst>
      <p:ext uri="{BB962C8B-B14F-4D97-AF65-F5344CB8AC3E}">
        <p14:creationId xmlns:p14="http://schemas.microsoft.com/office/powerpoint/2010/main" val="1029009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endParaRPr lang="en-US" dirty="0"/>
          </a:p>
        </p:txBody>
      </p:sp>
      <p:sp>
        <p:nvSpPr>
          <p:cNvPr id="15363"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4761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dirty="0"/>
              <a:t>A scenario is a sequence of events that occurs during one particular execution of a system. The scope of a scenario can vary: it may include all events in the system, or it may include only those events generated by certain objects of the system.</a:t>
            </a:r>
          </a:p>
          <a:p>
            <a:endParaRPr lang="en-US" dirty="0"/>
          </a:p>
          <a:p>
            <a:r>
              <a:rPr lang="en-US" dirty="0"/>
              <a:t>A scenario can be the historical record of executing a system or a thought experiment of </a:t>
            </a:r>
            <a:r>
              <a:rPr lang="en-US" dirty="0" smtClean="0"/>
              <a:t>executing </a:t>
            </a:r>
            <a:r>
              <a:rPr lang="en-US" dirty="0"/>
              <a:t>a proposed system.</a:t>
            </a:r>
          </a:p>
          <a:p>
            <a:r>
              <a:rPr lang="en-US" dirty="0"/>
              <a:t>Each event transmits information from one object to another. For example, dial tone begins transmits a signal from the phone line to the caller.</a:t>
            </a:r>
          </a:p>
        </p:txBody>
      </p:sp>
      <p:sp>
        <p:nvSpPr>
          <p:cNvPr id="15363"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2111060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A state is drawn as a rounded box containing a name. The state name appears in bold face</a:t>
            </a:r>
          </a:p>
          <a:p>
            <a:r>
              <a:rPr lang="en-US"/>
              <a:t>A transition is drawn as an arrow from the receiving state to the target state. Event names are written on the transition arrow, optionally followed by one or more attributes within parentheses.</a:t>
            </a:r>
          </a:p>
          <a:p>
            <a:r>
              <a:rPr lang="en-US"/>
              <a:t>A condition is a Bollean function of object values, such as emission is above legal value. Conditions can be guards on transitions. A guarded transition fires only when the event occurs and the condition is true.  Conditions are shown as expressions in square brackets following the event name and its parameter list.</a:t>
            </a:r>
          </a:p>
          <a:p>
            <a:r>
              <a:rPr lang="en-US"/>
              <a:t>An action follows the event name and/or the condition by the slash (/) character.</a:t>
            </a:r>
          </a:p>
          <a:p>
            <a:r>
              <a:rPr lang="en-US"/>
              <a:t>Events that cause an action without causing a state change are written inside the state box. Internal action and self-transition are different.  When an internal action occurs, neither the entry nor exit action is executed, when a self-transition occurs, these actions are executed.</a:t>
            </a:r>
          </a:p>
          <a:p>
            <a:r>
              <a:rPr lang="en-US"/>
              <a:t>Events sent to other objects are shown in dashed lines.</a:t>
            </a:r>
          </a:p>
          <a:p>
            <a:endParaRPr lang="en-US"/>
          </a:p>
          <a:p>
            <a:endParaRPr lang="en-US"/>
          </a:p>
        </p:txBody>
      </p:sp>
      <p:sp>
        <p:nvSpPr>
          <p:cNvPr id="27651"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775496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A state diagram relates events and states for one object.  </a:t>
            </a:r>
          </a:p>
          <a:p>
            <a:r>
              <a:rPr lang="en-US"/>
              <a:t>A transition is drawn from </a:t>
            </a:r>
          </a:p>
          <a:p>
            <a:r>
              <a:rPr lang="en-US"/>
              <a:t>State diagrams would be quite useless if they only describe event patterns.  A behavioral description of an object must specify what the object does in response to events. This is specified in operations attached to states and transition .</a:t>
            </a:r>
          </a:p>
          <a:p>
            <a:r>
              <a:rPr lang="en-US"/>
              <a:t>An activity is an operation that takes time to complete. Activities are always associated with a state. The notation do Activity1 within a state box indicates that activity A start on entry to the state and stops when complete.</a:t>
            </a:r>
          </a:p>
          <a:p>
            <a:r>
              <a:rPr lang="en-US"/>
              <a:t>Sometimes it is more advantageous to associate an action with a state. When? When all the state transitions cause the same action, it is a better notational convenience to list the action only once. This reduces clutter in the state diagrams.</a:t>
            </a:r>
          </a:p>
          <a:p>
            <a:r>
              <a:rPr lang="en-US"/>
              <a:t>An action is an instantaneous operation. This is of course a relative notion. What we mean by instantaneous is that the duration of the operation  is insignificant when compared to the time resolution of the state diagram. It also means we do not care about the internal structure of this operation. An action is therefore associated with an event.  </a:t>
            </a:r>
          </a:p>
        </p:txBody>
      </p:sp>
      <p:sp>
        <p:nvSpPr>
          <p:cNvPr id="29699"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88510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sz="1200" kern="1200" dirty="0" smtClean="0">
                <a:solidFill>
                  <a:schemeClr val="tx1"/>
                </a:solidFill>
                <a:latin typeface="Arial" pitchFamily="34" charset="0"/>
                <a:ea typeface="宋体" pitchFamily="2" charset="-122"/>
                <a:cs typeface="宋体" charset="0"/>
              </a:rPr>
              <a:t>[ˈ</a:t>
            </a:r>
            <a:r>
              <a:rPr lang="en-US" sz="1200" kern="1200" dirty="0" err="1" smtClean="0">
                <a:solidFill>
                  <a:schemeClr val="tx1"/>
                </a:solidFill>
                <a:latin typeface="Arial" pitchFamily="34" charset="0"/>
                <a:ea typeface="宋体" pitchFamily="2" charset="-122"/>
                <a:cs typeface="宋体" charset="0"/>
              </a:rPr>
              <a:t>sɑlvənt</a:t>
            </a:r>
            <a:r>
              <a:rPr lang="en-US" sz="1200" kern="1200" dirty="0" smtClean="0">
                <a:solidFill>
                  <a:schemeClr val="tx1"/>
                </a:solidFill>
                <a:latin typeface="Arial" pitchFamily="34" charset="0"/>
                <a:ea typeface="宋体" pitchFamily="2" charset="-122"/>
                <a:cs typeface="宋体" charset="0"/>
              </a:rPr>
              <a:t>] </a:t>
            </a:r>
            <a:endParaRPr lang="en-US" dirty="0" smtClean="0"/>
          </a:p>
          <a:p>
            <a:r>
              <a:rPr lang="en-US" dirty="0" smtClean="0"/>
              <a:t>An </a:t>
            </a:r>
            <a:r>
              <a:rPr lang="en-US" b="1" dirty="0"/>
              <a:t>object model</a:t>
            </a:r>
            <a:r>
              <a:rPr lang="en-US" dirty="0"/>
              <a:t> describes the </a:t>
            </a:r>
            <a:r>
              <a:rPr lang="en-US" u="sng" dirty="0"/>
              <a:t>possible patterns of objects, attribute values and links that can exist in a system.</a:t>
            </a:r>
            <a:r>
              <a:rPr lang="en-US" dirty="0"/>
              <a:t> </a:t>
            </a:r>
          </a:p>
          <a:p>
            <a:r>
              <a:rPr lang="en-US" dirty="0"/>
              <a:t>A </a:t>
            </a:r>
            <a:r>
              <a:rPr lang="en-US" b="1" dirty="0"/>
              <a:t>dynamic model </a:t>
            </a:r>
            <a:r>
              <a:rPr lang="en-US" dirty="0"/>
              <a:t>describes the </a:t>
            </a:r>
            <a:r>
              <a:rPr lang="en-US" u="sng" dirty="0"/>
              <a:t>possible patterns of states, events and actions that can exist in a system.</a:t>
            </a:r>
            <a:endParaRPr lang="en-US" dirty="0"/>
          </a:p>
          <a:p>
            <a:r>
              <a:rPr lang="en-US" dirty="0"/>
              <a:t>Over time, the objects stimulate each other, resulting in a series of changes to their states. </a:t>
            </a:r>
          </a:p>
          <a:p>
            <a:r>
              <a:rPr lang="en-US" dirty="0"/>
              <a:t>An individual stimulus from one object to another is called an event.</a:t>
            </a:r>
          </a:p>
          <a:p>
            <a:r>
              <a:rPr lang="en-US" dirty="0"/>
              <a:t>Events can be organized into classes. Events can be error conditions as well as normal </a:t>
            </a:r>
            <a:r>
              <a:rPr lang="en-US" dirty="0" err="1"/>
              <a:t>occurences</a:t>
            </a:r>
            <a:r>
              <a:rPr lang="en-US" dirty="0"/>
              <a:t>.  Event as an object : Some events are only signals (OK), others have attributes associated with them (Unix signals: Bus error, Segment violation). </a:t>
            </a:r>
          </a:p>
          <a:p>
            <a:r>
              <a:rPr lang="en-US" dirty="0"/>
              <a:t>Attributes are shown in parentheses after the class name. Events are important for UI, Communication and Notification. Other groups have to worry about events as well, because the interaction between the subsystems should be via the Request Broker.</a:t>
            </a:r>
          </a:p>
          <a:p>
            <a:r>
              <a:rPr lang="en-US" dirty="0"/>
              <a:t>The response to an event depends on the state of the object receiving it. It can include a state change or sending of another event to another object and sending a event back to the sender (return result, ok, ...)</a:t>
            </a:r>
          </a:p>
          <a:p>
            <a:r>
              <a:rPr lang="en-US" dirty="0"/>
              <a:t> The Events and states are duals of one another: An event separates 2 states and a state separates 2 events.</a:t>
            </a:r>
          </a:p>
        </p:txBody>
      </p:sp>
      <p:sp>
        <p:nvSpPr>
          <p:cNvPr id="3174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78317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dirty="0"/>
              <a:t>A good application for nested state diagrams in this example of a vending machine.  Here we see the top level dynamic model of the object vending machine, which certainly has interesting dynamic behavior for the designer. </a:t>
            </a:r>
          </a:p>
          <a:p>
            <a:r>
              <a:rPr lang="en-US" b="1" dirty="0"/>
              <a:t>Question to the students:</a:t>
            </a:r>
            <a:r>
              <a:rPr lang="en-US" dirty="0"/>
              <a:t> Is the dynamic model interesting for the end user? If the end user has the choice of one of the 3 models (Object model, dynamic model and functional model), which one would they use? </a:t>
            </a:r>
            <a:r>
              <a:rPr lang="en-US" b="1" dirty="0"/>
              <a:t>Answer: </a:t>
            </a:r>
            <a:r>
              <a:rPr lang="en-US" dirty="0"/>
              <a:t>The functional model! If I select this particular candy bar, then that is what I want to get.</a:t>
            </a:r>
          </a:p>
          <a:p>
            <a:r>
              <a:rPr lang="en-US" dirty="0"/>
              <a:t>Notice the activity </a:t>
            </a:r>
            <a:r>
              <a:rPr lang="en-US" b="1" dirty="0"/>
              <a:t>do :  dispense item. </a:t>
            </a:r>
            <a:r>
              <a:rPr lang="en-US" dirty="0"/>
              <a:t>  In the case, when we really have to engineer (develop) the dispenser, there is much more to it than just a activity </a:t>
            </a:r>
            <a:r>
              <a:rPr lang="en-US" b="1" dirty="0"/>
              <a:t>dispense. </a:t>
            </a:r>
            <a:r>
              <a:rPr lang="en-US" dirty="0"/>
              <a:t> Note, by the way, that this particular state does not have a name! The state in the upper left has a state, namely </a:t>
            </a:r>
            <a:r>
              <a:rPr lang="en-US" b="1" dirty="0"/>
              <a:t>Collect Money. </a:t>
            </a:r>
            <a:r>
              <a:rPr lang="en-US" dirty="0"/>
              <a:t> This is incomplete if we insist that all states have names, but it is completely natural while we do dynamic modeling. We do not necessarily immediately come up with good names for everything.  We had encountered a similar problem during object modeling: In some cases, we found the class name first, in others we first find the method or methods or maybe we start with something where we only know the attribute. </a:t>
            </a:r>
          </a:p>
          <a:p>
            <a:r>
              <a:rPr lang="en-US" dirty="0"/>
              <a:t>There is no predefined roadmap to arrive at good models, be it object, dynamic or functional models. Creativity cannot be forced into a </a:t>
            </a:r>
            <a:r>
              <a:rPr lang="en-US" dirty="0" err="1"/>
              <a:t>Procustres</a:t>
            </a:r>
            <a:r>
              <a:rPr lang="en-US" dirty="0"/>
              <a:t> bed, or otherwise we will end up with an empty set of boxes!</a:t>
            </a:r>
          </a:p>
        </p:txBody>
      </p:sp>
      <p:sp>
        <p:nvSpPr>
          <p:cNvPr id="33795"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64682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769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871328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dirty="0"/>
              <a:t>Nested state diagrams are useful  for two reasons:</a:t>
            </a:r>
          </a:p>
          <a:p>
            <a:r>
              <a:rPr lang="en-US" dirty="0"/>
              <a:t>As a solution to cope with the complexity in your design:</a:t>
            </a:r>
          </a:p>
          <a:p>
            <a:pPr>
              <a:buFontTx/>
              <a:buChar char="•"/>
            </a:pPr>
            <a:r>
              <a:rPr lang="en-US" dirty="0"/>
              <a:t> Abstraction: A state is actually more complex and leads to a finite state automaton itself. On the top level we don</a:t>
            </a:r>
            <a:r>
              <a:rPr lang="ja-JP" altLang="en-US" dirty="0">
                <a:latin typeface="Arial"/>
              </a:rPr>
              <a:t>’</a:t>
            </a:r>
            <a:r>
              <a:rPr lang="en-US" dirty="0"/>
              <a:t>t model all the complex states.</a:t>
            </a:r>
          </a:p>
          <a:p>
            <a:pPr>
              <a:buFontTx/>
              <a:buChar char="•"/>
            </a:pPr>
            <a:r>
              <a:rPr lang="en-US" dirty="0"/>
              <a:t> Modularization:  Each state diagram has up to 7+-2 states.</a:t>
            </a:r>
          </a:p>
          <a:p>
            <a:pPr>
              <a:buFontTx/>
              <a:buChar char="•"/>
            </a:pPr>
            <a:r>
              <a:rPr lang="en-US" dirty="0"/>
              <a:t> Hierarchy: We apply the </a:t>
            </a:r>
            <a:r>
              <a:rPr lang="ja-JP" altLang="en-US" dirty="0">
                <a:latin typeface="Arial"/>
              </a:rPr>
              <a:t>“</a:t>
            </a:r>
            <a:r>
              <a:rPr lang="en-US" dirty="0"/>
              <a:t> Consist of</a:t>
            </a:r>
            <a:r>
              <a:rPr lang="ja-JP" altLang="en-US" dirty="0">
                <a:latin typeface="Arial"/>
              </a:rPr>
              <a:t>”</a:t>
            </a:r>
            <a:r>
              <a:rPr lang="en-US" dirty="0"/>
              <a:t> association! </a:t>
            </a:r>
          </a:p>
          <a:p>
            <a:endParaRPr lang="en-US" dirty="0"/>
          </a:p>
        </p:txBody>
      </p:sp>
      <p:sp>
        <p:nvSpPr>
          <p:cNvPr id="35843"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436359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noFill/>
          <a:ln/>
        </p:spPr>
        <p:txBody>
          <a:bodyPr/>
          <a:lstStyle/>
          <a:p>
            <a:endParaRPr lang="en-US" dirty="0"/>
          </a:p>
        </p:txBody>
      </p:sp>
      <p:sp>
        <p:nvSpPr>
          <p:cNvPr id="104451"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243804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endParaRPr lang="en-US" dirty="0"/>
          </a:p>
        </p:txBody>
      </p:sp>
      <p:sp>
        <p:nvSpPr>
          <p:cNvPr id="37891"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737582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noFill/>
          <a:ln/>
        </p:spPr>
        <p:txBody>
          <a:bodyPr/>
          <a:lstStyle/>
          <a:p>
            <a:endParaRPr lang="en-US" dirty="0"/>
          </a:p>
        </p:txBody>
      </p:sp>
      <p:sp>
        <p:nvSpPr>
          <p:cNvPr id="106499"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714330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3</a:t>
            </a:r>
            <a:r>
              <a:rPr kumimoji="1" lang="zh-CN" altLang="en-US" dirty="0" smtClean="0"/>
              <a:t>月</a:t>
            </a:r>
            <a:r>
              <a:rPr kumimoji="1" lang="en-US" altLang="zh-CN" dirty="0" smtClean="0"/>
              <a:t>16</a:t>
            </a:r>
            <a:r>
              <a:rPr kumimoji="1" lang="zh-CN" altLang="en-US" smtClean="0"/>
              <a:t>日</a:t>
            </a:r>
            <a:endParaRPr kumimoji="1" lang="zh-CN" altLang="en-US"/>
          </a:p>
        </p:txBody>
      </p:sp>
      <p:sp>
        <p:nvSpPr>
          <p:cNvPr id="4" name="幻灯片编号占位符 3"/>
          <p:cNvSpPr>
            <a:spLocks noGrp="1"/>
          </p:cNvSpPr>
          <p:nvPr>
            <p:ph type="sldNum" sz="quarter" idx="10"/>
          </p:nvPr>
        </p:nvSpPr>
        <p:spPr/>
        <p:txBody>
          <a:bodyPr/>
          <a:lstStyle/>
          <a:p>
            <a:pPr>
              <a:defRPr/>
            </a:pPr>
            <a:fld id="{1B49A2F8-CCFC-5D4C-A1C4-C56321058C50}" type="slidenum">
              <a:rPr lang="en-US" altLang="zh-CN" smtClean="0"/>
              <a:pPr>
                <a:defRPr/>
              </a:pPr>
              <a:t>84</a:t>
            </a:fld>
            <a:endParaRPr lang="en-US" altLang="zh-CN"/>
          </a:p>
        </p:txBody>
      </p:sp>
    </p:spTree>
    <p:extLst>
      <p:ext uri="{BB962C8B-B14F-4D97-AF65-F5344CB8AC3E}">
        <p14:creationId xmlns:p14="http://schemas.microsoft.com/office/powerpoint/2010/main" val="1492469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r>
              <a:rPr lang="en-US" dirty="0"/>
              <a:t>Concurrency is an important aspect any application for two reasons:</a:t>
            </a:r>
          </a:p>
          <a:p>
            <a:r>
              <a:rPr lang="en-US" b="1" dirty="0"/>
              <a:t>Maintainability: </a:t>
            </a:r>
            <a:r>
              <a:rPr lang="en-US" dirty="0"/>
              <a:t>If two classes are really concurrent, that means, they are not related to each other, and they can be designed and developed completely independently from each other.</a:t>
            </a:r>
          </a:p>
          <a:p>
            <a:r>
              <a:rPr lang="en-US" b="1" dirty="0"/>
              <a:t>Improved Performance: </a:t>
            </a:r>
            <a:r>
              <a:rPr lang="en-US" dirty="0"/>
              <a:t>Concurrency also means in many cases a possible source for fast response time. If methods can be executed in parallel, and not in serial fashion, the systems response time will be better.</a:t>
            </a:r>
          </a:p>
          <a:p>
            <a:r>
              <a:rPr lang="en-US" dirty="0"/>
              <a:t>Concurrency within a state of a single object arises when the object can be </a:t>
            </a:r>
            <a:r>
              <a:rPr lang="en-US" dirty="0" err="1"/>
              <a:t>paritioned</a:t>
            </a:r>
            <a:r>
              <a:rPr lang="en-US" dirty="0"/>
              <a:t> into subsets of attributes, each of which has its own </a:t>
            </a:r>
            <a:r>
              <a:rPr lang="en-US" dirty="0" err="1"/>
              <a:t>subdiagram</a:t>
            </a:r>
            <a:r>
              <a:rPr lang="en-US" dirty="0"/>
              <a:t>.</a:t>
            </a:r>
          </a:p>
          <a:p>
            <a:r>
              <a:rPr lang="en-US" dirty="0"/>
              <a:t>In this case, the state of the object comprises one state from each </a:t>
            </a:r>
            <a:r>
              <a:rPr lang="en-US" dirty="0" err="1"/>
              <a:t>subdiagram</a:t>
            </a:r>
            <a:r>
              <a:rPr lang="en-US" dirty="0"/>
              <a:t>. Note that these </a:t>
            </a:r>
            <a:r>
              <a:rPr lang="en-US" dirty="0" err="1"/>
              <a:t>subdiagrams</a:t>
            </a:r>
            <a:r>
              <a:rPr lang="en-US" dirty="0"/>
              <a:t> don</a:t>
            </a:r>
            <a:r>
              <a:rPr lang="ja-JP" altLang="en-US" dirty="0">
                <a:latin typeface="Arial"/>
              </a:rPr>
              <a:t>’</a:t>
            </a:r>
            <a:r>
              <a:rPr lang="en-US" dirty="0"/>
              <a:t>t have to be independent. The same event can cause state transitions in more than one </a:t>
            </a:r>
            <a:r>
              <a:rPr lang="en-US" dirty="0" err="1"/>
              <a:t>subdiagram</a:t>
            </a:r>
            <a:r>
              <a:rPr lang="en-US" dirty="0"/>
              <a:t>.</a:t>
            </a:r>
          </a:p>
          <a:p>
            <a:r>
              <a:rPr lang="en-US" dirty="0"/>
              <a:t>Examples of concurrency within an object: A dispenser machine, that simultaneously dispenses cash and ejects the card.</a:t>
            </a:r>
          </a:p>
          <a:p>
            <a:r>
              <a:rPr lang="en-US" dirty="0"/>
              <a:t>Often concurrency within an object is discovered after the object has been identified. It might be the source for iterating on the object identification and question if there are not two separate objects in the problem that are worth modeling.</a:t>
            </a:r>
          </a:p>
        </p:txBody>
      </p:sp>
      <p:sp>
        <p:nvSpPr>
          <p:cNvPr id="43011"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764324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p:spPr>
        <p:txBody>
          <a:bodyPr/>
          <a:lstStyle/>
          <a:p>
            <a:r>
              <a:rPr lang="en-US" dirty="0"/>
              <a:t>Concurrency might be detected within a single object. This sometimes means that our overall decomposition of the system or our initial object identification was too coarse grain. </a:t>
            </a:r>
          </a:p>
          <a:p>
            <a:r>
              <a:rPr lang="en-US" dirty="0"/>
              <a:t>If there is concurrency, the first question an analyst should ask: What two objects are hidden in the currently modeled single objects? In many cases,  uncovering these two yet unknown classes will lead to new insights in the application or result in a better taxonomy or object model.</a:t>
            </a:r>
          </a:p>
          <a:p>
            <a:r>
              <a:rPr lang="en-US" dirty="0"/>
              <a:t>In some cases, the object is inherently not further decomposable. But even in this case, the discussion of concurrency is very important at analysis level, because it will have important ramifications during system design (</a:t>
            </a:r>
            <a:r>
              <a:rPr lang="en-US" dirty="0" err="1"/>
              <a:t>mappability</a:t>
            </a:r>
            <a:r>
              <a:rPr lang="en-US" dirty="0"/>
              <a:t> of the concurrent methods on two different processors due to data parallelism, for example) and implementation (choice of programming language that supports light level threads instead of heavy level processes).</a:t>
            </a:r>
          </a:p>
        </p:txBody>
      </p:sp>
      <p:sp>
        <p:nvSpPr>
          <p:cNvPr id="45059"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14962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endParaRPr lang="en-US" dirty="0"/>
          </a:p>
        </p:txBody>
      </p:sp>
      <p:sp>
        <p:nvSpPr>
          <p:cNvPr id="5222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255035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119</a:t>
            </a:fld>
            <a:endParaRPr lang="en-US" altLang="zh-CN"/>
          </a:p>
        </p:txBody>
      </p:sp>
    </p:spTree>
    <p:extLst>
      <p:ext uri="{BB962C8B-B14F-4D97-AF65-F5344CB8AC3E}">
        <p14:creationId xmlns:p14="http://schemas.microsoft.com/office/powerpoint/2010/main" val="327618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974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4784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179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608112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589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23824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endParaRPr lang="en-US" dirty="0"/>
          </a:p>
        </p:txBody>
      </p:sp>
      <p:sp>
        <p:nvSpPr>
          <p:cNvPr id="1126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48373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noFill/>
          <a:ln/>
        </p:spPr>
        <p:txBody>
          <a:bodyPr/>
          <a:lstStyle/>
          <a:p>
            <a:r>
              <a:rPr lang="en-US" dirty="0"/>
              <a:t>Q: What key ideas have we covered so far?  A: Patterns, analysis documentation standard, inheritance and multiple inheritance. In the last part of this lecture I would like to come back to the problem of object identification and another tool that helps you </a:t>
            </a:r>
            <a:r>
              <a:rPr lang="en-US" dirty="0" err="1"/>
              <a:t>infinding</a:t>
            </a:r>
            <a:r>
              <a:rPr lang="en-US" dirty="0"/>
              <a:t> objects.</a:t>
            </a:r>
          </a:p>
          <a:p>
            <a:endParaRPr lang="en-US" dirty="0"/>
          </a:p>
          <a:p>
            <a:pPr>
              <a:buFontTx/>
              <a:buChar char="•"/>
            </a:pPr>
            <a:r>
              <a:rPr lang="en-US" dirty="0"/>
              <a:t>Patterns: A way to put your knowledge about object modeling into drawers.</a:t>
            </a:r>
          </a:p>
          <a:p>
            <a:pPr>
              <a:buFontTx/>
              <a:buChar char="•"/>
            </a:pPr>
            <a:r>
              <a:rPr lang="en-US" dirty="0"/>
              <a:t> Analysis documentation standard: The </a:t>
            </a:r>
            <a:r>
              <a:rPr lang="ja-JP" altLang="en-US" dirty="0">
                <a:latin typeface="Arial"/>
              </a:rPr>
              <a:t>“</a:t>
            </a:r>
            <a:r>
              <a:rPr lang="en-US" dirty="0"/>
              <a:t>official</a:t>
            </a:r>
            <a:r>
              <a:rPr lang="ja-JP" altLang="en-US" dirty="0">
                <a:latin typeface="Arial"/>
              </a:rPr>
              <a:t>”</a:t>
            </a:r>
            <a:r>
              <a:rPr lang="en-US" dirty="0"/>
              <a:t> way of drawing object models. The major elements are:  CASE Tool Entry: Executive summary and one subsystem per sheet.   7+-2 classes per sheet. Documentation: Each subsystem has navigational text.</a:t>
            </a:r>
          </a:p>
          <a:p>
            <a:pPr>
              <a:buFontTx/>
              <a:buChar char="•"/>
            </a:pPr>
            <a:r>
              <a:rPr lang="en-US" dirty="0"/>
              <a:t> Difference between aggregation and </a:t>
            </a:r>
            <a:r>
              <a:rPr lang="en-US" dirty="0" err="1"/>
              <a:t>inheritence</a:t>
            </a:r>
            <a:endParaRPr lang="en-US" dirty="0"/>
          </a:p>
          <a:p>
            <a:pPr>
              <a:buFontTx/>
              <a:buChar char="•"/>
            </a:pPr>
            <a:r>
              <a:rPr lang="en-US" dirty="0"/>
              <a:t> Object identification: Using textual analysis </a:t>
            </a:r>
          </a:p>
          <a:p>
            <a:pPr>
              <a:buFontTx/>
              <a:buChar char="•"/>
            </a:pPr>
            <a:r>
              <a:rPr lang="en-US" dirty="0"/>
              <a:t> Multiple Inheritance: Why it cannot be avoided, how you can deal with it.</a:t>
            </a:r>
          </a:p>
          <a:p>
            <a:pPr>
              <a:buFontTx/>
              <a:buChar char="•"/>
            </a:pPr>
            <a:r>
              <a:rPr lang="en-US" dirty="0"/>
              <a:t> Software engineering as a special case of Epistemology: Software engineering is a join class of materialism (budget and deadline influencing your modeling (They might limit what you can achieve!). Idealism: Some of the classes do not reflect reality (that is, the customer does not know about them) and dialecticism (iteration and incremental analysis with user participatory decision making capabilities).</a:t>
            </a:r>
          </a:p>
        </p:txBody>
      </p:sp>
      <p:sp>
        <p:nvSpPr>
          <p:cNvPr id="206851"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19747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de-DE"/>
          </a:p>
        </p:txBody>
      </p:sp>
      <p:sp>
        <p:nvSpPr>
          <p:cNvPr id="5734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665676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body" idx="1"/>
          </p:nvPr>
        </p:nvSpPr>
        <p:spPr>
          <a:ln/>
        </p:spPr>
        <p:txBody>
          <a:bodyPr/>
          <a:lstStyle/>
          <a:p>
            <a:endParaRPr lang="de-DE"/>
          </a:p>
        </p:txBody>
      </p:sp>
      <p:sp>
        <p:nvSpPr>
          <p:cNvPr id="22118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83346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8170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141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8815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222250"/>
            <a:ext cx="8153400" cy="7048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079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7252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35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1295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6142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7632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24921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44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2123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331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87098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7791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538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1909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1919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016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9102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7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925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24230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20" Type="http://schemas.openxmlformats.org/officeDocument/2006/relationships/image" Target="../media/image3.png"/><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4.jpeg"/><Relationship Id="rId15" Type="http://schemas.openxmlformats.org/officeDocument/2006/relationships/image" Target="../media/image5.jpeg"/><Relationship Id="rId16" Type="http://schemas.openxmlformats.org/officeDocument/2006/relationships/image" Target="../media/image6.jpeg"/><Relationship Id="rId17" Type="http://schemas.openxmlformats.org/officeDocument/2006/relationships/image" Target="../media/image7.jpeg"/><Relationship Id="rId18" Type="http://schemas.openxmlformats.org/officeDocument/2006/relationships/image" Target="../media/image8.jpeg"/><Relationship Id="rId19" Type="http://schemas.openxmlformats.org/officeDocument/2006/relationships/image" Target="../media/image9.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11" descr="ppt底板白-英文大写4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1030"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
        <p:nvSpPr>
          <p:cNvPr id="1031" name="TextBox 1"/>
          <p:cNvSpPr txBox="1">
            <a:spLocks noChangeArrowheads="1"/>
          </p:cNvSpPr>
          <p:nvPr userDrawn="1"/>
        </p:nvSpPr>
        <p:spPr bwMode="auto">
          <a:xfrm>
            <a:off x="5849937" y="6477000"/>
            <a:ext cx="32940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黑体" charset="0"/>
                <a:cs typeface="黑体" charset="0"/>
              </a:defRPr>
            </a:lvl1pPr>
            <a:lvl2pPr marL="742950" indent="-285750" eaLnBrk="0" hangingPunct="0">
              <a:defRPr sz="2400">
                <a:solidFill>
                  <a:schemeClr val="tx1"/>
                </a:solidFill>
                <a:latin typeface="Arial" charset="0"/>
                <a:ea typeface="黑体" charset="0"/>
                <a:cs typeface="黑体" charset="0"/>
              </a:defRPr>
            </a:lvl2pPr>
            <a:lvl3pPr marL="1143000" indent="-228600" eaLnBrk="0" hangingPunct="0">
              <a:defRPr sz="2400">
                <a:solidFill>
                  <a:schemeClr val="tx1"/>
                </a:solidFill>
                <a:latin typeface="Arial" charset="0"/>
                <a:ea typeface="黑体" charset="0"/>
                <a:cs typeface="黑体" charset="0"/>
              </a:defRPr>
            </a:lvl3pPr>
            <a:lvl4pPr marL="1600200" indent="-228600" eaLnBrk="0" hangingPunct="0">
              <a:defRPr sz="2400">
                <a:solidFill>
                  <a:schemeClr val="tx1"/>
                </a:solidFill>
                <a:latin typeface="Arial" charset="0"/>
                <a:ea typeface="黑体" charset="0"/>
                <a:cs typeface="黑体" charset="0"/>
              </a:defRPr>
            </a:lvl4pPr>
            <a:lvl5pPr marL="2057400" indent="-228600" eaLnBrk="0" hangingPunct="0">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eaLnBrk="1" hangingPunct="1"/>
            <a:r>
              <a:rPr lang="en-US" sz="2000" dirty="0"/>
              <a:t>S</a:t>
            </a:r>
            <a:r>
              <a:rPr lang="en-US" altLang="zh-CN" sz="2000" dirty="0"/>
              <a:t>oftware Engineering</a:t>
            </a:r>
            <a:endParaRPr lang="en-US" sz="2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4" r:id="rId12"/>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29" descr="1-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Picture 22" descr="图片5"/>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 name="Picture 23" descr="图片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3" name="Picture 24" descr="图片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Picture 25" descr="图片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5" name="Picture 26" descr="图片4"/>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6"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2057"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0"/>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 Id="rId3" Type="http://schemas.openxmlformats.org/officeDocument/2006/relationships/image" Target="../media/image1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ctrTitle" idx="4294967295"/>
          </p:nvPr>
        </p:nvSpPr>
        <p:spPr>
          <a:xfrm>
            <a:off x="152400" y="2057436"/>
            <a:ext cx="8839200" cy="1927225"/>
          </a:xfrm>
        </p:spPr>
        <p:txBody>
          <a:bodyPr anchor="ctr"/>
          <a:lstStyle/>
          <a:p>
            <a:pPr eaLnBrk="1" hangingPunct="1"/>
            <a:r>
              <a:rPr lang="en-US" altLang="zh-CN" sz="4800" dirty="0" smtClean="0">
                <a:solidFill>
                  <a:schemeClr val="bg1"/>
                </a:solidFill>
                <a:latin typeface="Arial" charset="0"/>
                <a:ea typeface="华文新魏" charset="0"/>
              </a:rPr>
              <a:t>5. Analysis</a:t>
            </a:r>
            <a:endParaRPr lang="en-US" altLang="zh-CN" sz="4800" dirty="0">
              <a:solidFill>
                <a:schemeClr val="bg1"/>
              </a:solidFill>
              <a:latin typeface="Arial" charset="0"/>
              <a:ea typeface="华文新魏" charset="0"/>
            </a:endParaRPr>
          </a:p>
        </p:txBody>
      </p:sp>
      <p:pic>
        <p:nvPicPr>
          <p:cNvPr id="2" name="Picture 1" descr="BES_09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506" y="3984661"/>
            <a:ext cx="2285940" cy="25130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17638" y="835025"/>
            <a:ext cx="7619800" cy="688975"/>
          </a:xfrm>
        </p:spPr>
        <p:txBody>
          <a:bodyPr/>
          <a:lstStyle/>
          <a:p>
            <a:r>
              <a:rPr lang="en-US" sz="2000" dirty="0" smtClean="0"/>
              <a:t> </a:t>
            </a:r>
            <a:r>
              <a:rPr lang="en-US" sz="2000" dirty="0"/>
              <a:t>Products of requirements elicitation and analysis.</a:t>
            </a:r>
          </a:p>
        </p:txBody>
      </p:sp>
      <p:grpSp>
        <p:nvGrpSpPr>
          <p:cNvPr id="65760" name="Group 224"/>
          <p:cNvGrpSpPr>
            <a:grpSpLocks/>
          </p:cNvGrpSpPr>
          <p:nvPr/>
        </p:nvGrpSpPr>
        <p:grpSpPr bwMode="auto">
          <a:xfrm>
            <a:off x="1420813" y="3336925"/>
            <a:ext cx="2149475" cy="407988"/>
            <a:chOff x="895" y="2102"/>
            <a:chExt cx="1354" cy="257"/>
          </a:xfrm>
        </p:grpSpPr>
        <p:sp>
          <p:nvSpPr>
            <p:cNvPr id="65632" name="AutoShape 96"/>
            <p:cNvSpPr>
              <a:spLocks noChangeArrowheads="1"/>
            </p:cNvSpPr>
            <p:nvPr/>
          </p:nvSpPr>
          <p:spPr bwMode="auto">
            <a:xfrm>
              <a:off x="895" y="2102"/>
              <a:ext cx="1354" cy="257"/>
            </a:xfrm>
            <a:prstGeom prst="roundRect">
              <a:avLst>
                <a:gd name="adj" fmla="val 47472"/>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633" name="Rectangle 97"/>
            <p:cNvSpPr>
              <a:spLocks noChangeArrowheads="1"/>
            </p:cNvSpPr>
            <p:nvPr/>
          </p:nvSpPr>
          <p:spPr bwMode="auto">
            <a:xfrm>
              <a:off x="1271" y="2164"/>
              <a:ext cx="60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Analysis </a:t>
              </a:r>
              <a:endParaRPr lang="en-US"/>
            </a:p>
          </p:txBody>
        </p:sp>
      </p:grpSp>
      <p:sp>
        <p:nvSpPr>
          <p:cNvPr id="65634" name="Rectangle 98"/>
          <p:cNvSpPr>
            <a:spLocks noChangeArrowheads="1"/>
          </p:cNvSpPr>
          <p:nvPr/>
        </p:nvSpPr>
        <p:spPr bwMode="auto">
          <a:xfrm>
            <a:off x="4064000" y="2735263"/>
            <a:ext cx="1762125" cy="407987"/>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635" name="Rectangle 99"/>
          <p:cNvSpPr>
            <a:spLocks noChangeArrowheads="1"/>
          </p:cNvSpPr>
          <p:nvPr/>
        </p:nvSpPr>
        <p:spPr bwMode="auto">
          <a:xfrm>
            <a:off x="4427538" y="2767013"/>
            <a:ext cx="106362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rPr>
              <a:t>functional</a:t>
            </a:r>
            <a:endParaRPr lang="en-US" u="sng"/>
          </a:p>
        </p:txBody>
      </p:sp>
      <p:sp>
        <p:nvSpPr>
          <p:cNvPr id="65637" name="Rectangle 101"/>
          <p:cNvSpPr>
            <a:spLocks noChangeArrowheads="1"/>
          </p:cNvSpPr>
          <p:nvPr/>
        </p:nvSpPr>
        <p:spPr bwMode="auto">
          <a:xfrm>
            <a:off x="4686300" y="2895600"/>
            <a:ext cx="5318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rPr>
              <a:t>model</a:t>
            </a:r>
            <a:endParaRPr lang="en-US" u="sng"/>
          </a:p>
        </p:txBody>
      </p:sp>
      <p:sp>
        <p:nvSpPr>
          <p:cNvPr id="65639" name="Rectangle 103"/>
          <p:cNvSpPr>
            <a:spLocks noChangeArrowheads="1"/>
          </p:cNvSpPr>
          <p:nvPr/>
        </p:nvSpPr>
        <p:spPr bwMode="auto">
          <a:xfrm>
            <a:off x="4064000" y="2133600"/>
            <a:ext cx="1762125" cy="387350"/>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640" name="Rectangle 104"/>
          <p:cNvSpPr>
            <a:spLocks noChangeArrowheads="1"/>
          </p:cNvSpPr>
          <p:nvPr/>
        </p:nvSpPr>
        <p:spPr bwMode="auto">
          <a:xfrm>
            <a:off x="4273550" y="2165350"/>
            <a:ext cx="1382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rPr>
              <a:t>nonfunctional</a:t>
            </a:r>
            <a:endParaRPr lang="en-US" u="sng"/>
          </a:p>
        </p:txBody>
      </p:sp>
      <p:sp>
        <p:nvSpPr>
          <p:cNvPr id="65642" name="Rectangle 106"/>
          <p:cNvSpPr>
            <a:spLocks noChangeArrowheads="1"/>
          </p:cNvSpPr>
          <p:nvPr/>
        </p:nvSpPr>
        <p:spPr bwMode="auto">
          <a:xfrm>
            <a:off x="4324350" y="2293938"/>
            <a:ext cx="127635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rPr>
              <a:t>requirements</a:t>
            </a:r>
            <a:endParaRPr lang="en-US" u="sng"/>
          </a:p>
        </p:txBody>
      </p:sp>
      <p:sp>
        <p:nvSpPr>
          <p:cNvPr id="65644" name="Rectangle 108"/>
          <p:cNvSpPr>
            <a:spLocks noChangeArrowheads="1"/>
          </p:cNvSpPr>
          <p:nvPr/>
        </p:nvSpPr>
        <p:spPr bwMode="auto">
          <a:xfrm>
            <a:off x="4064000" y="4540250"/>
            <a:ext cx="1762125" cy="40798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645" name="Rectangle 109"/>
          <p:cNvSpPr>
            <a:spLocks noChangeArrowheads="1"/>
          </p:cNvSpPr>
          <p:nvPr/>
        </p:nvSpPr>
        <p:spPr bwMode="auto">
          <a:xfrm>
            <a:off x="4170363" y="4572000"/>
            <a:ext cx="1595437"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rPr>
              <a:t>analysis object</a:t>
            </a:r>
            <a:endParaRPr lang="en-US" u="sng"/>
          </a:p>
        </p:txBody>
      </p:sp>
      <p:sp>
        <p:nvSpPr>
          <p:cNvPr id="65647" name="Rectangle 111"/>
          <p:cNvSpPr>
            <a:spLocks noChangeArrowheads="1"/>
          </p:cNvSpPr>
          <p:nvPr/>
        </p:nvSpPr>
        <p:spPr bwMode="auto">
          <a:xfrm>
            <a:off x="4686300" y="4721225"/>
            <a:ext cx="5318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rPr>
              <a:t>model</a:t>
            </a:r>
            <a:endParaRPr lang="en-US" u="sng"/>
          </a:p>
        </p:txBody>
      </p:sp>
      <p:sp>
        <p:nvSpPr>
          <p:cNvPr id="65697" name="Line 161"/>
          <p:cNvSpPr>
            <a:spLocks noChangeShapeType="1"/>
          </p:cNvSpPr>
          <p:nvPr/>
        </p:nvSpPr>
        <p:spPr bwMode="auto">
          <a:xfrm>
            <a:off x="2044700" y="1908175"/>
            <a:ext cx="1588" cy="1428750"/>
          </a:xfrm>
          <a:prstGeom prst="line">
            <a:avLst/>
          </a:prstGeom>
          <a:noFill/>
          <a:ln w="22225">
            <a:solidFill>
              <a:srgbClr val="000000"/>
            </a:solidFill>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grpSp>
        <p:nvGrpSpPr>
          <p:cNvPr id="65759" name="Group 223"/>
          <p:cNvGrpSpPr>
            <a:grpSpLocks/>
          </p:cNvGrpSpPr>
          <p:nvPr/>
        </p:nvGrpSpPr>
        <p:grpSpPr bwMode="auto">
          <a:xfrm>
            <a:off x="1420813" y="1524000"/>
            <a:ext cx="2149475" cy="409575"/>
            <a:chOff x="895" y="960"/>
            <a:chExt cx="1354" cy="258"/>
          </a:xfrm>
        </p:grpSpPr>
        <p:sp>
          <p:nvSpPr>
            <p:cNvPr id="65631" name="AutoShape 95"/>
            <p:cNvSpPr>
              <a:spLocks noChangeArrowheads="1"/>
            </p:cNvSpPr>
            <p:nvPr/>
          </p:nvSpPr>
          <p:spPr bwMode="auto">
            <a:xfrm>
              <a:off x="895" y="960"/>
              <a:ext cx="1354" cy="258"/>
            </a:xfrm>
            <a:prstGeom prst="roundRect">
              <a:avLst>
                <a:gd name="adj" fmla="val 47287"/>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65758" name="Group 222"/>
            <p:cNvGrpSpPr>
              <a:grpSpLocks/>
            </p:cNvGrpSpPr>
            <p:nvPr/>
          </p:nvGrpSpPr>
          <p:grpSpPr bwMode="auto">
            <a:xfrm>
              <a:off x="1170" y="968"/>
              <a:ext cx="804" cy="243"/>
              <a:chOff x="1181" y="984"/>
              <a:chExt cx="804" cy="243"/>
            </a:xfrm>
          </p:grpSpPr>
          <p:sp>
            <p:nvSpPr>
              <p:cNvPr id="65630" name="Rectangle 94"/>
              <p:cNvSpPr>
                <a:spLocks noChangeArrowheads="1"/>
              </p:cNvSpPr>
              <p:nvPr/>
            </p:nvSpPr>
            <p:spPr bwMode="auto">
              <a:xfrm>
                <a:off x="1181" y="984"/>
                <a:ext cx="8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Requirements</a:t>
                </a:r>
                <a:endParaRPr lang="en-US"/>
              </a:p>
            </p:txBody>
          </p:sp>
          <p:sp>
            <p:nvSpPr>
              <p:cNvPr id="65698" name="Rectangle 162"/>
              <p:cNvSpPr>
                <a:spLocks noChangeArrowheads="1"/>
              </p:cNvSpPr>
              <p:nvPr/>
            </p:nvSpPr>
            <p:spPr bwMode="auto">
              <a:xfrm>
                <a:off x="1214" y="1093"/>
                <a:ext cx="73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elicitation</a:t>
                </a:r>
                <a:endParaRPr lang="en-US"/>
              </a:p>
            </p:txBody>
          </p:sp>
        </p:grpSp>
      </p:grpSp>
      <p:sp>
        <p:nvSpPr>
          <p:cNvPr id="65699" name="Rectangle 163"/>
          <p:cNvSpPr>
            <a:spLocks noChangeArrowheads="1"/>
          </p:cNvSpPr>
          <p:nvPr/>
        </p:nvSpPr>
        <p:spPr bwMode="auto">
          <a:xfrm>
            <a:off x="4064000" y="3938588"/>
            <a:ext cx="1762125" cy="407987"/>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700" name="Rectangle 164"/>
          <p:cNvSpPr>
            <a:spLocks noChangeArrowheads="1"/>
          </p:cNvSpPr>
          <p:nvPr/>
        </p:nvSpPr>
        <p:spPr bwMode="auto">
          <a:xfrm>
            <a:off x="4273550" y="4056063"/>
            <a:ext cx="1382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rPr>
              <a:t>dynamic model</a:t>
            </a:r>
            <a:endParaRPr lang="en-US" u="sng"/>
          </a:p>
        </p:txBody>
      </p:sp>
      <p:sp>
        <p:nvSpPr>
          <p:cNvPr id="65704" name="Line 168"/>
          <p:cNvSpPr>
            <a:spLocks noChangeShapeType="1"/>
          </p:cNvSpPr>
          <p:nvPr/>
        </p:nvSpPr>
        <p:spPr bwMode="auto">
          <a:xfrm>
            <a:off x="1722438" y="1919288"/>
            <a:ext cx="1587" cy="1417637"/>
          </a:xfrm>
          <a:prstGeom prst="line">
            <a:avLst/>
          </a:prstGeom>
          <a:noFill/>
          <a:ln w="22225">
            <a:solidFill>
              <a:srgbClr val="000000"/>
            </a:solidFill>
            <a:round/>
            <a:headEnd type="arrow" w="med" len="med"/>
            <a:tailEnd/>
          </a:ln>
          <a:extLst>
            <a:ext uri="{909E8E84-426E-40dd-AFC4-6F175D3DCCD1}">
              <a14:hiddenFill xmlns="" xmlns:a14="http://schemas.microsoft.com/office/drawing/2010/main">
                <a:noFill/>
              </a14:hiddenFill>
            </a:ext>
          </a:extLst>
        </p:spPr>
        <p:txBody>
          <a:bodyPr/>
          <a:lstStyle/>
          <a:p>
            <a:endParaRPr lang="en-US"/>
          </a:p>
        </p:txBody>
      </p:sp>
      <p:sp>
        <p:nvSpPr>
          <p:cNvPr id="65705" name="Rectangle 169"/>
          <p:cNvSpPr>
            <a:spLocks noChangeArrowheads="1"/>
          </p:cNvSpPr>
          <p:nvPr/>
        </p:nvSpPr>
        <p:spPr bwMode="auto">
          <a:xfrm>
            <a:off x="3741738" y="1962150"/>
            <a:ext cx="3781425" cy="1374775"/>
          </a:xfrm>
          <a:prstGeom prst="rect">
            <a:avLst/>
          </a:prstGeom>
          <a:noFill/>
          <a:ln w="428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706" name="Rectangle 170"/>
          <p:cNvSpPr>
            <a:spLocks noChangeArrowheads="1"/>
          </p:cNvSpPr>
          <p:nvPr/>
        </p:nvSpPr>
        <p:spPr bwMode="auto">
          <a:xfrm>
            <a:off x="4306888" y="1614488"/>
            <a:ext cx="127635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Requirements</a:t>
            </a:r>
            <a:endParaRPr lang="en-US"/>
          </a:p>
        </p:txBody>
      </p:sp>
      <p:sp>
        <p:nvSpPr>
          <p:cNvPr id="65707" name="Freeform 171"/>
          <p:cNvSpPr>
            <a:spLocks/>
          </p:cNvSpPr>
          <p:nvPr/>
        </p:nvSpPr>
        <p:spPr bwMode="auto">
          <a:xfrm>
            <a:off x="3741738" y="1584325"/>
            <a:ext cx="236537" cy="365125"/>
          </a:xfrm>
          <a:custGeom>
            <a:avLst/>
            <a:gdLst>
              <a:gd name="T0" fmla="*/ 0 w 149"/>
              <a:gd name="T1" fmla="*/ 216 h 230"/>
              <a:gd name="T2" fmla="*/ 27 w 149"/>
              <a:gd name="T3" fmla="*/ 230 h 230"/>
              <a:gd name="T4" fmla="*/ 149 w 149"/>
              <a:gd name="T5" fmla="*/ 27 h 230"/>
              <a:gd name="T6" fmla="*/ 135 w 149"/>
              <a:gd name="T7" fmla="*/ 0 h 230"/>
              <a:gd name="T8" fmla="*/ 135 w 149"/>
              <a:gd name="T9" fmla="*/ 0 h 230"/>
              <a:gd name="T10" fmla="*/ 122 w 149"/>
              <a:gd name="T11" fmla="*/ 13 h 230"/>
              <a:gd name="T12" fmla="*/ 0 w 149"/>
              <a:gd name="T13" fmla="*/ 216 h 230"/>
            </a:gdLst>
            <a:ahLst/>
            <a:cxnLst>
              <a:cxn ang="0">
                <a:pos x="T0" y="T1"/>
              </a:cxn>
              <a:cxn ang="0">
                <a:pos x="T2" y="T3"/>
              </a:cxn>
              <a:cxn ang="0">
                <a:pos x="T4" y="T5"/>
              </a:cxn>
              <a:cxn ang="0">
                <a:pos x="T6" y="T7"/>
              </a:cxn>
              <a:cxn ang="0">
                <a:pos x="T8" y="T9"/>
              </a:cxn>
              <a:cxn ang="0">
                <a:pos x="T10" y="T11"/>
              </a:cxn>
              <a:cxn ang="0">
                <a:pos x="T12" y="T13"/>
              </a:cxn>
            </a:cxnLst>
            <a:rect l="0" t="0" r="r" b="b"/>
            <a:pathLst>
              <a:path w="149" h="230">
                <a:moveTo>
                  <a:pt x="0" y="216"/>
                </a:moveTo>
                <a:lnTo>
                  <a:pt x="27" y="230"/>
                </a:lnTo>
                <a:lnTo>
                  <a:pt x="149" y="27"/>
                </a:lnTo>
                <a:lnTo>
                  <a:pt x="135" y="0"/>
                </a:lnTo>
                <a:lnTo>
                  <a:pt x="135" y="0"/>
                </a:lnTo>
                <a:lnTo>
                  <a:pt x="122" y="13"/>
                </a:lnTo>
                <a:lnTo>
                  <a:pt x="0" y="2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708" name="Freeform 172"/>
          <p:cNvSpPr>
            <a:spLocks/>
          </p:cNvSpPr>
          <p:nvPr/>
        </p:nvSpPr>
        <p:spPr bwMode="auto">
          <a:xfrm>
            <a:off x="3956050" y="1584325"/>
            <a:ext cx="1935163" cy="42863"/>
          </a:xfrm>
          <a:custGeom>
            <a:avLst/>
            <a:gdLst>
              <a:gd name="T0" fmla="*/ 0 w 1219"/>
              <a:gd name="T1" fmla="*/ 0 h 27"/>
              <a:gd name="T2" fmla="*/ 0 w 1219"/>
              <a:gd name="T3" fmla="*/ 27 h 27"/>
              <a:gd name="T4" fmla="*/ 1205 w 1219"/>
              <a:gd name="T5" fmla="*/ 27 h 27"/>
              <a:gd name="T6" fmla="*/ 1219 w 1219"/>
              <a:gd name="T7" fmla="*/ 13 h 27"/>
              <a:gd name="T8" fmla="*/ 1219 w 1219"/>
              <a:gd name="T9" fmla="*/ 0 h 27"/>
              <a:gd name="T10" fmla="*/ 1205 w 1219"/>
              <a:gd name="T11" fmla="*/ 0 h 27"/>
              <a:gd name="T12" fmla="*/ 0 w 1219"/>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219" h="27">
                <a:moveTo>
                  <a:pt x="0" y="0"/>
                </a:moveTo>
                <a:lnTo>
                  <a:pt x="0" y="27"/>
                </a:lnTo>
                <a:lnTo>
                  <a:pt x="1205" y="27"/>
                </a:lnTo>
                <a:lnTo>
                  <a:pt x="1219" y="13"/>
                </a:lnTo>
                <a:lnTo>
                  <a:pt x="1219" y="0"/>
                </a:lnTo>
                <a:lnTo>
                  <a:pt x="1205"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709" name="Freeform 173"/>
          <p:cNvSpPr>
            <a:spLocks/>
          </p:cNvSpPr>
          <p:nvPr/>
        </p:nvSpPr>
        <p:spPr bwMode="auto">
          <a:xfrm>
            <a:off x="5848350" y="1604963"/>
            <a:ext cx="257175" cy="344487"/>
          </a:xfrm>
          <a:custGeom>
            <a:avLst/>
            <a:gdLst>
              <a:gd name="T0" fmla="*/ 27 w 162"/>
              <a:gd name="T1" fmla="*/ 0 h 217"/>
              <a:gd name="T2" fmla="*/ 0 w 162"/>
              <a:gd name="T3" fmla="*/ 14 h 217"/>
              <a:gd name="T4" fmla="*/ 121 w 162"/>
              <a:gd name="T5" fmla="*/ 217 h 217"/>
              <a:gd name="T6" fmla="*/ 135 w 162"/>
              <a:gd name="T7" fmla="*/ 217 h 217"/>
              <a:gd name="T8" fmla="*/ 162 w 162"/>
              <a:gd name="T9" fmla="*/ 217 h 217"/>
              <a:gd name="T10" fmla="*/ 148 w 162"/>
              <a:gd name="T11" fmla="*/ 203 h 217"/>
              <a:gd name="T12" fmla="*/ 27 w 162"/>
              <a:gd name="T13" fmla="*/ 0 h 217"/>
            </a:gdLst>
            <a:ahLst/>
            <a:cxnLst>
              <a:cxn ang="0">
                <a:pos x="T0" y="T1"/>
              </a:cxn>
              <a:cxn ang="0">
                <a:pos x="T2" y="T3"/>
              </a:cxn>
              <a:cxn ang="0">
                <a:pos x="T4" y="T5"/>
              </a:cxn>
              <a:cxn ang="0">
                <a:pos x="T6" y="T7"/>
              </a:cxn>
              <a:cxn ang="0">
                <a:pos x="T8" y="T9"/>
              </a:cxn>
              <a:cxn ang="0">
                <a:pos x="T10" y="T11"/>
              </a:cxn>
              <a:cxn ang="0">
                <a:pos x="T12" y="T13"/>
              </a:cxn>
            </a:cxnLst>
            <a:rect l="0" t="0" r="r" b="b"/>
            <a:pathLst>
              <a:path w="162" h="217">
                <a:moveTo>
                  <a:pt x="27" y="0"/>
                </a:moveTo>
                <a:lnTo>
                  <a:pt x="0" y="14"/>
                </a:lnTo>
                <a:lnTo>
                  <a:pt x="121" y="217"/>
                </a:lnTo>
                <a:lnTo>
                  <a:pt x="135" y="217"/>
                </a:lnTo>
                <a:lnTo>
                  <a:pt x="162" y="217"/>
                </a:lnTo>
                <a:lnTo>
                  <a:pt x="148" y="203"/>
                </a:lnTo>
                <a:lnTo>
                  <a:pt x="2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711" name="Rectangle 175"/>
          <p:cNvSpPr>
            <a:spLocks noChangeArrowheads="1"/>
          </p:cNvSpPr>
          <p:nvPr/>
        </p:nvSpPr>
        <p:spPr bwMode="auto">
          <a:xfrm>
            <a:off x="3741738" y="3744913"/>
            <a:ext cx="3781425" cy="1376362"/>
          </a:xfrm>
          <a:prstGeom prst="rect">
            <a:avLst/>
          </a:prstGeom>
          <a:noFill/>
          <a:ln w="428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712" name="Rectangle 176"/>
          <p:cNvSpPr>
            <a:spLocks noChangeArrowheads="1"/>
          </p:cNvSpPr>
          <p:nvPr/>
        </p:nvSpPr>
        <p:spPr bwMode="auto">
          <a:xfrm>
            <a:off x="4203700" y="3506788"/>
            <a:ext cx="148907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Analysis Model</a:t>
            </a:r>
            <a:endParaRPr lang="en-US"/>
          </a:p>
        </p:txBody>
      </p:sp>
      <p:sp>
        <p:nvSpPr>
          <p:cNvPr id="65713" name="Freeform 177"/>
          <p:cNvSpPr>
            <a:spLocks/>
          </p:cNvSpPr>
          <p:nvPr/>
        </p:nvSpPr>
        <p:spPr bwMode="auto">
          <a:xfrm>
            <a:off x="3741738" y="3389313"/>
            <a:ext cx="236537" cy="365125"/>
          </a:xfrm>
          <a:custGeom>
            <a:avLst/>
            <a:gdLst>
              <a:gd name="T0" fmla="*/ 0 w 149"/>
              <a:gd name="T1" fmla="*/ 217 h 230"/>
              <a:gd name="T2" fmla="*/ 27 w 149"/>
              <a:gd name="T3" fmla="*/ 230 h 230"/>
              <a:gd name="T4" fmla="*/ 149 w 149"/>
              <a:gd name="T5" fmla="*/ 27 h 230"/>
              <a:gd name="T6" fmla="*/ 135 w 149"/>
              <a:gd name="T7" fmla="*/ 0 h 230"/>
              <a:gd name="T8" fmla="*/ 135 w 149"/>
              <a:gd name="T9" fmla="*/ 0 h 230"/>
              <a:gd name="T10" fmla="*/ 122 w 149"/>
              <a:gd name="T11" fmla="*/ 14 h 230"/>
              <a:gd name="T12" fmla="*/ 0 w 149"/>
              <a:gd name="T13" fmla="*/ 217 h 230"/>
            </a:gdLst>
            <a:ahLst/>
            <a:cxnLst>
              <a:cxn ang="0">
                <a:pos x="T0" y="T1"/>
              </a:cxn>
              <a:cxn ang="0">
                <a:pos x="T2" y="T3"/>
              </a:cxn>
              <a:cxn ang="0">
                <a:pos x="T4" y="T5"/>
              </a:cxn>
              <a:cxn ang="0">
                <a:pos x="T6" y="T7"/>
              </a:cxn>
              <a:cxn ang="0">
                <a:pos x="T8" y="T9"/>
              </a:cxn>
              <a:cxn ang="0">
                <a:pos x="T10" y="T11"/>
              </a:cxn>
              <a:cxn ang="0">
                <a:pos x="T12" y="T13"/>
              </a:cxn>
            </a:cxnLst>
            <a:rect l="0" t="0" r="r" b="b"/>
            <a:pathLst>
              <a:path w="149" h="230">
                <a:moveTo>
                  <a:pt x="0" y="217"/>
                </a:moveTo>
                <a:lnTo>
                  <a:pt x="27" y="230"/>
                </a:lnTo>
                <a:lnTo>
                  <a:pt x="149" y="27"/>
                </a:lnTo>
                <a:lnTo>
                  <a:pt x="135" y="0"/>
                </a:lnTo>
                <a:lnTo>
                  <a:pt x="135" y="0"/>
                </a:lnTo>
                <a:lnTo>
                  <a:pt x="122" y="14"/>
                </a:lnTo>
                <a:lnTo>
                  <a:pt x="0" y="21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714" name="Freeform 178"/>
          <p:cNvSpPr>
            <a:spLocks/>
          </p:cNvSpPr>
          <p:nvPr/>
        </p:nvSpPr>
        <p:spPr bwMode="auto">
          <a:xfrm>
            <a:off x="3956050" y="3389313"/>
            <a:ext cx="1935163" cy="42862"/>
          </a:xfrm>
          <a:custGeom>
            <a:avLst/>
            <a:gdLst>
              <a:gd name="T0" fmla="*/ 0 w 1219"/>
              <a:gd name="T1" fmla="*/ 0 h 27"/>
              <a:gd name="T2" fmla="*/ 0 w 1219"/>
              <a:gd name="T3" fmla="*/ 27 h 27"/>
              <a:gd name="T4" fmla="*/ 1205 w 1219"/>
              <a:gd name="T5" fmla="*/ 27 h 27"/>
              <a:gd name="T6" fmla="*/ 1219 w 1219"/>
              <a:gd name="T7" fmla="*/ 14 h 27"/>
              <a:gd name="T8" fmla="*/ 1219 w 1219"/>
              <a:gd name="T9" fmla="*/ 0 h 27"/>
              <a:gd name="T10" fmla="*/ 1205 w 1219"/>
              <a:gd name="T11" fmla="*/ 0 h 27"/>
              <a:gd name="T12" fmla="*/ 0 w 1219"/>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219" h="27">
                <a:moveTo>
                  <a:pt x="0" y="0"/>
                </a:moveTo>
                <a:lnTo>
                  <a:pt x="0" y="27"/>
                </a:lnTo>
                <a:lnTo>
                  <a:pt x="1205" y="27"/>
                </a:lnTo>
                <a:lnTo>
                  <a:pt x="1219" y="14"/>
                </a:lnTo>
                <a:lnTo>
                  <a:pt x="1219" y="0"/>
                </a:lnTo>
                <a:lnTo>
                  <a:pt x="1205"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715" name="Freeform 179"/>
          <p:cNvSpPr>
            <a:spLocks/>
          </p:cNvSpPr>
          <p:nvPr/>
        </p:nvSpPr>
        <p:spPr bwMode="auto">
          <a:xfrm>
            <a:off x="5848350" y="3411538"/>
            <a:ext cx="257175" cy="342900"/>
          </a:xfrm>
          <a:custGeom>
            <a:avLst/>
            <a:gdLst>
              <a:gd name="T0" fmla="*/ 27 w 162"/>
              <a:gd name="T1" fmla="*/ 0 h 216"/>
              <a:gd name="T2" fmla="*/ 0 w 162"/>
              <a:gd name="T3" fmla="*/ 13 h 216"/>
              <a:gd name="T4" fmla="*/ 121 w 162"/>
              <a:gd name="T5" fmla="*/ 216 h 216"/>
              <a:gd name="T6" fmla="*/ 135 w 162"/>
              <a:gd name="T7" fmla="*/ 216 h 216"/>
              <a:gd name="T8" fmla="*/ 162 w 162"/>
              <a:gd name="T9" fmla="*/ 216 h 216"/>
              <a:gd name="T10" fmla="*/ 148 w 162"/>
              <a:gd name="T11" fmla="*/ 203 h 216"/>
              <a:gd name="T12" fmla="*/ 27 w 16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62" h="216">
                <a:moveTo>
                  <a:pt x="27" y="0"/>
                </a:moveTo>
                <a:lnTo>
                  <a:pt x="0" y="13"/>
                </a:lnTo>
                <a:lnTo>
                  <a:pt x="121" y="216"/>
                </a:lnTo>
                <a:lnTo>
                  <a:pt x="135" y="216"/>
                </a:lnTo>
                <a:lnTo>
                  <a:pt x="162" y="216"/>
                </a:lnTo>
                <a:lnTo>
                  <a:pt x="148" y="203"/>
                </a:lnTo>
                <a:lnTo>
                  <a:pt x="2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717" name="Rectangle 181"/>
          <p:cNvSpPr>
            <a:spLocks noChangeArrowheads="1"/>
          </p:cNvSpPr>
          <p:nvPr/>
        </p:nvSpPr>
        <p:spPr bwMode="auto">
          <a:xfrm>
            <a:off x="4254500" y="1765300"/>
            <a:ext cx="1382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Specification</a:t>
            </a:r>
            <a:endParaRPr lang="en-US"/>
          </a:p>
        </p:txBody>
      </p:sp>
      <p:sp>
        <p:nvSpPr>
          <p:cNvPr id="65718" name="AutoShape 182"/>
          <p:cNvSpPr>
            <a:spLocks noChangeArrowheads="1"/>
          </p:cNvSpPr>
          <p:nvPr/>
        </p:nvSpPr>
        <p:spPr bwMode="auto">
          <a:xfrm>
            <a:off x="1420813" y="5141913"/>
            <a:ext cx="2149475" cy="407987"/>
          </a:xfrm>
          <a:prstGeom prst="roundRect">
            <a:avLst>
              <a:gd name="adj" fmla="val 47472"/>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719" name="Rectangle 183"/>
          <p:cNvSpPr>
            <a:spLocks noChangeArrowheads="1"/>
          </p:cNvSpPr>
          <p:nvPr/>
        </p:nvSpPr>
        <p:spPr bwMode="auto">
          <a:xfrm>
            <a:off x="1820863" y="5259388"/>
            <a:ext cx="138271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System design</a:t>
            </a:r>
            <a:endParaRPr lang="en-US"/>
          </a:p>
        </p:txBody>
      </p:sp>
      <p:sp>
        <p:nvSpPr>
          <p:cNvPr id="65720" name="AutoShape 184"/>
          <p:cNvSpPr>
            <a:spLocks noChangeArrowheads="1"/>
          </p:cNvSpPr>
          <p:nvPr/>
        </p:nvSpPr>
        <p:spPr bwMode="auto">
          <a:xfrm>
            <a:off x="1420813" y="5786438"/>
            <a:ext cx="2149475" cy="407987"/>
          </a:xfrm>
          <a:prstGeom prst="roundRect">
            <a:avLst>
              <a:gd name="adj" fmla="val 47472"/>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721" name="Rectangle 185"/>
          <p:cNvSpPr>
            <a:spLocks noChangeArrowheads="1"/>
          </p:cNvSpPr>
          <p:nvPr/>
        </p:nvSpPr>
        <p:spPr bwMode="auto">
          <a:xfrm>
            <a:off x="1820863" y="5903913"/>
            <a:ext cx="138271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Object design</a:t>
            </a:r>
            <a:endParaRPr lang="en-US"/>
          </a:p>
        </p:txBody>
      </p:sp>
      <p:grpSp>
        <p:nvGrpSpPr>
          <p:cNvPr id="65747" name="Group 211"/>
          <p:cNvGrpSpPr>
            <a:grpSpLocks/>
          </p:cNvGrpSpPr>
          <p:nvPr/>
        </p:nvGrpSpPr>
        <p:grpSpPr bwMode="auto">
          <a:xfrm>
            <a:off x="2495550" y="3754438"/>
            <a:ext cx="1546225" cy="1387475"/>
            <a:chOff x="1572" y="1209"/>
            <a:chExt cx="974" cy="893"/>
          </a:xfrm>
        </p:grpSpPr>
        <p:sp>
          <p:nvSpPr>
            <p:cNvPr id="65743" name="Line 207"/>
            <p:cNvSpPr>
              <a:spLocks noChangeShapeType="1"/>
            </p:cNvSpPr>
            <p:nvPr/>
          </p:nvSpPr>
          <p:spPr bwMode="auto">
            <a:xfrm>
              <a:off x="1816" y="1209"/>
              <a:ext cx="730" cy="216"/>
            </a:xfrm>
            <a:prstGeom prst="line">
              <a:avLst/>
            </a:prstGeom>
            <a:noFill/>
            <a:ln w="22225">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5744" name="Line 208"/>
            <p:cNvSpPr>
              <a:spLocks noChangeShapeType="1"/>
            </p:cNvSpPr>
            <p:nvPr/>
          </p:nvSpPr>
          <p:spPr bwMode="auto">
            <a:xfrm>
              <a:off x="1612" y="1227"/>
              <a:ext cx="934" cy="604"/>
            </a:xfrm>
            <a:prstGeom prst="line">
              <a:avLst/>
            </a:prstGeom>
            <a:noFill/>
            <a:ln w="22225">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5745" name="Line 209"/>
            <p:cNvSpPr>
              <a:spLocks noChangeShapeType="1"/>
            </p:cNvSpPr>
            <p:nvPr/>
          </p:nvSpPr>
          <p:spPr bwMode="auto">
            <a:xfrm flipH="1">
              <a:off x="1572" y="1445"/>
              <a:ext cx="974" cy="657"/>
            </a:xfrm>
            <a:prstGeom prst="line">
              <a:avLst/>
            </a:prstGeom>
            <a:noFill/>
            <a:ln w="22225">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5746" name="Line 210"/>
            <p:cNvSpPr>
              <a:spLocks noChangeShapeType="1"/>
            </p:cNvSpPr>
            <p:nvPr/>
          </p:nvSpPr>
          <p:spPr bwMode="auto">
            <a:xfrm flipH="1">
              <a:off x="1910" y="1831"/>
              <a:ext cx="636" cy="271"/>
            </a:xfrm>
            <a:prstGeom prst="line">
              <a:avLst/>
            </a:prstGeom>
            <a:noFill/>
            <a:ln w="22225">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grpSp>
      <p:sp>
        <p:nvSpPr>
          <p:cNvPr id="65749" name="Line 213"/>
          <p:cNvSpPr>
            <a:spLocks noChangeShapeType="1"/>
          </p:cNvSpPr>
          <p:nvPr/>
        </p:nvSpPr>
        <p:spPr bwMode="auto">
          <a:xfrm>
            <a:off x="2890838" y="1933575"/>
            <a:ext cx="1158875" cy="328613"/>
          </a:xfrm>
          <a:prstGeom prst="line">
            <a:avLst/>
          </a:prstGeom>
          <a:noFill/>
          <a:ln w="22225">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5750" name="Line 214"/>
          <p:cNvSpPr>
            <a:spLocks noChangeShapeType="1"/>
          </p:cNvSpPr>
          <p:nvPr/>
        </p:nvSpPr>
        <p:spPr bwMode="auto">
          <a:xfrm>
            <a:off x="2566988" y="1947863"/>
            <a:ext cx="1482725" cy="958850"/>
          </a:xfrm>
          <a:prstGeom prst="line">
            <a:avLst/>
          </a:prstGeom>
          <a:noFill/>
          <a:ln w="22225">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5751" name="Line 215"/>
          <p:cNvSpPr>
            <a:spLocks noChangeShapeType="1"/>
          </p:cNvSpPr>
          <p:nvPr/>
        </p:nvSpPr>
        <p:spPr bwMode="auto">
          <a:xfrm flipH="1">
            <a:off x="2503488" y="2293938"/>
            <a:ext cx="1546225" cy="1042987"/>
          </a:xfrm>
          <a:prstGeom prst="line">
            <a:avLst/>
          </a:prstGeom>
          <a:noFill/>
          <a:ln w="22225">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5752" name="Line 216"/>
          <p:cNvSpPr>
            <a:spLocks noChangeShapeType="1"/>
          </p:cNvSpPr>
          <p:nvPr/>
        </p:nvSpPr>
        <p:spPr bwMode="auto">
          <a:xfrm flipH="1">
            <a:off x="3079750" y="2906713"/>
            <a:ext cx="969963" cy="430212"/>
          </a:xfrm>
          <a:prstGeom prst="line">
            <a:avLst/>
          </a:prstGeom>
          <a:noFill/>
          <a:ln w="22225">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5757" name="Line 221"/>
          <p:cNvSpPr>
            <a:spLocks noChangeShapeType="1"/>
          </p:cNvSpPr>
          <p:nvPr/>
        </p:nvSpPr>
        <p:spPr bwMode="auto">
          <a:xfrm flipH="1">
            <a:off x="3570288" y="4948238"/>
            <a:ext cx="857250" cy="955675"/>
          </a:xfrm>
          <a:prstGeom prst="line">
            <a:avLst/>
          </a:prstGeom>
          <a:noFill/>
          <a:ln w="22225">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894630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334" name="Group 1118"/>
          <p:cNvGrpSpPr>
            <a:grpSpLocks/>
          </p:cNvGrpSpPr>
          <p:nvPr/>
        </p:nvGrpSpPr>
        <p:grpSpPr bwMode="auto">
          <a:xfrm>
            <a:off x="4148138" y="1981200"/>
            <a:ext cx="3700462" cy="4438650"/>
            <a:chOff x="1160" y="204"/>
            <a:chExt cx="3202" cy="3840"/>
          </a:xfrm>
        </p:grpSpPr>
        <p:sp>
          <p:nvSpPr>
            <p:cNvPr id="138242" name="Freeform 1026"/>
            <p:cNvSpPr>
              <a:spLocks/>
            </p:cNvSpPr>
            <p:nvPr/>
          </p:nvSpPr>
          <p:spPr bwMode="auto">
            <a:xfrm>
              <a:off x="3181" y="49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43" name="Rectangle 1027"/>
            <p:cNvSpPr>
              <a:spLocks noChangeArrowheads="1"/>
            </p:cNvSpPr>
            <p:nvPr/>
          </p:nvSpPr>
          <p:spPr bwMode="auto">
            <a:xfrm>
              <a:off x="3181" y="499"/>
              <a:ext cx="1181"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44" name="Rectangle 1028"/>
            <p:cNvSpPr>
              <a:spLocks noChangeArrowheads="1"/>
            </p:cNvSpPr>
            <p:nvPr/>
          </p:nvSpPr>
          <p:spPr bwMode="auto">
            <a:xfrm>
              <a:off x="3213" y="532"/>
              <a:ext cx="605"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Attributes</a:t>
              </a:r>
              <a:endParaRPr lang="en-US" sz="1400"/>
            </a:p>
          </p:txBody>
        </p:sp>
        <p:sp>
          <p:nvSpPr>
            <p:cNvPr id="138245" name="Freeform 1029"/>
            <p:cNvSpPr>
              <a:spLocks/>
            </p:cNvSpPr>
            <p:nvPr/>
          </p:nvSpPr>
          <p:spPr bwMode="auto">
            <a:xfrm>
              <a:off x="3181" y="720"/>
              <a:ext cx="1181" cy="22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46" name="Rectangle 1030"/>
            <p:cNvSpPr>
              <a:spLocks noChangeArrowheads="1"/>
            </p:cNvSpPr>
            <p:nvPr/>
          </p:nvSpPr>
          <p:spPr bwMode="auto">
            <a:xfrm>
              <a:off x="3181" y="720"/>
              <a:ext cx="1181" cy="22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47" name="Rectangle 1031"/>
            <p:cNvSpPr>
              <a:spLocks noChangeArrowheads="1"/>
            </p:cNvSpPr>
            <p:nvPr/>
          </p:nvSpPr>
          <p:spPr bwMode="auto">
            <a:xfrm>
              <a:off x="3213" y="753"/>
              <a:ext cx="701"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Operations</a:t>
              </a:r>
              <a:endParaRPr lang="en-US" sz="1400"/>
            </a:p>
          </p:txBody>
        </p:sp>
        <p:sp>
          <p:nvSpPr>
            <p:cNvPr id="138248" name="Freeform 1032"/>
            <p:cNvSpPr>
              <a:spLocks/>
            </p:cNvSpPr>
            <p:nvPr/>
          </p:nvSpPr>
          <p:spPr bwMode="auto">
            <a:xfrm>
              <a:off x="3181" y="20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49" name="Rectangle 1033"/>
            <p:cNvSpPr>
              <a:spLocks noChangeArrowheads="1"/>
            </p:cNvSpPr>
            <p:nvPr/>
          </p:nvSpPr>
          <p:spPr bwMode="auto">
            <a:xfrm>
              <a:off x="3181" y="204"/>
              <a:ext cx="1181" cy="29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50" name="Rectangle 1034"/>
            <p:cNvSpPr>
              <a:spLocks noChangeArrowheads="1"/>
            </p:cNvSpPr>
            <p:nvPr/>
          </p:nvSpPr>
          <p:spPr bwMode="auto">
            <a:xfrm>
              <a:off x="3564" y="280"/>
              <a:ext cx="502"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charset="0"/>
                </a:rPr>
                <a:t>League</a:t>
              </a:r>
              <a:endParaRPr lang="en-US" sz="1400"/>
            </a:p>
          </p:txBody>
        </p:sp>
        <p:sp>
          <p:nvSpPr>
            <p:cNvPr id="138251" name="Freeform 1035"/>
            <p:cNvSpPr>
              <a:spLocks/>
            </p:cNvSpPr>
            <p:nvPr/>
          </p:nvSpPr>
          <p:spPr bwMode="auto">
            <a:xfrm>
              <a:off x="3181" y="2122"/>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52" name="Rectangle 1036"/>
            <p:cNvSpPr>
              <a:spLocks noChangeArrowheads="1"/>
            </p:cNvSpPr>
            <p:nvPr/>
          </p:nvSpPr>
          <p:spPr bwMode="auto">
            <a:xfrm>
              <a:off x="3181" y="2122"/>
              <a:ext cx="1181"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53" name="Rectangle 1037"/>
            <p:cNvSpPr>
              <a:spLocks noChangeArrowheads="1"/>
            </p:cNvSpPr>
            <p:nvPr/>
          </p:nvSpPr>
          <p:spPr bwMode="auto">
            <a:xfrm>
              <a:off x="3213" y="2156"/>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Attributes</a:t>
              </a:r>
              <a:endParaRPr lang="en-US" sz="1400"/>
            </a:p>
          </p:txBody>
        </p:sp>
        <p:sp>
          <p:nvSpPr>
            <p:cNvPr id="138254" name="Freeform 1038"/>
            <p:cNvSpPr>
              <a:spLocks/>
            </p:cNvSpPr>
            <p:nvPr/>
          </p:nvSpPr>
          <p:spPr bwMode="auto">
            <a:xfrm>
              <a:off x="3181" y="2343"/>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55" name="Rectangle 1039"/>
            <p:cNvSpPr>
              <a:spLocks noChangeArrowheads="1"/>
            </p:cNvSpPr>
            <p:nvPr/>
          </p:nvSpPr>
          <p:spPr bwMode="auto">
            <a:xfrm>
              <a:off x="3181" y="2343"/>
              <a:ext cx="1181" cy="22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56" name="Rectangle 1040"/>
            <p:cNvSpPr>
              <a:spLocks noChangeArrowheads="1"/>
            </p:cNvSpPr>
            <p:nvPr/>
          </p:nvSpPr>
          <p:spPr bwMode="auto">
            <a:xfrm>
              <a:off x="3213" y="2379"/>
              <a:ext cx="701"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Operations</a:t>
              </a:r>
              <a:endParaRPr lang="en-US" sz="1400"/>
            </a:p>
          </p:txBody>
        </p:sp>
        <p:sp>
          <p:nvSpPr>
            <p:cNvPr id="138257" name="Freeform 1041"/>
            <p:cNvSpPr>
              <a:spLocks/>
            </p:cNvSpPr>
            <p:nvPr/>
          </p:nvSpPr>
          <p:spPr bwMode="auto">
            <a:xfrm>
              <a:off x="3181" y="1827"/>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58" name="Rectangle 1042"/>
            <p:cNvSpPr>
              <a:spLocks noChangeArrowheads="1"/>
            </p:cNvSpPr>
            <p:nvPr/>
          </p:nvSpPr>
          <p:spPr bwMode="auto">
            <a:xfrm>
              <a:off x="3181" y="1827"/>
              <a:ext cx="1181" cy="29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59" name="Rectangle 1043"/>
            <p:cNvSpPr>
              <a:spLocks noChangeArrowheads="1"/>
            </p:cNvSpPr>
            <p:nvPr/>
          </p:nvSpPr>
          <p:spPr bwMode="auto">
            <a:xfrm>
              <a:off x="3418" y="1907"/>
              <a:ext cx="828"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charset="0"/>
                </a:rPr>
                <a:t>Tournament</a:t>
              </a:r>
              <a:endParaRPr lang="en-US" sz="1400"/>
            </a:p>
          </p:txBody>
        </p:sp>
        <p:sp>
          <p:nvSpPr>
            <p:cNvPr id="138260" name="Freeform 1044"/>
            <p:cNvSpPr>
              <a:spLocks/>
            </p:cNvSpPr>
            <p:nvPr/>
          </p:nvSpPr>
          <p:spPr bwMode="auto">
            <a:xfrm>
              <a:off x="1160" y="3599"/>
              <a:ext cx="1182" cy="221"/>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61" name="Rectangle 1045"/>
            <p:cNvSpPr>
              <a:spLocks noChangeArrowheads="1"/>
            </p:cNvSpPr>
            <p:nvPr/>
          </p:nvSpPr>
          <p:spPr bwMode="auto">
            <a:xfrm>
              <a:off x="1160" y="3599"/>
              <a:ext cx="1182"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62" name="Rectangle 1046"/>
            <p:cNvSpPr>
              <a:spLocks noChangeArrowheads="1"/>
            </p:cNvSpPr>
            <p:nvPr/>
          </p:nvSpPr>
          <p:spPr bwMode="auto">
            <a:xfrm>
              <a:off x="1193" y="3632"/>
              <a:ext cx="604"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Attributes</a:t>
              </a:r>
              <a:endParaRPr lang="en-US" sz="1400"/>
            </a:p>
          </p:txBody>
        </p:sp>
        <p:sp>
          <p:nvSpPr>
            <p:cNvPr id="138263" name="Freeform 1047"/>
            <p:cNvSpPr>
              <a:spLocks/>
            </p:cNvSpPr>
            <p:nvPr/>
          </p:nvSpPr>
          <p:spPr bwMode="auto">
            <a:xfrm>
              <a:off x="1160" y="3820"/>
              <a:ext cx="1182" cy="224"/>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64" name="Rectangle 1048"/>
            <p:cNvSpPr>
              <a:spLocks noChangeArrowheads="1"/>
            </p:cNvSpPr>
            <p:nvPr/>
          </p:nvSpPr>
          <p:spPr bwMode="auto">
            <a:xfrm>
              <a:off x="1160" y="3820"/>
              <a:ext cx="1182" cy="22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65" name="Rectangle 1049"/>
            <p:cNvSpPr>
              <a:spLocks noChangeArrowheads="1"/>
            </p:cNvSpPr>
            <p:nvPr/>
          </p:nvSpPr>
          <p:spPr bwMode="auto">
            <a:xfrm>
              <a:off x="1193" y="3857"/>
              <a:ext cx="701"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Operations</a:t>
              </a:r>
              <a:endParaRPr lang="en-US" sz="1400"/>
            </a:p>
          </p:txBody>
        </p:sp>
        <p:sp>
          <p:nvSpPr>
            <p:cNvPr id="138266" name="Freeform 1050"/>
            <p:cNvSpPr>
              <a:spLocks/>
            </p:cNvSpPr>
            <p:nvPr/>
          </p:nvSpPr>
          <p:spPr bwMode="auto">
            <a:xfrm>
              <a:off x="1160" y="3304"/>
              <a:ext cx="1182" cy="295"/>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67" name="Rectangle 1051"/>
            <p:cNvSpPr>
              <a:spLocks noChangeArrowheads="1"/>
            </p:cNvSpPr>
            <p:nvPr/>
          </p:nvSpPr>
          <p:spPr bwMode="auto">
            <a:xfrm>
              <a:off x="1160" y="3304"/>
              <a:ext cx="1182" cy="29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68" name="Rectangle 1052"/>
            <p:cNvSpPr>
              <a:spLocks noChangeArrowheads="1"/>
            </p:cNvSpPr>
            <p:nvPr/>
          </p:nvSpPr>
          <p:spPr bwMode="auto">
            <a:xfrm>
              <a:off x="1583" y="3383"/>
              <a:ext cx="429"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charset="0"/>
                </a:rPr>
                <a:t>Player</a:t>
              </a:r>
              <a:endParaRPr lang="en-US" sz="1400"/>
            </a:p>
          </p:txBody>
        </p:sp>
        <p:sp>
          <p:nvSpPr>
            <p:cNvPr id="138269" name="Freeform 1053"/>
            <p:cNvSpPr>
              <a:spLocks/>
            </p:cNvSpPr>
            <p:nvPr/>
          </p:nvSpPr>
          <p:spPr bwMode="auto">
            <a:xfrm>
              <a:off x="3716" y="940"/>
              <a:ext cx="107" cy="209"/>
            </a:xfrm>
            <a:custGeom>
              <a:avLst/>
              <a:gdLst>
                <a:gd name="T0" fmla="*/ 55 w 107"/>
                <a:gd name="T1" fmla="*/ 0 h 209"/>
                <a:gd name="T2" fmla="*/ 0 w 107"/>
                <a:gd name="T3" fmla="*/ 107 h 209"/>
                <a:gd name="T4" fmla="*/ 55 w 107"/>
                <a:gd name="T5" fmla="*/ 209 h 209"/>
                <a:gd name="T6" fmla="*/ 107 w 107"/>
                <a:gd name="T7" fmla="*/ 107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7"/>
                  </a:lnTo>
                  <a:lnTo>
                    <a:pt x="55" y="209"/>
                  </a:lnTo>
                  <a:lnTo>
                    <a:pt x="107" y="107"/>
                  </a:lnTo>
                  <a:lnTo>
                    <a:pt x="5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70" name="Rectangle 1054"/>
            <p:cNvSpPr>
              <a:spLocks noChangeArrowheads="1"/>
            </p:cNvSpPr>
            <p:nvPr/>
          </p:nvSpPr>
          <p:spPr bwMode="auto">
            <a:xfrm>
              <a:off x="3437" y="1315"/>
              <a:ext cx="665" cy="13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8271" name="Line 1055"/>
            <p:cNvSpPr>
              <a:spLocks noChangeShapeType="1"/>
            </p:cNvSpPr>
            <p:nvPr/>
          </p:nvSpPr>
          <p:spPr bwMode="auto">
            <a:xfrm flipV="1">
              <a:off x="3771" y="1149"/>
              <a:ext cx="1" cy="67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8272" name="Freeform 1056"/>
            <p:cNvSpPr>
              <a:spLocks/>
            </p:cNvSpPr>
            <p:nvPr/>
          </p:nvSpPr>
          <p:spPr bwMode="auto">
            <a:xfrm>
              <a:off x="3181" y="359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73" name="Rectangle 1057"/>
            <p:cNvSpPr>
              <a:spLocks noChangeArrowheads="1"/>
            </p:cNvSpPr>
            <p:nvPr/>
          </p:nvSpPr>
          <p:spPr bwMode="auto">
            <a:xfrm>
              <a:off x="3181" y="3599"/>
              <a:ext cx="1181"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74" name="Rectangle 1058"/>
            <p:cNvSpPr>
              <a:spLocks noChangeArrowheads="1"/>
            </p:cNvSpPr>
            <p:nvPr/>
          </p:nvSpPr>
          <p:spPr bwMode="auto">
            <a:xfrm>
              <a:off x="3214" y="3632"/>
              <a:ext cx="604"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Attributes</a:t>
              </a:r>
              <a:endParaRPr lang="en-US" sz="1400"/>
            </a:p>
          </p:txBody>
        </p:sp>
        <p:sp>
          <p:nvSpPr>
            <p:cNvPr id="138275" name="Freeform 1059"/>
            <p:cNvSpPr>
              <a:spLocks/>
            </p:cNvSpPr>
            <p:nvPr/>
          </p:nvSpPr>
          <p:spPr bwMode="auto">
            <a:xfrm>
              <a:off x="3181" y="382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76" name="Rectangle 1060"/>
            <p:cNvSpPr>
              <a:spLocks noChangeArrowheads="1"/>
            </p:cNvSpPr>
            <p:nvPr/>
          </p:nvSpPr>
          <p:spPr bwMode="auto">
            <a:xfrm>
              <a:off x="3181" y="3820"/>
              <a:ext cx="1181" cy="22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77" name="Rectangle 1061"/>
            <p:cNvSpPr>
              <a:spLocks noChangeArrowheads="1"/>
            </p:cNvSpPr>
            <p:nvPr/>
          </p:nvSpPr>
          <p:spPr bwMode="auto">
            <a:xfrm>
              <a:off x="3214" y="3857"/>
              <a:ext cx="700"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Operations</a:t>
              </a:r>
              <a:endParaRPr lang="en-US" sz="1400"/>
            </a:p>
          </p:txBody>
        </p:sp>
        <p:sp>
          <p:nvSpPr>
            <p:cNvPr id="138278" name="Freeform 1062"/>
            <p:cNvSpPr>
              <a:spLocks/>
            </p:cNvSpPr>
            <p:nvPr/>
          </p:nvSpPr>
          <p:spPr bwMode="auto">
            <a:xfrm>
              <a:off x="3181" y="330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79" name="Rectangle 1063"/>
            <p:cNvSpPr>
              <a:spLocks noChangeArrowheads="1"/>
            </p:cNvSpPr>
            <p:nvPr/>
          </p:nvSpPr>
          <p:spPr bwMode="auto">
            <a:xfrm>
              <a:off x="3181" y="3304"/>
              <a:ext cx="1181" cy="29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80" name="Rectangle 1064"/>
            <p:cNvSpPr>
              <a:spLocks noChangeArrowheads="1"/>
            </p:cNvSpPr>
            <p:nvPr/>
          </p:nvSpPr>
          <p:spPr bwMode="auto">
            <a:xfrm>
              <a:off x="3595" y="3383"/>
              <a:ext cx="415"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charset="0"/>
                </a:rPr>
                <a:t>Match</a:t>
              </a:r>
              <a:endParaRPr lang="en-US" sz="1400"/>
            </a:p>
          </p:txBody>
        </p:sp>
        <p:sp>
          <p:nvSpPr>
            <p:cNvPr id="138281" name="Freeform 1065"/>
            <p:cNvSpPr>
              <a:spLocks/>
            </p:cNvSpPr>
            <p:nvPr/>
          </p:nvSpPr>
          <p:spPr bwMode="auto">
            <a:xfrm>
              <a:off x="3716" y="2567"/>
              <a:ext cx="107" cy="209"/>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82" name="Line 1066"/>
            <p:cNvSpPr>
              <a:spLocks noChangeShapeType="1"/>
            </p:cNvSpPr>
            <p:nvPr/>
          </p:nvSpPr>
          <p:spPr bwMode="auto">
            <a:xfrm flipV="1">
              <a:off x="3771" y="2776"/>
              <a:ext cx="1" cy="52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8283" name="Freeform 1067"/>
            <p:cNvSpPr>
              <a:spLocks/>
            </p:cNvSpPr>
            <p:nvPr/>
          </p:nvSpPr>
          <p:spPr bwMode="auto">
            <a:xfrm>
              <a:off x="1160" y="499"/>
              <a:ext cx="1182" cy="221"/>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84" name="Rectangle 1068"/>
            <p:cNvSpPr>
              <a:spLocks noChangeArrowheads="1"/>
            </p:cNvSpPr>
            <p:nvPr/>
          </p:nvSpPr>
          <p:spPr bwMode="auto">
            <a:xfrm>
              <a:off x="1160" y="499"/>
              <a:ext cx="1182"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85" name="Rectangle 1069"/>
            <p:cNvSpPr>
              <a:spLocks noChangeArrowheads="1"/>
            </p:cNvSpPr>
            <p:nvPr/>
          </p:nvSpPr>
          <p:spPr bwMode="auto">
            <a:xfrm>
              <a:off x="1193" y="532"/>
              <a:ext cx="604"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Attributes</a:t>
              </a:r>
              <a:endParaRPr lang="en-US" sz="1400"/>
            </a:p>
          </p:txBody>
        </p:sp>
        <p:sp>
          <p:nvSpPr>
            <p:cNvPr id="138286" name="Freeform 1070"/>
            <p:cNvSpPr>
              <a:spLocks/>
            </p:cNvSpPr>
            <p:nvPr/>
          </p:nvSpPr>
          <p:spPr bwMode="auto">
            <a:xfrm>
              <a:off x="1160" y="720"/>
              <a:ext cx="1182" cy="22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87" name="Rectangle 1071"/>
            <p:cNvSpPr>
              <a:spLocks noChangeArrowheads="1"/>
            </p:cNvSpPr>
            <p:nvPr/>
          </p:nvSpPr>
          <p:spPr bwMode="auto">
            <a:xfrm>
              <a:off x="1160" y="720"/>
              <a:ext cx="1182" cy="22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88" name="Rectangle 1072"/>
            <p:cNvSpPr>
              <a:spLocks noChangeArrowheads="1"/>
            </p:cNvSpPr>
            <p:nvPr/>
          </p:nvSpPr>
          <p:spPr bwMode="auto">
            <a:xfrm>
              <a:off x="1193" y="753"/>
              <a:ext cx="701"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Operations</a:t>
              </a:r>
              <a:endParaRPr lang="en-US" sz="1400"/>
            </a:p>
          </p:txBody>
        </p:sp>
        <p:sp>
          <p:nvSpPr>
            <p:cNvPr id="138289" name="Freeform 1073"/>
            <p:cNvSpPr>
              <a:spLocks/>
            </p:cNvSpPr>
            <p:nvPr/>
          </p:nvSpPr>
          <p:spPr bwMode="auto">
            <a:xfrm>
              <a:off x="1160" y="204"/>
              <a:ext cx="1182" cy="295"/>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290" name="Rectangle 1074"/>
            <p:cNvSpPr>
              <a:spLocks noChangeArrowheads="1"/>
            </p:cNvSpPr>
            <p:nvPr/>
          </p:nvSpPr>
          <p:spPr bwMode="auto">
            <a:xfrm>
              <a:off x="1160" y="204"/>
              <a:ext cx="1182" cy="29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291" name="Rectangle 1075"/>
            <p:cNvSpPr>
              <a:spLocks noChangeArrowheads="1"/>
            </p:cNvSpPr>
            <p:nvPr/>
          </p:nvSpPr>
          <p:spPr bwMode="auto">
            <a:xfrm>
              <a:off x="1296" y="280"/>
              <a:ext cx="503"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charset="0"/>
                </a:rPr>
                <a:t>League</a:t>
              </a:r>
              <a:endParaRPr lang="en-US" sz="1400"/>
            </a:p>
          </p:txBody>
        </p:sp>
        <p:sp>
          <p:nvSpPr>
            <p:cNvPr id="138292" name="Rectangle 1076"/>
            <p:cNvSpPr>
              <a:spLocks noChangeArrowheads="1"/>
            </p:cNvSpPr>
            <p:nvPr/>
          </p:nvSpPr>
          <p:spPr bwMode="auto">
            <a:xfrm>
              <a:off x="1760" y="280"/>
              <a:ext cx="40"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charset="0"/>
                </a:rPr>
                <a:t> </a:t>
              </a:r>
              <a:endParaRPr lang="en-US" sz="1400"/>
            </a:p>
          </p:txBody>
        </p:sp>
        <p:sp>
          <p:nvSpPr>
            <p:cNvPr id="138293" name="Rectangle 1077"/>
            <p:cNvSpPr>
              <a:spLocks noChangeArrowheads="1"/>
            </p:cNvSpPr>
            <p:nvPr/>
          </p:nvSpPr>
          <p:spPr bwMode="auto">
            <a:xfrm>
              <a:off x="1792" y="280"/>
              <a:ext cx="44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charset="0"/>
                </a:rPr>
                <a:t>Owner</a:t>
              </a:r>
              <a:endParaRPr lang="en-US" sz="1400"/>
            </a:p>
          </p:txBody>
        </p:sp>
        <p:sp>
          <p:nvSpPr>
            <p:cNvPr id="138294" name="Line 1078"/>
            <p:cNvSpPr>
              <a:spLocks noChangeShapeType="1"/>
            </p:cNvSpPr>
            <p:nvPr/>
          </p:nvSpPr>
          <p:spPr bwMode="auto">
            <a:xfrm>
              <a:off x="2342" y="570"/>
              <a:ext cx="839"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8295" name="Rectangle 1079"/>
            <p:cNvSpPr>
              <a:spLocks noChangeArrowheads="1"/>
            </p:cNvSpPr>
            <p:nvPr/>
          </p:nvSpPr>
          <p:spPr bwMode="auto">
            <a:xfrm>
              <a:off x="2416" y="353"/>
              <a:ext cx="63" cy="1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8296" name="Rectangle 1080"/>
            <p:cNvSpPr>
              <a:spLocks noChangeArrowheads="1"/>
            </p:cNvSpPr>
            <p:nvPr/>
          </p:nvSpPr>
          <p:spPr bwMode="auto">
            <a:xfrm>
              <a:off x="2418" y="355"/>
              <a:ext cx="80"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1</a:t>
              </a:r>
              <a:endParaRPr lang="en-US" sz="1400"/>
            </a:p>
          </p:txBody>
        </p:sp>
        <p:sp>
          <p:nvSpPr>
            <p:cNvPr id="138297" name="Rectangle 1081"/>
            <p:cNvSpPr>
              <a:spLocks noChangeArrowheads="1"/>
            </p:cNvSpPr>
            <p:nvPr/>
          </p:nvSpPr>
          <p:spPr bwMode="auto">
            <a:xfrm>
              <a:off x="3055" y="353"/>
              <a:ext cx="43" cy="1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8298" name="Rectangle 1082"/>
            <p:cNvSpPr>
              <a:spLocks noChangeArrowheads="1"/>
            </p:cNvSpPr>
            <p:nvPr/>
          </p:nvSpPr>
          <p:spPr bwMode="auto">
            <a:xfrm>
              <a:off x="3056" y="355"/>
              <a:ext cx="55"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
              </a:r>
              <a:endParaRPr lang="en-US" sz="1400"/>
            </a:p>
          </p:txBody>
        </p:sp>
        <p:sp>
          <p:nvSpPr>
            <p:cNvPr id="138299" name="Line 1083"/>
            <p:cNvSpPr>
              <a:spLocks noChangeShapeType="1"/>
            </p:cNvSpPr>
            <p:nvPr/>
          </p:nvSpPr>
          <p:spPr bwMode="auto">
            <a:xfrm>
              <a:off x="2342" y="3670"/>
              <a:ext cx="839"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8300" name="Rectangle 1084"/>
            <p:cNvSpPr>
              <a:spLocks noChangeArrowheads="1"/>
            </p:cNvSpPr>
            <p:nvPr/>
          </p:nvSpPr>
          <p:spPr bwMode="auto">
            <a:xfrm>
              <a:off x="2424" y="3453"/>
              <a:ext cx="48" cy="1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8301" name="Rectangle 1085"/>
            <p:cNvSpPr>
              <a:spLocks noChangeArrowheads="1"/>
            </p:cNvSpPr>
            <p:nvPr/>
          </p:nvSpPr>
          <p:spPr bwMode="auto">
            <a:xfrm>
              <a:off x="2427" y="3455"/>
              <a:ext cx="5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
              </a:r>
              <a:endParaRPr lang="en-US" sz="1400"/>
            </a:p>
          </p:txBody>
        </p:sp>
        <p:sp>
          <p:nvSpPr>
            <p:cNvPr id="138302" name="Rectangle 1086"/>
            <p:cNvSpPr>
              <a:spLocks noChangeArrowheads="1"/>
            </p:cNvSpPr>
            <p:nvPr/>
          </p:nvSpPr>
          <p:spPr bwMode="auto">
            <a:xfrm>
              <a:off x="3055" y="3453"/>
              <a:ext cx="43" cy="14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8303" name="Rectangle 1087"/>
            <p:cNvSpPr>
              <a:spLocks noChangeArrowheads="1"/>
            </p:cNvSpPr>
            <p:nvPr/>
          </p:nvSpPr>
          <p:spPr bwMode="auto">
            <a:xfrm>
              <a:off x="3056" y="3459"/>
              <a:ext cx="55"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
              </a:r>
              <a:endParaRPr lang="en-US" sz="1400"/>
            </a:p>
          </p:txBody>
        </p:sp>
        <p:grpSp>
          <p:nvGrpSpPr>
            <p:cNvPr id="138304" name="Group 1088"/>
            <p:cNvGrpSpPr>
              <a:grpSpLocks/>
            </p:cNvGrpSpPr>
            <p:nvPr/>
          </p:nvGrpSpPr>
          <p:grpSpPr bwMode="auto">
            <a:xfrm>
              <a:off x="1363" y="1084"/>
              <a:ext cx="1181" cy="740"/>
              <a:chOff x="1200" y="1824"/>
              <a:chExt cx="1181" cy="740"/>
            </a:xfrm>
          </p:grpSpPr>
          <p:sp>
            <p:nvSpPr>
              <p:cNvPr id="138305" name="Freeform 1089"/>
              <p:cNvSpPr>
                <a:spLocks/>
              </p:cNvSpPr>
              <p:nvPr/>
            </p:nvSpPr>
            <p:spPr bwMode="auto">
              <a:xfrm>
                <a:off x="1200" y="211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306" name="Rectangle 1090"/>
              <p:cNvSpPr>
                <a:spLocks noChangeArrowheads="1"/>
              </p:cNvSpPr>
              <p:nvPr/>
            </p:nvSpPr>
            <p:spPr bwMode="auto">
              <a:xfrm>
                <a:off x="1200" y="2119"/>
                <a:ext cx="1181"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307" name="Rectangle 1091"/>
              <p:cNvSpPr>
                <a:spLocks noChangeArrowheads="1"/>
              </p:cNvSpPr>
              <p:nvPr/>
            </p:nvSpPr>
            <p:spPr bwMode="auto">
              <a:xfrm>
                <a:off x="1233" y="2154"/>
                <a:ext cx="605"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Attributes</a:t>
                </a:r>
                <a:endParaRPr lang="en-US" sz="1400"/>
              </a:p>
            </p:txBody>
          </p:sp>
          <p:sp>
            <p:nvSpPr>
              <p:cNvPr id="138308" name="Freeform 1092"/>
              <p:cNvSpPr>
                <a:spLocks/>
              </p:cNvSpPr>
              <p:nvPr/>
            </p:nvSpPr>
            <p:spPr bwMode="auto">
              <a:xfrm>
                <a:off x="1200" y="234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309" name="Rectangle 1093"/>
              <p:cNvSpPr>
                <a:spLocks noChangeArrowheads="1"/>
              </p:cNvSpPr>
              <p:nvPr/>
            </p:nvSpPr>
            <p:spPr bwMode="auto">
              <a:xfrm>
                <a:off x="1200" y="2340"/>
                <a:ext cx="1181" cy="22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310" name="Rectangle 1094"/>
              <p:cNvSpPr>
                <a:spLocks noChangeArrowheads="1"/>
              </p:cNvSpPr>
              <p:nvPr/>
            </p:nvSpPr>
            <p:spPr bwMode="auto">
              <a:xfrm>
                <a:off x="1233" y="2379"/>
                <a:ext cx="701"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Operations</a:t>
                </a:r>
                <a:endParaRPr lang="en-US" sz="1400"/>
              </a:p>
            </p:txBody>
          </p:sp>
          <p:sp>
            <p:nvSpPr>
              <p:cNvPr id="138311" name="Freeform 1095"/>
              <p:cNvSpPr>
                <a:spLocks/>
              </p:cNvSpPr>
              <p:nvPr/>
            </p:nvSpPr>
            <p:spPr bwMode="auto">
              <a:xfrm>
                <a:off x="1200" y="182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312" name="Rectangle 1096"/>
              <p:cNvSpPr>
                <a:spLocks noChangeArrowheads="1"/>
              </p:cNvSpPr>
              <p:nvPr/>
            </p:nvSpPr>
            <p:spPr bwMode="auto">
              <a:xfrm>
                <a:off x="1200" y="1824"/>
                <a:ext cx="1181" cy="29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313" name="Rectangle 1097"/>
              <p:cNvSpPr>
                <a:spLocks noChangeArrowheads="1"/>
              </p:cNvSpPr>
              <p:nvPr/>
            </p:nvSpPr>
            <p:spPr bwMode="auto">
              <a:xfrm>
                <a:off x="1321" y="1824"/>
                <a:ext cx="908" cy="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300">
                    <a:solidFill>
                      <a:srgbClr val="000000"/>
                    </a:solidFill>
                    <a:latin typeface="Arial" charset="0"/>
                  </a:rPr>
                  <a:t>Tournament_</a:t>
                </a:r>
              </a:p>
              <a:p>
                <a:pPr algn="ctr"/>
                <a:r>
                  <a:rPr lang="en-US" sz="1300">
                    <a:solidFill>
                      <a:srgbClr val="000000"/>
                    </a:solidFill>
                    <a:latin typeface="Arial" charset="0"/>
                  </a:rPr>
                  <a:t>Boundary</a:t>
                </a:r>
                <a:endParaRPr lang="en-US" sz="1400"/>
              </a:p>
            </p:txBody>
          </p:sp>
        </p:grpSp>
        <p:sp>
          <p:nvSpPr>
            <p:cNvPr id="138314" name="Freeform 1098"/>
            <p:cNvSpPr>
              <a:spLocks/>
            </p:cNvSpPr>
            <p:nvPr/>
          </p:nvSpPr>
          <p:spPr bwMode="auto">
            <a:xfrm>
              <a:off x="1363" y="2627"/>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315" name="Rectangle 1099"/>
            <p:cNvSpPr>
              <a:spLocks noChangeArrowheads="1"/>
            </p:cNvSpPr>
            <p:nvPr/>
          </p:nvSpPr>
          <p:spPr bwMode="auto">
            <a:xfrm>
              <a:off x="1363" y="2497"/>
              <a:ext cx="1181"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316" name="Rectangle 1100"/>
            <p:cNvSpPr>
              <a:spLocks noChangeArrowheads="1"/>
            </p:cNvSpPr>
            <p:nvPr/>
          </p:nvSpPr>
          <p:spPr bwMode="auto">
            <a:xfrm>
              <a:off x="1396" y="2544"/>
              <a:ext cx="605"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Arial" charset="0"/>
                </a:rPr>
                <a:t>Attributes</a:t>
              </a:r>
              <a:endParaRPr lang="en-US" sz="1400"/>
            </a:p>
          </p:txBody>
        </p:sp>
        <p:sp>
          <p:nvSpPr>
            <p:cNvPr id="138317" name="Freeform 1101"/>
            <p:cNvSpPr>
              <a:spLocks/>
            </p:cNvSpPr>
            <p:nvPr/>
          </p:nvSpPr>
          <p:spPr bwMode="auto">
            <a:xfrm>
              <a:off x="1363" y="2848"/>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318" name="Rectangle 1102"/>
            <p:cNvSpPr>
              <a:spLocks noChangeArrowheads="1"/>
            </p:cNvSpPr>
            <p:nvPr/>
          </p:nvSpPr>
          <p:spPr bwMode="auto">
            <a:xfrm>
              <a:off x="1363" y="2715"/>
              <a:ext cx="1181" cy="38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319" name="Rectangle 1103"/>
            <p:cNvSpPr>
              <a:spLocks noChangeArrowheads="1"/>
            </p:cNvSpPr>
            <p:nvPr/>
          </p:nvSpPr>
          <p:spPr bwMode="auto">
            <a:xfrm>
              <a:off x="1421" y="2785"/>
              <a:ext cx="1008"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FF0000"/>
                  </a:solidFill>
                  <a:latin typeface="Arial" charset="0"/>
                </a:rPr>
                <a:t>makeTournament</a:t>
              </a:r>
            </a:p>
            <a:p>
              <a:pPr algn="ctr"/>
              <a:r>
                <a:rPr lang="en-US" sz="1100">
                  <a:solidFill>
                    <a:srgbClr val="FF0000"/>
                  </a:solidFill>
                  <a:latin typeface="Arial" charset="0"/>
                </a:rPr>
                <a:t>(name, maxp)</a:t>
              </a:r>
            </a:p>
          </p:txBody>
        </p:sp>
        <p:sp>
          <p:nvSpPr>
            <p:cNvPr id="138320" name="Rectangle 1104"/>
            <p:cNvSpPr>
              <a:spLocks noChangeArrowheads="1"/>
            </p:cNvSpPr>
            <p:nvPr/>
          </p:nvSpPr>
          <p:spPr bwMode="auto">
            <a:xfrm>
              <a:off x="1363" y="1968"/>
              <a:ext cx="1181" cy="528"/>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321" name="Rectangle 1105"/>
            <p:cNvSpPr>
              <a:spLocks noChangeArrowheads="1"/>
            </p:cNvSpPr>
            <p:nvPr/>
          </p:nvSpPr>
          <p:spPr bwMode="auto">
            <a:xfrm>
              <a:off x="1487" y="2016"/>
              <a:ext cx="908" cy="5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300">
                  <a:solidFill>
                    <a:srgbClr val="000000"/>
                  </a:solidFill>
                  <a:latin typeface="Arial" charset="0"/>
                </a:rPr>
                <a:t>Announce_</a:t>
              </a:r>
            </a:p>
            <a:p>
              <a:pPr algn="ctr"/>
              <a:r>
                <a:rPr lang="en-US" sz="1300">
                  <a:solidFill>
                    <a:srgbClr val="000000"/>
                  </a:solidFill>
                  <a:latin typeface="Arial" charset="0"/>
                </a:rPr>
                <a:t>Tournament_</a:t>
              </a:r>
            </a:p>
            <a:p>
              <a:pPr algn="ctr"/>
              <a:r>
                <a:rPr lang="en-US" sz="1300">
                  <a:solidFill>
                    <a:srgbClr val="000000"/>
                  </a:solidFill>
                  <a:latin typeface="Arial" charset="0"/>
                </a:rPr>
                <a:t>Control</a:t>
              </a:r>
              <a:endParaRPr lang="en-US" sz="1400"/>
            </a:p>
          </p:txBody>
        </p:sp>
      </p:grpSp>
      <p:sp>
        <p:nvSpPr>
          <p:cNvPr id="138325" name="Rectangle 1109"/>
          <p:cNvSpPr>
            <a:spLocks noGrp="1" noChangeArrowheads="1"/>
          </p:cNvSpPr>
          <p:nvPr>
            <p:ph type="title"/>
          </p:nvPr>
        </p:nvSpPr>
        <p:spPr>
          <a:xfrm>
            <a:off x="1219288" y="179388"/>
            <a:ext cx="7924712" cy="688975"/>
          </a:xfrm>
        </p:spPr>
        <p:txBody>
          <a:bodyPr/>
          <a:lstStyle/>
          <a:p>
            <a:r>
              <a:rPr lang="en-US" sz="2400" dirty="0"/>
              <a:t>Different spellings in different diagrams</a:t>
            </a:r>
          </a:p>
        </p:txBody>
      </p:sp>
      <p:sp>
        <p:nvSpPr>
          <p:cNvPr id="138335" name="Text Box 1119"/>
          <p:cNvSpPr txBox="1">
            <a:spLocks noChangeArrowheads="1"/>
          </p:cNvSpPr>
          <p:nvPr/>
        </p:nvSpPr>
        <p:spPr bwMode="auto">
          <a:xfrm>
            <a:off x="392113" y="1006475"/>
            <a:ext cx="3417887" cy="8223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2400"/>
              <a:t>(from)</a:t>
            </a:r>
          </a:p>
          <a:p>
            <a:pPr algn="ctr"/>
            <a:r>
              <a:rPr lang="en-US" sz="2400"/>
              <a:t>UML Sequence Diagram</a:t>
            </a:r>
          </a:p>
        </p:txBody>
      </p:sp>
      <p:sp>
        <p:nvSpPr>
          <p:cNvPr id="138336" name="Text Box 1120"/>
          <p:cNvSpPr txBox="1">
            <a:spLocks noChangeArrowheads="1"/>
          </p:cNvSpPr>
          <p:nvPr/>
        </p:nvSpPr>
        <p:spPr bwMode="auto">
          <a:xfrm>
            <a:off x="4352925" y="1295400"/>
            <a:ext cx="2894013"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2400"/>
              <a:t>UML Class Diagram</a:t>
            </a:r>
          </a:p>
        </p:txBody>
      </p:sp>
      <p:grpSp>
        <p:nvGrpSpPr>
          <p:cNvPr id="138338" name="Group 1122"/>
          <p:cNvGrpSpPr>
            <a:grpSpLocks/>
          </p:cNvGrpSpPr>
          <p:nvPr/>
        </p:nvGrpSpPr>
        <p:grpSpPr bwMode="auto">
          <a:xfrm>
            <a:off x="2584450" y="4281488"/>
            <a:ext cx="1779588" cy="985837"/>
            <a:chOff x="861" y="2541"/>
            <a:chExt cx="1121" cy="621"/>
          </a:xfrm>
        </p:grpSpPr>
        <p:sp>
          <p:nvSpPr>
            <p:cNvPr id="138339" name="Freeform 1123"/>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8340" name="Freeform 1124"/>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38341" name="Text Box 1125"/>
          <p:cNvSpPr txBox="1">
            <a:spLocks noChangeArrowheads="1"/>
          </p:cNvSpPr>
          <p:nvPr/>
        </p:nvSpPr>
        <p:spPr bwMode="auto">
          <a:xfrm>
            <a:off x="762000" y="4953000"/>
            <a:ext cx="2501900" cy="9159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t>Different spellings</a:t>
            </a:r>
          </a:p>
          <a:p>
            <a:pPr algn="ctr"/>
            <a:r>
              <a:rPr lang="en-US"/>
              <a:t>In different models</a:t>
            </a:r>
          </a:p>
          <a:p>
            <a:pPr algn="ctr"/>
            <a:r>
              <a:rPr lang="en-US"/>
              <a:t>for the same operation?</a:t>
            </a:r>
          </a:p>
        </p:txBody>
      </p:sp>
      <p:grpSp>
        <p:nvGrpSpPr>
          <p:cNvPr id="138360" name="Group 1144"/>
          <p:cNvGrpSpPr>
            <a:grpSpLocks/>
          </p:cNvGrpSpPr>
          <p:nvPr/>
        </p:nvGrpSpPr>
        <p:grpSpPr bwMode="auto">
          <a:xfrm>
            <a:off x="914400" y="2057400"/>
            <a:ext cx="1944688" cy="1546225"/>
            <a:chOff x="624" y="1411"/>
            <a:chExt cx="1225" cy="974"/>
          </a:xfrm>
        </p:grpSpPr>
        <p:sp>
          <p:nvSpPr>
            <p:cNvPr id="138333" name="Rectangle 1117"/>
            <p:cNvSpPr>
              <a:spLocks noChangeArrowheads="1"/>
            </p:cNvSpPr>
            <p:nvPr/>
          </p:nvSpPr>
          <p:spPr bwMode="auto">
            <a:xfrm>
              <a:off x="934" y="2049"/>
              <a:ext cx="24"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grpSp>
          <p:nvGrpSpPr>
            <p:cNvPr id="138342" name="Group 1126"/>
            <p:cNvGrpSpPr>
              <a:grpSpLocks/>
            </p:cNvGrpSpPr>
            <p:nvPr/>
          </p:nvGrpSpPr>
          <p:grpSpPr bwMode="auto">
            <a:xfrm>
              <a:off x="624" y="1616"/>
              <a:ext cx="96" cy="625"/>
              <a:chOff x="1415" y="3455"/>
              <a:chExt cx="96" cy="625"/>
            </a:xfrm>
          </p:grpSpPr>
          <p:grpSp>
            <p:nvGrpSpPr>
              <p:cNvPr id="138343" name="Group 1127"/>
              <p:cNvGrpSpPr>
                <a:grpSpLocks/>
              </p:cNvGrpSpPr>
              <p:nvPr/>
            </p:nvGrpSpPr>
            <p:grpSpPr bwMode="auto">
              <a:xfrm>
                <a:off x="1415" y="3455"/>
                <a:ext cx="96" cy="529"/>
                <a:chOff x="1415" y="3455"/>
                <a:chExt cx="96" cy="529"/>
              </a:xfrm>
            </p:grpSpPr>
            <p:sp>
              <p:nvSpPr>
                <p:cNvPr id="138344" name="Freeform 1128"/>
                <p:cNvSpPr>
                  <a:spLocks/>
                </p:cNvSpPr>
                <p:nvPr/>
              </p:nvSpPr>
              <p:spPr bwMode="auto">
                <a:xfrm>
                  <a:off x="1415" y="3455"/>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345" name="Rectangle 1129"/>
                <p:cNvSpPr>
                  <a:spLocks noChangeArrowheads="1"/>
                </p:cNvSpPr>
                <p:nvPr/>
              </p:nvSpPr>
              <p:spPr bwMode="auto">
                <a:xfrm>
                  <a:off x="1415" y="3455"/>
                  <a:ext cx="96" cy="281"/>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8346" name="Line 1130"/>
                <p:cNvSpPr>
                  <a:spLocks noChangeShapeType="1"/>
                </p:cNvSpPr>
                <p:nvPr/>
              </p:nvSpPr>
              <p:spPr bwMode="auto">
                <a:xfrm>
                  <a:off x="1466" y="3743"/>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38347" name="Line 1131"/>
              <p:cNvSpPr>
                <a:spLocks noChangeShapeType="1"/>
              </p:cNvSpPr>
              <p:nvPr/>
            </p:nvSpPr>
            <p:spPr bwMode="auto">
              <a:xfrm>
                <a:off x="1466" y="3839"/>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38350" name="Line 1134"/>
            <p:cNvSpPr>
              <a:spLocks noChangeShapeType="1"/>
            </p:cNvSpPr>
            <p:nvPr/>
          </p:nvSpPr>
          <p:spPr bwMode="auto">
            <a:xfrm>
              <a:off x="1804" y="1411"/>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8351" name="Line 1135"/>
            <p:cNvSpPr>
              <a:spLocks noChangeShapeType="1"/>
            </p:cNvSpPr>
            <p:nvPr/>
          </p:nvSpPr>
          <p:spPr bwMode="auto">
            <a:xfrm>
              <a:off x="1804" y="1742"/>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8352" name="Rectangle 1136"/>
            <p:cNvSpPr>
              <a:spLocks noChangeArrowheads="1"/>
            </p:cNvSpPr>
            <p:nvPr/>
          </p:nvSpPr>
          <p:spPr bwMode="auto">
            <a:xfrm>
              <a:off x="748" y="1569"/>
              <a:ext cx="104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createTournament</a:t>
              </a:r>
            </a:p>
            <a:p>
              <a:r>
                <a:rPr lang="en-US" sz="1500">
                  <a:solidFill>
                    <a:srgbClr val="000000"/>
                  </a:solidFill>
                  <a:latin typeface="Arial" charset="0"/>
                </a:rPr>
                <a:t>(name, maxp)</a:t>
              </a:r>
              <a:endParaRPr lang="en-US" sz="2400"/>
            </a:p>
          </p:txBody>
        </p:sp>
        <p:sp>
          <p:nvSpPr>
            <p:cNvPr id="138353" name="Freeform 1137"/>
            <p:cNvSpPr>
              <a:spLocks/>
            </p:cNvSpPr>
            <p:nvPr/>
          </p:nvSpPr>
          <p:spPr bwMode="auto">
            <a:xfrm>
              <a:off x="1688" y="1805"/>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354" name="Line 1138"/>
            <p:cNvSpPr>
              <a:spLocks noChangeShapeType="1"/>
            </p:cNvSpPr>
            <p:nvPr/>
          </p:nvSpPr>
          <p:spPr bwMode="auto">
            <a:xfrm flipV="1">
              <a:off x="738" y="1849"/>
              <a:ext cx="962" cy="4"/>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8355" name="Rectangle 1139"/>
            <p:cNvSpPr>
              <a:spLocks noChangeArrowheads="1"/>
            </p:cNvSpPr>
            <p:nvPr/>
          </p:nvSpPr>
          <p:spPr bwMode="auto">
            <a:xfrm>
              <a:off x="1576" y="1713"/>
              <a:ext cx="24"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grpSp>
          <p:nvGrpSpPr>
            <p:cNvPr id="138356" name="Group 1140"/>
            <p:cNvGrpSpPr>
              <a:grpSpLocks/>
            </p:cNvGrpSpPr>
            <p:nvPr/>
          </p:nvGrpSpPr>
          <p:grpSpPr bwMode="auto">
            <a:xfrm>
              <a:off x="1759" y="1866"/>
              <a:ext cx="90" cy="519"/>
              <a:chOff x="2502" y="3705"/>
              <a:chExt cx="90" cy="519"/>
            </a:xfrm>
          </p:grpSpPr>
          <p:sp>
            <p:nvSpPr>
              <p:cNvPr id="138357" name="Line 1141"/>
              <p:cNvSpPr>
                <a:spLocks noChangeShapeType="1"/>
              </p:cNvSpPr>
              <p:nvPr/>
            </p:nvSpPr>
            <p:spPr bwMode="auto">
              <a:xfrm>
                <a:off x="2552" y="3986"/>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8358" name="Rectangle 1142"/>
              <p:cNvSpPr>
                <a:spLocks noChangeArrowheads="1"/>
              </p:cNvSpPr>
              <p:nvPr/>
            </p:nvSpPr>
            <p:spPr bwMode="auto">
              <a:xfrm>
                <a:off x="2502" y="3705"/>
                <a:ext cx="90" cy="276"/>
              </a:xfrm>
              <a:prstGeom prst="rect">
                <a:avLst/>
              </a:prstGeom>
              <a:solidFill>
                <a:schemeClr val="accent1"/>
              </a:solidFill>
              <a:ln w="4763">
                <a:solidFill>
                  <a:srgbClr val="000000"/>
                </a:solidFill>
                <a:miter lim="800000"/>
                <a:headEnd/>
                <a:tailEnd/>
              </a:ln>
            </p:spPr>
            <p:txBody>
              <a:bodyPr/>
              <a:lstStyle/>
              <a:p>
                <a:endParaRPr lang="en-US"/>
              </a:p>
            </p:txBody>
          </p:sp>
        </p:grpSp>
      </p:grpSp>
    </p:spTree>
    <p:extLst>
      <p:ext uri="{BB962C8B-B14F-4D97-AF65-F5344CB8AC3E}">
        <p14:creationId xmlns:p14="http://schemas.microsoft.com/office/powerpoint/2010/main" val="1716596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8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44" name="Rectangle 1104"/>
          <p:cNvSpPr>
            <a:spLocks noChangeArrowheads="1"/>
          </p:cNvSpPr>
          <p:nvPr/>
        </p:nvSpPr>
        <p:spPr bwMode="auto">
          <a:xfrm>
            <a:off x="4108450" y="4964113"/>
            <a:ext cx="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endParaRPr lang="en-US" sz="1000">
              <a:solidFill>
                <a:srgbClr val="FF0000"/>
              </a:solidFill>
              <a:latin typeface="Arial" charset="0"/>
            </a:endParaRPr>
          </a:p>
        </p:txBody>
      </p:sp>
      <p:sp>
        <p:nvSpPr>
          <p:cNvPr id="139350" name="Rectangle 1110"/>
          <p:cNvSpPr>
            <a:spLocks noGrp="1" noChangeArrowheads="1"/>
          </p:cNvSpPr>
          <p:nvPr>
            <p:ph type="title"/>
          </p:nvPr>
        </p:nvSpPr>
        <p:spPr/>
        <p:txBody>
          <a:bodyPr/>
          <a:lstStyle/>
          <a:p>
            <a:r>
              <a:rPr lang="en-US" sz="2400" dirty="0"/>
              <a:t>Omissions in some diagrams</a:t>
            </a:r>
          </a:p>
        </p:txBody>
      </p:sp>
      <p:sp>
        <p:nvSpPr>
          <p:cNvPr id="139352" name="Rectangle 1112"/>
          <p:cNvSpPr>
            <a:spLocks noChangeArrowheads="1"/>
          </p:cNvSpPr>
          <p:nvPr/>
        </p:nvSpPr>
        <p:spPr bwMode="auto">
          <a:xfrm>
            <a:off x="1501775" y="3252788"/>
            <a:ext cx="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000" b="0">
                <a:solidFill>
                  <a:srgbClr val="000000"/>
                </a:solidFill>
                <a:latin typeface="Arial" charset="0"/>
              </a:rPr>
              <a:t> </a:t>
            </a:r>
            <a:endParaRPr lang="en-US" sz="1800"/>
          </a:p>
        </p:txBody>
      </p:sp>
      <p:grpSp>
        <p:nvGrpSpPr>
          <p:cNvPr id="139366" name="Group 1126"/>
          <p:cNvGrpSpPr>
            <a:grpSpLocks/>
          </p:cNvGrpSpPr>
          <p:nvPr/>
        </p:nvGrpSpPr>
        <p:grpSpPr bwMode="auto">
          <a:xfrm>
            <a:off x="3224213" y="1370013"/>
            <a:ext cx="3700462" cy="5049838"/>
            <a:chOff x="2031" y="863"/>
            <a:chExt cx="2331" cy="3181"/>
          </a:xfrm>
        </p:grpSpPr>
        <p:sp>
          <p:nvSpPr>
            <p:cNvPr id="139267" name="Freeform 1027"/>
            <p:cNvSpPr>
              <a:spLocks/>
            </p:cNvSpPr>
            <p:nvPr/>
          </p:nvSpPr>
          <p:spPr bwMode="auto">
            <a:xfrm>
              <a:off x="3502" y="1463"/>
              <a:ext cx="860" cy="16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68" name="Rectangle 1028"/>
            <p:cNvSpPr>
              <a:spLocks noChangeArrowheads="1"/>
            </p:cNvSpPr>
            <p:nvPr/>
          </p:nvSpPr>
          <p:spPr bwMode="auto">
            <a:xfrm>
              <a:off x="3502" y="1463"/>
              <a:ext cx="860" cy="16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69" name="Rectangle 1029"/>
            <p:cNvSpPr>
              <a:spLocks noChangeArrowheads="1"/>
            </p:cNvSpPr>
            <p:nvPr/>
          </p:nvSpPr>
          <p:spPr bwMode="auto">
            <a:xfrm>
              <a:off x="3554" y="1487"/>
              <a:ext cx="38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Attributes</a:t>
              </a:r>
              <a:endParaRPr lang="en-US" sz="1100"/>
            </a:p>
          </p:txBody>
        </p:sp>
        <p:sp>
          <p:nvSpPr>
            <p:cNvPr id="139270" name="Freeform 1030"/>
            <p:cNvSpPr>
              <a:spLocks/>
            </p:cNvSpPr>
            <p:nvPr/>
          </p:nvSpPr>
          <p:spPr bwMode="auto">
            <a:xfrm>
              <a:off x="3502" y="1624"/>
              <a:ext cx="860" cy="16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71" name="Rectangle 1031"/>
            <p:cNvSpPr>
              <a:spLocks noChangeArrowheads="1"/>
            </p:cNvSpPr>
            <p:nvPr/>
          </p:nvSpPr>
          <p:spPr bwMode="auto">
            <a:xfrm>
              <a:off x="3502" y="1624"/>
              <a:ext cx="860" cy="16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72" name="Rectangle 1032"/>
            <p:cNvSpPr>
              <a:spLocks noChangeArrowheads="1"/>
            </p:cNvSpPr>
            <p:nvPr/>
          </p:nvSpPr>
          <p:spPr bwMode="auto">
            <a:xfrm>
              <a:off x="3564" y="1648"/>
              <a:ext cx="4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Operations</a:t>
              </a:r>
              <a:endParaRPr lang="en-US" sz="1100"/>
            </a:p>
          </p:txBody>
        </p:sp>
        <p:sp>
          <p:nvSpPr>
            <p:cNvPr id="139273" name="Freeform 1033"/>
            <p:cNvSpPr>
              <a:spLocks/>
            </p:cNvSpPr>
            <p:nvPr/>
          </p:nvSpPr>
          <p:spPr bwMode="auto">
            <a:xfrm>
              <a:off x="3502" y="1248"/>
              <a:ext cx="860" cy="21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74" name="Rectangle 1034"/>
            <p:cNvSpPr>
              <a:spLocks noChangeArrowheads="1"/>
            </p:cNvSpPr>
            <p:nvPr/>
          </p:nvSpPr>
          <p:spPr bwMode="auto">
            <a:xfrm>
              <a:off x="3502" y="1248"/>
              <a:ext cx="860" cy="21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75" name="Rectangle 1035"/>
            <p:cNvSpPr>
              <a:spLocks noChangeArrowheads="1"/>
            </p:cNvSpPr>
            <p:nvPr/>
          </p:nvSpPr>
          <p:spPr bwMode="auto">
            <a:xfrm>
              <a:off x="3815" y="1303"/>
              <a:ext cx="297"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League</a:t>
              </a:r>
              <a:endParaRPr lang="en-US" sz="1100"/>
            </a:p>
          </p:txBody>
        </p:sp>
        <p:sp>
          <p:nvSpPr>
            <p:cNvPr id="139276" name="Freeform 1036"/>
            <p:cNvSpPr>
              <a:spLocks/>
            </p:cNvSpPr>
            <p:nvPr/>
          </p:nvSpPr>
          <p:spPr bwMode="auto">
            <a:xfrm>
              <a:off x="3502" y="2645"/>
              <a:ext cx="860" cy="160"/>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77" name="Rectangle 1037"/>
            <p:cNvSpPr>
              <a:spLocks noChangeArrowheads="1"/>
            </p:cNvSpPr>
            <p:nvPr/>
          </p:nvSpPr>
          <p:spPr bwMode="auto">
            <a:xfrm>
              <a:off x="3502" y="2645"/>
              <a:ext cx="860" cy="16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78" name="Rectangle 1038"/>
            <p:cNvSpPr>
              <a:spLocks noChangeArrowheads="1"/>
            </p:cNvSpPr>
            <p:nvPr/>
          </p:nvSpPr>
          <p:spPr bwMode="auto">
            <a:xfrm>
              <a:off x="3554" y="2669"/>
              <a:ext cx="38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Attributes</a:t>
              </a:r>
              <a:endParaRPr lang="en-US" sz="1100"/>
            </a:p>
          </p:txBody>
        </p:sp>
        <p:sp>
          <p:nvSpPr>
            <p:cNvPr id="139279" name="Freeform 1039"/>
            <p:cNvSpPr>
              <a:spLocks/>
            </p:cNvSpPr>
            <p:nvPr/>
          </p:nvSpPr>
          <p:spPr bwMode="auto">
            <a:xfrm>
              <a:off x="3502" y="2805"/>
              <a:ext cx="860" cy="16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80" name="Rectangle 1040"/>
            <p:cNvSpPr>
              <a:spLocks noChangeArrowheads="1"/>
            </p:cNvSpPr>
            <p:nvPr/>
          </p:nvSpPr>
          <p:spPr bwMode="auto">
            <a:xfrm>
              <a:off x="3502" y="2805"/>
              <a:ext cx="860" cy="16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81" name="Rectangle 1041"/>
            <p:cNvSpPr>
              <a:spLocks noChangeArrowheads="1"/>
            </p:cNvSpPr>
            <p:nvPr/>
          </p:nvSpPr>
          <p:spPr bwMode="auto">
            <a:xfrm>
              <a:off x="3564" y="2832"/>
              <a:ext cx="4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Operations</a:t>
              </a:r>
              <a:endParaRPr lang="en-US" sz="1100"/>
            </a:p>
          </p:txBody>
        </p:sp>
        <p:sp>
          <p:nvSpPr>
            <p:cNvPr id="139282" name="Freeform 1042"/>
            <p:cNvSpPr>
              <a:spLocks/>
            </p:cNvSpPr>
            <p:nvPr/>
          </p:nvSpPr>
          <p:spPr bwMode="auto">
            <a:xfrm>
              <a:off x="3502" y="2430"/>
              <a:ext cx="860" cy="21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83" name="Rectangle 1043"/>
            <p:cNvSpPr>
              <a:spLocks noChangeArrowheads="1"/>
            </p:cNvSpPr>
            <p:nvPr/>
          </p:nvSpPr>
          <p:spPr bwMode="auto">
            <a:xfrm>
              <a:off x="3502" y="2430"/>
              <a:ext cx="860" cy="21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84" name="Rectangle 1044"/>
            <p:cNvSpPr>
              <a:spLocks noChangeArrowheads="1"/>
            </p:cNvSpPr>
            <p:nvPr/>
          </p:nvSpPr>
          <p:spPr bwMode="auto">
            <a:xfrm>
              <a:off x="3742" y="2488"/>
              <a:ext cx="46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Tournament</a:t>
              </a:r>
              <a:endParaRPr lang="en-US" sz="1100"/>
            </a:p>
          </p:txBody>
        </p:sp>
        <p:sp>
          <p:nvSpPr>
            <p:cNvPr id="139285" name="Freeform 1045"/>
            <p:cNvSpPr>
              <a:spLocks/>
            </p:cNvSpPr>
            <p:nvPr/>
          </p:nvSpPr>
          <p:spPr bwMode="auto">
            <a:xfrm>
              <a:off x="2031" y="3720"/>
              <a:ext cx="860" cy="161"/>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86" name="Rectangle 1046"/>
            <p:cNvSpPr>
              <a:spLocks noChangeArrowheads="1"/>
            </p:cNvSpPr>
            <p:nvPr/>
          </p:nvSpPr>
          <p:spPr bwMode="auto">
            <a:xfrm>
              <a:off x="2031" y="3720"/>
              <a:ext cx="860" cy="16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87" name="Rectangle 1047"/>
            <p:cNvSpPr>
              <a:spLocks noChangeArrowheads="1"/>
            </p:cNvSpPr>
            <p:nvPr/>
          </p:nvSpPr>
          <p:spPr bwMode="auto">
            <a:xfrm>
              <a:off x="2083" y="3744"/>
              <a:ext cx="38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Attributes</a:t>
              </a:r>
              <a:endParaRPr lang="en-US" sz="1100"/>
            </a:p>
          </p:txBody>
        </p:sp>
        <p:sp>
          <p:nvSpPr>
            <p:cNvPr id="139288" name="Freeform 1048"/>
            <p:cNvSpPr>
              <a:spLocks/>
            </p:cNvSpPr>
            <p:nvPr/>
          </p:nvSpPr>
          <p:spPr bwMode="auto">
            <a:xfrm>
              <a:off x="2031" y="3881"/>
              <a:ext cx="860" cy="163"/>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89" name="Rectangle 1049"/>
            <p:cNvSpPr>
              <a:spLocks noChangeArrowheads="1"/>
            </p:cNvSpPr>
            <p:nvPr/>
          </p:nvSpPr>
          <p:spPr bwMode="auto">
            <a:xfrm>
              <a:off x="2031" y="3881"/>
              <a:ext cx="860" cy="16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90" name="Rectangle 1050"/>
            <p:cNvSpPr>
              <a:spLocks noChangeArrowheads="1"/>
            </p:cNvSpPr>
            <p:nvPr/>
          </p:nvSpPr>
          <p:spPr bwMode="auto">
            <a:xfrm>
              <a:off x="2093" y="3908"/>
              <a:ext cx="4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Operations</a:t>
              </a:r>
              <a:endParaRPr lang="en-US" sz="1100"/>
            </a:p>
          </p:txBody>
        </p:sp>
        <p:sp>
          <p:nvSpPr>
            <p:cNvPr id="139291" name="Freeform 1051"/>
            <p:cNvSpPr>
              <a:spLocks/>
            </p:cNvSpPr>
            <p:nvPr/>
          </p:nvSpPr>
          <p:spPr bwMode="auto">
            <a:xfrm>
              <a:off x="2031" y="3505"/>
              <a:ext cx="860" cy="215"/>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92" name="Rectangle 1052"/>
            <p:cNvSpPr>
              <a:spLocks noChangeArrowheads="1"/>
            </p:cNvSpPr>
            <p:nvPr/>
          </p:nvSpPr>
          <p:spPr bwMode="auto">
            <a:xfrm>
              <a:off x="2031" y="3505"/>
              <a:ext cx="860" cy="21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93" name="Rectangle 1053"/>
            <p:cNvSpPr>
              <a:spLocks noChangeArrowheads="1"/>
            </p:cNvSpPr>
            <p:nvPr/>
          </p:nvSpPr>
          <p:spPr bwMode="auto">
            <a:xfrm>
              <a:off x="2370" y="3563"/>
              <a:ext cx="252"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Player</a:t>
              </a:r>
              <a:endParaRPr lang="en-US" sz="1100"/>
            </a:p>
          </p:txBody>
        </p:sp>
        <p:sp>
          <p:nvSpPr>
            <p:cNvPr id="139295" name="Rectangle 1055"/>
            <p:cNvSpPr>
              <a:spLocks noChangeArrowheads="1"/>
            </p:cNvSpPr>
            <p:nvPr/>
          </p:nvSpPr>
          <p:spPr bwMode="auto">
            <a:xfrm>
              <a:off x="3689" y="2057"/>
              <a:ext cx="484" cy="1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800"/>
            </a:p>
          </p:txBody>
        </p:sp>
        <p:sp>
          <p:nvSpPr>
            <p:cNvPr id="139297" name="Freeform 1057"/>
            <p:cNvSpPr>
              <a:spLocks/>
            </p:cNvSpPr>
            <p:nvPr/>
          </p:nvSpPr>
          <p:spPr bwMode="auto">
            <a:xfrm>
              <a:off x="3502" y="3720"/>
              <a:ext cx="860" cy="16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298" name="Rectangle 1058"/>
            <p:cNvSpPr>
              <a:spLocks noChangeArrowheads="1"/>
            </p:cNvSpPr>
            <p:nvPr/>
          </p:nvSpPr>
          <p:spPr bwMode="auto">
            <a:xfrm>
              <a:off x="3502" y="3720"/>
              <a:ext cx="860" cy="16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299" name="Rectangle 1059"/>
            <p:cNvSpPr>
              <a:spLocks noChangeArrowheads="1"/>
            </p:cNvSpPr>
            <p:nvPr/>
          </p:nvSpPr>
          <p:spPr bwMode="auto">
            <a:xfrm>
              <a:off x="3554" y="3744"/>
              <a:ext cx="38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Attributes</a:t>
              </a:r>
              <a:endParaRPr lang="en-US" sz="1100"/>
            </a:p>
          </p:txBody>
        </p:sp>
        <p:sp>
          <p:nvSpPr>
            <p:cNvPr id="139300" name="Freeform 1060"/>
            <p:cNvSpPr>
              <a:spLocks/>
            </p:cNvSpPr>
            <p:nvPr/>
          </p:nvSpPr>
          <p:spPr bwMode="auto">
            <a:xfrm>
              <a:off x="3502" y="3881"/>
              <a:ext cx="860" cy="163"/>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301" name="Rectangle 1061"/>
            <p:cNvSpPr>
              <a:spLocks noChangeArrowheads="1"/>
            </p:cNvSpPr>
            <p:nvPr/>
          </p:nvSpPr>
          <p:spPr bwMode="auto">
            <a:xfrm>
              <a:off x="3502" y="3881"/>
              <a:ext cx="860" cy="16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302" name="Rectangle 1062"/>
            <p:cNvSpPr>
              <a:spLocks noChangeArrowheads="1"/>
            </p:cNvSpPr>
            <p:nvPr/>
          </p:nvSpPr>
          <p:spPr bwMode="auto">
            <a:xfrm>
              <a:off x="3564" y="3908"/>
              <a:ext cx="4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Operations</a:t>
              </a:r>
              <a:endParaRPr lang="en-US" sz="1100"/>
            </a:p>
          </p:txBody>
        </p:sp>
        <p:sp>
          <p:nvSpPr>
            <p:cNvPr id="139303" name="Freeform 1063"/>
            <p:cNvSpPr>
              <a:spLocks/>
            </p:cNvSpPr>
            <p:nvPr/>
          </p:nvSpPr>
          <p:spPr bwMode="auto">
            <a:xfrm>
              <a:off x="3502" y="3505"/>
              <a:ext cx="860" cy="21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304" name="Rectangle 1064"/>
            <p:cNvSpPr>
              <a:spLocks noChangeArrowheads="1"/>
            </p:cNvSpPr>
            <p:nvPr/>
          </p:nvSpPr>
          <p:spPr bwMode="auto">
            <a:xfrm>
              <a:off x="3502" y="3505"/>
              <a:ext cx="860" cy="21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305" name="Rectangle 1065"/>
            <p:cNvSpPr>
              <a:spLocks noChangeArrowheads="1"/>
            </p:cNvSpPr>
            <p:nvPr/>
          </p:nvSpPr>
          <p:spPr bwMode="auto">
            <a:xfrm>
              <a:off x="3834" y="3563"/>
              <a:ext cx="242"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Match</a:t>
              </a:r>
              <a:endParaRPr lang="en-US" sz="1100"/>
            </a:p>
          </p:txBody>
        </p:sp>
        <p:sp>
          <p:nvSpPr>
            <p:cNvPr id="139306" name="Freeform 1066"/>
            <p:cNvSpPr>
              <a:spLocks/>
            </p:cNvSpPr>
            <p:nvPr/>
          </p:nvSpPr>
          <p:spPr bwMode="auto">
            <a:xfrm>
              <a:off x="3892" y="2969"/>
              <a:ext cx="78" cy="152"/>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307" name="Line 1067"/>
            <p:cNvSpPr>
              <a:spLocks noChangeShapeType="1"/>
            </p:cNvSpPr>
            <p:nvPr/>
          </p:nvSpPr>
          <p:spPr bwMode="auto">
            <a:xfrm flipV="1">
              <a:off x="3932" y="3121"/>
              <a:ext cx="0" cy="384"/>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800"/>
            </a:p>
          </p:txBody>
        </p:sp>
        <p:sp>
          <p:nvSpPr>
            <p:cNvPr id="139308" name="Freeform 1068"/>
            <p:cNvSpPr>
              <a:spLocks/>
            </p:cNvSpPr>
            <p:nvPr/>
          </p:nvSpPr>
          <p:spPr bwMode="auto">
            <a:xfrm>
              <a:off x="2031" y="1463"/>
              <a:ext cx="860" cy="161"/>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309" name="Rectangle 1069"/>
            <p:cNvSpPr>
              <a:spLocks noChangeArrowheads="1"/>
            </p:cNvSpPr>
            <p:nvPr/>
          </p:nvSpPr>
          <p:spPr bwMode="auto">
            <a:xfrm>
              <a:off x="2031" y="1463"/>
              <a:ext cx="860" cy="16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310" name="Rectangle 1070"/>
            <p:cNvSpPr>
              <a:spLocks noChangeArrowheads="1"/>
            </p:cNvSpPr>
            <p:nvPr/>
          </p:nvSpPr>
          <p:spPr bwMode="auto">
            <a:xfrm>
              <a:off x="2083" y="1487"/>
              <a:ext cx="38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Attributes</a:t>
              </a:r>
              <a:endParaRPr lang="en-US" sz="1100"/>
            </a:p>
          </p:txBody>
        </p:sp>
        <p:sp>
          <p:nvSpPr>
            <p:cNvPr id="139311" name="Freeform 1071"/>
            <p:cNvSpPr>
              <a:spLocks/>
            </p:cNvSpPr>
            <p:nvPr/>
          </p:nvSpPr>
          <p:spPr bwMode="auto">
            <a:xfrm>
              <a:off x="2031" y="1624"/>
              <a:ext cx="860" cy="16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312" name="Rectangle 1072"/>
            <p:cNvSpPr>
              <a:spLocks noChangeArrowheads="1"/>
            </p:cNvSpPr>
            <p:nvPr/>
          </p:nvSpPr>
          <p:spPr bwMode="auto">
            <a:xfrm>
              <a:off x="2031" y="1624"/>
              <a:ext cx="860" cy="16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313" name="Rectangle 1073"/>
            <p:cNvSpPr>
              <a:spLocks noChangeArrowheads="1"/>
            </p:cNvSpPr>
            <p:nvPr/>
          </p:nvSpPr>
          <p:spPr bwMode="auto">
            <a:xfrm>
              <a:off x="2093" y="1648"/>
              <a:ext cx="4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Operations</a:t>
              </a:r>
              <a:endParaRPr lang="en-US" sz="1100"/>
            </a:p>
          </p:txBody>
        </p:sp>
        <p:sp>
          <p:nvSpPr>
            <p:cNvPr id="139314" name="Freeform 1074"/>
            <p:cNvSpPr>
              <a:spLocks/>
            </p:cNvSpPr>
            <p:nvPr/>
          </p:nvSpPr>
          <p:spPr bwMode="auto">
            <a:xfrm>
              <a:off x="2031" y="1248"/>
              <a:ext cx="860" cy="215"/>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315" name="Rectangle 1075"/>
            <p:cNvSpPr>
              <a:spLocks noChangeArrowheads="1"/>
            </p:cNvSpPr>
            <p:nvPr/>
          </p:nvSpPr>
          <p:spPr bwMode="auto">
            <a:xfrm>
              <a:off x="2031" y="1248"/>
              <a:ext cx="860" cy="21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316" name="Rectangle 1076"/>
            <p:cNvSpPr>
              <a:spLocks noChangeArrowheads="1"/>
            </p:cNvSpPr>
            <p:nvPr/>
          </p:nvSpPr>
          <p:spPr bwMode="auto">
            <a:xfrm>
              <a:off x="2164" y="1303"/>
              <a:ext cx="297"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League</a:t>
              </a:r>
              <a:endParaRPr lang="en-US" sz="1100"/>
            </a:p>
          </p:txBody>
        </p:sp>
        <p:sp>
          <p:nvSpPr>
            <p:cNvPr id="139317" name="Rectangle 1077"/>
            <p:cNvSpPr>
              <a:spLocks noChangeArrowheads="1"/>
            </p:cNvSpPr>
            <p:nvPr/>
          </p:nvSpPr>
          <p:spPr bwMode="auto">
            <a:xfrm>
              <a:off x="2482" y="1303"/>
              <a:ext cx="0"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 </a:t>
              </a:r>
              <a:endParaRPr lang="en-US" sz="1100"/>
            </a:p>
          </p:txBody>
        </p:sp>
        <p:sp>
          <p:nvSpPr>
            <p:cNvPr id="139318" name="Rectangle 1078"/>
            <p:cNvSpPr>
              <a:spLocks noChangeArrowheads="1"/>
            </p:cNvSpPr>
            <p:nvPr/>
          </p:nvSpPr>
          <p:spPr bwMode="auto">
            <a:xfrm>
              <a:off x="2522" y="1303"/>
              <a:ext cx="262"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Owner</a:t>
              </a:r>
              <a:endParaRPr lang="en-US" sz="1100"/>
            </a:p>
          </p:txBody>
        </p:sp>
        <p:sp>
          <p:nvSpPr>
            <p:cNvPr id="139319" name="Line 1079"/>
            <p:cNvSpPr>
              <a:spLocks noChangeShapeType="1"/>
            </p:cNvSpPr>
            <p:nvPr/>
          </p:nvSpPr>
          <p:spPr bwMode="auto">
            <a:xfrm>
              <a:off x="2891" y="1514"/>
              <a:ext cx="611"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800"/>
            </a:p>
          </p:txBody>
        </p:sp>
        <p:sp>
          <p:nvSpPr>
            <p:cNvPr id="139320" name="Rectangle 1080"/>
            <p:cNvSpPr>
              <a:spLocks noChangeArrowheads="1"/>
            </p:cNvSpPr>
            <p:nvPr/>
          </p:nvSpPr>
          <p:spPr bwMode="auto">
            <a:xfrm>
              <a:off x="2945" y="1356"/>
              <a:ext cx="46" cy="10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800"/>
            </a:p>
          </p:txBody>
        </p:sp>
        <p:sp>
          <p:nvSpPr>
            <p:cNvPr id="139321" name="Rectangle 1081"/>
            <p:cNvSpPr>
              <a:spLocks noChangeArrowheads="1"/>
            </p:cNvSpPr>
            <p:nvPr/>
          </p:nvSpPr>
          <p:spPr bwMode="auto">
            <a:xfrm>
              <a:off x="2951" y="1358"/>
              <a:ext cx="4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1</a:t>
              </a:r>
              <a:endParaRPr lang="en-US" sz="1100"/>
            </a:p>
          </p:txBody>
        </p:sp>
        <p:sp>
          <p:nvSpPr>
            <p:cNvPr id="139322" name="Rectangle 1082"/>
            <p:cNvSpPr>
              <a:spLocks noChangeArrowheads="1"/>
            </p:cNvSpPr>
            <p:nvPr/>
          </p:nvSpPr>
          <p:spPr bwMode="auto">
            <a:xfrm>
              <a:off x="3411" y="1356"/>
              <a:ext cx="31" cy="10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800"/>
            </a:p>
          </p:txBody>
        </p:sp>
        <p:sp>
          <p:nvSpPr>
            <p:cNvPr id="139323" name="Rectangle 1083"/>
            <p:cNvSpPr>
              <a:spLocks noChangeArrowheads="1"/>
            </p:cNvSpPr>
            <p:nvPr/>
          </p:nvSpPr>
          <p:spPr bwMode="auto">
            <a:xfrm>
              <a:off x="3414" y="1358"/>
              <a:ext cx="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a:t>
              </a:r>
              <a:endParaRPr lang="en-US" sz="1100"/>
            </a:p>
          </p:txBody>
        </p:sp>
        <p:sp>
          <p:nvSpPr>
            <p:cNvPr id="139324" name="Line 1084"/>
            <p:cNvSpPr>
              <a:spLocks noChangeShapeType="1"/>
            </p:cNvSpPr>
            <p:nvPr/>
          </p:nvSpPr>
          <p:spPr bwMode="auto">
            <a:xfrm>
              <a:off x="2891" y="3772"/>
              <a:ext cx="611" cy="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800"/>
            </a:p>
          </p:txBody>
        </p:sp>
        <p:sp>
          <p:nvSpPr>
            <p:cNvPr id="139325" name="Rectangle 1085"/>
            <p:cNvSpPr>
              <a:spLocks noChangeArrowheads="1"/>
            </p:cNvSpPr>
            <p:nvPr/>
          </p:nvSpPr>
          <p:spPr bwMode="auto">
            <a:xfrm>
              <a:off x="2951" y="3614"/>
              <a:ext cx="35" cy="1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800"/>
            </a:p>
          </p:txBody>
        </p:sp>
        <p:sp>
          <p:nvSpPr>
            <p:cNvPr id="139326" name="Rectangle 1086"/>
            <p:cNvSpPr>
              <a:spLocks noChangeArrowheads="1"/>
            </p:cNvSpPr>
            <p:nvPr/>
          </p:nvSpPr>
          <p:spPr bwMode="auto">
            <a:xfrm>
              <a:off x="2956" y="3615"/>
              <a:ext cx="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a:t>
              </a:r>
              <a:endParaRPr lang="en-US" sz="1100"/>
            </a:p>
          </p:txBody>
        </p:sp>
        <p:sp>
          <p:nvSpPr>
            <p:cNvPr id="139327" name="Rectangle 1087"/>
            <p:cNvSpPr>
              <a:spLocks noChangeArrowheads="1"/>
            </p:cNvSpPr>
            <p:nvPr/>
          </p:nvSpPr>
          <p:spPr bwMode="auto">
            <a:xfrm>
              <a:off x="3411" y="3614"/>
              <a:ext cx="31" cy="10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800"/>
            </a:p>
          </p:txBody>
        </p:sp>
        <p:sp>
          <p:nvSpPr>
            <p:cNvPr id="139328" name="Rectangle 1088"/>
            <p:cNvSpPr>
              <a:spLocks noChangeArrowheads="1"/>
            </p:cNvSpPr>
            <p:nvPr/>
          </p:nvSpPr>
          <p:spPr bwMode="auto">
            <a:xfrm>
              <a:off x="3414" y="3618"/>
              <a:ext cx="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a:t>
              </a:r>
              <a:endParaRPr lang="en-US" sz="1100"/>
            </a:p>
          </p:txBody>
        </p:sp>
        <p:grpSp>
          <p:nvGrpSpPr>
            <p:cNvPr id="139329" name="Group 1089"/>
            <p:cNvGrpSpPr>
              <a:grpSpLocks/>
            </p:cNvGrpSpPr>
            <p:nvPr/>
          </p:nvGrpSpPr>
          <p:grpSpPr bwMode="auto">
            <a:xfrm>
              <a:off x="2179" y="1889"/>
              <a:ext cx="860" cy="539"/>
              <a:chOff x="1200" y="1824"/>
              <a:chExt cx="1181" cy="740"/>
            </a:xfrm>
          </p:grpSpPr>
          <p:sp>
            <p:nvSpPr>
              <p:cNvPr id="139330" name="Freeform 1090"/>
              <p:cNvSpPr>
                <a:spLocks/>
              </p:cNvSpPr>
              <p:nvPr/>
            </p:nvSpPr>
            <p:spPr bwMode="auto">
              <a:xfrm>
                <a:off x="1200" y="211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331" name="Rectangle 1091"/>
              <p:cNvSpPr>
                <a:spLocks noChangeArrowheads="1"/>
              </p:cNvSpPr>
              <p:nvPr/>
            </p:nvSpPr>
            <p:spPr bwMode="auto">
              <a:xfrm>
                <a:off x="1200" y="2119"/>
                <a:ext cx="1181"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332" name="Rectangle 1092"/>
              <p:cNvSpPr>
                <a:spLocks noChangeArrowheads="1"/>
              </p:cNvSpPr>
              <p:nvPr/>
            </p:nvSpPr>
            <p:spPr bwMode="auto">
              <a:xfrm>
                <a:off x="1272" y="2153"/>
                <a:ext cx="527"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Attributes</a:t>
                </a:r>
                <a:endParaRPr lang="en-US" sz="1100"/>
              </a:p>
            </p:txBody>
          </p:sp>
          <p:sp>
            <p:nvSpPr>
              <p:cNvPr id="139333" name="Freeform 1093"/>
              <p:cNvSpPr>
                <a:spLocks/>
              </p:cNvSpPr>
              <p:nvPr/>
            </p:nvSpPr>
            <p:spPr bwMode="auto">
              <a:xfrm>
                <a:off x="1200" y="234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334" name="Rectangle 1094"/>
              <p:cNvSpPr>
                <a:spLocks noChangeArrowheads="1"/>
              </p:cNvSpPr>
              <p:nvPr/>
            </p:nvSpPr>
            <p:spPr bwMode="auto">
              <a:xfrm>
                <a:off x="1200" y="2340"/>
                <a:ext cx="1181" cy="22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335" name="Rectangle 1095"/>
              <p:cNvSpPr>
                <a:spLocks noChangeArrowheads="1"/>
              </p:cNvSpPr>
              <p:nvPr/>
            </p:nvSpPr>
            <p:spPr bwMode="auto">
              <a:xfrm>
                <a:off x="1285" y="2379"/>
                <a:ext cx="597"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rPr>
                  <a:t>Operations</a:t>
                </a:r>
                <a:endParaRPr lang="en-US" sz="1100"/>
              </a:p>
            </p:txBody>
          </p:sp>
          <p:sp>
            <p:nvSpPr>
              <p:cNvPr id="139336" name="Freeform 1096"/>
              <p:cNvSpPr>
                <a:spLocks/>
              </p:cNvSpPr>
              <p:nvPr/>
            </p:nvSpPr>
            <p:spPr bwMode="auto">
              <a:xfrm>
                <a:off x="1200" y="182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800"/>
              </a:p>
            </p:txBody>
          </p:sp>
          <p:sp>
            <p:nvSpPr>
              <p:cNvPr id="139337" name="Rectangle 1097"/>
              <p:cNvSpPr>
                <a:spLocks noChangeArrowheads="1"/>
              </p:cNvSpPr>
              <p:nvPr/>
            </p:nvSpPr>
            <p:spPr bwMode="auto">
              <a:xfrm>
                <a:off x="1200" y="1824"/>
                <a:ext cx="1181" cy="29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139338" name="Rectangle 1098"/>
              <p:cNvSpPr>
                <a:spLocks noChangeArrowheads="1"/>
              </p:cNvSpPr>
              <p:nvPr/>
            </p:nvSpPr>
            <p:spPr bwMode="auto">
              <a:xfrm>
                <a:off x="1418" y="1824"/>
                <a:ext cx="712" cy="2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rPr>
                  <a:t>Tournament_</a:t>
                </a:r>
              </a:p>
              <a:p>
                <a:pPr algn="ctr"/>
                <a:r>
                  <a:rPr lang="en-US" sz="1100">
                    <a:solidFill>
                      <a:srgbClr val="000000"/>
                    </a:solidFill>
                  </a:rPr>
                  <a:t>Boundary</a:t>
                </a:r>
                <a:endParaRPr lang="en-US" sz="1100"/>
              </a:p>
            </p:txBody>
          </p:sp>
        </p:grpSp>
        <p:sp>
          <p:nvSpPr>
            <p:cNvPr id="139354" name="Text Box 1114"/>
            <p:cNvSpPr txBox="1">
              <a:spLocks noChangeArrowheads="1"/>
            </p:cNvSpPr>
            <p:nvPr/>
          </p:nvSpPr>
          <p:spPr bwMode="auto">
            <a:xfrm>
              <a:off x="2261" y="863"/>
              <a:ext cx="107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t>Class Diagram</a:t>
              </a:r>
            </a:p>
          </p:txBody>
        </p:sp>
      </p:grpSp>
      <p:grpSp>
        <p:nvGrpSpPr>
          <p:cNvPr id="139368" name="Group 1128"/>
          <p:cNvGrpSpPr>
            <a:grpSpLocks/>
          </p:cNvGrpSpPr>
          <p:nvPr/>
        </p:nvGrpSpPr>
        <p:grpSpPr bwMode="auto">
          <a:xfrm>
            <a:off x="6553202" y="2514600"/>
            <a:ext cx="1912938" cy="1592263"/>
            <a:chOff x="4128" y="1680"/>
            <a:chExt cx="1205" cy="1003"/>
          </a:xfrm>
        </p:grpSpPr>
        <p:sp>
          <p:nvSpPr>
            <p:cNvPr id="139358" name="Text Box 1118"/>
            <p:cNvSpPr txBox="1">
              <a:spLocks noChangeArrowheads="1"/>
            </p:cNvSpPr>
            <p:nvPr/>
          </p:nvSpPr>
          <p:spPr bwMode="auto">
            <a:xfrm>
              <a:off x="4457" y="1927"/>
              <a:ext cx="876" cy="75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t>Missing</a:t>
              </a:r>
            </a:p>
            <a:p>
              <a:pPr algn="ctr"/>
              <a:r>
                <a:rPr lang="en-US" sz="1800"/>
                <a:t>Association</a:t>
              </a:r>
            </a:p>
            <a:p>
              <a:pPr algn="ctr"/>
              <a:r>
                <a:rPr lang="en-US" sz="1800"/>
                <a:t>(Incomplete </a:t>
              </a:r>
            </a:p>
            <a:p>
              <a:pPr algn="ctr"/>
              <a:r>
                <a:rPr lang="en-US" sz="1800"/>
                <a:t>Analysis?)</a:t>
              </a:r>
            </a:p>
          </p:txBody>
        </p:sp>
        <p:grpSp>
          <p:nvGrpSpPr>
            <p:cNvPr id="139359" name="Group 1119"/>
            <p:cNvGrpSpPr>
              <a:grpSpLocks/>
            </p:cNvGrpSpPr>
            <p:nvPr/>
          </p:nvGrpSpPr>
          <p:grpSpPr bwMode="auto">
            <a:xfrm flipH="1">
              <a:off x="4128" y="1680"/>
              <a:ext cx="1121" cy="621"/>
              <a:chOff x="861" y="2541"/>
              <a:chExt cx="1121" cy="621"/>
            </a:xfrm>
          </p:grpSpPr>
          <p:sp>
            <p:nvSpPr>
              <p:cNvPr id="139360" name="Freeform 1120"/>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139361" name="Freeform 1121"/>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grpSp>
      </p:grpSp>
      <p:grpSp>
        <p:nvGrpSpPr>
          <p:cNvPr id="139367" name="Group 1127"/>
          <p:cNvGrpSpPr>
            <a:grpSpLocks/>
          </p:cNvGrpSpPr>
          <p:nvPr/>
        </p:nvGrpSpPr>
        <p:grpSpPr bwMode="auto">
          <a:xfrm>
            <a:off x="-66675" y="2449512"/>
            <a:ext cx="3446463" cy="2193925"/>
            <a:chOff x="-42" y="1543"/>
            <a:chExt cx="2171" cy="1382"/>
          </a:xfrm>
        </p:grpSpPr>
        <p:grpSp>
          <p:nvGrpSpPr>
            <p:cNvPr id="139362" name="Group 1122"/>
            <p:cNvGrpSpPr>
              <a:grpSpLocks/>
            </p:cNvGrpSpPr>
            <p:nvPr/>
          </p:nvGrpSpPr>
          <p:grpSpPr bwMode="auto">
            <a:xfrm>
              <a:off x="1008" y="2304"/>
              <a:ext cx="1121" cy="621"/>
              <a:chOff x="861" y="2541"/>
              <a:chExt cx="1121" cy="621"/>
            </a:xfrm>
          </p:grpSpPr>
          <p:sp>
            <p:nvSpPr>
              <p:cNvPr id="139363" name="Freeform 1123"/>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139364" name="Freeform 1124"/>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grpSp>
        <p:sp>
          <p:nvSpPr>
            <p:cNvPr id="139365" name="Text Box 1125"/>
            <p:cNvSpPr txBox="1">
              <a:spLocks noChangeArrowheads="1"/>
            </p:cNvSpPr>
            <p:nvPr/>
          </p:nvSpPr>
          <p:spPr bwMode="auto">
            <a:xfrm>
              <a:off x="-42" y="1543"/>
              <a:ext cx="1765" cy="9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t>Missing class</a:t>
              </a:r>
            </a:p>
            <a:p>
              <a:pPr algn="ctr"/>
              <a:r>
                <a:rPr lang="en-US" sz="1800"/>
                <a:t>(associated control object</a:t>
              </a:r>
            </a:p>
            <a:p>
              <a:pPr algn="ctr"/>
              <a:r>
                <a:rPr lang="en-US" sz="1800"/>
                <a:t>Announce_Tournament</a:t>
              </a:r>
            </a:p>
            <a:p>
              <a:pPr algn="ctr"/>
              <a:r>
                <a:rPr lang="en-US" sz="1800"/>
                <a:t>is mentioned in </a:t>
              </a:r>
            </a:p>
            <a:p>
              <a:pPr algn="ctr"/>
              <a:r>
                <a:rPr lang="en-US" sz="1800"/>
                <a:t>Sequence diagram)</a:t>
              </a:r>
            </a:p>
          </p:txBody>
        </p:sp>
      </p:grpSp>
    </p:spTree>
    <p:extLst>
      <p:ext uri="{BB962C8B-B14F-4D97-AF65-F5344CB8AC3E}">
        <p14:creationId xmlns:p14="http://schemas.microsoft.com/office/powerpoint/2010/main" val="1731253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393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9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4"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4. Managing A</a:t>
            </a:r>
            <a:r>
              <a:rPr lang="en-US" altLang="zh-CN" dirty="0" smtClean="0"/>
              <a:t>nalysis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333854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905070" y="158750"/>
            <a:ext cx="7010216" cy="755650"/>
          </a:xfrm>
          <a:noFill/>
          <a:ln/>
        </p:spPr>
        <p:txBody>
          <a:bodyPr/>
          <a:lstStyle/>
          <a:p>
            <a:r>
              <a:rPr lang="en-US" sz="2400" dirty="0"/>
              <a:t>Requirements Analysis Document Template</a:t>
            </a:r>
          </a:p>
        </p:txBody>
      </p:sp>
      <p:sp>
        <p:nvSpPr>
          <p:cNvPr id="72707" name="Rectangle 3"/>
          <p:cNvSpPr>
            <a:spLocks noGrp="1" noChangeArrowheads="1"/>
          </p:cNvSpPr>
          <p:nvPr>
            <p:ph type="body" idx="1"/>
          </p:nvPr>
        </p:nvSpPr>
        <p:spPr>
          <a:xfrm>
            <a:off x="444500" y="1066862"/>
            <a:ext cx="8255000" cy="5219638"/>
          </a:xfrm>
          <a:noFill/>
          <a:ln/>
        </p:spPr>
        <p:txBody>
          <a:bodyPr/>
          <a:lstStyle/>
          <a:p>
            <a:pPr>
              <a:lnSpc>
                <a:spcPct val="80000"/>
              </a:lnSpc>
              <a:buFont typeface="Symbol" charset="0"/>
              <a:buNone/>
            </a:pPr>
            <a:r>
              <a:rPr lang="en-US" sz="2000" dirty="0"/>
              <a:t>1.	Introduction</a:t>
            </a:r>
          </a:p>
          <a:p>
            <a:pPr>
              <a:lnSpc>
                <a:spcPct val="80000"/>
              </a:lnSpc>
              <a:buFont typeface="Symbol" charset="0"/>
              <a:buNone/>
            </a:pPr>
            <a:r>
              <a:rPr lang="en-US" sz="2000" dirty="0"/>
              <a:t>2.	Current system</a:t>
            </a:r>
          </a:p>
          <a:p>
            <a:pPr>
              <a:lnSpc>
                <a:spcPct val="80000"/>
              </a:lnSpc>
              <a:buFont typeface="Symbol" charset="0"/>
              <a:buNone/>
            </a:pPr>
            <a:r>
              <a:rPr lang="en-US" sz="2000" dirty="0"/>
              <a:t>3.	Proposed system</a:t>
            </a:r>
          </a:p>
          <a:p>
            <a:pPr>
              <a:lnSpc>
                <a:spcPct val="80000"/>
              </a:lnSpc>
              <a:buFont typeface="Symbol" charset="0"/>
              <a:buNone/>
            </a:pPr>
            <a:r>
              <a:rPr lang="en-US" sz="2000" dirty="0"/>
              <a:t>	3.1	Overview</a:t>
            </a:r>
          </a:p>
          <a:p>
            <a:pPr>
              <a:lnSpc>
                <a:spcPct val="80000"/>
              </a:lnSpc>
              <a:buFont typeface="Symbol" charset="0"/>
              <a:buNone/>
            </a:pPr>
            <a:r>
              <a:rPr lang="en-US" sz="2000" dirty="0"/>
              <a:t>	3.2	Functional requirements</a:t>
            </a:r>
          </a:p>
          <a:p>
            <a:pPr>
              <a:lnSpc>
                <a:spcPct val="80000"/>
              </a:lnSpc>
              <a:buFont typeface="Symbol" charset="0"/>
              <a:buNone/>
            </a:pPr>
            <a:r>
              <a:rPr lang="en-US" sz="2000" dirty="0"/>
              <a:t>	3.3	Nonfunctional requirements</a:t>
            </a:r>
          </a:p>
          <a:p>
            <a:pPr>
              <a:lnSpc>
                <a:spcPct val="80000"/>
              </a:lnSpc>
              <a:buFont typeface="Symbol" charset="0"/>
              <a:buNone/>
            </a:pPr>
            <a:r>
              <a:rPr lang="en-US" sz="2000" dirty="0"/>
              <a:t>	3.4	Constraints (</a:t>
            </a:r>
            <a:r>
              <a:rPr lang="ja-JP" altLang="en-US" sz="2000" dirty="0">
                <a:latin typeface="Arial"/>
              </a:rPr>
              <a:t>“</a:t>
            </a:r>
            <a:r>
              <a:rPr lang="en-US" sz="2000" dirty="0"/>
              <a:t>Pseudo requirements</a:t>
            </a:r>
            <a:r>
              <a:rPr lang="ja-JP" altLang="en-US" sz="2000" dirty="0">
                <a:latin typeface="Arial"/>
              </a:rPr>
              <a:t>”</a:t>
            </a:r>
            <a:r>
              <a:rPr lang="en-US" sz="2000" dirty="0"/>
              <a:t>)  </a:t>
            </a:r>
          </a:p>
          <a:p>
            <a:pPr>
              <a:lnSpc>
                <a:spcPct val="80000"/>
              </a:lnSpc>
              <a:buFont typeface="Symbol" charset="0"/>
              <a:buNone/>
            </a:pPr>
            <a:r>
              <a:rPr lang="en-US" sz="2000" dirty="0"/>
              <a:t>	3.5	System models</a:t>
            </a:r>
          </a:p>
          <a:p>
            <a:pPr>
              <a:lnSpc>
                <a:spcPct val="80000"/>
              </a:lnSpc>
              <a:buFont typeface="Symbol" charset="0"/>
              <a:buNone/>
            </a:pPr>
            <a:r>
              <a:rPr lang="en-US" sz="2000" dirty="0"/>
              <a:t>		3.5.1  Scenarios</a:t>
            </a:r>
          </a:p>
          <a:p>
            <a:pPr>
              <a:lnSpc>
                <a:spcPct val="80000"/>
              </a:lnSpc>
              <a:buFont typeface="Symbol" charset="0"/>
              <a:buNone/>
            </a:pPr>
            <a:r>
              <a:rPr lang="en-US" sz="2000" dirty="0"/>
              <a:t>		3.5.2  Use case model</a:t>
            </a:r>
            <a:endParaRPr lang="en-US" sz="2000" i="1" dirty="0"/>
          </a:p>
          <a:p>
            <a:pPr>
              <a:lnSpc>
                <a:spcPct val="80000"/>
              </a:lnSpc>
              <a:buFont typeface="Symbol" charset="0"/>
              <a:buNone/>
            </a:pPr>
            <a:r>
              <a:rPr lang="en-US" sz="2000" dirty="0"/>
              <a:t>		3.5.3  Object </a:t>
            </a:r>
            <a:r>
              <a:rPr lang="en-US" sz="2000" dirty="0" smtClean="0"/>
              <a:t>model</a:t>
            </a:r>
          </a:p>
          <a:p>
            <a:pPr>
              <a:lnSpc>
                <a:spcPct val="80000"/>
              </a:lnSpc>
              <a:buFont typeface="Symbol" charset="0"/>
              <a:buNone/>
            </a:pPr>
            <a:r>
              <a:rPr lang="en-US" sz="2000" dirty="0" smtClean="0"/>
              <a:t>		          3.5.3.1 Data dictionary</a:t>
            </a:r>
          </a:p>
          <a:p>
            <a:pPr>
              <a:lnSpc>
                <a:spcPct val="80000"/>
              </a:lnSpc>
              <a:buFont typeface="Symbol" charset="0"/>
              <a:buNone/>
            </a:pPr>
            <a:r>
              <a:rPr lang="en-US" sz="2000" dirty="0"/>
              <a:t>		          3.5.3.2 Class </a:t>
            </a:r>
            <a:r>
              <a:rPr lang="en-US" sz="2000" dirty="0" smtClean="0"/>
              <a:t>diagrams</a:t>
            </a:r>
            <a:endParaRPr lang="en-US" sz="2000" i="1" dirty="0"/>
          </a:p>
          <a:p>
            <a:pPr>
              <a:lnSpc>
                <a:spcPct val="80000"/>
              </a:lnSpc>
              <a:buFont typeface="Symbol" charset="0"/>
              <a:buNone/>
            </a:pPr>
            <a:r>
              <a:rPr lang="en-US" sz="2000" dirty="0"/>
              <a:t>		3.5.4  Dynamic models</a:t>
            </a:r>
          </a:p>
          <a:p>
            <a:pPr>
              <a:lnSpc>
                <a:spcPct val="80000"/>
              </a:lnSpc>
              <a:buFont typeface="Symbol" charset="0"/>
              <a:buNone/>
            </a:pPr>
            <a:r>
              <a:rPr lang="en-US" sz="2000" dirty="0"/>
              <a:t>		3.5.5  User interface</a:t>
            </a:r>
          </a:p>
          <a:p>
            <a:pPr>
              <a:lnSpc>
                <a:spcPct val="80000"/>
              </a:lnSpc>
              <a:buFont typeface="Symbol" charset="0"/>
              <a:buNone/>
            </a:pPr>
            <a:r>
              <a:rPr lang="en-US" sz="2000" dirty="0"/>
              <a:t>4. Glossary</a:t>
            </a:r>
          </a:p>
        </p:txBody>
      </p:sp>
    </p:spTree>
    <p:extLst>
      <p:ext uri="{BB962C8B-B14F-4D97-AF65-F5344CB8AC3E}">
        <p14:creationId xmlns:p14="http://schemas.microsoft.com/office/powerpoint/2010/main" val="288538988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a:lstStyle/>
          <a:p>
            <a:r>
              <a:rPr lang="en-US" dirty="0"/>
              <a:t>Section 3.5 System Model</a:t>
            </a:r>
          </a:p>
        </p:txBody>
      </p:sp>
      <p:sp>
        <p:nvSpPr>
          <p:cNvPr id="73731" name="Rectangle 3"/>
          <p:cNvSpPr>
            <a:spLocks noGrp="1" noChangeArrowheads="1"/>
          </p:cNvSpPr>
          <p:nvPr>
            <p:ph type="body" idx="1"/>
          </p:nvPr>
        </p:nvSpPr>
        <p:spPr>
          <a:xfrm>
            <a:off x="431800" y="990664"/>
            <a:ext cx="8229600" cy="5343461"/>
          </a:xfrm>
          <a:noFill/>
          <a:ln/>
        </p:spPr>
        <p:txBody>
          <a:bodyPr/>
          <a:lstStyle/>
          <a:p>
            <a:pPr>
              <a:buFont typeface="Symbol" charset="0"/>
              <a:buNone/>
            </a:pPr>
            <a:r>
              <a:rPr lang="en-US" sz="2400" dirty="0"/>
              <a:t>3.5.1 Scenarios</a:t>
            </a:r>
          </a:p>
          <a:p>
            <a:pPr>
              <a:buFont typeface="Symbol" charset="0"/>
              <a:buNone/>
            </a:pPr>
            <a:r>
              <a:rPr lang="en-US" sz="2400" dirty="0"/>
              <a:t>	  - </a:t>
            </a:r>
            <a:r>
              <a:rPr lang="en-US" sz="1800" b="1" dirty="0"/>
              <a:t>As-is scenarios, visionary scenarios</a:t>
            </a:r>
            <a:endParaRPr lang="en-US" sz="2400" dirty="0"/>
          </a:p>
          <a:p>
            <a:pPr>
              <a:buFont typeface="Symbol" charset="0"/>
              <a:buNone/>
            </a:pPr>
            <a:r>
              <a:rPr lang="en-US" sz="2400" dirty="0"/>
              <a:t>3.5.2 Use case model</a:t>
            </a:r>
          </a:p>
          <a:p>
            <a:pPr lvl="1">
              <a:buFont typeface="Wingdings" charset="0"/>
              <a:buNone/>
            </a:pPr>
            <a:r>
              <a:rPr lang="en-US" sz="2000" dirty="0"/>
              <a:t>- Actors and use cases</a:t>
            </a:r>
          </a:p>
          <a:p>
            <a:pPr>
              <a:buFont typeface="Symbol" charset="0"/>
              <a:buNone/>
            </a:pPr>
            <a:r>
              <a:rPr lang="en-US" sz="2400" dirty="0"/>
              <a:t>3.5.3 Object model </a:t>
            </a:r>
          </a:p>
          <a:p>
            <a:pPr lvl="1">
              <a:buFont typeface="Wingdings" charset="0"/>
              <a:buNone/>
            </a:pPr>
            <a:r>
              <a:rPr lang="en-US" sz="2000" dirty="0"/>
              <a:t>- Data dictionary</a:t>
            </a:r>
          </a:p>
          <a:p>
            <a:pPr lvl="1">
              <a:buFont typeface="Wingdings" charset="0"/>
              <a:buNone/>
            </a:pPr>
            <a:r>
              <a:rPr lang="en-US" sz="2000" dirty="0"/>
              <a:t>- Class diagrams (classes, associations, attributes and operations)</a:t>
            </a:r>
          </a:p>
          <a:p>
            <a:pPr>
              <a:buFont typeface="Symbol" charset="0"/>
              <a:buNone/>
            </a:pPr>
            <a:r>
              <a:rPr lang="en-US" sz="2400" dirty="0"/>
              <a:t>3.5.4 Dynamic model</a:t>
            </a:r>
          </a:p>
          <a:p>
            <a:pPr lvl="1">
              <a:buFont typeface="Wingdings" charset="0"/>
              <a:buNone/>
            </a:pPr>
            <a:r>
              <a:rPr lang="en-US" sz="2000" dirty="0"/>
              <a:t>- State diagrams for classes with significant dynamic behavior</a:t>
            </a:r>
          </a:p>
          <a:p>
            <a:pPr lvl="1">
              <a:buFont typeface="Wingdings" charset="0"/>
              <a:buNone/>
            </a:pPr>
            <a:r>
              <a:rPr lang="en-US" sz="2000" dirty="0"/>
              <a:t>- Sequence diagrams for collaborating objects (protocol)</a:t>
            </a:r>
          </a:p>
          <a:p>
            <a:pPr>
              <a:buFont typeface="Symbol" charset="0"/>
              <a:buNone/>
            </a:pPr>
            <a:r>
              <a:rPr lang="en-US" sz="2400" dirty="0"/>
              <a:t>3.5.5 User Interface</a:t>
            </a:r>
          </a:p>
          <a:p>
            <a:pPr lvl="1">
              <a:buFont typeface="Wingdings" charset="0"/>
              <a:buNone/>
            </a:pPr>
            <a:r>
              <a:rPr lang="en-US" sz="2000" dirty="0"/>
              <a:t>- Navigational Paths, Screen mockups</a:t>
            </a:r>
          </a:p>
        </p:txBody>
      </p:sp>
    </p:spTree>
    <p:extLst>
      <p:ext uri="{BB962C8B-B14F-4D97-AF65-F5344CB8AC3E}">
        <p14:creationId xmlns:p14="http://schemas.microsoft.com/office/powerpoint/2010/main" val="3099059659"/>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94" y="179388"/>
            <a:ext cx="8153306" cy="688975"/>
          </a:xfrm>
          <a:noFill/>
          <a:ln/>
        </p:spPr>
        <p:txBody>
          <a:bodyPr/>
          <a:lstStyle/>
          <a:p>
            <a:r>
              <a:rPr lang="en-US" sz="2400" dirty="0"/>
              <a:t>Section 3.3 Nonfunctional Requirements</a:t>
            </a:r>
          </a:p>
        </p:txBody>
      </p:sp>
      <p:sp>
        <p:nvSpPr>
          <p:cNvPr id="74755" name="Rectangle 3"/>
          <p:cNvSpPr>
            <a:spLocks noGrp="1" noChangeArrowheads="1"/>
          </p:cNvSpPr>
          <p:nvPr>
            <p:ph type="body" idx="1"/>
          </p:nvPr>
        </p:nvSpPr>
        <p:spPr>
          <a:noFill/>
          <a:ln/>
        </p:spPr>
        <p:txBody>
          <a:bodyPr/>
          <a:lstStyle/>
          <a:p>
            <a:pPr>
              <a:buFont typeface="Symbol" charset="0"/>
              <a:buNone/>
            </a:pPr>
            <a:r>
              <a:rPr lang="en-US" sz="2000" b="1"/>
              <a:t> 3.3.1  User interface and human factors</a:t>
            </a:r>
          </a:p>
          <a:p>
            <a:pPr>
              <a:buFont typeface="Symbol" charset="0"/>
              <a:buNone/>
            </a:pPr>
            <a:r>
              <a:rPr lang="en-US" sz="2000" b="1"/>
              <a:t> 3.3.2  Documentation</a:t>
            </a:r>
          </a:p>
          <a:p>
            <a:pPr>
              <a:buFont typeface="Symbol" charset="0"/>
              <a:buNone/>
            </a:pPr>
            <a:r>
              <a:rPr lang="en-US" sz="2000" b="1"/>
              <a:t> 3.3.3  Hardware considerations</a:t>
            </a:r>
          </a:p>
          <a:p>
            <a:pPr>
              <a:buFont typeface="Symbol" charset="0"/>
              <a:buNone/>
            </a:pPr>
            <a:r>
              <a:rPr lang="en-US" sz="2000" b="1"/>
              <a:t> 3.3.4  Performance characteristics</a:t>
            </a:r>
          </a:p>
          <a:p>
            <a:pPr>
              <a:buFont typeface="Symbol" charset="0"/>
              <a:buNone/>
            </a:pPr>
            <a:r>
              <a:rPr lang="en-US" sz="2000" b="1"/>
              <a:t> 3.3.5  Error handling and extreme conditions</a:t>
            </a:r>
          </a:p>
          <a:p>
            <a:pPr>
              <a:buFont typeface="Symbol" charset="0"/>
              <a:buNone/>
            </a:pPr>
            <a:r>
              <a:rPr lang="en-US" sz="2000" b="1"/>
              <a:t> 3.3.6  System interfacing</a:t>
            </a:r>
          </a:p>
          <a:p>
            <a:pPr>
              <a:buFont typeface="Symbol" charset="0"/>
              <a:buNone/>
            </a:pPr>
            <a:r>
              <a:rPr lang="en-US" sz="2000" b="1"/>
              <a:t> 3.3.7  Quality issues</a:t>
            </a:r>
          </a:p>
          <a:p>
            <a:pPr>
              <a:buFont typeface="Symbol" charset="0"/>
              <a:buNone/>
            </a:pPr>
            <a:r>
              <a:rPr lang="en-US" sz="2000" b="1"/>
              <a:t> 3.3.8  System modifications</a:t>
            </a:r>
          </a:p>
          <a:p>
            <a:pPr>
              <a:buFont typeface="Symbol" charset="0"/>
              <a:buNone/>
            </a:pPr>
            <a:r>
              <a:rPr lang="en-US" sz="2000" b="1"/>
              <a:t> 3.3.9  Physical environment</a:t>
            </a:r>
          </a:p>
          <a:p>
            <a:pPr>
              <a:buFont typeface="Symbol" charset="0"/>
              <a:buNone/>
            </a:pPr>
            <a:r>
              <a:rPr lang="en-US" sz="2000" b="1"/>
              <a:t>3.3.10 Security issues</a:t>
            </a:r>
          </a:p>
          <a:p>
            <a:pPr>
              <a:buFont typeface="Symbol" charset="0"/>
              <a:buNone/>
            </a:pPr>
            <a:r>
              <a:rPr lang="en-US" sz="2000" b="1"/>
              <a:t>3.3.11 Resources and management issues</a:t>
            </a:r>
          </a:p>
        </p:txBody>
      </p:sp>
    </p:spTree>
    <p:extLst>
      <p:ext uri="{BB962C8B-B14F-4D97-AF65-F5344CB8AC3E}">
        <p14:creationId xmlns:p14="http://schemas.microsoft.com/office/powerpoint/2010/main" val="1670158278"/>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a:xfrm>
            <a:off x="1905070" y="179388"/>
            <a:ext cx="7238930" cy="688975"/>
          </a:xfrm>
        </p:spPr>
        <p:txBody>
          <a:bodyPr/>
          <a:lstStyle/>
          <a:p>
            <a:r>
              <a:rPr lang="en-US" sz="2000" dirty="0"/>
              <a:t>Nonfunctional Requirements: Trigger Questions</a:t>
            </a:r>
          </a:p>
        </p:txBody>
      </p:sp>
      <p:sp>
        <p:nvSpPr>
          <p:cNvPr id="75781" name="Rectangle 5"/>
          <p:cNvSpPr>
            <a:spLocks noGrp="1" noChangeArrowheads="1"/>
          </p:cNvSpPr>
          <p:nvPr>
            <p:ph type="body" idx="1"/>
          </p:nvPr>
        </p:nvSpPr>
        <p:spPr>
          <a:xfrm>
            <a:off x="355600" y="946150"/>
            <a:ext cx="8255000" cy="4921250"/>
          </a:xfrm>
        </p:spPr>
        <p:txBody>
          <a:bodyPr/>
          <a:lstStyle/>
          <a:p>
            <a:pPr>
              <a:buFont typeface="Symbol" charset="0"/>
              <a:buNone/>
            </a:pPr>
            <a:r>
              <a:rPr lang="en-US" sz="2000"/>
              <a:t>3.3.1 User interface and human factors</a:t>
            </a:r>
          </a:p>
          <a:p>
            <a:pPr lvl="1"/>
            <a:r>
              <a:rPr lang="en-US" sz="1800"/>
              <a:t>What type of user will be using the system?</a:t>
            </a:r>
          </a:p>
          <a:p>
            <a:pPr lvl="1"/>
            <a:r>
              <a:rPr lang="en-US" sz="1800"/>
              <a:t>Will more than one type of user be using the system?</a:t>
            </a:r>
          </a:p>
          <a:p>
            <a:pPr lvl="1"/>
            <a:r>
              <a:rPr lang="en-US" sz="1800"/>
              <a:t>What sort of training will be required for each type of user?</a:t>
            </a:r>
          </a:p>
          <a:p>
            <a:pPr lvl="1"/>
            <a:r>
              <a:rPr lang="en-US" sz="1800"/>
              <a:t>Is it particularly important that the system be easy to learn?</a:t>
            </a:r>
          </a:p>
          <a:p>
            <a:pPr lvl="1"/>
            <a:r>
              <a:rPr lang="en-US" sz="1800"/>
              <a:t>Is it particularly important that users be protected from making errors?</a:t>
            </a:r>
          </a:p>
          <a:p>
            <a:pPr lvl="1"/>
            <a:r>
              <a:rPr lang="en-US" sz="1800"/>
              <a:t>What sort of input/output devices for the human interface are available, and what are their characteristics?</a:t>
            </a:r>
          </a:p>
          <a:p>
            <a:pPr>
              <a:buFont typeface="Symbol" charset="0"/>
              <a:buNone/>
            </a:pPr>
            <a:r>
              <a:rPr lang="en-US" sz="2000"/>
              <a:t>3.3.2 Documentation</a:t>
            </a:r>
          </a:p>
          <a:p>
            <a:pPr lvl="1"/>
            <a:r>
              <a:rPr lang="en-US" sz="1800"/>
              <a:t>What kind of documentation is required?</a:t>
            </a:r>
          </a:p>
          <a:p>
            <a:pPr lvl="1"/>
            <a:r>
              <a:rPr lang="en-US" sz="1800"/>
              <a:t>What audience is to be addressed by each document?</a:t>
            </a:r>
          </a:p>
          <a:p>
            <a:pPr>
              <a:buFont typeface="Symbol" charset="0"/>
              <a:buNone/>
            </a:pPr>
            <a:r>
              <a:rPr lang="en-US" sz="2000"/>
              <a:t>3.3.3 Hardware considerations</a:t>
            </a:r>
          </a:p>
          <a:p>
            <a:pPr lvl="1"/>
            <a:r>
              <a:rPr lang="en-US" sz="1800"/>
              <a:t>What hardware is the proposed system to be used on?</a:t>
            </a:r>
          </a:p>
          <a:p>
            <a:pPr lvl="1"/>
            <a:r>
              <a:rPr lang="en-US" sz="1800"/>
              <a:t>What are the characteristics of the target hardware, including memory size and auxiliary storage space?</a:t>
            </a:r>
          </a:p>
        </p:txBody>
      </p:sp>
    </p:spTree>
    <p:extLst>
      <p:ext uri="{BB962C8B-B14F-4D97-AF65-F5344CB8AC3E}">
        <p14:creationId xmlns:p14="http://schemas.microsoft.com/office/powerpoint/2010/main" val="24230573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578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578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578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578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578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578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8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578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578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78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578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7578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1295486" y="179388"/>
            <a:ext cx="7848514" cy="688975"/>
          </a:xfrm>
        </p:spPr>
        <p:txBody>
          <a:bodyPr/>
          <a:lstStyle/>
          <a:p>
            <a:r>
              <a:rPr lang="en-US" dirty="0"/>
              <a:t>Nonfunctional Requirements (2)</a:t>
            </a:r>
          </a:p>
        </p:txBody>
      </p:sp>
      <p:sp>
        <p:nvSpPr>
          <p:cNvPr id="76805" name="Rectangle 5"/>
          <p:cNvSpPr>
            <a:spLocks noGrp="1" noChangeArrowheads="1"/>
          </p:cNvSpPr>
          <p:nvPr>
            <p:ph type="body" idx="1"/>
          </p:nvPr>
        </p:nvSpPr>
        <p:spPr>
          <a:xfrm>
            <a:off x="431800" y="1066862"/>
            <a:ext cx="8229600" cy="5065712"/>
          </a:xfrm>
        </p:spPr>
        <p:txBody>
          <a:bodyPr/>
          <a:lstStyle/>
          <a:p>
            <a:pPr>
              <a:buFont typeface="Symbol" charset="0"/>
              <a:buNone/>
            </a:pPr>
            <a:r>
              <a:rPr lang="en-US" sz="2400" dirty="0"/>
              <a:t>3.3.4 Performance characteristics</a:t>
            </a:r>
          </a:p>
          <a:p>
            <a:pPr lvl="1"/>
            <a:r>
              <a:rPr lang="en-US" sz="2000" dirty="0"/>
              <a:t>Are there any speed, throughput, or response time constraints on the system?</a:t>
            </a:r>
          </a:p>
          <a:p>
            <a:pPr lvl="1"/>
            <a:r>
              <a:rPr lang="en-US" sz="2000" dirty="0"/>
              <a:t>Are there size or capacity constraints on the data to be processed by the system?</a:t>
            </a:r>
          </a:p>
          <a:p>
            <a:pPr>
              <a:buFont typeface="Symbol" charset="0"/>
              <a:buNone/>
            </a:pPr>
            <a:r>
              <a:rPr lang="en-US" sz="2400" dirty="0"/>
              <a:t>3.3.5 Error handling and extreme conditions</a:t>
            </a:r>
          </a:p>
          <a:p>
            <a:pPr lvl="1"/>
            <a:r>
              <a:rPr lang="en-US" sz="2000" dirty="0"/>
              <a:t>How should the system respond to input errors?</a:t>
            </a:r>
          </a:p>
          <a:p>
            <a:pPr lvl="1"/>
            <a:r>
              <a:rPr lang="en-US" sz="2000" dirty="0"/>
              <a:t>How should the system respond to extreme conditions?</a:t>
            </a:r>
          </a:p>
          <a:p>
            <a:pPr>
              <a:buFont typeface="Symbol" charset="0"/>
              <a:buNone/>
            </a:pPr>
            <a:r>
              <a:rPr lang="en-US" sz="2400" dirty="0"/>
              <a:t>3.3.6 System interfacing</a:t>
            </a:r>
          </a:p>
          <a:p>
            <a:pPr lvl="1"/>
            <a:r>
              <a:rPr lang="en-US" sz="2000" dirty="0"/>
              <a:t>Is input coming from systems outside the proposed system?</a:t>
            </a:r>
          </a:p>
          <a:p>
            <a:pPr lvl="1"/>
            <a:r>
              <a:rPr lang="en-US" sz="2000" dirty="0"/>
              <a:t>Is output going to systems outside the proposed system?</a:t>
            </a:r>
          </a:p>
          <a:p>
            <a:pPr lvl="1"/>
            <a:r>
              <a:rPr lang="en-US" sz="2000" dirty="0"/>
              <a:t>Are there restrictions on the format or medium that must be used for input or output?</a:t>
            </a:r>
          </a:p>
        </p:txBody>
      </p:sp>
    </p:spTree>
    <p:extLst>
      <p:ext uri="{BB962C8B-B14F-4D97-AF65-F5344CB8AC3E}">
        <p14:creationId xmlns:p14="http://schemas.microsoft.com/office/powerpoint/2010/main" val="1513235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680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680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680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680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680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680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68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a:xfrm>
            <a:off x="1066892" y="179388"/>
            <a:ext cx="8077108" cy="688975"/>
          </a:xfrm>
        </p:spPr>
        <p:txBody>
          <a:bodyPr/>
          <a:lstStyle/>
          <a:p>
            <a:r>
              <a:rPr lang="en-US" dirty="0"/>
              <a:t>Nonfunctional Requirements (3)</a:t>
            </a:r>
          </a:p>
        </p:txBody>
      </p:sp>
      <p:sp>
        <p:nvSpPr>
          <p:cNvPr id="77829" name="Rectangle 5"/>
          <p:cNvSpPr>
            <a:spLocks noGrp="1" noChangeArrowheads="1"/>
          </p:cNvSpPr>
          <p:nvPr>
            <p:ph type="body" idx="1"/>
          </p:nvPr>
        </p:nvSpPr>
        <p:spPr>
          <a:xfrm>
            <a:off x="355600" y="838200"/>
            <a:ext cx="8559800" cy="4921250"/>
          </a:xfrm>
        </p:spPr>
        <p:txBody>
          <a:bodyPr/>
          <a:lstStyle/>
          <a:p>
            <a:r>
              <a:rPr lang="en-US" sz="2000"/>
              <a:t>3.3.7 Quality issues</a:t>
            </a:r>
          </a:p>
          <a:p>
            <a:pPr lvl="1"/>
            <a:r>
              <a:rPr lang="en-US" sz="1800"/>
              <a:t>What are the requirements for reliability?</a:t>
            </a:r>
          </a:p>
          <a:p>
            <a:pPr lvl="1"/>
            <a:r>
              <a:rPr lang="en-US" sz="1800"/>
              <a:t>Must the system trap faults?</a:t>
            </a:r>
          </a:p>
          <a:p>
            <a:pPr lvl="1"/>
            <a:r>
              <a:rPr lang="en-US" sz="1800"/>
              <a:t>What is the maximum time for restarting the system after a failure?</a:t>
            </a:r>
          </a:p>
          <a:p>
            <a:pPr lvl="1"/>
            <a:r>
              <a:rPr lang="en-US" sz="1800"/>
              <a:t>What is the acceptable system downtime per 24-hour period?</a:t>
            </a:r>
          </a:p>
          <a:p>
            <a:pPr lvl="1"/>
            <a:r>
              <a:rPr lang="en-US" sz="1800"/>
              <a:t>Is it important that the system be portable (able to move to different hardware or operating system environments)?</a:t>
            </a:r>
          </a:p>
          <a:p>
            <a:r>
              <a:rPr lang="en-US" sz="2000"/>
              <a:t>3.3.8 System Modifications</a:t>
            </a:r>
          </a:p>
          <a:p>
            <a:pPr lvl="1"/>
            <a:r>
              <a:rPr lang="en-US" sz="1800"/>
              <a:t>What parts of the system are likely candidates for later modification?</a:t>
            </a:r>
          </a:p>
          <a:p>
            <a:pPr lvl="1"/>
            <a:r>
              <a:rPr lang="en-US" sz="1800"/>
              <a:t>What sorts of modifications are expected?</a:t>
            </a:r>
          </a:p>
          <a:p>
            <a:r>
              <a:rPr lang="en-US" sz="2000"/>
              <a:t>3.3.9 Physical Environment</a:t>
            </a:r>
          </a:p>
          <a:p>
            <a:pPr lvl="1"/>
            <a:r>
              <a:rPr lang="en-US" sz="1800"/>
              <a:t>Where will the target equipment operate?</a:t>
            </a:r>
          </a:p>
          <a:p>
            <a:pPr lvl="1"/>
            <a:r>
              <a:rPr lang="en-US" sz="1800"/>
              <a:t>Will the target equipment be in one or several locations?</a:t>
            </a:r>
          </a:p>
          <a:p>
            <a:pPr lvl="1"/>
            <a:r>
              <a:rPr lang="en-US" sz="1800"/>
              <a:t>Will the environmental conditions in any way be out of the ordinary (for example, unusual temperatures, vibrations, magnetic fields, ...)?</a:t>
            </a:r>
          </a:p>
        </p:txBody>
      </p:sp>
    </p:spTree>
    <p:extLst>
      <p:ext uri="{BB962C8B-B14F-4D97-AF65-F5344CB8AC3E}">
        <p14:creationId xmlns:p14="http://schemas.microsoft.com/office/powerpoint/2010/main" val="425595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78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78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78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782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782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782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782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782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782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782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7829">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7782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a:xfrm>
            <a:off x="914496" y="179388"/>
            <a:ext cx="8229504" cy="688975"/>
          </a:xfrm>
        </p:spPr>
        <p:txBody>
          <a:bodyPr/>
          <a:lstStyle/>
          <a:p>
            <a:r>
              <a:rPr lang="en-US"/>
              <a:t>Nonfunctional Requirements (4)</a:t>
            </a:r>
          </a:p>
        </p:txBody>
      </p:sp>
      <p:sp>
        <p:nvSpPr>
          <p:cNvPr id="78853" name="Rectangle 5"/>
          <p:cNvSpPr>
            <a:spLocks noGrp="1" noChangeArrowheads="1"/>
          </p:cNvSpPr>
          <p:nvPr>
            <p:ph type="body" idx="1"/>
          </p:nvPr>
        </p:nvSpPr>
        <p:spPr/>
        <p:txBody>
          <a:bodyPr/>
          <a:lstStyle/>
          <a:p>
            <a:r>
              <a:rPr lang="en-US"/>
              <a:t>3.3.10 Security Issues</a:t>
            </a:r>
          </a:p>
          <a:p>
            <a:pPr lvl="1"/>
            <a:r>
              <a:rPr lang="en-US"/>
              <a:t>Must access to any data or the system itself be controlled?</a:t>
            </a:r>
          </a:p>
          <a:p>
            <a:pPr lvl="1"/>
            <a:r>
              <a:rPr lang="en-US"/>
              <a:t>Is physical security an issue?</a:t>
            </a:r>
          </a:p>
          <a:p>
            <a:r>
              <a:rPr lang="en-US"/>
              <a:t>3.3.11 Resources and Management Issues </a:t>
            </a:r>
          </a:p>
          <a:p>
            <a:pPr lvl="1"/>
            <a:r>
              <a:rPr lang="en-US"/>
              <a:t>How often will the system be backed up?</a:t>
            </a:r>
          </a:p>
          <a:p>
            <a:pPr lvl="1"/>
            <a:r>
              <a:rPr lang="en-US"/>
              <a:t>Who will be responsible for the back up?</a:t>
            </a:r>
          </a:p>
          <a:p>
            <a:pPr lvl="1"/>
            <a:r>
              <a:rPr lang="en-US"/>
              <a:t>Who is responsible for system installation?</a:t>
            </a:r>
          </a:p>
          <a:p>
            <a:pPr lvl="1"/>
            <a:r>
              <a:rPr lang="en-US"/>
              <a:t>Who will be responsible for system maintenance?</a:t>
            </a:r>
          </a:p>
        </p:txBody>
      </p:sp>
    </p:spTree>
    <p:extLst>
      <p:ext uri="{BB962C8B-B14F-4D97-AF65-F5344CB8AC3E}">
        <p14:creationId xmlns:p14="http://schemas.microsoft.com/office/powerpoint/2010/main" val="15544321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Analysis models represent user-level concepts, not actual software classes or components</a:t>
            </a:r>
          </a:p>
          <a:p>
            <a:pPr lvl="1"/>
            <a:r>
              <a:rPr lang="en-US" dirty="0" smtClean="0"/>
              <a:t>Classes such as Database, Subsystem, </a:t>
            </a:r>
            <a:r>
              <a:rPr lang="en-US" dirty="0" err="1" smtClean="0"/>
              <a:t>SessionManager</a:t>
            </a:r>
            <a:r>
              <a:rPr lang="en-US" dirty="0" smtClean="0"/>
              <a:t>, Network should not appear in the analysis model</a:t>
            </a:r>
          </a:p>
          <a:p>
            <a:pPr lvl="1"/>
            <a:endParaRPr lang="en-US" dirty="0"/>
          </a:p>
        </p:txBody>
      </p:sp>
      <p:grpSp>
        <p:nvGrpSpPr>
          <p:cNvPr id="4" name="Group 3"/>
          <p:cNvGrpSpPr/>
          <p:nvPr/>
        </p:nvGrpSpPr>
        <p:grpSpPr>
          <a:xfrm>
            <a:off x="1005487" y="3887694"/>
            <a:ext cx="7026195" cy="2159000"/>
            <a:chOff x="355600" y="2182813"/>
            <a:chExt cx="8194675" cy="3068637"/>
          </a:xfrm>
        </p:grpSpPr>
        <p:grpSp>
          <p:nvGrpSpPr>
            <p:cNvPr id="5" name="Group 1060"/>
            <p:cNvGrpSpPr>
              <a:grpSpLocks/>
            </p:cNvGrpSpPr>
            <p:nvPr/>
          </p:nvGrpSpPr>
          <p:grpSpPr bwMode="auto">
            <a:xfrm>
              <a:off x="989013" y="2959100"/>
              <a:ext cx="1922462" cy="568325"/>
              <a:chOff x="623" y="1864"/>
              <a:chExt cx="1211" cy="358"/>
            </a:xfrm>
          </p:grpSpPr>
          <p:sp>
            <p:nvSpPr>
              <p:cNvPr id="38" name="Rectangle 1029"/>
              <p:cNvSpPr>
                <a:spLocks noChangeArrowheads="1"/>
              </p:cNvSpPr>
              <p:nvPr/>
            </p:nvSpPr>
            <p:spPr bwMode="auto">
              <a:xfrm>
                <a:off x="623" y="1864"/>
                <a:ext cx="1211" cy="35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39" name="Rectangle 1030"/>
              <p:cNvSpPr>
                <a:spLocks noChangeArrowheads="1"/>
              </p:cNvSpPr>
              <p:nvPr/>
            </p:nvSpPr>
            <p:spPr bwMode="auto">
              <a:xfrm>
                <a:off x="899" y="1976"/>
                <a:ext cx="658"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UniversalTime</a:t>
                </a:r>
                <a:endParaRPr lang="en-US" sz="1800"/>
              </a:p>
            </p:txBody>
          </p:sp>
        </p:grpSp>
        <p:grpSp>
          <p:nvGrpSpPr>
            <p:cNvPr id="6" name="Group 1061"/>
            <p:cNvGrpSpPr>
              <a:grpSpLocks/>
            </p:cNvGrpSpPr>
            <p:nvPr/>
          </p:nvGrpSpPr>
          <p:grpSpPr bwMode="auto">
            <a:xfrm>
              <a:off x="355600" y="3810000"/>
              <a:ext cx="1943100" cy="546100"/>
              <a:chOff x="224" y="2400"/>
              <a:chExt cx="1224" cy="344"/>
            </a:xfrm>
          </p:grpSpPr>
          <p:sp>
            <p:nvSpPr>
              <p:cNvPr id="36" name="Rectangle 1031"/>
              <p:cNvSpPr>
                <a:spLocks noChangeArrowheads="1"/>
              </p:cNvSpPr>
              <p:nvPr/>
            </p:nvSpPr>
            <p:spPr bwMode="auto">
              <a:xfrm>
                <a:off x="224" y="2400"/>
                <a:ext cx="1224" cy="344"/>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37" name="Rectangle 1032"/>
              <p:cNvSpPr>
                <a:spLocks noChangeArrowheads="1"/>
              </p:cNvSpPr>
              <p:nvPr/>
            </p:nvSpPr>
            <p:spPr bwMode="auto">
              <a:xfrm>
                <a:off x="605" y="2505"/>
                <a:ext cx="463"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TimeZone</a:t>
                </a:r>
                <a:endParaRPr lang="en-US" sz="1800"/>
              </a:p>
            </p:txBody>
          </p:sp>
        </p:grpSp>
        <p:grpSp>
          <p:nvGrpSpPr>
            <p:cNvPr id="7" name="Group 1062"/>
            <p:cNvGrpSpPr>
              <a:grpSpLocks/>
            </p:cNvGrpSpPr>
            <p:nvPr/>
          </p:nvGrpSpPr>
          <p:grpSpPr bwMode="auto">
            <a:xfrm>
              <a:off x="704850" y="4662488"/>
              <a:ext cx="1922463" cy="566737"/>
              <a:chOff x="444" y="2937"/>
              <a:chExt cx="1211" cy="357"/>
            </a:xfrm>
          </p:grpSpPr>
          <p:sp>
            <p:nvSpPr>
              <p:cNvPr id="34" name="Rectangle 1033"/>
              <p:cNvSpPr>
                <a:spLocks noChangeArrowheads="1"/>
              </p:cNvSpPr>
              <p:nvPr/>
            </p:nvSpPr>
            <p:spPr bwMode="auto">
              <a:xfrm>
                <a:off x="444" y="2937"/>
                <a:ext cx="1211" cy="357"/>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35" name="Rectangle 1034"/>
              <p:cNvSpPr>
                <a:spLocks noChangeArrowheads="1"/>
              </p:cNvSpPr>
              <p:nvPr/>
            </p:nvSpPr>
            <p:spPr bwMode="auto">
              <a:xfrm>
                <a:off x="854" y="3049"/>
                <a:ext cx="392"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Location</a:t>
                </a:r>
                <a:endParaRPr lang="en-US" sz="1800"/>
              </a:p>
            </p:txBody>
          </p:sp>
        </p:grpSp>
        <p:grpSp>
          <p:nvGrpSpPr>
            <p:cNvPr id="8" name="Group 1063"/>
            <p:cNvGrpSpPr>
              <a:grpSpLocks/>
            </p:cNvGrpSpPr>
            <p:nvPr/>
          </p:nvGrpSpPr>
          <p:grpSpPr bwMode="auto">
            <a:xfrm>
              <a:off x="4243388" y="2914650"/>
              <a:ext cx="1943100" cy="568325"/>
              <a:chOff x="2673" y="1836"/>
              <a:chExt cx="1224" cy="358"/>
            </a:xfrm>
          </p:grpSpPr>
          <p:sp>
            <p:nvSpPr>
              <p:cNvPr id="32" name="Rectangle 1035"/>
              <p:cNvSpPr>
                <a:spLocks noChangeArrowheads="1"/>
              </p:cNvSpPr>
              <p:nvPr/>
            </p:nvSpPr>
            <p:spPr bwMode="auto">
              <a:xfrm>
                <a:off x="2673" y="1836"/>
                <a:ext cx="1224" cy="35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33" name="Rectangle 1036"/>
              <p:cNvSpPr>
                <a:spLocks noChangeArrowheads="1"/>
              </p:cNvSpPr>
              <p:nvPr/>
            </p:nvSpPr>
            <p:spPr bwMode="auto">
              <a:xfrm>
                <a:off x="2832" y="1948"/>
                <a:ext cx="906"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TimeZoneDatabase</a:t>
                </a:r>
                <a:endParaRPr lang="en-US" sz="1800"/>
              </a:p>
            </p:txBody>
          </p:sp>
        </p:grpSp>
        <p:grpSp>
          <p:nvGrpSpPr>
            <p:cNvPr id="9" name="Group 1064"/>
            <p:cNvGrpSpPr>
              <a:grpSpLocks/>
            </p:cNvGrpSpPr>
            <p:nvPr/>
          </p:nvGrpSpPr>
          <p:grpSpPr bwMode="auto">
            <a:xfrm>
              <a:off x="4527550" y="3832225"/>
              <a:ext cx="1920875" cy="568325"/>
              <a:chOff x="2852" y="2414"/>
              <a:chExt cx="1210" cy="358"/>
            </a:xfrm>
          </p:grpSpPr>
          <p:sp>
            <p:nvSpPr>
              <p:cNvPr id="30" name="Rectangle 1037"/>
              <p:cNvSpPr>
                <a:spLocks noChangeArrowheads="1"/>
              </p:cNvSpPr>
              <p:nvPr/>
            </p:nvSpPr>
            <p:spPr bwMode="auto">
              <a:xfrm>
                <a:off x="2852" y="2414"/>
                <a:ext cx="1210" cy="35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31" name="Rectangle 1038"/>
              <p:cNvSpPr>
                <a:spLocks noChangeArrowheads="1"/>
              </p:cNvSpPr>
              <p:nvPr/>
            </p:nvSpPr>
            <p:spPr bwMode="auto">
              <a:xfrm>
                <a:off x="3175" y="2526"/>
                <a:ext cx="565"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GPSLocator</a:t>
                </a:r>
                <a:endParaRPr lang="en-US" sz="1800"/>
              </a:p>
            </p:txBody>
          </p:sp>
        </p:grpSp>
        <p:grpSp>
          <p:nvGrpSpPr>
            <p:cNvPr id="10" name="Group 1065"/>
            <p:cNvGrpSpPr>
              <a:grpSpLocks/>
            </p:cNvGrpSpPr>
            <p:nvPr/>
          </p:nvGrpSpPr>
          <p:grpSpPr bwMode="auto">
            <a:xfrm>
              <a:off x="4264025" y="4640263"/>
              <a:ext cx="1922463" cy="568325"/>
              <a:chOff x="2686" y="2923"/>
              <a:chExt cx="1211" cy="358"/>
            </a:xfrm>
          </p:grpSpPr>
          <p:sp>
            <p:nvSpPr>
              <p:cNvPr id="28" name="Rectangle 1039"/>
              <p:cNvSpPr>
                <a:spLocks noChangeArrowheads="1"/>
              </p:cNvSpPr>
              <p:nvPr/>
            </p:nvSpPr>
            <p:spPr bwMode="auto">
              <a:xfrm>
                <a:off x="2686" y="2923"/>
                <a:ext cx="1211" cy="35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sp>
            <p:nvSpPr>
              <p:cNvPr id="29" name="Rectangle 1040"/>
              <p:cNvSpPr>
                <a:spLocks noChangeArrowheads="1"/>
              </p:cNvSpPr>
              <p:nvPr/>
            </p:nvSpPr>
            <p:spPr bwMode="auto">
              <a:xfrm>
                <a:off x="3140" y="3035"/>
                <a:ext cx="305"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UserId</a:t>
                </a:r>
                <a:endParaRPr lang="en-US" sz="1800"/>
              </a:p>
            </p:txBody>
          </p:sp>
        </p:grpSp>
        <p:sp>
          <p:nvSpPr>
            <p:cNvPr id="11" name="Rectangle 1041"/>
            <p:cNvSpPr>
              <a:spLocks noChangeArrowheads="1"/>
            </p:cNvSpPr>
            <p:nvPr/>
          </p:nvSpPr>
          <p:spPr bwMode="auto">
            <a:xfrm>
              <a:off x="4752175" y="2182813"/>
              <a:ext cx="3106751" cy="481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dirty="0">
                  <a:solidFill>
                    <a:srgbClr val="000000"/>
                  </a:solidFill>
                  <a:latin typeface="Times New Roman" charset="0"/>
                </a:rPr>
                <a:t>Software classes that should not be represented</a:t>
              </a:r>
              <a:br>
                <a:rPr lang="en-US" sz="1100" dirty="0">
                  <a:solidFill>
                    <a:srgbClr val="000000"/>
                  </a:solidFill>
                  <a:latin typeface="Times New Roman" charset="0"/>
                </a:rPr>
              </a:br>
              <a:r>
                <a:rPr lang="en-US" sz="1100" dirty="0">
                  <a:solidFill>
                    <a:srgbClr val="000000"/>
                  </a:solidFill>
                  <a:latin typeface="Times New Roman" charset="0"/>
                </a:rPr>
                <a:t>in the analysis object model.</a:t>
              </a:r>
              <a:endParaRPr lang="en-US" sz="1800" dirty="0"/>
            </a:p>
          </p:txBody>
        </p:sp>
        <p:sp>
          <p:nvSpPr>
            <p:cNvPr id="12" name="Rectangle 1042"/>
            <p:cNvSpPr>
              <a:spLocks noChangeArrowheads="1"/>
            </p:cNvSpPr>
            <p:nvPr/>
          </p:nvSpPr>
          <p:spPr bwMode="auto">
            <a:xfrm>
              <a:off x="486384" y="2182813"/>
              <a:ext cx="2910255" cy="481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Times New Roman" charset="0"/>
                </a:rPr>
                <a:t>Domain concepts that should be represented</a:t>
              </a:r>
              <a:br>
                <a:rPr lang="en-US" sz="1100">
                  <a:solidFill>
                    <a:srgbClr val="000000"/>
                  </a:solidFill>
                  <a:latin typeface="Times New Roman" charset="0"/>
                </a:rPr>
              </a:br>
              <a:r>
                <a:rPr lang="en-US" sz="1100">
                  <a:solidFill>
                    <a:srgbClr val="000000"/>
                  </a:solidFill>
                  <a:latin typeface="Times New Roman" charset="0"/>
                </a:rPr>
                <a:t>in the analysis object model.</a:t>
              </a:r>
              <a:endParaRPr lang="en-US" sz="1800"/>
            </a:p>
          </p:txBody>
        </p:sp>
        <p:sp>
          <p:nvSpPr>
            <p:cNvPr id="13" name="Freeform 1045"/>
            <p:cNvSpPr>
              <a:spLocks/>
            </p:cNvSpPr>
            <p:nvPr/>
          </p:nvSpPr>
          <p:spPr bwMode="auto">
            <a:xfrm>
              <a:off x="6251575" y="2762250"/>
              <a:ext cx="2298700" cy="765175"/>
            </a:xfrm>
            <a:custGeom>
              <a:avLst/>
              <a:gdLst>
                <a:gd name="T0" fmla="*/ 0 w 1448"/>
                <a:gd name="T1" fmla="*/ 0 h 482"/>
                <a:gd name="T2" fmla="*/ 0 w 1448"/>
                <a:gd name="T3" fmla="*/ 482 h 482"/>
                <a:gd name="T4" fmla="*/ 1445 w 1448"/>
                <a:gd name="T5" fmla="*/ 482 h 482"/>
                <a:gd name="T6" fmla="*/ 1448 w 1448"/>
                <a:gd name="T7" fmla="*/ 205 h 482"/>
                <a:gd name="T8" fmla="*/ 1252 w 1448"/>
                <a:gd name="T9" fmla="*/ 0 h 482"/>
                <a:gd name="T10" fmla="*/ 0 w 1448"/>
                <a:gd name="T11" fmla="*/ 0 h 482"/>
              </a:gdLst>
              <a:ahLst/>
              <a:cxnLst>
                <a:cxn ang="0">
                  <a:pos x="T0" y="T1"/>
                </a:cxn>
                <a:cxn ang="0">
                  <a:pos x="T2" y="T3"/>
                </a:cxn>
                <a:cxn ang="0">
                  <a:pos x="T4" y="T5"/>
                </a:cxn>
                <a:cxn ang="0">
                  <a:pos x="T6" y="T7"/>
                </a:cxn>
                <a:cxn ang="0">
                  <a:pos x="T8" y="T9"/>
                </a:cxn>
                <a:cxn ang="0">
                  <a:pos x="T10" y="T11"/>
                </a:cxn>
              </a:cxnLst>
              <a:rect l="0" t="0" r="r" b="b"/>
              <a:pathLst>
                <a:path w="1448" h="482">
                  <a:moveTo>
                    <a:pt x="0" y="0"/>
                  </a:moveTo>
                  <a:lnTo>
                    <a:pt x="0" y="482"/>
                  </a:lnTo>
                  <a:lnTo>
                    <a:pt x="1445" y="482"/>
                  </a:lnTo>
                  <a:lnTo>
                    <a:pt x="1448" y="205"/>
                  </a:lnTo>
                  <a:lnTo>
                    <a:pt x="1252" y="0"/>
                  </a:lnTo>
                  <a:lnTo>
                    <a:pt x="0" y="0"/>
                  </a:lnTo>
                  <a:close/>
                </a:path>
              </a:pathLst>
            </a:custGeom>
            <a:solidFill>
              <a:srgbClr val="FFFFFF"/>
            </a:solidFill>
            <a:ln w="22225">
              <a:solidFill>
                <a:srgbClr val="000000"/>
              </a:solidFill>
              <a:prstDash val="solid"/>
              <a:round/>
              <a:headEnd/>
              <a:tailEnd/>
            </a:ln>
          </p:spPr>
          <p:txBody>
            <a:bodyPr/>
            <a:lstStyle/>
            <a:p>
              <a:endParaRPr lang="en-US" sz="1800"/>
            </a:p>
          </p:txBody>
        </p:sp>
        <p:sp>
          <p:nvSpPr>
            <p:cNvPr id="14" name="Rectangle 1046"/>
            <p:cNvSpPr>
              <a:spLocks noChangeArrowheads="1"/>
            </p:cNvSpPr>
            <p:nvPr/>
          </p:nvSpPr>
          <p:spPr bwMode="auto">
            <a:xfrm>
              <a:off x="6461623" y="2838450"/>
              <a:ext cx="1672229" cy="240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Refers to how time zones </a:t>
              </a:r>
              <a:endParaRPr lang="en-US" sz="1800"/>
            </a:p>
          </p:txBody>
        </p:sp>
        <p:sp>
          <p:nvSpPr>
            <p:cNvPr id="15" name="Rectangle 1047"/>
            <p:cNvSpPr>
              <a:spLocks noChangeArrowheads="1"/>
            </p:cNvSpPr>
            <p:nvPr/>
          </p:nvSpPr>
          <p:spPr bwMode="auto">
            <a:xfrm>
              <a:off x="6434690" y="3057525"/>
              <a:ext cx="1181580" cy="240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are stored (design </a:t>
              </a:r>
              <a:endParaRPr lang="en-US" sz="1800"/>
            </a:p>
          </p:txBody>
        </p:sp>
        <p:sp>
          <p:nvSpPr>
            <p:cNvPr id="16" name="Rectangle 1048"/>
            <p:cNvSpPr>
              <a:spLocks noChangeArrowheads="1"/>
            </p:cNvSpPr>
            <p:nvPr/>
          </p:nvSpPr>
          <p:spPr bwMode="auto">
            <a:xfrm>
              <a:off x="6396996" y="3275013"/>
              <a:ext cx="644197" cy="240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decision).</a:t>
              </a:r>
              <a:endParaRPr lang="en-US" sz="1800"/>
            </a:p>
          </p:txBody>
        </p:sp>
        <p:sp>
          <p:nvSpPr>
            <p:cNvPr id="17" name="Freeform 1049"/>
            <p:cNvSpPr>
              <a:spLocks/>
            </p:cNvSpPr>
            <p:nvPr/>
          </p:nvSpPr>
          <p:spPr bwMode="auto">
            <a:xfrm>
              <a:off x="8239125" y="2762250"/>
              <a:ext cx="284163" cy="306388"/>
            </a:xfrm>
            <a:custGeom>
              <a:avLst/>
              <a:gdLst>
                <a:gd name="T0" fmla="*/ 0 w 179"/>
                <a:gd name="T1" fmla="*/ 0 h 193"/>
                <a:gd name="T2" fmla="*/ 0 w 179"/>
                <a:gd name="T3" fmla="*/ 193 h 193"/>
                <a:gd name="T4" fmla="*/ 179 w 179"/>
                <a:gd name="T5" fmla="*/ 193 h 193"/>
                <a:gd name="T6" fmla="*/ 0 w 179"/>
                <a:gd name="T7" fmla="*/ 0 h 193"/>
              </a:gdLst>
              <a:ahLst/>
              <a:cxnLst>
                <a:cxn ang="0">
                  <a:pos x="T0" y="T1"/>
                </a:cxn>
                <a:cxn ang="0">
                  <a:pos x="T2" y="T3"/>
                </a:cxn>
                <a:cxn ang="0">
                  <a:pos x="T4" y="T5"/>
                </a:cxn>
                <a:cxn ang="0">
                  <a:pos x="T6" y="T7"/>
                </a:cxn>
              </a:cxnLst>
              <a:rect l="0" t="0" r="r" b="b"/>
              <a:pathLst>
                <a:path w="179" h="193">
                  <a:moveTo>
                    <a:pt x="0" y="0"/>
                  </a:moveTo>
                  <a:lnTo>
                    <a:pt x="0" y="193"/>
                  </a:lnTo>
                  <a:lnTo>
                    <a:pt x="179" y="193"/>
                  </a:lnTo>
                  <a:lnTo>
                    <a:pt x="0" y="0"/>
                  </a:lnTo>
                  <a:close/>
                </a:path>
              </a:pathLst>
            </a:custGeom>
            <a:solidFill>
              <a:srgbClr val="FFFFFF"/>
            </a:solidFill>
            <a:ln w="22225">
              <a:solidFill>
                <a:srgbClr val="000000"/>
              </a:solidFill>
              <a:prstDash val="solid"/>
              <a:round/>
              <a:headEnd/>
              <a:tailEnd/>
            </a:ln>
          </p:spPr>
          <p:txBody>
            <a:bodyPr/>
            <a:lstStyle/>
            <a:p>
              <a:endParaRPr lang="en-US" sz="1800"/>
            </a:p>
          </p:txBody>
        </p:sp>
        <p:sp>
          <p:nvSpPr>
            <p:cNvPr id="18" name="Freeform 1050"/>
            <p:cNvSpPr>
              <a:spLocks/>
            </p:cNvSpPr>
            <p:nvPr/>
          </p:nvSpPr>
          <p:spPr bwMode="auto">
            <a:xfrm>
              <a:off x="6251575" y="3657600"/>
              <a:ext cx="2298700" cy="785813"/>
            </a:xfrm>
            <a:custGeom>
              <a:avLst/>
              <a:gdLst>
                <a:gd name="T0" fmla="*/ 0 w 1448"/>
                <a:gd name="T1" fmla="*/ 0 h 495"/>
                <a:gd name="T2" fmla="*/ 0 w 1448"/>
                <a:gd name="T3" fmla="*/ 495 h 495"/>
                <a:gd name="T4" fmla="*/ 1445 w 1448"/>
                <a:gd name="T5" fmla="*/ 495 h 495"/>
                <a:gd name="T6" fmla="*/ 1448 w 1448"/>
                <a:gd name="T7" fmla="*/ 220 h 495"/>
                <a:gd name="T8" fmla="*/ 1252 w 1448"/>
                <a:gd name="T9" fmla="*/ 0 h 495"/>
                <a:gd name="T10" fmla="*/ 0 w 1448"/>
                <a:gd name="T11" fmla="*/ 0 h 495"/>
              </a:gdLst>
              <a:ahLst/>
              <a:cxnLst>
                <a:cxn ang="0">
                  <a:pos x="T0" y="T1"/>
                </a:cxn>
                <a:cxn ang="0">
                  <a:pos x="T2" y="T3"/>
                </a:cxn>
                <a:cxn ang="0">
                  <a:pos x="T4" y="T5"/>
                </a:cxn>
                <a:cxn ang="0">
                  <a:pos x="T6" y="T7"/>
                </a:cxn>
                <a:cxn ang="0">
                  <a:pos x="T8" y="T9"/>
                </a:cxn>
                <a:cxn ang="0">
                  <a:pos x="T10" y="T11"/>
                </a:cxn>
              </a:cxnLst>
              <a:rect l="0" t="0" r="r" b="b"/>
              <a:pathLst>
                <a:path w="1448" h="495">
                  <a:moveTo>
                    <a:pt x="0" y="0"/>
                  </a:moveTo>
                  <a:lnTo>
                    <a:pt x="0" y="495"/>
                  </a:lnTo>
                  <a:lnTo>
                    <a:pt x="1445" y="495"/>
                  </a:lnTo>
                  <a:lnTo>
                    <a:pt x="1448" y="220"/>
                  </a:lnTo>
                  <a:lnTo>
                    <a:pt x="1252" y="0"/>
                  </a:lnTo>
                  <a:lnTo>
                    <a:pt x="0" y="0"/>
                  </a:lnTo>
                  <a:close/>
                </a:path>
              </a:pathLst>
            </a:custGeom>
            <a:solidFill>
              <a:srgbClr val="FFFFFF"/>
            </a:solidFill>
            <a:ln w="22225">
              <a:solidFill>
                <a:srgbClr val="000000"/>
              </a:solidFill>
              <a:prstDash val="solid"/>
              <a:round/>
              <a:headEnd/>
              <a:tailEnd/>
            </a:ln>
          </p:spPr>
          <p:txBody>
            <a:bodyPr/>
            <a:lstStyle/>
            <a:p>
              <a:endParaRPr lang="en-US" sz="1800"/>
            </a:p>
          </p:txBody>
        </p:sp>
        <p:sp>
          <p:nvSpPr>
            <p:cNvPr id="19" name="Rectangle 1051"/>
            <p:cNvSpPr>
              <a:spLocks noChangeArrowheads="1"/>
            </p:cNvSpPr>
            <p:nvPr/>
          </p:nvSpPr>
          <p:spPr bwMode="auto">
            <a:xfrm>
              <a:off x="6464862" y="3733799"/>
              <a:ext cx="1754652" cy="240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Denotes to how location is </a:t>
              </a:r>
              <a:endParaRPr lang="en-US" sz="1800"/>
            </a:p>
          </p:txBody>
        </p:sp>
        <p:sp>
          <p:nvSpPr>
            <p:cNvPr id="20" name="Rectangle 1052"/>
            <p:cNvSpPr>
              <a:spLocks noChangeArrowheads="1"/>
            </p:cNvSpPr>
            <p:nvPr/>
          </p:nvSpPr>
          <p:spPr bwMode="auto">
            <a:xfrm>
              <a:off x="6435026" y="3952875"/>
              <a:ext cx="1166623" cy="240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measured (design </a:t>
              </a:r>
              <a:endParaRPr lang="en-US" sz="1800"/>
            </a:p>
          </p:txBody>
        </p:sp>
        <p:sp>
          <p:nvSpPr>
            <p:cNvPr id="21" name="Rectangle 1053"/>
            <p:cNvSpPr>
              <a:spLocks noChangeArrowheads="1"/>
            </p:cNvSpPr>
            <p:nvPr/>
          </p:nvSpPr>
          <p:spPr bwMode="auto">
            <a:xfrm>
              <a:off x="6396996" y="4170363"/>
              <a:ext cx="644197" cy="240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decision).</a:t>
              </a:r>
              <a:endParaRPr lang="en-US" sz="1800"/>
            </a:p>
          </p:txBody>
        </p:sp>
        <p:sp>
          <p:nvSpPr>
            <p:cNvPr id="22" name="Freeform 1054"/>
            <p:cNvSpPr>
              <a:spLocks/>
            </p:cNvSpPr>
            <p:nvPr/>
          </p:nvSpPr>
          <p:spPr bwMode="auto">
            <a:xfrm>
              <a:off x="8239125" y="3657600"/>
              <a:ext cx="284163" cy="327025"/>
            </a:xfrm>
            <a:custGeom>
              <a:avLst/>
              <a:gdLst>
                <a:gd name="T0" fmla="*/ 0 w 179"/>
                <a:gd name="T1" fmla="*/ 0 h 206"/>
                <a:gd name="T2" fmla="*/ 0 w 179"/>
                <a:gd name="T3" fmla="*/ 206 h 206"/>
                <a:gd name="T4" fmla="*/ 179 w 179"/>
                <a:gd name="T5" fmla="*/ 206 h 206"/>
                <a:gd name="T6" fmla="*/ 0 w 179"/>
                <a:gd name="T7" fmla="*/ 0 h 206"/>
              </a:gdLst>
              <a:ahLst/>
              <a:cxnLst>
                <a:cxn ang="0">
                  <a:pos x="T0" y="T1"/>
                </a:cxn>
                <a:cxn ang="0">
                  <a:pos x="T2" y="T3"/>
                </a:cxn>
                <a:cxn ang="0">
                  <a:pos x="T4" y="T5"/>
                </a:cxn>
                <a:cxn ang="0">
                  <a:pos x="T6" y="T7"/>
                </a:cxn>
              </a:cxnLst>
              <a:rect l="0" t="0" r="r" b="b"/>
              <a:pathLst>
                <a:path w="179" h="206">
                  <a:moveTo>
                    <a:pt x="0" y="0"/>
                  </a:moveTo>
                  <a:lnTo>
                    <a:pt x="0" y="206"/>
                  </a:lnTo>
                  <a:lnTo>
                    <a:pt x="179" y="206"/>
                  </a:lnTo>
                  <a:lnTo>
                    <a:pt x="0" y="0"/>
                  </a:lnTo>
                  <a:close/>
                </a:path>
              </a:pathLst>
            </a:custGeom>
            <a:solidFill>
              <a:srgbClr val="FFFFFF"/>
            </a:solidFill>
            <a:ln w="22225">
              <a:solidFill>
                <a:srgbClr val="000000"/>
              </a:solidFill>
              <a:prstDash val="solid"/>
              <a:round/>
              <a:headEnd/>
              <a:tailEnd/>
            </a:ln>
          </p:spPr>
          <p:txBody>
            <a:bodyPr/>
            <a:lstStyle/>
            <a:p>
              <a:endParaRPr lang="en-US" sz="1800"/>
            </a:p>
          </p:txBody>
        </p:sp>
        <p:sp>
          <p:nvSpPr>
            <p:cNvPr id="23" name="Freeform 1055"/>
            <p:cNvSpPr>
              <a:spLocks/>
            </p:cNvSpPr>
            <p:nvPr/>
          </p:nvSpPr>
          <p:spPr bwMode="auto">
            <a:xfrm>
              <a:off x="6251575" y="4487863"/>
              <a:ext cx="2298700" cy="763587"/>
            </a:xfrm>
            <a:custGeom>
              <a:avLst/>
              <a:gdLst>
                <a:gd name="T0" fmla="*/ 0 w 1448"/>
                <a:gd name="T1" fmla="*/ 0 h 481"/>
                <a:gd name="T2" fmla="*/ 0 w 1448"/>
                <a:gd name="T3" fmla="*/ 481 h 481"/>
                <a:gd name="T4" fmla="*/ 1445 w 1448"/>
                <a:gd name="T5" fmla="*/ 481 h 481"/>
                <a:gd name="T6" fmla="*/ 1448 w 1448"/>
                <a:gd name="T7" fmla="*/ 208 h 481"/>
                <a:gd name="T8" fmla="*/ 1252 w 1448"/>
                <a:gd name="T9" fmla="*/ 0 h 481"/>
                <a:gd name="T10" fmla="*/ 0 w 1448"/>
                <a:gd name="T11" fmla="*/ 0 h 481"/>
              </a:gdLst>
              <a:ahLst/>
              <a:cxnLst>
                <a:cxn ang="0">
                  <a:pos x="T0" y="T1"/>
                </a:cxn>
                <a:cxn ang="0">
                  <a:pos x="T2" y="T3"/>
                </a:cxn>
                <a:cxn ang="0">
                  <a:pos x="T4" y="T5"/>
                </a:cxn>
                <a:cxn ang="0">
                  <a:pos x="T6" y="T7"/>
                </a:cxn>
                <a:cxn ang="0">
                  <a:pos x="T8" y="T9"/>
                </a:cxn>
                <a:cxn ang="0">
                  <a:pos x="T10" y="T11"/>
                </a:cxn>
              </a:cxnLst>
              <a:rect l="0" t="0" r="r" b="b"/>
              <a:pathLst>
                <a:path w="1448" h="481">
                  <a:moveTo>
                    <a:pt x="0" y="0"/>
                  </a:moveTo>
                  <a:lnTo>
                    <a:pt x="0" y="481"/>
                  </a:lnTo>
                  <a:lnTo>
                    <a:pt x="1445" y="481"/>
                  </a:lnTo>
                  <a:lnTo>
                    <a:pt x="1448" y="208"/>
                  </a:lnTo>
                  <a:lnTo>
                    <a:pt x="1252" y="0"/>
                  </a:lnTo>
                  <a:lnTo>
                    <a:pt x="0" y="0"/>
                  </a:lnTo>
                  <a:close/>
                </a:path>
              </a:pathLst>
            </a:custGeom>
            <a:solidFill>
              <a:srgbClr val="FFFFFF"/>
            </a:solidFill>
            <a:ln w="22225">
              <a:solidFill>
                <a:srgbClr val="000000"/>
              </a:solidFill>
              <a:prstDash val="solid"/>
              <a:round/>
              <a:headEnd/>
              <a:tailEnd/>
            </a:ln>
          </p:spPr>
          <p:txBody>
            <a:bodyPr/>
            <a:lstStyle/>
            <a:p>
              <a:endParaRPr lang="en-US" sz="1800"/>
            </a:p>
          </p:txBody>
        </p:sp>
        <p:sp>
          <p:nvSpPr>
            <p:cNvPr id="24" name="Rectangle 1056"/>
            <p:cNvSpPr>
              <a:spLocks noChangeArrowheads="1"/>
            </p:cNvSpPr>
            <p:nvPr/>
          </p:nvSpPr>
          <p:spPr bwMode="auto">
            <a:xfrm>
              <a:off x="6425277" y="4564063"/>
              <a:ext cx="1338522" cy="240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Refers to an internal</a:t>
              </a:r>
              <a:endParaRPr lang="en-US" sz="1800"/>
            </a:p>
          </p:txBody>
        </p:sp>
        <p:sp>
          <p:nvSpPr>
            <p:cNvPr id="25" name="Rectangle 1057"/>
            <p:cNvSpPr>
              <a:spLocks noChangeArrowheads="1"/>
            </p:cNvSpPr>
            <p:nvPr/>
          </p:nvSpPr>
          <p:spPr bwMode="auto">
            <a:xfrm>
              <a:off x="6440947" y="4781551"/>
              <a:ext cx="1745333" cy="240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mechanism for identifying</a:t>
              </a:r>
              <a:endParaRPr lang="en-US" sz="1800"/>
            </a:p>
          </p:txBody>
        </p:sp>
        <p:sp>
          <p:nvSpPr>
            <p:cNvPr id="26" name="Rectangle 1058"/>
            <p:cNvSpPr>
              <a:spLocks noChangeArrowheads="1"/>
            </p:cNvSpPr>
            <p:nvPr/>
          </p:nvSpPr>
          <p:spPr bwMode="auto">
            <a:xfrm>
              <a:off x="6425242" y="5000625"/>
              <a:ext cx="1522743" cy="240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users (design decision)</a:t>
              </a:r>
              <a:endParaRPr lang="en-US" sz="1800"/>
            </a:p>
          </p:txBody>
        </p:sp>
        <p:sp>
          <p:nvSpPr>
            <p:cNvPr id="27" name="Freeform 1059"/>
            <p:cNvSpPr>
              <a:spLocks/>
            </p:cNvSpPr>
            <p:nvPr/>
          </p:nvSpPr>
          <p:spPr bwMode="auto">
            <a:xfrm>
              <a:off x="8239125" y="4487863"/>
              <a:ext cx="284163" cy="304800"/>
            </a:xfrm>
            <a:custGeom>
              <a:avLst/>
              <a:gdLst>
                <a:gd name="T0" fmla="*/ 0 w 179"/>
                <a:gd name="T1" fmla="*/ 0 h 192"/>
                <a:gd name="T2" fmla="*/ 0 w 179"/>
                <a:gd name="T3" fmla="*/ 192 h 192"/>
                <a:gd name="T4" fmla="*/ 179 w 179"/>
                <a:gd name="T5" fmla="*/ 192 h 192"/>
                <a:gd name="T6" fmla="*/ 0 w 179"/>
                <a:gd name="T7" fmla="*/ 0 h 192"/>
              </a:gdLst>
              <a:ahLst/>
              <a:cxnLst>
                <a:cxn ang="0">
                  <a:pos x="T0" y="T1"/>
                </a:cxn>
                <a:cxn ang="0">
                  <a:pos x="T2" y="T3"/>
                </a:cxn>
                <a:cxn ang="0">
                  <a:pos x="T4" y="T5"/>
                </a:cxn>
                <a:cxn ang="0">
                  <a:pos x="T6" y="T7"/>
                </a:cxn>
              </a:cxnLst>
              <a:rect l="0" t="0" r="r" b="b"/>
              <a:pathLst>
                <a:path w="179" h="192">
                  <a:moveTo>
                    <a:pt x="0" y="0"/>
                  </a:moveTo>
                  <a:lnTo>
                    <a:pt x="0" y="192"/>
                  </a:lnTo>
                  <a:lnTo>
                    <a:pt x="179" y="192"/>
                  </a:lnTo>
                  <a:lnTo>
                    <a:pt x="0" y="0"/>
                  </a:lnTo>
                  <a:close/>
                </a:path>
              </a:pathLst>
            </a:custGeom>
            <a:solidFill>
              <a:srgbClr val="FFFFFF"/>
            </a:solidFill>
            <a:ln w="22225">
              <a:solidFill>
                <a:srgbClr val="000000"/>
              </a:solidFill>
              <a:prstDash val="solid"/>
              <a:round/>
              <a:headEnd/>
              <a:tailEnd/>
            </a:ln>
          </p:spPr>
          <p:txBody>
            <a:bodyPr/>
            <a:lstStyle/>
            <a:p>
              <a:endParaRPr lang="en-US" sz="1800"/>
            </a:p>
          </p:txBody>
        </p:sp>
      </p:grpSp>
    </p:spTree>
    <p:extLst>
      <p:ext uri="{BB962C8B-B14F-4D97-AF65-F5344CB8AC3E}">
        <p14:creationId xmlns:p14="http://schemas.microsoft.com/office/powerpoint/2010/main" val="42631929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31800" y="179388"/>
            <a:ext cx="8712200" cy="688975"/>
          </a:xfrm>
        </p:spPr>
        <p:txBody>
          <a:bodyPr/>
          <a:lstStyle/>
          <a:p>
            <a:r>
              <a:rPr lang="en-US" sz="2400" dirty="0"/>
              <a:t>Constraints (Pseudo Requirements)</a:t>
            </a:r>
          </a:p>
        </p:txBody>
      </p:sp>
      <p:sp>
        <p:nvSpPr>
          <p:cNvPr id="90115" name="Rectangle 3"/>
          <p:cNvSpPr>
            <a:spLocks noGrp="1" noChangeArrowheads="1"/>
          </p:cNvSpPr>
          <p:nvPr>
            <p:ph type="body" idx="1"/>
          </p:nvPr>
        </p:nvSpPr>
        <p:spPr/>
        <p:txBody>
          <a:bodyPr/>
          <a:lstStyle/>
          <a:p>
            <a:pPr>
              <a:lnSpc>
                <a:spcPct val="80000"/>
              </a:lnSpc>
            </a:pPr>
            <a:r>
              <a:rPr lang="en-US"/>
              <a:t>Constraint: </a:t>
            </a:r>
          </a:p>
          <a:p>
            <a:pPr lvl="1">
              <a:lnSpc>
                <a:spcPct val="80000"/>
              </a:lnSpc>
            </a:pPr>
            <a:r>
              <a:rPr lang="en-US"/>
              <a:t>Any client restriction on the solution domain</a:t>
            </a:r>
          </a:p>
          <a:p>
            <a:pPr>
              <a:lnSpc>
                <a:spcPct val="80000"/>
              </a:lnSpc>
            </a:pPr>
            <a:r>
              <a:rPr lang="en-US"/>
              <a:t>Examples:</a:t>
            </a:r>
          </a:p>
          <a:p>
            <a:pPr lvl="1">
              <a:lnSpc>
                <a:spcPct val="80000"/>
              </a:lnSpc>
            </a:pPr>
            <a:r>
              <a:rPr lang="en-US"/>
              <a:t>The target platform must be an IBM/360</a:t>
            </a:r>
          </a:p>
          <a:p>
            <a:pPr lvl="1">
              <a:lnSpc>
                <a:spcPct val="80000"/>
              </a:lnSpc>
            </a:pPr>
            <a:r>
              <a:rPr lang="en-US"/>
              <a:t>The implementation language must be COBOL</a:t>
            </a:r>
          </a:p>
          <a:p>
            <a:pPr lvl="1">
              <a:lnSpc>
                <a:spcPct val="80000"/>
              </a:lnSpc>
            </a:pPr>
            <a:r>
              <a:rPr lang="en-US"/>
              <a:t>The documentation standard X must be used</a:t>
            </a:r>
          </a:p>
          <a:p>
            <a:pPr lvl="1">
              <a:lnSpc>
                <a:spcPct val="80000"/>
              </a:lnSpc>
            </a:pPr>
            <a:r>
              <a:rPr lang="en-US"/>
              <a:t>A data-glove must be used</a:t>
            </a:r>
          </a:p>
          <a:p>
            <a:pPr lvl="1">
              <a:lnSpc>
                <a:spcPct val="80000"/>
              </a:lnSpc>
            </a:pPr>
            <a:r>
              <a:rPr lang="en-US"/>
              <a:t>ActiveX must be used</a:t>
            </a:r>
          </a:p>
          <a:p>
            <a:pPr lvl="1">
              <a:lnSpc>
                <a:spcPct val="80000"/>
              </a:lnSpc>
            </a:pPr>
            <a:r>
              <a:rPr lang="en-US"/>
              <a:t>The system must interface to a paper-tape reader</a:t>
            </a:r>
          </a:p>
          <a:p>
            <a:pPr>
              <a:lnSpc>
                <a:spcPct val="80000"/>
              </a:lnSpc>
            </a:pPr>
            <a:endParaRPr lang="en-US"/>
          </a:p>
          <a:p>
            <a:pPr>
              <a:lnSpc>
                <a:spcPct val="80000"/>
              </a:lnSpc>
            </a:pPr>
            <a:endParaRPr lang="en-US"/>
          </a:p>
          <a:p>
            <a:pPr lvl="1">
              <a:lnSpc>
                <a:spcPct val="80000"/>
              </a:lnSpc>
            </a:pPr>
            <a:endParaRPr lang="en-US"/>
          </a:p>
          <a:p>
            <a:pPr>
              <a:lnSpc>
                <a:spcPct val="80000"/>
              </a:lnSpc>
            </a:pPr>
            <a:endParaRPr lang="en-US"/>
          </a:p>
        </p:txBody>
      </p:sp>
    </p:spTree>
    <p:extLst>
      <p:ext uri="{BB962C8B-B14F-4D97-AF65-F5344CB8AC3E}">
        <p14:creationId xmlns:p14="http://schemas.microsoft.com/office/powerpoint/2010/main" val="227622377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19100" y="222250"/>
            <a:ext cx="8153400" cy="539750"/>
          </a:xfrm>
        </p:spPr>
        <p:txBody>
          <a:bodyPr/>
          <a:lstStyle/>
          <a:p>
            <a:pPr algn="ctr"/>
            <a:r>
              <a:rPr lang="de-DE" dirty="0"/>
              <a:t>Who </a:t>
            </a:r>
            <a:r>
              <a:rPr lang="de-DE" dirty="0" err="1"/>
              <a:t>uses</a:t>
            </a:r>
            <a:r>
              <a:rPr lang="de-DE" dirty="0"/>
              <a:t> </a:t>
            </a:r>
            <a:r>
              <a:rPr lang="de-DE" dirty="0" err="1"/>
              <a:t>class</a:t>
            </a:r>
            <a:r>
              <a:rPr lang="de-DE" dirty="0"/>
              <a:t> </a:t>
            </a:r>
            <a:r>
              <a:rPr lang="de-DE" dirty="0" err="1"/>
              <a:t>diagrams</a:t>
            </a:r>
            <a:r>
              <a:rPr lang="de-DE" dirty="0"/>
              <a:t>?</a:t>
            </a:r>
          </a:p>
        </p:txBody>
      </p:sp>
      <p:sp>
        <p:nvSpPr>
          <p:cNvPr id="136195" name="Rectangle 3"/>
          <p:cNvSpPr>
            <a:spLocks noGrp="1" noChangeArrowheads="1"/>
          </p:cNvSpPr>
          <p:nvPr>
            <p:ph type="body" idx="1"/>
          </p:nvPr>
        </p:nvSpPr>
        <p:spPr>
          <a:xfrm>
            <a:off x="304800" y="762000"/>
            <a:ext cx="8616950" cy="5588000"/>
          </a:xfrm>
        </p:spPr>
        <p:txBody>
          <a:bodyPr/>
          <a:lstStyle/>
          <a:p>
            <a:r>
              <a:rPr lang="de-DE" sz="2400" dirty="0" err="1">
                <a:latin typeface="Times New Roman" charset="0"/>
              </a:rPr>
              <a:t>Purpose</a:t>
            </a:r>
            <a:r>
              <a:rPr lang="de-DE" sz="2400" dirty="0">
                <a:latin typeface="Times New Roman" charset="0"/>
              </a:rPr>
              <a:t> </a:t>
            </a:r>
            <a:r>
              <a:rPr lang="de-DE" sz="2400" dirty="0" err="1">
                <a:latin typeface="Times New Roman" charset="0"/>
              </a:rPr>
              <a:t>of</a:t>
            </a:r>
            <a:r>
              <a:rPr lang="de-DE" sz="2400" dirty="0">
                <a:latin typeface="Times New Roman" charset="0"/>
              </a:rPr>
              <a:t> Class </a:t>
            </a:r>
            <a:r>
              <a:rPr lang="de-DE" sz="2400" dirty="0" err="1">
                <a:latin typeface="Times New Roman" charset="0"/>
              </a:rPr>
              <a:t>diagrams</a:t>
            </a:r>
            <a:r>
              <a:rPr lang="de-DE" sz="2400" dirty="0">
                <a:latin typeface="Times New Roman" charset="0"/>
              </a:rPr>
              <a:t> :</a:t>
            </a:r>
          </a:p>
          <a:p>
            <a:pPr lvl="1"/>
            <a:r>
              <a:rPr lang="de-DE" sz="2000" dirty="0">
                <a:latin typeface="Times New Roman" charset="0"/>
              </a:rPr>
              <a:t>The </a:t>
            </a:r>
            <a:r>
              <a:rPr lang="de-DE" sz="2000" dirty="0" err="1">
                <a:latin typeface="Times New Roman" charset="0"/>
              </a:rPr>
              <a:t>description</a:t>
            </a:r>
            <a:r>
              <a:rPr lang="de-DE" sz="2000" dirty="0">
                <a:latin typeface="Times New Roman" charset="0"/>
              </a:rPr>
              <a:t> </a:t>
            </a:r>
            <a:r>
              <a:rPr lang="de-DE" sz="2000" dirty="0" err="1">
                <a:latin typeface="Times New Roman" charset="0"/>
              </a:rPr>
              <a:t>of</a:t>
            </a:r>
            <a:r>
              <a:rPr lang="de-DE" sz="2000" dirty="0">
                <a:latin typeface="Times New Roman" charset="0"/>
              </a:rPr>
              <a:t> </a:t>
            </a:r>
            <a:r>
              <a:rPr lang="de-DE" sz="2000" dirty="0" err="1">
                <a:latin typeface="Times New Roman" charset="0"/>
              </a:rPr>
              <a:t>the</a:t>
            </a:r>
            <a:r>
              <a:rPr lang="de-DE" sz="2000" dirty="0">
                <a:latin typeface="Times New Roman" charset="0"/>
              </a:rPr>
              <a:t> </a:t>
            </a:r>
            <a:r>
              <a:rPr lang="de-DE" sz="2000" i="1" dirty="0" err="1">
                <a:latin typeface="Times New Roman" charset="0"/>
              </a:rPr>
              <a:t>static</a:t>
            </a:r>
            <a:r>
              <a:rPr lang="de-DE" sz="2000" dirty="0">
                <a:latin typeface="Times New Roman" charset="0"/>
              </a:rPr>
              <a:t> </a:t>
            </a:r>
            <a:r>
              <a:rPr lang="de-DE" sz="2000" dirty="0" err="1">
                <a:latin typeface="Times New Roman" charset="0"/>
              </a:rPr>
              <a:t>properties</a:t>
            </a:r>
            <a:r>
              <a:rPr lang="de-DE" sz="2000" dirty="0">
                <a:latin typeface="Times New Roman" charset="0"/>
              </a:rPr>
              <a:t> </a:t>
            </a:r>
            <a:r>
              <a:rPr lang="de-DE" sz="2000" dirty="0" err="1">
                <a:latin typeface="Times New Roman" charset="0"/>
              </a:rPr>
              <a:t>of</a:t>
            </a:r>
            <a:r>
              <a:rPr lang="de-DE" sz="2000" dirty="0">
                <a:latin typeface="Times New Roman" charset="0"/>
              </a:rPr>
              <a:t> a </a:t>
            </a:r>
            <a:r>
              <a:rPr lang="de-DE" sz="2000" dirty="0" err="1">
                <a:latin typeface="Times New Roman" charset="0"/>
              </a:rPr>
              <a:t>system</a:t>
            </a:r>
            <a:r>
              <a:rPr lang="de-DE" sz="2000" dirty="0">
                <a:latin typeface="Times New Roman" charset="0"/>
              </a:rPr>
              <a:t> (</a:t>
            </a:r>
            <a:r>
              <a:rPr lang="de-DE" sz="2000" dirty="0" err="1">
                <a:latin typeface="Times New Roman" charset="0"/>
              </a:rPr>
              <a:t>main</a:t>
            </a:r>
            <a:r>
              <a:rPr lang="de-DE" sz="2000" dirty="0">
                <a:latin typeface="Times New Roman" charset="0"/>
              </a:rPr>
              <a:t> </a:t>
            </a:r>
            <a:r>
              <a:rPr lang="de-DE" sz="2000" dirty="0" err="1">
                <a:latin typeface="Times New Roman" charset="0"/>
              </a:rPr>
              <a:t>purpose</a:t>
            </a:r>
            <a:r>
              <a:rPr lang="de-DE" sz="2000" dirty="0">
                <a:latin typeface="Times New Roman" charset="0"/>
              </a:rPr>
              <a:t>)</a:t>
            </a:r>
          </a:p>
          <a:p>
            <a:pPr lvl="1"/>
            <a:r>
              <a:rPr lang="de-DE" sz="2000" b="0" i="1" dirty="0">
                <a:latin typeface="Times New Roman" charset="0"/>
              </a:rPr>
              <a:t>[</a:t>
            </a:r>
            <a:r>
              <a:rPr lang="de-DE" sz="2000" b="0" i="1" dirty="0" err="1">
                <a:latin typeface="Times New Roman" charset="0"/>
              </a:rPr>
              <a:t>Has</a:t>
            </a:r>
            <a:r>
              <a:rPr lang="de-DE" sz="2000" b="0" i="1" dirty="0">
                <a:latin typeface="Times New Roman" charset="0"/>
              </a:rPr>
              <a:t> a </a:t>
            </a:r>
            <a:r>
              <a:rPr lang="de-DE" sz="2000" b="0" i="1" dirty="0" err="1">
                <a:latin typeface="Times New Roman" charset="0"/>
              </a:rPr>
              <a:t>lot</a:t>
            </a:r>
            <a:r>
              <a:rPr lang="de-DE" sz="2000" b="0" i="1" dirty="0">
                <a:latin typeface="Times New Roman" charset="0"/>
              </a:rPr>
              <a:t> </a:t>
            </a:r>
            <a:r>
              <a:rPr lang="de-DE" sz="2000" b="0" i="1" dirty="0" err="1">
                <a:latin typeface="Times New Roman" charset="0"/>
              </a:rPr>
              <a:t>to</a:t>
            </a:r>
            <a:r>
              <a:rPr lang="de-DE" sz="2000" b="0" i="1" dirty="0">
                <a:latin typeface="Times New Roman" charset="0"/>
              </a:rPr>
              <a:t> do </a:t>
            </a:r>
            <a:r>
              <a:rPr lang="de-DE" sz="2000" b="0" i="1" dirty="0" err="1">
                <a:latin typeface="Times New Roman" charset="0"/>
              </a:rPr>
              <a:t>with</a:t>
            </a:r>
            <a:r>
              <a:rPr lang="de-DE" sz="2000" b="0" i="1" dirty="0">
                <a:latin typeface="Times New Roman" charset="0"/>
              </a:rPr>
              <a:t> </a:t>
            </a:r>
            <a:r>
              <a:rPr lang="de-DE" sz="2000" b="0" i="1" dirty="0" err="1">
                <a:latin typeface="Times New Roman" charset="0"/>
              </a:rPr>
              <a:t>the</a:t>
            </a:r>
            <a:r>
              <a:rPr lang="de-DE" sz="2000" b="0" i="1" dirty="0">
                <a:latin typeface="Times New Roman" charset="0"/>
              </a:rPr>
              <a:t> </a:t>
            </a:r>
            <a:r>
              <a:rPr lang="de-DE" sz="2000" b="0" i="1" dirty="0" err="1">
                <a:latin typeface="Times New Roman" charset="0"/>
              </a:rPr>
              <a:t>semantic</a:t>
            </a:r>
            <a:r>
              <a:rPr lang="de-DE" sz="2000" b="0" i="1" dirty="0">
                <a:latin typeface="Times New Roman" charset="0"/>
              </a:rPr>
              <a:t> </a:t>
            </a:r>
            <a:r>
              <a:rPr lang="de-DE" sz="2000" b="0" i="1" dirty="0" err="1">
                <a:latin typeface="Times New Roman" charset="0"/>
              </a:rPr>
              <a:t>meaning</a:t>
            </a:r>
            <a:r>
              <a:rPr lang="de-DE" sz="2000" b="0" i="1" dirty="0">
                <a:latin typeface="Times New Roman" charset="0"/>
              </a:rPr>
              <a:t> </a:t>
            </a:r>
            <a:r>
              <a:rPr lang="de-DE" sz="2000" b="0" i="1" dirty="0" err="1">
                <a:latin typeface="Times New Roman" charset="0"/>
              </a:rPr>
              <a:t>of</a:t>
            </a:r>
            <a:r>
              <a:rPr lang="de-DE" sz="2000" b="0" i="1" dirty="0">
                <a:latin typeface="Times New Roman" charset="0"/>
              </a:rPr>
              <a:t> </a:t>
            </a:r>
            <a:r>
              <a:rPr lang="de-DE" sz="2000" b="0" i="1" dirty="0" err="1">
                <a:latin typeface="Times New Roman" charset="0"/>
              </a:rPr>
              <a:t>the</a:t>
            </a:r>
            <a:r>
              <a:rPr lang="de-DE" sz="2000" b="0" i="1" dirty="0">
                <a:latin typeface="Times New Roman" charset="0"/>
              </a:rPr>
              <a:t> </a:t>
            </a:r>
            <a:r>
              <a:rPr lang="de-DE" sz="2000" b="0" i="1" dirty="0" err="1">
                <a:latin typeface="Times New Roman" charset="0"/>
              </a:rPr>
              <a:t>parts</a:t>
            </a:r>
            <a:r>
              <a:rPr lang="de-DE" sz="2000" b="0" i="1" dirty="0">
                <a:latin typeface="Times New Roman" charset="0"/>
              </a:rPr>
              <a:t>]</a:t>
            </a:r>
          </a:p>
          <a:p>
            <a:r>
              <a:rPr lang="de-DE" sz="2400" dirty="0">
                <a:latin typeface="Times New Roman" charset="0"/>
              </a:rPr>
              <a:t>Who </a:t>
            </a:r>
            <a:r>
              <a:rPr lang="de-DE" sz="2400" dirty="0" err="1">
                <a:latin typeface="Times New Roman" charset="0"/>
              </a:rPr>
              <a:t>uses</a:t>
            </a:r>
            <a:r>
              <a:rPr lang="de-DE" sz="2400" dirty="0">
                <a:latin typeface="Times New Roman" charset="0"/>
              </a:rPr>
              <a:t> </a:t>
            </a:r>
            <a:r>
              <a:rPr lang="de-DE" sz="2400" dirty="0" err="1">
                <a:latin typeface="Times New Roman" charset="0"/>
              </a:rPr>
              <a:t>class</a:t>
            </a:r>
            <a:r>
              <a:rPr lang="de-DE" sz="2400" dirty="0">
                <a:latin typeface="Times New Roman" charset="0"/>
              </a:rPr>
              <a:t> </a:t>
            </a:r>
            <a:r>
              <a:rPr lang="de-DE" sz="2400" dirty="0" err="1">
                <a:latin typeface="Times New Roman" charset="0"/>
              </a:rPr>
              <a:t>diagrams</a:t>
            </a:r>
            <a:r>
              <a:rPr lang="de-DE" sz="2400" dirty="0">
                <a:latin typeface="Times New Roman" charset="0"/>
              </a:rPr>
              <a:t>?</a:t>
            </a:r>
          </a:p>
          <a:p>
            <a:r>
              <a:rPr lang="de-DE" sz="2400" b="1" dirty="0">
                <a:latin typeface="Times New Roman" charset="0"/>
              </a:rPr>
              <a:t>The </a:t>
            </a:r>
            <a:r>
              <a:rPr lang="de-DE" sz="2400" b="1" dirty="0" err="1">
                <a:latin typeface="Times New Roman" charset="0"/>
              </a:rPr>
              <a:t>application</a:t>
            </a:r>
            <a:r>
              <a:rPr lang="de-DE" sz="2400" b="1" dirty="0">
                <a:latin typeface="Times New Roman" charset="0"/>
              </a:rPr>
              <a:t> </a:t>
            </a:r>
            <a:r>
              <a:rPr lang="de-DE" sz="2400" b="1" dirty="0" err="1">
                <a:latin typeface="Times New Roman" charset="0"/>
              </a:rPr>
              <a:t>domain</a:t>
            </a:r>
            <a:r>
              <a:rPr lang="de-DE" sz="2400" b="1" dirty="0">
                <a:latin typeface="Times New Roman" charset="0"/>
              </a:rPr>
              <a:t> expert </a:t>
            </a:r>
            <a:r>
              <a:rPr lang="de-DE" sz="2400" dirty="0" err="1">
                <a:latin typeface="Times New Roman" charset="0"/>
              </a:rPr>
              <a:t>uses</a:t>
            </a:r>
            <a:r>
              <a:rPr lang="de-DE" sz="2400" b="1" dirty="0">
                <a:latin typeface="Times New Roman" charset="0"/>
              </a:rPr>
              <a:t> </a:t>
            </a:r>
            <a:r>
              <a:rPr lang="de-DE" sz="2400" dirty="0" err="1">
                <a:latin typeface="Times New Roman" charset="0"/>
              </a:rPr>
              <a:t>class</a:t>
            </a:r>
            <a:r>
              <a:rPr lang="de-DE" sz="2400" dirty="0">
                <a:latin typeface="Times New Roman" charset="0"/>
              </a:rPr>
              <a:t> </a:t>
            </a:r>
            <a:r>
              <a:rPr lang="de-DE" sz="2400" dirty="0" err="1">
                <a:latin typeface="Times New Roman" charset="0"/>
              </a:rPr>
              <a:t>diagrams</a:t>
            </a:r>
            <a:r>
              <a:rPr lang="de-DE" sz="2400" dirty="0">
                <a:latin typeface="Times New Roman" charset="0"/>
              </a:rPr>
              <a:t> </a:t>
            </a:r>
            <a:r>
              <a:rPr lang="de-DE" sz="2400" dirty="0" err="1">
                <a:latin typeface="Times New Roman" charset="0"/>
              </a:rPr>
              <a:t>to</a:t>
            </a:r>
            <a:r>
              <a:rPr lang="de-DE" sz="2400" dirty="0">
                <a:latin typeface="Times New Roman" charset="0"/>
              </a:rPr>
              <a:t> </a:t>
            </a:r>
            <a:r>
              <a:rPr lang="de-DE" sz="2400" dirty="0" err="1">
                <a:latin typeface="Times New Roman" charset="0"/>
              </a:rPr>
              <a:t>model</a:t>
            </a:r>
            <a:r>
              <a:rPr lang="de-DE" sz="2400" dirty="0">
                <a:latin typeface="Times New Roman" charset="0"/>
              </a:rPr>
              <a:t> </a:t>
            </a:r>
            <a:r>
              <a:rPr lang="de-DE" sz="2400" dirty="0" err="1">
                <a:latin typeface="Times New Roman" charset="0"/>
              </a:rPr>
              <a:t>the</a:t>
            </a:r>
            <a:r>
              <a:rPr lang="de-DE" sz="2400" dirty="0">
                <a:latin typeface="Times New Roman" charset="0"/>
              </a:rPr>
              <a:t> </a:t>
            </a:r>
            <a:r>
              <a:rPr lang="de-DE" sz="2400" dirty="0" err="1">
                <a:latin typeface="Times New Roman" charset="0"/>
              </a:rPr>
              <a:t>application</a:t>
            </a:r>
            <a:r>
              <a:rPr lang="de-DE" sz="2400" dirty="0">
                <a:latin typeface="Times New Roman" charset="0"/>
              </a:rPr>
              <a:t> </a:t>
            </a:r>
            <a:r>
              <a:rPr lang="de-DE" sz="2400" dirty="0" err="1">
                <a:latin typeface="Times New Roman" charset="0"/>
              </a:rPr>
              <a:t>domain</a:t>
            </a:r>
            <a:endParaRPr lang="de-DE" sz="2400" b="1" dirty="0">
              <a:latin typeface="Times New Roman" charset="0"/>
            </a:endParaRPr>
          </a:p>
          <a:p>
            <a:r>
              <a:rPr lang="de-DE" sz="2400" dirty="0">
                <a:latin typeface="Times New Roman" charset="0"/>
              </a:rPr>
              <a:t>The</a:t>
            </a:r>
            <a:r>
              <a:rPr lang="de-DE" sz="2400" b="1" dirty="0">
                <a:latin typeface="Times New Roman" charset="0"/>
              </a:rPr>
              <a:t> </a:t>
            </a:r>
            <a:r>
              <a:rPr lang="de-DE" sz="2400" b="1" dirty="0" err="1">
                <a:latin typeface="Times New Roman" charset="0"/>
              </a:rPr>
              <a:t>developer</a:t>
            </a:r>
            <a:r>
              <a:rPr lang="de-DE" sz="2400" b="1" dirty="0">
                <a:latin typeface="Times New Roman" charset="0"/>
              </a:rPr>
              <a:t> </a:t>
            </a:r>
            <a:r>
              <a:rPr lang="de-DE" sz="2400" dirty="0" err="1">
                <a:latin typeface="Times New Roman" charset="0"/>
              </a:rPr>
              <a:t>uses</a:t>
            </a:r>
            <a:r>
              <a:rPr lang="de-DE" sz="2400" dirty="0">
                <a:latin typeface="Times New Roman" charset="0"/>
              </a:rPr>
              <a:t> </a:t>
            </a:r>
            <a:r>
              <a:rPr lang="de-DE" sz="2400" dirty="0" err="1">
                <a:latin typeface="Times New Roman" charset="0"/>
              </a:rPr>
              <a:t>class</a:t>
            </a:r>
            <a:r>
              <a:rPr lang="de-DE" sz="2400" dirty="0">
                <a:latin typeface="Times New Roman" charset="0"/>
              </a:rPr>
              <a:t> </a:t>
            </a:r>
            <a:r>
              <a:rPr lang="de-DE" sz="2400" dirty="0" err="1">
                <a:latin typeface="Times New Roman" charset="0"/>
              </a:rPr>
              <a:t>diagrams</a:t>
            </a:r>
            <a:r>
              <a:rPr lang="de-DE" sz="2400" dirty="0">
                <a:latin typeface="Times New Roman" charset="0"/>
              </a:rPr>
              <a:t>  </a:t>
            </a:r>
            <a:r>
              <a:rPr lang="de-DE" sz="2400" dirty="0" err="1">
                <a:latin typeface="Times New Roman" charset="0"/>
              </a:rPr>
              <a:t>during</a:t>
            </a:r>
            <a:r>
              <a:rPr lang="de-DE" sz="2400" dirty="0">
                <a:latin typeface="Times New Roman" charset="0"/>
              </a:rPr>
              <a:t> </a:t>
            </a:r>
            <a:r>
              <a:rPr lang="de-DE" sz="2400" dirty="0" err="1">
                <a:latin typeface="Times New Roman" charset="0"/>
              </a:rPr>
              <a:t>the</a:t>
            </a:r>
            <a:r>
              <a:rPr lang="de-DE" sz="2400" dirty="0">
                <a:latin typeface="Times New Roman" charset="0"/>
              </a:rPr>
              <a:t> </a:t>
            </a:r>
            <a:r>
              <a:rPr lang="de-DE" sz="2400" dirty="0" err="1">
                <a:latin typeface="Times New Roman" charset="0"/>
              </a:rPr>
              <a:t>development</a:t>
            </a:r>
            <a:r>
              <a:rPr lang="de-DE" sz="2400" dirty="0">
                <a:latin typeface="Times New Roman" charset="0"/>
              </a:rPr>
              <a:t> </a:t>
            </a:r>
            <a:r>
              <a:rPr lang="de-DE" sz="2400" dirty="0" err="1">
                <a:latin typeface="Times New Roman" charset="0"/>
              </a:rPr>
              <a:t>of</a:t>
            </a:r>
            <a:r>
              <a:rPr lang="de-DE" sz="2400" dirty="0">
                <a:latin typeface="Times New Roman" charset="0"/>
              </a:rPr>
              <a:t> a </a:t>
            </a:r>
            <a:r>
              <a:rPr lang="de-DE" sz="2400" dirty="0" err="1">
                <a:latin typeface="Times New Roman" charset="0"/>
              </a:rPr>
              <a:t>system,that</a:t>
            </a:r>
            <a:r>
              <a:rPr lang="de-DE" sz="2400" dirty="0">
                <a:latin typeface="Times New Roman" charset="0"/>
              </a:rPr>
              <a:t> </a:t>
            </a:r>
            <a:r>
              <a:rPr lang="de-DE" sz="2400" dirty="0" err="1">
                <a:latin typeface="Times New Roman" charset="0"/>
              </a:rPr>
              <a:t>is</a:t>
            </a:r>
            <a:r>
              <a:rPr lang="de-DE" sz="2400" dirty="0">
                <a:latin typeface="Times New Roman" charset="0"/>
              </a:rPr>
              <a:t>, </a:t>
            </a:r>
            <a:r>
              <a:rPr lang="de-DE" sz="2400" dirty="0" err="1">
                <a:latin typeface="Times New Roman" charset="0"/>
              </a:rPr>
              <a:t>during</a:t>
            </a:r>
            <a:r>
              <a:rPr lang="de-DE" sz="2400" dirty="0">
                <a:latin typeface="Times New Roman" charset="0"/>
              </a:rPr>
              <a:t> </a:t>
            </a:r>
            <a:r>
              <a:rPr lang="de-DE" sz="2400" dirty="0" err="1">
                <a:latin typeface="Times New Roman" charset="0"/>
              </a:rPr>
              <a:t>analysis</a:t>
            </a:r>
            <a:r>
              <a:rPr lang="de-DE" sz="2400" dirty="0">
                <a:latin typeface="Times New Roman" charset="0"/>
              </a:rPr>
              <a:t>, </a:t>
            </a:r>
            <a:r>
              <a:rPr lang="de-DE" sz="2400" dirty="0" err="1">
                <a:latin typeface="Times New Roman" charset="0"/>
              </a:rPr>
              <a:t>system</a:t>
            </a:r>
            <a:r>
              <a:rPr lang="de-DE" sz="2400" dirty="0">
                <a:latin typeface="Times New Roman" charset="0"/>
              </a:rPr>
              <a:t> design, </a:t>
            </a:r>
            <a:r>
              <a:rPr lang="de-DE" sz="2400" dirty="0" err="1">
                <a:latin typeface="Times New Roman" charset="0"/>
              </a:rPr>
              <a:t>object</a:t>
            </a:r>
            <a:r>
              <a:rPr lang="de-DE" sz="2400" dirty="0">
                <a:latin typeface="Times New Roman" charset="0"/>
              </a:rPr>
              <a:t> design </a:t>
            </a:r>
            <a:r>
              <a:rPr lang="de-DE" sz="2400" dirty="0" err="1">
                <a:latin typeface="Times New Roman" charset="0"/>
              </a:rPr>
              <a:t>and</a:t>
            </a:r>
            <a:r>
              <a:rPr lang="de-DE" sz="2400" dirty="0">
                <a:latin typeface="Times New Roman" charset="0"/>
              </a:rPr>
              <a:t> </a:t>
            </a:r>
            <a:r>
              <a:rPr lang="de-DE" sz="2400" dirty="0" err="1">
                <a:latin typeface="Times New Roman" charset="0"/>
              </a:rPr>
              <a:t>implementation</a:t>
            </a:r>
            <a:r>
              <a:rPr lang="de-DE" sz="2400" dirty="0">
                <a:latin typeface="Times New Roman" charset="0"/>
              </a:rPr>
              <a:t>.</a:t>
            </a:r>
          </a:p>
          <a:p>
            <a:r>
              <a:rPr lang="de-DE" sz="2400" dirty="0">
                <a:latin typeface="Times New Roman" charset="0"/>
              </a:rPr>
              <a:t>The</a:t>
            </a:r>
            <a:r>
              <a:rPr lang="de-DE" sz="2400" b="1" dirty="0">
                <a:latin typeface="Times New Roman" charset="0"/>
              </a:rPr>
              <a:t> </a:t>
            </a:r>
            <a:r>
              <a:rPr lang="de-DE" sz="2400" b="1" dirty="0" err="1">
                <a:latin typeface="Times New Roman" charset="0"/>
              </a:rPr>
              <a:t>customer</a:t>
            </a:r>
            <a:r>
              <a:rPr lang="de-DE" sz="2400" b="1" dirty="0">
                <a:latin typeface="Times New Roman" charset="0"/>
              </a:rPr>
              <a:t> </a:t>
            </a:r>
            <a:r>
              <a:rPr lang="de-DE" sz="2400" dirty="0" err="1">
                <a:latin typeface="Times New Roman" charset="0"/>
              </a:rPr>
              <a:t>and</a:t>
            </a:r>
            <a:r>
              <a:rPr lang="de-DE" sz="2400" dirty="0">
                <a:latin typeface="Times New Roman" charset="0"/>
              </a:rPr>
              <a:t> </a:t>
            </a:r>
            <a:r>
              <a:rPr lang="de-DE" sz="2400" dirty="0" err="1">
                <a:latin typeface="Times New Roman" charset="0"/>
              </a:rPr>
              <a:t>the</a:t>
            </a:r>
            <a:r>
              <a:rPr lang="de-DE" sz="2400" dirty="0">
                <a:latin typeface="Times New Roman" charset="0"/>
              </a:rPr>
              <a:t> </a:t>
            </a:r>
            <a:r>
              <a:rPr lang="de-DE" sz="2400" b="1" dirty="0">
                <a:latin typeface="Times New Roman" charset="0"/>
              </a:rPr>
              <a:t>end </a:t>
            </a:r>
            <a:r>
              <a:rPr lang="de-DE" sz="2400" b="1" dirty="0" err="1">
                <a:latin typeface="Times New Roman" charset="0"/>
              </a:rPr>
              <a:t>user</a:t>
            </a:r>
            <a:r>
              <a:rPr lang="de-DE" sz="2400" b="1" dirty="0">
                <a:latin typeface="Times New Roman" charset="0"/>
              </a:rPr>
              <a:t> </a:t>
            </a:r>
            <a:r>
              <a:rPr lang="de-DE" sz="2400" dirty="0" err="1">
                <a:latin typeface="Times New Roman" charset="0"/>
              </a:rPr>
              <a:t>are</a:t>
            </a:r>
            <a:r>
              <a:rPr lang="de-DE" sz="2400" dirty="0">
                <a:latin typeface="Times New Roman" charset="0"/>
              </a:rPr>
              <a:t> </a:t>
            </a:r>
            <a:r>
              <a:rPr lang="de-DE" sz="2400" dirty="0" err="1">
                <a:latin typeface="Times New Roman" charset="0"/>
              </a:rPr>
              <a:t>often</a:t>
            </a:r>
            <a:r>
              <a:rPr lang="de-DE" sz="2400" dirty="0">
                <a:latin typeface="Times New Roman" charset="0"/>
              </a:rPr>
              <a:t> not </a:t>
            </a:r>
            <a:r>
              <a:rPr lang="de-DE" sz="2400" dirty="0" err="1">
                <a:latin typeface="Times New Roman" charset="0"/>
              </a:rPr>
              <a:t>interested</a:t>
            </a:r>
            <a:r>
              <a:rPr lang="de-DE" sz="2400" dirty="0">
                <a:latin typeface="Times New Roman" charset="0"/>
              </a:rPr>
              <a:t> in </a:t>
            </a:r>
            <a:r>
              <a:rPr lang="de-DE" sz="2400" dirty="0" err="1">
                <a:latin typeface="Times New Roman" charset="0"/>
              </a:rPr>
              <a:t>class</a:t>
            </a:r>
            <a:r>
              <a:rPr lang="de-DE" sz="2400" dirty="0">
                <a:latin typeface="Times New Roman" charset="0"/>
              </a:rPr>
              <a:t> </a:t>
            </a:r>
            <a:r>
              <a:rPr lang="de-DE" sz="2400" dirty="0" err="1">
                <a:latin typeface="Times New Roman" charset="0"/>
              </a:rPr>
              <a:t>diagrams</a:t>
            </a:r>
            <a:r>
              <a:rPr lang="de-DE" sz="2400" dirty="0">
                <a:latin typeface="Times New Roman" charset="0"/>
              </a:rPr>
              <a:t>. </a:t>
            </a:r>
            <a:r>
              <a:rPr lang="de-DE" sz="2400" dirty="0" err="1">
                <a:latin typeface="Times New Roman" charset="0"/>
              </a:rPr>
              <a:t>They</a:t>
            </a:r>
            <a:r>
              <a:rPr lang="de-DE" sz="2400" dirty="0">
                <a:latin typeface="Times New Roman" charset="0"/>
              </a:rPr>
              <a:t> </a:t>
            </a:r>
            <a:r>
              <a:rPr lang="de-DE" sz="2400" dirty="0" err="1">
                <a:latin typeface="Times New Roman" charset="0"/>
              </a:rPr>
              <a:t>usually</a:t>
            </a:r>
            <a:r>
              <a:rPr lang="de-DE" sz="2400" dirty="0">
                <a:latin typeface="Times New Roman" charset="0"/>
              </a:rPr>
              <a:t> </a:t>
            </a:r>
            <a:r>
              <a:rPr lang="de-DE" sz="2400" dirty="0" err="1">
                <a:latin typeface="Times New Roman" charset="0"/>
              </a:rPr>
              <a:t>focus</a:t>
            </a:r>
            <a:r>
              <a:rPr lang="de-DE" sz="2400" dirty="0">
                <a:latin typeface="Times New Roman" charset="0"/>
              </a:rPr>
              <a:t> </a:t>
            </a:r>
            <a:r>
              <a:rPr lang="de-DE" sz="2400" dirty="0" err="1">
                <a:latin typeface="Times New Roman" charset="0"/>
              </a:rPr>
              <a:t>more</a:t>
            </a:r>
            <a:r>
              <a:rPr lang="de-DE" sz="2400" dirty="0">
                <a:latin typeface="Times New Roman" charset="0"/>
              </a:rPr>
              <a:t> on </a:t>
            </a:r>
            <a:r>
              <a:rPr lang="de-DE" sz="2400" dirty="0" err="1">
                <a:latin typeface="Times New Roman" charset="0"/>
              </a:rPr>
              <a:t>the</a:t>
            </a:r>
            <a:r>
              <a:rPr lang="de-DE" sz="2400" dirty="0">
                <a:latin typeface="Times New Roman" charset="0"/>
              </a:rPr>
              <a:t> </a:t>
            </a:r>
            <a:r>
              <a:rPr lang="de-DE" sz="2400" dirty="0" err="1">
                <a:latin typeface="Times New Roman" charset="0"/>
              </a:rPr>
              <a:t>functionality</a:t>
            </a:r>
            <a:r>
              <a:rPr lang="de-DE" sz="2400" dirty="0">
                <a:latin typeface="Times New Roman" charset="0"/>
              </a:rPr>
              <a:t> </a:t>
            </a:r>
            <a:r>
              <a:rPr lang="de-DE" sz="2400" dirty="0" err="1">
                <a:latin typeface="Times New Roman" charset="0"/>
              </a:rPr>
              <a:t>of</a:t>
            </a:r>
            <a:r>
              <a:rPr lang="de-DE" sz="2400" dirty="0">
                <a:latin typeface="Times New Roman" charset="0"/>
              </a:rPr>
              <a:t> </a:t>
            </a:r>
            <a:r>
              <a:rPr lang="de-DE" sz="2400" dirty="0" err="1">
                <a:latin typeface="Times New Roman" charset="0"/>
              </a:rPr>
              <a:t>the</a:t>
            </a:r>
            <a:r>
              <a:rPr lang="de-DE" sz="2400" dirty="0">
                <a:latin typeface="Times New Roman" charset="0"/>
              </a:rPr>
              <a:t> </a:t>
            </a:r>
            <a:r>
              <a:rPr lang="de-DE" sz="2400" dirty="0" err="1">
                <a:latin typeface="Times New Roman" charset="0"/>
              </a:rPr>
              <a:t>system</a:t>
            </a:r>
            <a:r>
              <a:rPr lang="de-DE" sz="2400" dirty="0">
                <a:latin typeface="Times New Roman" charset="0"/>
              </a:rPr>
              <a:t>.  </a:t>
            </a:r>
          </a:p>
        </p:txBody>
      </p:sp>
    </p:spTree>
    <p:extLst>
      <p:ext uri="{BB962C8B-B14F-4D97-AF65-F5344CB8AC3E}">
        <p14:creationId xmlns:p14="http://schemas.microsoft.com/office/powerpoint/2010/main" val="676205847"/>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676476" y="152486"/>
            <a:ext cx="7467524" cy="715877"/>
          </a:xfrm>
        </p:spPr>
        <p:txBody>
          <a:bodyPr/>
          <a:lstStyle/>
          <a:p>
            <a:r>
              <a:rPr lang="de-DE" sz="2400" dirty="0"/>
              <a:t>Class-</a:t>
            </a:r>
            <a:r>
              <a:rPr lang="de-DE" sz="2400" dirty="0" err="1"/>
              <a:t>diagrams</a:t>
            </a:r>
            <a:r>
              <a:rPr lang="de-DE" sz="2400" dirty="0"/>
              <a:t> </a:t>
            </a:r>
            <a:r>
              <a:rPr lang="de-DE" sz="2400" dirty="0" err="1"/>
              <a:t>have</a:t>
            </a:r>
            <a:r>
              <a:rPr lang="de-DE" sz="2400" dirty="0"/>
              <a:t> different </a:t>
            </a:r>
            <a:r>
              <a:rPr lang="de-DE" sz="2400" dirty="0" err="1"/>
              <a:t>types</a:t>
            </a:r>
            <a:r>
              <a:rPr lang="de-DE" sz="2400" dirty="0"/>
              <a:t> </a:t>
            </a:r>
            <a:r>
              <a:rPr lang="de-DE" sz="2400" dirty="0" err="1"/>
              <a:t>of</a:t>
            </a:r>
            <a:r>
              <a:rPr lang="de-DE" sz="2400" dirty="0"/>
              <a:t> </a:t>
            </a:r>
            <a:r>
              <a:rPr lang="de-DE" sz="2400" dirty="0" err="1" smtClean="0"/>
              <a:t>users</a:t>
            </a:r>
            <a:endParaRPr lang="de-DE" sz="2400" dirty="0"/>
          </a:p>
        </p:txBody>
      </p:sp>
      <p:sp>
        <p:nvSpPr>
          <p:cNvPr id="137219" name="Rectangle 3"/>
          <p:cNvSpPr>
            <a:spLocks noGrp="1" noChangeArrowheads="1"/>
          </p:cNvSpPr>
          <p:nvPr>
            <p:ph type="body" idx="1"/>
          </p:nvPr>
        </p:nvSpPr>
        <p:spPr>
          <a:xfrm>
            <a:off x="355600" y="990600"/>
            <a:ext cx="8255000" cy="4921250"/>
          </a:xfrm>
        </p:spPr>
        <p:txBody>
          <a:bodyPr/>
          <a:lstStyle/>
          <a:p>
            <a:r>
              <a:rPr lang="de-DE" sz="2000" dirty="0" err="1"/>
              <a:t>According</a:t>
            </a:r>
            <a:r>
              <a:rPr lang="de-DE" sz="2000" dirty="0"/>
              <a:t> </a:t>
            </a:r>
            <a:r>
              <a:rPr lang="de-DE" sz="2000" dirty="0" err="1"/>
              <a:t>to</a:t>
            </a:r>
            <a:r>
              <a:rPr lang="de-DE" sz="2000" dirty="0"/>
              <a:t> </a:t>
            </a:r>
            <a:r>
              <a:rPr lang="de-DE" sz="2000" dirty="0" err="1"/>
              <a:t>the</a:t>
            </a:r>
            <a:r>
              <a:rPr lang="de-DE" sz="2000" dirty="0"/>
              <a:t> </a:t>
            </a:r>
            <a:r>
              <a:rPr lang="de-DE" sz="2000" dirty="0" err="1"/>
              <a:t>development</a:t>
            </a:r>
            <a:r>
              <a:rPr lang="de-DE" sz="2000" dirty="0"/>
              <a:t> </a:t>
            </a:r>
            <a:r>
              <a:rPr lang="de-DE" sz="2000" dirty="0" err="1"/>
              <a:t>activity</a:t>
            </a:r>
            <a:r>
              <a:rPr lang="de-DE" sz="2000" dirty="0"/>
              <a:t>, </a:t>
            </a:r>
            <a:r>
              <a:rPr lang="de-DE" sz="2000" dirty="0" err="1"/>
              <a:t>the</a:t>
            </a:r>
            <a:r>
              <a:rPr lang="de-DE" sz="2000" dirty="0"/>
              <a:t> </a:t>
            </a:r>
            <a:r>
              <a:rPr lang="de-DE" sz="2000" dirty="0" err="1"/>
              <a:t>developer</a:t>
            </a:r>
            <a:r>
              <a:rPr lang="de-DE" sz="2000" dirty="0"/>
              <a:t> </a:t>
            </a:r>
            <a:r>
              <a:rPr lang="de-DE" sz="2000" dirty="0" err="1"/>
              <a:t>plays</a:t>
            </a:r>
            <a:r>
              <a:rPr lang="de-DE" sz="2000" dirty="0"/>
              <a:t> different </a:t>
            </a:r>
            <a:r>
              <a:rPr lang="de-DE" sz="2000" dirty="0" err="1"/>
              <a:t>roles</a:t>
            </a:r>
            <a:r>
              <a:rPr lang="de-DE" sz="2000" dirty="0"/>
              <a:t>. </a:t>
            </a:r>
          </a:p>
          <a:p>
            <a:pPr lvl="1"/>
            <a:r>
              <a:rPr lang="de-DE" sz="1800" b="0" dirty="0"/>
              <a:t>Analyst</a:t>
            </a:r>
          </a:p>
          <a:p>
            <a:pPr lvl="1"/>
            <a:r>
              <a:rPr lang="de-DE" sz="1800" b="0" dirty="0"/>
              <a:t>System-Designer,</a:t>
            </a:r>
          </a:p>
          <a:p>
            <a:pPr lvl="1"/>
            <a:r>
              <a:rPr lang="de-DE" sz="1800" b="0" dirty="0" err="1"/>
              <a:t>Detailed</a:t>
            </a:r>
            <a:r>
              <a:rPr lang="de-DE" sz="1800" b="0" dirty="0"/>
              <a:t>-Designer</a:t>
            </a:r>
          </a:p>
          <a:p>
            <a:pPr lvl="1"/>
            <a:r>
              <a:rPr lang="de-DE" sz="1800" b="0" dirty="0" err="1"/>
              <a:t>Implementor</a:t>
            </a:r>
            <a:r>
              <a:rPr lang="de-DE" sz="1800" dirty="0"/>
              <a:t>.</a:t>
            </a:r>
          </a:p>
          <a:p>
            <a:r>
              <a:rPr lang="de-DE" sz="2000" dirty="0"/>
              <a:t>In </a:t>
            </a:r>
            <a:r>
              <a:rPr lang="de-DE" sz="2000" dirty="0" err="1"/>
              <a:t>small</a:t>
            </a:r>
            <a:r>
              <a:rPr lang="de-DE" sz="2000" dirty="0"/>
              <a:t> </a:t>
            </a:r>
            <a:r>
              <a:rPr lang="de-DE" sz="2000" dirty="0" err="1"/>
              <a:t>systems</a:t>
            </a:r>
            <a:r>
              <a:rPr lang="de-DE" sz="2000" dirty="0"/>
              <a:t> </a:t>
            </a:r>
            <a:r>
              <a:rPr lang="de-DE" sz="2000" dirty="0" err="1"/>
              <a:t>some</a:t>
            </a:r>
            <a:r>
              <a:rPr lang="de-DE" sz="2000" dirty="0"/>
              <a:t> </a:t>
            </a:r>
            <a:r>
              <a:rPr lang="de-DE" sz="2000" dirty="0" err="1"/>
              <a:t>of</a:t>
            </a:r>
            <a:r>
              <a:rPr lang="de-DE" sz="2000" dirty="0"/>
              <a:t> </a:t>
            </a:r>
            <a:r>
              <a:rPr lang="de-DE" sz="2000" dirty="0" err="1"/>
              <a:t>the</a:t>
            </a:r>
            <a:r>
              <a:rPr lang="de-DE" sz="2000" dirty="0"/>
              <a:t> </a:t>
            </a:r>
            <a:r>
              <a:rPr lang="de-DE" sz="2000" dirty="0" err="1"/>
              <a:t>roles</a:t>
            </a:r>
            <a:r>
              <a:rPr lang="de-DE" sz="2000" dirty="0"/>
              <a:t> do not </a:t>
            </a:r>
            <a:r>
              <a:rPr lang="de-DE" sz="2000" dirty="0" err="1"/>
              <a:t>exist</a:t>
            </a:r>
            <a:r>
              <a:rPr lang="de-DE" sz="2000" dirty="0"/>
              <a:t> </a:t>
            </a:r>
            <a:r>
              <a:rPr lang="de-DE" sz="2000" dirty="0" err="1"/>
              <a:t>or</a:t>
            </a:r>
            <a:r>
              <a:rPr lang="de-DE" sz="2000" dirty="0"/>
              <a:t> </a:t>
            </a:r>
            <a:r>
              <a:rPr lang="de-DE" sz="2000" dirty="0" err="1"/>
              <a:t>are</a:t>
            </a:r>
            <a:r>
              <a:rPr lang="de-DE" sz="2000" dirty="0"/>
              <a:t> </a:t>
            </a:r>
            <a:r>
              <a:rPr lang="de-DE" sz="2000" dirty="0" err="1"/>
              <a:t>played</a:t>
            </a:r>
            <a:r>
              <a:rPr lang="de-DE" sz="2000" dirty="0"/>
              <a:t> </a:t>
            </a:r>
            <a:r>
              <a:rPr lang="de-DE" sz="2000" dirty="0" err="1"/>
              <a:t>by</a:t>
            </a:r>
            <a:r>
              <a:rPr lang="de-DE" sz="2000" dirty="0"/>
              <a:t> </a:t>
            </a:r>
            <a:r>
              <a:rPr lang="de-DE" sz="2000" dirty="0" err="1"/>
              <a:t>the</a:t>
            </a:r>
            <a:r>
              <a:rPr lang="de-DE" sz="2000" dirty="0"/>
              <a:t> same </a:t>
            </a:r>
            <a:r>
              <a:rPr lang="de-DE" sz="2000" dirty="0" err="1"/>
              <a:t>person</a:t>
            </a:r>
            <a:r>
              <a:rPr lang="de-DE" sz="2000" dirty="0"/>
              <a:t>. </a:t>
            </a:r>
          </a:p>
          <a:p>
            <a:r>
              <a:rPr lang="de-DE" sz="2000" dirty="0" err="1"/>
              <a:t>Each</a:t>
            </a:r>
            <a:r>
              <a:rPr lang="de-DE" sz="2000" dirty="0"/>
              <a:t> </a:t>
            </a:r>
            <a:r>
              <a:rPr lang="de-DE" sz="2000" dirty="0" err="1"/>
              <a:t>of</a:t>
            </a:r>
            <a:r>
              <a:rPr lang="de-DE" sz="2000" dirty="0"/>
              <a:t> </a:t>
            </a:r>
            <a:r>
              <a:rPr lang="de-DE" sz="2000" dirty="0" err="1"/>
              <a:t>these</a:t>
            </a:r>
            <a:r>
              <a:rPr lang="de-DE" sz="2000" dirty="0"/>
              <a:t> </a:t>
            </a:r>
            <a:r>
              <a:rPr lang="de-DE" sz="2000" dirty="0" err="1"/>
              <a:t>roles</a:t>
            </a:r>
            <a:r>
              <a:rPr lang="de-DE" sz="2000" dirty="0"/>
              <a:t> </a:t>
            </a:r>
            <a:r>
              <a:rPr lang="de-DE" sz="2000" dirty="0" err="1"/>
              <a:t>has</a:t>
            </a:r>
            <a:r>
              <a:rPr lang="de-DE" sz="2000" dirty="0"/>
              <a:t> a different </a:t>
            </a:r>
            <a:r>
              <a:rPr lang="de-DE" sz="2000" dirty="0" err="1"/>
              <a:t>view</a:t>
            </a:r>
            <a:r>
              <a:rPr lang="de-DE" sz="2000" dirty="0"/>
              <a:t> </a:t>
            </a:r>
            <a:r>
              <a:rPr lang="de-DE" sz="2000" dirty="0" err="1"/>
              <a:t>about</a:t>
            </a:r>
            <a:r>
              <a:rPr lang="de-DE" sz="2000" dirty="0"/>
              <a:t> </a:t>
            </a:r>
            <a:r>
              <a:rPr lang="de-DE" sz="2000" dirty="0" err="1"/>
              <a:t>the</a:t>
            </a:r>
            <a:r>
              <a:rPr lang="de-DE" sz="2000" dirty="0"/>
              <a:t> </a:t>
            </a:r>
            <a:r>
              <a:rPr lang="de-DE" sz="2000" dirty="0" err="1"/>
              <a:t>models</a:t>
            </a:r>
            <a:r>
              <a:rPr lang="de-DE" sz="2000" dirty="0"/>
              <a:t>.</a:t>
            </a:r>
          </a:p>
          <a:p>
            <a:r>
              <a:rPr lang="de-DE" sz="2000" dirty="0" err="1"/>
              <a:t>Before</a:t>
            </a:r>
            <a:r>
              <a:rPr lang="de-DE" sz="2000" dirty="0"/>
              <a:t> I </a:t>
            </a:r>
            <a:r>
              <a:rPr lang="de-DE" sz="2000" dirty="0" err="1"/>
              <a:t>describe</a:t>
            </a:r>
            <a:r>
              <a:rPr lang="de-DE" sz="2000" dirty="0"/>
              <a:t> </a:t>
            </a:r>
            <a:r>
              <a:rPr lang="de-DE" sz="2000" dirty="0" err="1"/>
              <a:t>these</a:t>
            </a:r>
            <a:r>
              <a:rPr lang="de-DE" sz="2000" dirty="0"/>
              <a:t> different </a:t>
            </a:r>
            <a:r>
              <a:rPr lang="de-DE" sz="2000" dirty="0" err="1"/>
              <a:t>views</a:t>
            </a:r>
            <a:r>
              <a:rPr lang="de-DE" sz="2000" dirty="0"/>
              <a:t>, I </a:t>
            </a:r>
            <a:r>
              <a:rPr lang="de-DE" sz="2000" dirty="0" err="1"/>
              <a:t>want</a:t>
            </a:r>
            <a:r>
              <a:rPr lang="de-DE" sz="2000" dirty="0"/>
              <a:t> </a:t>
            </a:r>
            <a:r>
              <a:rPr lang="de-DE" sz="2000" dirty="0" err="1"/>
              <a:t>to</a:t>
            </a:r>
            <a:r>
              <a:rPr lang="de-DE" sz="2000" dirty="0"/>
              <a:t> </a:t>
            </a:r>
            <a:r>
              <a:rPr lang="de-DE" sz="2000" dirty="0" err="1"/>
              <a:t>distinguish</a:t>
            </a:r>
            <a:r>
              <a:rPr lang="de-DE" sz="2000" dirty="0"/>
              <a:t> </a:t>
            </a:r>
            <a:r>
              <a:rPr lang="de-DE" sz="2000" dirty="0" err="1"/>
              <a:t>the</a:t>
            </a:r>
            <a:r>
              <a:rPr lang="de-DE" sz="2000" dirty="0"/>
              <a:t> </a:t>
            </a:r>
            <a:r>
              <a:rPr lang="de-DE" sz="2000" dirty="0" err="1"/>
              <a:t>types</a:t>
            </a:r>
            <a:r>
              <a:rPr lang="de-DE" sz="2000" dirty="0"/>
              <a:t> </a:t>
            </a:r>
            <a:r>
              <a:rPr lang="de-DE" sz="2000" dirty="0" err="1"/>
              <a:t>of</a:t>
            </a:r>
            <a:r>
              <a:rPr lang="de-DE" sz="2000" dirty="0"/>
              <a:t> </a:t>
            </a:r>
            <a:r>
              <a:rPr lang="de-DE" sz="2000" dirty="0" err="1"/>
              <a:t>classes</a:t>
            </a:r>
            <a:r>
              <a:rPr lang="de-DE" sz="2000" dirty="0"/>
              <a:t> </a:t>
            </a:r>
            <a:r>
              <a:rPr lang="de-DE" sz="2000" dirty="0" err="1"/>
              <a:t>that</a:t>
            </a:r>
            <a:r>
              <a:rPr lang="de-DE" sz="2000" dirty="0"/>
              <a:t> </a:t>
            </a:r>
            <a:r>
              <a:rPr lang="de-DE" sz="2000" dirty="0" err="1"/>
              <a:t>appear</a:t>
            </a:r>
            <a:r>
              <a:rPr lang="de-DE" sz="2000" dirty="0"/>
              <a:t> in </a:t>
            </a:r>
            <a:r>
              <a:rPr lang="de-DE" sz="2000" dirty="0" err="1"/>
              <a:t>class</a:t>
            </a:r>
            <a:r>
              <a:rPr lang="de-DE" sz="2000" dirty="0"/>
              <a:t> </a:t>
            </a:r>
            <a:r>
              <a:rPr lang="de-DE" sz="2000" dirty="0" err="1"/>
              <a:t>diagrams</a:t>
            </a:r>
            <a:r>
              <a:rPr lang="de-DE" sz="2000" dirty="0"/>
              <a:t>. </a:t>
            </a:r>
          </a:p>
          <a:p>
            <a:pPr lvl="1"/>
            <a:r>
              <a:rPr lang="de-DE" sz="1800" dirty="0" err="1"/>
              <a:t>Application</a:t>
            </a:r>
            <a:r>
              <a:rPr lang="de-DE" sz="1800" dirty="0"/>
              <a:t> </a:t>
            </a:r>
            <a:r>
              <a:rPr lang="de-DE" sz="1800" dirty="0" err="1"/>
              <a:t>domain</a:t>
            </a:r>
            <a:r>
              <a:rPr lang="de-DE" sz="1800" dirty="0"/>
              <a:t> </a:t>
            </a:r>
            <a:r>
              <a:rPr lang="de-DE" sz="1800" dirty="0" err="1"/>
              <a:t>classes</a:t>
            </a:r>
            <a:endParaRPr lang="de-DE" sz="1800" dirty="0"/>
          </a:p>
          <a:p>
            <a:pPr lvl="1"/>
            <a:r>
              <a:rPr lang="de-DE" sz="1800" dirty="0"/>
              <a:t>Solution </a:t>
            </a:r>
            <a:r>
              <a:rPr lang="de-DE" sz="1800" dirty="0" err="1"/>
              <a:t>domain</a:t>
            </a:r>
            <a:r>
              <a:rPr lang="de-DE" sz="1800" dirty="0"/>
              <a:t> </a:t>
            </a:r>
            <a:r>
              <a:rPr lang="de-DE" sz="1800" dirty="0" err="1"/>
              <a:t>classes</a:t>
            </a:r>
            <a:endParaRPr lang="de-DE" sz="1800" dirty="0"/>
          </a:p>
        </p:txBody>
      </p:sp>
    </p:spTree>
    <p:extLst>
      <p:ext uri="{BB962C8B-B14F-4D97-AF65-F5344CB8AC3E}">
        <p14:creationId xmlns:p14="http://schemas.microsoft.com/office/powerpoint/2010/main" val="2826383971"/>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a:xfrm>
            <a:off x="1828872" y="228600"/>
            <a:ext cx="6781728" cy="704850"/>
          </a:xfrm>
        </p:spPr>
        <p:txBody>
          <a:bodyPr/>
          <a:lstStyle/>
          <a:p>
            <a:r>
              <a:rPr lang="de-DE" sz="2400" dirty="0" err="1"/>
              <a:t>Application</a:t>
            </a:r>
            <a:r>
              <a:rPr lang="de-DE" sz="2400" dirty="0"/>
              <a:t> </a:t>
            </a:r>
            <a:r>
              <a:rPr lang="de-DE" sz="2400" dirty="0" err="1"/>
              <a:t>domain</a:t>
            </a:r>
            <a:r>
              <a:rPr lang="de-DE" sz="2400" dirty="0"/>
              <a:t> </a:t>
            </a:r>
            <a:r>
              <a:rPr lang="de-DE" sz="2400" dirty="0" err="1"/>
              <a:t>vs</a:t>
            </a:r>
            <a:r>
              <a:rPr lang="de-DE" sz="2400" dirty="0"/>
              <a:t> </a:t>
            </a:r>
            <a:r>
              <a:rPr lang="de-DE" sz="2400" dirty="0" err="1"/>
              <a:t>solution</a:t>
            </a:r>
            <a:r>
              <a:rPr lang="de-DE" sz="2400" dirty="0"/>
              <a:t> </a:t>
            </a:r>
            <a:r>
              <a:rPr lang="de-DE" sz="2400" dirty="0" err="1" smtClean="0"/>
              <a:t>domain</a:t>
            </a:r>
            <a:r>
              <a:rPr lang="en-US" sz="2400" smtClean="0"/>
              <a:t>//</a:t>
            </a:r>
            <a:endParaRPr lang="de-DE" sz="2400" dirty="0"/>
          </a:p>
        </p:txBody>
      </p:sp>
      <p:sp>
        <p:nvSpPr>
          <p:cNvPr id="138245" name="Rectangle 5"/>
          <p:cNvSpPr>
            <a:spLocks noGrp="1" noChangeArrowheads="1"/>
          </p:cNvSpPr>
          <p:nvPr>
            <p:ph type="body" idx="1"/>
          </p:nvPr>
        </p:nvSpPr>
        <p:spPr>
          <a:xfrm>
            <a:off x="355600" y="1066800"/>
            <a:ext cx="8255000" cy="4921250"/>
          </a:xfrm>
        </p:spPr>
        <p:txBody>
          <a:bodyPr/>
          <a:lstStyle/>
          <a:p>
            <a:pPr>
              <a:lnSpc>
                <a:spcPct val="80000"/>
              </a:lnSpc>
            </a:pPr>
            <a:r>
              <a:rPr lang="de-DE" sz="1800" dirty="0" err="1"/>
              <a:t>Application</a:t>
            </a:r>
            <a:r>
              <a:rPr lang="de-DE" sz="1800" dirty="0"/>
              <a:t> </a:t>
            </a:r>
            <a:r>
              <a:rPr lang="de-DE" sz="1800" dirty="0" err="1"/>
              <a:t>domain</a:t>
            </a:r>
            <a:r>
              <a:rPr lang="de-DE" sz="1800" dirty="0"/>
              <a:t>: </a:t>
            </a:r>
          </a:p>
          <a:p>
            <a:pPr lvl="1">
              <a:lnSpc>
                <a:spcPct val="80000"/>
              </a:lnSpc>
            </a:pPr>
            <a:r>
              <a:rPr lang="de-DE" sz="2000" dirty="0"/>
              <a:t>The </a:t>
            </a:r>
            <a:r>
              <a:rPr lang="de-DE" sz="2000" dirty="0" err="1"/>
              <a:t>problem</a:t>
            </a:r>
            <a:r>
              <a:rPr lang="de-DE" sz="2000" dirty="0"/>
              <a:t> </a:t>
            </a:r>
            <a:r>
              <a:rPr lang="de-DE" sz="2000" dirty="0" err="1"/>
              <a:t>domain</a:t>
            </a:r>
            <a:r>
              <a:rPr lang="de-DE" sz="2000" dirty="0"/>
              <a:t> (</a:t>
            </a:r>
            <a:r>
              <a:rPr lang="de-DE" sz="2000" dirty="0" err="1"/>
              <a:t>financial</a:t>
            </a:r>
            <a:r>
              <a:rPr lang="de-DE" sz="2000" dirty="0"/>
              <a:t> </a:t>
            </a:r>
            <a:r>
              <a:rPr lang="de-DE" sz="2000" dirty="0" err="1"/>
              <a:t>services</a:t>
            </a:r>
            <a:r>
              <a:rPr lang="de-DE" sz="2000" dirty="0"/>
              <a:t>, </a:t>
            </a:r>
            <a:r>
              <a:rPr lang="de-DE" sz="2000" dirty="0" err="1"/>
              <a:t>meteorology</a:t>
            </a:r>
            <a:r>
              <a:rPr lang="de-DE" sz="2000" dirty="0"/>
              <a:t>, </a:t>
            </a:r>
            <a:r>
              <a:rPr lang="de-DE" sz="2000" dirty="0" err="1"/>
              <a:t>accident</a:t>
            </a:r>
            <a:r>
              <a:rPr lang="de-DE" sz="2000" dirty="0"/>
              <a:t> </a:t>
            </a:r>
            <a:r>
              <a:rPr lang="de-DE" sz="2000" dirty="0" err="1"/>
              <a:t>management</a:t>
            </a:r>
            <a:r>
              <a:rPr lang="de-DE" sz="2000" dirty="0"/>
              <a:t>, </a:t>
            </a:r>
            <a:r>
              <a:rPr lang="de-DE" sz="2000" dirty="0" err="1"/>
              <a:t>architecture</a:t>
            </a:r>
            <a:r>
              <a:rPr lang="de-DE" sz="2000" dirty="0"/>
              <a:t>, …).</a:t>
            </a:r>
          </a:p>
          <a:p>
            <a:pPr>
              <a:lnSpc>
                <a:spcPct val="80000"/>
              </a:lnSpc>
            </a:pPr>
            <a:r>
              <a:rPr lang="de-DE" sz="1800" dirty="0" err="1"/>
              <a:t>Application</a:t>
            </a:r>
            <a:r>
              <a:rPr lang="de-DE" sz="1800" dirty="0"/>
              <a:t> </a:t>
            </a:r>
            <a:r>
              <a:rPr lang="de-DE" sz="1800" dirty="0" err="1"/>
              <a:t>domain</a:t>
            </a:r>
            <a:r>
              <a:rPr lang="de-DE" sz="1800" dirty="0"/>
              <a:t> </a:t>
            </a:r>
            <a:r>
              <a:rPr lang="de-DE" sz="1800" dirty="0" err="1"/>
              <a:t>class</a:t>
            </a:r>
            <a:r>
              <a:rPr lang="de-DE" sz="1800" dirty="0"/>
              <a:t>: </a:t>
            </a:r>
          </a:p>
          <a:p>
            <a:pPr lvl="1">
              <a:lnSpc>
                <a:spcPct val="80000"/>
              </a:lnSpc>
            </a:pPr>
            <a:r>
              <a:rPr lang="de-DE" sz="2000" dirty="0"/>
              <a:t>An </a:t>
            </a:r>
            <a:r>
              <a:rPr lang="de-DE" sz="2000" dirty="0" err="1"/>
              <a:t>abstraction</a:t>
            </a:r>
            <a:r>
              <a:rPr lang="de-DE" sz="2000" dirty="0"/>
              <a:t> in </a:t>
            </a:r>
            <a:r>
              <a:rPr lang="de-DE" sz="2000" dirty="0" err="1"/>
              <a:t>the</a:t>
            </a:r>
            <a:r>
              <a:rPr lang="de-DE" sz="2000" dirty="0"/>
              <a:t> </a:t>
            </a:r>
            <a:r>
              <a:rPr lang="de-DE" sz="2000" dirty="0" err="1"/>
              <a:t>application</a:t>
            </a:r>
            <a:r>
              <a:rPr lang="de-DE" sz="2000" dirty="0"/>
              <a:t> </a:t>
            </a:r>
            <a:r>
              <a:rPr lang="de-DE" sz="2000" dirty="0" err="1"/>
              <a:t>domain</a:t>
            </a:r>
            <a:r>
              <a:rPr lang="de-DE" sz="2000" dirty="0"/>
              <a:t>. </a:t>
            </a:r>
            <a:r>
              <a:rPr lang="de-DE" sz="2000" dirty="0" err="1"/>
              <a:t>If</a:t>
            </a:r>
            <a:r>
              <a:rPr lang="de-DE" sz="2000" dirty="0"/>
              <a:t> </a:t>
            </a:r>
            <a:r>
              <a:rPr lang="de-DE" sz="2000" dirty="0" err="1"/>
              <a:t>we</a:t>
            </a:r>
            <a:r>
              <a:rPr lang="de-DE" sz="2000" dirty="0"/>
              <a:t> </a:t>
            </a:r>
            <a:r>
              <a:rPr lang="de-DE" sz="2000" dirty="0" err="1"/>
              <a:t>model</a:t>
            </a:r>
            <a:r>
              <a:rPr lang="de-DE" sz="2000" dirty="0"/>
              <a:t> </a:t>
            </a:r>
            <a:r>
              <a:rPr lang="de-DE" sz="2000" dirty="0" err="1"/>
              <a:t>business</a:t>
            </a:r>
            <a:r>
              <a:rPr lang="de-DE" sz="2000" dirty="0"/>
              <a:t> </a:t>
            </a:r>
            <a:r>
              <a:rPr lang="de-DE" sz="2000" dirty="0" err="1"/>
              <a:t>applications</a:t>
            </a:r>
            <a:r>
              <a:rPr lang="de-DE" sz="2000" dirty="0"/>
              <a:t>, </a:t>
            </a:r>
            <a:r>
              <a:rPr lang="de-DE" sz="2000" dirty="0" err="1"/>
              <a:t>these</a:t>
            </a:r>
            <a:r>
              <a:rPr lang="de-DE" sz="2000" dirty="0"/>
              <a:t> </a:t>
            </a:r>
            <a:r>
              <a:rPr lang="de-DE" sz="2000" dirty="0" err="1"/>
              <a:t>classes</a:t>
            </a:r>
            <a:r>
              <a:rPr lang="de-DE" sz="2000" dirty="0"/>
              <a:t> </a:t>
            </a:r>
            <a:r>
              <a:rPr lang="de-DE" sz="2000" dirty="0" err="1"/>
              <a:t>are</a:t>
            </a:r>
            <a:r>
              <a:rPr lang="de-DE" sz="2000" dirty="0"/>
              <a:t> also  </a:t>
            </a:r>
            <a:r>
              <a:rPr lang="de-DE" sz="2000" dirty="0" err="1"/>
              <a:t>called</a:t>
            </a:r>
            <a:r>
              <a:rPr lang="de-DE" sz="2000" dirty="0"/>
              <a:t> </a:t>
            </a:r>
            <a:r>
              <a:rPr lang="de-DE" sz="2000" dirty="0" err="1"/>
              <a:t>business</a:t>
            </a:r>
            <a:r>
              <a:rPr lang="de-DE" sz="2000" dirty="0"/>
              <a:t> </a:t>
            </a:r>
            <a:r>
              <a:rPr lang="de-DE" sz="2000" dirty="0" err="1"/>
              <a:t>objects</a:t>
            </a:r>
            <a:r>
              <a:rPr lang="de-DE" sz="2000" dirty="0"/>
              <a:t>. </a:t>
            </a:r>
          </a:p>
          <a:p>
            <a:pPr lvl="1">
              <a:lnSpc>
                <a:spcPct val="80000"/>
              </a:lnSpc>
            </a:pPr>
            <a:r>
              <a:rPr lang="de-DE" sz="2000" dirty="0" err="1"/>
              <a:t>Example</a:t>
            </a:r>
            <a:r>
              <a:rPr lang="de-DE" sz="2000" dirty="0"/>
              <a:t>: Board </a:t>
            </a:r>
            <a:r>
              <a:rPr lang="de-DE" sz="2000" dirty="0" err="1"/>
              <a:t>game</a:t>
            </a:r>
            <a:r>
              <a:rPr lang="de-DE" sz="2000" dirty="0"/>
              <a:t>, </a:t>
            </a:r>
            <a:r>
              <a:rPr lang="de-DE" sz="2000" dirty="0" err="1"/>
              <a:t>Tournament</a:t>
            </a:r>
            <a:endParaRPr lang="de-DE" sz="2000" dirty="0"/>
          </a:p>
          <a:p>
            <a:pPr>
              <a:lnSpc>
                <a:spcPct val="80000"/>
              </a:lnSpc>
            </a:pPr>
            <a:r>
              <a:rPr lang="de-DE" sz="1800" dirty="0"/>
              <a:t>Solution </a:t>
            </a:r>
            <a:r>
              <a:rPr lang="de-DE" sz="1800" dirty="0" err="1"/>
              <a:t>domain</a:t>
            </a:r>
            <a:r>
              <a:rPr lang="de-DE" sz="1800" dirty="0"/>
              <a:t>:</a:t>
            </a:r>
          </a:p>
          <a:p>
            <a:pPr lvl="1">
              <a:lnSpc>
                <a:spcPct val="80000"/>
              </a:lnSpc>
            </a:pPr>
            <a:r>
              <a:rPr lang="de-DE" sz="2000" dirty="0"/>
              <a:t>Domains </a:t>
            </a:r>
            <a:r>
              <a:rPr lang="de-DE" sz="2000" dirty="0" err="1"/>
              <a:t>that</a:t>
            </a:r>
            <a:r>
              <a:rPr lang="de-DE" sz="2000" dirty="0"/>
              <a:t> </a:t>
            </a:r>
            <a:r>
              <a:rPr lang="de-DE" sz="2000" dirty="0" err="1"/>
              <a:t>help</a:t>
            </a:r>
            <a:r>
              <a:rPr lang="de-DE" sz="2000" dirty="0"/>
              <a:t> in </a:t>
            </a:r>
            <a:r>
              <a:rPr lang="de-DE" sz="2000" dirty="0" err="1"/>
              <a:t>the</a:t>
            </a:r>
            <a:r>
              <a:rPr lang="de-DE" sz="2000" dirty="0"/>
              <a:t> </a:t>
            </a:r>
            <a:r>
              <a:rPr lang="de-DE" sz="2000" dirty="0" err="1"/>
              <a:t>solution</a:t>
            </a:r>
            <a:r>
              <a:rPr lang="de-DE" sz="2000" dirty="0"/>
              <a:t> </a:t>
            </a:r>
            <a:r>
              <a:rPr lang="de-DE" sz="2000" dirty="0" err="1"/>
              <a:t>of</a:t>
            </a:r>
            <a:r>
              <a:rPr lang="de-DE" sz="2000" dirty="0"/>
              <a:t>  </a:t>
            </a:r>
            <a:r>
              <a:rPr lang="de-DE" sz="2000" dirty="0" err="1"/>
              <a:t>problems</a:t>
            </a:r>
            <a:r>
              <a:rPr lang="de-DE" sz="2000" dirty="0"/>
              <a:t> (</a:t>
            </a:r>
            <a:r>
              <a:rPr lang="de-DE" sz="2000" dirty="0" err="1"/>
              <a:t>tele</a:t>
            </a:r>
            <a:r>
              <a:rPr lang="de-DE" sz="2000" dirty="0"/>
              <a:t> </a:t>
            </a:r>
            <a:r>
              <a:rPr lang="de-DE" sz="2000" dirty="0" err="1"/>
              <a:t>communication</a:t>
            </a:r>
            <a:r>
              <a:rPr lang="de-DE" sz="2000" dirty="0"/>
              <a:t>, </a:t>
            </a:r>
            <a:r>
              <a:rPr lang="de-DE" sz="2000" dirty="0" err="1"/>
              <a:t>data</a:t>
            </a:r>
            <a:r>
              <a:rPr lang="de-DE" sz="2000" dirty="0"/>
              <a:t> </a:t>
            </a:r>
            <a:r>
              <a:rPr lang="de-DE" sz="2000" dirty="0" err="1"/>
              <a:t>bases</a:t>
            </a:r>
            <a:r>
              <a:rPr lang="de-DE" sz="2000" dirty="0"/>
              <a:t>, </a:t>
            </a:r>
            <a:r>
              <a:rPr lang="de-DE" sz="2000" dirty="0" err="1"/>
              <a:t>compiler</a:t>
            </a:r>
            <a:r>
              <a:rPr lang="de-DE" sz="2000" dirty="0"/>
              <a:t> </a:t>
            </a:r>
            <a:r>
              <a:rPr lang="de-DE" sz="2000" dirty="0" err="1"/>
              <a:t>construction</a:t>
            </a:r>
            <a:r>
              <a:rPr lang="de-DE" sz="2000" dirty="0"/>
              <a:t>, </a:t>
            </a:r>
            <a:r>
              <a:rPr lang="de-DE" sz="2000" dirty="0" err="1"/>
              <a:t>operating</a:t>
            </a:r>
            <a:r>
              <a:rPr lang="de-DE" sz="2000" dirty="0"/>
              <a:t> </a:t>
            </a:r>
            <a:r>
              <a:rPr lang="de-DE" sz="2000" dirty="0" err="1"/>
              <a:t>systems</a:t>
            </a:r>
            <a:r>
              <a:rPr lang="de-DE" sz="2000" dirty="0"/>
              <a:t>, ….)</a:t>
            </a:r>
          </a:p>
          <a:p>
            <a:pPr>
              <a:lnSpc>
                <a:spcPct val="80000"/>
              </a:lnSpc>
            </a:pPr>
            <a:r>
              <a:rPr lang="de-DE" sz="1800" dirty="0"/>
              <a:t>Solution </a:t>
            </a:r>
            <a:r>
              <a:rPr lang="de-DE" sz="1800" dirty="0" err="1"/>
              <a:t>domain</a:t>
            </a:r>
            <a:r>
              <a:rPr lang="de-DE" sz="1800" dirty="0"/>
              <a:t> </a:t>
            </a:r>
            <a:r>
              <a:rPr lang="de-DE" sz="1800" dirty="0" err="1"/>
              <a:t>class</a:t>
            </a:r>
            <a:r>
              <a:rPr lang="de-DE" sz="1800" dirty="0"/>
              <a:t>: </a:t>
            </a:r>
          </a:p>
          <a:p>
            <a:pPr lvl="1">
              <a:lnSpc>
                <a:spcPct val="80000"/>
              </a:lnSpc>
            </a:pPr>
            <a:r>
              <a:rPr lang="de-DE" sz="2000" dirty="0"/>
              <a:t>An </a:t>
            </a:r>
            <a:r>
              <a:rPr lang="de-DE" sz="2000" dirty="0" err="1"/>
              <a:t>abstraction</a:t>
            </a:r>
            <a:r>
              <a:rPr lang="de-DE" sz="2000" dirty="0"/>
              <a:t>, </a:t>
            </a:r>
            <a:r>
              <a:rPr lang="de-DE" sz="2000" dirty="0" err="1"/>
              <a:t>that</a:t>
            </a:r>
            <a:r>
              <a:rPr lang="de-DE" sz="2000" dirty="0"/>
              <a:t> </a:t>
            </a:r>
            <a:r>
              <a:rPr lang="de-DE" sz="2000" dirty="0" err="1"/>
              <a:t>is</a:t>
            </a:r>
            <a:r>
              <a:rPr lang="de-DE" sz="2000" dirty="0"/>
              <a:t> </a:t>
            </a:r>
            <a:r>
              <a:rPr lang="de-DE" sz="2000" dirty="0" err="1"/>
              <a:t>introduced</a:t>
            </a:r>
            <a:r>
              <a:rPr lang="de-DE" sz="2000" dirty="0"/>
              <a:t> </a:t>
            </a:r>
            <a:r>
              <a:rPr lang="de-DE" sz="2000" dirty="0" err="1"/>
              <a:t>for</a:t>
            </a:r>
            <a:r>
              <a:rPr lang="de-DE" sz="2000" dirty="0"/>
              <a:t> </a:t>
            </a:r>
            <a:r>
              <a:rPr lang="de-DE" sz="2000" dirty="0" err="1"/>
              <a:t>technical</a:t>
            </a:r>
            <a:r>
              <a:rPr lang="de-DE" sz="2000" dirty="0"/>
              <a:t> </a:t>
            </a:r>
            <a:r>
              <a:rPr lang="de-DE" sz="2000" dirty="0" err="1"/>
              <a:t>reasons</a:t>
            </a:r>
            <a:r>
              <a:rPr lang="de-DE" sz="2000" dirty="0"/>
              <a:t>, </a:t>
            </a:r>
            <a:r>
              <a:rPr lang="de-DE" sz="2000" dirty="0" err="1"/>
              <a:t>because</a:t>
            </a:r>
            <a:r>
              <a:rPr lang="de-DE" sz="2000" dirty="0"/>
              <a:t> </a:t>
            </a:r>
            <a:r>
              <a:rPr lang="de-DE" sz="2000" dirty="0" err="1"/>
              <a:t>it</a:t>
            </a:r>
            <a:r>
              <a:rPr lang="de-DE" sz="2000" dirty="0"/>
              <a:t> </a:t>
            </a:r>
            <a:r>
              <a:rPr lang="de-DE" sz="2000" dirty="0" err="1"/>
              <a:t>helps</a:t>
            </a:r>
            <a:r>
              <a:rPr lang="de-DE" sz="2000" dirty="0"/>
              <a:t> in </a:t>
            </a:r>
            <a:r>
              <a:rPr lang="de-DE" sz="2000" dirty="0" err="1"/>
              <a:t>the</a:t>
            </a:r>
            <a:r>
              <a:rPr lang="de-DE" sz="2000" dirty="0"/>
              <a:t> </a:t>
            </a:r>
            <a:r>
              <a:rPr lang="de-DE" sz="2000" dirty="0" err="1"/>
              <a:t>solution</a:t>
            </a:r>
            <a:r>
              <a:rPr lang="de-DE" sz="2000" dirty="0"/>
              <a:t> </a:t>
            </a:r>
            <a:r>
              <a:rPr lang="de-DE" sz="2000" dirty="0" err="1"/>
              <a:t>of</a:t>
            </a:r>
            <a:r>
              <a:rPr lang="de-DE" sz="2000" dirty="0"/>
              <a:t> a </a:t>
            </a:r>
            <a:r>
              <a:rPr lang="de-DE" sz="2000" dirty="0" err="1"/>
              <a:t>problem</a:t>
            </a:r>
            <a:r>
              <a:rPr lang="de-DE" sz="2000" dirty="0"/>
              <a:t>.</a:t>
            </a:r>
          </a:p>
          <a:p>
            <a:pPr lvl="1">
              <a:lnSpc>
                <a:spcPct val="80000"/>
              </a:lnSpc>
            </a:pPr>
            <a:r>
              <a:rPr lang="de-DE" sz="2000" dirty="0" err="1"/>
              <a:t>Examples</a:t>
            </a:r>
            <a:r>
              <a:rPr lang="de-DE" sz="2000" dirty="0"/>
              <a:t>:  </a:t>
            </a:r>
            <a:r>
              <a:rPr lang="de-DE" sz="2000" dirty="0" err="1"/>
              <a:t>Tree</a:t>
            </a:r>
            <a:r>
              <a:rPr lang="de-DE" sz="2000" dirty="0"/>
              <a:t>,  </a:t>
            </a:r>
            <a:r>
              <a:rPr lang="de-DE" sz="2000" dirty="0" err="1"/>
              <a:t>Hashtable</a:t>
            </a:r>
            <a:r>
              <a:rPr lang="de-DE" sz="2000" dirty="0"/>
              <a:t>, </a:t>
            </a:r>
            <a:r>
              <a:rPr lang="de-DE" sz="2000" dirty="0" smtClean="0"/>
              <a:t>Scheduler</a:t>
            </a:r>
            <a:endParaRPr lang="de-DE" sz="2000" dirty="0"/>
          </a:p>
        </p:txBody>
      </p:sp>
    </p:spTree>
    <p:extLst>
      <p:ext uri="{BB962C8B-B14F-4D97-AF65-F5344CB8AC3E}">
        <p14:creationId xmlns:p14="http://schemas.microsoft.com/office/powerpoint/2010/main" val="569127514"/>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Grp="1" noChangeArrowheads="1"/>
          </p:cNvSpPr>
          <p:nvPr>
            <p:ph type="title"/>
          </p:nvPr>
        </p:nvSpPr>
        <p:spPr/>
        <p:txBody>
          <a:bodyPr/>
          <a:lstStyle/>
          <a:p>
            <a:r>
              <a:rPr lang="de-DE"/>
              <a:t>The Role of the Analyst</a:t>
            </a:r>
          </a:p>
        </p:txBody>
      </p:sp>
      <p:sp>
        <p:nvSpPr>
          <p:cNvPr id="141317" name="Rectangle 5"/>
          <p:cNvSpPr>
            <a:spLocks noGrp="1" noChangeArrowheads="1"/>
          </p:cNvSpPr>
          <p:nvPr>
            <p:ph type="body" idx="1"/>
          </p:nvPr>
        </p:nvSpPr>
        <p:spPr/>
        <p:txBody>
          <a:bodyPr/>
          <a:lstStyle/>
          <a:p>
            <a:r>
              <a:rPr lang="de-DE" sz="2400" dirty="0"/>
              <a:t>The </a:t>
            </a:r>
            <a:r>
              <a:rPr lang="de-DE" sz="2400" dirty="0" err="1"/>
              <a:t>analyst</a:t>
            </a:r>
            <a:r>
              <a:rPr lang="de-DE" sz="2400" dirty="0"/>
              <a:t> </a:t>
            </a:r>
            <a:r>
              <a:rPr lang="de-DE" sz="2400" b="1" dirty="0" err="1"/>
              <a:t>is</a:t>
            </a:r>
            <a:r>
              <a:rPr lang="de-DE" sz="2400" b="1" dirty="0"/>
              <a:t> </a:t>
            </a:r>
            <a:r>
              <a:rPr lang="de-DE" sz="2400" dirty="0" err="1"/>
              <a:t>interested</a:t>
            </a:r>
            <a:r>
              <a:rPr lang="de-DE" sz="2400" dirty="0"/>
              <a:t> </a:t>
            </a:r>
          </a:p>
          <a:p>
            <a:pPr lvl="1"/>
            <a:r>
              <a:rPr lang="de-DE" dirty="0"/>
              <a:t>in </a:t>
            </a:r>
            <a:r>
              <a:rPr lang="de-DE" dirty="0" err="1"/>
              <a:t>application</a:t>
            </a:r>
            <a:r>
              <a:rPr lang="de-DE" dirty="0"/>
              <a:t> </a:t>
            </a:r>
            <a:r>
              <a:rPr lang="de-DE" dirty="0" err="1"/>
              <a:t>classes</a:t>
            </a:r>
            <a:r>
              <a:rPr lang="de-DE" dirty="0"/>
              <a:t>: The </a:t>
            </a:r>
            <a:r>
              <a:rPr lang="de-DE" dirty="0" err="1"/>
              <a:t>associations</a:t>
            </a:r>
            <a:r>
              <a:rPr lang="de-DE" dirty="0"/>
              <a:t> </a:t>
            </a:r>
            <a:r>
              <a:rPr lang="de-DE" dirty="0" err="1"/>
              <a:t>between</a:t>
            </a:r>
            <a:r>
              <a:rPr lang="de-DE" dirty="0"/>
              <a:t> </a:t>
            </a:r>
            <a:r>
              <a:rPr lang="de-DE" dirty="0" err="1"/>
              <a:t>classes</a:t>
            </a:r>
            <a:r>
              <a:rPr lang="de-DE" dirty="0"/>
              <a:t> </a:t>
            </a:r>
            <a:r>
              <a:rPr lang="de-DE" dirty="0" err="1"/>
              <a:t>are</a:t>
            </a:r>
            <a:r>
              <a:rPr lang="de-DE" dirty="0"/>
              <a:t> </a:t>
            </a:r>
            <a:r>
              <a:rPr lang="de-DE" dirty="0" err="1"/>
              <a:t>relationships</a:t>
            </a:r>
            <a:r>
              <a:rPr lang="de-DE" dirty="0"/>
              <a:t> </a:t>
            </a:r>
            <a:r>
              <a:rPr lang="de-DE" dirty="0" err="1"/>
              <a:t>between</a:t>
            </a:r>
            <a:r>
              <a:rPr lang="de-DE" dirty="0"/>
              <a:t> </a:t>
            </a:r>
            <a:r>
              <a:rPr lang="de-DE" dirty="0" err="1"/>
              <a:t>abstractions</a:t>
            </a:r>
            <a:r>
              <a:rPr lang="de-DE" dirty="0"/>
              <a:t> in </a:t>
            </a:r>
            <a:r>
              <a:rPr lang="de-DE" dirty="0" err="1"/>
              <a:t>the</a:t>
            </a:r>
            <a:r>
              <a:rPr lang="de-DE" dirty="0"/>
              <a:t> </a:t>
            </a:r>
            <a:r>
              <a:rPr lang="de-DE" dirty="0" err="1"/>
              <a:t>application</a:t>
            </a:r>
            <a:r>
              <a:rPr lang="de-DE" dirty="0"/>
              <a:t> </a:t>
            </a:r>
            <a:r>
              <a:rPr lang="de-DE" dirty="0" err="1"/>
              <a:t>domain</a:t>
            </a:r>
            <a:r>
              <a:rPr lang="de-DE" dirty="0"/>
              <a:t>. </a:t>
            </a:r>
          </a:p>
          <a:p>
            <a:pPr lvl="1"/>
            <a:r>
              <a:rPr lang="de-DE" dirty="0"/>
              <a:t>in </a:t>
            </a:r>
            <a:r>
              <a:rPr lang="de-DE" dirty="0" err="1"/>
              <a:t>whether</a:t>
            </a:r>
            <a:r>
              <a:rPr lang="de-DE" dirty="0"/>
              <a:t> </a:t>
            </a:r>
            <a:r>
              <a:rPr lang="de-DE" dirty="0" err="1"/>
              <a:t>the</a:t>
            </a:r>
            <a:r>
              <a:rPr lang="de-DE" dirty="0"/>
              <a:t> </a:t>
            </a:r>
            <a:r>
              <a:rPr lang="de-DE" dirty="0" err="1"/>
              <a:t>use</a:t>
            </a:r>
            <a:r>
              <a:rPr lang="de-DE" dirty="0"/>
              <a:t> </a:t>
            </a:r>
            <a:r>
              <a:rPr lang="de-DE" dirty="0" err="1"/>
              <a:t>of</a:t>
            </a:r>
            <a:r>
              <a:rPr lang="de-DE" dirty="0"/>
              <a:t> </a:t>
            </a:r>
            <a:r>
              <a:rPr lang="de-DE" dirty="0" err="1"/>
              <a:t>inheritance</a:t>
            </a:r>
            <a:r>
              <a:rPr lang="de-DE" dirty="0"/>
              <a:t> in </a:t>
            </a:r>
            <a:r>
              <a:rPr lang="de-DE" dirty="0" err="1"/>
              <a:t>the</a:t>
            </a:r>
            <a:r>
              <a:rPr lang="de-DE" dirty="0"/>
              <a:t> </a:t>
            </a:r>
            <a:r>
              <a:rPr lang="de-DE" dirty="0" err="1"/>
              <a:t>model</a:t>
            </a:r>
            <a:r>
              <a:rPr lang="de-DE" dirty="0"/>
              <a:t> </a:t>
            </a:r>
            <a:r>
              <a:rPr lang="de-DE" dirty="0" err="1"/>
              <a:t>reflects</a:t>
            </a:r>
            <a:r>
              <a:rPr lang="de-DE" dirty="0"/>
              <a:t> </a:t>
            </a:r>
            <a:r>
              <a:rPr lang="de-DE" dirty="0" err="1"/>
              <a:t>the</a:t>
            </a:r>
            <a:r>
              <a:rPr lang="de-DE" dirty="0"/>
              <a:t> </a:t>
            </a:r>
            <a:r>
              <a:rPr lang="de-DE" dirty="0" err="1"/>
              <a:t>taxonomies</a:t>
            </a:r>
            <a:r>
              <a:rPr lang="de-DE" dirty="0"/>
              <a:t> in </a:t>
            </a:r>
            <a:r>
              <a:rPr lang="de-DE" dirty="0" err="1"/>
              <a:t>the</a:t>
            </a:r>
            <a:r>
              <a:rPr lang="de-DE" dirty="0"/>
              <a:t> </a:t>
            </a:r>
            <a:r>
              <a:rPr lang="de-DE" dirty="0" err="1"/>
              <a:t>application</a:t>
            </a:r>
            <a:r>
              <a:rPr lang="de-DE" dirty="0"/>
              <a:t> </a:t>
            </a:r>
            <a:r>
              <a:rPr lang="de-DE" dirty="0" err="1"/>
              <a:t>domain</a:t>
            </a:r>
            <a:r>
              <a:rPr lang="de-DE" dirty="0"/>
              <a:t>. </a:t>
            </a:r>
          </a:p>
          <a:p>
            <a:pPr lvl="2"/>
            <a:r>
              <a:rPr lang="de-DE" sz="2000" dirty="0"/>
              <a:t>Definition </a:t>
            </a:r>
            <a:r>
              <a:rPr lang="de-DE" sz="2000" dirty="0" err="1"/>
              <a:t>of</a:t>
            </a:r>
            <a:r>
              <a:rPr lang="de-DE" sz="2000" dirty="0"/>
              <a:t> </a:t>
            </a:r>
            <a:r>
              <a:rPr lang="de-DE" sz="2000" dirty="0" err="1"/>
              <a:t>Taxonomy</a:t>
            </a:r>
            <a:r>
              <a:rPr lang="de-DE" sz="2000" dirty="0"/>
              <a:t>:  A </a:t>
            </a:r>
            <a:r>
              <a:rPr lang="de-DE" sz="2000" dirty="0" err="1"/>
              <a:t>hierarchy</a:t>
            </a:r>
            <a:r>
              <a:rPr lang="de-DE" sz="2000" dirty="0"/>
              <a:t> </a:t>
            </a:r>
            <a:r>
              <a:rPr lang="de-DE" sz="2000" dirty="0" err="1"/>
              <a:t>of</a:t>
            </a:r>
            <a:r>
              <a:rPr lang="de-DE" sz="2000" dirty="0"/>
              <a:t> </a:t>
            </a:r>
            <a:r>
              <a:rPr lang="de-DE" sz="2000" b="0" i="1" dirty="0"/>
              <a:t>[gen-</a:t>
            </a:r>
            <a:r>
              <a:rPr lang="de-DE" sz="2000" b="0" i="1" dirty="0" err="1"/>
              <a:t>spec</a:t>
            </a:r>
            <a:r>
              <a:rPr lang="de-DE" sz="2000" b="0" i="1" dirty="0"/>
              <a:t>?]</a:t>
            </a:r>
            <a:r>
              <a:rPr lang="de-DE" sz="2000" dirty="0"/>
              <a:t> </a:t>
            </a:r>
            <a:r>
              <a:rPr lang="de-DE" sz="2000" dirty="0" err="1"/>
              <a:t>abstractions</a:t>
            </a:r>
            <a:endParaRPr lang="de-DE" sz="2000" dirty="0"/>
          </a:p>
          <a:p>
            <a:pPr lvl="2"/>
            <a:endParaRPr lang="de-DE" sz="2000" dirty="0"/>
          </a:p>
          <a:p>
            <a:r>
              <a:rPr lang="de-DE" sz="2400" dirty="0"/>
              <a:t>The </a:t>
            </a:r>
            <a:r>
              <a:rPr lang="de-DE" sz="2400" dirty="0" err="1"/>
              <a:t>analyst</a:t>
            </a:r>
            <a:r>
              <a:rPr lang="de-DE" sz="2400" dirty="0"/>
              <a:t> </a:t>
            </a:r>
            <a:r>
              <a:rPr lang="de-DE" sz="2400" dirty="0" err="1"/>
              <a:t>is</a:t>
            </a:r>
            <a:r>
              <a:rPr lang="de-DE" sz="2400" dirty="0"/>
              <a:t> </a:t>
            </a:r>
            <a:r>
              <a:rPr lang="de-DE" sz="2400" b="1" dirty="0"/>
              <a:t>not</a:t>
            </a:r>
            <a:r>
              <a:rPr lang="de-DE" sz="2400" dirty="0"/>
              <a:t> </a:t>
            </a:r>
            <a:r>
              <a:rPr lang="de-DE" sz="2400" dirty="0" err="1"/>
              <a:t>interested</a:t>
            </a:r>
            <a:r>
              <a:rPr lang="de-DE" sz="2400" dirty="0"/>
              <a:t> </a:t>
            </a:r>
          </a:p>
          <a:p>
            <a:pPr lvl="1"/>
            <a:r>
              <a:rPr lang="de-DE" dirty="0"/>
              <a:t>in </a:t>
            </a:r>
            <a:r>
              <a:rPr lang="de-DE" dirty="0" err="1"/>
              <a:t>the</a:t>
            </a:r>
            <a:r>
              <a:rPr lang="de-DE" dirty="0"/>
              <a:t> </a:t>
            </a:r>
            <a:r>
              <a:rPr lang="de-DE" dirty="0" err="1"/>
              <a:t>exact</a:t>
            </a:r>
            <a:r>
              <a:rPr lang="de-DE" dirty="0"/>
              <a:t> </a:t>
            </a:r>
            <a:r>
              <a:rPr lang="de-DE" dirty="0" err="1"/>
              <a:t>signature</a:t>
            </a:r>
            <a:r>
              <a:rPr lang="de-DE" dirty="0"/>
              <a:t> </a:t>
            </a:r>
            <a:r>
              <a:rPr lang="de-DE" dirty="0" err="1"/>
              <a:t>of</a:t>
            </a:r>
            <a:r>
              <a:rPr lang="de-DE" dirty="0"/>
              <a:t> </a:t>
            </a:r>
            <a:r>
              <a:rPr lang="de-DE" dirty="0" err="1"/>
              <a:t>operations</a:t>
            </a:r>
            <a:r>
              <a:rPr lang="de-DE" dirty="0"/>
              <a:t>.</a:t>
            </a:r>
          </a:p>
          <a:p>
            <a:pPr lvl="1"/>
            <a:r>
              <a:rPr lang="de-DE" dirty="0"/>
              <a:t>in </a:t>
            </a:r>
            <a:r>
              <a:rPr lang="de-DE" dirty="0" err="1"/>
              <a:t>solution</a:t>
            </a:r>
            <a:r>
              <a:rPr lang="de-DE" dirty="0"/>
              <a:t> </a:t>
            </a:r>
            <a:r>
              <a:rPr lang="de-DE" dirty="0" err="1"/>
              <a:t>classes</a:t>
            </a:r>
            <a:r>
              <a:rPr lang="de-DE" dirty="0"/>
              <a:t>.</a:t>
            </a:r>
          </a:p>
          <a:p>
            <a:pPr lvl="1"/>
            <a:endParaRPr lang="de-DE" dirty="0"/>
          </a:p>
        </p:txBody>
      </p:sp>
    </p:spTree>
    <p:extLst>
      <p:ext uri="{BB962C8B-B14F-4D97-AF65-F5344CB8AC3E}">
        <p14:creationId xmlns:p14="http://schemas.microsoft.com/office/powerpoint/2010/main" val="3028977863"/>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de-DE"/>
              <a:t>Designer</a:t>
            </a:r>
          </a:p>
        </p:txBody>
      </p:sp>
      <p:sp>
        <p:nvSpPr>
          <p:cNvPr id="144387" name="Rectangle 3"/>
          <p:cNvSpPr>
            <a:spLocks noGrp="1" noChangeArrowheads="1"/>
          </p:cNvSpPr>
          <p:nvPr>
            <p:ph type="body" idx="1"/>
          </p:nvPr>
        </p:nvSpPr>
        <p:spPr>
          <a:xfrm>
            <a:off x="369888" y="914400"/>
            <a:ext cx="8497887" cy="5562600"/>
          </a:xfrm>
        </p:spPr>
        <p:txBody>
          <a:bodyPr/>
          <a:lstStyle/>
          <a:p>
            <a:r>
              <a:rPr lang="de-DE" sz="2000" dirty="0"/>
              <a:t>The </a:t>
            </a:r>
            <a:r>
              <a:rPr lang="de-DE" sz="2000" dirty="0" err="1"/>
              <a:t>designer</a:t>
            </a:r>
            <a:r>
              <a:rPr lang="de-DE" sz="2000" dirty="0"/>
              <a:t> </a:t>
            </a:r>
            <a:r>
              <a:rPr lang="de-DE" sz="2000" dirty="0" err="1"/>
              <a:t>focuses</a:t>
            </a:r>
            <a:r>
              <a:rPr lang="de-DE" sz="2000" dirty="0"/>
              <a:t> on </a:t>
            </a:r>
            <a:r>
              <a:rPr lang="de-DE" sz="2000" dirty="0" err="1"/>
              <a:t>the</a:t>
            </a:r>
            <a:r>
              <a:rPr lang="de-DE" sz="2000" dirty="0"/>
              <a:t> </a:t>
            </a:r>
            <a:r>
              <a:rPr lang="de-DE" sz="2000" dirty="0" err="1"/>
              <a:t>solution</a:t>
            </a:r>
            <a:r>
              <a:rPr lang="de-DE" sz="2000" dirty="0"/>
              <a:t> </a:t>
            </a:r>
            <a:r>
              <a:rPr lang="de-DE" sz="2000" dirty="0" err="1"/>
              <a:t>of</a:t>
            </a:r>
            <a:r>
              <a:rPr lang="de-DE" sz="2000" dirty="0"/>
              <a:t> </a:t>
            </a:r>
            <a:r>
              <a:rPr lang="de-DE" sz="2000" dirty="0" err="1"/>
              <a:t>the</a:t>
            </a:r>
            <a:r>
              <a:rPr lang="de-DE" sz="2000" dirty="0"/>
              <a:t> </a:t>
            </a:r>
            <a:r>
              <a:rPr lang="de-DE" sz="2000" dirty="0" err="1"/>
              <a:t>problem</a:t>
            </a:r>
            <a:r>
              <a:rPr lang="de-DE" sz="2000" dirty="0"/>
              <a:t>, </a:t>
            </a:r>
            <a:r>
              <a:rPr lang="de-DE" sz="2000" dirty="0" err="1"/>
              <a:t>that</a:t>
            </a:r>
            <a:r>
              <a:rPr lang="de-DE" sz="2000" dirty="0"/>
              <a:t> </a:t>
            </a:r>
            <a:r>
              <a:rPr lang="de-DE" sz="2000" dirty="0" err="1"/>
              <a:t>is</a:t>
            </a:r>
            <a:r>
              <a:rPr lang="de-DE" sz="2000" dirty="0"/>
              <a:t> </a:t>
            </a:r>
            <a:r>
              <a:rPr lang="de-DE" sz="2000" dirty="0" err="1"/>
              <a:t>the</a:t>
            </a:r>
            <a:r>
              <a:rPr lang="de-DE" sz="2000" dirty="0"/>
              <a:t> </a:t>
            </a:r>
            <a:r>
              <a:rPr lang="de-DE" sz="2000" dirty="0" err="1"/>
              <a:t>solution</a:t>
            </a:r>
            <a:r>
              <a:rPr lang="de-DE" sz="2000" dirty="0"/>
              <a:t> </a:t>
            </a:r>
            <a:r>
              <a:rPr lang="de-DE" sz="2000" dirty="0" err="1"/>
              <a:t>domain</a:t>
            </a:r>
            <a:r>
              <a:rPr lang="de-DE" sz="2000" dirty="0"/>
              <a:t>. </a:t>
            </a:r>
          </a:p>
          <a:p>
            <a:r>
              <a:rPr lang="de-DE" sz="2000" dirty="0"/>
              <a:t>Design </a:t>
            </a:r>
            <a:r>
              <a:rPr lang="de-DE" sz="2000" dirty="0" err="1"/>
              <a:t>consists</a:t>
            </a:r>
            <a:r>
              <a:rPr lang="de-DE" sz="2000" dirty="0"/>
              <a:t> </a:t>
            </a:r>
            <a:r>
              <a:rPr lang="de-DE" sz="2000" dirty="0" err="1"/>
              <a:t>of</a:t>
            </a:r>
            <a:r>
              <a:rPr lang="de-DE" sz="2000" dirty="0"/>
              <a:t>  </a:t>
            </a:r>
            <a:r>
              <a:rPr lang="de-DE" sz="2000" dirty="0" err="1"/>
              <a:t>many</a:t>
            </a:r>
            <a:r>
              <a:rPr lang="de-DE" sz="2000" dirty="0"/>
              <a:t> </a:t>
            </a:r>
            <a:r>
              <a:rPr lang="de-DE" sz="2000" dirty="0" err="1"/>
              <a:t>tasks</a:t>
            </a:r>
            <a:r>
              <a:rPr lang="de-DE" sz="2000" dirty="0"/>
              <a:t> (</a:t>
            </a:r>
            <a:r>
              <a:rPr lang="de-DE" sz="2000" dirty="0" err="1"/>
              <a:t>subsystem</a:t>
            </a:r>
            <a:r>
              <a:rPr lang="de-DE" sz="2000" dirty="0"/>
              <a:t> </a:t>
            </a:r>
            <a:r>
              <a:rPr lang="de-DE" sz="2000" dirty="0" err="1"/>
              <a:t>decomposition</a:t>
            </a:r>
            <a:r>
              <a:rPr lang="de-DE" sz="2000" dirty="0"/>
              <a:t>, </a:t>
            </a:r>
            <a:r>
              <a:rPr lang="de-DE" sz="2000" dirty="0" err="1"/>
              <a:t>selection</a:t>
            </a:r>
            <a:r>
              <a:rPr lang="de-DE" sz="2000" dirty="0"/>
              <a:t> </a:t>
            </a:r>
            <a:r>
              <a:rPr lang="de-DE" sz="2000" dirty="0" err="1"/>
              <a:t>of</a:t>
            </a:r>
            <a:r>
              <a:rPr lang="de-DE" sz="2000" dirty="0"/>
              <a:t> </a:t>
            </a:r>
            <a:r>
              <a:rPr lang="de-DE" sz="2000" dirty="0" err="1"/>
              <a:t>the</a:t>
            </a:r>
            <a:r>
              <a:rPr lang="de-DE" sz="2000" dirty="0"/>
              <a:t> </a:t>
            </a:r>
            <a:r>
              <a:rPr lang="de-DE" sz="2000" dirty="0" err="1"/>
              <a:t>hardware</a:t>
            </a:r>
            <a:r>
              <a:rPr lang="de-DE" sz="2000" dirty="0"/>
              <a:t> </a:t>
            </a:r>
            <a:r>
              <a:rPr lang="de-DE" sz="2000" dirty="0" err="1"/>
              <a:t>platform</a:t>
            </a:r>
            <a:r>
              <a:rPr lang="de-DE" sz="2000" dirty="0"/>
              <a:t>, </a:t>
            </a:r>
            <a:r>
              <a:rPr lang="de-DE" sz="2000" dirty="0" err="1"/>
              <a:t>data</a:t>
            </a:r>
            <a:r>
              <a:rPr lang="de-DE" sz="2000" dirty="0"/>
              <a:t> </a:t>
            </a:r>
            <a:r>
              <a:rPr lang="de-DE" sz="2000" dirty="0" err="1"/>
              <a:t>management</a:t>
            </a:r>
            <a:r>
              <a:rPr lang="de-DE" sz="2000" dirty="0"/>
              <a:t> </a:t>
            </a:r>
            <a:r>
              <a:rPr lang="de-DE" sz="2000" dirty="0" err="1"/>
              <a:t>system</a:t>
            </a:r>
            <a:r>
              <a:rPr lang="de-DE" sz="2000" dirty="0"/>
              <a:t>, etc.). </a:t>
            </a:r>
          </a:p>
          <a:p>
            <a:r>
              <a:rPr lang="de-DE" sz="2000" dirty="0"/>
              <a:t>An </a:t>
            </a:r>
            <a:r>
              <a:rPr lang="de-DE" sz="2000" dirty="0" err="1"/>
              <a:t>important</a:t>
            </a:r>
            <a:r>
              <a:rPr lang="de-DE" sz="2000" dirty="0"/>
              <a:t> design </a:t>
            </a:r>
            <a:r>
              <a:rPr lang="de-DE" sz="2000" dirty="0" err="1"/>
              <a:t>problem</a:t>
            </a:r>
            <a:r>
              <a:rPr lang="de-DE" sz="2000" dirty="0"/>
              <a:t> </a:t>
            </a:r>
            <a:r>
              <a:rPr lang="de-DE" sz="2000" dirty="0" err="1"/>
              <a:t>is</a:t>
            </a:r>
            <a:r>
              <a:rPr lang="de-DE" sz="2000" dirty="0"/>
              <a:t> </a:t>
            </a:r>
            <a:r>
              <a:rPr lang="de-DE" sz="2000" dirty="0" err="1"/>
              <a:t>the</a:t>
            </a:r>
            <a:r>
              <a:rPr lang="de-DE" sz="2000" dirty="0"/>
              <a:t> </a:t>
            </a:r>
            <a:r>
              <a:rPr lang="de-DE" sz="2000" dirty="0" err="1"/>
              <a:t>specification</a:t>
            </a:r>
            <a:r>
              <a:rPr lang="de-DE" sz="2000" dirty="0"/>
              <a:t> </a:t>
            </a:r>
            <a:r>
              <a:rPr lang="de-DE" sz="2000" dirty="0" err="1"/>
              <a:t>of</a:t>
            </a:r>
            <a:r>
              <a:rPr lang="de-DE" sz="2000" dirty="0"/>
              <a:t>  </a:t>
            </a:r>
            <a:r>
              <a:rPr lang="de-DE" sz="2000" dirty="0" err="1"/>
              <a:t>interfaces</a:t>
            </a:r>
            <a:r>
              <a:rPr lang="de-DE" sz="2000" dirty="0"/>
              <a:t>: </a:t>
            </a:r>
          </a:p>
          <a:p>
            <a:pPr lvl="1"/>
            <a:r>
              <a:rPr lang="de-DE" sz="1800" dirty="0"/>
              <a:t>The </a:t>
            </a:r>
            <a:r>
              <a:rPr lang="de-DE" sz="1800" dirty="0" err="1"/>
              <a:t>designer</a:t>
            </a:r>
            <a:r>
              <a:rPr lang="de-DE" sz="1800" dirty="0"/>
              <a:t> </a:t>
            </a:r>
            <a:r>
              <a:rPr lang="de-DE" sz="1800" dirty="0" err="1"/>
              <a:t>describes</a:t>
            </a:r>
            <a:r>
              <a:rPr lang="de-DE" sz="1800" dirty="0"/>
              <a:t> </a:t>
            </a:r>
            <a:r>
              <a:rPr lang="de-DE" sz="1800" dirty="0" err="1"/>
              <a:t>the</a:t>
            </a:r>
            <a:r>
              <a:rPr lang="de-DE" sz="1800" dirty="0"/>
              <a:t> </a:t>
            </a:r>
            <a:r>
              <a:rPr lang="de-DE" sz="1800" dirty="0" err="1"/>
              <a:t>interface</a:t>
            </a:r>
            <a:r>
              <a:rPr lang="de-DE" sz="1800" dirty="0"/>
              <a:t> </a:t>
            </a:r>
            <a:r>
              <a:rPr lang="de-DE" sz="1800" dirty="0" err="1"/>
              <a:t>of</a:t>
            </a:r>
            <a:r>
              <a:rPr lang="de-DE" sz="1800" dirty="0"/>
              <a:t>  </a:t>
            </a:r>
            <a:r>
              <a:rPr lang="de-DE" sz="1800" dirty="0" err="1"/>
              <a:t>classes</a:t>
            </a:r>
            <a:r>
              <a:rPr lang="de-DE" sz="1800" dirty="0"/>
              <a:t> (</a:t>
            </a:r>
            <a:r>
              <a:rPr lang="de-DE" sz="1800" dirty="0" err="1"/>
              <a:t>object</a:t>
            </a:r>
            <a:r>
              <a:rPr lang="de-DE" sz="1800" dirty="0"/>
              <a:t> design) </a:t>
            </a:r>
            <a:r>
              <a:rPr lang="de-DE" sz="1800" dirty="0" err="1"/>
              <a:t>and</a:t>
            </a:r>
            <a:r>
              <a:rPr lang="de-DE" sz="1800" dirty="0"/>
              <a:t> </a:t>
            </a:r>
            <a:r>
              <a:rPr lang="de-DE" sz="1800" dirty="0" err="1"/>
              <a:t>subsystems</a:t>
            </a:r>
            <a:r>
              <a:rPr lang="de-DE" sz="1800" dirty="0"/>
              <a:t> (</a:t>
            </a:r>
            <a:r>
              <a:rPr lang="de-DE" sz="1800" dirty="0" err="1"/>
              <a:t>system</a:t>
            </a:r>
            <a:r>
              <a:rPr lang="de-DE" sz="1800" dirty="0"/>
              <a:t> design). </a:t>
            </a:r>
          </a:p>
          <a:p>
            <a:pPr lvl="1"/>
            <a:r>
              <a:rPr lang="de-DE" sz="1800" dirty="0"/>
              <a:t>The </a:t>
            </a:r>
            <a:r>
              <a:rPr lang="de-DE" sz="1800" dirty="0" err="1"/>
              <a:t>goal</a:t>
            </a:r>
            <a:r>
              <a:rPr lang="de-DE" sz="1800" dirty="0"/>
              <a:t> </a:t>
            </a:r>
            <a:r>
              <a:rPr lang="de-DE" sz="1800" dirty="0" err="1"/>
              <a:t>of</a:t>
            </a:r>
            <a:r>
              <a:rPr lang="de-DE" sz="1800" dirty="0"/>
              <a:t> </a:t>
            </a:r>
            <a:r>
              <a:rPr lang="de-DE" sz="1800" dirty="0" err="1"/>
              <a:t>the</a:t>
            </a:r>
            <a:r>
              <a:rPr lang="de-DE" sz="1800" dirty="0"/>
              <a:t> </a:t>
            </a:r>
            <a:r>
              <a:rPr lang="de-DE" sz="1800" dirty="0" err="1"/>
              <a:t>designer</a:t>
            </a:r>
            <a:r>
              <a:rPr lang="de-DE" sz="1800" dirty="0"/>
              <a:t> </a:t>
            </a:r>
            <a:r>
              <a:rPr lang="de-DE" sz="1800" dirty="0" err="1"/>
              <a:t>is</a:t>
            </a:r>
            <a:r>
              <a:rPr lang="de-DE" sz="1800" dirty="0"/>
              <a:t> </a:t>
            </a:r>
            <a:r>
              <a:rPr lang="de-DE" sz="1800" dirty="0" err="1"/>
              <a:t>usability</a:t>
            </a:r>
            <a:r>
              <a:rPr lang="de-DE" sz="1800" dirty="0"/>
              <a:t> </a:t>
            </a:r>
            <a:r>
              <a:rPr lang="de-DE" sz="1800" dirty="0" err="1"/>
              <a:t>and</a:t>
            </a:r>
            <a:r>
              <a:rPr lang="de-DE" sz="1800" dirty="0"/>
              <a:t> </a:t>
            </a:r>
            <a:r>
              <a:rPr lang="de-DE" sz="1800" dirty="0" err="1"/>
              <a:t>reusability</a:t>
            </a:r>
            <a:r>
              <a:rPr lang="de-DE" sz="1800" dirty="0"/>
              <a:t> </a:t>
            </a:r>
            <a:r>
              <a:rPr lang="de-DE" sz="1800" dirty="0" err="1"/>
              <a:t>of</a:t>
            </a:r>
            <a:r>
              <a:rPr lang="de-DE" sz="1800" dirty="0"/>
              <a:t> </a:t>
            </a:r>
            <a:r>
              <a:rPr lang="de-DE" sz="1800" dirty="0" err="1"/>
              <a:t>interface</a:t>
            </a:r>
            <a:endParaRPr lang="de-DE" sz="1800" dirty="0"/>
          </a:p>
          <a:p>
            <a:pPr lvl="2"/>
            <a:r>
              <a:rPr lang="de-DE" sz="1800" b="0" i="1" dirty="0"/>
              <a:t>Design-</a:t>
            </a:r>
            <a:r>
              <a:rPr lang="de-DE" sz="1800" b="0" i="1" dirty="0" err="1"/>
              <a:t>Usability</a:t>
            </a:r>
            <a:r>
              <a:rPr lang="de-DE" sz="1800" b="0" i="1" dirty="0"/>
              <a:t>:</a:t>
            </a:r>
            <a:r>
              <a:rPr lang="de-DE" sz="1800" dirty="0"/>
              <a:t> </a:t>
            </a:r>
            <a:r>
              <a:rPr lang="de-DE" sz="1800" dirty="0" err="1"/>
              <a:t>the</a:t>
            </a:r>
            <a:r>
              <a:rPr lang="de-DE" sz="1800" dirty="0"/>
              <a:t> </a:t>
            </a:r>
            <a:r>
              <a:rPr lang="de-DE" sz="1800" dirty="0" err="1"/>
              <a:t>interfaces</a:t>
            </a:r>
            <a:r>
              <a:rPr lang="de-DE" sz="1800" dirty="0"/>
              <a:t> </a:t>
            </a:r>
            <a:r>
              <a:rPr lang="de-DE" sz="1800" dirty="0" err="1"/>
              <a:t>are</a:t>
            </a:r>
            <a:r>
              <a:rPr lang="de-DE" sz="1800" dirty="0"/>
              <a:t> </a:t>
            </a:r>
            <a:r>
              <a:rPr lang="de-DE" sz="1800" dirty="0" err="1"/>
              <a:t>usable</a:t>
            </a:r>
            <a:r>
              <a:rPr lang="de-DE" sz="1800" dirty="0"/>
              <a:t> </a:t>
            </a:r>
            <a:r>
              <a:rPr lang="de-DE" sz="1800" dirty="0" err="1"/>
              <a:t>from</a:t>
            </a:r>
            <a:r>
              <a:rPr lang="de-DE" sz="1800" dirty="0"/>
              <a:t> </a:t>
            </a:r>
            <a:r>
              <a:rPr lang="de-DE" sz="1800" dirty="0" err="1"/>
              <a:t>as</a:t>
            </a:r>
            <a:r>
              <a:rPr lang="de-DE" sz="1800" dirty="0"/>
              <a:t> </a:t>
            </a:r>
            <a:r>
              <a:rPr lang="de-DE" sz="1800" dirty="0" err="1"/>
              <a:t>many</a:t>
            </a:r>
            <a:r>
              <a:rPr lang="de-DE" sz="1800" dirty="0"/>
              <a:t> </a:t>
            </a:r>
            <a:r>
              <a:rPr lang="de-DE" sz="1800" dirty="0" err="1"/>
              <a:t>classes</a:t>
            </a:r>
            <a:r>
              <a:rPr lang="de-DE" sz="1800" dirty="0"/>
              <a:t> </a:t>
            </a:r>
            <a:r>
              <a:rPr lang="de-DE" sz="1800" dirty="0" err="1"/>
              <a:t>as</a:t>
            </a:r>
            <a:r>
              <a:rPr lang="de-DE" sz="1800" dirty="0"/>
              <a:t> </a:t>
            </a:r>
            <a:r>
              <a:rPr lang="de-DE" sz="1800" dirty="0" err="1"/>
              <a:t>possible</a:t>
            </a:r>
            <a:r>
              <a:rPr lang="de-DE" sz="1800" dirty="0"/>
              <a:t> </a:t>
            </a:r>
            <a:r>
              <a:rPr lang="de-DE" sz="1800" dirty="0" err="1"/>
              <a:t>within</a:t>
            </a:r>
            <a:r>
              <a:rPr lang="de-DE" sz="1800" dirty="0"/>
              <a:t> in </a:t>
            </a:r>
            <a:r>
              <a:rPr lang="de-DE" sz="1800" dirty="0" err="1"/>
              <a:t>the</a:t>
            </a:r>
            <a:r>
              <a:rPr lang="de-DE" sz="1800" dirty="0"/>
              <a:t> </a:t>
            </a:r>
            <a:r>
              <a:rPr lang="de-DE" sz="1800" dirty="0" err="1"/>
              <a:t>system</a:t>
            </a:r>
            <a:r>
              <a:rPr lang="de-DE" sz="1800" dirty="0"/>
              <a:t>.  </a:t>
            </a:r>
          </a:p>
          <a:p>
            <a:pPr lvl="2"/>
            <a:r>
              <a:rPr lang="de-DE" sz="1800" b="0" i="1" dirty="0"/>
              <a:t>Design-</a:t>
            </a:r>
            <a:r>
              <a:rPr lang="de-DE" sz="1800" b="0" i="1" dirty="0" err="1"/>
              <a:t>Reusability</a:t>
            </a:r>
            <a:r>
              <a:rPr lang="de-DE" sz="1800" b="0" i="1" dirty="0"/>
              <a:t>:</a:t>
            </a:r>
            <a:r>
              <a:rPr lang="de-DE" sz="1800" dirty="0"/>
              <a:t>  Definition </a:t>
            </a:r>
            <a:r>
              <a:rPr lang="de-DE" sz="1800" dirty="0" err="1"/>
              <a:t>of</a:t>
            </a:r>
            <a:r>
              <a:rPr lang="de-DE" sz="1800" dirty="0"/>
              <a:t>  </a:t>
            </a:r>
            <a:r>
              <a:rPr lang="de-DE" sz="1800" dirty="0" err="1"/>
              <a:t>interfaces</a:t>
            </a:r>
            <a:r>
              <a:rPr lang="de-DE" sz="1800" dirty="0"/>
              <a:t>, such </a:t>
            </a:r>
            <a:r>
              <a:rPr lang="de-DE" sz="1800" dirty="0" err="1"/>
              <a:t>that</a:t>
            </a:r>
            <a:r>
              <a:rPr lang="de-DE" sz="1800" dirty="0"/>
              <a:t> </a:t>
            </a:r>
            <a:r>
              <a:rPr lang="de-DE" sz="1800" dirty="0" err="1"/>
              <a:t>they</a:t>
            </a:r>
            <a:r>
              <a:rPr lang="de-DE" sz="1800" dirty="0"/>
              <a:t> </a:t>
            </a:r>
            <a:r>
              <a:rPr lang="de-DE" sz="1800" dirty="0" err="1"/>
              <a:t>can</a:t>
            </a:r>
            <a:r>
              <a:rPr lang="de-DE" sz="1800" dirty="0"/>
              <a:t> also </a:t>
            </a:r>
            <a:r>
              <a:rPr lang="de-DE" sz="1800" dirty="0" err="1"/>
              <a:t>be</a:t>
            </a:r>
            <a:r>
              <a:rPr lang="de-DE" sz="1800" dirty="0"/>
              <a:t> </a:t>
            </a:r>
            <a:r>
              <a:rPr lang="de-DE" sz="1800" dirty="0" err="1"/>
              <a:t>used</a:t>
            </a:r>
            <a:r>
              <a:rPr lang="de-DE" sz="1800" dirty="0"/>
              <a:t> in </a:t>
            </a:r>
            <a:r>
              <a:rPr lang="de-DE" sz="1800" dirty="0" err="1"/>
              <a:t>other</a:t>
            </a:r>
            <a:r>
              <a:rPr lang="de-DE" sz="1800" dirty="0"/>
              <a:t> (</a:t>
            </a:r>
            <a:r>
              <a:rPr lang="de-DE" sz="1800" dirty="0" err="1"/>
              <a:t>future</a:t>
            </a:r>
            <a:r>
              <a:rPr lang="de-DE" sz="1800" dirty="0"/>
              <a:t>) </a:t>
            </a:r>
            <a:r>
              <a:rPr lang="de-DE" sz="1800" dirty="0" err="1"/>
              <a:t>software</a:t>
            </a:r>
            <a:r>
              <a:rPr lang="de-DE" sz="1800" dirty="0"/>
              <a:t> </a:t>
            </a:r>
            <a:r>
              <a:rPr lang="de-DE" sz="1800" dirty="0" err="1"/>
              <a:t>systems</a:t>
            </a:r>
            <a:r>
              <a:rPr lang="de-DE" sz="1800" dirty="0"/>
              <a:t>.</a:t>
            </a:r>
            <a:r>
              <a:rPr lang="de-DE" sz="1800" b="0" dirty="0"/>
              <a:t>  =&gt; Class </a:t>
            </a:r>
            <a:r>
              <a:rPr lang="de-DE" sz="1800" b="0" dirty="0" err="1"/>
              <a:t>libraries</a:t>
            </a:r>
            <a:r>
              <a:rPr lang="de-DE" sz="1800" b="0" dirty="0"/>
              <a:t>.</a:t>
            </a:r>
            <a:endParaRPr lang="de-DE" sz="1800" dirty="0"/>
          </a:p>
        </p:txBody>
      </p:sp>
    </p:spTree>
    <p:extLst>
      <p:ext uri="{BB962C8B-B14F-4D97-AF65-F5344CB8AC3E}">
        <p14:creationId xmlns:p14="http://schemas.microsoft.com/office/powerpoint/2010/main" val="1553006435"/>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4"/>
          <p:cNvSpPr>
            <a:spLocks noGrp="1" noChangeArrowheads="1"/>
          </p:cNvSpPr>
          <p:nvPr>
            <p:ph type="title"/>
          </p:nvPr>
        </p:nvSpPr>
        <p:spPr/>
        <p:txBody>
          <a:bodyPr/>
          <a:lstStyle/>
          <a:p>
            <a:r>
              <a:rPr lang="de-DE"/>
              <a:t>Three Types of Implementors</a:t>
            </a:r>
          </a:p>
        </p:txBody>
      </p:sp>
      <p:sp>
        <p:nvSpPr>
          <p:cNvPr id="145413" name="Rectangle 5"/>
          <p:cNvSpPr>
            <a:spLocks noGrp="1" noChangeArrowheads="1"/>
          </p:cNvSpPr>
          <p:nvPr>
            <p:ph type="body" idx="1"/>
          </p:nvPr>
        </p:nvSpPr>
        <p:spPr>
          <a:xfrm>
            <a:off x="431800" y="937177"/>
            <a:ext cx="8229600" cy="5065712"/>
          </a:xfrm>
        </p:spPr>
        <p:txBody>
          <a:bodyPr/>
          <a:lstStyle/>
          <a:p>
            <a:r>
              <a:rPr lang="de-DE" sz="2000" u="sng" dirty="0"/>
              <a:t>Class </a:t>
            </a:r>
            <a:r>
              <a:rPr lang="de-DE" sz="2000" u="sng" dirty="0" err="1"/>
              <a:t>implementor</a:t>
            </a:r>
            <a:r>
              <a:rPr lang="de-DE" sz="2000" u="sng" dirty="0"/>
              <a:t>:</a:t>
            </a:r>
          </a:p>
          <a:p>
            <a:pPr lvl="1"/>
            <a:r>
              <a:rPr lang="de-DE" sz="1800" dirty="0" err="1"/>
              <a:t>Implements</a:t>
            </a:r>
            <a:r>
              <a:rPr lang="de-DE" sz="1800" dirty="0"/>
              <a:t> </a:t>
            </a:r>
            <a:r>
              <a:rPr lang="de-DE" sz="1800" dirty="0" err="1"/>
              <a:t>the</a:t>
            </a:r>
            <a:r>
              <a:rPr lang="de-DE" sz="1800" dirty="0"/>
              <a:t> </a:t>
            </a:r>
            <a:r>
              <a:rPr lang="de-DE" sz="1800" dirty="0" err="1"/>
              <a:t>class</a:t>
            </a:r>
            <a:r>
              <a:rPr lang="de-DE" sz="1800" dirty="0"/>
              <a:t>. The </a:t>
            </a:r>
            <a:r>
              <a:rPr lang="de-DE" sz="1800" dirty="0" err="1"/>
              <a:t>implementor</a:t>
            </a:r>
            <a:r>
              <a:rPr lang="de-DE" sz="1800" dirty="0"/>
              <a:t> </a:t>
            </a:r>
            <a:r>
              <a:rPr lang="de-DE" sz="1800" dirty="0" err="1"/>
              <a:t>chooses</a:t>
            </a:r>
            <a:r>
              <a:rPr lang="de-DE" sz="1800" dirty="0"/>
              <a:t> </a:t>
            </a:r>
            <a:r>
              <a:rPr lang="de-DE" sz="1800" dirty="0" err="1"/>
              <a:t>appropriate</a:t>
            </a:r>
            <a:r>
              <a:rPr lang="de-DE" sz="1800" dirty="0"/>
              <a:t> </a:t>
            </a:r>
            <a:r>
              <a:rPr lang="de-DE" sz="1800" dirty="0" err="1"/>
              <a:t>data</a:t>
            </a:r>
            <a:r>
              <a:rPr lang="de-DE" sz="1800" dirty="0"/>
              <a:t> </a:t>
            </a:r>
            <a:r>
              <a:rPr lang="de-DE" sz="1800" dirty="0" err="1"/>
              <a:t>structures</a:t>
            </a:r>
            <a:r>
              <a:rPr lang="de-DE" sz="1800" dirty="0"/>
              <a:t> (</a:t>
            </a:r>
            <a:r>
              <a:rPr lang="de-DE" sz="1800" dirty="0" err="1"/>
              <a:t>for</a:t>
            </a:r>
            <a:r>
              <a:rPr lang="de-DE" sz="1800" dirty="0"/>
              <a:t> </a:t>
            </a:r>
            <a:r>
              <a:rPr lang="de-DE" sz="1800" dirty="0" err="1"/>
              <a:t>the</a:t>
            </a:r>
            <a:r>
              <a:rPr lang="de-DE" sz="1800" dirty="0"/>
              <a:t> </a:t>
            </a:r>
            <a:r>
              <a:rPr lang="de-DE" sz="1800" dirty="0" err="1"/>
              <a:t>attributes</a:t>
            </a:r>
            <a:r>
              <a:rPr lang="de-DE" sz="1800" dirty="0"/>
              <a:t>) </a:t>
            </a:r>
            <a:r>
              <a:rPr lang="de-DE" sz="1800" dirty="0" err="1"/>
              <a:t>and</a:t>
            </a:r>
            <a:r>
              <a:rPr lang="de-DE" sz="1800" dirty="0"/>
              <a:t> </a:t>
            </a:r>
            <a:r>
              <a:rPr lang="de-DE" sz="1800" dirty="0" err="1"/>
              <a:t>algorithms</a:t>
            </a:r>
            <a:r>
              <a:rPr lang="de-DE" sz="1800" dirty="0"/>
              <a:t> (</a:t>
            </a:r>
            <a:r>
              <a:rPr lang="de-DE" sz="1800" dirty="0" err="1"/>
              <a:t>for</a:t>
            </a:r>
            <a:r>
              <a:rPr lang="de-DE" sz="1800" dirty="0"/>
              <a:t> </a:t>
            </a:r>
            <a:r>
              <a:rPr lang="de-DE" sz="1800" dirty="0" err="1"/>
              <a:t>the</a:t>
            </a:r>
            <a:r>
              <a:rPr lang="de-DE" sz="1800" dirty="0"/>
              <a:t> </a:t>
            </a:r>
            <a:r>
              <a:rPr lang="de-DE" sz="1800" dirty="0" err="1"/>
              <a:t>operations</a:t>
            </a:r>
            <a:r>
              <a:rPr lang="de-DE" sz="1800" dirty="0"/>
              <a:t>),  </a:t>
            </a:r>
            <a:r>
              <a:rPr lang="de-DE" sz="1800" dirty="0" err="1"/>
              <a:t>and</a:t>
            </a:r>
            <a:r>
              <a:rPr lang="de-DE" sz="1800" dirty="0"/>
              <a:t> </a:t>
            </a:r>
            <a:r>
              <a:rPr lang="de-DE" sz="1800" dirty="0" err="1"/>
              <a:t>realizes</a:t>
            </a:r>
            <a:r>
              <a:rPr lang="de-DE" sz="1800" dirty="0"/>
              <a:t> </a:t>
            </a:r>
            <a:r>
              <a:rPr lang="de-DE" sz="1800" dirty="0" err="1"/>
              <a:t>the</a:t>
            </a:r>
            <a:r>
              <a:rPr lang="de-DE" sz="1800" dirty="0"/>
              <a:t> </a:t>
            </a:r>
            <a:r>
              <a:rPr lang="de-DE" sz="1800" dirty="0" err="1"/>
              <a:t>interface</a:t>
            </a:r>
            <a:r>
              <a:rPr lang="de-DE" sz="1800" dirty="0"/>
              <a:t> </a:t>
            </a:r>
            <a:r>
              <a:rPr lang="de-DE" sz="1800" dirty="0" err="1"/>
              <a:t>of</a:t>
            </a:r>
            <a:r>
              <a:rPr lang="de-DE" sz="1800" dirty="0"/>
              <a:t> </a:t>
            </a:r>
            <a:r>
              <a:rPr lang="de-DE" sz="1800" dirty="0" err="1"/>
              <a:t>the</a:t>
            </a:r>
            <a:r>
              <a:rPr lang="de-DE" sz="1800" dirty="0"/>
              <a:t> </a:t>
            </a:r>
            <a:r>
              <a:rPr lang="de-DE" sz="1800" dirty="0" err="1"/>
              <a:t>class</a:t>
            </a:r>
            <a:r>
              <a:rPr lang="de-DE" sz="1800" dirty="0"/>
              <a:t> in a </a:t>
            </a:r>
            <a:r>
              <a:rPr lang="de-DE" sz="1800" dirty="0" err="1"/>
              <a:t>programming</a:t>
            </a:r>
            <a:r>
              <a:rPr lang="de-DE" sz="1800" dirty="0"/>
              <a:t> </a:t>
            </a:r>
            <a:r>
              <a:rPr lang="de-DE" sz="1800" dirty="0" err="1"/>
              <a:t>language</a:t>
            </a:r>
            <a:r>
              <a:rPr lang="de-DE" sz="1800" dirty="0"/>
              <a:t> </a:t>
            </a:r>
            <a:r>
              <a:rPr lang="de-DE" sz="1800" b="0" i="1" dirty="0"/>
              <a:t>[</a:t>
            </a:r>
            <a:r>
              <a:rPr lang="de-DE" sz="1800" b="0" i="1" dirty="0" err="1"/>
              <a:t>as</a:t>
            </a:r>
            <a:r>
              <a:rPr lang="de-DE" sz="1800" b="0" i="1" dirty="0"/>
              <a:t> a </a:t>
            </a:r>
            <a:r>
              <a:rPr lang="de-DE" sz="1800" b="0" i="1" dirty="0" err="1"/>
              <a:t>source</a:t>
            </a:r>
            <a:r>
              <a:rPr lang="de-DE" sz="1800" b="0" i="1" dirty="0"/>
              <a:t> </a:t>
            </a:r>
            <a:r>
              <a:rPr lang="de-DE" sz="1800" b="0" i="1" dirty="0" err="1"/>
              <a:t>code</a:t>
            </a:r>
            <a:r>
              <a:rPr lang="de-DE" sz="1800" b="0" i="1" dirty="0"/>
              <a:t> </a:t>
            </a:r>
            <a:r>
              <a:rPr lang="de-DE" sz="1800" b="0" i="1" dirty="0" err="1"/>
              <a:t>file</a:t>
            </a:r>
            <a:r>
              <a:rPr lang="de-DE" sz="1800" b="0" i="1" dirty="0"/>
              <a:t>]</a:t>
            </a:r>
            <a:r>
              <a:rPr lang="de-DE" sz="1800" dirty="0"/>
              <a:t> .</a:t>
            </a:r>
          </a:p>
          <a:p>
            <a:r>
              <a:rPr lang="de-DE" sz="2000" u="sng" dirty="0"/>
              <a:t>Class </a:t>
            </a:r>
            <a:r>
              <a:rPr lang="de-DE" sz="2000" u="sng" dirty="0" err="1"/>
              <a:t>extender</a:t>
            </a:r>
            <a:r>
              <a:rPr lang="de-DE" sz="2000" u="sng" dirty="0"/>
              <a:t>:</a:t>
            </a:r>
            <a:r>
              <a:rPr lang="de-DE" sz="2000" dirty="0"/>
              <a:t> </a:t>
            </a:r>
          </a:p>
          <a:p>
            <a:pPr lvl="1"/>
            <a:r>
              <a:rPr lang="de-DE" sz="1800" dirty="0" err="1"/>
              <a:t>Extends</a:t>
            </a:r>
            <a:r>
              <a:rPr lang="de-DE" sz="1800" dirty="0"/>
              <a:t> </a:t>
            </a:r>
            <a:r>
              <a:rPr lang="de-DE" sz="1800" dirty="0" err="1"/>
              <a:t>the</a:t>
            </a:r>
            <a:r>
              <a:rPr lang="de-DE" sz="1800" dirty="0"/>
              <a:t> </a:t>
            </a:r>
            <a:r>
              <a:rPr lang="de-DE" sz="1800" dirty="0" err="1"/>
              <a:t>class</a:t>
            </a:r>
            <a:r>
              <a:rPr lang="de-DE" sz="1800" dirty="0"/>
              <a:t> </a:t>
            </a:r>
            <a:r>
              <a:rPr lang="de-DE" sz="1800" dirty="0" err="1"/>
              <a:t>by</a:t>
            </a:r>
            <a:r>
              <a:rPr lang="de-DE" sz="1800" dirty="0"/>
              <a:t> a </a:t>
            </a:r>
            <a:r>
              <a:rPr lang="de-DE" sz="1800" dirty="0" err="1"/>
              <a:t>subclass</a:t>
            </a:r>
            <a:r>
              <a:rPr lang="de-DE" sz="1800" dirty="0"/>
              <a:t>, </a:t>
            </a:r>
            <a:r>
              <a:rPr lang="de-DE" sz="1800" dirty="0" err="1"/>
              <a:t>which</a:t>
            </a:r>
            <a:r>
              <a:rPr lang="de-DE" sz="1800" dirty="0"/>
              <a:t> </a:t>
            </a:r>
            <a:r>
              <a:rPr lang="de-DE" sz="1800" dirty="0" err="1"/>
              <a:t>is</a:t>
            </a:r>
            <a:r>
              <a:rPr lang="de-DE" sz="1800" dirty="0"/>
              <a:t> </a:t>
            </a:r>
            <a:r>
              <a:rPr lang="de-DE" sz="1800" dirty="0" err="1"/>
              <a:t>needed</a:t>
            </a:r>
            <a:r>
              <a:rPr lang="de-DE" sz="1800" dirty="0"/>
              <a:t> </a:t>
            </a:r>
            <a:r>
              <a:rPr lang="de-DE" sz="1800" dirty="0" err="1"/>
              <a:t>for</a:t>
            </a:r>
            <a:r>
              <a:rPr lang="de-DE" sz="1800" dirty="0"/>
              <a:t> a </a:t>
            </a:r>
            <a:r>
              <a:rPr lang="de-DE" sz="1800" dirty="0" err="1"/>
              <a:t>new</a:t>
            </a:r>
            <a:r>
              <a:rPr lang="de-DE" sz="1800" dirty="0"/>
              <a:t> </a:t>
            </a:r>
            <a:r>
              <a:rPr lang="de-DE" sz="1800" dirty="0" err="1"/>
              <a:t>problem</a:t>
            </a:r>
            <a:r>
              <a:rPr lang="de-DE" sz="1800" dirty="0"/>
              <a:t> </a:t>
            </a:r>
            <a:r>
              <a:rPr lang="de-DE" sz="1800" dirty="0" err="1"/>
              <a:t>or</a:t>
            </a:r>
            <a:r>
              <a:rPr lang="de-DE" sz="1800" dirty="0"/>
              <a:t> a </a:t>
            </a:r>
            <a:r>
              <a:rPr lang="de-DE" sz="1800" dirty="0" err="1"/>
              <a:t>new</a:t>
            </a:r>
            <a:r>
              <a:rPr lang="de-DE" sz="1800" dirty="0"/>
              <a:t> </a:t>
            </a:r>
            <a:r>
              <a:rPr lang="de-DE" sz="1800" dirty="0" err="1"/>
              <a:t>application</a:t>
            </a:r>
            <a:r>
              <a:rPr lang="de-DE" sz="1800" dirty="0"/>
              <a:t> </a:t>
            </a:r>
            <a:r>
              <a:rPr lang="de-DE" sz="1800" dirty="0" err="1"/>
              <a:t>domain</a:t>
            </a:r>
            <a:r>
              <a:rPr lang="de-DE" sz="1800" dirty="0"/>
              <a:t>. </a:t>
            </a:r>
            <a:r>
              <a:rPr lang="de-DE" sz="1800" b="0" i="1" dirty="0"/>
              <a:t>[</a:t>
            </a:r>
            <a:r>
              <a:rPr lang="de-DE" sz="1800" b="0" i="1" dirty="0" err="1"/>
              <a:t>Methods</a:t>
            </a:r>
            <a:r>
              <a:rPr lang="de-DE" sz="1800" b="0" i="1" dirty="0"/>
              <a:t> </a:t>
            </a:r>
            <a:r>
              <a:rPr lang="de-DE" sz="1800" b="0" i="1" dirty="0" err="1"/>
              <a:t>may</a:t>
            </a:r>
            <a:r>
              <a:rPr lang="de-DE" sz="1800" b="0" i="1" dirty="0"/>
              <a:t> </a:t>
            </a:r>
            <a:r>
              <a:rPr lang="de-DE" sz="1800" b="0" i="1" dirty="0" err="1"/>
              <a:t>be</a:t>
            </a:r>
            <a:r>
              <a:rPr lang="de-DE" sz="1800" b="0" i="1" dirty="0"/>
              <a:t> </a:t>
            </a:r>
            <a:r>
              <a:rPr lang="de-DE" sz="1800" b="0" i="1" dirty="0" err="1"/>
              <a:t>extended</a:t>
            </a:r>
            <a:r>
              <a:rPr lang="de-DE" sz="1800" b="0" i="1" dirty="0"/>
              <a:t> </a:t>
            </a:r>
            <a:r>
              <a:rPr lang="de-DE" sz="1800" b="0" i="1" dirty="0" err="1"/>
              <a:t>too</a:t>
            </a:r>
            <a:r>
              <a:rPr lang="de-DE" sz="1800" b="0" i="1" dirty="0"/>
              <a:t>.]</a:t>
            </a:r>
          </a:p>
          <a:p>
            <a:r>
              <a:rPr lang="de-DE" sz="2000" u="sng" dirty="0"/>
              <a:t>Class-user (</a:t>
            </a:r>
            <a:r>
              <a:rPr lang="de-DE" sz="2000" u="sng" dirty="0" err="1"/>
              <a:t>client</a:t>
            </a:r>
            <a:r>
              <a:rPr lang="de-DE" sz="2000" u="sng" dirty="0"/>
              <a:t>):</a:t>
            </a:r>
            <a:r>
              <a:rPr lang="de-DE" sz="2000" dirty="0"/>
              <a:t> </a:t>
            </a:r>
          </a:p>
          <a:p>
            <a:pPr lvl="1"/>
            <a:r>
              <a:rPr lang="de-DE" sz="1800" dirty="0"/>
              <a:t>The </a:t>
            </a:r>
            <a:r>
              <a:rPr lang="de-DE" sz="1800" dirty="0" err="1"/>
              <a:t>programmer</a:t>
            </a:r>
            <a:r>
              <a:rPr lang="de-DE" sz="1800" dirty="0"/>
              <a:t>, </a:t>
            </a:r>
            <a:r>
              <a:rPr lang="de-DE" sz="1800" dirty="0" err="1"/>
              <a:t>who</a:t>
            </a:r>
            <a:r>
              <a:rPr lang="de-DE" sz="1800" dirty="0"/>
              <a:t> </a:t>
            </a:r>
            <a:r>
              <a:rPr lang="de-DE" sz="1800" dirty="0" err="1"/>
              <a:t>wants</a:t>
            </a:r>
            <a:r>
              <a:rPr lang="de-DE" sz="1800" dirty="0"/>
              <a:t> </a:t>
            </a:r>
            <a:r>
              <a:rPr lang="de-DE" sz="1800" dirty="0" err="1"/>
              <a:t>to</a:t>
            </a:r>
            <a:r>
              <a:rPr lang="de-DE" sz="1800" dirty="0"/>
              <a:t> </a:t>
            </a:r>
            <a:r>
              <a:rPr lang="de-DE" sz="1800" dirty="0" err="1"/>
              <a:t>use</a:t>
            </a:r>
            <a:r>
              <a:rPr lang="de-DE" sz="1800" dirty="0"/>
              <a:t> an </a:t>
            </a:r>
            <a:r>
              <a:rPr lang="de-DE" sz="1800" dirty="0" err="1"/>
              <a:t>existing</a:t>
            </a:r>
            <a:r>
              <a:rPr lang="de-DE" sz="1800" dirty="0"/>
              <a:t> </a:t>
            </a:r>
            <a:r>
              <a:rPr lang="de-DE" sz="1800" dirty="0" err="1"/>
              <a:t>class</a:t>
            </a:r>
            <a:r>
              <a:rPr lang="de-DE" sz="1800" dirty="0"/>
              <a:t> (e.g. a </a:t>
            </a:r>
            <a:r>
              <a:rPr lang="de-DE" sz="1800" dirty="0" err="1"/>
              <a:t>class</a:t>
            </a:r>
            <a:r>
              <a:rPr lang="de-DE" sz="1800" dirty="0"/>
              <a:t> </a:t>
            </a:r>
            <a:r>
              <a:rPr lang="de-DE" sz="1800" dirty="0" err="1"/>
              <a:t>from</a:t>
            </a:r>
            <a:r>
              <a:rPr lang="de-DE" sz="1800" dirty="0"/>
              <a:t> a </a:t>
            </a:r>
            <a:r>
              <a:rPr lang="de-DE" sz="1800" dirty="0" err="1"/>
              <a:t>class</a:t>
            </a:r>
            <a:r>
              <a:rPr lang="de-DE" sz="1800" dirty="0"/>
              <a:t> </a:t>
            </a:r>
            <a:r>
              <a:rPr lang="de-DE" sz="1800" dirty="0" err="1"/>
              <a:t>library</a:t>
            </a:r>
            <a:r>
              <a:rPr lang="de-DE" sz="1800" dirty="0"/>
              <a:t> </a:t>
            </a:r>
            <a:r>
              <a:rPr lang="de-DE" sz="1800" dirty="0" err="1"/>
              <a:t>or</a:t>
            </a:r>
            <a:r>
              <a:rPr lang="de-DE" sz="1800" dirty="0"/>
              <a:t> a </a:t>
            </a:r>
            <a:r>
              <a:rPr lang="de-DE" sz="1800" dirty="0" err="1"/>
              <a:t>class</a:t>
            </a:r>
            <a:r>
              <a:rPr lang="de-DE" sz="1800" dirty="0"/>
              <a:t> </a:t>
            </a:r>
            <a:r>
              <a:rPr lang="de-DE" sz="1800" dirty="0" err="1"/>
              <a:t>from</a:t>
            </a:r>
            <a:r>
              <a:rPr lang="de-DE" sz="1800" dirty="0"/>
              <a:t> </a:t>
            </a:r>
            <a:r>
              <a:rPr lang="de-DE" sz="1800" dirty="0" err="1"/>
              <a:t>another</a:t>
            </a:r>
            <a:r>
              <a:rPr lang="de-DE" sz="1800" dirty="0"/>
              <a:t> </a:t>
            </a:r>
            <a:r>
              <a:rPr lang="de-DE" sz="1800" dirty="0" err="1"/>
              <a:t>subsystem</a:t>
            </a:r>
            <a:r>
              <a:rPr lang="de-DE" sz="1800" dirty="0"/>
              <a:t>). </a:t>
            </a:r>
          </a:p>
          <a:p>
            <a:pPr lvl="1"/>
            <a:r>
              <a:rPr lang="de-DE" sz="1800" dirty="0"/>
              <a:t>The </a:t>
            </a:r>
            <a:r>
              <a:rPr lang="de-DE" sz="1800" dirty="0" err="1"/>
              <a:t>class</a:t>
            </a:r>
            <a:r>
              <a:rPr lang="de-DE" sz="1800" dirty="0"/>
              <a:t> </a:t>
            </a:r>
            <a:r>
              <a:rPr lang="de-DE" sz="1800" dirty="0" err="1"/>
              <a:t>user</a:t>
            </a:r>
            <a:r>
              <a:rPr lang="de-DE" sz="1800" dirty="0"/>
              <a:t> </a:t>
            </a:r>
            <a:r>
              <a:rPr lang="de-DE" sz="1800" dirty="0" err="1"/>
              <a:t>is</a:t>
            </a:r>
            <a:r>
              <a:rPr lang="de-DE" sz="1800" dirty="0"/>
              <a:t> </a:t>
            </a:r>
            <a:r>
              <a:rPr lang="de-DE" sz="1800" dirty="0" err="1"/>
              <a:t>only</a:t>
            </a:r>
            <a:r>
              <a:rPr lang="de-DE" sz="1800" dirty="0"/>
              <a:t> </a:t>
            </a:r>
            <a:r>
              <a:rPr lang="de-DE" sz="1800" dirty="0" err="1"/>
              <a:t>interested</a:t>
            </a:r>
            <a:r>
              <a:rPr lang="de-DE" sz="1800" dirty="0"/>
              <a:t> in </a:t>
            </a:r>
            <a:r>
              <a:rPr lang="de-DE" sz="1800" dirty="0" err="1"/>
              <a:t>the</a:t>
            </a:r>
            <a:r>
              <a:rPr lang="de-DE" sz="1800" dirty="0"/>
              <a:t> </a:t>
            </a:r>
            <a:r>
              <a:rPr lang="de-DE" sz="1800" u="sng" dirty="0" err="1"/>
              <a:t>signatures</a:t>
            </a:r>
            <a:r>
              <a:rPr lang="de-DE" sz="1800" dirty="0"/>
              <a:t> </a:t>
            </a:r>
            <a:r>
              <a:rPr lang="de-DE" sz="1800" dirty="0" err="1"/>
              <a:t>of</a:t>
            </a:r>
            <a:r>
              <a:rPr lang="de-DE" sz="1800" dirty="0"/>
              <a:t> </a:t>
            </a:r>
            <a:r>
              <a:rPr lang="de-DE" sz="1800" dirty="0" err="1"/>
              <a:t>the</a:t>
            </a:r>
            <a:r>
              <a:rPr lang="de-DE" sz="1800" dirty="0"/>
              <a:t> </a:t>
            </a:r>
            <a:r>
              <a:rPr lang="de-DE" sz="1800" dirty="0" err="1"/>
              <a:t>class</a:t>
            </a:r>
            <a:r>
              <a:rPr lang="de-DE" sz="1800" dirty="0"/>
              <a:t> </a:t>
            </a:r>
            <a:r>
              <a:rPr lang="de-DE" sz="1800" dirty="0" err="1"/>
              <a:t>operations</a:t>
            </a:r>
            <a:r>
              <a:rPr lang="de-DE" sz="1800" dirty="0"/>
              <a:t> </a:t>
            </a:r>
            <a:r>
              <a:rPr lang="de-DE" sz="1800" dirty="0" err="1"/>
              <a:t>and</a:t>
            </a:r>
            <a:r>
              <a:rPr lang="de-DE" sz="1800" dirty="0"/>
              <a:t> </a:t>
            </a:r>
            <a:r>
              <a:rPr lang="de-DE" sz="1800" dirty="0" err="1"/>
              <a:t>the</a:t>
            </a:r>
            <a:r>
              <a:rPr lang="de-DE" sz="1800" dirty="0"/>
              <a:t> </a:t>
            </a:r>
            <a:r>
              <a:rPr lang="de-DE" sz="1800" dirty="0" err="1"/>
              <a:t>preconditions</a:t>
            </a:r>
            <a:r>
              <a:rPr lang="de-DE" sz="1800" dirty="0"/>
              <a:t> </a:t>
            </a:r>
            <a:r>
              <a:rPr lang="de-DE" sz="1800" dirty="0" err="1"/>
              <a:t>under</a:t>
            </a:r>
            <a:r>
              <a:rPr lang="de-DE" sz="1800" dirty="0"/>
              <a:t> </a:t>
            </a:r>
            <a:r>
              <a:rPr lang="de-DE" sz="1800" dirty="0" err="1"/>
              <a:t>which</a:t>
            </a:r>
            <a:r>
              <a:rPr lang="de-DE" sz="1800" dirty="0"/>
              <a:t> </a:t>
            </a:r>
            <a:r>
              <a:rPr lang="de-DE" sz="1800" dirty="0" err="1"/>
              <a:t>they</a:t>
            </a:r>
            <a:r>
              <a:rPr lang="de-DE" sz="1800" dirty="0"/>
              <a:t> </a:t>
            </a:r>
            <a:r>
              <a:rPr lang="de-DE" sz="1800" dirty="0" err="1"/>
              <a:t>can</a:t>
            </a:r>
            <a:r>
              <a:rPr lang="de-DE" sz="1800" dirty="0"/>
              <a:t> </a:t>
            </a:r>
            <a:r>
              <a:rPr lang="de-DE" sz="1800" dirty="0" err="1"/>
              <a:t>be</a:t>
            </a:r>
            <a:r>
              <a:rPr lang="de-DE" sz="1800" dirty="0"/>
              <a:t> </a:t>
            </a:r>
            <a:r>
              <a:rPr lang="de-DE" sz="1800" dirty="0" err="1"/>
              <a:t>invoked</a:t>
            </a:r>
            <a:r>
              <a:rPr lang="de-DE" sz="1800" dirty="0"/>
              <a:t>. The </a:t>
            </a:r>
            <a:r>
              <a:rPr lang="de-DE" sz="1800" dirty="0" err="1"/>
              <a:t>class</a:t>
            </a:r>
            <a:r>
              <a:rPr lang="de-DE" sz="1800" dirty="0"/>
              <a:t> </a:t>
            </a:r>
            <a:r>
              <a:rPr lang="de-DE" sz="1800" dirty="0" err="1"/>
              <a:t>user</a:t>
            </a:r>
            <a:r>
              <a:rPr lang="de-DE" sz="1800" dirty="0"/>
              <a:t> </a:t>
            </a:r>
            <a:r>
              <a:rPr lang="de-DE" sz="1800" dirty="0" err="1"/>
              <a:t>is</a:t>
            </a:r>
            <a:r>
              <a:rPr lang="de-DE" sz="1800" dirty="0"/>
              <a:t> not so </a:t>
            </a:r>
            <a:r>
              <a:rPr lang="de-DE" sz="1800" dirty="0" err="1"/>
              <a:t>much</a:t>
            </a:r>
            <a:r>
              <a:rPr lang="de-DE" sz="1800" dirty="0"/>
              <a:t> </a:t>
            </a:r>
            <a:r>
              <a:rPr lang="de-DE" sz="1800" dirty="0" err="1"/>
              <a:t>interested</a:t>
            </a:r>
            <a:r>
              <a:rPr lang="de-DE" sz="1800" dirty="0"/>
              <a:t> in </a:t>
            </a:r>
            <a:r>
              <a:rPr lang="de-DE" sz="1800" dirty="0" err="1"/>
              <a:t>the</a:t>
            </a:r>
            <a:r>
              <a:rPr lang="de-DE" sz="1800" dirty="0"/>
              <a:t> </a:t>
            </a:r>
            <a:r>
              <a:rPr lang="de-DE" sz="1800" dirty="0" err="1"/>
              <a:t>implementation</a:t>
            </a:r>
            <a:r>
              <a:rPr lang="de-DE" sz="1800" dirty="0"/>
              <a:t> </a:t>
            </a:r>
            <a:r>
              <a:rPr lang="de-DE" sz="1800" dirty="0" err="1"/>
              <a:t>of</a:t>
            </a:r>
            <a:r>
              <a:rPr lang="de-DE" sz="1800" dirty="0"/>
              <a:t> </a:t>
            </a:r>
            <a:r>
              <a:rPr lang="de-DE" sz="1800" dirty="0" err="1"/>
              <a:t>the</a:t>
            </a:r>
            <a:r>
              <a:rPr lang="de-DE" sz="1800" dirty="0"/>
              <a:t> </a:t>
            </a:r>
            <a:r>
              <a:rPr lang="de-DE" sz="1800" dirty="0" err="1"/>
              <a:t>class</a:t>
            </a:r>
            <a:r>
              <a:rPr lang="de-DE" sz="1800" dirty="0"/>
              <a:t>. </a:t>
            </a:r>
          </a:p>
        </p:txBody>
      </p:sp>
    </p:spTree>
    <p:extLst>
      <p:ext uri="{BB962C8B-B14F-4D97-AF65-F5344CB8AC3E}">
        <p14:creationId xmlns:p14="http://schemas.microsoft.com/office/powerpoint/2010/main" val="3942407375"/>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2057466" y="104775"/>
            <a:ext cx="6857924" cy="704850"/>
          </a:xfrm>
        </p:spPr>
        <p:txBody>
          <a:bodyPr/>
          <a:lstStyle/>
          <a:p>
            <a:r>
              <a:rPr lang="de-DE" sz="2400" dirty="0" err="1"/>
              <a:t>Why</a:t>
            </a:r>
            <a:r>
              <a:rPr lang="de-DE" sz="2400" dirty="0"/>
              <a:t> do </a:t>
            </a:r>
            <a:r>
              <a:rPr lang="de-DE" sz="2400" dirty="0" err="1"/>
              <a:t>we</a:t>
            </a:r>
            <a:r>
              <a:rPr lang="de-DE" sz="2400" dirty="0"/>
              <a:t> </a:t>
            </a:r>
            <a:r>
              <a:rPr lang="de-DE" sz="2400" dirty="0" err="1"/>
              <a:t>distinguish</a:t>
            </a:r>
            <a:r>
              <a:rPr lang="de-DE" sz="2400" dirty="0"/>
              <a:t> </a:t>
            </a:r>
            <a:r>
              <a:rPr lang="de-DE" sz="2400" dirty="0" err="1"/>
              <a:t>these</a:t>
            </a:r>
            <a:r>
              <a:rPr lang="de-DE" sz="2400" dirty="0"/>
              <a:t> different </a:t>
            </a:r>
            <a:r>
              <a:rPr lang="de-DE" sz="2400" dirty="0" err="1"/>
              <a:t>users</a:t>
            </a:r>
            <a:r>
              <a:rPr lang="de-DE" sz="2400" dirty="0"/>
              <a:t> </a:t>
            </a:r>
            <a:r>
              <a:rPr lang="de-DE" sz="2400" dirty="0" err="1"/>
              <a:t>of</a:t>
            </a:r>
            <a:r>
              <a:rPr lang="de-DE" sz="2400" dirty="0"/>
              <a:t> </a:t>
            </a:r>
            <a:r>
              <a:rPr lang="de-DE" sz="2400" dirty="0" err="1"/>
              <a:t>class</a:t>
            </a:r>
            <a:r>
              <a:rPr lang="de-DE" sz="2400" dirty="0"/>
              <a:t> </a:t>
            </a:r>
            <a:r>
              <a:rPr lang="de-DE" sz="2400" dirty="0" err="1"/>
              <a:t>diagrams</a:t>
            </a:r>
            <a:r>
              <a:rPr lang="de-DE" sz="2400" dirty="0"/>
              <a:t>?</a:t>
            </a:r>
          </a:p>
        </p:txBody>
      </p:sp>
      <p:sp>
        <p:nvSpPr>
          <p:cNvPr id="146435" name="Rectangle 3"/>
          <p:cNvSpPr>
            <a:spLocks noGrp="1" noChangeArrowheads="1"/>
          </p:cNvSpPr>
          <p:nvPr>
            <p:ph type="body" idx="1"/>
          </p:nvPr>
        </p:nvSpPr>
        <p:spPr>
          <a:xfrm>
            <a:off x="459003" y="1066862"/>
            <a:ext cx="8229600" cy="5065712"/>
          </a:xfrm>
        </p:spPr>
        <p:txBody>
          <a:bodyPr/>
          <a:lstStyle/>
          <a:p>
            <a:r>
              <a:rPr lang="de-DE" sz="2000" dirty="0"/>
              <a:t>Models </a:t>
            </a:r>
            <a:r>
              <a:rPr lang="de-DE" sz="2000" dirty="0" err="1"/>
              <a:t>often</a:t>
            </a:r>
            <a:r>
              <a:rPr lang="de-DE" sz="2000" dirty="0"/>
              <a:t> </a:t>
            </a:r>
            <a:r>
              <a:rPr lang="de-DE" sz="2000" dirty="0" err="1"/>
              <a:t>don‘t</a:t>
            </a:r>
            <a:r>
              <a:rPr lang="de-DE" sz="2000" dirty="0"/>
              <a:t> </a:t>
            </a:r>
            <a:r>
              <a:rPr lang="de-DE" sz="2000" dirty="0" err="1"/>
              <a:t>distinguish</a:t>
            </a:r>
            <a:r>
              <a:rPr lang="de-DE" sz="2000" dirty="0"/>
              <a:t> </a:t>
            </a:r>
            <a:r>
              <a:rPr lang="de-DE" sz="2000" dirty="0" err="1"/>
              <a:t>between</a:t>
            </a:r>
            <a:r>
              <a:rPr lang="de-DE" sz="2000" dirty="0"/>
              <a:t> </a:t>
            </a:r>
            <a:r>
              <a:rPr lang="de-DE" sz="2000" dirty="0" err="1"/>
              <a:t>application</a:t>
            </a:r>
            <a:r>
              <a:rPr lang="de-DE" sz="2000" dirty="0"/>
              <a:t> </a:t>
            </a:r>
            <a:r>
              <a:rPr lang="de-DE" sz="2000" dirty="0" err="1"/>
              <a:t>classes</a:t>
            </a:r>
            <a:r>
              <a:rPr lang="de-DE" sz="2000" dirty="0"/>
              <a:t> (“</a:t>
            </a:r>
            <a:r>
              <a:rPr lang="de-DE" sz="2000" dirty="0" err="1"/>
              <a:t>address</a:t>
            </a:r>
            <a:r>
              <a:rPr lang="de-DE" sz="2000" dirty="0"/>
              <a:t> </a:t>
            </a:r>
            <a:r>
              <a:rPr lang="de-DE" sz="2000" dirty="0" err="1"/>
              <a:t>book</a:t>
            </a:r>
            <a:r>
              <a:rPr lang="de-DE" sz="2000" dirty="0"/>
              <a:t>") </a:t>
            </a:r>
            <a:r>
              <a:rPr lang="de-DE" sz="2000" dirty="0" err="1"/>
              <a:t>and</a:t>
            </a:r>
            <a:r>
              <a:rPr lang="de-DE" sz="2000" dirty="0"/>
              <a:t>  </a:t>
            </a:r>
            <a:r>
              <a:rPr lang="de-DE" sz="2000" dirty="0" err="1"/>
              <a:t>solution</a:t>
            </a:r>
            <a:r>
              <a:rPr lang="de-DE" sz="2000" dirty="0"/>
              <a:t> </a:t>
            </a:r>
            <a:r>
              <a:rPr lang="de-DE" sz="2000" dirty="0" err="1"/>
              <a:t>class</a:t>
            </a:r>
            <a:r>
              <a:rPr lang="de-DE" sz="2000" dirty="0"/>
              <a:t> (“</a:t>
            </a:r>
            <a:r>
              <a:rPr lang="de-DE" sz="2000" dirty="0" err="1"/>
              <a:t>array</a:t>
            </a:r>
            <a:r>
              <a:rPr lang="de-DE" sz="2000" dirty="0"/>
              <a:t>", “</a:t>
            </a:r>
            <a:r>
              <a:rPr lang="de-DE" sz="2000" dirty="0" err="1"/>
              <a:t>tree</a:t>
            </a:r>
            <a:r>
              <a:rPr lang="de-DE" sz="2000" dirty="0"/>
              <a:t>").</a:t>
            </a:r>
          </a:p>
          <a:p>
            <a:pPr lvl="1"/>
            <a:r>
              <a:rPr lang="de-DE" sz="1800" b="0" dirty="0" err="1"/>
              <a:t>Reason</a:t>
            </a:r>
            <a:r>
              <a:rPr lang="de-DE" sz="1400" b="0" dirty="0"/>
              <a:t>:</a:t>
            </a:r>
            <a:r>
              <a:rPr lang="de-DE" sz="1400" dirty="0"/>
              <a:t> Modeling </a:t>
            </a:r>
            <a:r>
              <a:rPr lang="de-DE" sz="1400" dirty="0" err="1"/>
              <a:t>languages</a:t>
            </a:r>
            <a:r>
              <a:rPr lang="de-DE" sz="1400" dirty="0"/>
              <a:t> </a:t>
            </a:r>
            <a:r>
              <a:rPr lang="de-DE" sz="1400" dirty="0" err="1"/>
              <a:t>like</a:t>
            </a:r>
            <a:r>
              <a:rPr lang="de-DE" sz="1400" dirty="0"/>
              <a:t> UML </a:t>
            </a:r>
            <a:r>
              <a:rPr lang="de-DE" sz="1400" dirty="0" err="1"/>
              <a:t>allow</a:t>
            </a:r>
            <a:r>
              <a:rPr lang="de-DE" sz="1400" dirty="0"/>
              <a:t> </a:t>
            </a:r>
            <a:r>
              <a:rPr lang="de-DE" sz="1400" dirty="0" err="1"/>
              <a:t>the</a:t>
            </a:r>
            <a:r>
              <a:rPr lang="de-DE" sz="1400" dirty="0"/>
              <a:t> </a:t>
            </a:r>
            <a:r>
              <a:rPr lang="de-DE" sz="1400" dirty="0" err="1"/>
              <a:t>use</a:t>
            </a:r>
            <a:r>
              <a:rPr lang="de-DE" sz="1400" dirty="0"/>
              <a:t> </a:t>
            </a:r>
            <a:r>
              <a:rPr lang="de-DE" sz="1400" dirty="0" err="1"/>
              <a:t>of</a:t>
            </a:r>
            <a:r>
              <a:rPr lang="de-DE" sz="1400" dirty="0"/>
              <a:t> </a:t>
            </a:r>
            <a:r>
              <a:rPr lang="de-DE" sz="1400" dirty="0" err="1"/>
              <a:t>both</a:t>
            </a:r>
            <a:r>
              <a:rPr lang="de-DE" sz="1400" dirty="0"/>
              <a:t> </a:t>
            </a:r>
            <a:r>
              <a:rPr lang="de-DE" sz="1400" dirty="0" err="1"/>
              <a:t>types</a:t>
            </a:r>
            <a:r>
              <a:rPr lang="de-DE" sz="1400" dirty="0"/>
              <a:t> </a:t>
            </a:r>
            <a:r>
              <a:rPr lang="de-DE" sz="1400" dirty="0" err="1"/>
              <a:t>of</a:t>
            </a:r>
            <a:r>
              <a:rPr lang="de-DE" sz="1400" dirty="0"/>
              <a:t> </a:t>
            </a:r>
            <a:r>
              <a:rPr lang="de-DE" sz="1400" dirty="0" err="1"/>
              <a:t>classes</a:t>
            </a:r>
            <a:r>
              <a:rPr lang="de-DE" sz="1400" dirty="0"/>
              <a:t> in </a:t>
            </a:r>
            <a:r>
              <a:rPr lang="de-DE" sz="1400" dirty="0" err="1"/>
              <a:t>the</a:t>
            </a:r>
            <a:r>
              <a:rPr lang="de-DE" sz="1400" dirty="0"/>
              <a:t> same </a:t>
            </a:r>
            <a:r>
              <a:rPr lang="de-DE" sz="1400" dirty="0" err="1"/>
              <a:t>model</a:t>
            </a:r>
            <a:r>
              <a:rPr lang="de-DE" sz="1400" dirty="0"/>
              <a:t>. </a:t>
            </a:r>
          </a:p>
          <a:p>
            <a:pPr lvl="1"/>
            <a:r>
              <a:rPr lang="de-DE" sz="1800" b="0" dirty="0" err="1"/>
              <a:t>Preferred</a:t>
            </a:r>
            <a:r>
              <a:rPr lang="de-DE" sz="1400" dirty="0"/>
              <a:t> : </a:t>
            </a:r>
            <a:r>
              <a:rPr lang="de-DE" sz="1400" dirty="0" err="1"/>
              <a:t>No</a:t>
            </a:r>
            <a:r>
              <a:rPr lang="de-DE" sz="1400" dirty="0"/>
              <a:t> </a:t>
            </a:r>
            <a:r>
              <a:rPr lang="de-DE" sz="1400" dirty="0" err="1"/>
              <a:t>solution</a:t>
            </a:r>
            <a:r>
              <a:rPr lang="de-DE" sz="1400" dirty="0"/>
              <a:t> </a:t>
            </a:r>
            <a:r>
              <a:rPr lang="de-DE" sz="1400" dirty="0" err="1"/>
              <a:t>classes</a:t>
            </a:r>
            <a:r>
              <a:rPr lang="de-DE" sz="1400" dirty="0"/>
              <a:t> in </a:t>
            </a:r>
            <a:r>
              <a:rPr lang="de-DE" sz="1400" dirty="0" err="1"/>
              <a:t>the</a:t>
            </a:r>
            <a:r>
              <a:rPr lang="de-DE" sz="1400" dirty="0"/>
              <a:t>  </a:t>
            </a:r>
            <a:r>
              <a:rPr lang="de-DE" sz="1400" dirty="0" err="1"/>
              <a:t>analysis</a:t>
            </a:r>
            <a:r>
              <a:rPr lang="de-DE" sz="1400" dirty="0"/>
              <a:t> </a:t>
            </a:r>
            <a:r>
              <a:rPr lang="de-DE" sz="1400" dirty="0" err="1"/>
              <a:t>model</a:t>
            </a:r>
            <a:r>
              <a:rPr lang="de-DE" sz="1400" dirty="0"/>
              <a:t>. </a:t>
            </a:r>
          </a:p>
          <a:p>
            <a:r>
              <a:rPr lang="de-DE" sz="2000" dirty="0" err="1"/>
              <a:t>Many</a:t>
            </a:r>
            <a:r>
              <a:rPr lang="de-DE" sz="2000" dirty="0"/>
              <a:t> </a:t>
            </a:r>
            <a:r>
              <a:rPr lang="de-DE" sz="2000" dirty="0" err="1"/>
              <a:t>systems</a:t>
            </a:r>
            <a:r>
              <a:rPr lang="de-DE" sz="2000" dirty="0"/>
              <a:t> </a:t>
            </a:r>
            <a:r>
              <a:rPr lang="de-DE" sz="2000" dirty="0" err="1"/>
              <a:t>don‘t</a:t>
            </a:r>
            <a:r>
              <a:rPr lang="de-DE" sz="2000" dirty="0"/>
              <a:t> </a:t>
            </a:r>
            <a:r>
              <a:rPr lang="de-DE" sz="2000" dirty="0" err="1"/>
              <a:t>distinguish</a:t>
            </a:r>
            <a:r>
              <a:rPr lang="de-DE" sz="2000" dirty="0"/>
              <a:t> </a:t>
            </a:r>
            <a:r>
              <a:rPr lang="de-DE" sz="2000" dirty="0" err="1"/>
              <a:t>between</a:t>
            </a:r>
            <a:r>
              <a:rPr lang="de-DE" sz="2000" dirty="0"/>
              <a:t> </a:t>
            </a:r>
            <a:r>
              <a:rPr lang="de-DE" sz="2000" dirty="0" err="1"/>
              <a:t>specification</a:t>
            </a:r>
            <a:r>
              <a:rPr lang="de-DE" sz="2000" dirty="0"/>
              <a:t> </a:t>
            </a:r>
            <a:r>
              <a:rPr lang="de-DE" sz="2000" dirty="0" err="1"/>
              <a:t>and</a:t>
            </a:r>
            <a:r>
              <a:rPr lang="de-DE" sz="2000" dirty="0"/>
              <a:t> </a:t>
            </a:r>
            <a:r>
              <a:rPr lang="de-DE" sz="2000" dirty="0" err="1"/>
              <a:t>implementation</a:t>
            </a:r>
            <a:r>
              <a:rPr lang="de-DE" sz="2000" dirty="0"/>
              <a:t> </a:t>
            </a:r>
            <a:r>
              <a:rPr lang="de-DE" sz="2000" dirty="0" err="1"/>
              <a:t>of</a:t>
            </a:r>
            <a:r>
              <a:rPr lang="de-DE" sz="2000" dirty="0"/>
              <a:t> a </a:t>
            </a:r>
            <a:r>
              <a:rPr lang="de-DE" sz="2000" dirty="0" err="1"/>
              <a:t>class</a:t>
            </a:r>
            <a:r>
              <a:rPr lang="de-DE" sz="2000" dirty="0"/>
              <a:t>.</a:t>
            </a:r>
          </a:p>
          <a:p>
            <a:pPr lvl="1"/>
            <a:r>
              <a:rPr lang="de-DE" sz="1800" b="0" dirty="0" err="1"/>
              <a:t>Reason</a:t>
            </a:r>
            <a:r>
              <a:rPr lang="de-DE" sz="1400" b="0" dirty="0"/>
              <a:t>:</a:t>
            </a:r>
            <a:r>
              <a:rPr lang="de-DE" sz="1400" dirty="0"/>
              <a:t> </a:t>
            </a:r>
            <a:r>
              <a:rPr lang="de-DE" sz="1400" dirty="0" err="1"/>
              <a:t>Object-oriented</a:t>
            </a:r>
            <a:r>
              <a:rPr lang="de-DE" sz="1400" dirty="0"/>
              <a:t> </a:t>
            </a:r>
            <a:r>
              <a:rPr lang="de-DE" sz="1400" dirty="0" err="1"/>
              <a:t>programming</a:t>
            </a:r>
            <a:r>
              <a:rPr lang="de-DE" sz="1400" dirty="0"/>
              <a:t> </a:t>
            </a:r>
            <a:r>
              <a:rPr lang="de-DE" sz="1400" dirty="0" err="1"/>
              <a:t>languages</a:t>
            </a:r>
            <a:r>
              <a:rPr lang="de-DE" sz="1400" dirty="0"/>
              <a:t> </a:t>
            </a:r>
            <a:r>
              <a:rPr lang="de-DE" sz="1400" dirty="0" err="1"/>
              <a:t>allow</a:t>
            </a:r>
            <a:r>
              <a:rPr lang="de-DE" sz="1400" dirty="0"/>
              <a:t> </a:t>
            </a:r>
            <a:r>
              <a:rPr lang="de-DE" sz="1400" dirty="0" err="1"/>
              <a:t>the</a:t>
            </a:r>
            <a:r>
              <a:rPr lang="de-DE" sz="1400" dirty="0"/>
              <a:t> </a:t>
            </a:r>
            <a:r>
              <a:rPr lang="de-DE" sz="1400" dirty="0" err="1"/>
              <a:t>simultaneous</a:t>
            </a:r>
            <a:r>
              <a:rPr lang="de-DE" sz="1400" dirty="0"/>
              <a:t> </a:t>
            </a:r>
            <a:r>
              <a:rPr lang="de-DE" sz="1400" dirty="0" err="1"/>
              <a:t>use</a:t>
            </a:r>
            <a:r>
              <a:rPr lang="de-DE" sz="1400" dirty="0"/>
              <a:t> </a:t>
            </a:r>
            <a:r>
              <a:rPr lang="de-DE" sz="1400" dirty="0" err="1"/>
              <a:t>of</a:t>
            </a:r>
            <a:r>
              <a:rPr lang="de-DE" sz="1400" dirty="0"/>
              <a:t> </a:t>
            </a:r>
            <a:r>
              <a:rPr lang="de-DE" sz="1400" dirty="0" err="1"/>
              <a:t>specification</a:t>
            </a:r>
            <a:r>
              <a:rPr lang="de-DE" sz="1400" dirty="0"/>
              <a:t> </a:t>
            </a:r>
            <a:r>
              <a:rPr lang="de-DE" sz="1400" dirty="0" err="1"/>
              <a:t>and</a:t>
            </a:r>
            <a:r>
              <a:rPr lang="de-DE" sz="1400" dirty="0"/>
              <a:t> </a:t>
            </a:r>
            <a:r>
              <a:rPr lang="de-DE" sz="1400" dirty="0" err="1"/>
              <a:t>implementation</a:t>
            </a:r>
            <a:r>
              <a:rPr lang="de-DE" sz="1400" dirty="0"/>
              <a:t> </a:t>
            </a:r>
            <a:r>
              <a:rPr lang="de-DE" sz="1400" dirty="0" err="1"/>
              <a:t>of</a:t>
            </a:r>
            <a:r>
              <a:rPr lang="de-DE" sz="1400" dirty="0"/>
              <a:t> a </a:t>
            </a:r>
            <a:r>
              <a:rPr lang="de-DE" sz="1400" dirty="0" err="1" smtClean="0"/>
              <a:t>class</a:t>
            </a:r>
            <a:r>
              <a:rPr lang="de-DE" sz="1400" dirty="0" smtClean="0"/>
              <a:t>.</a:t>
            </a:r>
            <a:endParaRPr lang="de-DE" sz="1400" b="0" i="1" dirty="0" smtClean="0"/>
          </a:p>
          <a:p>
            <a:pPr lvl="1"/>
            <a:r>
              <a:rPr lang="de-DE" sz="1800" b="0" dirty="0" err="1" smtClean="0"/>
              <a:t>Preferred</a:t>
            </a:r>
            <a:r>
              <a:rPr lang="de-DE" sz="1400" dirty="0" smtClean="0"/>
              <a:t>:  The </a:t>
            </a:r>
            <a:r>
              <a:rPr lang="de-DE" sz="1400" dirty="0" err="1" smtClean="0"/>
              <a:t>object</a:t>
            </a:r>
            <a:r>
              <a:rPr lang="de-DE" sz="1400" dirty="0" smtClean="0"/>
              <a:t> design </a:t>
            </a:r>
            <a:r>
              <a:rPr lang="de-DE" sz="1400" dirty="0" err="1" smtClean="0"/>
              <a:t>model</a:t>
            </a:r>
            <a:r>
              <a:rPr lang="de-DE" sz="1400" dirty="0" smtClean="0"/>
              <a:t> </a:t>
            </a:r>
            <a:r>
              <a:rPr lang="de-DE" sz="1400" dirty="0" err="1" smtClean="0"/>
              <a:t>does</a:t>
            </a:r>
            <a:r>
              <a:rPr lang="de-DE" sz="1400" dirty="0" smtClean="0"/>
              <a:t> not </a:t>
            </a:r>
            <a:r>
              <a:rPr lang="de-DE" sz="1400" dirty="0" err="1" smtClean="0"/>
              <a:t>contain</a:t>
            </a:r>
            <a:r>
              <a:rPr lang="de-DE" sz="1400" dirty="0" smtClean="0"/>
              <a:t> implementations. </a:t>
            </a:r>
          </a:p>
          <a:p>
            <a:r>
              <a:rPr lang="de-DE" sz="2000" dirty="0" smtClean="0"/>
              <a:t>The </a:t>
            </a:r>
            <a:r>
              <a:rPr lang="de-DE" sz="2000" dirty="0" err="1"/>
              <a:t>key</a:t>
            </a:r>
            <a:r>
              <a:rPr lang="de-DE" sz="2000" dirty="0"/>
              <a:t> </a:t>
            </a:r>
            <a:r>
              <a:rPr lang="de-DE" sz="2000" dirty="0" err="1"/>
              <a:t>for</a:t>
            </a:r>
            <a:r>
              <a:rPr lang="de-DE" sz="2000" dirty="0"/>
              <a:t> </a:t>
            </a:r>
            <a:r>
              <a:rPr lang="de-DE" sz="2000" dirty="0" err="1"/>
              <a:t>creating</a:t>
            </a:r>
            <a:r>
              <a:rPr lang="de-DE" sz="2000" dirty="0"/>
              <a:t> high </a:t>
            </a:r>
            <a:r>
              <a:rPr lang="de-DE" sz="2000" dirty="0" err="1"/>
              <a:t>quality</a:t>
            </a:r>
            <a:r>
              <a:rPr lang="de-DE" sz="2000" dirty="0"/>
              <a:t> </a:t>
            </a:r>
            <a:r>
              <a:rPr lang="de-DE" sz="2000" dirty="0" err="1"/>
              <a:t>software</a:t>
            </a:r>
            <a:r>
              <a:rPr lang="de-DE" sz="2000" dirty="0"/>
              <a:t> </a:t>
            </a:r>
            <a:r>
              <a:rPr lang="de-DE" sz="2000" dirty="0" err="1"/>
              <a:t>systems</a:t>
            </a:r>
            <a:r>
              <a:rPr lang="de-DE" sz="2000" dirty="0"/>
              <a:t> </a:t>
            </a:r>
            <a:r>
              <a:rPr lang="de-DE" sz="2000" dirty="0" err="1"/>
              <a:t>is</a:t>
            </a:r>
            <a:r>
              <a:rPr lang="de-DE" sz="2000" dirty="0"/>
              <a:t> </a:t>
            </a:r>
            <a:r>
              <a:rPr lang="de-DE" sz="2000" dirty="0" err="1"/>
              <a:t>the</a:t>
            </a:r>
            <a:r>
              <a:rPr lang="de-DE" sz="2000" dirty="0"/>
              <a:t> </a:t>
            </a:r>
            <a:r>
              <a:rPr lang="de-DE" sz="2000" dirty="0" err="1"/>
              <a:t>exact</a:t>
            </a:r>
            <a:r>
              <a:rPr lang="de-DE" sz="2000" dirty="0"/>
              <a:t> </a:t>
            </a:r>
            <a:r>
              <a:rPr lang="de-DE" sz="2000" dirty="0" err="1"/>
              <a:t>distinction</a:t>
            </a:r>
            <a:r>
              <a:rPr lang="de-DE" sz="2000" dirty="0"/>
              <a:t> </a:t>
            </a:r>
            <a:r>
              <a:rPr lang="de-DE" sz="2000" dirty="0" err="1"/>
              <a:t>between</a:t>
            </a:r>
            <a:endParaRPr lang="de-DE" sz="2000" dirty="0"/>
          </a:p>
          <a:p>
            <a:pPr lvl="1">
              <a:lnSpc>
                <a:spcPct val="80000"/>
              </a:lnSpc>
            </a:pPr>
            <a:r>
              <a:rPr lang="de-DE" sz="1800" dirty="0" err="1"/>
              <a:t>Application</a:t>
            </a:r>
            <a:r>
              <a:rPr lang="de-DE" sz="1800" dirty="0"/>
              <a:t> </a:t>
            </a:r>
            <a:r>
              <a:rPr lang="de-DE" sz="1800" dirty="0" err="1"/>
              <a:t>and</a:t>
            </a:r>
            <a:r>
              <a:rPr lang="de-DE" sz="1800" dirty="0"/>
              <a:t> </a:t>
            </a:r>
            <a:r>
              <a:rPr lang="de-DE" sz="1800" dirty="0" err="1"/>
              <a:t>solution</a:t>
            </a:r>
            <a:r>
              <a:rPr lang="de-DE" sz="1800" dirty="0"/>
              <a:t> </a:t>
            </a:r>
            <a:r>
              <a:rPr lang="de-DE" sz="1800" dirty="0" err="1"/>
              <a:t>domain</a:t>
            </a:r>
            <a:r>
              <a:rPr lang="de-DE" sz="1800" dirty="0"/>
              <a:t> </a:t>
            </a:r>
            <a:r>
              <a:rPr lang="de-DE" sz="1800" dirty="0" err="1"/>
              <a:t>classes</a:t>
            </a:r>
            <a:endParaRPr lang="de-DE" sz="1800" dirty="0"/>
          </a:p>
          <a:p>
            <a:pPr lvl="1">
              <a:lnSpc>
                <a:spcPct val="80000"/>
              </a:lnSpc>
            </a:pPr>
            <a:r>
              <a:rPr lang="de-DE" sz="1800" dirty="0"/>
              <a:t>Interface </a:t>
            </a:r>
            <a:r>
              <a:rPr lang="de-DE" sz="1800" dirty="0" err="1"/>
              <a:t>specification</a:t>
            </a:r>
            <a:r>
              <a:rPr lang="de-DE" sz="1800" dirty="0"/>
              <a:t> </a:t>
            </a:r>
            <a:r>
              <a:rPr lang="de-DE" sz="1800" dirty="0" err="1"/>
              <a:t>and</a:t>
            </a:r>
            <a:r>
              <a:rPr lang="de-DE" sz="1800" dirty="0"/>
              <a:t> </a:t>
            </a:r>
            <a:r>
              <a:rPr lang="de-DE" sz="1800" dirty="0" err="1"/>
              <a:t>implementation</a:t>
            </a:r>
            <a:r>
              <a:rPr lang="de-DE" sz="1800" dirty="0"/>
              <a:t> </a:t>
            </a:r>
            <a:r>
              <a:rPr lang="de-DE" sz="1800" dirty="0" err="1"/>
              <a:t>specification</a:t>
            </a:r>
            <a:endParaRPr lang="de-DE" sz="1800" dirty="0"/>
          </a:p>
        </p:txBody>
      </p:sp>
    </p:spTree>
    <p:extLst>
      <p:ext uri="{BB962C8B-B14F-4D97-AF65-F5344CB8AC3E}">
        <p14:creationId xmlns:p14="http://schemas.microsoft.com/office/powerpoint/2010/main" val="725054358"/>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68300" y="863600"/>
            <a:ext cx="8547100" cy="1346200"/>
          </a:xfrm>
          <a:noFill/>
          <a:ln/>
        </p:spPr>
        <p:txBody>
          <a:bodyPr/>
          <a:lstStyle/>
          <a:p>
            <a:pPr>
              <a:lnSpc>
                <a:spcPct val="80000"/>
              </a:lnSpc>
            </a:pPr>
            <a:r>
              <a:rPr lang="en-US" sz="2000"/>
              <a:t>1. What are the transformations? </a:t>
            </a:r>
          </a:p>
          <a:p>
            <a:pPr lvl="1">
              <a:lnSpc>
                <a:spcPct val="80000"/>
              </a:lnSpc>
            </a:pPr>
            <a:r>
              <a:rPr lang="en-US"/>
              <a:t>Create </a:t>
            </a:r>
            <a:r>
              <a:rPr lang="en-US" u="sng"/>
              <a:t>scenarios</a:t>
            </a:r>
            <a:r>
              <a:rPr lang="en-US"/>
              <a:t> and  </a:t>
            </a:r>
            <a:r>
              <a:rPr lang="en-US" u="sng"/>
              <a:t>use case diagrams</a:t>
            </a:r>
            <a:r>
              <a:rPr lang="en-US" i="1"/>
              <a:t> </a:t>
            </a:r>
            <a:endParaRPr lang="en-US"/>
          </a:p>
          <a:p>
            <a:pPr lvl="2">
              <a:lnSpc>
                <a:spcPct val="80000"/>
              </a:lnSpc>
            </a:pPr>
            <a:r>
              <a:rPr lang="en-US" sz="2000"/>
              <a:t>Talk to client, observe, get historical records, do thought experiments </a:t>
            </a:r>
          </a:p>
        </p:txBody>
      </p:sp>
      <p:sp>
        <p:nvSpPr>
          <p:cNvPr id="51210" name="Rectangle 10"/>
          <p:cNvSpPr>
            <a:spLocks noChangeArrowheads="1"/>
          </p:cNvSpPr>
          <p:nvPr/>
        </p:nvSpPr>
        <p:spPr bwMode="auto">
          <a:xfrm>
            <a:off x="304800" y="2057400"/>
            <a:ext cx="8547100" cy="2057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lstStyle/>
          <a:p>
            <a:r>
              <a:rPr lang="en-US" sz="2000" b="0"/>
              <a:t>2. What is the structure of the system?</a:t>
            </a:r>
          </a:p>
          <a:p>
            <a:pPr lvl="1"/>
            <a:r>
              <a:rPr lang="en-US" sz="2000" b="0"/>
              <a:t>Create </a:t>
            </a:r>
            <a:r>
              <a:rPr lang="en-US" sz="2000" u="sng"/>
              <a:t>class diagrams</a:t>
            </a:r>
            <a:r>
              <a:rPr lang="en-US" sz="2000" b="0" i="1"/>
              <a:t> [static information models]</a:t>
            </a:r>
            <a:endParaRPr lang="en-US" sz="2000" b="0"/>
          </a:p>
          <a:p>
            <a:pPr lvl="2"/>
            <a:r>
              <a:rPr lang="en-US" sz="2000" b="0"/>
              <a:t>Identify objects. </a:t>
            </a:r>
          </a:p>
          <a:p>
            <a:pPr lvl="2"/>
            <a:r>
              <a:rPr lang="en-US" sz="2000" b="0"/>
              <a:t>What are the  associations between them? What is their multiplicity?</a:t>
            </a:r>
          </a:p>
          <a:p>
            <a:pPr lvl="2"/>
            <a:r>
              <a:rPr lang="en-US" sz="2000" b="0"/>
              <a:t>What are the attributes of the objects?</a:t>
            </a:r>
          </a:p>
          <a:p>
            <a:pPr lvl="2"/>
            <a:r>
              <a:rPr lang="en-US" sz="2000" b="0"/>
              <a:t>What operations are defined on the objects?</a:t>
            </a:r>
          </a:p>
        </p:txBody>
      </p:sp>
      <p:sp>
        <p:nvSpPr>
          <p:cNvPr id="51212" name="Rectangle 12"/>
          <p:cNvSpPr>
            <a:spLocks noChangeArrowheads="1"/>
          </p:cNvSpPr>
          <p:nvPr/>
        </p:nvSpPr>
        <p:spPr bwMode="auto">
          <a:xfrm>
            <a:off x="228600" y="4191000"/>
            <a:ext cx="8547100" cy="2286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lstStyle/>
          <a:p>
            <a:r>
              <a:rPr lang="en-US" sz="2000" b="0"/>
              <a:t>3. What is its behavior? </a:t>
            </a:r>
          </a:p>
          <a:p>
            <a:pPr lvl="1"/>
            <a:r>
              <a:rPr lang="en-US" sz="2000" b="0"/>
              <a:t>Create  </a:t>
            </a:r>
            <a:r>
              <a:rPr lang="en-US" sz="2000" u="sng"/>
              <a:t>sequence diagrams</a:t>
            </a:r>
            <a:r>
              <a:rPr lang="en-US" sz="2000"/>
              <a:t> </a:t>
            </a:r>
            <a:r>
              <a:rPr lang="en-US" sz="2000" b="0" i="1"/>
              <a:t>[Dynamic object behavior instance examples]</a:t>
            </a:r>
          </a:p>
          <a:p>
            <a:pPr lvl="2"/>
            <a:r>
              <a:rPr lang="en-US" sz="2000" b="0"/>
              <a:t>Identify </a:t>
            </a:r>
            <a:r>
              <a:rPr lang="en-US" sz="2000" b="0" i="1"/>
              <a:t>event</a:t>
            </a:r>
            <a:r>
              <a:rPr lang="en-US" sz="2000" b="0"/>
              <a:t> senders and receivers</a:t>
            </a:r>
          </a:p>
          <a:p>
            <a:pPr lvl="2"/>
            <a:r>
              <a:rPr lang="en-US" sz="2000" b="0"/>
              <a:t>Show sequence of events exchanged between objects. 		 Identify event dependencies and event concurrency.</a:t>
            </a:r>
          </a:p>
          <a:p>
            <a:pPr lvl="1"/>
            <a:r>
              <a:rPr lang="en-US" sz="2000" b="0"/>
              <a:t>Create  </a:t>
            </a:r>
            <a:r>
              <a:rPr lang="en-US" sz="2000" u="sng"/>
              <a:t>state diagrams</a:t>
            </a:r>
            <a:r>
              <a:rPr lang="en-US" sz="2000" b="0" i="1"/>
              <a:t>      [Dynamic class method behavior models]</a:t>
            </a:r>
            <a:endParaRPr lang="en-US" sz="2000" b="0"/>
          </a:p>
          <a:p>
            <a:pPr lvl="2"/>
            <a:r>
              <a:rPr lang="en-US" sz="2000" b="0"/>
              <a:t>Only for the dynamically interesting objects.</a:t>
            </a:r>
          </a:p>
        </p:txBody>
      </p:sp>
      <p:sp>
        <p:nvSpPr>
          <p:cNvPr id="51202" name="Rectangle 2"/>
          <p:cNvSpPr>
            <a:spLocks noGrp="1" noChangeArrowheads="1"/>
          </p:cNvSpPr>
          <p:nvPr>
            <p:ph type="title"/>
          </p:nvPr>
        </p:nvSpPr>
        <p:spPr>
          <a:noFill/>
          <a:ln/>
        </p:spPr>
        <p:txBody>
          <a:bodyPr/>
          <a:lstStyle/>
          <a:p>
            <a:r>
              <a:rPr lang="en-US"/>
              <a:t>Summary: Requirements Analysis</a:t>
            </a:r>
          </a:p>
        </p:txBody>
      </p:sp>
      <p:grpSp>
        <p:nvGrpSpPr>
          <p:cNvPr id="51215" name="Group 15"/>
          <p:cNvGrpSpPr>
            <a:grpSpLocks/>
          </p:cNvGrpSpPr>
          <p:nvPr/>
        </p:nvGrpSpPr>
        <p:grpSpPr bwMode="auto">
          <a:xfrm>
            <a:off x="5730875" y="4208463"/>
            <a:ext cx="2651125" cy="363537"/>
            <a:chOff x="3408" y="2544"/>
            <a:chExt cx="1670" cy="229"/>
          </a:xfrm>
        </p:grpSpPr>
        <p:sp>
          <p:nvSpPr>
            <p:cNvPr id="51206" name="Rectangle 6"/>
            <p:cNvSpPr>
              <a:spLocks noChangeArrowheads="1"/>
            </p:cNvSpPr>
            <p:nvPr/>
          </p:nvSpPr>
          <p:spPr bwMode="auto">
            <a:xfrm>
              <a:off x="3792" y="2544"/>
              <a:ext cx="1286" cy="22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a:solidFill>
                    <a:srgbClr val="790015"/>
                  </a:solidFill>
                </a:rPr>
                <a:t>Dynamic Modeling</a:t>
              </a:r>
            </a:p>
          </p:txBody>
        </p:sp>
        <p:sp>
          <p:nvSpPr>
            <p:cNvPr id="51207" name="Freeform 7"/>
            <p:cNvSpPr>
              <a:spLocks/>
            </p:cNvSpPr>
            <p:nvPr/>
          </p:nvSpPr>
          <p:spPr bwMode="auto">
            <a:xfrm>
              <a:off x="3408" y="2592"/>
              <a:ext cx="345" cy="169"/>
            </a:xfrm>
            <a:custGeom>
              <a:avLst/>
              <a:gdLst>
                <a:gd name="T0" fmla="*/ 0 w 345"/>
                <a:gd name="T1" fmla="*/ 96 h 169"/>
                <a:gd name="T2" fmla="*/ 0 w 345"/>
                <a:gd name="T3" fmla="*/ 56 h 169"/>
                <a:gd name="T4" fmla="*/ 24 w 345"/>
                <a:gd name="T5" fmla="*/ 32 h 169"/>
                <a:gd name="T6" fmla="*/ 48 w 345"/>
                <a:gd name="T7" fmla="*/ 16 h 169"/>
                <a:gd name="T8" fmla="*/ 96 w 345"/>
                <a:gd name="T9" fmla="*/ 16 h 169"/>
                <a:gd name="T10" fmla="*/ 144 w 345"/>
                <a:gd name="T11" fmla="*/ 8 h 169"/>
                <a:gd name="T12" fmla="*/ 192 w 345"/>
                <a:gd name="T13" fmla="*/ 8 h 169"/>
                <a:gd name="T14" fmla="*/ 232 w 345"/>
                <a:gd name="T15" fmla="*/ 0 h 169"/>
                <a:gd name="T16" fmla="*/ 240 w 345"/>
                <a:gd name="T17" fmla="*/ 8 h 169"/>
                <a:gd name="T18" fmla="*/ 240 w 345"/>
                <a:gd name="T19" fmla="*/ 16 h 169"/>
                <a:gd name="T20" fmla="*/ 224 w 345"/>
                <a:gd name="T21" fmla="*/ 24 h 169"/>
                <a:gd name="T22" fmla="*/ 224 w 345"/>
                <a:gd name="T23" fmla="*/ 32 h 169"/>
                <a:gd name="T24" fmla="*/ 272 w 345"/>
                <a:gd name="T25" fmla="*/ 40 h 169"/>
                <a:gd name="T26" fmla="*/ 328 w 345"/>
                <a:gd name="T27" fmla="*/ 40 h 169"/>
                <a:gd name="T28" fmla="*/ 336 w 345"/>
                <a:gd name="T29" fmla="*/ 48 h 169"/>
                <a:gd name="T30" fmla="*/ 344 w 345"/>
                <a:gd name="T31" fmla="*/ 56 h 169"/>
                <a:gd name="T32" fmla="*/ 336 w 345"/>
                <a:gd name="T33" fmla="*/ 64 h 169"/>
                <a:gd name="T34" fmla="*/ 328 w 345"/>
                <a:gd name="T35" fmla="*/ 72 h 169"/>
                <a:gd name="T36" fmla="*/ 296 w 345"/>
                <a:gd name="T37" fmla="*/ 72 h 169"/>
                <a:gd name="T38" fmla="*/ 272 w 345"/>
                <a:gd name="T39" fmla="*/ 72 h 169"/>
                <a:gd name="T40" fmla="*/ 232 w 345"/>
                <a:gd name="T41" fmla="*/ 72 h 169"/>
                <a:gd name="T42" fmla="*/ 208 w 345"/>
                <a:gd name="T43" fmla="*/ 72 h 169"/>
                <a:gd name="T44" fmla="*/ 232 w 345"/>
                <a:gd name="T45" fmla="*/ 72 h 169"/>
                <a:gd name="T46" fmla="*/ 256 w 345"/>
                <a:gd name="T47" fmla="*/ 72 h 169"/>
                <a:gd name="T48" fmla="*/ 264 w 345"/>
                <a:gd name="T49" fmla="*/ 88 h 169"/>
                <a:gd name="T50" fmla="*/ 256 w 345"/>
                <a:gd name="T51" fmla="*/ 96 h 169"/>
                <a:gd name="T52" fmla="*/ 232 w 345"/>
                <a:gd name="T53" fmla="*/ 96 h 169"/>
                <a:gd name="T54" fmla="*/ 208 w 345"/>
                <a:gd name="T55" fmla="*/ 96 h 169"/>
                <a:gd name="T56" fmla="*/ 224 w 345"/>
                <a:gd name="T57" fmla="*/ 96 h 169"/>
                <a:gd name="T58" fmla="*/ 248 w 345"/>
                <a:gd name="T59" fmla="*/ 104 h 169"/>
                <a:gd name="T60" fmla="*/ 248 w 345"/>
                <a:gd name="T61" fmla="*/ 112 h 169"/>
                <a:gd name="T62" fmla="*/ 248 w 345"/>
                <a:gd name="T63" fmla="*/ 128 h 169"/>
                <a:gd name="T64" fmla="*/ 224 w 345"/>
                <a:gd name="T65" fmla="*/ 136 h 169"/>
                <a:gd name="T66" fmla="*/ 208 w 345"/>
                <a:gd name="T67" fmla="*/ 136 h 169"/>
                <a:gd name="T68" fmla="*/ 224 w 345"/>
                <a:gd name="T69" fmla="*/ 136 h 169"/>
                <a:gd name="T70" fmla="*/ 240 w 345"/>
                <a:gd name="T71" fmla="*/ 136 h 169"/>
                <a:gd name="T72" fmla="*/ 240 w 345"/>
                <a:gd name="T73" fmla="*/ 152 h 169"/>
                <a:gd name="T74" fmla="*/ 232 w 345"/>
                <a:gd name="T75" fmla="*/ 160 h 169"/>
                <a:gd name="T76" fmla="*/ 192 w 345"/>
                <a:gd name="T77" fmla="*/ 168 h 169"/>
                <a:gd name="T78" fmla="*/ 144 w 345"/>
                <a:gd name="T79" fmla="*/ 168 h 169"/>
                <a:gd name="T80" fmla="*/ 96 w 345"/>
                <a:gd name="T81" fmla="*/ 168 h 169"/>
                <a:gd name="T82" fmla="*/ 56 w 345"/>
                <a:gd name="T83" fmla="*/ 160 h 169"/>
                <a:gd name="T84" fmla="*/ 24 w 345"/>
                <a:gd name="T85" fmla="*/ 152 h 169"/>
                <a:gd name="T86" fmla="*/ 0 w 345"/>
                <a:gd name="T87" fmla="*/ 128 h 169"/>
                <a:gd name="T88" fmla="*/ 0 w 345"/>
                <a:gd name="T89" fmla="*/ 9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5" h="169">
                  <a:moveTo>
                    <a:pt x="0" y="96"/>
                  </a:moveTo>
                  <a:lnTo>
                    <a:pt x="0" y="56"/>
                  </a:lnTo>
                  <a:lnTo>
                    <a:pt x="24" y="32"/>
                  </a:lnTo>
                  <a:lnTo>
                    <a:pt x="48" y="16"/>
                  </a:lnTo>
                  <a:lnTo>
                    <a:pt x="96" y="16"/>
                  </a:lnTo>
                  <a:lnTo>
                    <a:pt x="144" y="8"/>
                  </a:lnTo>
                  <a:lnTo>
                    <a:pt x="192" y="8"/>
                  </a:lnTo>
                  <a:lnTo>
                    <a:pt x="232" y="0"/>
                  </a:lnTo>
                  <a:lnTo>
                    <a:pt x="240" y="8"/>
                  </a:lnTo>
                  <a:lnTo>
                    <a:pt x="240" y="16"/>
                  </a:lnTo>
                  <a:lnTo>
                    <a:pt x="224" y="24"/>
                  </a:lnTo>
                  <a:lnTo>
                    <a:pt x="224" y="32"/>
                  </a:lnTo>
                  <a:lnTo>
                    <a:pt x="272" y="40"/>
                  </a:lnTo>
                  <a:lnTo>
                    <a:pt x="328" y="40"/>
                  </a:lnTo>
                  <a:lnTo>
                    <a:pt x="336" y="48"/>
                  </a:lnTo>
                  <a:lnTo>
                    <a:pt x="344" y="56"/>
                  </a:lnTo>
                  <a:lnTo>
                    <a:pt x="336" y="64"/>
                  </a:lnTo>
                  <a:lnTo>
                    <a:pt x="328" y="72"/>
                  </a:lnTo>
                  <a:lnTo>
                    <a:pt x="296" y="72"/>
                  </a:lnTo>
                  <a:lnTo>
                    <a:pt x="272" y="72"/>
                  </a:lnTo>
                  <a:lnTo>
                    <a:pt x="232" y="72"/>
                  </a:lnTo>
                  <a:lnTo>
                    <a:pt x="208" y="72"/>
                  </a:lnTo>
                  <a:lnTo>
                    <a:pt x="232" y="72"/>
                  </a:lnTo>
                  <a:lnTo>
                    <a:pt x="256" y="72"/>
                  </a:lnTo>
                  <a:lnTo>
                    <a:pt x="264" y="88"/>
                  </a:lnTo>
                  <a:lnTo>
                    <a:pt x="256" y="96"/>
                  </a:lnTo>
                  <a:lnTo>
                    <a:pt x="232" y="96"/>
                  </a:lnTo>
                  <a:lnTo>
                    <a:pt x="208" y="96"/>
                  </a:lnTo>
                  <a:lnTo>
                    <a:pt x="224" y="96"/>
                  </a:lnTo>
                  <a:lnTo>
                    <a:pt x="248" y="104"/>
                  </a:lnTo>
                  <a:lnTo>
                    <a:pt x="248" y="112"/>
                  </a:lnTo>
                  <a:lnTo>
                    <a:pt x="248" y="128"/>
                  </a:lnTo>
                  <a:lnTo>
                    <a:pt x="224" y="136"/>
                  </a:lnTo>
                  <a:lnTo>
                    <a:pt x="208" y="136"/>
                  </a:lnTo>
                  <a:lnTo>
                    <a:pt x="224" y="136"/>
                  </a:lnTo>
                  <a:lnTo>
                    <a:pt x="240" y="136"/>
                  </a:lnTo>
                  <a:lnTo>
                    <a:pt x="240" y="152"/>
                  </a:lnTo>
                  <a:lnTo>
                    <a:pt x="232" y="160"/>
                  </a:lnTo>
                  <a:lnTo>
                    <a:pt x="192" y="168"/>
                  </a:lnTo>
                  <a:lnTo>
                    <a:pt x="144" y="168"/>
                  </a:lnTo>
                  <a:lnTo>
                    <a:pt x="96" y="168"/>
                  </a:lnTo>
                  <a:lnTo>
                    <a:pt x="56" y="160"/>
                  </a:lnTo>
                  <a:lnTo>
                    <a:pt x="24" y="152"/>
                  </a:lnTo>
                  <a:lnTo>
                    <a:pt x="0" y="128"/>
                  </a:lnTo>
                  <a:lnTo>
                    <a:pt x="0" y="96"/>
                  </a:lnTo>
                </a:path>
              </a:pathLst>
            </a:custGeom>
            <a:solidFill>
              <a:srgbClr val="790015"/>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51211" name="Group 11"/>
          <p:cNvGrpSpPr>
            <a:grpSpLocks/>
          </p:cNvGrpSpPr>
          <p:nvPr/>
        </p:nvGrpSpPr>
        <p:grpSpPr bwMode="auto">
          <a:xfrm>
            <a:off x="5715000" y="838200"/>
            <a:ext cx="2681288" cy="363538"/>
            <a:chOff x="3885" y="528"/>
            <a:chExt cx="1689" cy="229"/>
          </a:xfrm>
        </p:grpSpPr>
        <p:sp>
          <p:nvSpPr>
            <p:cNvPr id="51204" name="Freeform 4"/>
            <p:cNvSpPr>
              <a:spLocks/>
            </p:cNvSpPr>
            <p:nvPr/>
          </p:nvSpPr>
          <p:spPr bwMode="auto">
            <a:xfrm>
              <a:off x="3885" y="592"/>
              <a:ext cx="321" cy="153"/>
            </a:xfrm>
            <a:custGeom>
              <a:avLst/>
              <a:gdLst>
                <a:gd name="T0" fmla="*/ 0 w 321"/>
                <a:gd name="T1" fmla="*/ 88 h 153"/>
                <a:gd name="T2" fmla="*/ 0 w 321"/>
                <a:gd name="T3" fmla="*/ 48 h 153"/>
                <a:gd name="T4" fmla="*/ 16 w 321"/>
                <a:gd name="T5" fmla="*/ 32 h 153"/>
                <a:gd name="T6" fmla="*/ 40 w 321"/>
                <a:gd name="T7" fmla="*/ 8 h 153"/>
                <a:gd name="T8" fmla="*/ 88 w 321"/>
                <a:gd name="T9" fmla="*/ 8 h 153"/>
                <a:gd name="T10" fmla="*/ 136 w 321"/>
                <a:gd name="T11" fmla="*/ 8 h 153"/>
                <a:gd name="T12" fmla="*/ 176 w 321"/>
                <a:gd name="T13" fmla="*/ 0 h 153"/>
                <a:gd name="T14" fmla="*/ 216 w 321"/>
                <a:gd name="T15" fmla="*/ 0 h 153"/>
                <a:gd name="T16" fmla="*/ 224 w 321"/>
                <a:gd name="T17" fmla="*/ 8 h 153"/>
                <a:gd name="T18" fmla="*/ 224 w 321"/>
                <a:gd name="T19" fmla="*/ 16 h 153"/>
                <a:gd name="T20" fmla="*/ 216 w 321"/>
                <a:gd name="T21" fmla="*/ 24 h 153"/>
                <a:gd name="T22" fmla="*/ 208 w 321"/>
                <a:gd name="T23" fmla="*/ 32 h 153"/>
                <a:gd name="T24" fmla="*/ 256 w 321"/>
                <a:gd name="T25" fmla="*/ 32 h 153"/>
                <a:gd name="T26" fmla="*/ 304 w 321"/>
                <a:gd name="T27" fmla="*/ 40 h 153"/>
                <a:gd name="T28" fmla="*/ 320 w 321"/>
                <a:gd name="T29" fmla="*/ 48 h 153"/>
                <a:gd name="T30" fmla="*/ 320 w 321"/>
                <a:gd name="T31" fmla="*/ 56 h 153"/>
                <a:gd name="T32" fmla="*/ 312 w 321"/>
                <a:gd name="T33" fmla="*/ 64 h 153"/>
                <a:gd name="T34" fmla="*/ 304 w 321"/>
                <a:gd name="T35" fmla="*/ 64 h 153"/>
                <a:gd name="T36" fmla="*/ 280 w 321"/>
                <a:gd name="T37" fmla="*/ 64 h 153"/>
                <a:gd name="T38" fmla="*/ 256 w 321"/>
                <a:gd name="T39" fmla="*/ 64 h 153"/>
                <a:gd name="T40" fmla="*/ 216 w 321"/>
                <a:gd name="T41" fmla="*/ 64 h 153"/>
                <a:gd name="T42" fmla="*/ 192 w 321"/>
                <a:gd name="T43" fmla="*/ 64 h 153"/>
                <a:gd name="T44" fmla="*/ 216 w 321"/>
                <a:gd name="T45" fmla="*/ 64 h 153"/>
                <a:gd name="T46" fmla="*/ 240 w 321"/>
                <a:gd name="T47" fmla="*/ 72 h 153"/>
                <a:gd name="T48" fmla="*/ 248 w 321"/>
                <a:gd name="T49" fmla="*/ 80 h 153"/>
                <a:gd name="T50" fmla="*/ 240 w 321"/>
                <a:gd name="T51" fmla="*/ 88 h 153"/>
                <a:gd name="T52" fmla="*/ 216 w 321"/>
                <a:gd name="T53" fmla="*/ 88 h 153"/>
                <a:gd name="T54" fmla="*/ 192 w 321"/>
                <a:gd name="T55" fmla="*/ 88 h 153"/>
                <a:gd name="T56" fmla="*/ 208 w 321"/>
                <a:gd name="T57" fmla="*/ 88 h 153"/>
                <a:gd name="T58" fmla="*/ 232 w 321"/>
                <a:gd name="T59" fmla="*/ 88 h 153"/>
                <a:gd name="T60" fmla="*/ 232 w 321"/>
                <a:gd name="T61" fmla="*/ 104 h 153"/>
                <a:gd name="T62" fmla="*/ 232 w 321"/>
                <a:gd name="T63" fmla="*/ 120 h 153"/>
                <a:gd name="T64" fmla="*/ 208 w 321"/>
                <a:gd name="T65" fmla="*/ 120 h 153"/>
                <a:gd name="T66" fmla="*/ 192 w 321"/>
                <a:gd name="T67" fmla="*/ 120 h 153"/>
                <a:gd name="T68" fmla="*/ 208 w 321"/>
                <a:gd name="T69" fmla="*/ 120 h 153"/>
                <a:gd name="T70" fmla="*/ 224 w 321"/>
                <a:gd name="T71" fmla="*/ 120 h 153"/>
                <a:gd name="T72" fmla="*/ 224 w 321"/>
                <a:gd name="T73" fmla="*/ 136 h 153"/>
                <a:gd name="T74" fmla="*/ 216 w 321"/>
                <a:gd name="T75" fmla="*/ 152 h 153"/>
                <a:gd name="T76" fmla="*/ 176 w 321"/>
                <a:gd name="T77" fmla="*/ 152 h 153"/>
                <a:gd name="T78" fmla="*/ 136 w 321"/>
                <a:gd name="T79" fmla="*/ 152 h 153"/>
                <a:gd name="T80" fmla="*/ 88 w 321"/>
                <a:gd name="T81" fmla="*/ 152 h 153"/>
                <a:gd name="T82" fmla="*/ 48 w 321"/>
                <a:gd name="T83" fmla="*/ 152 h 153"/>
                <a:gd name="T84" fmla="*/ 16 w 321"/>
                <a:gd name="T85" fmla="*/ 136 h 153"/>
                <a:gd name="T86" fmla="*/ 0 w 321"/>
                <a:gd name="T87" fmla="*/ 120 h 153"/>
                <a:gd name="T88" fmla="*/ 0 w 321"/>
                <a:gd name="T89" fmla="*/ 8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 h="153">
                  <a:moveTo>
                    <a:pt x="0" y="88"/>
                  </a:moveTo>
                  <a:lnTo>
                    <a:pt x="0" y="48"/>
                  </a:lnTo>
                  <a:lnTo>
                    <a:pt x="16" y="32"/>
                  </a:lnTo>
                  <a:lnTo>
                    <a:pt x="40" y="8"/>
                  </a:lnTo>
                  <a:lnTo>
                    <a:pt x="88" y="8"/>
                  </a:lnTo>
                  <a:lnTo>
                    <a:pt x="136" y="8"/>
                  </a:lnTo>
                  <a:lnTo>
                    <a:pt x="176" y="0"/>
                  </a:lnTo>
                  <a:lnTo>
                    <a:pt x="216" y="0"/>
                  </a:lnTo>
                  <a:lnTo>
                    <a:pt x="224" y="8"/>
                  </a:lnTo>
                  <a:lnTo>
                    <a:pt x="224" y="16"/>
                  </a:lnTo>
                  <a:lnTo>
                    <a:pt x="216" y="24"/>
                  </a:lnTo>
                  <a:lnTo>
                    <a:pt x="208" y="32"/>
                  </a:lnTo>
                  <a:lnTo>
                    <a:pt x="256" y="32"/>
                  </a:lnTo>
                  <a:lnTo>
                    <a:pt x="304" y="40"/>
                  </a:lnTo>
                  <a:lnTo>
                    <a:pt x="320" y="48"/>
                  </a:lnTo>
                  <a:lnTo>
                    <a:pt x="320" y="56"/>
                  </a:lnTo>
                  <a:lnTo>
                    <a:pt x="312" y="64"/>
                  </a:lnTo>
                  <a:lnTo>
                    <a:pt x="304" y="64"/>
                  </a:lnTo>
                  <a:lnTo>
                    <a:pt x="280" y="64"/>
                  </a:lnTo>
                  <a:lnTo>
                    <a:pt x="256" y="64"/>
                  </a:lnTo>
                  <a:lnTo>
                    <a:pt x="216" y="64"/>
                  </a:lnTo>
                  <a:lnTo>
                    <a:pt x="192" y="64"/>
                  </a:lnTo>
                  <a:lnTo>
                    <a:pt x="216" y="64"/>
                  </a:lnTo>
                  <a:lnTo>
                    <a:pt x="240" y="72"/>
                  </a:lnTo>
                  <a:lnTo>
                    <a:pt x="248" y="80"/>
                  </a:lnTo>
                  <a:lnTo>
                    <a:pt x="240" y="88"/>
                  </a:lnTo>
                  <a:lnTo>
                    <a:pt x="216" y="88"/>
                  </a:lnTo>
                  <a:lnTo>
                    <a:pt x="192" y="88"/>
                  </a:lnTo>
                  <a:lnTo>
                    <a:pt x="208" y="88"/>
                  </a:lnTo>
                  <a:lnTo>
                    <a:pt x="232" y="88"/>
                  </a:lnTo>
                  <a:lnTo>
                    <a:pt x="232" y="104"/>
                  </a:lnTo>
                  <a:lnTo>
                    <a:pt x="232" y="120"/>
                  </a:lnTo>
                  <a:lnTo>
                    <a:pt x="208" y="120"/>
                  </a:lnTo>
                  <a:lnTo>
                    <a:pt x="192" y="120"/>
                  </a:lnTo>
                  <a:lnTo>
                    <a:pt x="208" y="120"/>
                  </a:lnTo>
                  <a:lnTo>
                    <a:pt x="224" y="120"/>
                  </a:lnTo>
                  <a:lnTo>
                    <a:pt x="224" y="136"/>
                  </a:lnTo>
                  <a:lnTo>
                    <a:pt x="216" y="152"/>
                  </a:lnTo>
                  <a:lnTo>
                    <a:pt x="176" y="152"/>
                  </a:lnTo>
                  <a:lnTo>
                    <a:pt x="136" y="152"/>
                  </a:lnTo>
                  <a:lnTo>
                    <a:pt x="88" y="152"/>
                  </a:lnTo>
                  <a:lnTo>
                    <a:pt x="48" y="152"/>
                  </a:lnTo>
                  <a:lnTo>
                    <a:pt x="16" y="136"/>
                  </a:lnTo>
                  <a:lnTo>
                    <a:pt x="0" y="120"/>
                  </a:lnTo>
                  <a:lnTo>
                    <a:pt x="0" y="88"/>
                  </a:lnTo>
                </a:path>
              </a:pathLst>
            </a:custGeom>
            <a:solidFill>
              <a:srgbClr val="790015"/>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208" name="Rectangle 8"/>
            <p:cNvSpPr>
              <a:spLocks noChangeArrowheads="1"/>
            </p:cNvSpPr>
            <p:nvPr/>
          </p:nvSpPr>
          <p:spPr bwMode="auto">
            <a:xfrm>
              <a:off x="4176" y="528"/>
              <a:ext cx="1398" cy="22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a:solidFill>
                    <a:srgbClr val="790015"/>
                  </a:solidFill>
                </a:rPr>
                <a:t>Functional Modeling</a:t>
              </a:r>
            </a:p>
          </p:txBody>
        </p:sp>
      </p:grpSp>
      <p:grpSp>
        <p:nvGrpSpPr>
          <p:cNvPr id="51214" name="Group 14"/>
          <p:cNvGrpSpPr>
            <a:grpSpLocks/>
          </p:cNvGrpSpPr>
          <p:nvPr/>
        </p:nvGrpSpPr>
        <p:grpSpPr bwMode="auto">
          <a:xfrm>
            <a:off x="5718175" y="2133600"/>
            <a:ext cx="2511425" cy="363538"/>
            <a:chOff x="3456" y="1488"/>
            <a:chExt cx="1582" cy="229"/>
          </a:xfrm>
        </p:grpSpPr>
        <p:sp>
          <p:nvSpPr>
            <p:cNvPr id="51205" name="Freeform 5"/>
            <p:cNvSpPr>
              <a:spLocks/>
            </p:cNvSpPr>
            <p:nvPr/>
          </p:nvSpPr>
          <p:spPr bwMode="auto">
            <a:xfrm>
              <a:off x="3456" y="1536"/>
              <a:ext cx="345" cy="169"/>
            </a:xfrm>
            <a:custGeom>
              <a:avLst/>
              <a:gdLst>
                <a:gd name="T0" fmla="*/ 0 w 345"/>
                <a:gd name="T1" fmla="*/ 96 h 169"/>
                <a:gd name="T2" fmla="*/ 0 w 345"/>
                <a:gd name="T3" fmla="*/ 56 h 169"/>
                <a:gd name="T4" fmla="*/ 24 w 345"/>
                <a:gd name="T5" fmla="*/ 32 h 169"/>
                <a:gd name="T6" fmla="*/ 48 w 345"/>
                <a:gd name="T7" fmla="*/ 16 h 169"/>
                <a:gd name="T8" fmla="*/ 96 w 345"/>
                <a:gd name="T9" fmla="*/ 16 h 169"/>
                <a:gd name="T10" fmla="*/ 144 w 345"/>
                <a:gd name="T11" fmla="*/ 8 h 169"/>
                <a:gd name="T12" fmla="*/ 192 w 345"/>
                <a:gd name="T13" fmla="*/ 8 h 169"/>
                <a:gd name="T14" fmla="*/ 232 w 345"/>
                <a:gd name="T15" fmla="*/ 0 h 169"/>
                <a:gd name="T16" fmla="*/ 240 w 345"/>
                <a:gd name="T17" fmla="*/ 8 h 169"/>
                <a:gd name="T18" fmla="*/ 240 w 345"/>
                <a:gd name="T19" fmla="*/ 16 h 169"/>
                <a:gd name="T20" fmla="*/ 224 w 345"/>
                <a:gd name="T21" fmla="*/ 24 h 169"/>
                <a:gd name="T22" fmla="*/ 224 w 345"/>
                <a:gd name="T23" fmla="*/ 32 h 169"/>
                <a:gd name="T24" fmla="*/ 272 w 345"/>
                <a:gd name="T25" fmla="*/ 40 h 169"/>
                <a:gd name="T26" fmla="*/ 328 w 345"/>
                <a:gd name="T27" fmla="*/ 40 h 169"/>
                <a:gd name="T28" fmla="*/ 336 w 345"/>
                <a:gd name="T29" fmla="*/ 48 h 169"/>
                <a:gd name="T30" fmla="*/ 344 w 345"/>
                <a:gd name="T31" fmla="*/ 56 h 169"/>
                <a:gd name="T32" fmla="*/ 336 w 345"/>
                <a:gd name="T33" fmla="*/ 64 h 169"/>
                <a:gd name="T34" fmla="*/ 328 w 345"/>
                <a:gd name="T35" fmla="*/ 72 h 169"/>
                <a:gd name="T36" fmla="*/ 296 w 345"/>
                <a:gd name="T37" fmla="*/ 72 h 169"/>
                <a:gd name="T38" fmla="*/ 272 w 345"/>
                <a:gd name="T39" fmla="*/ 72 h 169"/>
                <a:gd name="T40" fmla="*/ 232 w 345"/>
                <a:gd name="T41" fmla="*/ 72 h 169"/>
                <a:gd name="T42" fmla="*/ 208 w 345"/>
                <a:gd name="T43" fmla="*/ 72 h 169"/>
                <a:gd name="T44" fmla="*/ 232 w 345"/>
                <a:gd name="T45" fmla="*/ 72 h 169"/>
                <a:gd name="T46" fmla="*/ 256 w 345"/>
                <a:gd name="T47" fmla="*/ 72 h 169"/>
                <a:gd name="T48" fmla="*/ 264 w 345"/>
                <a:gd name="T49" fmla="*/ 88 h 169"/>
                <a:gd name="T50" fmla="*/ 256 w 345"/>
                <a:gd name="T51" fmla="*/ 96 h 169"/>
                <a:gd name="T52" fmla="*/ 232 w 345"/>
                <a:gd name="T53" fmla="*/ 96 h 169"/>
                <a:gd name="T54" fmla="*/ 208 w 345"/>
                <a:gd name="T55" fmla="*/ 96 h 169"/>
                <a:gd name="T56" fmla="*/ 224 w 345"/>
                <a:gd name="T57" fmla="*/ 96 h 169"/>
                <a:gd name="T58" fmla="*/ 248 w 345"/>
                <a:gd name="T59" fmla="*/ 104 h 169"/>
                <a:gd name="T60" fmla="*/ 248 w 345"/>
                <a:gd name="T61" fmla="*/ 112 h 169"/>
                <a:gd name="T62" fmla="*/ 248 w 345"/>
                <a:gd name="T63" fmla="*/ 128 h 169"/>
                <a:gd name="T64" fmla="*/ 224 w 345"/>
                <a:gd name="T65" fmla="*/ 136 h 169"/>
                <a:gd name="T66" fmla="*/ 208 w 345"/>
                <a:gd name="T67" fmla="*/ 136 h 169"/>
                <a:gd name="T68" fmla="*/ 224 w 345"/>
                <a:gd name="T69" fmla="*/ 136 h 169"/>
                <a:gd name="T70" fmla="*/ 240 w 345"/>
                <a:gd name="T71" fmla="*/ 136 h 169"/>
                <a:gd name="T72" fmla="*/ 240 w 345"/>
                <a:gd name="T73" fmla="*/ 152 h 169"/>
                <a:gd name="T74" fmla="*/ 232 w 345"/>
                <a:gd name="T75" fmla="*/ 160 h 169"/>
                <a:gd name="T76" fmla="*/ 192 w 345"/>
                <a:gd name="T77" fmla="*/ 168 h 169"/>
                <a:gd name="T78" fmla="*/ 144 w 345"/>
                <a:gd name="T79" fmla="*/ 168 h 169"/>
                <a:gd name="T80" fmla="*/ 96 w 345"/>
                <a:gd name="T81" fmla="*/ 168 h 169"/>
                <a:gd name="T82" fmla="*/ 56 w 345"/>
                <a:gd name="T83" fmla="*/ 160 h 169"/>
                <a:gd name="T84" fmla="*/ 24 w 345"/>
                <a:gd name="T85" fmla="*/ 152 h 169"/>
                <a:gd name="T86" fmla="*/ 0 w 345"/>
                <a:gd name="T87" fmla="*/ 128 h 169"/>
                <a:gd name="T88" fmla="*/ 0 w 345"/>
                <a:gd name="T89" fmla="*/ 9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5" h="169">
                  <a:moveTo>
                    <a:pt x="0" y="96"/>
                  </a:moveTo>
                  <a:lnTo>
                    <a:pt x="0" y="56"/>
                  </a:lnTo>
                  <a:lnTo>
                    <a:pt x="24" y="32"/>
                  </a:lnTo>
                  <a:lnTo>
                    <a:pt x="48" y="16"/>
                  </a:lnTo>
                  <a:lnTo>
                    <a:pt x="96" y="16"/>
                  </a:lnTo>
                  <a:lnTo>
                    <a:pt x="144" y="8"/>
                  </a:lnTo>
                  <a:lnTo>
                    <a:pt x="192" y="8"/>
                  </a:lnTo>
                  <a:lnTo>
                    <a:pt x="232" y="0"/>
                  </a:lnTo>
                  <a:lnTo>
                    <a:pt x="240" y="8"/>
                  </a:lnTo>
                  <a:lnTo>
                    <a:pt x="240" y="16"/>
                  </a:lnTo>
                  <a:lnTo>
                    <a:pt x="224" y="24"/>
                  </a:lnTo>
                  <a:lnTo>
                    <a:pt x="224" y="32"/>
                  </a:lnTo>
                  <a:lnTo>
                    <a:pt x="272" y="40"/>
                  </a:lnTo>
                  <a:lnTo>
                    <a:pt x="328" y="40"/>
                  </a:lnTo>
                  <a:lnTo>
                    <a:pt x="336" y="48"/>
                  </a:lnTo>
                  <a:lnTo>
                    <a:pt x="344" y="56"/>
                  </a:lnTo>
                  <a:lnTo>
                    <a:pt x="336" y="64"/>
                  </a:lnTo>
                  <a:lnTo>
                    <a:pt x="328" y="72"/>
                  </a:lnTo>
                  <a:lnTo>
                    <a:pt x="296" y="72"/>
                  </a:lnTo>
                  <a:lnTo>
                    <a:pt x="272" y="72"/>
                  </a:lnTo>
                  <a:lnTo>
                    <a:pt x="232" y="72"/>
                  </a:lnTo>
                  <a:lnTo>
                    <a:pt x="208" y="72"/>
                  </a:lnTo>
                  <a:lnTo>
                    <a:pt x="232" y="72"/>
                  </a:lnTo>
                  <a:lnTo>
                    <a:pt x="256" y="72"/>
                  </a:lnTo>
                  <a:lnTo>
                    <a:pt x="264" y="88"/>
                  </a:lnTo>
                  <a:lnTo>
                    <a:pt x="256" y="96"/>
                  </a:lnTo>
                  <a:lnTo>
                    <a:pt x="232" y="96"/>
                  </a:lnTo>
                  <a:lnTo>
                    <a:pt x="208" y="96"/>
                  </a:lnTo>
                  <a:lnTo>
                    <a:pt x="224" y="96"/>
                  </a:lnTo>
                  <a:lnTo>
                    <a:pt x="248" y="104"/>
                  </a:lnTo>
                  <a:lnTo>
                    <a:pt x="248" y="112"/>
                  </a:lnTo>
                  <a:lnTo>
                    <a:pt x="248" y="128"/>
                  </a:lnTo>
                  <a:lnTo>
                    <a:pt x="224" y="136"/>
                  </a:lnTo>
                  <a:lnTo>
                    <a:pt x="208" y="136"/>
                  </a:lnTo>
                  <a:lnTo>
                    <a:pt x="224" y="136"/>
                  </a:lnTo>
                  <a:lnTo>
                    <a:pt x="240" y="136"/>
                  </a:lnTo>
                  <a:lnTo>
                    <a:pt x="240" y="152"/>
                  </a:lnTo>
                  <a:lnTo>
                    <a:pt x="232" y="160"/>
                  </a:lnTo>
                  <a:lnTo>
                    <a:pt x="192" y="168"/>
                  </a:lnTo>
                  <a:lnTo>
                    <a:pt x="144" y="168"/>
                  </a:lnTo>
                  <a:lnTo>
                    <a:pt x="96" y="168"/>
                  </a:lnTo>
                  <a:lnTo>
                    <a:pt x="56" y="160"/>
                  </a:lnTo>
                  <a:lnTo>
                    <a:pt x="24" y="152"/>
                  </a:lnTo>
                  <a:lnTo>
                    <a:pt x="0" y="128"/>
                  </a:lnTo>
                  <a:lnTo>
                    <a:pt x="0" y="96"/>
                  </a:lnTo>
                </a:path>
              </a:pathLst>
            </a:custGeom>
            <a:solidFill>
              <a:srgbClr val="790015"/>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209" name="Rectangle 9"/>
            <p:cNvSpPr>
              <a:spLocks noChangeArrowheads="1"/>
            </p:cNvSpPr>
            <p:nvPr/>
          </p:nvSpPr>
          <p:spPr bwMode="auto">
            <a:xfrm>
              <a:off x="3888" y="1488"/>
              <a:ext cx="1150" cy="22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a:solidFill>
                    <a:srgbClr val="790015"/>
                  </a:solidFill>
                </a:rPr>
                <a:t>Object Modeling</a:t>
              </a:r>
            </a:p>
          </p:txBody>
        </p:sp>
      </p:grpSp>
    </p:spTree>
    <p:extLst>
      <p:ext uri="{BB962C8B-B14F-4D97-AF65-F5344CB8AC3E}">
        <p14:creationId xmlns:p14="http://schemas.microsoft.com/office/powerpoint/2010/main" val="156262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12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210">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210">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210">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210">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1210">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121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121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51212">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51212">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51212">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51212">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51212">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51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P spid="51210" grpId="0" build="p" autoUpdateAnimBg="0"/>
      <p:bldP spid="51212"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idx="4294967295"/>
          </p:nvPr>
        </p:nvSpPr>
        <p:spPr>
          <a:xfrm>
            <a:off x="689837" y="2514600"/>
            <a:ext cx="7772400" cy="1470025"/>
          </a:xfrm>
        </p:spPr>
        <p:txBody>
          <a:bodyPr anchor="ctr"/>
          <a:lstStyle/>
          <a:p>
            <a:pPr eaLnBrk="1" hangingPunct="1"/>
            <a:r>
              <a:rPr lang="en-US" altLang="zh-CN" sz="4300" dirty="0">
                <a:solidFill>
                  <a:schemeClr val="bg1"/>
                </a:solidFill>
                <a:latin typeface="Arial" charset="0"/>
                <a:ea typeface="华文新魏" charset="0"/>
              </a:rPr>
              <a:t>Thanks</a:t>
            </a:r>
            <a:br>
              <a:rPr lang="en-US" altLang="zh-CN" sz="4300" dirty="0">
                <a:solidFill>
                  <a:schemeClr val="bg1"/>
                </a:solidFill>
                <a:latin typeface="Arial" charset="0"/>
                <a:ea typeface="华文新魏" charset="0"/>
              </a:rPr>
            </a:br>
            <a:r>
              <a:rPr lang="en-US" altLang="zh-CN" sz="4300" dirty="0">
                <a:solidFill>
                  <a:schemeClr val="bg1"/>
                </a:solidFill>
                <a:latin typeface="Arial" charset="0"/>
                <a:ea typeface="华文新魏" charset="0"/>
              </a:rPr>
              <a:t/>
            </a:r>
            <a:br>
              <a:rPr lang="en-US" altLang="zh-CN" sz="4300" dirty="0">
                <a:solidFill>
                  <a:schemeClr val="bg1"/>
                </a:solidFill>
                <a:latin typeface="Arial" charset="0"/>
                <a:ea typeface="华文新魏" charset="0"/>
              </a:rPr>
            </a:br>
            <a:r>
              <a:rPr lang="en-US" altLang="zh-CN" sz="4300" dirty="0" err="1" smtClean="0">
                <a:solidFill>
                  <a:schemeClr val="bg1"/>
                </a:solidFill>
                <a:latin typeface="Arial" charset="0"/>
                <a:ea typeface="华文新魏" charset="0"/>
              </a:rPr>
              <a:t>c</a:t>
            </a:r>
            <a:r>
              <a:rPr lang="en-US" altLang="zh-CN" dirty="0" err="1" smtClean="0">
                <a:solidFill>
                  <a:schemeClr val="bg1"/>
                </a:solidFill>
                <a:latin typeface="Arial" charset="0"/>
                <a:ea typeface="华文新魏" charset="0"/>
              </a:rPr>
              <a:t>ao</a:t>
            </a:r>
            <a:r>
              <a:rPr lang="en-US" altLang="zh-CN" dirty="0" err="1">
                <a:solidFill>
                  <a:schemeClr val="bg1"/>
                </a:solidFill>
                <a:latin typeface="Arial" charset="0"/>
                <a:ea typeface="华文新魏" charset="0"/>
              </a:rPr>
              <a:t>-jian@cs.sjtu.edu.cn</a:t>
            </a:r>
            <a:endParaRPr lang="en-US" altLang="zh-CN" dirty="0">
              <a:solidFill>
                <a:schemeClr val="bg1"/>
              </a:solidFill>
              <a:latin typeface="Arial" charset="0"/>
              <a:ea typeface="华文新魏" charset="0"/>
            </a:endParaRPr>
          </a:p>
        </p:txBody>
      </p:sp>
      <p:sp>
        <p:nvSpPr>
          <p:cNvPr id="3" name="Rectangle 2"/>
          <p:cNvSpPr txBox="1">
            <a:spLocks noChangeArrowheads="1"/>
          </p:cNvSpPr>
          <p:nvPr/>
        </p:nvSpPr>
        <p:spPr bwMode="auto">
          <a:xfrm>
            <a:off x="228714" y="5181554"/>
            <a:ext cx="4343384" cy="147002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ctr" anchorCtr="1" compatLnSpc="1">
            <a:prstTxWarp prst="textNoShape">
              <a:avLst/>
            </a:prstTxWarp>
          </a:bodyPr>
          <a:lst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a:lstStyle>
          <a:p>
            <a:pPr marL="285750" indent="-285750" algn="l" eaLnBrk="1" hangingPunct="1">
              <a:buFontTx/>
              <a:buChar char="•"/>
            </a:pPr>
            <a:r>
              <a:rPr lang="en-US" altLang="zh-CN" sz="1400" b="0" dirty="0" smtClean="0">
                <a:solidFill>
                  <a:schemeClr val="bg1"/>
                </a:solidFill>
                <a:latin typeface="Arial" charset="0"/>
                <a:ea typeface="华文新魏" charset="0"/>
              </a:rPr>
              <a:t>Some materials come from Bernd </a:t>
            </a:r>
            <a:r>
              <a:rPr lang="en-US" altLang="zh-CN" sz="1400" b="0" dirty="0" err="1" smtClean="0">
                <a:solidFill>
                  <a:schemeClr val="bg1"/>
                </a:solidFill>
                <a:latin typeface="Arial" charset="0"/>
                <a:ea typeface="华文新魏" charset="0"/>
              </a:rPr>
              <a:t>Bruegge’s</a:t>
            </a:r>
            <a:r>
              <a:rPr lang="en-US" altLang="zh-CN" sz="1400" b="0" dirty="0" smtClean="0">
                <a:solidFill>
                  <a:schemeClr val="bg1"/>
                </a:solidFill>
                <a:latin typeface="Arial" charset="0"/>
                <a:ea typeface="华文新魏" charset="0"/>
              </a:rPr>
              <a:t> PPT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3. </a:t>
            </a:r>
            <a:r>
              <a:rPr lang="en-US" altLang="zh-CN" dirty="0" smtClean="0"/>
              <a:t>Analysis </a:t>
            </a:r>
            <a:r>
              <a:rPr lang="en-US" dirty="0" smtClean="0"/>
              <a:t>Activities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8960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90" y="179388"/>
            <a:ext cx="8000910" cy="688975"/>
          </a:xfrm>
          <a:noFill/>
          <a:ln/>
        </p:spPr>
        <p:txBody>
          <a:bodyPr/>
          <a:lstStyle/>
          <a:p>
            <a:r>
              <a:rPr lang="en-US" dirty="0" smtClean="0"/>
              <a:t>Analysis Activities</a:t>
            </a:r>
            <a:endParaRPr lang="en-US" dirty="0"/>
          </a:p>
        </p:txBody>
      </p:sp>
      <p:sp>
        <p:nvSpPr>
          <p:cNvPr id="10243" name="Rectangle 3"/>
          <p:cNvSpPr>
            <a:spLocks noGrp="1" noChangeArrowheads="1"/>
          </p:cNvSpPr>
          <p:nvPr>
            <p:ph type="body" idx="1"/>
          </p:nvPr>
        </p:nvSpPr>
        <p:spPr>
          <a:xfrm>
            <a:off x="355600" y="1041400"/>
            <a:ext cx="8559800" cy="5359400"/>
          </a:xfrm>
          <a:noFill/>
          <a:ln/>
        </p:spPr>
        <p:txBody>
          <a:bodyPr/>
          <a:lstStyle/>
          <a:p>
            <a:pPr>
              <a:lnSpc>
                <a:spcPct val="80000"/>
              </a:lnSpc>
            </a:pPr>
            <a:r>
              <a:rPr lang="en-US" sz="2400" dirty="0"/>
              <a:t>Main goal: Find the important </a:t>
            </a:r>
            <a:r>
              <a:rPr lang="en-US" sz="2400" dirty="0" smtClean="0"/>
              <a:t>abstractions</a:t>
            </a:r>
            <a:endParaRPr lang="en-US" sz="2400" dirty="0"/>
          </a:p>
          <a:p>
            <a:pPr>
              <a:lnSpc>
                <a:spcPct val="80000"/>
              </a:lnSpc>
            </a:pPr>
            <a:r>
              <a:rPr lang="en-US" sz="2400" dirty="0" smtClean="0"/>
              <a:t>Steps </a:t>
            </a:r>
            <a:r>
              <a:rPr lang="en-US" sz="2400" dirty="0"/>
              <a:t>during object modeling</a:t>
            </a:r>
          </a:p>
          <a:p>
            <a:pPr marL="628650" lvl="1" indent="0">
              <a:lnSpc>
                <a:spcPct val="80000"/>
              </a:lnSpc>
              <a:buNone/>
            </a:pPr>
            <a:r>
              <a:rPr lang="en-US" sz="2000" dirty="0"/>
              <a:t>1. </a:t>
            </a:r>
            <a:r>
              <a:rPr lang="en-US" sz="2000" dirty="0" smtClean="0"/>
              <a:t>Object </a:t>
            </a:r>
            <a:r>
              <a:rPr lang="en-US" sz="2000" dirty="0"/>
              <a:t>identification</a:t>
            </a:r>
          </a:p>
          <a:p>
            <a:pPr marL="1093788" lvl="2" indent="0">
              <a:lnSpc>
                <a:spcPct val="80000"/>
              </a:lnSpc>
              <a:buNone/>
            </a:pPr>
            <a:r>
              <a:rPr lang="en-US" sz="2000" dirty="0" smtClean="0"/>
              <a:t>Identifying Entity Objects</a:t>
            </a:r>
          </a:p>
          <a:p>
            <a:pPr marL="1093788" lvl="2" indent="0">
              <a:lnSpc>
                <a:spcPct val="80000"/>
              </a:lnSpc>
              <a:buNone/>
            </a:pPr>
            <a:r>
              <a:rPr lang="en-US" sz="2000" dirty="0" smtClean="0"/>
              <a:t>Identifying Boundary Object</a:t>
            </a:r>
          </a:p>
          <a:p>
            <a:pPr marL="1093788" lvl="2" indent="0">
              <a:lnSpc>
                <a:spcPct val="80000"/>
              </a:lnSpc>
              <a:buNone/>
            </a:pPr>
            <a:r>
              <a:rPr lang="en-US" sz="2000" dirty="0" smtClean="0"/>
              <a:t>Identifying Control Objects</a:t>
            </a:r>
            <a:endParaRPr lang="en-US" sz="2000" dirty="0"/>
          </a:p>
          <a:p>
            <a:pPr marL="628650" lvl="1" indent="0">
              <a:lnSpc>
                <a:spcPct val="80000"/>
              </a:lnSpc>
              <a:buNone/>
            </a:pPr>
            <a:r>
              <a:rPr lang="en-US" sz="2000" dirty="0"/>
              <a:t>2. </a:t>
            </a:r>
            <a:r>
              <a:rPr lang="en-US" sz="2000" dirty="0" smtClean="0"/>
              <a:t>Mapping Use Cases to Objects with Sequence Diagrams</a:t>
            </a:r>
            <a:endParaRPr lang="en-US" sz="2000" dirty="0"/>
          </a:p>
          <a:p>
            <a:pPr marL="628650" lvl="1" indent="0">
              <a:lnSpc>
                <a:spcPct val="80000"/>
              </a:lnSpc>
              <a:buNone/>
            </a:pPr>
            <a:r>
              <a:rPr lang="en-US" sz="2000" dirty="0"/>
              <a:t>3. </a:t>
            </a:r>
            <a:r>
              <a:rPr lang="en-US" sz="2000" dirty="0" smtClean="0"/>
              <a:t>Modeling Interactions among Objects with CRC Cards</a:t>
            </a:r>
            <a:endParaRPr lang="en-US" sz="2000" dirty="0"/>
          </a:p>
          <a:p>
            <a:pPr marL="628650" lvl="1" indent="0">
              <a:lnSpc>
                <a:spcPct val="80000"/>
              </a:lnSpc>
              <a:buNone/>
            </a:pPr>
            <a:r>
              <a:rPr lang="en-US" sz="2000" dirty="0"/>
              <a:t>4. </a:t>
            </a:r>
            <a:r>
              <a:rPr lang="en-US" sz="2000" dirty="0" smtClean="0"/>
              <a:t>Identifying Associations, Aggregates and Attributes</a:t>
            </a:r>
          </a:p>
          <a:p>
            <a:pPr marL="628650" lvl="1" indent="0">
              <a:lnSpc>
                <a:spcPct val="80000"/>
              </a:lnSpc>
              <a:buNone/>
            </a:pPr>
            <a:r>
              <a:rPr lang="en-US" sz="2000" dirty="0" smtClean="0"/>
              <a:t>5. Modeling State-Dependent Behavior of Individual Objects</a:t>
            </a:r>
          </a:p>
          <a:p>
            <a:pPr marL="628650" lvl="1" indent="0">
              <a:lnSpc>
                <a:spcPct val="80000"/>
              </a:lnSpc>
              <a:buNone/>
            </a:pPr>
            <a:r>
              <a:rPr lang="en-US" sz="2000" dirty="0" smtClean="0"/>
              <a:t>6. Modeling Inheritance Relationships</a:t>
            </a:r>
          </a:p>
          <a:p>
            <a:pPr marL="628650" lvl="1" indent="0">
              <a:lnSpc>
                <a:spcPct val="80000"/>
              </a:lnSpc>
              <a:buNone/>
            </a:pPr>
            <a:r>
              <a:rPr lang="en-US" sz="2000" dirty="0" smtClean="0"/>
              <a:t>7. Reviewing</a:t>
            </a:r>
          </a:p>
          <a:p>
            <a:pPr marL="628650" lvl="1" indent="0">
              <a:lnSpc>
                <a:spcPct val="80000"/>
              </a:lnSpc>
              <a:buNone/>
            </a:pPr>
            <a:endParaRPr lang="en-US" sz="2000" dirty="0"/>
          </a:p>
          <a:p>
            <a:pPr>
              <a:lnSpc>
                <a:spcPct val="80000"/>
              </a:lnSpc>
            </a:pPr>
            <a:r>
              <a:rPr lang="en-US" sz="2400" dirty="0"/>
              <a:t>Order of steps</a:t>
            </a:r>
          </a:p>
          <a:p>
            <a:pPr lvl="1">
              <a:lnSpc>
                <a:spcPct val="80000"/>
              </a:lnSpc>
            </a:pPr>
            <a:r>
              <a:rPr lang="en-US" sz="2000" dirty="0"/>
              <a:t>Goal: get the desired abstractions</a:t>
            </a:r>
          </a:p>
          <a:p>
            <a:pPr lvl="1">
              <a:lnSpc>
                <a:spcPct val="80000"/>
              </a:lnSpc>
            </a:pPr>
            <a:r>
              <a:rPr lang="en-US" sz="2000" dirty="0"/>
              <a:t>Order of steps secondary, only a heuristic</a:t>
            </a:r>
          </a:p>
          <a:p>
            <a:pPr lvl="1">
              <a:lnSpc>
                <a:spcPct val="80000"/>
              </a:lnSpc>
            </a:pPr>
            <a:r>
              <a:rPr lang="en-US" sz="2000" dirty="0"/>
              <a:t>Iteration is important</a:t>
            </a:r>
          </a:p>
        </p:txBody>
      </p:sp>
    </p:spTree>
    <p:extLst>
      <p:ext uri="{BB962C8B-B14F-4D97-AF65-F5344CB8AC3E}">
        <p14:creationId xmlns:p14="http://schemas.microsoft.com/office/powerpoint/2010/main" val="33295490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3.1 Object Identifications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0284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dirty="0" smtClean="0"/>
              <a:t>3.1.1 Object </a:t>
            </a:r>
            <a:r>
              <a:rPr lang="en-US" dirty="0"/>
              <a:t>Identification</a:t>
            </a:r>
          </a:p>
        </p:txBody>
      </p:sp>
      <p:sp>
        <p:nvSpPr>
          <p:cNvPr id="12291" name="Rectangle 3"/>
          <p:cNvSpPr>
            <a:spLocks noGrp="1" noChangeArrowheads="1"/>
          </p:cNvSpPr>
          <p:nvPr>
            <p:ph type="body" idx="1"/>
          </p:nvPr>
        </p:nvSpPr>
        <p:spPr>
          <a:xfrm>
            <a:off x="431800" y="1066861"/>
            <a:ext cx="8407288" cy="5267263"/>
          </a:xfrm>
          <a:noFill/>
          <a:ln/>
        </p:spPr>
        <p:txBody>
          <a:bodyPr/>
          <a:lstStyle/>
          <a:p>
            <a:r>
              <a:rPr lang="en-US" dirty="0"/>
              <a:t>Identify the </a:t>
            </a:r>
            <a:r>
              <a:rPr lang="en-US" dirty="0">
                <a:solidFill>
                  <a:srgbClr val="FF0000"/>
                </a:solidFill>
              </a:rPr>
              <a:t>boundaries</a:t>
            </a:r>
            <a:r>
              <a:rPr lang="en-US" dirty="0"/>
              <a:t> of the system</a:t>
            </a:r>
          </a:p>
          <a:p>
            <a:r>
              <a:rPr lang="en-US" dirty="0"/>
              <a:t>Identify the </a:t>
            </a:r>
            <a:r>
              <a:rPr lang="en-US" dirty="0">
                <a:solidFill>
                  <a:srgbClr val="FF0000"/>
                </a:solidFill>
              </a:rPr>
              <a:t>important entities </a:t>
            </a:r>
            <a:r>
              <a:rPr lang="en-US" dirty="0"/>
              <a:t>in the system</a:t>
            </a:r>
          </a:p>
          <a:p>
            <a:r>
              <a:rPr lang="en-US" dirty="0" smtClean="0"/>
              <a:t>Object </a:t>
            </a:r>
            <a:r>
              <a:rPr lang="en-US" dirty="0"/>
              <a:t>identification is crucial to object-oriented modeling</a:t>
            </a:r>
          </a:p>
          <a:p>
            <a:r>
              <a:rPr lang="en-US" dirty="0"/>
              <a:t>Basic assumption: </a:t>
            </a:r>
          </a:p>
          <a:p>
            <a:pPr marL="628650" lvl="1" indent="0">
              <a:buNone/>
            </a:pPr>
            <a:r>
              <a:rPr lang="en-US" dirty="0"/>
              <a:t>1. We can find  the  </a:t>
            </a:r>
            <a:r>
              <a:rPr lang="en-US" dirty="0" smtClean="0"/>
              <a:t>objects  </a:t>
            </a:r>
            <a:r>
              <a:rPr lang="en-US" dirty="0"/>
              <a:t>for a new software system (Forward Engineering)</a:t>
            </a:r>
          </a:p>
          <a:p>
            <a:pPr marL="628650" lvl="1" indent="0">
              <a:buNone/>
            </a:pPr>
            <a:r>
              <a:rPr lang="en-US" dirty="0"/>
              <a:t>2. We can identify the  </a:t>
            </a:r>
            <a:r>
              <a:rPr lang="en-US" dirty="0" smtClean="0"/>
              <a:t>objects </a:t>
            </a:r>
            <a:r>
              <a:rPr lang="en-US" dirty="0"/>
              <a:t>in  an existing system  (Reverse Engineering</a:t>
            </a:r>
            <a:r>
              <a:rPr lang="en-US" dirty="0" smtClean="0"/>
              <a:t>)</a:t>
            </a:r>
            <a:endParaRPr lang="en-US" dirty="0"/>
          </a:p>
        </p:txBody>
      </p:sp>
    </p:spTree>
    <p:extLst>
      <p:ext uri="{BB962C8B-B14F-4D97-AF65-F5344CB8AC3E}">
        <p14:creationId xmlns:p14="http://schemas.microsoft.com/office/powerpoint/2010/main" val="11426595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87625" y="990664"/>
            <a:ext cx="8299588" cy="5065712"/>
          </a:xfrm>
          <a:noFill/>
          <a:ln/>
        </p:spPr>
        <p:txBody>
          <a:bodyPr/>
          <a:lstStyle/>
          <a:p>
            <a:r>
              <a:rPr lang="en-US" sz="2400" dirty="0"/>
              <a:t>Object identification is an ancient problem</a:t>
            </a:r>
            <a:endParaRPr lang="en-US" sz="2400" dirty="0" smtClean="0"/>
          </a:p>
          <a:p>
            <a:r>
              <a:rPr lang="en-US" sz="2400" dirty="0" smtClean="0"/>
              <a:t>Objects </a:t>
            </a:r>
            <a:r>
              <a:rPr lang="en-US" sz="2400" dirty="0"/>
              <a:t>are not just found by taking a picture of a scene or domain</a:t>
            </a:r>
          </a:p>
          <a:p>
            <a:r>
              <a:rPr lang="en-US" sz="2400" dirty="0"/>
              <a:t>The application domain has to be analyzed. </a:t>
            </a:r>
          </a:p>
          <a:p>
            <a:r>
              <a:rPr lang="en-US" sz="2400" dirty="0"/>
              <a:t>Depending on the purpose of the system different objects might be found</a:t>
            </a:r>
          </a:p>
          <a:p>
            <a:pPr lvl="1"/>
            <a:r>
              <a:rPr lang="en-US" sz="2000" dirty="0"/>
              <a:t>How can we identify the purpose of a system?</a:t>
            </a:r>
          </a:p>
          <a:p>
            <a:pPr lvl="1"/>
            <a:r>
              <a:rPr lang="en-US" sz="2000" dirty="0"/>
              <a:t>Scenarios and use cases</a:t>
            </a:r>
          </a:p>
          <a:p>
            <a:r>
              <a:rPr lang="en-US" sz="2400" dirty="0"/>
              <a:t>Another important problem: Define system boundary. </a:t>
            </a:r>
          </a:p>
          <a:p>
            <a:pPr lvl="1"/>
            <a:r>
              <a:rPr lang="en-US" sz="2000" dirty="0"/>
              <a:t>What object is inside, what object is outside?</a:t>
            </a:r>
          </a:p>
        </p:txBody>
      </p:sp>
      <p:sp>
        <p:nvSpPr>
          <p:cNvPr id="2" name="Title 1"/>
          <p:cNvSpPr>
            <a:spLocks noGrp="1"/>
          </p:cNvSpPr>
          <p:nvPr>
            <p:ph type="title"/>
          </p:nvPr>
        </p:nvSpPr>
        <p:spPr/>
        <p:txBody>
          <a:bodyPr/>
          <a:lstStyle/>
          <a:p>
            <a:r>
              <a:rPr lang="en-US" altLang="zh-CN" smtClean="0"/>
              <a:t>//</a:t>
            </a:r>
            <a:endParaRPr lang="en-US"/>
          </a:p>
        </p:txBody>
      </p:sp>
    </p:spTree>
    <p:extLst>
      <p:ext uri="{BB962C8B-B14F-4D97-AF65-F5344CB8AC3E}">
        <p14:creationId xmlns:p14="http://schemas.microsoft.com/office/powerpoint/2010/main" val="15398810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516" y="179388"/>
            <a:ext cx="8991484" cy="688975"/>
          </a:xfrm>
          <a:noFill/>
          <a:ln/>
        </p:spPr>
        <p:txBody>
          <a:bodyPr/>
          <a:lstStyle/>
          <a:p>
            <a:r>
              <a:rPr lang="en-US" sz="2400" dirty="0" smtClean="0"/>
              <a:t>3.1.2 Pieces </a:t>
            </a:r>
            <a:r>
              <a:rPr lang="en-US" sz="2400" dirty="0"/>
              <a:t>of an Object Model</a:t>
            </a:r>
          </a:p>
        </p:txBody>
      </p:sp>
      <p:sp>
        <p:nvSpPr>
          <p:cNvPr id="17411" name="Rectangle 3"/>
          <p:cNvSpPr>
            <a:spLocks noGrp="1" noChangeArrowheads="1"/>
          </p:cNvSpPr>
          <p:nvPr>
            <p:ph type="body" idx="1"/>
          </p:nvPr>
        </p:nvSpPr>
        <p:spPr>
          <a:xfrm>
            <a:off x="355600" y="952500"/>
            <a:ext cx="8483488" cy="4921250"/>
          </a:xfrm>
          <a:noFill/>
          <a:ln/>
        </p:spPr>
        <p:txBody>
          <a:bodyPr/>
          <a:lstStyle/>
          <a:p>
            <a:pPr>
              <a:lnSpc>
                <a:spcPct val="80000"/>
              </a:lnSpc>
            </a:pPr>
            <a:r>
              <a:rPr lang="en-US" sz="2400" dirty="0"/>
              <a:t>Classes</a:t>
            </a:r>
          </a:p>
          <a:p>
            <a:pPr>
              <a:lnSpc>
                <a:spcPct val="80000"/>
              </a:lnSpc>
            </a:pPr>
            <a:r>
              <a:rPr lang="en-US" sz="2400" dirty="0"/>
              <a:t>Associations (Relations)</a:t>
            </a:r>
          </a:p>
          <a:p>
            <a:pPr lvl="1">
              <a:lnSpc>
                <a:spcPct val="80000"/>
              </a:lnSpc>
            </a:pPr>
            <a:r>
              <a:rPr lang="en-US" sz="2000" dirty="0"/>
              <a:t>Generic associations</a:t>
            </a:r>
          </a:p>
          <a:p>
            <a:pPr lvl="1">
              <a:lnSpc>
                <a:spcPct val="80000"/>
              </a:lnSpc>
            </a:pPr>
            <a:r>
              <a:rPr lang="en-US" sz="2000" dirty="0" smtClean="0"/>
              <a:t>Canonical(</a:t>
            </a:r>
            <a:r>
              <a:rPr lang="zh-CN" altLang="en-US" sz="2000" dirty="0" smtClean="0"/>
              <a:t>规范</a:t>
            </a:r>
            <a:r>
              <a:rPr lang="en-US" altLang="zh-CN" sz="2000" dirty="0" smtClean="0"/>
              <a:t>)</a:t>
            </a:r>
            <a:r>
              <a:rPr lang="en-US" sz="2000" dirty="0" smtClean="0"/>
              <a:t> </a:t>
            </a:r>
            <a:r>
              <a:rPr lang="en-US" sz="2000" dirty="0"/>
              <a:t>associations</a:t>
            </a:r>
          </a:p>
          <a:p>
            <a:pPr lvl="2">
              <a:lnSpc>
                <a:spcPct val="80000"/>
              </a:lnSpc>
            </a:pPr>
            <a:r>
              <a:rPr lang="en-US" sz="1800" dirty="0"/>
              <a:t>Part of- Hierarchy (Aggregation)</a:t>
            </a:r>
          </a:p>
          <a:p>
            <a:pPr lvl="2">
              <a:lnSpc>
                <a:spcPct val="80000"/>
              </a:lnSpc>
            </a:pPr>
            <a:r>
              <a:rPr lang="en-US" sz="1800" dirty="0"/>
              <a:t>Kind of-Hierarchy (Generalization)</a:t>
            </a:r>
          </a:p>
          <a:p>
            <a:pPr>
              <a:lnSpc>
                <a:spcPct val="80000"/>
              </a:lnSpc>
            </a:pPr>
            <a:r>
              <a:rPr lang="en-US" sz="2400" dirty="0"/>
              <a:t>Attributes</a:t>
            </a:r>
          </a:p>
          <a:p>
            <a:pPr lvl="1">
              <a:lnSpc>
                <a:spcPct val="80000"/>
              </a:lnSpc>
            </a:pPr>
            <a:r>
              <a:rPr lang="en-US" sz="2000" dirty="0"/>
              <a:t>Detection of attributes</a:t>
            </a:r>
          </a:p>
          <a:p>
            <a:pPr lvl="1">
              <a:lnSpc>
                <a:spcPct val="80000"/>
              </a:lnSpc>
            </a:pPr>
            <a:r>
              <a:rPr lang="en-US" sz="2000" dirty="0"/>
              <a:t>Application specific</a:t>
            </a:r>
          </a:p>
          <a:p>
            <a:pPr lvl="1">
              <a:lnSpc>
                <a:spcPct val="80000"/>
              </a:lnSpc>
            </a:pPr>
            <a:r>
              <a:rPr lang="en-US" sz="2000" dirty="0"/>
              <a:t>Attributes in one system can be classes in another system</a:t>
            </a:r>
          </a:p>
          <a:p>
            <a:pPr lvl="1">
              <a:lnSpc>
                <a:spcPct val="80000"/>
              </a:lnSpc>
            </a:pPr>
            <a:r>
              <a:rPr lang="en-US" sz="2000" dirty="0"/>
              <a:t>Turning attributes to classes</a:t>
            </a:r>
          </a:p>
          <a:p>
            <a:pPr>
              <a:lnSpc>
                <a:spcPct val="80000"/>
              </a:lnSpc>
            </a:pPr>
            <a:r>
              <a:rPr lang="en-US" sz="2400" dirty="0"/>
              <a:t>Operations</a:t>
            </a:r>
          </a:p>
          <a:p>
            <a:pPr lvl="1">
              <a:lnSpc>
                <a:spcPct val="80000"/>
              </a:lnSpc>
            </a:pPr>
            <a:r>
              <a:rPr lang="en-US" sz="2000" dirty="0"/>
              <a:t>Detection of operations</a:t>
            </a:r>
          </a:p>
          <a:p>
            <a:pPr lvl="1">
              <a:lnSpc>
                <a:spcPct val="80000"/>
              </a:lnSpc>
            </a:pPr>
            <a:r>
              <a:rPr lang="en-US" sz="2000" dirty="0"/>
              <a:t>Generic operations: Get/Set, General world knowledge, design patterns</a:t>
            </a:r>
          </a:p>
          <a:p>
            <a:pPr lvl="1">
              <a:lnSpc>
                <a:spcPct val="80000"/>
              </a:lnSpc>
            </a:pPr>
            <a:r>
              <a:rPr lang="en-US" sz="2000" dirty="0"/>
              <a:t>Domain</a:t>
            </a:r>
            <a:r>
              <a:rPr lang="en-US" sz="2000" i="1" dirty="0"/>
              <a:t>[-specific]</a:t>
            </a:r>
            <a:r>
              <a:rPr lang="en-US" sz="2000" dirty="0"/>
              <a:t>  operations: Dynamic model, Functional model</a:t>
            </a:r>
          </a:p>
        </p:txBody>
      </p:sp>
    </p:spTree>
    <p:extLst>
      <p:ext uri="{BB962C8B-B14F-4D97-AF65-F5344CB8AC3E}">
        <p14:creationId xmlns:p14="http://schemas.microsoft.com/office/powerpoint/2010/main" val="175026779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smtClean="0"/>
              <a:t>3.1.3 Object Types</a:t>
            </a:r>
            <a:endParaRPr lang="en-US" dirty="0"/>
          </a:p>
        </p:txBody>
      </p:sp>
      <p:sp>
        <p:nvSpPr>
          <p:cNvPr id="215043" name="Rectangle 3"/>
          <p:cNvSpPr>
            <a:spLocks noGrp="1" noChangeArrowheads="1"/>
          </p:cNvSpPr>
          <p:nvPr>
            <p:ph type="body" idx="1"/>
          </p:nvPr>
        </p:nvSpPr>
        <p:spPr>
          <a:xfrm>
            <a:off x="355600" y="990600"/>
            <a:ext cx="8255000" cy="4921250"/>
          </a:xfrm>
        </p:spPr>
        <p:txBody>
          <a:bodyPr/>
          <a:lstStyle/>
          <a:p>
            <a:pPr>
              <a:lnSpc>
                <a:spcPct val="100000"/>
              </a:lnSpc>
            </a:pPr>
            <a:r>
              <a:rPr lang="en-US" sz="2400" dirty="0"/>
              <a:t>Entity Objects</a:t>
            </a:r>
          </a:p>
          <a:p>
            <a:pPr lvl="1">
              <a:lnSpc>
                <a:spcPct val="100000"/>
              </a:lnSpc>
            </a:pPr>
            <a:r>
              <a:rPr lang="en-US" sz="2000" dirty="0"/>
              <a:t>Represent the persistent information tracked by the system (Application domain objects, </a:t>
            </a:r>
            <a:r>
              <a:rPr lang="ja-JP" altLang="en-US" sz="2000" dirty="0">
                <a:latin typeface="Arial"/>
              </a:rPr>
              <a:t>“</a:t>
            </a:r>
            <a:r>
              <a:rPr lang="en-US" sz="2000" dirty="0"/>
              <a:t>Business objects</a:t>
            </a:r>
            <a:r>
              <a:rPr lang="ja-JP" altLang="en-US" sz="2000" dirty="0">
                <a:latin typeface="Arial"/>
              </a:rPr>
              <a:t>”</a:t>
            </a:r>
            <a:r>
              <a:rPr lang="en-US" sz="2000" dirty="0"/>
              <a:t>)</a:t>
            </a:r>
          </a:p>
          <a:p>
            <a:pPr>
              <a:lnSpc>
                <a:spcPct val="100000"/>
              </a:lnSpc>
            </a:pPr>
            <a:r>
              <a:rPr lang="en-US" sz="2400" dirty="0"/>
              <a:t>Boundary Objects</a:t>
            </a:r>
          </a:p>
          <a:p>
            <a:pPr lvl="1">
              <a:lnSpc>
                <a:spcPct val="100000"/>
              </a:lnSpc>
            </a:pPr>
            <a:r>
              <a:rPr lang="en-US" sz="2000" dirty="0"/>
              <a:t>Represent the interaction between the user and the system</a:t>
            </a:r>
          </a:p>
          <a:p>
            <a:pPr>
              <a:lnSpc>
                <a:spcPct val="100000"/>
              </a:lnSpc>
            </a:pPr>
            <a:r>
              <a:rPr lang="en-US" sz="2400" dirty="0"/>
              <a:t>Control Objects: </a:t>
            </a:r>
          </a:p>
          <a:p>
            <a:pPr lvl="1">
              <a:lnSpc>
                <a:spcPct val="100000"/>
              </a:lnSpc>
            </a:pPr>
            <a:r>
              <a:rPr lang="en-US" sz="2000" dirty="0"/>
              <a:t>Represent the control tasks performed by the system</a:t>
            </a:r>
          </a:p>
          <a:p>
            <a:pPr>
              <a:lnSpc>
                <a:spcPct val="100000"/>
              </a:lnSpc>
            </a:pPr>
            <a:r>
              <a:rPr lang="en-US" sz="2400" dirty="0" smtClean="0"/>
              <a:t>Object </a:t>
            </a:r>
            <a:r>
              <a:rPr lang="en-US" sz="2400" dirty="0"/>
              <a:t>types originated in Smalltalk:</a:t>
            </a:r>
          </a:p>
          <a:p>
            <a:pPr lvl="1">
              <a:lnSpc>
                <a:spcPct val="100000"/>
              </a:lnSpc>
            </a:pPr>
            <a:r>
              <a:rPr lang="en-US" sz="2000" dirty="0"/>
              <a:t>Model, View, Controller (MVC)</a:t>
            </a:r>
          </a:p>
        </p:txBody>
      </p:sp>
    </p:spTree>
    <p:extLst>
      <p:ext uri="{BB962C8B-B14F-4D97-AF65-F5344CB8AC3E}">
        <p14:creationId xmlns:p14="http://schemas.microsoft.com/office/powerpoint/2010/main" val="1155312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endParaRPr lang="en-US" dirty="0"/>
          </a:p>
        </p:txBody>
      </p:sp>
      <p:sp>
        <p:nvSpPr>
          <p:cNvPr id="96259" name="Rectangle 3"/>
          <p:cNvSpPr>
            <a:spLocks noGrp="1" noChangeArrowheads="1"/>
          </p:cNvSpPr>
          <p:nvPr>
            <p:ph type="body" idx="1"/>
          </p:nvPr>
        </p:nvSpPr>
        <p:spPr>
          <a:xfrm>
            <a:off x="355600" y="990600"/>
            <a:ext cx="8331200" cy="5105400"/>
          </a:xfrm>
        </p:spPr>
        <p:txBody>
          <a:bodyPr/>
          <a:lstStyle/>
          <a:p>
            <a:r>
              <a:rPr lang="en-US" sz="2400" dirty="0"/>
              <a:t>Having three types of objects leads to models that are more resilient to change. </a:t>
            </a:r>
          </a:p>
          <a:p>
            <a:r>
              <a:rPr lang="en-US" sz="2400" dirty="0" smtClean="0"/>
              <a:t>What </a:t>
            </a:r>
            <a:r>
              <a:rPr lang="en-US" sz="2400" dirty="0"/>
              <a:t>types of objects are more resilient to change? </a:t>
            </a:r>
          </a:p>
          <a:p>
            <a:pPr lvl="1"/>
            <a:r>
              <a:rPr lang="en-US" sz="2000" dirty="0"/>
              <a:t>Both interface and control of the system are more likely to change than the application domain </a:t>
            </a:r>
            <a:r>
              <a:rPr lang="en-US" sz="2000" i="1" dirty="0"/>
              <a:t>[model]</a:t>
            </a:r>
          </a:p>
          <a:p>
            <a:pPr lvl="1"/>
            <a:r>
              <a:rPr lang="en-US" sz="2000" i="1" dirty="0"/>
              <a:t>Paradox: The static information model from analysis is more stable, yet the designed representation </a:t>
            </a:r>
            <a:r>
              <a:rPr lang="en-US" sz="2000" i="1" dirty="0" smtClean="0"/>
              <a:t>is </a:t>
            </a:r>
            <a:r>
              <a:rPr lang="en-US" sz="2000" i="1" dirty="0"/>
              <a:t>most likely to change</a:t>
            </a:r>
            <a:r>
              <a:rPr lang="en-US" sz="2000" dirty="0"/>
              <a:t> </a:t>
            </a:r>
            <a:r>
              <a:rPr lang="en-US" sz="2000" i="1" dirty="0"/>
              <a:t>[implementation]</a:t>
            </a:r>
            <a:endParaRPr lang="en-US" sz="2000" dirty="0"/>
          </a:p>
          <a:p>
            <a:pPr lvl="1"/>
            <a:r>
              <a:rPr lang="en-US" sz="2000" i="1" dirty="0"/>
              <a:t>David </a:t>
            </a:r>
            <a:r>
              <a:rPr lang="en-US" sz="2000" i="1" dirty="0" err="1"/>
              <a:t>Parnas</a:t>
            </a:r>
            <a:r>
              <a:rPr lang="en-US" sz="2000" i="1" dirty="0"/>
              <a:t> invented the </a:t>
            </a:r>
            <a:r>
              <a:rPr lang="en-US" sz="2000" i="1" dirty="0">
                <a:solidFill>
                  <a:srgbClr val="FF0000"/>
                </a:solidFill>
              </a:rPr>
              <a:t>Information Hiding Principle </a:t>
            </a:r>
            <a:r>
              <a:rPr lang="en-US" sz="2000" i="1" dirty="0"/>
              <a:t>and recommended </a:t>
            </a:r>
            <a:r>
              <a:rPr lang="en-US" sz="2000" i="1" dirty="0">
                <a:solidFill>
                  <a:srgbClr val="FF0000"/>
                </a:solidFill>
              </a:rPr>
              <a:t>encapsulation of data structures </a:t>
            </a:r>
            <a:r>
              <a:rPr lang="en-US" sz="2000" i="1" dirty="0"/>
              <a:t>for this reason.</a:t>
            </a:r>
            <a:r>
              <a:rPr lang="en-US" sz="2000" b="0" i="1" dirty="0"/>
              <a:t> </a:t>
            </a:r>
          </a:p>
          <a:p>
            <a:pPr lvl="1">
              <a:buFont typeface="Wingdings" charset="0"/>
              <a:buNone/>
            </a:pPr>
            <a:r>
              <a:rPr lang="en-US" sz="2000" i="1" dirty="0"/>
              <a:t>	</a:t>
            </a:r>
            <a:r>
              <a:rPr lang="en-US" sz="2000" b="0" i="1" dirty="0"/>
              <a:t>[References: </a:t>
            </a:r>
            <a:r>
              <a:rPr lang="en-US" sz="2000" b="0" i="1" dirty="0" err="1"/>
              <a:t>D.L.Parnas</a:t>
            </a:r>
            <a:r>
              <a:rPr lang="en-US" sz="2000" b="0" i="1" dirty="0"/>
              <a:t>: </a:t>
            </a:r>
            <a:r>
              <a:rPr lang="ja-JP" altLang="en-US" sz="2000" b="0" i="1" dirty="0">
                <a:latin typeface="Arial"/>
              </a:rPr>
              <a:t>‘</a:t>
            </a:r>
            <a:r>
              <a:rPr lang="en-US" sz="2000" b="0" i="1" dirty="0"/>
              <a:t>On the Criteria for Decomposing Programs into modules</a:t>
            </a:r>
            <a:r>
              <a:rPr lang="ja-JP" altLang="en-US" sz="2000" b="0" i="1" dirty="0">
                <a:latin typeface="Arial"/>
              </a:rPr>
              <a:t>’</a:t>
            </a:r>
            <a:r>
              <a:rPr lang="en-US" sz="2000" b="0" i="1" dirty="0"/>
              <a:t> and </a:t>
            </a:r>
            <a:r>
              <a:rPr lang="ja-JP" altLang="en-US" sz="2000" b="0" i="1" dirty="0">
                <a:latin typeface="Arial"/>
              </a:rPr>
              <a:t>“</a:t>
            </a:r>
            <a:r>
              <a:rPr lang="en-US" sz="2000" b="0" i="1" dirty="0"/>
              <a:t>TBD</a:t>
            </a:r>
            <a:r>
              <a:rPr lang="ja-JP" altLang="en-US" sz="2000" b="0" i="1" dirty="0">
                <a:latin typeface="Arial"/>
              </a:rPr>
              <a:t>”</a:t>
            </a:r>
            <a:r>
              <a:rPr lang="en-US" sz="2000" b="0" i="1" dirty="0"/>
              <a:t> CACM 5/72 and 12/72]</a:t>
            </a:r>
          </a:p>
        </p:txBody>
      </p:sp>
    </p:spTree>
    <p:extLst>
      <p:ext uri="{BB962C8B-B14F-4D97-AF65-F5344CB8AC3E}">
        <p14:creationId xmlns:p14="http://schemas.microsoft.com/office/powerpoint/2010/main" val="19236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a:lstStyle/>
          <a:p>
            <a:r>
              <a:rPr lang="en-US"/>
              <a:t>Outline</a:t>
            </a:r>
          </a:p>
        </p:txBody>
      </p:sp>
      <p:sp>
        <p:nvSpPr>
          <p:cNvPr id="5123" name="Rectangle 3"/>
          <p:cNvSpPr>
            <a:spLocks noGrp="1" noChangeArrowheads="1"/>
          </p:cNvSpPr>
          <p:nvPr>
            <p:ph type="body" idx="1"/>
          </p:nvPr>
        </p:nvSpPr>
        <p:spPr>
          <a:xfrm>
            <a:off x="431800" y="1066862"/>
            <a:ext cx="8229600" cy="5065712"/>
          </a:xfrm>
          <a:noFill/>
          <a:ln/>
        </p:spPr>
        <p:txBody>
          <a:bodyPr/>
          <a:lstStyle/>
          <a:p>
            <a:r>
              <a:rPr lang="en-US" sz="2400" dirty="0" smtClean="0"/>
              <a:t>Analysis: Bridging What to How</a:t>
            </a:r>
            <a:endParaRPr lang="en-US" sz="2400" dirty="0"/>
          </a:p>
          <a:p>
            <a:r>
              <a:rPr lang="en-US" sz="2400" dirty="0" smtClean="0"/>
              <a:t>Models for Analysis</a:t>
            </a:r>
            <a:endParaRPr lang="en-US" sz="2400" dirty="0"/>
          </a:p>
          <a:p>
            <a:r>
              <a:rPr lang="en-US" sz="2400" dirty="0" smtClean="0"/>
              <a:t>Activities </a:t>
            </a:r>
            <a:r>
              <a:rPr lang="en-US" sz="2400" dirty="0"/>
              <a:t>during object </a:t>
            </a:r>
            <a:r>
              <a:rPr lang="en-US" sz="2400" dirty="0" smtClean="0"/>
              <a:t>modeling</a:t>
            </a:r>
          </a:p>
          <a:p>
            <a:pPr lvl="1"/>
            <a:r>
              <a:rPr lang="en-US" sz="2000" dirty="0" smtClean="0"/>
              <a:t>Object Identifications</a:t>
            </a:r>
          </a:p>
          <a:p>
            <a:pPr lvl="1"/>
            <a:r>
              <a:rPr lang="en-US" sz="2000" dirty="0" smtClean="0"/>
              <a:t>Identify Associations</a:t>
            </a:r>
          </a:p>
          <a:p>
            <a:pPr lvl="1"/>
            <a:r>
              <a:rPr lang="en-US" sz="2000" dirty="0" smtClean="0"/>
              <a:t>Identify Aggregates</a:t>
            </a:r>
          </a:p>
          <a:p>
            <a:pPr lvl="1"/>
            <a:r>
              <a:rPr lang="en-US" sz="2000" dirty="0" smtClean="0"/>
              <a:t>Identify Attributes</a:t>
            </a:r>
          </a:p>
          <a:p>
            <a:pPr lvl="1"/>
            <a:r>
              <a:rPr lang="en-US" sz="2000" dirty="0" smtClean="0"/>
              <a:t>Reviewing the Analysis Model</a:t>
            </a:r>
          </a:p>
          <a:p>
            <a:r>
              <a:rPr lang="en-US" sz="2400" dirty="0" smtClean="0"/>
              <a:t>Managing Analysis</a:t>
            </a:r>
          </a:p>
          <a:p>
            <a:r>
              <a:rPr lang="en-US" sz="2400" dirty="0" smtClean="0"/>
              <a:t>Case Study</a:t>
            </a:r>
            <a:endParaRPr lang="en-US" sz="2400" dirty="0"/>
          </a:p>
        </p:txBody>
      </p:sp>
    </p:spTree>
    <p:extLst>
      <p:ext uri="{BB962C8B-B14F-4D97-AF65-F5344CB8AC3E}">
        <p14:creationId xmlns:p14="http://schemas.microsoft.com/office/powerpoint/2010/main" val="79457719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noFill/>
          <a:ln/>
        </p:spPr>
        <p:txBody>
          <a:bodyPr/>
          <a:lstStyle/>
          <a:p>
            <a:r>
              <a:rPr lang="en-US" sz="2400" dirty="0" smtClean="0"/>
              <a:t>3.1.4 How </a:t>
            </a:r>
            <a:r>
              <a:rPr lang="en-US" sz="2400" dirty="0"/>
              <a:t>do you find </a:t>
            </a:r>
            <a:r>
              <a:rPr lang="en-US" sz="2400" dirty="0" smtClean="0"/>
              <a:t>objects</a:t>
            </a:r>
            <a:r>
              <a:rPr lang="en-US" sz="2400" dirty="0"/>
              <a:t>?</a:t>
            </a:r>
          </a:p>
        </p:txBody>
      </p:sp>
      <p:sp>
        <p:nvSpPr>
          <p:cNvPr id="205827" name="Rectangle 3"/>
          <p:cNvSpPr>
            <a:spLocks noGrp="1" noChangeArrowheads="1"/>
          </p:cNvSpPr>
          <p:nvPr>
            <p:ph type="body" idx="1"/>
          </p:nvPr>
        </p:nvSpPr>
        <p:spPr>
          <a:xfrm>
            <a:off x="304800" y="1079500"/>
            <a:ext cx="8509000" cy="4921250"/>
          </a:xfrm>
          <a:noFill/>
          <a:ln/>
        </p:spPr>
        <p:txBody>
          <a:bodyPr/>
          <a:lstStyle/>
          <a:p>
            <a:pPr>
              <a:lnSpc>
                <a:spcPct val="80000"/>
              </a:lnSpc>
            </a:pPr>
            <a:r>
              <a:rPr lang="en-US" sz="2400" dirty="0"/>
              <a:t>Finding objects is the central piece in object modeling</a:t>
            </a:r>
          </a:p>
          <a:p>
            <a:pPr lvl="1">
              <a:lnSpc>
                <a:spcPct val="80000"/>
              </a:lnSpc>
            </a:pPr>
            <a:r>
              <a:rPr lang="en-US" sz="2000" dirty="0"/>
              <a:t>Learn about problem domain: Observe your client</a:t>
            </a:r>
          </a:p>
          <a:p>
            <a:pPr lvl="1">
              <a:lnSpc>
                <a:spcPct val="80000"/>
              </a:lnSpc>
            </a:pPr>
            <a:r>
              <a:rPr lang="en-US" sz="2000" dirty="0"/>
              <a:t>Apply general world knowledge and intuition</a:t>
            </a:r>
          </a:p>
          <a:p>
            <a:pPr lvl="1">
              <a:lnSpc>
                <a:spcPct val="80000"/>
              </a:lnSpc>
            </a:pPr>
            <a:r>
              <a:rPr lang="en-US" sz="2000" dirty="0">
                <a:solidFill>
                  <a:srgbClr val="FC0128"/>
                </a:solidFill>
              </a:rPr>
              <a:t>Take the flow of events and find participating objects in use cases</a:t>
            </a:r>
          </a:p>
          <a:p>
            <a:pPr lvl="1">
              <a:lnSpc>
                <a:spcPct val="80000"/>
              </a:lnSpc>
            </a:pPr>
            <a:r>
              <a:rPr lang="en-US" sz="2000" dirty="0"/>
              <a:t>Try to establish a taxonomy	</a:t>
            </a:r>
            <a:r>
              <a:rPr lang="en-US" sz="2000" b="0" i="1" dirty="0"/>
              <a:t>[inheritance discovery]</a:t>
            </a:r>
          </a:p>
          <a:p>
            <a:pPr lvl="1">
              <a:lnSpc>
                <a:spcPct val="80000"/>
              </a:lnSpc>
            </a:pPr>
            <a:r>
              <a:rPr lang="en-US" sz="2000" dirty="0">
                <a:solidFill>
                  <a:srgbClr val="FC0128"/>
                </a:solidFill>
              </a:rPr>
              <a:t>Apply design knowledge:</a:t>
            </a:r>
          </a:p>
          <a:p>
            <a:pPr lvl="2">
              <a:lnSpc>
                <a:spcPct val="80000"/>
              </a:lnSpc>
            </a:pPr>
            <a:r>
              <a:rPr lang="en-US" sz="2000" dirty="0"/>
              <a:t>Distinguish different types of objects </a:t>
            </a:r>
            <a:r>
              <a:rPr lang="en-US" sz="2000" b="0" i="1" dirty="0"/>
              <a:t>[recognition/discrimination]</a:t>
            </a:r>
          </a:p>
          <a:p>
            <a:pPr lvl="2">
              <a:lnSpc>
                <a:spcPct val="80000"/>
              </a:lnSpc>
            </a:pPr>
            <a:r>
              <a:rPr lang="en-US" sz="2000" dirty="0"/>
              <a:t>Apply design patterns (Lecture on design patterns</a:t>
            </a:r>
            <a:r>
              <a:rPr lang="en-US" sz="2000" i="1" dirty="0"/>
              <a:t> – Chapter 8 </a:t>
            </a:r>
            <a:r>
              <a:rPr lang="en-US" sz="2000" dirty="0"/>
              <a:t>) </a:t>
            </a:r>
          </a:p>
          <a:p>
            <a:pPr lvl="1">
              <a:lnSpc>
                <a:spcPct val="80000"/>
              </a:lnSpc>
            </a:pPr>
            <a:r>
              <a:rPr lang="en-US" sz="2000" dirty="0">
                <a:solidFill>
                  <a:srgbClr val="FC0128"/>
                </a:solidFill>
              </a:rPr>
              <a:t>Do a syntactic analysis</a:t>
            </a:r>
            <a:r>
              <a:rPr lang="en-US" sz="2000" dirty="0"/>
              <a:t> of </a:t>
            </a:r>
            <a:r>
              <a:rPr lang="en-US" sz="2000" i="1" dirty="0"/>
              <a:t>problem statement</a:t>
            </a:r>
            <a:r>
              <a:rPr lang="en-US" sz="2000" dirty="0"/>
              <a:t>,  </a:t>
            </a:r>
            <a:r>
              <a:rPr lang="en-US" sz="2000" i="1" dirty="0"/>
              <a:t>scenario </a:t>
            </a:r>
            <a:r>
              <a:rPr lang="en-US" sz="2000" dirty="0"/>
              <a:t> or </a:t>
            </a:r>
            <a:r>
              <a:rPr lang="en-US" sz="2000" i="1" dirty="0"/>
              <a:t>flow of events</a:t>
            </a:r>
            <a:r>
              <a:rPr lang="en-US" sz="2000" dirty="0"/>
              <a:t> </a:t>
            </a:r>
          </a:p>
          <a:p>
            <a:pPr lvl="1">
              <a:lnSpc>
                <a:spcPct val="80000"/>
              </a:lnSpc>
            </a:pPr>
            <a:r>
              <a:rPr lang="en-US" sz="2000" dirty="0"/>
              <a:t>Abbott Textual Analysis, 1983, also called noun-verb analysis</a:t>
            </a:r>
          </a:p>
          <a:p>
            <a:pPr lvl="2">
              <a:lnSpc>
                <a:spcPct val="80000"/>
              </a:lnSpc>
            </a:pPr>
            <a:r>
              <a:rPr lang="en-US" sz="2000" dirty="0"/>
              <a:t>Nouns are good candidates for classes </a:t>
            </a:r>
          </a:p>
          <a:p>
            <a:pPr lvl="2">
              <a:lnSpc>
                <a:spcPct val="80000"/>
              </a:lnSpc>
            </a:pPr>
            <a:r>
              <a:rPr lang="en-US" sz="2000" dirty="0"/>
              <a:t>Verbs are good candidates for operations</a:t>
            </a:r>
          </a:p>
          <a:p>
            <a:pPr lvl="1">
              <a:lnSpc>
                <a:spcPct val="80000"/>
              </a:lnSpc>
            </a:pPr>
            <a:endParaRPr lang="en-US" sz="2000" dirty="0"/>
          </a:p>
        </p:txBody>
      </p:sp>
    </p:spTree>
    <p:extLst>
      <p:ext uri="{BB962C8B-B14F-4D97-AF65-F5344CB8AC3E}">
        <p14:creationId xmlns:p14="http://schemas.microsoft.com/office/powerpoint/2010/main" val="7787213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371684" y="179388"/>
            <a:ext cx="7772316" cy="688975"/>
          </a:xfrm>
        </p:spPr>
        <p:txBody>
          <a:bodyPr/>
          <a:lstStyle/>
          <a:p>
            <a:r>
              <a:rPr lang="en-US" sz="2400" dirty="0"/>
              <a:t>Finding Participating Objects in Use Cases</a:t>
            </a:r>
          </a:p>
        </p:txBody>
      </p:sp>
      <p:sp>
        <p:nvSpPr>
          <p:cNvPr id="103427" name="Rectangle 3"/>
          <p:cNvSpPr>
            <a:spLocks noGrp="1" noChangeArrowheads="1"/>
          </p:cNvSpPr>
          <p:nvPr>
            <p:ph type="body" idx="1"/>
          </p:nvPr>
        </p:nvSpPr>
        <p:spPr>
          <a:xfrm>
            <a:off x="431800" y="868991"/>
            <a:ext cx="8229600" cy="5065712"/>
          </a:xfrm>
        </p:spPr>
        <p:txBody>
          <a:bodyPr/>
          <a:lstStyle/>
          <a:p>
            <a:pPr>
              <a:lnSpc>
                <a:spcPct val="100000"/>
              </a:lnSpc>
            </a:pPr>
            <a:r>
              <a:rPr lang="en-US" sz="2400" dirty="0"/>
              <a:t>Pick a </a:t>
            </a:r>
            <a:r>
              <a:rPr lang="en-US" sz="2400" b="1" i="1" dirty="0"/>
              <a:t>use case</a:t>
            </a:r>
            <a:r>
              <a:rPr lang="en-US" sz="2400" dirty="0"/>
              <a:t> and look at its </a:t>
            </a:r>
            <a:r>
              <a:rPr lang="en-US" sz="2400" b="1" i="1" dirty="0"/>
              <a:t>flow of events</a:t>
            </a:r>
            <a:r>
              <a:rPr lang="en-US" sz="2400" dirty="0"/>
              <a:t>  </a:t>
            </a:r>
          </a:p>
          <a:p>
            <a:pPr lvl="1">
              <a:lnSpc>
                <a:spcPct val="100000"/>
              </a:lnSpc>
            </a:pPr>
            <a:r>
              <a:rPr lang="en-US" sz="2000" dirty="0"/>
              <a:t>Find </a:t>
            </a:r>
            <a:r>
              <a:rPr lang="en-US" sz="2000" dirty="0">
                <a:solidFill>
                  <a:srgbClr val="FF0000"/>
                </a:solidFill>
              </a:rPr>
              <a:t>terms</a:t>
            </a:r>
            <a:r>
              <a:rPr lang="en-US" sz="2000" dirty="0"/>
              <a:t> that developers or users need to clarify in order to understand the flow of events</a:t>
            </a:r>
          </a:p>
          <a:p>
            <a:pPr lvl="1">
              <a:lnSpc>
                <a:spcPct val="100000"/>
              </a:lnSpc>
            </a:pPr>
            <a:r>
              <a:rPr lang="en-US" sz="2000" dirty="0"/>
              <a:t>Look for </a:t>
            </a:r>
            <a:r>
              <a:rPr lang="en-US" sz="2000" dirty="0">
                <a:solidFill>
                  <a:srgbClr val="FF0000"/>
                </a:solidFill>
              </a:rPr>
              <a:t>recurring nouns </a:t>
            </a:r>
            <a:r>
              <a:rPr lang="en-US" sz="2000" dirty="0"/>
              <a:t>(e.g., Incident),</a:t>
            </a:r>
          </a:p>
          <a:p>
            <a:pPr lvl="1">
              <a:lnSpc>
                <a:spcPct val="100000"/>
              </a:lnSpc>
            </a:pPr>
            <a:r>
              <a:rPr lang="en-US" sz="2000" dirty="0"/>
              <a:t>Identify real world entities that the system needs to keep track of (e.g., </a:t>
            </a:r>
            <a:r>
              <a:rPr lang="en-US" sz="2000" dirty="0" err="1"/>
              <a:t>FieldOfficer</a:t>
            </a:r>
            <a:r>
              <a:rPr lang="en-US" sz="2000" dirty="0"/>
              <a:t>, Dispatcher, Resource),</a:t>
            </a:r>
          </a:p>
          <a:p>
            <a:pPr lvl="1">
              <a:lnSpc>
                <a:spcPct val="100000"/>
              </a:lnSpc>
            </a:pPr>
            <a:r>
              <a:rPr lang="en-US" sz="2000" dirty="0"/>
              <a:t>Identify </a:t>
            </a:r>
            <a:r>
              <a:rPr lang="en-US" sz="2000" dirty="0">
                <a:solidFill>
                  <a:srgbClr val="FF0000"/>
                </a:solidFill>
              </a:rPr>
              <a:t>real world procedures </a:t>
            </a:r>
            <a:r>
              <a:rPr lang="en-US" sz="2000" dirty="0"/>
              <a:t>that the system needs to keep track of (e.g., </a:t>
            </a:r>
            <a:r>
              <a:rPr lang="en-US" sz="2000" dirty="0" err="1"/>
              <a:t>EmergencyOperationsPlan</a:t>
            </a:r>
            <a:r>
              <a:rPr lang="en-US" sz="2000" dirty="0"/>
              <a:t>),</a:t>
            </a:r>
          </a:p>
          <a:p>
            <a:pPr lvl="1">
              <a:lnSpc>
                <a:spcPct val="100000"/>
              </a:lnSpc>
            </a:pPr>
            <a:r>
              <a:rPr lang="en-US" sz="2000" dirty="0"/>
              <a:t>Identify </a:t>
            </a:r>
            <a:r>
              <a:rPr lang="en-US" sz="2000" dirty="0">
                <a:solidFill>
                  <a:srgbClr val="FF0000"/>
                </a:solidFill>
              </a:rPr>
              <a:t>data sources </a:t>
            </a:r>
            <a:r>
              <a:rPr lang="en-US" sz="2000" dirty="0"/>
              <a:t>or</a:t>
            </a:r>
            <a:r>
              <a:rPr lang="en-US" sz="2000" dirty="0">
                <a:solidFill>
                  <a:srgbClr val="FF0000"/>
                </a:solidFill>
              </a:rPr>
              <a:t> sinks </a:t>
            </a:r>
            <a:r>
              <a:rPr lang="en-US" sz="2000" dirty="0"/>
              <a:t>(e.g., Printer)</a:t>
            </a:r>
          </a:p>
          <a:p>
            <a:pPr lvl="1">
              <a:lnSpc>
                <a:spcPct val="100000"/>
              </a:lnSpc>
            </a:pPr>
            <a:r>
              <a:rPr lang="en-US" sz="2000" dirty="0"/>
              <a:t>Identify </a:t>
            </a:r>
            <a:r>
              <a:rPr lang="en-US" sz="2000" dirty="0">
                <a:solidFill>
                  <a:srgbClr val="FF0000"/>
                </a:solidFill>
              </a:rPr>
              <a:t>interface artifacts </a:t>
            </a:r>
            <a:r>
              <a:rPr lang="en-US" sz="2000" dirty="0"/>
              <a:t>(e.g., </a:t>
            </a:r>
            <a:r>
              <a:rPr lang="en-US" sz="2000" dirty="0" err="1"/>
              <a:t>PoliceStation</a:t>
            </a:r>
            <a:r>
              <a:rPr lang="en-US" sz="2000" dirty="0"/>
              <a:t>) </a:t>
            </a:r>
            <a:r>
              <a:rPr lang="en-US" sz="2000" b="0" i="1" dirty="0"/>
              <a:t>[e.g., telecomm link?]</a:t>
            </a:r>
          </a:p>
          <a:p>
            <a:pPr>
              <a:lnSpc>
                <a:spcPct val="100000"/>
              </a:lnSpc>
            </a:pPr>
            <a:r>
              <a:rPr lang="en-US" sz="2400" dirty="0"/>
              <a:t>Be prepared that some objects are still missing and need to be found: </a:t>
            </a:r>
          </a:p>
          <a:p>
            <a:pPr lvl="1">
              <a:lnSpc>
                <a:spcPct val="100000"/>
              </a:lnSpc>
            </a:pPr>
            <a:r>
              <a:rPr lang="en-US" sz="2000" dirty="0"/>
              <a:t>Model the flow of events with a sequence diagram</a:t>
            </a:r>
          </a:p>
          <a:p>
            <a:pPr>
              <a:lnSpc>
                <a:spcPct val="100000"/>
              </a:lnSpc>
            </a:pPr>
            <a:r>
              <a:rPr lang="en-US" sz="2400" dirty="0"/>
              <a:t>Always use the user</a:t>
            </a:r>
            <a:r>
              <a:rPr lang="ja-JP" altLang="en-US" sz="2400" dirty="0">
                <a:latin typeface="Arial"/>
              </a:rPr>
              <a:t>’</a:t>
            </a:r>
            <a:r>
              <a:rPr lang="en-US" sz="2400" dirty="0"/>
              <a:t>s terms</a:t>
            </a:r>
          </a:p>
        </p:txBody>
      </p:sp>
    </p:spTree>
    <p:extLst>
      <p:ext uri="{BB962C8B-B14F-4D97-AF65-F5344CB8AC3E}">
        <p14:creationId xmlns:p14="http://schemas.microsoft.com/office/powerpoint/2010/main" val="3395730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Example: Flow of events</a:t>
            </a:r>
          </a:p>
        </p:txBody>
      </p:sp>
      <p:sp>
        <p:nvSpPr>
          <p:cNvPr id="100355" name="Rectangle 3"/>
          <p:cNvSpPr>
            <a:spLocks noGrp="1" noChangeArrowheads="1"/>
          </p:cNvSpPr>
          <p:nvPr>
            <p:ph type="body" idx="1"/>
          </p:nvPr>
        </p:nvSpPr>
        <p:spPr>
          <a:xfrm>
            <a:off x="440888" y="935312"/>
            <a:ext cx="8229600" cy="5065712"/>
          </a:xfrm>
        </p:spPr>
        <p:txBody>
          <a:bodyPr/>
          <a:lstStyle/>
          <a:p>
            <a:r>
              <a:rPr lang="en-US" sz="2400" dirty="0"/>
              <a:t>The customer enters a store with the intention of buying a toy for his child with the age of </a:t>
            </a:r>
            <a:r>
              <a:rPr lang="en-US" sz="2400" i="1" dirty="0"/>
              <a:t>n</a:t>
            </a:r>
            <a:r>
              <a:rPr lang="en-US" sz="2400" dirty="0"/>
              <a:t>.</a:t>
            </a:r>
          </a:p>
          <a:p>
            <a:r>
              <a:rPr lang="en-US" sz="2400" dirty="0"/>
              <a:t>Help must be  available within less than one minute. </a:t>
            </a:r>
          </a:p>
          <a:p>
            <a:r>
              <a:rPr lang="en-US" sz="2400" dirty="0"/>
              <a:t>The store owner gives advice to the customer. The advice depends on the age range of the child and the attributes of the toy. </a:t>
            </a:r>
          </a:p>
          <a:p>
            <a:r>
              <a:rPr lang="en-US" sz="2400" dirty="0"/>
              <a:t>The customer selects a dangerous toy which is kind of unsuitable for the child.</a:t>
            </a:r>
          </a:p>
          <a:p>
            <a:r>
              <a:rPr lang="en-US" sz="2400" dirty="0"/>
              <a:t>The store owner recommends a more yellow doll. </a:t>
            </a:r>
          </a:p>
        </p:txBody>
      </p:sp>
    </p:spTree>
    <p:extLst>
      <p:ext uri="{BB962C8B-B14F-4D97-AF65-F5344CB8AC3E}">
        <p14:creationId xmlns:p14="http://schemas.microsoft.com/office/powerpoint/2010/main" val="3908077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133664" y="90"/>
            <a:ext cx="6743700" cy="688975"/>
          </a:xfrm>
          <a:noFill/>
          <a:ln/>
        </p:spPr>
        <p:txBody>
          <a:bodyPr/>
          <a:lstStyle/>
          <a:p>
            <a:r>
              <a:rPr lang="en-US" sz="2400" dirty="0"/>
              <a:t>Mapping parts of speech to object model components [Abbott, 1983]</a:t>
            </a:r>
          </a:p>
        </p:txBody>
      </p:sp>
      <p:sp>
        <p:nvSpPr>
          <p:cNvPr id="56324" name="Rectangle 4"/>
          <p:cNvSpPr>
            <a:spLocks noChangeArrowheads="1"/>
          </p:cNvSpPr>
          <p:nvPr/>
        </p:nvSpPr>
        <p:spPr bwMode="auto">
          <a:xfrm>
            <a:off x="746125" y="1163638"/>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325" name="Rectangle 5"/>
          <p:cNvSpPr>
            <a:spLocks noChangeArrowheads="1"/>
          </p:cNvSpPr>
          <p:nvPr/>
        </p:nvSpPr>
        <p:spPr bwMode="auto">
          <a:xfrm>
            <a:off x="863600" y="1163638"/>
            <a:ext cx="157162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latin typeface="Times" charset="0"/>
              </a:rPr>
              <a:t>Part of speech</a:t>
            </a:r>
            <a:endParaRPr lang="en-US" b="1"/>
          </a:p>
        </p:txBody>
      </p:sp>
      <p:sp>
        <p:nvSpPr>
          <p:cNvPr id="56326" name="Rectangle 6"/>
          <p:cNvSpPr>
            <a:spLocks noChangeArrowheads="1"/>
          </p:cNvSpPr>
          <p:nvPr/>
        </p:nvSpPr>
        <p:spPr bwMode="auto">
          <a:xfrm>
            <a:off x="2403475"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27" name="Rectangle 7"/>
          <p:cNvSpPr>
            <a:spLocks noChangeArrowheads="1"/>
          </p:cNvSpPr>
          <p:nvPr/>
        </p:nvSpPr>
        <p:spPr bwMode="auto">
          <a:xfrm>
            <a:off x="2432050"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28" name="Rectangle 8"/>
          <p:cNvSpPr>
            <a:spLocks noChangeArrowheads="1"/>
          </p:cNvSpPr>
          <p:nvPr/>
        </p:nvSpPr>
        <p:spPr bwMode="auto">
          <a:xfrm>
            <a:off x="2954338"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29" name="Rectangle 9"/>
          <p:cNvSpPr>
            <a:spLocks noChangeArrowheads="1"/>
          </p:cNvSpPr>
          <p:nvPr/>
        </p:nvSpPr>
        <p:spPr bwMode="auto">
          <a:xfrm>
            <a:off x="3478213" y="1163638"/>
            <a:ext cx="2312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latin typeface="Times" charset="0"/>
              </a:rPr>
              <a:t>Model component? *</a:t>
            </a:r>
            <a:endParaRPr lang="en-US" b="1"/>
          </a:p>
        </p:txBody>
      </p:sp>
      <p:sp>
        <p:nvSpPr>
          <p:cNvPr id="56330" name="Rectangle 10"/>
          <p:cNvSpPr>
            <a:spLocks noChangeArrowheads="1"/>
          </p:cNvSpPr>
          <p:nvPr/>
        </p:nvSpPr>
        <p:spPr bwMode="auto">
          <a:xfrm>
            <a:off x="5410200"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31" name="Rectangle 11"/>
          <p:cNvSpPr>
            <a:spLocks noChangeArrowheads="1"/>
          </p:cNvSpPr>
          <p:nvPr/>
        </p:nvSpPr>
        <p:spPr bwMode="auto">
          <a:xfrm>
            <a:off x="6092825"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32" name="Rectangle 12"/>
          <p:cNvSpPr>
            <a:spLocks noChangeArrowheads="1"/>
          </p:cNvSpPr>
          <p:nvPr/>
        </p:nvSpPr>
        <p:spPr bwMode="auto">
          <a:xfrm>
            <a:off x="7138988" y="1163638"/>
            <a:ext cx="9794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latin typeface="Times" charset="0"/>
              </a:rPr>
              <a:t>Example</a:t>
            </a:r>
            <a:endParaRPr lang="en-US" b="1"/>
          </a:p>
        </p:txBody>
      </p:sp>
      <p:sp>
        <p:nvSpPr>
          <p:cNvPr id="56333" name="Rectangle 13"/>
          <p:cNvSpPr>
            <a:spLocks noChangeArrowheads="1"/>
          </p:cNvSpPr>
          <p:nvPr/>
        </p:nvSpPr>
        <p:spPr bwMode="auto">
          <a:xfrm>
            <a:off x="8097838"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34" name="Rectangle 14"/>
          <p:cNvSpPr>
            <a:spLocks noChangeArrowheads="1"/>
          </p:cNvSpPr>
          <p:nvPr/>
        </p:nvSpPr>
        <p:spPr bwMode="auto">
          <a:xfrm>
            <a:off x="746125" y="1674813"/>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335" name="Rectangle 15"/>
          <p:cNvSpPr>
            <a:spLocks noChangeArrowheads="1"/>
          </p:cNvSpPr>
          <p:nvPr/>
        </p:nvSpPr>
        <p:spPr bwMode="auto">
          <a:xfrm>
            <a:off x="863600" y="1674813"/>
            <a:ext cx="13112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Proper noun</a:t>
            </a:r>
            <a:endParaRPr lang="en-US" b="1"/>
          </a:p>
        </p:txBody>
      </p:sp>
      <p:sp>
        <p:nvSpPr>
          <p:cNvPr id="56336" name="Rectangle 16"/>
          <p:cNvSpPr>
            <a:spLocks noChangeArrowheads="1"/>
          </p:cNvSpPr>
          <p:nvPr/>
        </p:nvSpPr>
        <p:spPr bwMode="auto">
          <a:xfrm>
            <a:off x="2141538"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37" name="Rectangle 17"/>
          <p:cNvSpPr>
            <a:spLocks noChangeArrowheads="1"/>
          </p:cNvSpPr>
          <p:nvPr/>
        </p:nvSpPr>
        <p:spPr bwMode="auto">
          <a:xfrm>
            <a:off x="2432050"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38" name="Rectangle 18"/>
          <p:cNvSpPr>
            <a:spLocks noChangeArrowheads="1"/>
          </p:cNvSpPr>
          <p:nvPr/>
        </p:nvSpPr>
        <p:spPr bwMode="auto">
          <a:xfrm>
            <a:off x="2954338"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40" name="Rectangle 20"/>
          <p:cNvSpPr>
            <a:spLocks noChangeArrowheads="1"/>
          </p:cNvSpPr>
          <p:nvPr/>
        </p:nvSpPr>
        <p:spPr bwMode="auto">
          <a:xfrm>
            <a:off x="4116388"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41" name="Rectangle 21"/>
          <p:cNvSpPr>
            <a:spLocks noChangeArrowheads="1"/>
          </p:cNvSpPr>
          <p:nvPr/>
        </p:nvSpPr>
        <p:spPr bwMode="auto">
          <a:xfrm>
            <a:off x="4524375"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42" name="Rectangle 22"/>
          <p:cNvSpPr>
            <a:spLocks noChangeArrowheads="1"/>
          </p:cNvSpPr>
          <p:nvPr/>
        </p:nvSpPr>
        <p:spPr bwMode="auto">
          <a:xfrm>
            <a:off x="5046663"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43" name="Rectangle 23"/>
          <p:cNvSpPr>
            <a:spLocks noChangeArrowheads="1"/>
          </p:cNvSpPr>
          <p:nvPr/>
        </p:nvSpPr>
        <p:spPr bwMode="auto">
          <a:xfrm>
            <a:off x="6092825"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44" name="Rectangle 24"/>
          <p:cNvSpPr>
            <a:spLocks noChangeArrowheads="1"/>
          </p:cNvSpPr>
          <p:nvPr/>
        </p:nvSpPr>
        <p:spPr bwMode="auto">
          <a:xfrm>
            <a:off x="7138988" y="1674813"/>
            <a:ext cx="109061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Jim Smith</a:t>
            </a:r>
            <a:endParaRPr lang="en-US" b="1"/>
          </a:p>
        </p:txBody>
      </p:sp>
      <p:sp>
        <p:nvSpPr>
          <p:cNvPr id="56345" name="Rectangle 25"/>
          <p:cNvSpPr>
            <a:spLocks noChangeArrowheads="1"/>
          </p:cNvSpPr>
          <p:nvPr/>
        </p:nvSpPr>
        <p:spPr bwMode="auto">
          <a:xfrm>
            <a:off x="8213725"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46" name="Rectangle 26"/>
          <p:cNvSpPr>
            <a:spLocks noChangeArrowheads="1"/>
          </p:cNvSpPr>
          <p:nvPr/>
        </p:nvSpPr>
        <p:spPr bwMode="auto">
          <a:xfrm>
            <a:off x="746125" y="2185988"/>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347" name="Rectangle 27"/>
          <p:cNvSpPr>
            <a:spLocks noChangeArrowheads="1"/>
          </p:cNvSpPr>
          <p:nvPr/>
        </p:nvSpPr>
        <p:spPr bwMode="auto">
          <a:xfrm>
            <a:off x="863600" y="2185988"/>
            <a:ext cx="159385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Improper noun</a:t>
            </a:r>
            <a:endParaRPr lang="en-US" b="1"/>
          </a:p>
        </p:txBody>
      </p:sp>
      <p:sp>
        <p:nvSpPr>
          <p:cNvPr id="56348" name="Rectangle 28"/>
          <p:cNvSpPr>
            <a:spLocks noChangeArrowheads="1"/>
          </p:cNvSpPr>
          <p:nvPr/>
        </p:nvSpPr>
        <p:spPr bwMode="auto">
          <a:xfrm>
            <a:off x="2417763"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49" name="Rectangle 29"/>
          <p:cNvSpPr>
            <a:spLocks noChangeArrowheads="1"/>
          </p:cNvSpPr>
          <p:nvPr/>
        </p:nvSpPr>
        <p:spPr bwMode="auto">
          <a:xfrm>
            <a:off x="2432050"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50" name="Rectangle 30"/>
          <p:cNvSpPr>
            <a:spLocks noChangeArrowheads="1"/>
          </p:cNvSpPr>
          <p:nvPr/>
        </p:nvSpPr>
        <p:spPr bwMode="auto">
          <a:xfrm>
            <a:off x="2954338"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52" name="Rectangle 32"/>
          <p:cNvSpPr>
            <a:spLocks noChangeArrowheads="1"/>
          </p:cNvSpPr>
          <p:nvPr/>
        </p:nvSpPr>
        <p:spPr bwMode="auto">
          <a:xfrm>
            <a:off x="3986213"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53" name="Rectangle 33"/>
          <p:cNvSpPr>
            <a:spLocks noChangeArrowheads="1"/>
          </p:cNvSpPr>
          <p:nvPr/>
        </p:nvSpPr>
        <p:spPr bwMode="auto">
          <a:xfrm>
            <a:off x="4000500"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54" name="Rectangle 34"/>
          <p:cNvSpPr>
            <a:spLocks noChangeArrowheads="1"/>
          </p:cNvSpPr>
          <p:nvPr/>
        </p:nvSpPr>
        <p:spPr bwMode="auto">
          <a:xfrm>
            <a:off x="4524375"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55" name="Rectangle 35"/>
          <p:cNvSpPr>
            <a:spLocks noChangeArrowheads="1"/>
          </p:cNvSpPr>
          <p:nvPr/>
        </p:nvSpPr>
        <p:spPr bwMode="auto">
          <a:xfrm>
            <a:off x="5046663"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56" name="Rectangle 36"/>
          <p:cNvSpPr>
            <a:spLocks noChangeArrowheads="1"/>
          </p:cNvSpPr>
          <p:nvPr/>
        </p:nvSpPr>
        <p:spPr bwMode="auto">
          <a:xfrm>
            <a:off x="6092825"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57" name="Rectangle 37"/>
          <p:cNvSpPr>
            <a:spLocks noChangeArrowheads="1"/>
          </p:cNvSpPr>
          <p:nvPr/>
        </p:nvSpPr>
        <p:spPr bwMode="auto">
          <a:xfrm>
            <a:off x="7138988" y="2185988"/>
            <a:ext cx="9794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Toy, doll</a:t>
            </a:r>
            <a:endParaRPr lang="en-US" b="1"/>
          </a:p>
        </p:txBody>
      </p:sp>
      <p:sp>
        <p:nvSpPr>
          <p:cNvPr id="56359" name="Rectangle 39"/>
          <p:cNvSpPr>
            <a:spLocks noChangeArrowheads="1"/>
          </p:cNvSpPr>
          <p:nvPr/>
        </p:nvSpPr>
        <p:spPr bwMode="auto">
          <a:xfrm>
            <a:off x="746125" y="2697163"/>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360" name="Rectangle 40"/>
          <p:cNvSpPr>
            <a:spLocks noChangeArrowheads="1"/>
          </p:cNvSpPr>
          <p:nvPr/>
        </p:nvSpPr>
        <p:spPr bwMode="auto">
          <a:xfrm>
            <a:off x="863600" y="2697163"/>
            <a:ext cx="12080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Doing verb</a:t>
            </a:r>
            <a:endParaRPr lang="en-US" b="1"/>
          </a:p>
        </p:txBody>
      </p:sp>
      <p:sp>
        <p:nvSpPr>
          <p:cNvPr id="56361" name="Rectangle 41"/>
          <p:cNvSpPr>
            <a:spLocks noChangeArrowheads="1"/>
          </p:cNvSpPr>
          <p:nvPr/>
        </p:nvSpPr>
        <p:spPr bwMode="auto">
          <a:xfrm>
            <a:off x="2039938"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62" name="Rectangle 42"/>
          <p:cNvSpPr>
            <a:spLocks noChangeArrowheads="1"/>
          </p:cNvSpPr>
          <p:nvPr/>
        </p:nvSpPr>
        <p:spPr bwMode="auto">
          <a:xfrm>
            <a:off x="2432050"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63" name="Rectangle 43"/>
          <p:cNvSpPr>
            <a:spLocks noChangeArrowheads="1"/>
          </p:cNvSpPr>
          <p:nvPr/>
        </p:nvSpPr>
        <p:spPr bwMode="auto">
          <a:xfrm>
            <a:off x="2954338"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65" name="Rectangle 45"/>
          <p:cNvSpPr>
            <a:spLocks noChangeArrowheads="1"/>
          </p:cNvSpPr>
          <p:nvPr/>
        </p:nvSpPr>
        <p:spPr bwMode="auto">
          <a:xfrm>
            <a:off x="4262438"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66" name="Rectangle 46"/>
          <p:cNvSpPr>
            <a:spLocks noChangeArrowheads="1"/>
          </p:cNvSpPr>
          <p:nvPr/>
        </p:nvSpPr>
        <p:spPr bwMode="auto">
          <a:xfrm>
            <a:off x="4524375"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67" name="Rectangle 47"/>
          <p:cNvSpPr>
            <a:spLocks noChangeArrowheads="1"/>
          </p:cNvSpPr>
          <p:nvPr/>
        </p:nvSpPr>
        <p:spPr bwMode="auto">
          <a:xfrm>
            <a:off x="5046663"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68" name="Rectangle 48"/>
          <p:cNvSpPr>
            <a:spLocks noChangeArrowheads="1"/>
          </p:cNvSpPr>
          <p:nvPr/>
        </p:nvSpPr>
        <p:spPr bwMode="auto">
          <a:xfrm>
            <a:off x="6092825"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69" name="Rectangle 49"/>
          <p:cNvSpPr>
            <a:spLocks noChangeArrowheads="1"/>
          </p:cNvSpPr>
          <p:nvPr/>
        </p:nvSpPr>
        <p:spPr bwMode="auto">
          <a:xfrm>
            <a:off x="7138988" y="2697163"/>
            <a:ext cx="183991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Buy, recommend</a:t>
            </a:r>
            <a:endParaRPr lang="en-US" b="1"/>
          </a:p>
        </p:txBody>
      </p:sp>
      <p:sp>
        <p:nvSpPr>
          <p:cNvPr id="56370" name="Rectangle 50"/>
          <p:cNvSpPr>
            <a:spLocks noChangeArrowheads="1"/>
          </p:cNvSpPr>
          <p:nvPr/>
        </p:nvSpPr>
        <p:spPr bwMode="auto">
          <a:xfrm>
            <a:off x="7531100"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71" name="Rectangle 51"/>
          <p:cNvSpPr>
            <a:spLocks noChangeArrowheads="1"/>
          </p:cNvSpPr>
          <p:nvPr/>
        </p:nvSpPr>
        <p:spPr bwMode="auto">
          <a:xfrm>
            <a:off x="746125" y="3208338"/>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372" name="Rectangle 52"/>
          <p:cNvSpPr>
            <a:spLocks noChangeArrowheads="1"/>
          </p:cNvSpPr>
          <p:nvPr/>
        </p:nvSpPr>
        <p:spPr bwMode="auto">
          <a:xfrm>
            <a:off x="863600" y="3208338"/>
            <a:ext cx="11350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being verb</a:t>
            </a:r>
            <a:endParaRPr lang="en-US" b="1"/>
          </a:p>
        </p:txBody>
      </p:sp>
      <p:sp>
        <p:nvSpPr>
          <p:cNvPr id="56373" name="Rectangle 53"/>
          <p:cNvSpPr>
            <a:spLocks noChangeArrowheads="1"/>
          </p:cNvSpPr>
          <p:nvPr/>
        </p:nvSpPr>
        <p:spPr bwMode="auto">
          <a:xfrm>
            <a:off x="1966913"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74" name="Rectangle 54"/>
          <p:cNvSpPr>
            <a:spLocks noChangeArrowheads="1"/>
          </p:cNvSpPr>
          <p:nvPr/>
        </p:nvSpPr>
        <p:spPr bwMode="auto">
          <a:xfrm>
            <a:off x="2432050"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75" name="Rectangle 55"/>
          <p:cNvSpPr>
            <a:spLocks noChangeArrowheads="1"/>
          </p:cNvSpPr>
          <p:nvPr/>
        </p:nvSpPr>
        <p:spPr bwMode="auto">
          <a:xfrm>
            <a:off x="2954338"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77" name="Rectangle 57"/>
          <p:cNvSpPr>
            <a:spLocks noChangeArrowheads="1"/>
          </p:cNvSpPr>
          <p:nvPr/>
        </p:nvSpPr>
        <p:spPr bwMode="auto">
          <a:xfrm>
            <a:off x="4699000"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78" name="Rectangle 58"/>
          <p:cNvSpPr>
            <a:spLocks noChangeArrowheads="1"/>
          </p:cNvSpPr>
          <p:nvPr/>
        </p:nvSpPr>
        <p:spPr bwMode="auto">
          <a:xfrm>
            <a:off x="5046663"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79" name="Rectangle 59"/>
          <p:cNvSpPr>
            <a:spLocks noChangeArrowheads="1"/>
          </p:cNvSpPr>
          <p:nvPr/>
        </p:nvSpPr>
        <p:spPr bwMode="auto">
          <a:xfrm>
            <a:off x="6092825"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80" name="Rectangle 60"/>
          <p:cNvSpPr>
            <a:spLocks noChangeArrowheads="1"/>
          </p:cNvSpPr>
          <p:nvPr/>
        </p:nvSpPr>
        <p:spPr bwMode="auto">
          <a:xfrm>
            <a:off x="7138988" y="3208338"/>
            <a:ext cx="141605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is-a (kind-of)</a:t>
            </a:r>
            <a:endParaRPr lang="en-US" b="1"/>
          </a:p>
        </p:txBody>
      </p:sp>
      <p:sp>
        <p:nvSpPr>
          <p:cNvPr id="56381" name="Rectangle 61"/>
          <p:cNvSpPr>
            <a:spLocks noChangeArrowheads="1"/>
          </p:cNvSpPr>
          <p:nvPr/>
        </p:nvSpPr>
        <p:spPr bwMode="auto">
          <a:xfrm>
            <a:off x="8518525"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82" name="Rectangle 62"/>
          <p:cNvSpPr>
            <a:spLocks noChangeArrowheads="1"/>
          </p:cNvSpPr>
          <p:nvPr/>
        </p:nvSpPr>
        <p:spPr bwMode="auto">
          <a:xfrm>
            <a:off x="746125" y="3717925"/>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383" name="Rectangle 63"/>
          <p:cNvSpPr>
            <a:spLocks noChangeArrowheads="1"/>
          </p:cNvSpPr>
          <p:nvPr/>
        </p:nvSpPr>
        <p:spPr bwMode="auto">
          <a:xfrm>
            <a:off x="863600" y="3717925"/>
            <a:ext cx="126841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having verb</a:t>
            </a:r>
            <a:endParaRPr lang="en-US" b="1"/>
          </a:p>
        </p:txBody>
      </p:sp>
      <p:sp>
        <p:nvSpPr>
          <p:cNvPr id="56384" name="Rectangle 64"/>
          <p:cNvSpPr>
            <a:spLocks noChangeArrowheads="1"/>
          </p:cNvSpPr>
          <p:nvPr/>
        </p:nvSpPr>
        <p:spPr bwMode="auto">
          <a:xfrm>
            <a:off x="209708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85" name="Rectangle 65"/>
          <p:cNvSpPr>
            <a:spLocks noChangeArrowheads="1"/>
          </p:cNvSpPr>
          <p:nvPr/>
        </p:nvSpPr>
        <p:spPr bwMode="auto">
          <a:xfrm>
            <a:off x="2432050"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86" name="Rectangle 66"/>
          <p:cNvSpPr>
            <a:spLocks noChangeArrowheads="1"/>
          </p:cNvSpPr>
          <p:nvPr/>
        </p:nvSpPr>
        <p:spPr bwMode="auto">
          <a:xfrm>
            <a:off x="295433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88" name="Rectangle 68"/>
          <p:cNvSpPr>
            <a:spLocks noChangeArrowheads="1"/>
          </p:cNvSpPr>
          <p:nvPr/>
        </p:nvSpPr>
        <p:spPr bwMode="auto">
          <a:xfrm>
            <a:off x="471328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89" name="Rectangle 69"/>
          <p:cNvSpPr>
            <a:spLocks noChangeArrowheads="1"/>
          </p:cNvSpPr>
          <p:nvPr/>
        </p:nvSpPr>
        <p:spPr bwMode="auto">
          <a:xfrm>
            <a:off x="5046663"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90" name="Rectangle 70"/>
          <p:cNvSpPr>
            <a:spLocks noChangeArrowheads="1"/>
          </p:cNvSpPr>
          <p:nvPr/>
        </p:nvSpPr>
        <p:spPr bwMode="auto">
          <a:xfrm>
            <a:off x="6092825"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91" name="Rectangle 71"/>
          <p:cNvSpPr>
            <a:spLocks noChangeArrowheads="1"/>
          </p:cNvSpPr>
          <p:nvPr/>
        </p:nvSpPr>
        <p:spPr bwMode="auto">
          <a:xfrm>
            <a:off x="7138988" y="3717925"/>
            <a:ext cx="6746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has an</a:t>
            </a:r>
            <a:endParaRPr lang="en-US" b="1"/>
          </a:p>
        </p:txBody>
      </p:sp>
      <p:sp>
        <p:nvSpPr>
          <p:cNvPr id="56392" name="Rectangle 72"/>
          <p:cNvSpPr>
            <a:spLocks noChangeArrowheads="1"/>
          </p:cNvSpPr>
          <p:nvPr/>
        </p:nvSpPr>
        <p:spPr bwMode="auto">
          <a:xfrm>
            <a:off x="779303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93" name="Rectangle 73"/>
          <p:cNvSpPr>
            <a:spLocks noChangeArrowheads="1"/>
          </p:cNvSpPr>
          <p:nvPr/>
        </p:nvSpPr>
        <p:spPr bwMode="auto">
          <a:xfrm>
            <a:off x="746125" y="4229100"/>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394" name="Rectangle 74"/>
          <p:cNvSpPr>
            <a:spLocks noChangeArrowheads="1"/>
          </p:cNvSpPr>
          <p:nvPr/>
        </p:nvSpPr>
        <p:spPr bwMode="auto">
          <a:xfrm>
            <a:off x="863600" y="4229100"/>
            <a:ext cx="1209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modal verb</a:t>
            </a:r>
            <a:endParaRPr lang="en-US" b="1"/>
          </a:p>
        </p:txBody>
      </p:sp>
      <p:sp>
        <p:nvSpPr>
          <p:cNvPr id="56395" name="Rectangle 75"/>
          <p:cNvSpPr>
            <a:spLocks noChangeArrowheads="1"/>
          </p:cNvSpPr>
          <p:nvPr/>
        </p:nvSpPr>
        <p:spPr bwMode="auto">
          <a:xfrm>
            <a:off x="203993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96" name="Rectangle 76"/>
          <p:cNvSpPr>
            <a:spLocks noChangeArrowheads="1"/>
          </p:cNvSpPr>
          <p:nvPr/>
        </p:nvSpPr>
        <p:spPr bwMode="auto">
          <a:xfrm>
            <a:off x="2432050"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97" name="Rectangle 77"/>
          <p:cNvSpPr>
            <a:spLocks noChangeArrowheads="1"/>
          </p:cNvSpPr>
          <p:nvPr/>
        </p:nvSpPr>
        <p:spPr bwMode="auto">
          <a:xfrm>
            <a:off x="295433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399" name="Rectangle 79"/>
          <p:cNvSpPr>
            <a:spLocks noChangeArrowheads="1"/>
          </p:cNvSpPr>
          <p:nvPr/>
        </p:nvSpPr>
        <p:spPr bwMode="auto">
          <a:xfrm>
            <a:off x="451008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00" name="Rectangle 80"/>
          <p:cNvSpPr>
            <a:spLocks noChangeArrowheads="1"/>
          </p:cNvSpPr>
          <p:nvPr/>
        </p:nvSpPr>
        <p:spPr bwMode="auto">
          <a:xfrm>
            <a:off x="4524375"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01" name="Rectangle 81"/>
          <p:cNvSpPr>
            <a:spLocks noChangeArrowheads="1"/>
          </p:cNvSpPr>
          <p:nvPr/>
        </p:nvSpPr>
        <p:spPr bwMode="auto">
          <a:xfrm>
            <a:off x="5046663"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02" name="Rectangle 82"/>
          <p:cNvSpPr>
            <a:spLocks noChangeArrowheads="1"/>
          </p:cNvSpPr>
          <p:nvPr/>
        </p:nvSpPr>
        <p:spPr bwMode="auto">
          <a:xfrm>
            <a:off x="6092825"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03" name="Rectangle 83"/>
          <p:cNvSpPr>
            <a:spLocks noChangeArrowheads="1"/>
          </p:cNvSpPr>
          <p:nvPr/>
        </p:nvSpPr>
        <p:spPr bwMode="auto">
          <a:xfrm>
            <a:off x="7138988" y="4229100"/>
            <a:ext cx="8382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must be</a:t>
            </a:r>
            <a:endParaRPr lang="en-US" b="1"/>
          </a:p>
        </p:txBody>
      </p:sp>
      <p:sp>
        <p:nvSpPr>
          <p:cNvPr id="56404" name="Rectangle 84"/>
          <p:cNvSpPr>
            <a:spLocks noChangeArrowheads="1"/>
          </p:cNvSpPr>
          <p:nvPr/>
        </p:nvSpPr>
        <p:spPr bwMode="auto">
          <a:xfrm>
            <a:off x="795178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05" name="Rectangle 85"/>
          <p:cNvSpPr>
            <a:spLocks noChangeArrowheads="1"/>
          </p:cNvSpPr>
          <p:nvPr/>
        </p:nvSpPr>
        <p:spPr bwMode="auto">
          <a:xfrm>
            <a:off x="746125" y="4740275"/>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406" name="Rectangle 86"/>
          <p:cNvSpPr>
            <a:spLocks noChangeArrowheads="1"/>
          </p:cNvSpPr>
          <p:nvPr/>
        </p:nvSpPr>
        <p:spPr bwMode="auto">
          <a:xfrm>
            <a:off x="863600" y="4740275"/>
            <a:ext cx="9667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adjective</a:t>
            </a:r>
            <a:endParaRPr lang="en-US" b="1"/>
          </a:p>
        </p:txBody>
      </p:sp>
      <p:sp>
        <p:nvSpPr>
          <p:cNvPr id="56407" name="Rectangle 87"/>
          <p:cNvSpPr>
            <a:spLocks noChangeArrowheads="1"/>
          </p:cNvSpPr>
          <p:nvPr/>
        </p:nvSpPr>
        <p:spPr bwMode="auto">
          <a:xfrm>
            <a:off x="1806575"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08" name="Rectangle 88"/>
          <p:cNvSpPr>
            <a:spLocks noChangeArrowheads="1"/>
          </p:cNvSpPr>
          <p:nvPr/>
        </p:nvSpPr>
        <p:spPr bwMode="auto">
          <a:xfrm>
            <a:off x="1909763"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09" name="Rectangle 89"/>
          <p:cNvSpPr>
            <a:spLocks noChangeArrowheads="1"/>
          </p:cNvSpPr>
          <p:nvPr/>
        </p:nvSpPr>
        <p:spPr bwMode="auto">
          <a:xfrm>
            <a:off x="2432050"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10" name="Rectangle 90"/>
          <p:cNvSpPr>
            <a:spLocks noChangeArrowheads="1"/>
          </p:cNvSpPr>
          <p:nvPr/>
        </p:nvSpPr>
        <p:spPr bwMode="auto">
          <a:xfrm>
            <a:off x="2954338"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12" name="Rectangle 92"/>
          <p:cNvSpPr>
            <a:spLocks noChangeArrowheads="1"/>
          </p:cNvSpPr>
          <p:nvPr/>
        </p:nvSpPr>
        <p:spPr bwMode="auto">
          <a:xfrm>
            <a:off x="4349750"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13" name="Rectangle 93"/>
          <p:cNvSpPr>
            <a:spLocks noChangeArrowheads="1"/>
          </p:cNvSpPr>
          <p:nvPr/>
        </p:nvSpPr>
        <p:spPr bwMode="auto">
          <a:xfrm>
            <a:off x="4524375"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14" name="Rectangle 94"/>
          <p:cNvSpPr>
            <a:spLocks noChangeArrowheads="1"/>
          </p:cNvSpPr>
          <p:nvPr/>
        </p:nvSpPr>
        <p:spPr bwMode="auto">
          <a:xfrm>
            <a:off x="5046663"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15" name="Rectangle 95"/>
          <p:cNvSpPr>
            <a:spLocks noChangeArrowheads="1"/>
          </p:cNvSpPr>
          <p:nvPr/>
        </p:nvSpPr>
        <p:spPr bwMode="auto">
          <a:xfrm>
            <a:off x="6092825"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16" name="Rectangle 96"/>
          <p:cNvSpPr>
            <a:spLocks noChangeArrowheads="1"/>
          </p:cNvSpPr>
          <p:nvPr/>
        </p:nvSpPr>
        <p:spPr bwMode="auto">
          <a:xfrm>
            <a:off x="7138988" y="4740275"/>
            <a:ext cx="11715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3 years old</a:t>
            </a:r>
            <a:endParaRPr lang="en-US" b="1"/>
          </a:p>
        </p:txBody>
      </p:sp>
      <p:sp>
        <p:nvSpPr>
          <p:cNvPr id="56417" name="Rectangle 97"/>
          <p:cNvSpPr>
            <a:spLocks noChangeArrowheads="1"/>
          </p:cNvSpPr>
          <p:nvPr/>
        </p:nvSpPr>
        <p:spPr bwMode="auto">
          <a:xfrm>
            <a:off x="8286750"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18" name="Rectangle 98"/>
          <p:cNvSpPr>
            <a:spLocks noChangeArrowheads="1"/>
          </p:cNvSpPr>
          <p:nvPr/>
        </p:nvSpPr>
        <p:spPr bwMode="auto">
          <a:xfrm>
            <a:off x="746125" y="5251450"/>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419" name="Rectangle 99"/>
          <p:cNvSpPr>
            <a:spLocks noChangeArrowheads="1"/>
          </p:cNvSpPr>
          <p:nvPr/>
        </p:nvSpPr>
        <p:spPr bwMode="auto">
          <a:xfrm>
            <a:off x="863600" y="5251450"/>
            <a:ext cx="15367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transitive verb</a:t>
            </a:r>
            <a:endParaRPr lang="en-US" b="1"/>
          </a:p>
        </p:txBody>
      </p:sp>
      <p:sp>
        <p:nvSpPr>
          <p:cNvPr id="56420" name="Rectangle 100"/>
          <p:cNvSpPr>
            <a:spLocks noChangeArrowheads="1"/>
          </p:cNvSpPr>
          <p:nvPr/>
        </p:nvSpPr>
        <p:spPr bwMode="auto">
          <a:xfrm>
            <a:off x="235902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21" name="Rectangle 101"/>
          <p:cNvSpPr>
            <a:spLocks noChangeArrowheads="1"/>
          </p:cNvSpPr>
          <p:nvPr/>
        </p:nvSpPr>
        <p:spPr bwMode="auto">
          <a:xfrm>
            <a:off x="2432050"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22" name="Rectangle 102"/>
          <p:cNvSpPr>
            <a:spLocks noChangeArrowheads="1"/>
          </p:cNvSpPr>
          <p:nvPr/>
        </p:nvSpPr>
        <p:spPr bwMode="auto">
          <a:xfrm>
            <a:off x="2954338"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24" name="Rectangle 104"/>
          <p:cNvSpPr>
            <a:spLocks noChangeArrowheads="1"/>
          </p:cNvSpPr>
          <p:nvPr/>
        </p:nvSpPr>
        <p:spPr bwMode="auto">
          <a:xfrm>
            <a:off x="4262438"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25" name="Rectangle 105"/>
          <p:cNvSpPr>
            <a:spLocks noChangeArrowheads="1"/>
          </p:cNvSpPr>
          <p:nvPr/>
        </p:nvSpPr>
        <p:spPr bwMode="auto">
          <a:xfrm>
            <a:off x="452437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26" name="Rectangle 106"/>
          <p:cNvSpPr>
            <a:spLocks noChangeArrowheads="1"/>
          </p:cNvSpPr>
          <p:nvPr/>
        </p:nvSpPr>
        <p:spPr bwMode="auto">
          <a:xfrm>
            <a:off x="5046663"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27" name="Rectangle 107"/>
          <p:cNvSpPr>
            <a:spLocks noChangeArrowheads="1"/>
          </p:cNvSpPr>
          <p:nvPr/>
        </p:nvSpPr>
        <p:spPr bwMode="auto">
          <a:xfrm>
            <a:off x="609282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28" name="Rectangle 108"/>
          <p:cNvSpPr>
            <a:spLocks noChangeArrowheads="1"/>
          </p:cNvSpPr>
          <p:nvPr/>
        </p:nvSpPr>
        <p:spPr bwMode="auto">
          <a:xfrm>
            <a:off x="7138988" y="5251450"/>
            <a:ext cx="534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enter</a:t>
            </a:r>
            <a:endParaRPr lang="en-US" b="1"/>
          </a:p>
        </p:txBody>
      </p:sp>
      <p:sp>
        <p:nvSpPr>
          <p:cNvPr id="56429" name="Rectangle 109"/>
          <p:cNvSpPr>
            <a:spLocks noChangeArrowheads="1"/>
          </p:cNvSpPr>
          <p:nvPr/>
        </p:nvSpPr>
        <p:spPr bwMode="auto">
          <a:xfrm>
            <a:off x="766127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30" name="Rectangle 110"/>
          <p:cNvSpPr>
            <a:spLocks noChangeArrowheads="1"/>
          </p:cNvSpPr>
          <p:nvPr/>
        </p:nvSpPr>
        <p:spPr bwMode="auto">
          <a:xfrm>
            <a:off x="746125" y="5762625"/>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56431" name="Rectangle 111"/>
          <p:cNvSpPr>
            <a:spLocks noChangeArrowheads="1"/>
          </p:cNvSpPr>
          <p:nvPr/>
        </p:nvSpPr>
        <p:spPr bwMode="auto">
          <a:xfrm>
            <a:off x="863600" y="5762625"/>
            <a:ext cx="17446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intransitive verb</a:t>
            </a:r>
            <a:endParaRPr lang="en-US" b="1"/>
          </a:p>
        </p:txBody>
      </p:sp>
      <p:sp>
        <p:nvSpPr>
          <p:cNvPr id="56432" name="Rectangle 112"/>
          <p:cNvSpPr>
            <a:spLocks noChangeArrowheads="1"/>
          </p:cNvSpPr>
          <p:nvPr/>
        </p:nvSpPr>
        <p:spPr bwMode="auto">
          <a:xfrm>
            <a:off x="2562225"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33" name="Rectangle 113"/>
          <p:cNvSpPr>
            <a:spLocks noChangeArrowheads="1"/>
          </p:cNvSpPr>
          <p:nvPr/>
        </p:nvSpPr>
        <p:spPr bwMode="auto">
          <a:xfrm>
            <a:off x="2954338"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35" name="Rectangle 115"/>
          <p:cNvSpPr>
            <a:spLocks noChangeArrowheads="1"/>
          </p:cNvSpPr>
          <p:nvPr/>
        </p:nvSpPr>
        <p:spPr bwMode="auto">
          <a:xfrm>
            <a:off x="5060950"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36" name="Rectangle 116"/>
          <p:cNvSpPr>
            <a:spLocks noChangeArrowheads="1"/>
          </p:cNvSpPr>
          <p:nvPr/>
        </p:nvSpPr>
        <p:spPr bwMode="auto">
          <a:xfrm>
            <a:off x="6092825"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37" name="Rectangle 117"/>
          <p:cNvSpPr>
            <a:spLocks noChangeArrowheads="1"/>
          </p:cNvSpPr>
          <p:nvPr/>
        </p:nvSpPr>
        <p:spPr bwMode="auto">
          <a:xfrm>
            <a:off x="7138988" y="5762625"/>
            <a:ext cx="12080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depends on</a:t>
            </a:r>
            <a:endParaRPr lang="en-US" b="1"/>
          </a:p>
        </p:txBody>
      </p:sp>
      <p:sp>
        <p:nvSpPr>
          <p:cNvPr id="56438" name="Rectangle 118"/>
          <p:cNvSpPr>
            <a:spLocks noChangeArrowheads="1"/>
          </p:cNvSpPr>
          <p:nvPr/>
        </p:nvSpPr>
        <p:spPr bwMode="auto">
          <a:xfrm>
            <a:off x="1255713" y="60499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56440" name="Text Box 120"/>
          <p:cNvSpPr txBox="1">
            <a:spLocks noChangeArrowheads="1"/>
          </p:cNvSpPr>
          <p:nvPr/>
        </p:nvSpPr>
        <p:spPr bwMode="auto">
          <a:xfrm>
            <a:off x="4191000" y="1676400"/>
            <a:ext cx="296863" cy="42481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p:txBody>
      </p:sp>
      <p:sp>
        <p:nvSpPr>
          <p:cNvPr id="56441" name="Text Box 121"/>
          <p:cNvSpPr txBox="1">
            <a:spLocks noChangeArrowheads="1"/>
          </p:cNvSpPr>
          <p:nvPr/>
        </p:nvSpPr>
        <p:spPr bwMode="auto">
          <a:xfrm>
            <a:off x="365125" y="6208713"/>
            <a:ext cx="184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solidFill>
                <a:srgbClr val="000000"/>
              </a:solidFill>
            </a:endParaRPr>
          </a:p>
        </p:txBody>
      </p:sp>
    </p:spTree>
    <p:extLst>
      <p:ext uri="{BB962C8B-B14F-4D97-AF65-F5344CB8AC3E}">
        <p14:creationId xmlns:p14="http://schemas.microsoft.com/office/powerpoint/2010/main" val="46859505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2035066" y="90"/>
            <a:ext cx="6651626" cy="688975"/>
          </a:xfrm>
          <a:noFill/>
          <a:ln/>
        </p:spPr>
        <p:txBody>
          <a:bodyPr/>
          <a:lstStyle/>
          <a:p>
            <a:r>
              <a:rPr lang="en-US" sz="2400" dirty="0"/>
              <a:t>Mapping parts of speech to object model components [Abbott, 1983]</a:t>
            </a:r>
          </a:p>
        </p:txBody>
      </p:sp>
      <p:sp>
        <p:nvSpPr>
          <p:cNvPr id="220163" name="Rectangle 3"/>
          <p:cNvSpPr>
            <a:spLocks noChangeArrowheads="1"/>
          </p:cNvSpPr>
          <p:nvPr/>
        </p:nvSpPr>
        <p:spPr bwMode="auto">
          <a:xfrm>
            <a:off x="746125" y="1163638"/>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164" name="Rectangle 4"/>
          <p:cNvSpPr>
            <a:spLocks noChangeArrowheads="1"/>
          </p:cNvSpPr>
          <p:nvPr/>
        </p:nvSpPr>
        <p:spPr bwMode="auto">
          <a:xfrm>
            <a:off x="863600" y="1163638"/>
            <a:ext cx="157162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latin typeface="Times" charset="0"/>
              </a:rPr>
              <a:t>Part of speech</a:t>
            </a:r>
            <a:endParaRPr lang="en-US" b="1"/>
          </a:p>
        </p:txBody>
      </p:sp>
      <p:sp>
        <p:nvSpPr>
          <p:cNvPr id="220165" name="Rectangle 5"/>
          <p:cNvSpPr>
            <a:spLocks noChangeArrowheads="1"/>
          </p:cNvSpPr>
          <p:nvPr/>
        </p:nvSpPr>
        <p:spPr bwMode="auto">
          <a:xfrm>
            <a:off x="2403475"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66" name="Rectangle 6"/>
          <p:cNvSpPr>
            <a:spLocks noChangeArrowheads="1"/>
          </p:cNvSpPr>
          <p:nvPr/>
        </p:nvSpPr>
        <p:spPr bwMode="auto">
          <a:xfrm>
            <a:off x="2432050"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67" name="Rectangle 7"/>
          <p:cNvSpPr>
            <a:spLocks noChangeArrowheads="1"/>
          </p:cNvSpPr>
          <p:nvPr/>
        </p:nvSpPr>
        <p:spPr bwMode="auto">
          <a:xfrm>
            <a:off x="2954338"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68" name="Rectangle 8"/>
          <p:cNvSpPr>
            <a:spLocks noChangeArrowheads="1"/>
          </p:cNvSpPr>
          <p:nvPr/>
        </p:nvSpPr>
        <p:spPr bwMode="auto">
          <a:xfrm>
            <a:off x="3478213" y="1163638"/>
            <a:ext cx="2312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latin typeface="Times" charset="0"/>
              </a:rPr>
              <a:t>Model component? *</a:t>
            </a:r>
            <a:endParaRPr lang="en-US" b="1"/>
          </a:p>
        </p:txBody>
      </p:sp>
      <p:sp>
        <p:nvSpPr>
          <p:cNvPr id="220169" name="Rectangle 9"/>
          <p:cNvSpPr>
            <a:spLocks noChangeArrowheads="1"/>
          </p:cNvSpPr>
          <p:nvPr/>
        </p:nvSpPr>
        <p:spPr bwMode="auto">
          <a:xfrm>
            <a:off x="5410200"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70" name="Rectangle 10"/>
          <p:cNvSpPr>
            <a:spLocks noChangeArrowheads="1"/>
          </p:cNvSpPr>
          <p:nvPr/>
        </p:nvSpPr>
        <p:spPr bwMode="auto">
          <a:xfrm>
            <a:off x="6092825"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71" name="Rectangle 11"/>
          <p:cNvSpPr>
            <a:spLocks noChangeArrowheads="1"/>
          </p:cNvSpPr>
          <p:nvPr/>
        </p:nvSpPr>
        <p:spPr bwMode="auto">
          <a:xfrm>
            <a:off x="7138988" y="1163638"/>
            <a:ext cx="9794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latin typeface="Times" charset="0"/>
              </a:rPr>
              <a:t>Example</a:t>
            </a:r>
            <a:endParaRPr lang="en-US" b="1"/>
          </a:p>
        </p:txBody>
      </p:sp>
      <p:sp>
        <p:nvSpPr>
          <p:cNvPr id="220172" name="Rectangle 12"/>
          <p:cNvSpPr>
            <a:spLocks noChangeArrowheads="1"/>
          </p:cNvSpPr>
          <p:nvPr/>
        </p:nvSpPr>
        <p:spPr bwMode="auto">
          <a:xfrm>
            <a:off x="8097838"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73" name="Rectangle 13"/>
          <p:cNvSpPr>
            <a:spLocks noChangeArrowheads="1"/>
          </p:cNvSpPr>
          <p:nvPr/>
        </p:nvSpPr>
        <p:spPr bwMode="auto">
          <a:xfrm>
            <a:off x="746125" y="1674813"/>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174" name="Rectangle 14"/>
          <p:cNvSpPr>
            <a:spLocks noChangeArrowheads="1"/>
          </p:cNvSpPr>
          <p:nvPr/>
        </p:nvSpPr>
        <p:spPr bwMode="auto">
          <a:xfrm>
            <a:off x="863600" y="1674813"/>
            <a:ext cx="13112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Proper noun</a:t>
            </a:r>
            <a:endParaRPr lang="en-US" b="1"/>
          </a:p>
        </p:txBody>
      </p:sp>
      <p:sp>
        <p:nvSpPr>
          <p:cNvPr id="220175" name="Rectangle 15"/>
          <p:cNvSpPr>
            <a:spLocks noChangeArrowheads="1"/>
          </p:cNvSpPr>
          <p:nvPr/>
        </p:nvSpPr>
        <p:spPr bwMode="auto">
          <a:xfrm>
            <a:off x="2141538"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76" name="Rectangle 16"/>
          <p:cNvSpPr>
            <a:spLocks noChangeArrowheads="1"/>
          </p:cNvSpPr>
          <p:nvPr/>
        </p:nvSpPr>
        <p:spPr bwMode="auto">
          <a:xfrm>
            <a:off x="2432050"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77" name="Rectangle 17"/>
          <p:cNvSpPr>
            <a:spLocks noChangeArrowheads="1"/>
          </p:cNvSpPr>
          <p:nvPr/>
        </p:nvSpPr>
        <p:spPr bwMode="auto">
          <a:xfrm>
            <a:off x="2954338"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78" name="Rectangle 18"/>
          <p:cNvSpPr>
            <a:spLocks noChangeArrowheads="1"/>
          </p:cNvSpPr>
          <p:nvPr/>
        </p:nvSpPr>
        <p:spPr bwMode="auto">
          <a:xfrm>
            <a:off x="4116388"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79" name="Rectangle 19"/>
          <p:cNvSpPr>
            <a:spLocks noChangeArrowheads="1"/>
          </p:cNvSpPr>
          <p:nvPr/>
        </p:nvSpPr>
        <p:spPr bwMode="auto">
          <a:xfrm>
            <a:off x="4524375"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80" name="Rectangle 20"/>
          <p:cNvSpPr>
            <a:spLocks noChangeArrowheads="1"/>
          </p:cNvSpPr>
          <p:nvPr/>
        </p:nvSpPr>
        <p:spPr bwMode="auto">
          <a:xfrm>
            <a:off x="5046663"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81" name="Rectangle 21"/>
          <p:cNvSpPr>
            <a:spLocks noChangeArrowheads="1"/>
          </p:cNvSpPr>
          <p:nvPr/>
        </p:nvSpPr>
        <p:spPr bwMode="auto">
          <a:xfrm>
            <a:off x="6092825"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82" name="Rectangle 22"/>
          <p:cNvSpPr>
            <a:spLocks noChangeArrowheads="1"/>
          </p:cNvSpPr>
          <p:nvPr/>
        </p:nvSpPr>
        <p:spPr bwMode="auto">
          <a:xfrm>
            <a:off x="7138988" y="1674813"/>
            <a:ext cx="109061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Jim Smith</a:t>
            </a:r>
            <a:endParaRPr lang="en-US" b="1"/>
          </a:p>
        </p:txBody>
      </p:sp>
      <p:sp>
        <p:nvSpPr>
          <p:cNvPr id="220183" name="Rectangle 23"/>
          <p:cNvSpPr>
            <a:spLocks noChangeArrowheads="1"/>
          </p:cNvSpPr>
          <p:nvPr/>
        </p:nvSpPr>
        <p:spPr bwMode="auto">
          <a:xfrm>
            <a:off x="8213725"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84" name="Rectangle 24"/>
          <p:cNvSpPr>
            <a:spLocks noChangeArrowheads="1"/>
          </p:cNvSpPr>
          <p:nvPr/>
        </p:nvSpPr>
        <p:spPr bwMode="auto">
          <a:xfrm>
            <a:off x="746125" y="2185988"/>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185" name="Rectangle 25"/>
          <p:cNvSpPr>
            <a:spLocks noChangeArrowheads="1"/>
          </p:cNvSpPr>
          <p:nvPr/>
        </p:nvSpPr>
        <p:spPr bwMode="auto">
          <a:xfrm>
            <a:off x="863600" y="2185988"/>
            <a:ext cx="159385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Improper noun</a:t>
            </a:r>
            <a:endParaRPr lang="en-US" b="1"/>
          </a:p>
        </p:txBody>
      </p:sp>
      <p:sp>
        <p:nvSpPr>
          <p:cNvPr id="220186" name="Rectangle 26"/>
          <p:cNvSpPr>
            <a:spLocks noChangeArrowheads="1"/>
          </p:cNvSpPr>
          <p:nvPr/>
        </p:nvSpPr>
        <p:spPr bwMode="auto">
          <a:xfrm>
            <a:off x="2417763"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87" name="Rectangle 27"/>
          <p:cNvSpPr>
            <a:spLocks noChangeArrowheads="1"/>
          </p:cNvSpPr>
          <p:nvPr/>
        </p:nvSpPr>
        <p:spPr bwMode="auto">
          <a:xfrm>
            <a:off x="2432050"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88" name="Rectangle 28"/>
          <p:cNvSpPr>
            <a:spLocks noChangeArrowheads="1"/>
          </p:cNvSpPr>
          <p:nvPr/>
        </p:nvSpPr>
        <p:spPr bwMode="auto">
          <a:xfrm>
            <a:off x="2954338"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89" name="Rectangle 29"/>
          <p:cNvSpPr>
            <a:spLocks noChangeArrowheads="1"/>
          </p:cNvSpPr>
          <p:nvPr/>
        </p:nvSpPr>
        <p:spPr bwMode="auto">
          <a:xfrm>
            <a:off x="3986213"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90" name="Rectangle 30"/>
          <p:cNvSpPr>
            <a:spLocks noChangeArrowheads="1"/>
          </p:cNvSpPr>
          <p:nvPr/>
        </p:nvSpPr>
        <p:spPr bwMode="auto">
          <a:xfrm>
            <a:off x="4000500"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91" name="Rectangle 31"/>
          <p:cNvSpPr>
            <a:spLocks noChangeArrowheads="1"/>
          </p:cNvSpPr>
          <p:nvPr/>
        </p:nvSpPr>
        <p:spPr bwMode="auto">
          <a:xfrm>
            <a:off x="4524375"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92" name="Rectangle 32"/>
          <p:cNvSpPr>
            <a:spLocks noChangeArrowheads="1"/>
          </p:cNvSpPr>
          <p:nvPr/>
        </p:nvSpPr>
        <p:spPr bwMode="auto">
          <a:xfrm>
            <a:off x="5046663"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93" name="Rectangle 33"/>
          <p:cNvSpPr>
            <a:spLocks noChangeArrowheads="1"/>
          </p:cNvSpPr>
          <p:nvPr/>
        </p:nvSpPr>
        <p:spPr bwMode="auto">
          <a:xfrm>
            <a:off x="6092825"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94" name="Rectangle 34"/>
          <p:cNvSpPr>
            <a:spLocks noChangeArrowheads="1"/>
          </p:cNvSpPr>
          <p:nvPr/>
        </p:nvSpPr>
        <p:spPr bwMode="auto">
          <a:xfrm>
            <a:off x="7138988" y="2185988"/>
            <a:ext cx="9794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Toy, doll</a:t>
            </a:r>
            <a:endParaRPr lang="en-US" b="1"/>
          </a:p>
        </p:txBody>
      </p:sp>
      <p:sp>
        <p:nvSpPr>
          <p:cNvPr id="220195" name="Rectangle 35"/>
          <p:cNvSpPr>
            <a:spLocks noChangeArrowheads="1"/>
          </p:cNvSpPr>
          <p:nvPr/>
        </p:nvSpPr>
        <p:spPr bwMode="auto">
          <a:xfrm>
            <a:off x="746125" y="2697163"/>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196" name="Rectangle 36"/>
          <p:cNvSpPr>
            <a:spLocks noChangeArrowheads="1"/>
          </p:cNvSpPr>
          <p:nvPr/>
        </p:nvSpPr>
        <p:spPr bwMode="auto">
          <a:xfrm>
            <a:off x="863600" y="2697163"/>
            <a:ext cx="12080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Doing verb</a:t>
            </a:r>
            <a:endParaRPr lang="en-US" b="1"/>
          </a:p>
        </p:txBody>
      </p:sp>
      <p:sp>
        <p:nvSpPr>
          <p:cNvPr id="220197" name="Rectangle 37"/>
          <p:cNvSpPr>
            <a:spLocks noChangeArrowheads="1"/>
          </p:cNvSpPr>
          <p:nvPr/>
        </p:nvSpPr>
        <p:spPr bwMode="auto">
          <a:xfrm>
            <a:off x="2039938"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98" name="Rectangle 38"/>
          <p:cNvSpPr>
            <a:spLocks noChangeArrowheads="1"/>
          </p:cNvSpPr>
          <p:nvPr/>
        </p:nvSpPr>
        <p:spPr bwMode="auto">
          <a:xfrm>
            <a:off x="2432050"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199" name="Rectangle 39"/>
          <p:cNvSpPr>
            <a:spLocks noChangeArrowheads="1"/>
          </p:cNvSpPr>
          <p:nvPr/>
        </p:nvSpPr>
        <p:spPr bwMode="auto">
          <a:xfrm>
            <a:off x="2954338"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00" name="Rectangle 40"/>
          <p:cNvSpPr>
            <a:spLocks noChangeArrowheads="1"/>
          </p:cNvSpPr>
          <p:nvPr/>
        </p:nvSpPr>
        <p:spPr bwMode="auto">
          <a:xfrm>
            <a:off x="4262438"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01" name="Rectangle 41"/>
          <p:cNvSpPr>
            <a:spLocks noChangeArrowheads="1"/>
          </p:cNvSpPr>
          <p:nvPr/>
        </p:nvSpPr>
        <p:spPr bwMode="auto">
          <a:xfrm>
            <a:off x="4524375"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02" name="Rectangle 42"/>
          <p:cNvSpPr>
            <a:spLocks noChangeArrowheads="1"/>
          </p:cNvSpPr>
          <p:nvPr/>
        </p:nvSpPr>
        <p:spPr bwMode="auto">
          <a:xfrm>
            <a:off x="5046663"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03" name="Rectangle 43"/>
          <p:cNvSpPr>
            <a:spLocks noChangeArrowheads="1"/>
          </p:cNvSpPr>
          <p:nvPr/>
        </p:nvSpPr>
        <p:spPr bwMode="auto">
          <a:xfrm>
            <a:off x="6092825"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04" name="Rectangle 44"/>
          <p:cNvSpPr>
            <a:spLocks noChangeArrowheads="1"/>
          </p:cNvSpPr>
          <p:nvPr/>
        </p:nvSpPr>
        <p:spPr bwMode="auto">
          <a:xfrm>
            <a:off x="7138988" y="2697163"/>
            <a:ext cx="183991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Buy, recommend</a:t>
            </a:r>
            <a:endParaRPr lang="en-US" b="1"/>
          </a:p>
        </p:txBody>
      </p:sp>
      <p:sp>
        <p:nvSpPr>
          <p:cNvPr id="220205" name="Rectangle 45"/>
          <p:cNvSpPr>
            <a:spLocks noChangeArrowheads="1"/>
          </p:cNvSpPr>
          <p:nvPr/>
        </p:nvSpPr>
        <p:spPr bwMode="auto">
          <a:xfrm>
            <a:off x="7531100"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06" name="Rectangle 46"/>
          <p:cNvSpPr>
            <a:spLocks noChangeArrowheads="1"/>
          </p:cNvSpPr>
          <p:nvPr/>
        </p:nvSpPr>
        <p:spPr bwMode="auto">
          <a:xfrm>
            <a:off x="746125" y="3208338"/>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207" name="Rectangle 47"/>
          <p:cNvSpPr>
            <a:spLocks noChangeArrowheads="1"/>
          </p:cNvSpPr>
          <p:nvPr/>
        </p:nvSpPr>
        <p:spPr bwMode="auto">
          <a:xfrm>
            <a:off x="863600" y="3208338"/>
            <a:ext cx="11350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being verb</a:t>
            </a:r>
            <a:endParaRPr lang="en-US" b="1"/>
          </a:p>
        </p:txBody>
      </p:sp>
      <p:sp>
        <p:nvSpPr>
          <p:cNvPr id="220208" name="Rectangle 48"/>
          <p:cNvSpPr>
            <a:spLocks noChangeArrowheads="1"/>
          </p:cNvSpPr>
          <p:nvPr/>
        </p:nvSpPr>
        <p:spPr bwMode="auto">
          <a:xfrm>
            <a:off x="1966913"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09" name="Rectangle 49"/>
          <p:cNvSpPr>
            <a:spLocks noChangeArrowheads="1"/>
          </p:cNvSpPr>
          <p:nvPr/>
        </p:nvSpPr>
        <p:spPr bwMode="auto">
          <a:xfrm>
            <a:off x="2432050"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10" name="Rectangle 50"/>
          <p:cNvSpPr>
            <a:spLocks noChangeArrowheads="1"/>
          </p:cNvSpPr>
          <p:nvPr/>
        </p:nvSpPr>
        <p:spPr bwMode="auto">
          <a:xfrm>
            <a:off x="2954338"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11" name="Rectangle 51"/>
          <p:cNvSpPr>
            <a:spLocks noChangeArrowheads="1"/>
          </p:cNvSpPr>
          <p:nvPr/>
        </p:nvSpPr>
        <p:spPr bwMode="auto">
          <a:xfrm>
            <a:off x="4699000"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12" name="Rectangle 52"/>
          <p:cNvSpPr>
            <a:spLocks noChangeArrowheads="1"/>
          </p:cNvSpPr>
          <p:nvPr/>
        </p:nvSpPr>
        <p:spPr bwMode="auto">
          <a:xfrm>
            <a:off x="5046663"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13" name="Rectangle 53"/>
          <p:cNvSpPr>
            <a:spLocks noChangeArrowheads="1"/>
          </p:cNvSpPr>
          <p:nvPr/>
        </p:nvSpPr>
        <p:spPr bwMode="auto">
          <a:xfrm>
            <a:off x="6092825"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14" name="Rectangle 54"/>
          <p:cNvSpPr>
            <a:spLocks noChangeArrowheads="1"/>
          </p:cNvSpPr>
          <p:nvPr/>
        </p:nvSpPr>
        <p:spPr bwMode="auto">
          <a:xfrm>
            <a:off x="7138988" y="3208338"/>
            <a:ext cx="141605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is-a (kind-of)</a:t>
            </a:r>
            <a:endParaRPr lang="en-US" b="1"/>
          </a:p>
        </p:txBody>
      </p:sp>
      <p:sp>
        <p:nvSpPr>
          <p:cNvPr id="220215" name="Rectangle 55"/>
          <p:cNvSpPr>
            <a:spLocks noChangeArrowheads="1"/>
          </p:cNvSpPr>
          <p:nvPr/>
        </p:nvSpPr>
        <p:spPr bwMode="auto">
          <a:xfrm>
            <a:off x="8518525"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16" name="Rectangle 56"/>
          <p:cNvSpPr>
            <a:spLocks noChangeArrowheads="1"/>
          </p:cNvSpPr>
          <p:nvPr/>
        </p:nvSpPr>
        <p:spPr bwMode="auto">
          <a:xfrm>
            <a:off x="746125" y="3717925"/>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217" name="Rectangle 57"/>
          <p:cNvSpPr>
            <a:spLocks noChangeArrowheads="1"/>
          </p:cNvSpPr>
          <p:nvPr/>
        </p:nvSpPr>
        <p:spPr bwMode="auto">
          <a:xfrm>
            <a:off x="863600" y="3717925"/>
            <a:ext cx="126841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having verb</a:t>
            </a:r>
            <a:endParaRPr lang="en-US" b="1"/>
          </a:p>
        </p:txBody>
      </p:sp>
      <p:sp>
        <p:nvSpPr>
          <p:cNvPr id="220218" name="Rectangle 58"/>
          <p:cNvSpPr>
            <a:spLocks noChangeArrowheads="1"/>
          </p:cNvSpPr>
          <p:nvPr/>
        </p:nvSpPr>
        <p:spPr bwMode="auto">
          <a:xfrm>
            <a:off x="209708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19" name="Rectangle 59"/>
          <p:cNvSpPr>
            <a:spLocks noChangeArrowheads="1"/>
          </p:cNvSpPr>
          <p:nvPr/>
        </p:nvSpPr>
        <p:spPr bwMode="auto">
          <a:xfrm>
            <a:off x="2432050"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20" name="Rectangle 60"/>
          <p:cNvSpPr>
            <a:spLocks noChangeArrowheads="1"/>
          </p:cNvSpPr>
          <p:nvPr/>
        </p:nvSpPr>
        <p:spPr bwMode="auto">
          <a:xfrm>
            <a:off x="295433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21" name="Rectangle 61"/>
          <p:cNvSpPr>
            <a:spLocks noChangeArrowheads="1"/>
          </p:cNvSpPr>
          <p:nvPr/>
        </p:nvSpPr>
        <p:spPr bwMode="auto">
          <a:xfrm>
            <a:off x="471328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22" name="Rectangle 62"/>
          <p:cNvSpPr>
            <a:spLocks noChangeArrowheads="1"/>
          </p:cNvSpPr>
          <p:nvPr/>
        </p:nvSpPr>
        <p:spPr bwMode="auto">
          <a:xfrm>
            <a:off x="5046663"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23" name="Rectangle 63"/>
          <p:cNvSpPr>
            <a:spLocks noChangeArrowheads="1"/>
          </p:cNvSpPr>
          <p:nvPr/>
        </p:nvSpPr>
        <p:spPr bwMode="auto">
          <a:xfrm>
            <a:off x="6092825"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24" name="Rectangle 64"/>
          <p:cNvSpPr>
            <a:spLocks noChangeArrowheads="1"/>
          </p:cNvSpPr>
          <p:nvPr/>
        </p:nvSpPr>
        <p:spPr bwMode="auto">
          <a:xfrm>
            <a:off x="7138988" y="3717925"/>
            <a:ext cx="6746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has an</a:t>
            </a:r>
            <a:endParaRPr lang="en-US" b="1"/>
          </a:p>
        </p:txBody>
      </p:sp>
      <p:sp>
        <p:nvSpPr>
          <p:cNvPr id="220225" name="Rectangle 65"/>
          <p:cNvSpPr>
            <a:spLocks noChangeArrowheads="1"/>
          </p:cNvSpPr>
          <p:nvPr/>
        </p:nvSpPr>
        <p:spPr bwMode="auto">
          <a:xfrm>
            <a:off x="779303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26" name="Rectangle 66"/>
          <p:cNvSpPr>
            <a:spLocks noChangeArrowheads="1"/>
          </p:cNvSpPr>
          <p:nvPr/>
        </p:nvSpPr>
        <p:spPr bwMode="auto">
          <a:xfrm>
            <a:off x="746125" y="4229100"/>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227" name="Rectangle 67"/>
          <p:cNvSpPr>
            <a:spLocks noChangeArrowheads="1"/>
          </p:cNvSpPr>
          <p:nvPr/>
        </p:nvSpPr>
        <p:spPr bwMode="auto">
          <a:xfrm>
            <a:off x="863600" y="4229100"/>
            <a:ext cx="1209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modal verb</a:t>
            </a:r>
            <a:endParaRPr lang="en-US" b="1"/>
          </a:p>
        </p:txBody>
      </p:sp>
      <p:sp>
        <p:nvSpPr>
          <p:cNvPr id="220228" name="Rectangle 68"/>
          <p:cNvSpPr>
            <a:spLocks noChangeArrowheads="1"/>
          </p:cNvSpPr>
          <p:nvPr/>
        </p:nvSpPr>
        <p:spPr bwMode="auto">
          <a:xfrm>
            <a:off x="203993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29" name="Rectangle 69"/>
          <p:cNvSpPr>
            <a:spLocks noChangeArrowheads="1"/>
          </p:cNvSpPr>
          <p:nvPr/>
        </p:nvSpPr>
        <p:spPr bwMode="auto">
          <a:xfrm>
            <a:off x="2432050"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30" name="Rectangle 70"/>
          <p:cNvSpPr>
            <a:spLocks noChangeArrowheads="1"/>
          </p:cNvSpPr>
          <p:nvPr/>
        </p:nvSpPr>
        <p:spPr bwMode="auto">
          <a:xfrm>
            <a:off x="295433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31" name="Rectangle 71"/>
          <p:cNvSpPr>
            <a:spLocks noChangeArrowheads="1"/>
          </p:cNvSpPr>
          <p:nvPr/>
        </p:nvSpPr>
        <p:spPr bwMode="auto">
          <a:xfrm>
            <a:off x="451008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32" name="Rectangle 72"/>
          <p:cNvSpPr>
            <a:spLocks noChangeArrowheads="1"/>
          </p:cNvSpPr>
          <p:nvPr/>
        </p:nvSpPr>
        <p:spPr bwMode="auto">
          <a:xfrm>
            <a:off x="4524375"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33" name="Rectangle 73"/>
          <p:cNvSpPr>
            <a:spLocks noChangeArrowheads="1"/>
          </p:cNvSpPr>
          <p:nvPr/>
        </p:nvSpPr>
        <p:spPr bwMode="auto">
          <a:xfrm>
            <a:off x="5046663"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34" name="Rectangle 74"/>
          <p:cNvSpPr>
            <a:spLocks noChangeArrowheads="1"/>
          </p:cNvSpPr>
          <p:nvPr/>
        </p:nvSpPr>
        <p:spPr bwMode="auto">
          <a:xfrm>
            <a:off x="6092825"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35" name="Rectangle 75"/>
          <p:cNvSpPr>
            <a:spLocks noChangeArrowheads="1"/>
          </p:cNvSpPr>
          <p:nvPr/>
        </p:nvSpPr>
        <p:spPr bwMode="auto">
          <a:xfrm>
            <a:off x="7138988" y="4229100"/>
            <a:ext cx="8382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must be</a:t>
            </a:r>
            <a:endParaRPr lang="en-US" b="1"/>
          </a:p>
        </p:txBody>
      </p:sp>
      <p:sp>
        <p:nvSpPr>
          <p:cNvPr id="220236" name="Rectangle 76"/>
          <p:cNvSpPr>
            <a:spLocks noChangeArrowheads="1"/>
          </p:cNvSpPr>
          <p:nvPr/>
        </p:nvSpPr>
        <p:spPr bwMode="auto">
          <a:xfrm>
            <a:off x="795178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37" name="Rectangle 77"/>
          <p:cNvSpPr>
            <a:spLocks noChangeArrowheads="1"/>
          </p:cNvSpPr>
          <p:nvPr/>
        </p:nvSpPr>
        <p:spPr bwMode="auto">
          <a:xfrm>
            <a:off x="746125" y="4740275"/>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238" name="Rectangle 78"/>
          <p:cNvSpPr>
            <a:spLocks noChangeArrowheads="1"/>
          </p:cNvSpPr>
          <p:nvPr/>
        </p:nvSpPr>
        <p:spPr bwMode="auto">
          <a:xfrm>
            <a:off x="863600" y="4740275"/>
            <a:ext cx="9667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adjective</a:t>
            </a:r>
            <a:endParaRPr lang="en-US" b="1"/>
          </a:p>
        </p:txBody>
      </p:sp>
      <p:sp>
        <p:nvSpPr>
          <p:cNvPr id="220239" name="Rectangle 79"/>
          <p:cNvSpPr>
            <a:spLocks noChangeArrowheads="1"/>
          </p:cNvSpPr>
          <p:nvPr/>
        </p:nvSpPr>
        <p:spPr bwMode="auto">
          <a:xfrm>
            <a:off x="1806575"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40" name="Rectangle 80"/>
          <p:cNvSpPr>
            <a:spLocks noChangeArrowheads="1"/>
          </p:cNvSpPr>
          <p:nvPr/>
        </p:nvSpPr>
        <p:spPr bwMode="auto">
          <a:xfrm>
            <a:off x="1909763"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41" name="Rectangle 81"/>
          <p:cNvSpPr>
            <a:spLocks noChangeArrowheads="1"/>
          </p:cNvSpPr>
          <p:nvPr/>
        </p:nvSpPr>
        <p:spPr bwMode="auto">
          <a:xfrm>
            <a:off x="2432050"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42" name="Rectangle 82"/>
          <p:cNvSpPr>
            <a:spLocks noChangeArrowheads="1"/>
          </p:cNvSpPr>
          <p:nvPr/>
        </p:nvSpPr>
        <p:spPr bwMode="auto">
          <a:xfrm>
            <a:off x="2954338"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43" name="Rectangle 83"/>
          <p:cNvSpPr>
            <a:spLocks noChangeArrowheads="1"/>
          </p:cNvSpPr>
          <p:nvPr/>
        </p:nvSpPr>
        <p:spPr bwMode="auto">
          <a:xfrm>
            <a:off x="4349750"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44" name="Rectangle 84"/>
          <p:cNvSpPr>
            <a:spLocks noChangeArrowheads="1"/>
          </p:cNvSpPr>
          <p:nvPr/>
        </p:nvSpPr>
        <p:spPr bwMode="auto">
          <a:xfrm>
            <a:off x="4524375"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45" name="Rectangle 85"/>
          <p:cNvSpPr>
            <a:spLocks noChangeArrowheads="1"/>
          </p:cNvSpPr>
          <p:nvPr/>
        </p:nvSpPr>
        <p:spPr bwMode="auto">
          <a:xfrm>
            <a:off x="5046663"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46" name="Rectangle 86"/>
          <p:cNvSpPr>
            <a:spLocks noChangeArrowheads="1"/>
          </p:cNvSpPr>
          <p:nvPr/>
        </p:nvSpPr>
        <p:spPr bwMode="auto">
          <a:xfrm>
            <a:off x="6092825"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47" name="Rectangle 87"/>
          <p:cNvSpPr>
            <a:spLocks noChangeArrowheads="1"/>
          </p:cNvSpPr>
          <p:nvPr/>
        </p:nvSpPr>
        <p:spPr bwMode="auto">
          <a:xfrm>
            <a:off x="7138988" y="4740275"/>
            <a:ext cx="11715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3 years old</a:t>
            </a:r>
            <a:endParaRPr lang="en-US" b="1"/>
          </a:p>
        </p:txBody>
      </p:sp>
      <p:sp>
        <p:nvSpPr>
          <p:cNvPr id="220248" name="Rectangle 88"/>
          <p:cNvSpPr>
            <a:spLocks noChangeArrowheads="1"/>
          </p:cNvSpPr>
          <p:nvPr/>
        </p:nvSpPr>
        <p:spPr bwMode="auto">
          <a:xfrm>
            <a:off x="8286750"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49" name="Rectangle 89"/>
          <p:cNvSpPr>
            <a:spLocks noChangeArrowheads="1"/>
          </p:cNvSpPr>
          <p:nvPr/>
        </p:nvSpPr>
        <p:spPr bwMode="auto">
          <a:xfrm>
            <a:off x="746125" y="5251450"/>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250" name="Rectangle 90"/>
          <p:cNvSpPr>
            <a:spLocks noChangeArrowheads="1"/>
          </p:cNvSpPr>
          <p:nvPr/>
        </p:nvSpPr>
        <p:spPr bwMode="auto">
          <a:xfrm>
            <a:off x="863600" y="5251450"/>
            <a:ext cx="15367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transitive verb</a:t>
            </a:r>
            <a:endParaRPr lang="en-US" b="1"/>
          </a:p>
        </p:txBody>
      </p:sp>
      <p:sp>
        <p:nvSpPr>
          <p:cNvPr id="220251" name="Rectangle 91"/>
          <p:cNvSpPr>
            <a:spLocks noChangeArrowheads="1"/>
          </p:cNvSpPr>
          <p:nvPr/>
        </p:nvSpPr>
        <p:spPr bwMode="auto">
          <a:xfrm>
            <a:off x="235902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52" name="Rectangle 92"/>
          <p:cNvSpPr>
            <a:spLocks noChangeArrowheads="1"/>
          </p:cNvSpPr>
          <p:nvPr/>
        </p:nvSpPr>
        <p:spPr bwMode="auto">
          <a:xfrm>
            <a:off x="2432050"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53" name="Rectangle 93"/>
          <p:cNvSpPr>
            <a:spLocks noChangeArrowheads="1"/>
          </p:cNvSpPr>
          <p:nvPr/>
        </p:nvSpPr>
        <p:spPr bwMode="auto">
          <a:xfrm>
            <a:off x="2954338"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54" name="Rectangle 94"/>
          <p:cNvSpPr>
            <a:spLocks noChangeArrowheads="1"/>
          </p:cNvSpPr>
          <p:nvPr/>
        </p:nvSpPr>
        <p:spPr bwMode="auto">
          <a:xfrm>
            <a:off x="4262438"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55" name="Rectangle 95"/>
          <p:cNvSpPr>
            <a:spLocks noChangeArrowheads="1"/>
          </p:cNvSpPr>
          <p:nvPr/>
        </p:nvSpPr>
        <p:spPr bwMode="auto">
          <a:xfrm>
            <a:off x="452437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56" name="Rectangle 96"/>
          <p:cNvSpPr>
            <a:spLocks noChangeArrowheads="1"/>
          </p:cNvSpPr>
          <p:nvPr/>
        </p:nvSpPr>
        <p:spPr bwMode="auto">
          <a:xfrm>
            <a:off x="5046663"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57" name="Rectangle 97"/>
          <p:cNvSpPr>
            <a:spLocks noChangeArrowheads="1"/>
          </p:cNvSpPr>
          <p:nvPr/>
        </p:nvSpPr>
        <p:spPr bwMode="auto">
          <a:xfrm>
            <a:off x="609282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58" name="Rectangle 98"/>
          <p:cNvSpPr>
            <a:spLocks noChangeArrowheads="1"/>
          </p:cNvSpPr>
          <p:nvPr/>
        </p:nvSpPr>
        <p:spPr bwMode="auto">
          <a:xfrm>
            <a:off x="7138988" y="5251450"/>
            <a:ext cx="534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enter</a:t>
            </a:r>
            <a:endParaRPr lang="en-US" b="1"/>
          </a:p>
        </p:txBody>
      </p:sp>
      <p:sp>
        <p:nvSpPr>
          <p:cNvPr id="220259" name="Rectangle 99"/>
          <p:cNvSpPr>
            <a:spLocks noChangeArrowheads="1"/>
          </p:cNvSpPr>
          <p:nvPr/>
        </p:nvSpPr>
        <p:spPr bwMode="auto">
          <a:xfrm>
            <a:off x="766127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60" name="Rectangle 100"/>
          <p:cNvSpPr>
            <a:spLocks noChangeArrowheads="1"/>
          </p:cNvSpPr>
          <p:nvPr/>
        </p:nvSpPr>
        <p:spPr bwMode="auto">
          <a:xfrm>
            <a:off x="746125" y="5762625"/>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20261" name="Rectangle 101"/>
          <p:cNvSpPr>
            <a:spLocks noChangeArrowheads="1"/>
          </p:cNvSpPr>
          <p:nvPr/>
        </p:nvSpPr>
        <p:spPr bwMode="auto">
          <a:xfrm>
            <a:off x="863600" y="5762625"/>
            <a:ext cx="17446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intransitive verb</a:t>
            </a:r>
            <a:endParaRPr lang="en-US" b="1"/>
          </a:p>
        </p:txBody>
      </p:sp>
      <p:sp>
        <p:nvSpPr>
          <p:cNvPr id="220262" name="Rectangle 102"/>
          <p:cNvSpPr>
            <a:spLocks noChangeArrowheads="1"/>
          </p:cNvSpPr>
          <p:nvPr/>
        </p:nvSpPr>
        <p:spPr bwMode="auto">
          <a:xfrm>
            <a:off x="2562225"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63" name="Rectangle 103"/>
          <p:cNvSpPr>
            <a:spLocks noChangeArrowheads="1"/>
          </p:cNvSpPr>
          <p:nvPr/>
        </p:nvSpPr>
        <p:spPr bwMode="auto">
          <a:xfrm>
            <a:off x="2954338"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64" name="Rectangle 104"/>
          <p:cNvSpPr>
            <a:spLocks noChangeArrowheads="1"/>
          </p:cNvSpPr>
          <p:nvPr/>
        </p:nvSpPr>
        <p:spPr bwMode="auto">
          <a:xfrm>
            <a:off x="5060950"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65" name="Rectangle 105"/>
          <p:cNvSpPr>
            <a:spLocks noChangeArrowheads="1"/>
          </p:cNvSpPr>
          <p:nvPr/>
        </p:nvSpPr>
        <p:spPr bwMode="auto">
          <a:xfrm>
            <a:off x="6092825"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66" name="Rectangle 106"/>
          <p:cNvSpPr>
            <a:spLocks noChangeArrowheads="1"/>
          </p:cNvSpPr>
          <p:nvPr/>
        </p:nvSpPr>
        <p:spPr bwMode="auto">
          <a:xfrm>
            <a:off x="7138988" y="5762625"/>
            <a:ext cx="12080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depends on</a:t>
            </a:r>
            <a:endParaRPr lang="en-US" b="1"/>
          </a:p>
        </p:txBody>
      </p:sp>
      <p:sp>
        <p:nvSpPr>
          <p:cNvPr id="220267" name="Rectangle 107"/>
          <p:cNvSpPr>
            <a:spLocks noChangeArrowheads="1"/>
          </p:cNvSpPr>
          <p:nvPr/>
        </p:nvSpPr>
        <p:spPr bwMode="auto">
          <a:xfrm>
            <a:off x="1255713" y="60499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20268" name="Text Box 108"/>
          <p:cNvSpPr txBox="1">
            <a:spLocks noChangeArrowheads="1"/>
          </p:cNvSpPr>
          <p:nvPr/>
        </p:nvSpPr>
        <p:spPr bwMode="auto">
          <a:xfrm>
            <a:off x="4191000" y="1676400"/>
            <a:ext cx="296863" cy="42481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a:p>
            <a:endParaRPr lang="en-US" sz="1600"/>
          </a:p>
          <a:p>
            <a:r>
              <a:rPr lang="en-US" sz="1600"/>
              <a:t>?</a:t>
            </a:r>
          </a:p>
        </p:txBody>
      </p:sp>
      <p:sp>
        <p:nvSpPr>
          <p:cNvPr id="220269" name="Text Box 109"/>
          <p:cNvSpPr txBox="1">
            <a:spLocks noChangeArrowheads="1"/>
          </p:cNvSpPr>
          <p:nvPr/>
        </p:nvSpPr>
        <p:spPr bwMode="auto">
          <a:xfrm>
            <a:off x="373474" y="6096000"/>
            <a:ext cx="8417689"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a:solidFill>
                  <a:srgbClr val="000000"/>
                </a:solidFill>
                <a:latin typeface="Times New Roman" charset="0"/>
              </a:rPr>
              <a:t>* {aggregation|attribute</a:t>
            </a:r>
            <a:r>
              <a:rPr lang="en-US" sz="1800" dirty="0">
                <a:latin typeface="Times New Roman" charset="0"/>
              </a:rPr>
              <a:t>|</a:t>
            </a:r>
            <a:r>
              <a:rPr lang="en-US" sz="1800" dirty="0">
                <a:solidFill>
                  <a:srgbClr val="000000"/>
                </a:solidFill>
                <a:latin typeface="Times New Roman" charset="0"/>
              </a:rPr>
              <a:t>class|constraint</a:t>
            </a:r>
            <a:r>
              <a:rPr lang="en-US" sz="1800" dirty="0">
                <a:latin typeface="Times New Roman" charset="0"/>
              </a:rPr>
              <a:t>|</a:t>
            </a:r>
            <a:r>
              <a:rPr lang="en-US" sz="1800" dirty="0">
                <a:solidFill>
                  <a:srgbClr val="000000"/>
                </a:solidFill>
                <a:latin typeface="Times New Roman" charset="0"/>
              </a:rPr>
              <a:t>inheritance|method</a:t>
            </a:r>
            <a:r>
              <a:rPr lang="en-US" sz="1800" dirty="0">
                <a:latin typeface="Times New Roman" charset="0"/>
              </a:rPr>
              <a:t>|</a:t>
            </a:r>
            <a:r>
              <a:rPr lang="en-US" sz="1800" dirty="0">
                <a:solidFill>
                  <a:srgbClr val="000000"/>
                </a:solidFill>
                <a:latin typeface="Times New Roman" charset="0"/>
              </a:rPr>
              <a:t>method(event)|object?} </a:t>
            </a:r>
            <a:r>
              <a:rPr lang="en-US" sz="1800" i="1" dirty="0">
                <a:solidFill>
                  <a:srgbClr val="000000"/>
                </a:solidFill>
                <a:latin typeface="Times New Roman" charset="0"/>
              </a:rPr>
              <a:t>- RJL</a:t>
            </a:r>
            <a:r>
              <a:rPr lang="en-US" sz="1800" dirty="0"/>
              <a:t> </a:t>
            </a:r>
          </a:p>
        </p:txBody>
      </p:sp>
      <p:sp>
        <p:nvSpPr>
          <p:cNvPr id="220270" name="Line 110"/>
          <p:cNvSpPr>
            <a:spLocks noChangeShapeType="1"/>
          </p:cNvSpPr>
          <p:nvPr/>
        </p:nvSpPr>
        <p:spPr bwMode="auto">
          <a:xfrm>
            <a:off x="457200" y="6172200"/>
            <a:ext cx="12192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77869133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998663" y="11906"/>
            <a:ext cx="7046912" cy="688975"/>
          </a:xfrm>
          <a:noFill/>
          <a:ln/>
        </p:spPr>
        <p:txBody>
          <a:bodyPr/>
          <a:lstStyle/>
          <a:p>
            <a:r>
              <a:rPr lang="en-US" sz="2400" dirty="0"/>
              <a:t>Mapping parts of speech to object model components [Abbott, 1983]</a:t>
            </a:r>
          </a:p>
        </p:txBody>
      </p:sp>
      <p:sp>
        <p:nvSpPr>
          <p:cNvPr id="216067" name="Rectangle 3"/>
          <p:cNvSpPr>
            <a:spLocks noChangeArrowheads="1"/>
          </p:cNvSpPr>
          <p:nvPr/>
        </p:nvSpPr>
        <p:spPr bwMode="auto">
          <a:xfrm>
            <a:off x="746125" y="1163638"/>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068" name="Rectangle 4"/>
          <p:cNvSpPr>
            <a:spLocks noChangeArrowheads="1"/>
          </p:cNvSpPr>
          <p:nvPr/>
        </p:nvSpPr>
        <p:spPr bwMode="auto">
          <a:xfrm>
            <a:off x="863600" y="1163638"/>
            <a:ext cx="157162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latin typeface="Times" charset="0"/>
              </a:rPr>
              <a:t>Part of speech</a:t>
            </a:r>
            <a:endParaRPr lang="en-US" b="1"/>
          </a:p>
        </p:txBody>
      </p:sp>
      <p:sp>
        <p:nvSpPr>
          <p:cNvPr id="216069" name="Rectangle 5"/>
          <p:cNvSpPr>
            <a:spLocks noChangeArrowheads="1"/>
          </p:cNvSpPr>
          <p:nvPr/>
        </p:nvSpPr>
        <p:spPr bwMode="auto">
          <a:xfrm>
            <a:off x="2403475"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70" name="Rectangle 6"/>
          <p:cNvSpPr>
            <a:spLocks noChangeArrowheads="1"/>
          </p:cNvSpPr>
          <p:nvPr/>
        </p:nvSpPr>
        <p:spPr bwMode="auto">
          <a:xfrm>
            <a:off x="2432050"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71" name="Rectangle 7"/>
          <p:cNvSpPr>
            <a:spLocks noChangeArrowheads="1"/>
          </p:cNvSpPr>
          <p:nvPr/>
        </p:nvSpPr>
        <p:spPr bwMode="auto">
          <a:xfrm>
            <a:off x="2954338"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72" name="Rectangle 8"/>
          <p:cNvSpPr>
            <a:spLocks noChangeArrowheads="1"/>
          </p:cNvSpPr>
          <p:nvPr/>
        </p:nvSpPr>
        <p:spPr bwMode="auto">
          <a:xfrm>
            <a:off x="3478213" y="1163638"/>
            <a:ext cx="197961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latin typeface="Times" charset="0"/>
              </a:rPr>
              <a:t>Model component</a:t>
            </a:r>
            <a:endParaRPr lang="en-US" b="1"/>
          </a:p>
        </p:txBody>
      </p:sp>
      <p:sp>
        <p:nvSpPr>
          <p:cNvPr id="216073" name="Rectangle 9"/>
          <p:cNvSpPr>
            <a:spLocks noChangeArrowheads="1"/>
          </p:cNvSpPr>
          <p:nvPr/>
        </p:nvSpPr>
        <p:spPr bwMode="auto">
          <a:xfrm>
            <a:off x="5410200"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74" name="Rectangle 10"/>
          <p:cNvSpPr>
            <a:spLocks noChangeArrowheads="1"/>
          </p:cNvSpPr>
          <p:nvPr/>
        </p:nvSpPr>
        <p:spPr bwMode="auto">
          <a:xfrm>
            <a:off x="6092825"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75" name="Rectangle 11"/>
          <p:cNvSpPr>
            <a:spLocks noChangeArrowheads="1"/>
          </p:cNvSpPr>
          <p:nvPr/>
        </p:nvSpPr>
        <p:spPr bwMode="auto">
          <a:xfrm>
            <a:off x="7138988" y="1163638"/>
            <a:ext cx="9794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latin typeface="Times" charset="0"/>
              </a:rPr>
              <a:t>Example</a:t>
            </a:r>
            <a:endParaRPr lang="en-US" b="1"/>
          </a:p>
        </p:txBody>
      </p:sp>
      <p:sp>
        <p:nvSpPr>
          <p:cNvPr id="216076" name="Rectangle 12"/>
          <p:cNvSpPr>
            <a:spLocks noChangeArrowheads="1"/>
          </p:cNvSpPr>
          <p:nvPr/>
        </p:nvSpPr>
        <p:spPr bwMode="auto">
          <a:xfrm>
            <a:off x="8097838" y="11636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77" name="Rectangle 13"/>
          <p:cNvSpPr>
            <a:spLocks noChangeArrowheads="1"/>
          </p:cNvSpPr>
          <p:nvPr/>
        </p:nvSpPr>
        <p:spPr bwMode="auto">
          <a:xfrm>
            <a:off x="746125" y="1674813"/>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078" name="Rectangle 14"/>
          <p:cNvSpPr>
            <a:spLocks noChangeArrowheads="1"/>
          </p:cNvSpPr>
          <p:nvPr/>
        </p:nvSpPr>
        <p:spPr bwMode="auto">
          <a:xfrm>
            <a:off x="863600" y="1674813"/>
            <a:ext cx="13112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Proper noun</a:t>
            </a:r>
            <a:endParaRPr lang="en-US" b="1"/>
          </a:p>
        </p:txBody>
      </p:sp>
      <p:sp>
        <p:nvSpPr>
          <p:cNvPr id="216079" name="Rectangle 15"/>
          <p:cNvSpPr>
            <a:spLocks noChangeArrowheads="1"/>
          </p:cNvSpPr>
          <p:nvPr/>
        </p:nvSpPr>
        <p:spPr bwMode="auto">
          <a:xfrm>
            <a:off x="2141538"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80" name="Rectangle 16"/>
          <p:cNvSpPr>
            <a:spLocks noChangeArrowheads="1"/>
          </p:cNvSpPr>
          <p:nvPr/>
        </p:nvSpPr>
        <p:spPr bwMode="auto">
          <a:xfrm>
            <a:off x="2432050"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81" name="Rectangle 17"/>
          <p:cNvSpPr>
            <a:spLocks noChangeArrowheads="1"/>
          </p:cNvSpPr>
          <p:nvPr/>
        </p:nvSpPr>
        <p:spPr bwMode="auto">
          <a:xfrm>
            <a:off x="2954338"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82" name="Rectangle 18"/>
          <p:cNvSpPr>
            <a:spLocks noChangeArrowheads="1"/>
          </p:cNvSpPr>
          <p:nvPr/>
        </p:nvSpPr>
        <p:spPr bwMode="auto">
          <a:xfrm>
            <a:off x="3478213" y="1674813"/>
            <a:ext cx="65405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object</a:t>
            </a:r>
            <a:endParaRPr lang="en-US" b="1"/>
          </a:p>
        </p:txBody>
      </p:sp>
      <p:sp>
        <p:nvSpPr>
          <p:cNvPr id="216083" name="Rectangle 19"/>
          <p:cNvSpPr>
            <a:spLocks noChangeArrowheads="1"/>
          </p:cNvSpPr>
          <p:nvPr/>
        </p:nvSpPr>
        <p:spPr bwMode="auto">
          <a:xfrm>
            <a:off x="4116388"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84" name="Rectangle 20"/>
          <p:cNvSpPr>
            <a:spLocks noChangeArrowheads="1"/>
          </p:cNvSpPr>
          <p:nvPr/>
        </p:nvSpPr>
        <p:spPr bwMode="auto">
          <a:xfrm>
            <a:off x="4524375"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85" name="Rectangle 21"/>
          <p:cNvSpPr>
            <a:spLocks noChangeArrowheads="1"/>
          </p:cNvSpPr>
          <p:nvPr/>
        </p:nvSpPr>
        <p:spPr bwMode="auto">
          <a:xfrm>
            <a:off x="5046663"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86" name="Rectangle 22"/>
          <p:cNvSpPr>
            <a:spLocks noChangeArrowheads="1"/>
          </p:cNvSpPr>
          <p:nvPr/>
        </p:nvSpPr>
        <p:spPr bwMode="auto">
          <a:xfrm>
            <a:off x="6092825"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87" name="Rectangle 23"/>
          <p:cNvSpPr>
            <a:spLocks noChangeArrowheads="1"/>
          </p:cNvSpPr>
          <p:nvPr/>
        </p:nvSpPr>
        <p:spPr bwMode="auto">
          <a:xfrm>
            <a:off x="7138988" y="1674813"/>
            <a:ext cx="109061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Jim Smith</a:t>
            </a:r>
            <a:endParaRPr lang="en-US" b="1"/>
          </a:p>
        </p:txBody>
      </p:sp>
      <p:sp>
        <p:nvSpPr>
          <p:cNvPr id="216088" name="Rectangle 24"/>
          <p:cNvSpPr>
            <a:spLocks noChangeArrowheads="1"/>
          </p:cNvSpPr>
          <p:nvPr/>
        </p:nvSpPr>
        <p:spPr bwMode="auto">
          <a:xfrm>
            <a:off x="8213725" y="167481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89" name="Rectangle 25"/>
          <p:cNvSpPr>
            <a:spLocks noChangeArrowheads="1"/>
          </p:cNvSpPr>
          <p:nvPr/>
        </p:nvSpPr>
        <p:spPr bwMode="auto">
          <a:xfrm>
            <a:off x="746125" y="2185988"/>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090" name="Rectangle 26"/>
          <p:cNvSpPr>
            <a:spLocks noChangeArrowheads="1"/>
          </p:cNvSpPr>
          <p:nvPr/>
        </p:nvSpPr>
        <p:spPr bwMode="auto">
          <a:xfrm>
            <a:off x="863600" y="2185988"/>
            <a:ext cx="159385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Improper noun</a:t>
            </a:r>
            <a:endParaRPr lang="en-US" b="1"/>
          </a:p>
        </p:txBody>
      </p:sp>
      <p:sp>
        <p:nvSpPr>
          <p:cNvPr id="216091" name="Rectangle 27"/>
          <p:cNvSpPr>
            <a:spLocks noChangeArrowheads="1"/>
          </p:cNvSpPr>
          <p:nvPr/>
        </p:nvSpPr>
        <p:spPr bwMode="auto">
          <a:xfrm>
            <a:off x="2417763"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92" name="Rectangle 28"/>
          <p:cNvSpPr>
            <a:spLocks noChangeArrowheads="1"/>
          </p:cNvSpPr>
          <p:nvPr/>
        </p:nvSpPr>
        <p:spPr bwMode="auto">
          <a:xfrm>
            <a:off x="2432050"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93" name="Rectangle 29"/>
          <p:cNvSpPr>
            <a:spLocks noChangeArrowheads="1"/>
          </p:cNvSpPr>
          <p:nvPr/>
        </p:nvSpPr>
        <p:spPr bwMode="auto">
          <a:xfrm>
            <a:off x="2954338"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94" name="Rectangle 30"/>
          <p:cNvSpPr>
            <a:spLocks noChangeArrowheads="1"/>
          </p:cNvSpPr>
          <p:nvPr/>
        </p:nvSpPr>
        <p:spPr bwMode="auto">
          <a:xfrm>
            <a:off x="3478213" y="2185988"/>
            <a:ext cx="51911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class</a:t>
            </a:r>
            <a:endParaRPr lang="en-US" b="1"/>
          </a:p>
        </p:txBody>
      </p:sp>
      <p:sp>
        <p:nvSpPr>
          <p:cNvPr id="216095" name="Rectangle 31"/>
          <p:cNvSpPr>
            <a:spLocks noChangeArrowheads="1"/>
          </p:cNvSpPr>
          <p:nvPr/>
        </p:nvSpPr>
        <p:spPr bwMode="auto">
          <a:xfrm>
            <a:off x="3986213"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96" name="Rectangle 32"/>
          <p:cNvSpPr>
            <a:spLocks noChangeArrowheads="1"/>
          </p:cNvSpPr>
          <p:nvPr/>
        </p:nvSpPr>
        <p:spPr bwMode="auto">
          <a:xfrm>
            <a:off x="4000500"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97" name="Rectangle 33"/>
          <p:cNvSpPr>
            <a:spLocks noChangeArrowheads="1"/>
          </p:cNvSpPr>
          <p:nvPr/>
        </p:nvSpPr>
        <p:spPr bwMode="auto">
          <a:xfrm>
            <a:off x="4524375"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98" name="Rectangle 34"/>
          <p:cNvSpPr>
            <a:spLocks noChangeArrowheads="1"/>
          </p:cNvSpPr>
          <p:nvPr/>
        </p:nvSpPr>
        <p:spPr bwMode="auto">
          <a:xfrm>
            <a:off x="5046663"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099" name="Rectangle 35"/>
          <p:cNvSpPr>
            <a:spLocks noChangeArrowheads="1"/>
          </p:cNvSpPr>
          <p:nvPr/>
        </p:nvSpPr>
        <p:spPr bwMode="auto">
          <a:xfrm>
            <a:off x="6092825" y="218598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00" name="Rectangle 36"/>
          <p:cNvSpPr>
            <a:spLocks noChangeArrowheads="1"/>
          </p:cNvSpPr>
          <p:nvPr/>
        </p:nvSpPr>
        <p:spPr bwMode="auto">
          <a:xfrm>
            <a:off x="7138988" y="2185988"/>
            <a:ext cx="9794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Toy, doll</a:t>
            </a:r>
            <a:endParaRPr lang="en-US" b="1"/>
          </a:p>
        </p:txBody>
      </p:sp>
      <p:sp>
        <p:nvSpPr>
          <p:cNvPr id="216101" name="Rectangle 37"/>
          <p:cNvSpPr>
            <a:spLocks noChangeArrowheads="1"/>
          </p:cNvSpPr>
          <p:nvPr/>
        </p:nvSpPr>
        <p:spPr bwMode="auto">
          <a:xfrm>
            <a:off x="746125" y="2697163"/>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102" name="Rectangle 38"/>
          <p:cNvSpPr>
            <a:spLocks noChangeArrowheads="1"/>
          </p:cNvSpPr>
          <p:nvPr/>
        </p:nvSpPr>
        <p:spPr bwMode="auto">
          <a:xfrm>
            <a:off x="863600" y="2697163"/>
            <a:ext cx="12080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Doing verb</a:t>
            </a:r>
            <a:endParaRPr lang="en-US" b="1"/>
          </a:p>
        </p:txBody>
      </p:sp>
      <p:sp>
        <p:nvSpPr>
          <p:cNvPr id="216103" name="Rectangle 39"/>
          <p:cNvSpPr>
            <a:spLocks noChangeArrowheads="1"/>
          </p:cNvSpPr>
          <p:nvPr/>
        </p:nvSpPr>
        <p:spPr bwMode="auto">
          <a:xfrm>
            <a:off x="2039938"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04" name="Rectangle 40"/>
          <p:cNvSpPr>
            <a:spLocks noChangeArrowheads="1"/>
          </p:cNvSpPr>
          <p:nvPr/>
        </p:nvSpPr>
        <p:spPr bwMode="auto">
          <a:xfrm>
            <a:off x="2432050"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05" name="Rectangle 41"/>
          <p:cNvSpPr>
            <a:spLocks noChangeArrowheads="1"/>
          </p:cNvSpPr>
          <p:nvPr/>
        </p:nvSpPr>
        <p:spPr bwMode="auto">
          <a:xfrm>
            <a:off x="2954338"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06" name="Rectangle 42"/>
          <p:cNvSpPr>
            <a:spLocks noChangeArrowheads="1"/>
          </p:cNvSpPr>
          <p:nvPr/>
        </p:nvSpPr>
        <p:spPr bwMode="auto">
          <a:xfrm>
            <a:off x="3478213" y="2697163"/>
            <a:ext cx="8016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method</a:t>
            </a:r>
            <a:endParaRPr lang="en-US" b="1"/>
          </a:p>
        </p:txBody>
      </p:sp>
      <p:sp>
        <p:nvSpPr>
          <p:cNvPr id="216107" name="Rectangle 43"/>
          <p:cNvSpPr>
            <a:spLocks noChangeArrowheads="1"/>
          </p:cNvSpPr>
          <p:nvPr/>
        </p:nvSpPr>
        <p:spPr bwMode="auto">
          <a:xfrm>
            <a:off x="4262438"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08" name="Rectangle 44"/>
          <p:cNvSpPr>
            <a:spLocks noChangeArrowheads="1"/>
          </p:cNvSpPr>
          <p:nvPr/>
        </p:nvSpPr>
        <p:spPr bwMode="auto">
          <a:xfrm>
            <a:off x="4524375"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09" name="Rectangle 45"/>
          <p:cNvSpPr>
            <a:spLocks noChangeArrowheads="1"/>
          </p:cNvSpPr>
          <p:nvPr/>
        </p:nvSpPr>
        <p:spPr bwMode="auto">
          <a:xfrm>
            <a:off x="5046663"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10" name="Rectangle 46"/>
          <p:cNvSpPr>
            <a:spLocks noChangeArrowheads="1"/>
          </p:cNvSpPr>
          <p:nvPr/>
        </p:nvSpPr>
        <p:spPr bwMode="auto">
          <a:xfrm>
            <a:off x="6092825"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11" name="Rectangle 47"/>
          <p:cNvSpPr>
            <a:spLocks noChangeArrowheads="1"/>
          </p:cNvSpPr>
          <p:nvPr/>
        </p:nvSpPr>
        <p:spPr bwMode="auto">
          <a:xfrm>
            <a:off x="7138988" y="2697163"/>
            <a:ext cx="183991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Buy, recommend</a:t>
            </a:r>
            <a:endParaRPr lang="en-US" b="1"/>
          </a:p>
        </p:txBody>
      </p:sp>
      <p:sp>
        <p:nvSpPr>
          <p:cNvPr id="216112" name="Rectangle 48"/>
          <p:cNvSpPr>
            <a:spLocks noChangeArrowheads="1"/>
          </p:cNvSpPr>
          <p:nvPr/>
        </p:nvSpPr>
        <p:spPr bwMode="auto">
          <a:xfrm>
            <a:off x="7531100" y="26971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13" name="Rectangle 49"/>
          <p:cNvSpPr>
            <a:spLocks noChangeArrowheads="1"/>
          </p:cNvSpPr>
          <p:nvPr/>
        </p:nvSpPr>
        <p:spPr bwMode="auto">
          <a:xfrm>
            <a:off x="746125" y="3208338"/>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114" name="Rectangle 50"/>
          <p:cNvSpPr>
            <a:spLocks noChangeArrowheads="1"/>
          </p:cNvSpPr>
          <p:nvPr/>
        </p:nvSpPr>
        <p:spPr bwMode="auto">
          <a:xfrm>
            <a:off x="863600" y="3208338"/>
            <a:ext cx="11350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being verb</a:t>
            </a:r>
            <a:endParaRPr lang="en-US" b="1"/>
          </a:p>
        </p:txBody>
      </p:sp>
      <p:sp>
        <p:nvSpPr>
          <p:cNvPr id="216115" name="Rectangle 51"/>
          <p:cNvSpPr>
            <a:spLocks noChangeArrowheads="1"/>
          </p:cNvSpPr>
          <p:nvPr/>
        </p:nvSpPr>
        <p:spPr bwMode="auto">
          <a:xfrm>
            <a:off x="1966913"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16" name="Rectangle 52"/>
          <p:cNvSpPr>
            <a:spLocks noChangeArrowheads="1"/>
          </p:cNvSpPr>
          <p:nvPr/>
        </p:nvSpPr>
        <p:spPr bwMode="auto">
          <a:xfrm>
            <a:off x="2432050"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17" name="Rectangle 53"/>
          <p:cNvSpPr>
            <a:spLocks noChangeArrowheads="1"/>
          </p:cNvSpPr>
          <p:nvPr/>
        </p:nvSpPr>
        <p:spPr bwMode="auto">
          <a:xfrm>
            <a:off x="2954338"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18" name="Rectangle 54"/>
          <p:cNvSpPr>
            <a:spLocks noChangeArrowheads="1"/>
          </p:cNvSpPr>
          <p:nvPr/>
        </p:nvSpPr>
        <p:spPr bwMode="auto">
          <a:xfrm>
            <a:off x="3478213" y="3208338"/>
            <a:ext cx="125571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inheritance </a:t>
            </a:r>
            <a:endParaRPr lang="en-US" b="1"/>
          </a:p>
        </p:txBody>
      </p:sp>
      <p:sp>
        <p:nvSpPr>
          <p:cNvPr id="216119" name="Rectangle 55"/>
          <p:cNvSpPr>
            <a:spLocks noChangeArrowheads="1"/>
          </p:cNvSpPr>
          <p:nvPr/>
        </p:nvSpPr>
        <p:spPr bwMode="auto">
          <a:xfrm>
            <a:off x="4699000"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20" name="Rectangle 56"/>
          <p:cNvSpPr>
            <a:spLocks noChangeArrowheads="1"/>
          </p:cNvSpPr>
          <p:nvPr/>
        </p:nvSpPr>
        <p:spPr bwMode="auto">
          <a:xfrm>
            <a:off x="5046663"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21" name="Rectangle 57"/>
          <p:cNvSpPr>
            <a:spLocks noChangeArrowheads="1"/>
          </p:cNvSpPr>
          <p:nvPr/>
        </p:nvSpPr>
        <p:spPr bwMode="auto">
          <a:xfrm>
            <a:off x="6092825"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22" name="Rectangle 58"/>
          <p:cNvSpPr>
            <a:spLocks noChangeArrowheads="1"/>
          </p:cNvSpPr>
          <p:nvPr/>
        </p:nvSpPr>
        <p:spPr bwMode="auto">
          <a:xfrm>
            <a:off x="7138988" y="3208338"/>
            <a:ext cx="141605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is-a (kind-of)</a:t>
            </a:r>
            <a:endParaRPr lang="en-US" b="1"/>
          </a:p>
        </p:txBody>
      </p:sp>
      <p:sp>
        <p:nvSpPr>
          <p:cNvPr id="216123" name="Rectangle 59"/>
          <p:cNvSpPr>
            <a:spLocks noChangeArrowheads="1"/>
          </p:cNvSpPr>
          <p:nvPr/>
        </p:nvSpPr>
        <p:spPr bwMode="auto">
          <a:xfrm>
            <a:off x="8518525" y="3208338"/>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24" name="Rectangle 60"/>
          <p:cNvSpPr>
            <a:spLocks noChangeArrowheads="1"/>
          </p:cNvSpPr>
          <p:nvPr/>
        </p:nvSpPr>
        <p:spPr bwMode="auto">
          <a:xfrm>
            <a:off x="746125" y="3717925"/>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125" name="Rectangle 61"/>
          <p:cNvSpPr>
            <a:spLocks noChangeArrowheads="1"/>
          </p:cNvSpPr>
          <p:nvPr/>
        </p:nvSpPr>
        <p:spPr bwMode="auto">
          <a:xfrm>
            <a:off x="863600" y="3717925"/>
            <a:ext cx="126841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having verb</a:t>
            </a:r>
            <a:endParaRPr lang="en-US" b="1"/>
          </a:p>
        </p:txBody>
      </p:sp>
      <p:sp>
        <p:nvSpPr>
          <p:cNvPr id="216126" name="Rectangle 62"/>
          <p:cNvSpPr>
            <a:spLocks noChangeArrowheads="1"/>
          </p:cNvSpPr>
          <p:nvPr/>
        </p:nvSpPr>
        <p:spPr bwMode="auto">
          <a:xfrm>
            <a:off x="209708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27" name="Rectangle 63"/>
          <p:cNvSpPr>
            <a:spLocks noChangeArrowheads="1"/>
          </p:cNvSpPr>
          <p:nvPr/>
        </p:nvSpPr>
        <p:spPr bwMode="auto">
          <a:xfrm>
            <a:off x="2432050"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28" name="Rectangle 64"/>
          <p:cNvSpPr>
            <a:spLocks noChangeArrowheads="1"/>
          </p:cNvSpPr>
          <p:nvPr/>
        </p:nvSpPr>
        <p:spPr bwMode="auto">
          <a:xfrm>
            <a:off x="295433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29" name="Rectangle 65"/>
          <p:cNvSpPr>
            <a:spLocks noChangeArrowheads="1"/>
          </p:cNvSpPr>
          <p:nvPr/>
        </p:nvSpPr>
        <p:spPr bwMode="auto">
          <a:xfrm>
            <a:off x="3478213" y="3717925"/>
            <a:ext cx="1262062"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aggregation</a:t>
            </a:r>
            <a:endParaRPr lang="en-US" b="1"/>
          </a:p>
        </p:txBody>
      </p:sp>
      <p:sp>
        <p:nvSpPr>
          <p:cNvPr id="216130" name="Rectangle 66"/>
          <p:cNvSpPr>
            <a:spLocks noChangeArrowheads="1"/>
          </p:cNvSpPr>
          <p:nvPr/>
        </p:nvSpPr>
        <p:spPr bwMode="auto">
          <a:xfrm>
            <a:off x="471328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31" name="Rectangle 67"/>
          <p:cNvSpPr>
            <a:spLocks noChangeArrowheads="1"/>
          </p:cNvSpPr>
          <p:nvPr/>
        </p:nvSpPr>
        <p:spPr bwMode="auto">
          <a:xfrm>
            <a:off x="5046663"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32" name="Rectangle 68"/>
          <p:cNvSpPr>
            <a:spLocks noChangeArrowheads="1"/>
          </p:cNvSpPr>
          <p:nvPr/>
        </p:nvSpPr>
        <p:spPr bwMode="auto">
          <a:xfrm>
            <a:off x="6092825"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33" name="Rectangle 69"/>
          <p:cNvSpPr>
            <a:spLocks noChangeArrowheads="1"/>
          </p:cNvSpPr>
          <p:nvPr/>
        </p:nvSpPr>
        <p:spPr bwMode="auto">
          <a:xfrm>
            <a:off x="7138988" y="3717925"/>
            <a:ext cx="6746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has an</a:t>
            </a:r>
            <a:endParaRPr lang="en-US" b="1"/>
          </a:p>
        </p:txBody>
      </p:sp>
      <p:sp>
        <p:nvSpPr>
          <p:cNvPr id="216134" name="Rectangle 70"/>
          <p:cNvSpPr>
            <a:spLocks noChangeArrowheads="1"/>
          </p:cNvSpPr>
          <p:nvPr/>
        </p:nvSpPr>
        <p:spPr bwMode="auto">
          <a:xfrm>
            <a:off x="7793038" y="37179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35" name="Rectangle 71"/>
          <p:cNvSpPr>
            <a:spLocks noChangeArrowheads="1"/>
          </p:cNvSpPr>
          <p:nvPr/>
        </p:nvSpPr>
        <p:spPr bwMode="auto">
          <a:xfrm>
            <a:off x="746125" y="4229100"/>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136" name="Rectangle 72"/>
          <p:cNvSpPr>
            <a:spLocks noChangeArrowheads="1"/>
          </p:cNvSpPr>
          <p:nvPr/>
        </p:nvSpPr>
        <p:spPr bwMode="auto">
          <a:xfrm>
            <a:off x="863600" y="4229100"/>
            <a:ext cx="1209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modal verb</a:t>
            </a:r>
            <a:endParaRPr lang="en-US" b="1"/>
          </a:p>
        </p:txBody>
      </p:sp>
      <p:sp>
        <p:nvSpPr>
          <p:cNvPr id="216137" name="Rectangle 73"/>
          <p:cNvSpPr>
            <a:spLocks noChangeArrowheads="1"/>
          </p:cNvSpPr>
          <p:nvPr/>
        </p:nvSpPr>
        <p:spPr bwMode="auto">
          <a:xfrm>
            <a:off x="203993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38" name="Rectangle 74"/>
          <p:cNvSpPr>
            <a:spLocks noChangeArrowheads="1"/>
          </p:cNvSpPr>
          <p:nvPr/>
        </p:nvSpPr>
        <p:spPr bwMode="auto">
          <a:xfrm>
            <a:off x="2432050"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39" name="Rectangle 75"/>
          <p:cNvSpPr>
            <a:spLocks noChangeArrowheads="1"/>
          </p:cNvSpPr>
          <p:nvPr/>
        </p:nvSpPr>
        <p:spPr bwMode="auto">
          <a:xfrm>
            <a:off x="295433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40" name="Rectangle 76"/>
          <p:cNvSpPr>
            <a:spLocks noChangeArrowheads="1"/>
          </p:cNvSpPr>
          <p:nvPr/>
        </p:nvSpPr>
        <p:spPr bwMode="auto">
          <a:xfrm>
            <a:off x="3478213" y="4229100"/>
            <a:ext cx="10541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constraint</a:t>
            </a:r>
            <a:endParaRPr lang="en-US" b="1"/>
          </a:p>
        </p:txBody>
      </p:sp>
      <p:sp>
        <p:nvSpPr>
          <p:cNvPr id="216141" name="Rectangle 77"/>
          <p:cNvSpPr>
            <a:spLocks noChangeArrowheads="1"/>
          </p:cNvSpPr>
          <p:nvPr/>
        </p:nvSpPr>
        <p:spPr bwMode="auto">
          <a:xfrm>
            <a:off x="451008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42" name="Rectangle 78"/>
          <p:cNvSpPr>
            <a:spLocks noChangeArrowheads="1"/>
          </p:cNvSpPr>
          <p:nvPr/>
        </p:nvSpPr>
        <p:spPr bwMode="auto">
          <a:xfrm>
            <a:off x="4524375"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43" name="Rectangle 79"/>
          <p:cNvSpPr>
            <a:spLocks noChangeArrowheads="1"/>
          </p:cNvSpPr>
          <p:nvPr/>
        </p:nvSpPr>
        <p:spPr bwMode="auto">
          <a:xfrm>
            <a:off x="5046663"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44" name="Rectangle 80"/>
          <p:cNvSpPr>
            <a:spLocks noChangeArrowheads="1"/>
          </p:cNvSpPr>
          <p:nvPr/>
        </p:nvSpPr>
        <p:spPr bwMode="auto">
          <a:xfrm>
            <a:off x="6092825"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45" name="Rectangle 81"/>
          <p:cNvSpPr>
            <a:spLocks noChangeArrowheads="1"/>
          </p:cNvSpPr>
          <p:nvPr/>
        </p:nvSpPr>
        <p:spPr bwMode="auto">
          <a:xfrm>
            <a:off x="7138988" y="4229100"/>
            <a:ext cx="8382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must be</a:t>
            </a:r>
            <a:endParaRPr lang="en-US" b="1"/>
          </a:p>
        </p:txBody>
      </p:sp>
      <p:sp>
        <p:nvSpPr>
          <p:cNvPr id="216146" name="Rectangle 82"/>
          <p:cNvSpPr>
            <a:spLocks noChangeArrowheads="1"/>
          </p:cNvSpPr>
          <p:nvPr/>
        </p:nvSpPr>
        <p:spPr bwMode="auto">
          <a:xfrm>
            <a:off x="7951788" y="422910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47" name="Rectangle 83"/>
          <p:cNvSpPr>
            <a:spLocks noChangeArrowheads="1"/>
          </p:cNvSpPr>
          <p:nvPr/>
        </p:nvSpPr>
        <p:spPr bwMode="auto">
          <a:xfrm>
            <a:off x="746125" y="4740275"/>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148" name="Rectangle 84"/>
          <p:cNvSpPr>
            <a:spLocks noChangeArrowheads="1"/>
          </p:cNvSpPr>
          <p:nvPr/>
        </p:nvSpPr>
        <p:spPr bwMode="auto">
          <a:xfrm>
            <a:off x="863600" y="4740275"/>
            <a:ext cx="9667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adjective</a:t>
            </a:r>
            <a:endParaRPr lang="en-US" b="1"/>
          </a:p>
        </p:txBody>
      </p:sp>
      <p:sp>
        <p:nvSpPr>
          <p:cNvPr id="216149" name="Rectangle 85"/>
          <p:cNvSpPr>
            <a:spLocks noChangeArrowheads="1"/>
          </p:cNvSpPr>
          <p:nvPr/>
        </p:nvSpPr>
        <p:spPr bwMode="auto">
          <a:xfrm>
            <a:off x="1806575"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50" name="Rectangle 86"/>
          <p:cNvSpPr>
            <a:spLocks noChangeArrowheads="1"/>
          </p:cNvSpPr>
          <p:nvPr/>
        </p:nvSpPr>
        <p:spPr bwMode="auto">
          <a:xfrm>
            <a:off x="1909763"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51" name="Rectangle 87"/>
          <p:cNvSpPr>
            <a:spLocks noChangeArrowheads="1"/>
          </p:cNvSpPr>
          <p:nvPr/>
        </p:nvSpPr>
        <p:spPr bwMode="auto">
          <a:xfrm>
            <a:off x="2432050"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52" name="Rectangle 88"/>
          <p:cNvSpPr>
            <a:spLocks noChangeArrowheads="1"/>
          </p:cNvSpPr>
          <p:nvPr/>
        </p:nvSpPr>
        <p:spPr bwMode="auto">
          <a:xfrm>
            <a:off x="2954338"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53" name="Rectangle 89"/>
          <p:cNvSpPr>
            <a:spLocks noChangeArrowheads="1"/>
          </p:cNvSpPr>
          <p:nvPr/>
        </p:nvSpPr>
        <p:spPr bwMode="auto">
          <a:xfrm>
            <a:off x="3478213" y="4740275"/>
            <a:ext cx="8921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attribute</a:t>
            </a:r>
            <a:endParaRPr lang="en-US" b="1"/>
          </a:p>
        </p:txBody>
      </p:sp>
      <p:sp>
        <p:nvSpPr>
          <p:cNvPr id="216154" name="Rectangle 90"/>
          <p:cNvSpPr>
            <a:spLocks noChangeArrowheads="1"/>
          </p:cNvSpPr>
          <p:nvPr/>
        </p:nvSpPr>
        <p:spPr bwMode="auto">
          <a:xfrm>
            <a:off x="4349750"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55" name="Rectangle 91"/>
          <p:cNvSpPr>
            <a:spLocks noChangeArrowheads="1"/>
          </p:cNvSpPr>
          <p:nvPr/>
        </p:nvSpPr>
        <p:spPr bwMode="auto">
          <a:xfrm>
            <a:off x="4524375"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56" name="Rectangle 92"/>
          <p:cNvSpPr>
            <a:spLocks noChangeArrowheads="1"/>
          </p:cNvSpPr>
          <p:nvPr/>
        </p:nvSpPr>
        <p:spPr bwMode="auto">
          <a:xfrm>
            <a:off x="5046663"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57" name="Rectangle 93"/>
          <p:cNvSpPr>
            <a:spLocks noChangeArrowheads="1"/>
          </p:cNvSpPr>
          <p:nvPr/>
        </p:nvSpPr>
        <p:spPr bwMode="auto">
          <a:xfrm>
            <a:off x="6092825"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58" name="Rectangle 94"/>
          <p:cNvSpPr>
            <a:spLocks noChangeArrowheads="1"/>
          </p:cNvSpPr>
          <p:nvPr/>
        </p:nvSpPr>
        <p:spPr bwMode="auto">
          <a:xfrm>
            <a:off x="7138988" y="4740275"/>
            <a:ext cx="11715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3 years old</a:t>
            </a:r>
            <a:endParaRPr lang="en-US" b="1"/>
          </a:p>
        </p:txBody>
      </p:sp>
      <p:sp>
        <p:nvSpPr>
          <p:cNvPr id="216159" name="Rectangle 95"/>
          <p:cNvSpPr>
            <a:spLocks noChangeArrowheads="1"/>
          </p:cNvSpPr>
          <p:nvPr/>
        </p:nvSpPr>
        <p:spPr bwMode="auto">
          <a:xfrm>
            <a:off x="8286750" y="474027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60" name="Rectangle 96"/>
          <p:cNvSpPr>
            <a:spLocks noChangeArrowheads="1"/>
          </p:cNvSpPr>
          <p:nvPr/>
        </p:nvSpPr>
        <p:spPr bwMode="auto">
          <a:xfrm>
            <a:off x="746125" y="5251450"/>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161" name="Rectangle 97"/>
          <p:cNvSpPr>
            <a:spLocks noChangeArrowheads="1"/>
          </p:cNvSpPr>
          <p:nvPr/>
        </p:nvSpPr>
        <p:spPr bwMode="auto">
          <a:xfrm>
            <a:off x="863600" y="5251450"/>
            <a:ext cx="15367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transitive verb</a:t>
            </a:r>
            <a:endParaRPr lang="en-US" b="1"/>
          </a:p>
        </p:txBody>
      </p:sp>
      <p:sp>
        <p:nvSpPr>
          <p:cNvPr id="216162" name="Rectangle 98"/>
          <p:cNvSpPr>
            <a:spLocks noChangeArrowheads="1"/>
          </p:cNvSpPr>
          <p:nvPr/>
        </p:nvSpPr>
        <p:spPr bwMode="auto">
          <a:xfrm>
            <a:off x="235902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63" name="Rectangle 99"/>
          <p:cNvSpPr>
            <a:spLocks noChangeArrowheads="1"/>
          </p:cNvSpPr>
          <p:nvPr/>
        </p:nvSpPr>
        <p:spPr bwMode="auto">
          <a:xfrm>
            <a:off x="2432050"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64" name="Rectangle 100"/>
          <p:cNvSpPr>
            <a:spLocks noChangeArrowheads="1"/>
          </p:cNvSpPr>
          <p:nvPr/>
        </p:nvSpPr>
        <p:spPr bwMode="auto">
          <a:xfrm>
            <a:off x="2954338"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65" name="Rectangle 101"/>
          <p:cNvSpPr>
            <a:spLocks noChangeArrowheads="1"/>
          </p:cNvSpPr>
          <p:nvPr/>
        </p:nvSpPr>
        <p:spPr bwMode="auto">
          <a:xfrm>
            <a:off x="3478213" y="5251450"/>
            <a:ext cx="8016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method</a:t>
            </a:r>
            <a:endParaRPr lang="en-US" b="1"/>
          </a:p>
        </p:txBody>
      </p:sp>
      <p:sp>
        <p:nvSpPr>
          <p:cNvPr id="216166" name="Rectangle 102"/>
          <p:cNvSpPr>
            <a:spLocks noChangeArrowheads="1"/>
          </p:cNvSpPr>
          <p:nvPr/>
        </p:nvSpPr>
        <p:spPr bwMode="auto">
          <a:xfrm>
            <a:off x="4262438"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67" name="Rectangle 103"/>
          <p:cNvSpPr>
            <a:spLocks noChangeArrowheads="1"/>
          </p:cNvSpPr>
          <p:nvPr/>
        </p:nvSpPr>
        <p:spPr bwMode="auto">
          <a:xfrm>
            <a:off x="452437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68" name="Rectangle 104"/>
          <p:cNvSpPr>
            <a:spLocks noChangeArrowheads="1"/>
          </p:cNvSpPr>
          <p:nvPr/>
        </p:nvSpPr>
        <p:spPr bwMode="auto">
          <a:xfrm>
            <a:off x="5046663"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69" name="Rectangle 105"/>
          <p:cNvSpPr>
            <a:spLocks noChangeArrowheads="1"/>
          </p:cNvSpPr>
          <p:nvPr/>
        </p:nvSpPr>
        <p:spPr bwMode="auto">
          <a:xfrm>
            <a:off x="609282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70" name="Rectangle 106"/>
          <p:cNvSpPr>
            <a:spLocks noChangeArrowheads="1"/>
          </p:cNvSpPr>
          <p:nvPr/>
        </p:nvSpPr>
        <p:spPr bwMode="auto">
          <a:xfrm>
            <a:off x="7138988" y="5251450"/>
            <a:ext cx="534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enter</a:t>
            </a:r>
            <a:endParaRPr lang="en-US" b="1"/>
          </a:p>
        </p:txBody>
      </p:sp>
      <p:sp>
        <p:nvSpPr>
          <p:cNvPr id="216171" name="Rectangle 107"/>
          <p:cNvSpPr>
            <a:spLocks noChangeArrowheads="1"/>
          </p:cNvSpPr>
          <p:nvPr/>
        </p:nvSpPr>
        <p:spPr bwMode="auto">
          <a:xfrm>
            <a:off x="7661275" y="5251450"/>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72" name="Rectangle 108"/>
          <p:cNvSpPr>
            <a:spLocks noChangeArrowheads="1"/>
          </p:cNvSpPr>
          <p:nvPr/>
        </p:nvSpPr>
        <p:spPr bwMode="auto">
          <a:xfrm>
            <a:off x="746125" y="5762625"/>
            <a:ext cx="666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 </a:t>
            </a:r>
            <a:endParaRPr lang="en-US" b="1"/>
          </a:p>
        </p:txBody>
      </p:sp>
      <p:sp>
        <p:nvSpPr>
          <p:cNvPr id="216173" name="Rectangle 109"/>
          <p:cNvSpPr>
            <a:spLocks noChangeArrowheads="1"/>
          </p:cNvSpPr>
          <p:nvPr/>
        </p:nvSpPr>
        <p:spPr bwMode="auto">
          <a:xfrm>
            <a:off x="863600" y="5762625"/>
            <a:ext cx="17446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intransitive verb</a:t>
            </a:r>
            <a:endParaRPr lang="en-US" b="1"/>
          </a:p>
        </p:txBody>
      </p:sp>
      <p:sp>
        <p:nvSpPr>
          <p:cNvPr id="216174" name="Rectangle 110"/>
          <p:cNvSpPr>
            <a:spLocks noChangeArrowheads="1"/>
          </p:cNvSpPr>
          <p:nvPr/>
        </p:nvSpPr>
        <p:spPr bwMode="auto">
          <a:xfrm>
            <a:off x="2562225"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75" name="Rectangle 111"/>
          <p:cNvSpPr>
            <a:spLocks noChangeArrowheads="1"/>
          </p:cNvSpPr>
          <p:nvPr/>
        </p:nvSpPr>
        <p:spPr bwMode="auto">
          <a:xfrm>
            <a:off x="2954338"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76" name="Rectangle 112"/>
          <p:cNvSpPr>
            <a:spLocks noChangeArrowheads="1"/>
          </p:cNvSpPr>
          <p:nvPr/>
        </p:nvSpPr>
        <p:spPr bwMode="auto">
          <a:xfrm>
            <a:off x="3478213" y="5762625"/>
            <a:ext cx="1625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method (event)</a:t>
            </a:r>
            <a:endParaRPr lang="en-US" b="1"/>
          </a:p>
        </p:txBody>
      </p:sp>
      <p:sp>
        <p:nvSpPr>
          <p:cNvPr id="216177" name="Rectangle 113"/>
          <p:cNvSpPr>
            <a:spLocks noChangeArrowheads="1"/>
          </p:cNvSpPr>
          <p:nvPr/>
        </p:nvSpPr>
        <p:spPr bwMode="auto">
          <a:xfrm>
            <a:off x="5060950"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78" name="Rectangle 114"/>
          <p:cNvSpPr>
            <a:spLocks noChangeArrowheads="1"/>
          </p:cNvSpPr>
          <p:nvPr/>
        </p:nvSpPr>
        <p:spPr bwMode="auto">
          <a:xfrm>
            <a:off x="6092825" y="5762625"/>
            <a:ext cx="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79" name="Rectangle 115"/>
          <p:cNvSpPr>
            <a:spLocks noChangeArrowheads="1"/>
          </p:cNvSpPr>
          <p:nvPr/>
        </p:nvSpPr>
        <p:spPr bwMode="auto">
          <a:xfrm>
            <a:off x="7138988" y="5762625"/>
            <a:ext cx="12080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charset="0"/>
              </a:rPr>
              <a:t>depends on</a:t>
            </a:r>
            <a:endParaRPr lang="en-US" b="1"/>
          </a:p>
        </p:txBody>
      </p:sp>
      <p:sp>
        <p:nvSpPr>
          <p:cNvPr id="216180" name="Rectangle 116"/>
          <p:cNvSpPr>
            <a:spLocks noChangeArrowheads="1"/>
          </p:cNvSpPr>
          <p:nvPr/>
        </p:nvSpPr>
        <p:spPr bwMode="auto">
          <a:xfrm>
            <a:off x="1255713" y="6049963"/>
            <a:ext cx="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de-DE" b="1"/>
          </a:p>
        </p:txBody>
      </p:sp>
      <p:sp>
        <p:nvSpPr>
          <p:cNvPr id="216182" name="Text Box 118"/>
          <p:cNvSpPr txBox="1">
            <a:spLocks noChangeArrowheads="1"/>
          </p:cNvSpPr>
          <p:nvPr/>
        </p:nvSpPr>
        <p:spPr bwMode="auto">
          <a:xfrm>
            <a:off x="381000" y="6196013"/>
            <a:ext cx="311150" cy="6111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sz="1600" b="1"/>
          </a:p>
          <a:p>
            <a:r>
              <a:rPr lang="en-US">
                <a:solidFill>
                  <a:srgbClr val="000000"/>
                </a:solidFill>
              </a:rPr>
              <a:t>  </a:t>
            </a:r>
          </a:p>
        </p:txBody>
      </p:sp>
    </p:spTree>
    <p:extLst>
      <p:ext uri="{BB962C8B-B14F-4D97-AF65-F5344CB8AC3E}">
        <p14:creationId xmlns:p14="http://schemas.microsoft.com/office/powerpoint/2010/main" val="262708556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817558" y="228684"/>
            <a:ext cx="7221667" cy="596816"/>
          </a:xfrm>
        </p:spPr>
        <p:txBody>
          <a:bodyPr/>
          <a:lstStyle/>
          <a:p>
            <a:r>
              <a:rPr lang="de-DE" sz="2000" dirty="0"/>
              <a:t>Generation </a:t>
            </a:r>
            <a:r>
              <a:rPr lang="de-DE" sz="2000" dirty="0" err="1"/>
              <a:t>of</a:t>
            </a:r>
            <a:r>
              <a:rPr lang="de-DE" sz="2000" dirty="0"/>
              <a:t> a </a:t>
            </a:r>
            <a:r>
              <a:rPr lang="de-DE" sz="2000" dirty="0" err="1"/>
              <a:t>class</a:t>
            </a:r>
            <a:r>
              <a:rPr lang="de-DE" sz="2000" dirty="0"/>
              <a:t> </a:t>
            </a:r>
            <a:r>
              <a:rPr lang="de-DE" sz="2000" dirty="0" err="1"/>
              <a:t>diagram</a:t>
            </a:r>
            <a:r>
              <a:rPr lang="de-DE" sz="2000" dirty="0"/>
              <a:t> </a:t>
            </a:r>
            <a:r>
              <a:rPr lang="de-DE" sz="2000" dirty="0" err="1"/>
              <a:t>from</a:t>
            </a:r>
            <a:r>
              <a:rPr lang="de-DE" sz="2000" dirty="0"/>
              <a:t> </a:t>
            </a:r>
            <a:r>
              <a:rPr lang="de-DE" sz="2000" dirty="0" err="1"/>
              <a:t>flow</a:t>
            </a:r>
            <a:r>
              <a:rPr lang="de-DE" sz="2000" dirty="0"/>
              <a:t> </a:t>
            </a:r>
            <a:r>
              <a:rPr lang="de-DE" sz="2000" dirty="0" err="1"/>
              <a:t>of</a:t>
            </a:r>
            <a:r>
              <a:rPr lang="de-DE" sz="2000" dirty="0"/>
              <a:t> </a:t>
            </a:r>
            <a:r>
              <a:rPr lang="de-DE" sz="2000" dirty="0" err="1"/>
              <a:t>events</a:t>
            </a:r>
            <a:endParaRPr lang="de-DE" sz="2000" dirty="0"/>
          </a:p>
        </p:txBody>
      </p:sp>
      <p:sp>
        <p:nvSpPr>
          <p:cNvPr id="133123" name="Rectangle 3"/>
          <p:cNvSpPr>
            <a:spLocks noGrp="1" noChangeArrowheads="1"/>
          </p:cNvSpPr>
          <p:nvPr>
            <p:ph type="body" idx="1"/>
          </p:nvPr>
        </p:nvSpPr>
        <p:spPr>
          <a:xfrm>
            <a:off x="2762250" y="1442028"/>
            <a:ext cx="6281738" cy="2628900"/>
          </a:xfrm>
        </p:spPr>
        <p:txBody>
          <a:bodyPr/>
          <a:lstStyle/>
          <a:p>
            <a:r>
              <a:rPr lang="de-DE" sz="2000" dirty="0">
                <a:latin typeface="Courier" charset="0"/>
              </a:rPr>
              <a:t>The </a:t>
            </a:r>
            <a:r>
              <a:rPr lang="de-DE" sz="2000" dirty="0" err="1">
                <a:latin typeface="Courier" charset="0"/>
              </a:rPr>
              <a:t>customer</a:t>
            </a:r>
            <a:r>
              <a:rPr lang="de-DE" sz="2000" dirty="0">
                <a:latin typeface="Courier" charset="0"/>
              </a:rPr>
              <a:t> </a:t>
            </a:r>
            <a:r>
              <a:rPr lang="de-DE" sz="2000" dirty="0" err="1">
                <a:latin typeface="Courier" charset="0"/>
              </a:rPr>
              <a:t>enters</a:t>
            </a:r>
            <a:r>
              <a:rPr lang="de-DE" sz="2000" dirty="0">
                <a:latin typeface="Courier" charset="0"/>
              </a:rPr>
              <a:t> </a:t>
            </a:r>
            <a:r>
              <a:rPr lang="de-DE" sz="2000" dirty="0" err="1">
                <a:latin typeface="Courier" charset="0"/>
              </a:rPr>
              <a:t>the</a:t>
            </a:r>
            <a:r>
              <a:rPr lang="de-DE" sz="2000" dirty="0">
                <a:latin typeface="Courier" charset="0"/>
              </a:rPr>
              <a:t> </a:t>
            </a:r>
            <a:r>
              <a:rPr lang="de-DE" sz="2000" dirty="0" err="1">
                <a:latin typeface="Courier" charset="0"/>
              </a:rPr>
              <a:t>store</a:t>
            </a:r>
            <a:r>
              <a:rPr lang="de-DE" sz="2000" dirty="0">
                <a:latin typeface="Courier" charset="0"/>
              </a:rPr>
              <a:t> </a:t>
            </a:r>
            <a:r>
              <a:rPr lang="de-DE" sz="2000" dirty="0" err="1">
                <a:latin typeface="Courier" charset="0"/>
              </a:rPr>
              <a:t>to</a:t>
            </a:r>
            <a:r>
              <a:rPr lang="de-DE" sz="2000" dirty="0">
                <a:latin typeface="Courier" charset="0"/>
              </a:rPr>
              <a:t> </a:t>
            </a:r>
            <a:r>
              <a:rPr lang="de-DE" sz="2000" dirty="0" err="1">
                <a:latin typeface="Courier" charset="0"/>
              </a:rPr>
              <a:t>buy</a:t>
            </a:r>
            <a:r>
              <a:rPr lang="de-DE" sz="2000" dirty="0">
                <a:latin typeface="Courier" charset="0"/>
              </a:rPr>
              <a:t> a </a:t>
            </a:r>
            <a:r>
              <a:rPr lang="de-DE" sz="2000" dirty="0" err="1">
                <a:latin typeface="Courier" charset="0"/>
              </a:rPr>
              <a:t>toy</a:t>
            </a:r>
            <a:r>
              <a:rPr lang="de-DE" sz="2000" dirty="0">
                <a:latin typeface="Courier" charset="0"/>
              </a:rPr>
              <a:t>. </a:t>
            </a:r>
            <a:r>
              <a:rPr lang="de-DE" sz="2000" dirty="0" err="1">
                <a:latin typeface="Courier" charset="0"/>
              </a:rPr>
              <a:t>It</a:t>
            </a:r>
            <a:r>
              <a:rPr lang="de-DE" sz="2000" dirty="0">
                <a:latin typeface="Courier" charset="0"/>
              </a:rPr>
              <a:t> </a:t>
            </a:r>
            <a:r>
              <a:rPr lang="de-DE" sz="2000" dirty="0" err="1">
                <a:latin typeface="Courier" charset="0"/>
              </a:rPr>
              <a:t>has</a:t>
            </a:r>
            <a:r>
              <a:rPr lang="de-DE" sz="2000" dirty="0">
                <a:latin typeface="Courier" charset="0"/>
              </a:rPr>
              <a:t> </a:t>
            </a:r>
            <a:r>
              <a:rPr lang="de-DE" sz="2000" dirty="0" err="1">
                <a:latin typeface="Courier" charset="0"/>
              </a:rPr>
              <a:t>to</a:t>
            </a:r>
            <a:r>
              <a:rPr lang="de-DE" sz="2000" dirty="0">
                <a:latin typeface="Courier" charset="0"/>
              </a:rPr>
              <a:t> </a:t>
            </a:r>
            <a:r>
              <a:rPr lang="de-DE" sz="2000" dirty="0" err="1">
                <a:latin typeface="Courier" charset="0"/>
              </a:rPr>
              <a:t>be</a:t>
            </a:r>
            <a:r>
              <a:rPr lang="de-DE" sz="2000" dirty="0">
                <a:latin typeface="Courier" charset="0"/>
              </a:rPr>
              <a:t> a </a:t>
            </a:r>
            <a:r>
              <a:rPr lang="de-DE" sz="2000" dirty="0" err="1">
                <a:latin typeface="Courier" charset="0"/>
              </a:rPr>
              <a:t>toy</a:t>
            </a:r>
            <a:r>
              <a:rPr lang="de-DE" sz="2000" dirty="0">
                <a:latin typeface="Courier" charset="0"/>
              </a:rPr>
              <a:t> </a:t>
            </a:r>
            <a:r>
              <a:rPr lang="de-DE" sz="2000" dirty="0" err="1">
                <a:latin typeface="Courier" charset="0"/>
              </a:rPr>
              <a:t>that</a:t>
            </a:r>
            <a:r>
              <a:rPr lang="de-DE" sz="2000" dirty="0">
                <a:latin typeface="Courier" charset="0"/>
              </a:rPr>
              <a:t> </a:t>
            </a:r>
            <a:r>
              <a:rPr lang="de-DE" sz="2000" dirty="0" err="1">
                <a:latin typeface="Courier" charset="0"/>
              </a:rPr>
              <a:t>his</a:t>
            </a:r>
            <a:r>
              <a:rPr lang="de-DE" sz="2000" dirty="0">
                <a:latin typeface="Courier" charset="0"/>
              </a:rPr>
              <a:t> </a:t>
            </a:r>
            <a:r>
              <a:rPr lang="de-DE" sz="2000" dirty="0" err="1">
                <a:latin typeface="Courier" charset="0"/>
              </a:rPr>
              <a:t>daughter</a:t>
            </a:r>
            <a:r>
              <a:rPr lang="de-DE" sz="2000" dirty="0">
                <a:latin typeface="Courier" charset="0"/>
              </a:rPr>
              <a:t> </a:t>
            </a:r>
            <a:r>
              <a:rPr lang="de-DE" sz="2000" dirty="0" err="1">
                <a:latin typeface="Courier" charset="0"/>
              </a:rPr>
              <a:t>likes</a:t>
            </a:r>
            <a:r>
              <a:rPr lang="de-DE" sz="2000" dirty="0">
                <a:latin typeface="Courier" charset="0"/>
              </a:rPr>
              <a:t> </a:t>
            </a:r>
            <a:r>
              <a:rPr lang="de-DE" sz="2000" dirty="0" err="1">
                <a:latin typeface="Courier" charset="0"/>
              </a:rPr>
              <a:t>and</a:t>
            </a:r>
            <a:r>
              <a:rPr lang="de-DE" sz="2000" dirty="0">
                <a:latin typeface="Courier" charset="0"/>
              </a:rPr>
              <a:t> </a:t>
            </a:r>
            <a:r>
              <a:rPr lang="de-DE" sz="2000" dirty="0" err="1">
                <a:latin typeface="Courier" charset="0"/>
              </a:rPr>
              <a:t>it</a:t>
            </a:r>
            <a:r>
              <a:rPr lang="de-DE" sz="2000" dirty="0">
                <a:latin typeface="Courier" charset="0"/>
              </a:rPr>
              <a:t> must </a:t>
            </a:r>
            <a:r>
              <a:rPr lang="de-DE" sz="2000" dirty="0" err="1">
                <a:latin typeface="Courier" charset="0"/>
              </a:rPr>
              <a:t>cost</a:t>
            </a:r>
            <a:r>
              <a:rPr lang="de-DE" sz="2000" dirty="0">
                <a:latin typeface="Courier" charset="0"/>
              </a:rPr>
              <a:t> </a:t>
            </a:r>
            <a:r>
              <a:rPr lang="de-DE" sz="2000" dirty="0" err="1">
                <a:latin typeface="Courier" charset="0"/>
              </a:rPr>
              <a:t>less</a:t>
            </a:r>
            <a:r>
              <a:rPr lang="de-DE" sz="2000" dirty="0">
                <a:latin typeface="Courier" charset="0"/>
              </a:rPr>
              <a:t> </a:t>
            </a:r>
            <a:r>
              <a:rPr lang="de-DE" sz="2000" dirty="0" err="1">
                <a:latin typeface="Courier" charset="0"/>
              </a:rPr>
              <a:t>than</a:t>
            </a:r>
            <a:r>
              <a:rPr lang="de-DE" sz="2000" dirty="0">
                <a:latin typeface="Courier" charset="0"/>
              </a:rPr>
              <a:t> 50 Euro. He </a:t>
            </a:r>
            <a:r>
              <a:rPr lang="de-DE" sz="2000" dirty="0" err="1">
                <a:latin typeface="Courier" charset="0"/>
              </a:rPr>
              <a:t>tries</a:t>
            </a:r>
            <a:r>
              <a:rPr lang="de-DE" sz="2000" dirty="0">
                <a:latin typeface="Courier" charset="0"/>
              </a:rPr>
              <a:t> a </a:t>
            </a:r>
            <a:r>
              <a:rPr lang="de-DE" sz="2000" dirty="0" err="1">
                <a:latin typeface="Courier" charset="0"/>
              </a:rPr>
              <a:t>videogame</a:t>
            </a:r>
            <a:r>
              <a:rPr lang="de-DE" sz="2000" dirty="0">
                <a:latin typeface="Courier" charset="0"/>
              </a:rPr>
              <a:t>, </a:t>
            </a:r>
            <a:r>
              <a:rPr lang="de-DE" sz="2000" dirty="0" err="1">
                <a:latin typeface="Courier" charset="0"/>
              </a:rPr>
              <a:t>which</a:t>
            </a:r>
            <a:r>
              <a:rPr lang="de-DE" sz="2000" dirty="0">
                <a:latin typeface="Courier" charset="0"/>
              </a:rPr>
              <a:t> </a:t>
            </a:r>
            <a:r>
              <a:rPr lang="de-DE" sz="2000" dirty="0" err="1">
                <a:latin typeface="Courier" charset="0"/>
              </a:rPr>
              <a:t>uses</a:t>
            </a:r>
            <a:r>
              <a:rPr lang="de-DE" sz="2000" dirty="0">
                <a:latin typeface="Courier" charset="0"/>
              </a:rPr>
              <a:t> a </a:t>
            </a:r>
            <a:r>
              <a:rPr lang="de-DE" sz="2000" dirty="0" err="1">
                <a:latin typeface="Courier" charset="0"/>
              </a:rPr>
              <a:t>data</a:t>
            </a:r>
            <a:r>
              <a:rPr lang="de-DE" sz="2000" dirty="0">
                <a:latin typeface="Courier" charset="0"/>
              </a:rPr>
              <a:t> </a:t>
            </a:r>
            <a:r>
              <a:rPr lang="de-DE" sz="2000" dirty="0" err="1">
                <a:latin typeface="Courier" charset="0"/>
              </a:rPr>
              <a:t>glove</a:t>
            </a:r>
            <a:r>
              <a:rPr lang="de-DE" sz="2000" dirty="0">
                <a:latin typeface="Courier" charset="0"/>
              </a:rPr>
              <a:t> </a:t>
            </a:r>
            <a:r>
              <a:rPr lang="de-DE" sz="2000" dirty="0" err="1">
                <a:latin typeface="Courier" charset="0"/>
              </a:rPr>
              <a:t>and</a:t>
            </a:r>
            <a:r>
              <a:rPr lang="de-DE" sz="2000" dirty="0">
                <a:latin typeface="Courier" charset="0"/>
              </a:rPr>
              <a:t> a </a:t>
            </a:r>
            <a:r>
              <a:rPr lang="de-DE" sz="2000" dirty="0" err="1">
                <a:latin typeface="Courier" charset="0"/>
              </a:rPr>
              <a:t>head-mounted</a:t>
            </a:r>
            <a:r>
              <a:rPr lang="de-DE" sz="2000" dirty="0">
                <a:latin typeface="Courier" charset="0"/>
              </a:rPr>
              <a:t> </a:t>
            </a:r>
            <a:r>
              <a:rPr lang="de-DE" sz="2000" dirty="0" err="1">
                <a:latin typeface="Courier" charset="0"/>
              </a:rPr>
              <a:t>display</a:t>
            </a:r>
            <a:r>
              <a:rPr lang="de-DE" sz="2000" dirty="0">
                <a:latin typeface="Courier" charset="0"/>
              </a:rPr>
              <a:t>. He </a:t>
            </a:r>
            <a:r>
              <a:rPr lang="de-DE" sz="2000" dirty="0" err="1">
                <a:latin typeface="Courier" charset="0"/>
              </a:rPr>
              <a:t>likes</a:t>
            </a:r>
            <a:r>
              <a:rPr lang="de-DE" sz="2000" dirty="0">
                <a:latin typeface="Courier" charset="0"/>
              </a:rPr>
              <a:t> it.</a:t>
            </a:r>
          </a:p>
        </p:txBody>
      </p:sp>
      <p:sp>
        <p:nvSpPr>
          <p:cNvPr id="133124" name="Rectangle 4"/>
          <p:cNvSpPr>
            <a:spLocks noChangeArrowheads="1"/>
          </p:cNvSpPr>
          <p:nvPr/>
        </p:nvSpPr>
        <p:spPr bwMode="auto">
          <a:xfrm>
            <a:off x="2762250" y="3657594"/>
            <a:ext cx="6188075" cy="24130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pPr marL="449263" indent="-449263" algn="l" eaLnBrk="0" hangingPunct="0">
              <a:lnSpc>
                <a:spcPct val="110000"/>
              </a:lnSpc>
              <a:spcBef>
                <a:spcPct val="20000"/>
              </a:spcBef>
              <a:buSzPct val="120000"/>
              <a:buBlip>
                <a:blip r:embed="rId3"/>
              </a:buBlip>
            </a:pPr>
            <a:r>
              <a:rPr lang="de-DE" sz="2000" dirty="0">
                <a:solidFill>
                  <a:srgbClr val="133984"/>
                </a:solidFill>
                <a:latin typeface="Courier" charset="0"/>
                <a:ea typeface="+mn-ea"/>
              </a:rPr>
              <a:t>An </a:t>
            </a:r>
            <a:r>
              <a:rPr lang="de-DE" sz="2000" dirty="0" err="1">
                <a:solidFill>
                  <a:srgbClr val="133984"/>
                </a:solidFill>
                <a:latin typeface="Courier" charset="0"/>
                <a:ea typeface="+mn-ea"/>
              </a:rPr>
              <a:t>assistant</a:t>
            </a:r>
            <a:r>
              <a:rPr lang="de-DE" sz="2000" dirty="0">
                <a:solidFill>
                  <a:srgbClr val="133984"/>
                </a:solidFill>
                <a:latin typeface="Courier" charset="0"/>
                <a:ea typeface="+mn-ea"/>
              </a:rPr>
              <a:t> </a:t>
            </a:r>
            <a:r>
              <a:rPr lang="de-DE" sz="2000" dirty="0" err="1">
                <a:solidFill>
                  <a:srgbClr val="133984"/>
                </a:solidFill>
                <a:latin typeface="Courier" charset="0"/>
                <a:ea typeface="+mn-ea"/>
              </a:rPr>
              <a:t>helps</a:t>
            </a:r>
            <a:r>
              <a:rPr lang="de-DE" sz="2000" dirty="0">
                <a:solidFill>
                  <a:srgbClr val="133984"/>
                </a:solidFill>
                <a:latin typeface="Courier" charset="0"/>
                <a:ea typeface="+mn-ea"/>
              </a:rPr>
              <a:t> </a:t>
            </a:r>
            <a:r>
              <a:rPr lang="de-DE" sz="2000" dirty="0" err="1">
                <a:solidFill>
                  <a:srgbClr val="133984"/>
                </a:solidFill>
                <a:latin typeface="Courier" charset="0"/>
                <a:ea typeface="+mn-ea"/>
              </a:rPr>
              <a:t>him</a:t>
            </a:r>
            <a:r>
              <a:rPr lang="de-DE" sz="2000" dirty="0">
                <a:solidFill>
                  <a:srgbClr val="133984"/>
                </a:solidFill>
                <a:latin typeface="Courier" charset="0"/>
                <a:ea typeface="+mn-ea"/>
              </a:rPr>
              <a:t>. The </a:t>
            </a:r>
            <a:r>
              <a:rPr lang="de-DE" sz="2000" dirty="0" err="1">
                <a:solidFill>
                  <a:srgbClr val="133984"/>
                </a:solidFill>
                <a:latin typeface="Courier" charset="0"/>
                <a:ea typeface="+mn-ea"/>
              </a:rPr>
              <a:t>suitability</a:t>
            </a:r>
            <a:r>
              <a:rPr lang="de-DE" sz="2000" dirty="0">
                <a:solidFill>
                  <a:srgbClr val="133984"/>
                </a:solidFill>
                <a:latin typeface="Courier" charset="0"/>
                <a:ea typeface="+mn-ea"/>
              </a:rPr>
              <a:t> </a:t>
            </a:r>
            <a:r>
              <a:rPr lang="de-DE" sz="2000" dirty="0" err="1">
                <a:solidFill>
                  <a:srgbClr val="133984"/>
                </a:solidFill>
                <a:latin typeface="Courier" charset="0"/>
                <a:ea typeface="+mn-ea"/>
              </a:rPr>
              <a:t>of</a:t>
            </a:r>
            <a:r>
              <a:rPr lang="de-DE" sz="2000" dirty="0">
                <a:solidFill>
                  <a:srgbClr val="133984"/>
                </a:solidFill>
                <a:latin typeface="Courier" charset="0"/>
                <a:ea typeface="+mn-ea"/>
              </a:rPr>
              <a:t> </a:t>
            </a:r>
            <a:r>
              <a:rPr lang="de-DE" sz="2000" dirty="0" err="1">
                <a:solidFill>
                  <a:srgbClr val="133984"/>
                </a:solidFill>
                <a:latin typeface="Courier" charset="0"/>
                <a:ea typeface="+mn-ea"/>
              </a:rPr>
              <a:t>the</a:t>
            </a:r>
            <a:r>
              <a:rPr lang="de-DE" sz="2000" dirty="0">
                <a:solidFill>
                  <a:srgbClr val="133984"/>
                </a:solidFill>
                <a:latin typeface="Courier" charset="0"/>
                <a:ea typeface="+mn-ea"/>
              </a:rPr>
              <a:t> </a:t>
            </a:r>
            <a:r>
              <a:rPr lang="de-DE" sz="2000" dirty="0" err="1">
                <a:solidFill>
                  <a:srgbClr val="133984"/>
                </a:solidFill>
                <a:latin typeface="Courier" charset="0"/>
                <a:ea typeface="+mn-ea"/>
              </a:rPr>
              <a:t>game</a:t>
            </a:r>
            <a:r>
              <a:rPr lang="de-DE" sz="2000" dirty="0">
                <a:solidFill>
                  <a:srgbClr val="133984"/>
                </a:solidFill>
                <a:latin typeface="Courier" charset="0"/>
                <a:ea typeface="+mn-ea"/>
              </a:rPr>
              <a:t> </a:t>
            </a:r>
            <a:r>
              <a:rPr lang="de-DE" sz="2000" dirty="0" err="1">
                <a:solidFill>
                  <a:srgbClr val="133984"/>
                </a:solidFill>
                <a:latin typeface="Courier" charset="0"/>
                <a:ea typeface="+mn-ea"/>
              </a:rPr>
              <a:t>depends</a:t>
            </a:r>
            <a:r>
              <a:rPr lang="de-DE" sz="2000" dirty="0">
                <a:solidFill>
                  <a:srgbClr val="133984"/>
                </a:solidFill>
                <a:latin typeface="Courier" charset="0"/>
                <a:ea typeface="+mn-ea"/>
              </a:rPr>
              <a:t> on </a:t>
            </a:r>
            <a:r>
              <a:rPr lang="de-DE" sz="2000" dirty="0" err="1">
                <a:solidFill>
                  <a:srgbClr val="133984"/>
                </a:solidFill>
                <a:latin typeface="Courier" charset="0"/>
                <a:ea typeface="+mn-ea"/>
              </a:rPr>
              <a:t>the</a:t>
            </a:r>
            <a:r>
              <a:rPr lang="de-DE" sz="2000" dirty="0">
                <a:solidFill>
                  <a:srgbClr val="133984"/>
                </a:solidFill>
                <a:latin typeface="Courier" charset="0"/>
                <a:ea typeface="+mn-ea"/>
              </a:rPr>
              <a:t> </a:t>
            </a:r>
            <a:r>
              <a:rPr lang="de-DE" sz="2000" dirty="0" err="1">
                <a:solidFill>
                  <a:srgbClr val="133984"/>
                </a:solidFill>
                <a:latin typeface="Courier" charset="0"/>
                <a:ea typeface="+mn-ea"/>
              </a:rPr>
              <a:t>age</a:t>
            </a:r>
            <a:r>
              <a:rPr lang="de-DE" sz="2000" dirty="0">
                <a:solidFill>
                  <a:srgbClr val="133984"/>
                </a:solidFill>
                <a:latin typeface="Courier" charset="0"/>
                <a:ea typeface="+mn-ea"/>
              </a:rPr>
              <a:t> </a:t>
            </a:r>
            <a:r>
              <a:rPr lang="de-DE" sz="2000" dirty="0" err="1">
                <a:solidFill>
                  <a:srgbClr val="133984"/>
                </a:solidFill>
                <a:latin typeface="Courier" charset="0"/>
                <a:ea typeface="+mn-ea"/>
              </a:rPr>
              <a:t>of</a:t>
            </a:r>
            <a:r>
              <a:rPr lang="de-DE" sz="2000" dirty="0">
                <a:solidFill>
                  <a:srgbClr val="133984"/>
                </a:solidFill>
                <a:latin typeface="Courier" charset="0"/>
                <a:ea typeface="+mn-ea"/>
              </a:rPr>
              <a:t> </a:t>
            </a:r>
            <a:r>
              <a:rPr lang="de-DE" sz="2000" dirty="0" err="1">
                <a:solidFill>
                  <a:srgbClr val="133984"/>
                </a:solidFill>
                <a:latin typeface="Courier" charset="0"/>
                <a:ea typeface="+mn-ea"/>
              </a:rPr>
              <a:t>the</a:t>
            </a:r>
            <a:r>
              <a:rPr lang="de-DE" sz="2000" dirty="0">
                <a:solidFill>
                  <a:srgbClr val="133984"/>
                </a:solidFill>
                <a:latin typeface="Courier" charset="0"/>
                <a:ea typeface="+mn-ea"/>
              </a:rPr>
              <a:t> </a:t>
            </a:r>
            <a:r>
              <a:rPr lang="de-DE" sz="2000" dirty="0" err="1">
                <a:solidFill>
                  <a:srgbClr val="133984"/>
                </a:solidFill>
                <a:latin typeface="Courier" charset="0"/>
                <a:ea typeface="+mn-ea"/>
              </a:rPr>
              <a:t>child</a:t>
            </a:r>
            <a:r>
              <a:rPr lang="de-DE" sz="2000" dirty="0">
                <a:solidFill>
                  <a:srgbClr val="133984"/>
                </a:solidFill>
                <a:latin typeface="Courier" charset="0"/>
                <a:ea typeface="+mn-ea"/>
              </a:rPr>
              <a:t>. His </a:t>
            </a:r>
            <a:r>
              <a:rPr lang="de-DE" sz="2000" dirty="0" err="1">
                <a:solidFill>
                  <a:srgbClr val="133984"/>
                </a:solidFill>
                <a:latin typeface="Courier" charset="0"/>
                <a:ea typeface="+mn-ea"/>
              </a:rPr>
              <a:t>daughter</a:t>
            </a:r>
            <a:r>
              <a:rPr lang="de-DE" sz="2000" dirty="0">
                <a:solidFill>
                  <a:srgbClr val="133984"/>
                </a:solidFill>
                <a:latin typeface="Courier" charset="0"/>
                <a:ea typeface="+mn-ea"/>
              </a:rPr>
              <a:t> </a:t>
            </a:r>
            <a:r>
              <a:rPr lang="de-DE" sz="2000" dirty="0" err="1">
                <a:solidFill>
                  <a:srgbClr val="133984"/>
                </a:solidFill>
                <a:latin typeface="Courier" charset="0"/>
                <a:ea typeface="+mn-ea"/>
              </a:rPr>
              <a:t>is</a:t>
            </a:r>
            <a:r>
              <a:rPr lang="de-DE" sz="2000" dirty="0">
                <a:solidFill>
                  <a:srgbClr val="133984"/>
                </a:solidFill>
                <a:latin typeface="Courier" charset="0"/>
                <a:ea typeface="+mn-ea"/>
              </a:rPr>
              <a:t> </a:t>
            </a:r>
            <a:r>
              <a:rPr lang="de-DE" sz="2000" dirty="0" err="1">
                <a:solidFill>
                  <a:srgbClr val="133984"/>
                </a:solidFill>
                <a:latin typeface="Courier" charset="0"/>
                <a:ea typeface="+mn-ea"/>
              </a:rPr>
              <a:t>only</a:t>
            </a:r>
            <a:r>
              <a:rPr lang="de-DE" sz="2000" dirty="0">
                <a:solidFill>
                  <a:srgbClr val="133984"/>
                </a:solidFill>
                <a:latin typeface="Courier" charset="0"/>
                <a:ea typeface="+mn-ea"/>
              </a:rPr>
              <a:t> 3 </a:t>
            </a:r>
            <a:r>
              <a:rPr lang="de-DE" sz="2000" dirty="0" err="1">
                <a:solidFill>
                  <a:srgbClr val="133984"/>
                </a:solidFill>
                <a:latin typeface="Courier" charset="0"/>
                <a:ea typeface="+mn-ea"/>
              </a:rPr>
              <a:t>years</a:t>
            </a:r>
            <a:r>
              <a:rPr lang="de-DE" sz="2000" dirty="0">
                <a:solidFill>
                  <a:srgbClr val="133984"/>
                </a:solidFill>
                <a:latin typeface="Courier" charset="0"/>
                <a:ea typeface="+mn-ea"/>
              </a:rPr>
              <a:t> </a:t>
            </a:r>
            <a:r>
              <a:rPr lang="de-DE" sz="2000" dirty="0" err="1">
                <a:solidFill>
                  <a:srgbClr val="133984"/>
                </a:solidFill>
                <a:latin typeface="Courier" charset="0"/>
                <a:ea typeface="+mn-ea"/>
              </a:rPr>
              <a:t>old</a:t>
            </a:r>
            <a:r>
              <a:rPr lang="de-DE" sz="2000" dirty="0">
                <a:solidFill>
                  <a:srgbClr val="133984"/>
                </a:solidFill>
                <a:latin typeface="Courier" charset="0"/>
                <a:ea typeface="+mn-ea"/>
              </a:rPr>
              <a:t>. The </a:t>
            </a:r>
            <a:r>
              <a:rPr lang="de-DE" sz="2000" dirty="0" err="1">
                <a:solidFill>
                  <a:srgbClr val="133984"/>
                </a:solidFill>
                <a:latin typeface="Courier" charset="0"/>
                <a:ea typeface="+mn-ea"/>
              </a:rPr>
              <a:t>assistant</a:t>
            </a:r>
            <a:r>
              <a:rPr lang="de-DE" sz="2000" dirty="0">
                <a:solidFill>
                  <a:srgbClr val="133984"/>
                </a:solidFill>
                <a:latin typeface="Courier" charset="0"/>
                <a:ea typeface="+mn-ea"/>
              </a:rPr>
              <a:t> </a:t>
            </a:r>
            <a:r>
              <a:rPr lang="de-DE" sz="2000" dirty="0" err="1">
                <a:solidFill>
                  <a:srgbClr val="133984"/>
                </a:solidFill>
                <a:latin typeface="Courier" charset="0"/>
                <a:ea typeface="+mn-ea"/>
              </a:rPr>
              <a:t>recommends</a:t>
            </a:r>
            <a:r>
              <a:rPr lang="de-DE" sz="2000" dirty="0">
                <a:solidFill>
                  <a:srgbClr val="133984"/>
                </a:solidFill>
                <a:latin typeface="Courier" charset="0"/>
                <a:ea typeface="+mn-ea"/>
              </a:rPr>
              <a:t> </a:t>
            </a:r>
            <a:r>
              <a:rPr lang="de-DE" sz="2000" dirty="0" err="1">
                <a:solidFill>
                  <a:srgbClr val="133984"/>
                </a:solidFill>
                <a:latin typeface="Courier" charset="0"/>
                <a:ea typeface="+mn-ea"/>
              </a:rPr>
              <a:t>another</a:t>
            </a:r>
            <a:r>
              <a:rPr lang="de-DE" sz="2000" dirty="0">
                <a:solidFill>
                  <a:srgbClr val="133984"/>
                </a:solidFill>
                <a:latin typeface="Courier" charset="0"/>
                <a:ea typeface="+mn-ea"/>
              </a:rPr>
              <a:t> type </a:t>
            </a:r>
            <a:r>
              <a:rPr lang="de-DE" sz="2000" dirty="0" err="1">
                <a:solidFill>
                  <a:srgbClr val="133984"/>
                </a:solidFill>
                <a:latin typeface="Courier" charset="0"/>
                <a:ea typeface="+mn-ea"/>
              </a:rPr>
              <a:t>of</a:t>
            </a:r>
            <a:r>
              <a:rPr lang="de-DE" sz="2000" dirty="0">
                <a:solidFill>
                  <a:srgbClr val="133984"/>
                </a:solidFill>
                <a:latin typeface="Courier" charset="0"/>
                <a:ea typeface="+mn-ea"/>
              </a:rPr>
              <a:t> </a:t>
            </a:r>
            <a:r>
              <a:rPr lang="de-DE" sz="2000" dirty="0" err="1">
                <a:solidFill>
                  <a:srgbClr val="133984"/>
                </a:solidFill>
                <a:latin typeface="Courier" charset="0"/>
                <a:ea typeface="+mn-ea"/>
              </a:rPr>
              <a:t>toy</a:t>
            </a:r>
            <a:r>
              <a:rPr lang="de-DE" sz="2000" dirty="0">
                <a:solidFill>
                  <a:srgbClr val="133984"/>
                </a:solidFill>
                <a:latin typeface="Courier" charset="0"/>
                <a:ea typeface="+mn-ea"/>
              </a:rPr>
              <a:t>, </a:t>
            </a:r>
            <a:r>
              <a:rPr lang="de-DE" sz="2000" dirty="0" err="1">
                <a:solidFill>
                  <a:srgbClr val="133984"/>
                </a:solidFill>
                <a:latin typeface="Courier" charset="0"/>
                <a:ea typeface="+mn-ea"/>
              </a:rPr>
              <a:t>namely</a:t>
            </a:r>
            <a:r>
              <a:rPr lang="de-DE" sz="2000" dirty="0">
                <a:solidFill>
                  <a:srgbClr val="133984"/>
                </a:solidFill>
                <a:latin typeface="Courier" charset="0"/>
                <a:ea typeface="+mn-ea"/>
              </a:rPr>
              <a:t> a </a:t>
            </a:r>
            <a:r>
              <a:rPr lang="de-DE" sz="2000" dirty="0" err="1">
                <a:solidFill>
                  <a:srgbClr val="133984"/>
                </a:solidFill>
                <a:latin typeface="Courier" charset="0"/>
                <a:ea typeface="+mn-ea"/>
              </a:rPr>
              <a:t>boardgame</a:t>
            </a:r>
            <a:r>
              <a:rPr lang="de-DE" sz="2000" dirty="0">
                <a:solidFill>
                  <a:srgbClr val="133984"/>
                </a:solidFill>
                <a:latin typeface="Courier" charset="0"/>
                <a:ea typeface="+mn-ea"/>
              </a:rPr>
              <a:t>. The </a:t>
            </a:r>
            <a:r>
              <a:rPr lang="de-DE" sz="2000" dirty="0" err="1">
                <a:solidFill>
                  <a:srgbClr val="133984"/>
                </a:solidFill>
                <a:latin typeface="Courier" charset="0"/>
                <a:ea typeface="+mn-ea"/>
              </a:rPr>
              <a:t>customer</a:t>
            </a:r>
            <a:r>
              <a:rPr lang="de-DE" sz="2000" dirty="0">
                <a:solidFill>
                  <a:srgbClr val="133984"/>
                </a:solidFill>
                <a:latin typeface="Courier" charset="0"/>
                <a:ea typeface="+mn-ea"/>
              </a:rPr>
              <a:t> </a:t>
            </a:r>
            <a:r>
              <a:rPr lang="de-DE" sz="2000" dirty="0" err="1">
                <a:solidFill>
                  <a:srgbClr val="133984"/>
                </a:solidFill>
                <a:latin typeface="Courier" charset="0"/>
                <a:ea typeface="+mn-ea"/>
              </a:rPr>
              <a:t>buy</a:t>
            </a:r>
            <a:r>
              <a:rPr lang="de-DE" sz="2000" dirty="0">
                <a:solidFill>
                  <a:srgbClr val="133984"/>
                </a:solidFill>
                <a:latin typeface="Courier" charset="0"/>
                <a:ea typeface="+mn-ea"/>
              </a:rPr>
              <a:t> </a:t>
            </a:r>
            <a:r>
              <a:rPr lang="de-DE" sz="2000" dirty="0" err="1">
                <a:solidFill>
                  <a:srgbClr val="133984"/>
                </a:solidFill>
                <a:latin typeface="Courier" charset="0"/>
                <a:ea typeface="+mn-ea"/>
              </a:rPr>
              <a:t>the</a:t>
            </a:r>
            <a:r>
              <a:rPr lang="de-DE" sz="2000" dirty="0">
                <a:solidFill>
                  <a:srgbClr val="133984"/>
                </a:solidFill>
                <a:latin typeface="Courier" charset="0"/>
                <a:ea typeface="+mn-ea"/>
              </a:rPr>
              <a:t> </a:t>
            </a:r>
            <a:r>
              <a:rPr lang="de-DE" sz="2000" dirty="0" err="1">
                <a:solidFill>
                  <a:srgbClr val="133984"/>
                </a:solidFill>
                <a:latin typeface="Courier" charset="0"/>
                <a:ea typeface="+mn-ea"/>
              </a:rPr>
              <a:t>game</a:t>
            </a:r>
            <a:r>
              <a:rPr lang="de-DE" sz="2000" dirty="0">
                <a:solidFill>
                  <a:srgbClr val="133984"/>
                </a:solidFill>
                <a:latin typeface="Courier" charset="0"/>
                <a:ea typeface="+mn-ea"/>
              </a:rPr>
              <a:t> </a:t>
            </a:r>
            <a:r>
              <a:rPr lang="de-DE" sz="2000" dirty="0" err="1">
                <a:solidFill>
                  <a:srgbClr val="133984"/>
                </a:solidFill>
                <a:latin typeface="Courier" charset="0"/>
                <a:ea typeface="+mn-ea"/>
              </a:rPr>
              <a:t>and</a:t>
            </a:r>
            <a:r>
              <a:rPr lang="de-DE" sz="2000" dirty="0">
                <a:solidFill>
                  <a:srgbClr val="133984"/>
                </a:solidFill>
                <a:latin typeface="Courier" charset="0"/>
                <a:ea typeface="+mn-ea"/>
              </a:rPr>
              <a:t> </a:t>
            </a:r>
            <a:r>
              <a:rPr lang="de-DE" sz="2000" dirty="0" err="1">
                <a:solidFill>
                  <a:srgbClr val="133984"/>
                </a:solidFill>
                <a:latin typeface="Courier" charset="0"/>
                <a:ea typeface="+mn-ea"/>
              </a:rPr>
              <a:t>leaves</a:t>
            </a:r>
            <a:r>
              <a:rPr lang="de-DE" sz="2000" dirty="0">
                <a:solidFill>
                  <a:srgbClr val="133984"/>
                </a:solidFill>
                <a:latin typeface="Courier" charset="0"/>
                <a:ea typeface="+mn-ea"/>
              </a:rPr>
              <a:t> </a:t>
            </a:r>
            <a:r>
              <a:rPr lang="de-DE" sz="2000" dirty="0" err="1">
                <a:solidFill>
                  <a:srgbClr val="133984"/>
                </a:solidFill>
                <a:latin typeface="Courier" charset="0"/>
                <a:ea typeface="+mn-ea"/>
              </a:rPr>
              <a:t>the</a:t>
            </a:r>
            <a:r>
              <a:rPr lang="de-DE" sz="2000" dirty="0">
                <a:solidFill>
                  <a:srgbClr val="133984"/>
                </a:solidFill>
                <a:latin typeface="Courier" charset="0"/>
                <a:ea typeface="+mn-ea"/>
              </a:rPr>
              <a:t> </a:t>
            </a:r>
            <a:r>
              <a:rPr lang="de-DE" sz="2000" dirty="0" err="1">
                <a:solidFill>
                  <a:srgbClr val="133984"/>
                </a:solidFill>
                <a:latin typeface="Courier" charset="0"/>
                <a:ea typeface="+mn-ea"/>
              </a:rPr>
              <a:t>store</a:t>
            </a:r>
            <a:endParaRPr lang="de-DE" sz="2000" dirty="0">
              <a:solidFill>
                <a:srgbClr val="133984"/>
              </a:solidFill>
              <a:latin typeface="Courier" charset="0"/>
              <a:ea typeface="+mn-ea"/>
            </a:endParaRPr>
          </a:p>
        </p:txBody>
      </p:sp>
      <p:sp>
        <p:nvSpPr>
          <p:cNvPr id="133125" name="Rectangle 5"/>
          <p:cNvSpPr>
            <a:spLocks noChangeArrowheads="1"/>
          </p:cNvSpPr>
          <p:nvPr/>
        </p:nvSpPr>
        <p:spPr bwMode="auto">
          <a:xfrm>
            <a:off x="5345004" y="4869806"/>
            <a:ext cx="3341688"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a:solidFill>
                  <a:srgbClr val="FC0128"/>
                </a:solidFill>
                <a:latin typeface="Courier" charset="0"/>
              </a:rPr>
              <a:t>type </a:t>
            </a:r>
            <a:r>
              <a:rPr lang="de-DE" sz="1800" dirty="0" err="1">
                <a:solidFill>
                  <a:srgbClr val="FC0128"/>
                </a:solidFill>
                <a:latin typeface="Courier" charset="0"/>
              </a:rPr>
              <a:t>of</a:t>
            </a:r>
            <a:r>
              <a:rPr lang="de-DE" sz="1800" dirty="0">
                <a:solidFill>
                  <a:srgbClr val="FC0128"/>
                </a:solidFill>
                <a:latin typeface="Courier" charset="0"/>
              </a:rPr>
              <a:t> </a:t>
            </a:r>
            <a:r>
              <a:rPr lang="de-DE" sz="1800" dirty="0" err="1">
                <a:solidFill>
                  <a:srgbClr val="FC0128"/>
                </a:solidFill>
                <a:latin typeface="Courier" charset="0"/>
              </a:rPr>
              <a:t>toy</a:t>
            </a:r>
            <a:endParaRPr lang="de-DE" sz="1800" dirty="0">
              <a:solidFill>
                <a:srgbClr val="FC0128"/>
              </a:solidFill>
              <a:latin typeface="Courier" charset="0"/>
            </a:endParaRPr>
          </a:p>
        </p:txBody>
      </p:sp>
      <p:sp>
        <p:nvSpPr>
          <p:cNvPr id="133126" name="Rectangle 6"/>
          <p:cNvSpPr>
            <a:spLocks noChangeArrowheads="1"/>
          </p:cNvSpPr>
          <p:nvPr/>
        </p:nvSpPr>
        <p:spPr bwMode="auto">
          <a:xfrm>
            <a:off x="3657578" y="1257342"/>
            <a:ext cx="1752600"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customer</a:t>
            </a:r>
            <a:endParaRPr lang="de-DE" sz="1800" dirty="0">
              <a:solidFill>
                <a:srgbClr val="FC0128"/>
              </a:solidFill>
              <a:latin typeface="Courier" charset="0"/>
            </a:endParaRPr>
          </a:p>
        </p:txBody>
      </p:sp>
      <p:sp>
        <p:nvSpPr>
          <p:cNvPr id="133127" name="Rectangle 7"/>
          <p:cNvSpPr>
            <a:spLocks noChangeArrowheads="1"/>
          </p:cNvSpPr>
          <p:nvPr/>
        </p:nvSpPr>
        <p:spPr bwMode="auto">
          <a:xfrm>
            <a:off x="6415648" y="3841148"/>
            <a:ext cx="2032000"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depends</a:t>
            </a:r>
            <a:r>
              <a:rPr lang="de-DE" sz="1800" dirty="0">
                <a:solidFill>
                  <a:srgbClr val="FC0128"/>
                </a:solidFill>
                <a:latin typeface="Courier" charset="0"/>
              </a:rPr>
              <a:t> </a:t>
            </a:r>
          </a:p>
        </p:txBody>
      </p:sp>
      <p:sp>
        <p:nvSpPr>
          <p:cNvPr id="133128" name="Rectangle 8"/>
          <p:cNvSpPr>
            <a:spLocks noChangeArrowheads="1"/>
          </p:cNvSpPr>
          <p:nvPr/>
        </p:nvSpPr>
        <p:spPr bwMode="auto">
          <a:xfrm>
            <a:off x="6751549" y="1257342"/>
            <a:ext cx="1173163"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store</a:t>
            </a:r>
            <a:endParaRPr lang="de-DE" sz="1800" dirty="0">
              <a:solidFill>
                <a:srgbClr val="FC0128"/>
              </a:solidFill>
              <a:latin typeface="Courier" charset="0"/>
            </a:endParaRPr>
          </a:p>
        </p:txBody>
      </p:sp>
      <p:sp>
        <p:nvSpPr>
          <p:cNvPr id="133129" name="Rectangle 9"/>
          <p:cNvSpPr>
            <a:spLocks noChangeArrowheads="1"/>
          </p:cNvSpPr>
          <p:nvPr/>
        </p:nvSpPr>
        <p:spPr bwMode="auto">
          <a:xfrm>
            <a:off x="4952990" y="1257342"/>
            <a:ext cx="1457325"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enters</a:t>
            </a:r>
            <a:endParaRPr lang="de-DE" sz="1800" dirty="0">
              <a:solidFill>
                <a:srgbClr val="FC0128"/>
              </a:solidFill>
              <a:latin typeface="Courier" charset="0"/>
            </a:endParaRPr>
          </a:p>
        </p:txBody>
      </p:sp>
      <p:sp>
        <p:nvSpPr>
          <p:cNvPr id="133130" name="Rectangle 10"/>
          <p:cNvSpPr>
            <a:spLocks noChangeArrowheads="1"/>
          </p:cNvSpPr>
          <p:nvPr/>
        </p:nvSpPr>
        <p:spPr bwMode="auto">
          <a:xfrm>
            <a:off x="18842" y="894041"/>
            <a:ext cx="1159292" cy="36933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de-DE" sz="1800" b="1">
                <a:latin typeface="Times" charset="0"/>
              </a:rPr>
              <a:t>Customer</a:t>
            </a:r>
          </a:p>
        </p:txBody>
      </p:sp>
      <p:sp>
        <p:nvSpPr>
          <p:cNvPr id="133131" name="Line 11"/>
          <p:cNvSpPr>
            <a:spLocks noChangeShapeType="1"/>
          </p:cNvSpPr>
          <p:nvPr/>
        </p:nvSpPr>
        <p:spPr bwMode="auto">
          <a:xfrm>
            <a:off x="563563" y="1282700"/>
            <a:ext cx="327025" cy="6159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nvGrpSpPr>
          <p:cNvPr id="133132" name="Group 12"/>
          <p:cNvGrpSpPr>
            <a:grpSpLocks/>
          </p:cNvGrpSpPr>
          <p:nvPr/>
        </p:nvGrpSpPr>
        <p:grpSpPr bwMode="auto">
          <a:xfrm>
            <a:off x="504825" y="1774827"/>
            <a:ext cx="1149350" cy="923926"/>
            <a:chOff x="344" y="1294"/>
            <a:chExt cx="664" cy="582"/>
          </a:xfrm>
        </p:grpSpPr>
        <p:sp>
          <p:nvSpPr>
            <p:cNvPr id="133133" name="Rectangle 13"/>
            <p:cNvSpPr>
              <a:spLocks noChangeArrowheads="1"/>
            </p:cNvSpPr>
            <p:nvPr/>
          </p:nvSpPr>
          <p:spPr bwMode="auto">
            <a:xfrm>
              <a:off x="346" y="1294"/>
              <a:ext cx="652" cy="58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de-DE" sz="1800" b="1">
                  <a:latin typeface="Times" charset="0"/>
                </a:rPr>
                <a:t>?</a:t>
              </a:r>
            </a:p>
            <a:p>
              <a:pPr algn="ctr"/>
              <a:endParaRPr lang="de-DE" sz="1800" b="1">
                <a:latin typeface="Times" charset="0"/>
              </a:endParaRPr>
            </a:p>
            <a:p>
              <a:pPr algn="ctr"/>
              <a:r>
                <a:rPr lang="de-DE" sz="1800" b="1">
                  <a:latin typeface="Times" charset="0"/>
                </a:rPr>
                <a:t>enter()</a:t>
              </a:r>
            </a:p>
          </p:txBody>
        </p:sp>
        <p:sp>
          <p:nvSpPr>
            <p:cNvPr id="133134" name="Line 14"/>
            <p:cNvSpPr>
              <a:spLocks noChangeShapeType="1"/>
            </p:cNvSpPr>
            <p:nvPr/>
          </p:nvSpPr>
          <p:spPr bwMode="auto">
            <a:xfrm>
              <a:off x="344" y="1520"/>
              <a:ext cx="65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35" name="Line 15"/>
            <p:cNvSpPr>
              <a:spLocks noChangeShapeType="1"/>
            </p:cNvSpPr>
            <p:nvPr/>
          </p:nvSpPr>
          <p:spPr bwMode="auto">
            <a:xfrm>
              <a:off x="352" y="1616"/>
              <a:ext cx="65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grpSp>
        <p:nvGrpSpPr>
          <p:cNvPr id="133136" name="Group 16"/>
          <p:cNvGrpSpPr>
            <a:grpSpLocks/>
          </p:cNvGrpSpPr>
          <p:nvPr/>
        </p:nvGrpSpPr>
        <p:grpSpPr bwMode="auto">
          <a:xfrm>
            <a:off x="692150" y="4422778"/>
            <a:ext cx="1149350" cy="923926"/>
            <a:chOff x="288" y="3086"/>
            <a:chExt cx="784" cy="582"/>
          </a:xfrm>
        </p:grpSpPr>
        <p:sp>
          <p:nvSpPr>
            <p:cNvPr id="133137" name="Rectangle 17"/>
            <p:cNvSpPr>
              <a:spLocks noChangeArrowheads="1"/>
            </p:cNvSpPr>
            <p:nvPr/>
          </p:nvSpPr>
          <p:spPr bwMode="auto">
            <a:xfrm>
              <a:off x="290" y="3086"/>
              <a:ext cx="770" cy="58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de-DE" sz="1800" b="1">
                  <a:latin typeface="Times" charset="0"/>
                </a:rPr>
                <a:t>toy</a:t>
              </a:r>
            </a:p>
            <a:p>
              <a:pPr algn="ctr"/>
              <a:endParaRPr lang="de-DE" sz="1800" b="1">
                <a:latin typeface="Times" charset="0"/>
              </a:endParaRPr>
            </a:p>
            <a:p>
              <a:pPr algn="ctr"/>
              <a:endParaRPr lang="de-DE" sz="1800" b="1">
                <a:latin typeface="Times" charset="0"/>
              </a:endParaRPr>
            </a:p>
          </p:txBody>
        </p:sp>
        <p:sp>
          <p:nvSpPr>
            <p:cNvPr id="133138" name="Line 18"/>
            <p:cNvSpPr>
              <a:spLocks noChangeShapeType="1"/>
            </p:cNvSpPr>
            <p:nvPr/>
          </p:nvSpPr>
          <p:spPr bwMode="auto">
            <a:xfrm>
              <a:off x="288" y="3312"/>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39" name="Line 19"/>
            <p:cNvSpPr>
              <a:spLocks noChangeShapeType="1"/>
            </p:cNvSpPr>
            <p:nvPr/>
          </p:nvSpPr>
          <p:spPr bwMode="auto">
            <a:xfrm>
              <a:off x="297" y="3448"/>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grpSp>
        <p:nvGrpSpPr>
          <p:cNvPr id="133140" name="Group 20"/>
          <p:cNvGrpSpPr>
            <a:grpSpLocks/>
          </p:cNvGrpSpPr>
          <p:nvPr/>
        </p:nvGrpSpPr>
        <p:grpSpPr bwMode="auto">
          <a:xfrm>
            <a:off x="258763" y="2897190"/>
            <a:ext cx="1147762" cy="923926"/>
            <a:chOff x="176" y="2125"/>
            <a:chExt cx="784" cy="582"/>
          </a:xfrm>
        </p:grpSpPr>
        <p:sp>
          <p:nvSpPr>
            <p:cNvPr id="133141" name="Rectangle 21"/>
            <p:cNvSpPr>
              <a:spLocks noChangeArrowheads="1"/>
            </p:cNvSpPr>
            <p:nvPr/>
          </p:nvSpPr>
          <p:spPr bwMode="auto">
            <a:xfrm>
              <a:off x="178" y="2125"/>
              <a:ext cx="770" cy="58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de-DE" sz="1800" b="1">
                  <a:latin typeface="Times" charset="0"/>
                </a:rPr>
                <a:t>daughter</a:t>
              </a:r>
            </a:p>
            <a:p>
              <a:pPr algn="ctr"/>
              <a:endParaRPr lang="de-DE" sz="1800" b="1">
                <a:latin typeface="Times" charset="0"/>
              </a:endParaRPr>
            </a:p>
            <a:p>
              <a:pPr algn="ctr"/>
              <a:endParaRPr lang="de-DE" sz="1800" b="1">
                <a:latin typeface="Times" charset="0"/>
              </a:endParaRPr>
            </a:p>
          </p:txBody>
        </p:sp>
        <p:sp>
          <p:nvSpPr>
            <p:cNvPr id="133142" name="Line 22"/>
            <p:cNvSpPr>
              <a:spLocks noChangeShapeType="1"/>
            </p:cNvSpPr>
            <p:nvPr/>
          </p:nvSpPr>
          <p:spPr bwMode="auto">
            <a:xfrm>
              <a:off x="176" y="2352"/>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43" name="Line 23"/>
            <p:cNvSpPr>
              <a:spLocks noChangeShapeType="1"/>
            </p:cNvSpPr>
            <p:nvPr/>
          </p:nvSpPr>
          <p:spPr bwMode="auto">
            <a:xfrm>
              <a:off x="185" y="2496"/>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grpSp>
        <p:nvGrpSpPr>
          <p:cNvPr id="133144" name="Group 24"/>
          <p:cNvGrpSpPr>
            <a:grpSpLocks/>
          </p:cNvGrpSpPr>
          <p:nvPr/>
        </p:nvGrpSpPr>
        <p:grpSpPr bwMode="auto">
          <a:xfrm>
            <a:off x="703262" y="3784600"/>
            <a:ext cx="991942" cy="801687"/>
            <a:chOff x="480" y="2484"/>
            <a:chExt cx="677" cy="505"/>
          </a:xfrm>
        </p:grpSpPr>
        <p:grpSp>
          <p:nvGrpSpPr>
            <p:cNvPr id="133145" name="Group 25"/>
            <p:cNvGrpSpPr>
              <a:grpSpLocks/>
            </p:cNvGrpSpPr>
            <p:nvPr/>
          </p:nvGrpSpPr>
          <p:grpSpPr bwMode="auto">
            <a:xfrm>
              <a:off x="480" y="2484"/>
              <a:ext cx="677" cy="408"/>
              <a:chOff x="480" y="2484"/>
              <a:chExt cx="677" cy="408"/>
            </a:xfrm>
          </p:grpSpPr>
          <p:sp>
            <p:nvSpPr>
              <p:cNvPr id="133146" name="Line 26"/>
              <p:cNvSpPr>
                <a:spLocks noChangeShapeType="1"/>
              </p:cNvSpPr>
              <p:nvPr/>
            </p:nvSpPr>
            <p:spPr bwMode="auto">
              <a:xfrm>
                <a:off x="480" y="2504"/>
                <a:ext cx="224" cy="3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47" name="Text Box 27"/>
              <p:cNvSpPr txBox="1">
                <a:spLocks noChangeArrowheads="1"/>
              </p:cNvSpPr>
              <p:nvPr/>
            </p:nvSpPr>
            <p:spPr bwMode="auto">
              <a:xfrm>
                <a:off x="506" y="2484"/>
                <a:ext cx="651"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de-DE" sz="1800" b="1">
                    <a:latin typeface="Times" charset="0"/>
                  </a:rPr>
                  <a:t>suitable</a:t>
                </a:r>
              </a:p>
            </p:txBody>
          </p:sp>
        </p:grpSp>
        <p:sp>
          <p:nvSpPr>
            <p:cNvPr id="133148" name="Text Box 28"/>
            <p:cNvSpPr txBox="1">
              <a:spLocks noChangeArrowheads="1"/>
            </p:cNvSpPr>
            <p:nvPr/>
          </p:nvSpPr>
          <p:spPr bwMode="auto">
            <a:xfrm>
              <a:off x="643" y="2756"/>
              <a:ext cx="205"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de-DE" sz="1800" b="1">
                  <a:latin typeface="Times" charset="0"/>
                </a:rPr>
                <a:t>*</a:t>
              </a:r>
            </a:p>
          </p:txBody>
        </p:sp>
      </p:grpSp>
      <p:sp>
        <p:nvSpPr>
          <p:cNvPr id="133149" name="Text Box 29"/>
          <p:cNvSpPr txBox="1">
            <a:spLocks noChangeArrowheads="1"/>
          </p:cNvSpPr>
          <p:nvPr/>
        </p:nvSpPr>
        <p:spPr bwMode="auto">
          <a:xfrm>
            <a:off x="2854719" y="2338604"/>
            <a:ext cx="2539540"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de-DE" sz="1800" dirty="0" err="1">
                <a:solidFill>
                  <a:srgbClr val="FC0128"/>
                </a:solidFill>
                <a:latin typeface="Courier" charset="0"/>
              </a:rPr>
              <a:t>less</a:t>
            </a:r>
            <a:r>
              <a:rPr lang="de-DE" sz="1800" dirty="0">
                <a:solidFill>
                  <a:srgbClr val="FC0128"/>
                </a:solidFill>
                <a:latin typeface="Courier" charset="0"/>
              </a:rPr>
              <a:t> </a:t>
            </a:r>
            <a:r>
              <a:rPr lang="de-DE" sz="1800" dirty="0" err="1">
                <a:solidFill>
                  <a:srgbClr val="FC0128"/>
                </a:solidFill>
                <a:latin typeface="Courier" charset="0"/>
              </a:rPr>
              <a:t>than</a:t>
            </a:r>
            <a:r>
              <a:rPr lang="de-DE" sz="1800" dirty="0">
                <a:solidFill>
                  <a:srgbClr val="FC0128"/>
                </a:solidFill>
                <a:latin typeface="Courier" charset="0"/>
              </a:rPr>
              <a:t> 50 Euro</a:t>
            </a:r>
          </a:p>
        </p:txBody>
      </p:sp>
      <p:grpSp>
        <p:nvGrpSpPr>
          <p:cNvPr id="133150" name="Group 30"/>
          <p:cNvGrpSpPr>
            <a:grpSpLocks/>
          </p:cNvGrpSpPr>
          <p:nvPr/>
        </p:nvGrpSpPr>
        <p:grpSpPr bwMode="auto">
          <a:xfrm>
            <a:off x="504825" y="1774827"/>
            <a:ext cx="1149350" cy="923926"/>
            <a:chOff x="344" y="1294"/>
            <a:chExt cx="664" cy="582"/>
          </a:xfrm>
        </p:grpSpPr>
        <p:sp>
          <p:nvSpPr>
            <p:cNvPr id="133151" name="Rectangle 31"/>
            <p:cNvSpPr>
              <a:spLocks noChangeArrowheads="1"/>
            </p:cNvSpPr>
            <p:nvPr/>
          </p:nvSpPr>
          <p:spPr bwMode="auto">
            <a:xfrm>
              <a:off x="346" y="1294"/>
              <a:ext cx="652" cy="58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de-DE" sz="1800" b="1">
                  <a:latin typeface="Times" charset="0"/>
                </a:rPr>
                <a:t>store</a:t>
              </a:r>
            </a:p>
            <a:p>
              <a:pPr algn="ctr"/>
              <a:endParaRPr lang="de-DE" sz="1800" b="1">
                <a:latin typeface="Times" charset="0"/>
              </a:endParaRPr>
            </a:p>
            <a:p>
              <a:pPr algn="ctr"/>
              <a:r>
                <a:rPr lang="de-DE" sz="1800" b="1">
                  <a:latin typeface="Times" charset="0"/>
                </a:rPr>
                <a:t>enter()</a:t>
              </a:r>
            </a:p>
          </p:txBody>
        </p:sp>
        <p:sp>
          <p:nvSpPr>
            <p:cNvPr id="133152" name="Line 32"/>
            <p:cNvSpPr>
              <a:spLocks noChangeShapeType="1"/>
            </p:cNvSpPr>
            <p:nvPr/>
          </p:nvSpPr>
          <p:spPr bwMode="auto">
            <a:xfrm>
              <a:off x="344" y="1520"/>
              <a:ext cx="65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53" name="Line 33"/>
            <p:cNvSpPr>
              <a:spLocks noChangeShapeType="1"/>
            </p:cNvSpPr>
            <p:nvPr/>
          </p:nvSpPr>
          <p:spPr bwMode="auto">
            <a:xfrm>
              <a:off x="352" y="1616"/>
              <a:ext cx="65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grpSp>
        <p:nvGrpSpPr>
          <p:cNvPr id="133154" name="Group 34"/>
          <p:cNvGrpSpPr>
            <a:grpSpLocks/>
          </p:cNvGrpSpPr>
          <p:nvPr/>
        </p:nvGrpSpPr>
        <p:grpSpPr bwMode="auto">
          <a:xfrm>
            <a:off x="261938" y="2897190"/>
            <a:ext cx="1147762" cy="923926"/>
            <a:chOff x="1224" y="2293"/>
            <a:chExt cx="784" cy="582"/>
          </a:xfrm>
        </p:grpSpPr>
        <p:sp>
          <p:nvSpPr>
            <p:cNvPr id="133155" name="Rectangle 35"/>
            <p:cNvSpPr>
              <a:spLocks noChangeArrowheads="1"/>
            </p:cNvSpPr>
            <p:nvPr/>
          </p:nvSpPr>
          <p:spPr bwMode="auto">
            <a:xfrm>
              <a:off x="1226" y="2293"/>
              <a:ext cx="770" cy="58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de-DE" sz="1800" b="1">
                  <a:latin typeface="Times" charset="0"/>
                </a:rPr>
                <a:t>daughter</a:t>
              </a:r>
            </a:p>
            <a:p>
              <a:pPr algn="ctr"/>
              <a:r>
                <a:rPr lang="de-DE" sz="1800" b="1">
                  <a:latin typeface="Times" charset="0"/>
                </a:rPr>
                <a:t>age</a:t>
              </a:r>
            </a:p>
            <a:p>
              <a:pPr algn="ctr"/>
              <a:endParaRPr lang="de-DE" sz="1800" b="1">
                <a:latin typeface="Times" charset="0"/>
              </a:endParaRPr>
            </a:p>
          </p:txBody>
        </p:sp>
        <p:sp>
          <p:nvSpPr>
            <p:cNvPr id="133156" name="Line 36"/>
            <p:cNvSpPr>
              <a:spLocks noChangeShapeType="1"/>
            </p:cNvSpPr>
            <p:nvPr/>
          </p:nvSpPr>
          <p:spPr bwMode="auto">
            <a:xfrm>
              <a:off x="1224" y="2520"/>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57" name="Line 37"/>
            <p:cNvSpPr>
              <a:spLocks noChangeShapeType="1"/>
            </p:cNvSpPr>
            <p:nvPr/>
          </p:nvSpPr>
          <p:spPr bwMode="auto">
            <a:xfrm>
              <a:off x="1233" y="2664"/>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grpSp>
        <p:nvGrpSpPr>
          <p:cNvPr id="133158" name="Group 38"/>
          <p:cNvGrpSpPr>
            <a:grpSpLocks/>
          </p:cNvGrpSpPr>
          <p:nvPr/>
        </p:nvGrpSpPr>
        <p:grpSpPr bwMode="auto">
          <a:xfrm>
            <a:off x="685800" y="4422778"/>
            <a:ext cx="1149350" cy="923926"/>
            <a:chOff x="288" y="3086"/>
            <a:chExt cx="784" cy="582"/>
          </a:xfrm>
        </p:grpSpPr>
        <p:sp>
          <p:nvSpPr>
            <p:cNvPr id="133159" name="Rectangle 39"/>
            <p:cNvSpPr>
              <a:spLocks noChangeArrowheads="1"/>
            </p:cNvSpPr>
            <p:nvPr/>
          </p:nvSpPr>
          <p:spPr bwMode="auto">
            <a:xfrm>
              <a:off x="290" y="3086"/>
              <a:ext cx="770" cy="58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de-DE" sz="1800" b="1">
                  <a:latin typeface="Times" charset="0"/>
                </a:rPr>
                <a:t>toy</a:t>
              </a:r>
            </a:p>
            <a:p>
              <a:pPr algn="ctr"/>
              <a:endParaRPr lang="de-DE" sz="1800" b="1">
                <a:latin typeface="Times" charset="0"/>
              </a:endParaRPr>
            </a:p>
            <a:p>
              <a:pPr algn="ctr"/>
              <a:r>
                <a:rPr lang="de-DE" sz="1800" b="1">
                  <a:latin typeface="Times" charset="0"/>
                </a:rPr>
                <a:t>buy()</a:t>
              </a:r>
            </a:p>
          </p:txBody>
        </p:sp>
        <p:sp>
          <p:nvSpPr>
            <p:cNvPr id="133160" name="Line 40"/>
            <p:cNvSpPr>
              <a:spLocks noChangeShapeType="1"/>
            </p:cNvSpPr>
            <p:nvPr/>
          </p:nvSpPr>
          <p:spPr bwMode="auto">
            <a:xfrm>
              <a:off x="288" y="3312"/>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61" name="Line 41"/>
            <p:cNvSpPr>
              <a:spLocks noChangeShapeType="1"/>
            </p:cNvSpPr>
            <p:nvPr/>
          </p:nvSpPr>
          <p:spPr bwMode="auto">
            <a:xfrm>
              <a:off x="297" y="3448"/>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grpSp>
        <p:nvGrpSpPr>
          <p:cNvPr id="133162" name="Group 42"/>
          <p:cNvGrpSpPr>
            <a:grpSpLocks/>
          </p:cNvGrpSpPr>
          <p:nvPr/>
        </p:nvGrpSpPr>
        <p:grpSpPr bwMode="auto">
          <a:xfrm>
            <a:off x="0" y="5788028"/>
            <a:ext cx="1260475" cy="646113"/>
            <a:chOff x="168" y="3636"/>
            <a:chExt cx="784" cy="407"/>
          </a:xfrm>
        </p:grpSpPr>
        <p:sp>
          <p:nvSpPr>
            <p:cNvPr id="133163" name="Rectangle 43"/>
            <p:cNvSpPr>
              <a:spLocks noChangeArrowheads="1"/>
            </p:cNvSpPr>
            <p:nvPr/>
          </p:nvSpPr>
          <p:spPr bwMode="auto">
            <a:xfrm>
              <a:off x="170" y="3636"/>
              <a:ext cx="770" cy="407"/>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de-DE" sz="1800" b="1">
                  <a:latin typeface="Times" charset="0"/>
                </a:rPr>
                <a:t>videogame</a:t>
              </a:r>
            </a:p>
            <a:p>
              <a:pPr algn="ctr"/>
              <a:endParaRPr lang="de-DE" sz="1800" b="1">
                <a:latin typeface="Times" charset="0"/>
              </a:endParaRPr>
            </a:p>
          </p:txBody>
        </p:sp>
        <p:sp>
          <p:nvSpPr>
            <p:cNvPr id="133164" name="Line 44"/>
            <p:cNvSpPr>
              <a:spLocks noChangeShapeType="1"/>
            </p:cNvSpPr>
            <p:nvPr/>
          </p:nvSpPr>
          <p:spPr bwMode="auto">
            <a:xfrm>
              <a:off x="168" y="3816"/>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65" name="Line 45"/>
            <p:cNvSpPr>
              <a:spLocks noChangeShapeType="1"/>
            </p:cNvSpPr>
            <p:nvPr/>
          </p:nvSpPr>
          <p:spPr bwMode="auto">
            <a:xfrm>
              <a:off x="177" y="3912"/>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grpSp>
        <p:nvGrpSpPr>
          <p:cNvPr id="133166" name="Group 46"/>
          <p:cNvGrpSpPr>
            <a:grpSpLocks/>
          </p:cNvGrpSpPr>
          <p:nvPr/>
        </p:nvGrpSpPr>
        <p:grpSpPr bwMode="auto">
          <a:xfrm>
            <a:off x="1600200" y="5788028"/>
            <a:ext cx="1376363" cy="646113"/>
            <a:chOff x="168" y="3636"/>
            <a:chExt cx="784" cy="407"/>
          </a:xfrm>
        </p:grpSpPr>
        <p:sp>
          <p:nvSpPr>
            <p:cNvPr id="133167" name="Rectangle 47"/>
            <p:cNvSpPr>
              <a:spLocks noChangeArrowheads="1"/>
            </p:cNvSpPr>
            <p:nvPr/>
          </p:nvSpPr>
          <p:spPr bwMode="auto">
            <a:xfrm>
              <a:off x="170" y="3636"/>
              <a:ext cx="770" cy="407"/>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de-DE" sz="1800" b="1">
                  <a:latin typeface="Times" charset="0"/>
                </a:rPr>
                <a:t>boardgame</a:t>
              </a:r>
            </a:p>
            <a:p>
              <a:pPr algn="ctr"/>
              <a:endParaRPr lang="de-DE" sz="1800" b="1">
                <a:latin typeface="Times" charset="0"/>
              </a:endParaRPr>
            </a:p>
          </p:txBody>
        </p:sp>
        <p:sp>
          <p:nvSpPr>
            <p:cNvPr id="133168" name="Line 48"/>
            <p:cNvSpPr>
              <a:spLocks noChangeShapeType="1"/>
            </p:cNvSpPr>
            <p:nvPr/>
          </p:nvSpPr>
          <p:spPr bwMode="auto">
            <a:xfrm>
              <a:off x="168" y="3816"/>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69" name="Line 49"/>
            <p:cNvSpPr>
              <a:spLocks noChangeShapeType="1"/>
            </p:cNvSpPr>
            <p:nvPr/>
          </p:nvSpPr>
          <p:spPr bwMode="auto">
            <a:xfrm>
              <a:off x="177" y="3912"/>
              <a:ext cx="77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sp>
        <p:nvSpPr>
          <p:cNvPr id="133170" name="Rectangle 50"/>
          <p:cNvSpPr>
            <a:spLocks noChangeArrowheads="1"/>
          </p:cNvSpPr>
          <p:nvPr/>
        </p:nvSpPr>
        <p:spPr bwMode="auto">
          <a:xfrm>
            <a:off x="2971842" y="1638332"/>
            <a:ext cx="1711325"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toy</a:t>
            </a:r>
            <a:endParaRPr lang="de-DE" sz="1800" dirty="0">
              <a:solidFill>
                <a:srgbClr val="FC0128"/>
              </a:solidFill>
              <a:latin typeface="Courier" charset="0"/>
            </a:endParaRPr>
          </a:p>
        </p:txBody>
      </p:sp>
      <p:sp>
        <p:nvSpPr>
          <p:cNvPr id="133171" name="Rectangle 51"/>
          <p:cNvSpPr>
            <a:spLocks noChangeArrowheads="1"/>
          </p:cNvSpPr>
          <p:nvPr/>
        </p:nvSpPr>
        <p:spPr bwMode="auto">
          <a:xfrm>
            <a:off x="3559217" y="4209430"/>
            <a:ext cx="1123950" cy="317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age</a:t>
            </a:r>
            <a:endParaRPr lang="de-DE" sz="1800" dirty="0">
              <a:solidFill>
                <a:srgbClr val="FC0128"/>
              </a:solidFill>
              <a:latin typeface="Courier" charset="0"/>
            </a:endParaRPr>
          </a:p>
        </p:txBody>
      </p:sp>
      <p:grpSp>
        <p:nvGrpSpPr>
          <p:cNvPr id="133172" name="Group 52"/>
          <p:cNvGrpSpPr>
            <a:grpSpLocks/>
          </p:cNvGrpSpPr>
          <p:nvPr/>
        </p:nvGrpSpPr>
        <p:grpSpPr bwMode="auto">
          <a:xfrm>
            <a:off x="685800" y="5132388"/>
            <a:ext cx="1466850" cy="733425"/>
            <a:chOff x="464" y="3301"/>
            <a:chExt cx="1000" cy="462"/>
          </a:xfrm>
        </p:grpSpPr>
        <p:sp>
          <p:nvSpPr>
            <p:cNvPr id="133173" name="AutoShape 53"/>
            <p:cNvSpPr>
              <a:spLocks noChangeArrowheads="1"/>
            </p:cNvSpPr>
            <p:nvPr/>
          </p:nvSpPr>
          <p:spPr bwMode="auto">
            <a:xfrm>
              <a:off x="835" y="3301"/>
              <a:ext cx="250" cy="462"/>
            </a:xfrm>
            <a:prstGeom prst="flowChartExtra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74" name="Line 54"/>
            <p:cNvSpPr>
              <a:spLocks noChangeShapeType="1"/>
            </p:cNvSpPr>
            <p:nvPr/>
          </p:nvSpPr>
          <p:spPr bwMode="auto">
            <a:xfrm>
              <a:off x="464" y="3592"/>
              <a:ext cx="10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75" name="Line 55"/>
            <p:cNvSpPr>
              <a:spLocks noChangeShapeType="1"/>
            </p:cNvSpPr>
            <p:nvPr/>
          </p:nvSpPr>
          <p:spPr bwMode="auto">
            <a:xfrm>
              <a:off x="464" y="3584"/>
              <a:ext cx="0" cy="12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76" name="Line 56"/>
            <p:cNvSpPr>
              <a:spLocks noChangeShapeType="1"/>
            </p:cNvSpPr>
            <p:nvPr/>
          </p:nvSpPr>
          <p:spPr bwMode="auto">
            <a:xfrm>
              <a:off x="1456" y="3584"/>
              <a:ext cx="0" cy="10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grpSp>
      <p:sp>
        <p:nvSpPr>
          <p:cNvPr id="133177" name="Rectangle 57"/>
          <p:cNvSpPr>
            <a:spLocks noChangeArrowheads="1"/>
          </p:cNvSpPr>
          <p:nvPr/>
        </p:nvSpPr>
        <p:spPr bwMode="auto">
          <a:xfrm>
            <a:off x="6751549" y="2324114"/>
            <a:ext cx="1943100"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videogame</a:t>
            </a:r>
            <a:endParaRPr lang="de-DE" sz="1800" dirty="0">
              <a:solidFill>
                <a:srgbClr val="FC0128"/>
              </a:solidFill>
              <a:latin typeface="Courier" charset="0"/>
            </a:endParaRPr>
          </a:p>
        </p:txBody>
      </p:sp>
      <p:sp>
        <p:nvSpPr>
          <p:cNvPr id="133178" name="Rectangle 58"/>
          <p:cNvSpPr>
            <a:spLocks noChangeArrowheads="1"/>
          </p:cNvSpPr>
          <p:nvPr/>
        </p:nvSpPr>
        <p:spPr bwMode="auto">
          <a:xfrm>
            <a:off x="3067046" y="1943124"/>
            <a:ext cx="1657350"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daughter</a:t>
            </a:r>
            <a:endParaRPr lang="de-DE" sz="1800" dirty="0">
              <a:solidFill>
                <a:srgbClr val="FC0128"/>
              </a:solidFill>
              <a:latin typeface="Courier" charset="0"/>
            </a:endParaRPr>
          </a:p>
        </p:txBody>
      </p:sp>
      <p:sp>
        <p:nvSpPr>
          <p:cNvPr id="133179" name="Rectangle 59"/>
          <p:cNvSpPr>
            <a:spLocks noChangeArrowheads="1"/>
          </p:cNvSpPr>
          <p:nvPr/>
        </p:nvSpPr>
        <p:spPr bwMode="auto">
          <a:xfrm>
            <a:off x="4412347" y="5213344"/>
            <a:ext cx="1865313"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boardgame</a:t>
            </a:r>
            <a:endParaRPr lang="de-DE" sz="1800" dirty="0">
              <a:solidFill>
                <a:srgbClr val="FC0128"/>
              </a:solidFill>
              <a:latin typeface="Courier" charset="0"/>
            </a:endParaRPr>
          </a:p>
        </p:txBody>
      </p:sp>
      <p:sp>
        <p:nvSpPr>
          <p:cNvPr id="133180" name="Text Box 60"/>
          <p:cNvSpPr txBox="1">
            <a:spLocks noChangeArrowheads="1"/>
          </p:cNvSpPr>
          <p:nvPr/>
        </p:nvSpPr>
        <p:spPr bwMode="auto">
          <a:xfrm>
            <a:off x="3020074" y="894041"/>
            <a:ext cx="2167631"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de-DE" b="1" dirty="0">
                <a:solidFill>
                  <a:srgbClr val="003366"/>
                </a:solidFill>
                <a:latin typeface="Times" charset="0"/>
              </a:rPr>
              <a:t>Flow </a:t>
            </a:r>
            <a:r>
              <a:rPr lang="de-DE" b="1" dirty="0" err="1">
                <a:solidFill>
                  <a:srgbClr val="003366"/>
                </a:solidFill>
                <a:latin typeface="Times" charset="0"/>
              </a:rPr>
              <a:t>of</a:t>
            </a:r>
            <a:r>
              <a:rPr lang="de-DE" b="1" dirty="0">
                <a:solidFill>
                  <a:srgbClr val="003366"/>
                </a:solidFill>
                <a:latin typeface="Times" charset="0"/>
              </a:rPr>
              <a:t> </a:t>
            </a:r>
            <a:r>
              <a:rPr lang="de-DE" b="1" dirty="0" err="1">
                <a:solidFill>
                  <a:srgbClr val="003366"/>
                </a:solidFill>
                <a:latin typeface="Times" charset="0"/>
              </a:rPr>
              <a:t>events</a:t>
            </a:r>
            <a:r>
              <a:rPr lang="de-DE" b="1" dirty="0">
                <a:solidFill>
                  <a:srgbClr val="003366"/>
                </a:solidFill>
                <a:latin typeface="Times" charset="0"/>
              </a:rPr>
              <a:t>:</a:t>
            </a:r>
          </a:p>
        </p:txBody>
      </p:sp>
      <p:sp>
        <p:nvSpPr>
          <p:cNvPr id="133182" name="Rectangle 62"/>
          <p:cNvSpPr>
            <a:spLocks noChangeArrowheads="1"/>
          </p:cNvSpPr>
          <p:nvPr/>
        </p:nvSpPr>
        <p:spPr bwMode="auto">
          <a:xfrm>
            <a:off x="688975" y="4297272"/>
            <a:ext cx="1128713" cy="1200329"/>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de-DE" sz="1800" b="1">
                <a:latin typeface="Times" charset="0"/>
              </a:rPr>
              <a:t>toy</a:t>
            </a:r>
          </a:p>
          <a:p>
            <a:pPr algn="ctr"/>
            <a:r>
              <a:rPr lang="de-DE" sz="1800" b="1">
                <a:latin typeface="Times" charset="0"/>
              </a:rPr>
              <a:t>price</a:t>
            </a:r>
          </a:p>
          <a:p>
            <a:pPr algn="ctr"/>
            <a:r>
              <a:rPr lang="de-DE" sz="1800" b="1">
                <a:latin typeface="Times" charset="0"/>
              </a:rPr>
              <a:t>buy()</a:t>
            </a:r>
          </a:p>
          <a:p>
            <a:pPr algn="ctr"/>
            <a:r>
              <a:rPr lang="de-DE" sz="1800" b="1">
                <a:latin typeface="Times" charset="0"/>
              </a:rPr>
              <a:t>like()</a:t>
            </a:r>
          </a:p>
        </p:txBody>
      </p:sp>
      <p:sp>
        <p:nvSpPr>
          <p:cNvPr id="133183" name="Line 63"/>
          <p:cNvSpPr>
            <a:spLocks noChangeShapeType="1"/>
          </p:cNvSpPr>
          <p:nvPr/>
        </p:nvSpPr>
        <p:spPr bwMode="auto">
          <a:xfrm>
            <a:off x="685800" y="4641850"/>
            <a:ext cx="113665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84" name="Line 64"/>
          <p:cNvSpPr>
            <a:spLocks noChangeShapeType="1"/>
          </p:cNvSpPr>
          <p:nvPr/>
        </p:nvSpPr>
        <p:spPr bwMode="auto">
          <a:xfrm>
            <a:off x="685800" y="4946650"/>
            <a:ext cx="113665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sz="1800"/>
          </a:p>
        </p:txBody>
      </p:sp>
      <p:sp>
        <p:nvSpPr>
          <p:cNvPr id="133185" name="Rectangle 65"/>
          <p:cNvSpPr>
            <a:spLocks noChangeArrowheads="1"/>
          </p:cNvSpPr>
          <p:nvPr/>
        </p:nvSpPr>
        <p:spPr bwMode="auto">
          <a:xfrm>
            <a:off x="8153284" y="1257342"/>
            <a:ext cx="838200" cy="571500"/>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1" tIns="44442" rIns="90471" bIns="44442"/>
          <a:lstStyle/>
          <a:p>
            <a:r>
              <a:rPr lang="de-DE" sz="1800" dirty="0" err="1">
                <a:solidFill>
                  <a:srgbClr val="FC0128"/>
                </a:solidFill>
                <a:latin typeface="Courier" charset="0"/>
              </a:rPr>
              <a:t>buy</a:t>
            </a:r>
            <a:endParaRPr lang="de-DE" sz="1800" dirty="0">
              <a:solidFill>
                <a:srgbClr val="FC0128"/>
              </a:solidFill>
              <a:latin typeface="Courier" charset="0"/>
            </a:endParaRPr>
          </a:p>
        </p:txBody>
      </p:sp>
    </p:spTree>
    <p:extLst>
      <p:ext uri="{BB962C8B-B14F-4D97-AF65-F5344CB8AC3E}">
        <p14:creationId xmlns:p14="http://schemas.microsoft.com/office/powerpoint/2010/main" val="2509115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2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33126"/>
                                        </p:tgtEl>
                                        <p:attrNameLst>
                                          <p:attrName>style.visibility</p:attrName>
                                        </p:attrNameLst>
                                      </p:cBhvr>
                                      <p:to>
                                        <p:strVal val="visible"/>
                                      </p:to>
                                    </p:set>
                                    <p:anim calcmode="lin" valueType="num">
                                      <p:cBhvr>
                                        <p:cTn id="19" dur="500" fill="hold"/>
                                        <p:tgtEl>
                                          <p:spTgt spid="133126"/>
                                        </p:tgtEl>
                                        <p:attrNameLst>
                                          <p:attrName>ppt_w</p:attrName>
                                        </p:attrNameLst>
                                      </p:cBhvr>
                                      <p:tavLst>
                                        <p:tav tm="0">
                                          <p:val>
                                            <p:fltVal val="0"/>
                                          </p:val>
                                        </p:tav>
                                        <p:tav tm="100000">
                                          <p:val>
                                            <p:strVal val="#ppt_w"/>
                                          </p:val>
                                        </p:tav>
                                      </p:tavLst>
                                    </p:anim>
                                    <p:anim calcmode="lin" valueType="num">
                                      <p:cBhvr>
                                        <p:cTn id="20" dur="500" fill="hold"/>
                                        <p:tgtEl>
                                          <p:spTgt spid="13312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3130"/>
                                        </p:tgtEl>
                                        <p:attrNameLst>
                                          <p:attrName>style.visibility</p:attrName>
                                        </p:attrNameLst>
                                      </p:cBhvr>
                                      <p:to>
                                        <p:strVal val="visible"/>
                                      </p:to>
                                    </p:set>
                                    <p:animEffect transition="in" filter="dissolve">
                                      <p:cBhvr>
                                        <p:cTn id="25" dur="500"/>
                                        <p:tgtEl>
                                          <p:spTgt spid="1331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33129"/>
                                        </p:tgtEl>
                                        <p:attrNameLst>
                                          <p:attrName>style.visibility</p:attrName>
                                        </p:attrNameLst>
                                      </p:cBhvr>
                                      <p:to>
                                        <p:strVal val="visible"/>
                                      </p:to>
                                    </p:set>
                                    <p:anim calcmode="lin" valueType="num">
                                      <p:cBhvr>
                                        <p:cTn id="30" dur="500" fill="hold"/>
                                        <p:tgtEl>
                                          <p:spTgt spid="133129"/>
                                        </p:tgtEl>
                                        <p:attrNameLst>
                                          <p:attrName>ppt_w</p:attrName>
                                        </p:attrNameLst>
                                      </p:cBhvr>
                                      <p:tavLst>
                                        <p:tav tm="0">
                                          <p:val>
                                            <p:fltVal val="0"/>
                                          </p:val>
                                        </p:tav>
                                        <p:tav tm="100000">
                                          <p:val>
                                            <p:strVal val="#ppt_w"/>
                                          </p:val>
                                        </p:tav>
                                      </p:tavLst>
                                    </p:anim>
                                    <p:anim calcmode="lin" valueType="num">
                                      <p:cBhvr>
                                        <p:cTn id="31" dur="500" fill="hold"/>
                                        <p:tgtEl>
                                          <p:spTgt spid="133129"/>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33132"/>
                                        </p:tgtEl>
                                        <p:attrNameLst>
                                          <p:attrName>style.visibility</p:attrName>
                                        </p:attrNameLst>
                                      </p:cBhvr>
                                      <p:to>
                                        <p:strVal val="visible"/>
                                      </p:to>
                                    </p:set>
                                    <p:animEffect transition="in" filter="dissolve">
                                      <p:cBhvr>
                                        <p:cTn id="36" dur="500"/>
                                        <p:tgtEl>
                                          <p:spTgt spid="13313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33128"/>
                                        </p:tgtEl>
                                        <p:attrNameLst>
                                          <p:attrName>style.visibility</p:attrName>
                                        </p:attrNameLst>
                                      </p:cBhvr>
                                      <p:to>
                                        <p:strVal val="visible"/>
                                      </p:to>
                                    </p:set>
                                    <p:anim calcmode="lin" valueType="num">
                                      <p:cBhvr additive="base">
                                        <p:cTn id="41" dur="500" fill="hold"/>
                                        <p:tgtEl>
                                          <p:spTgt spid="133128"/>
                                        </p:tgtEl>
                                        <p:attrNameLst>
                                          <p:attrName>ppt_x</p:attrName>
                                        </p:attrNameLst>
                                      </p:cBhvr>
                                      <p:tavLst>
                                        <p:tav tm="0">
                                          <p:val>
                                            <p:strVal val="#ppt_x"/>
                                          </p:val>
                                        </p:tav>
                                        <p:tav tm="100000">
                                          <p:val>
                                            <p:strVal val="#ppt_x"/>
                                          </p:val>
                                        </p:tav>
                                      </p:tavLst>
                                    </p:anim>
                                    <p:anim calcmode="lin" valueType="num">
                                      <p:cBhvr additive="base">
                                        <p:cTn id="42" dur="500" fill="hold"/>
                                        <p:tgtEl>
                                          <p:spTgt spid="133128"/>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33150"/>
                                        </p:tgtEl>
                                        <p:attrNameLst>
                                          <p:attrName>style.visibility</p:attrName>
                                        </p:attrNameLst>
                                      </p:cBhvr>
                                      <p:to>
                                        <p:strVal val="visible"/>
                                      </p:to>
                                    </p:set>
                                    <p:animEffect transition="in" filter="dissolve">
                                      <p:cBhvr>
                                        <p:cTn id="47" dur="500"/>
                                        <p:tgtEl>
                                          <p:spTgt spid="1331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9" presetClass="entr" presetSubtype="10" fill="hold" grpId="0" nodeType="clickEffect">
                                  <p:stCondLst>
                                    <p:cond delay="0"/>
                                  </p:stCondLst>
                                  <p:childTnLst>
                                    <p:set>
                                      <p:cBhvr>
                                        <p:cTn id="51" dur="1" fill="hold">
                                          <p:stCondLst>
                                            <p:cond delay="0"/>
                                          </p:stCondLst>
                                        </p:cTn>
                                        <p:tgtEl>
                                          <p:spTgt spid="133131"/>
                                        </p:tgtEl>
                                        <p:attrNameLst>
                                          <p:attrName>style.visibility</p:attrName>
                                        </p:attrNameLst>
                                      </p:cBhvr>
                                      <p:to>
                                        <p:strVal val="visible"/>
                                      </p:to>
                                    </p:set>
                                    <p:anim calcmode="lin" valueType="num">
                                      <p:cBhvr>
                                        <p:cTn id="52" dur="5000" fill="hold"/>
                                        <p:tgtEl>
                                          <p:spTgt spid="133131"/>
                                        </p:tgtEl>
                                        <p:attrNameLst>
                                          <p:attrName>ppt_w</p:attrName>
                                        </p:attrNameLst>
                                      </p:cBhvr>
                                      <p:tavLst>
                                        <p:tav tm="0" fmla="#ppt_w*sin(2.5*pi*$)">
                                          <p:val>
                                            <p:fltVal val="0"/>
                                          </p:val>
                                        </p:tav>
                                        <p:tav tm="100000">
                                          <p:val>
                                            <p:fltVal val="1"/>
                                          </p:val>
                                        </p:tav>
                                      </p:tavLst>
                                    </p:anim>
                                    <p:anim calcmode="lin" valueType="num">
                                      <p:cBhvr>
                                        <p:cTn id="53" dur="5000" fill="hold"/>
                                        <p:tgtEl>
                                          <p:spTgt spid="133131"/>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10" fill="hold" grpId="0" nodeType="clickEffect">
                                  <p:stCondLst>
                                    <p:cond delay="0"/>
                                  </p:stCondLst>
                                  <p:childTnLst>
                                    <p:set>
                                      <p:cBhvr>
                                        <p:cTn id="57" dur="1" fill="hold">
                                          <p:stCondLst>
                                            <p:cond delay="0"/>
                                          </p:stCondLst>
                                        </p:cTn>
                                        <p:tgtEl>
                                          <p:spTgt spid="133170"/>
                                        </p:tgtEl>
                                        <p:attrNameLst>
                                          <p:attrName>style.visibility</p:attrName>
                                        </p:attrNameLst>
                                      </p:cBhvr>
                                      <p:to>
                                        <p:strVal val="visible"/>
                                      </p:to>
                                    </p:set>
                                    <p:anim calcmode="lin" valueType="num">
                                      <p:cBhvr>
                                        <p:cTn id="58" dur="500" fill="hold"/>
                                        <p:tgtEl>
                                          <p:spTgt spid="133170"/>
                                        </p:tgtEl>
                                        <p:attrNameLst>
                                          <p:attrName>ppt_w</p:attrName>
                                        </p:attrNameLst>
                                      </p:cBhvr>
                                      <p:tavLst>
                                        <p:tav tm="0">
                                          <p:val>
                                            <p:fltVal val="0"/>
                                          </p:val>
                                        </p:tav>
                                        <p:tav tm="100000">
                                          <p:val>
                                            <p:strVal val="#ppt_w"/>
                                          </p:val>
                                        </p:tav>
                                      </p:tavLst>
                                    </p:anim>
                                    <p:anim calcmode="lin" valueType="num">
                                      <p:cBhvr>
                                        <p:cTn id="59" dur="500" fill="hold"/>
                                        <p:tgtEl>
                                          <p:spTgt spid="133170"/>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133136"/>
                                        </p:tgtEl>
                                        <p:attrNameLst>
                                          <p:attrName>style.visibility</p:attrName>
                                        </p:attrNameLst>
                                      </p:cBhvr>
                                      <p:to>
                                        <p:strVal val="visible"/>
                                      </p:to>
                                    </p:set>
                                    <p:animEffect transition="in" filter="dissolve">
                                      <p:cBhvr>
                                        <p:cTn id="64" dur="500"/>
                                        <p:tgtEl>
                                          <p:spTgt spid="13313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133185"/>
                                        </p:tgtEl>
                                        <p:attrNameLst>
                                          <p:attrName>style.visibility</p:attrName>
                                        </p:attrNameLst>
                                      </p:cBhvr>
                                      <p:to>
                                        <p:strVal val="visible"/>
                                      </p:to>
                                    </p:set>
                                    <p:anim calcmode="lin" valueType="num">
                                      <p:cBhvr>
                                        <p:cTn id="69" dur="500" fill="hold"/>
                                        <p:tgtEl>
                                          <p:spTgt spid="133185"/>
                                        </p:tgtEl>
                                        <p:attrNameLst>
                                          <p:attrName>ppt_w</p:attrName>
                                        </p:attrNameLst>
                                      </p:cBhvr>
                                      <p:tavLst>
                                        <p:tav tm="0">
                                          <p:val>
                                            <p:fltVal val="0"/>
                                          </p:val>
                                        </p:tav>
                                        <p:tav tm="100000">
                                          <p:val>
                                            <p:strVal val="#ppt_w"/>
                                          </p:val>
                                        </p:tav>
                                      </p:tavLst>
                                    </p:anim>
                                    <p:anim calcmode="lin" valueType="num">
                                      <p:cBhvr>
                                        <p:cTn id="70" dur="500" fill="hold"/>
                                        <p:tgtEl>
                                          <p:spTgt spid="133185"/>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33158"/>
                                        </p:tgtEl>
                                        <p:attrNameLst>
                                          <p:attrName>style.visibility</p:attrName>
                                        </p:attrNameLst>
                                      </p:cBhvr>
                                      <p:to>
                                        <p:strVal val="visible"/>
                                      </p:to>
                                    </p:set>
                                    <p:animEffect transition="in" filter="dissolve">
                                      <p:cBhvr>
                                        <p:cTn id="75" dur="500"/>
                                        <p:tgtEl>
                                          <p:spTgt spid="1331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10" fill="hold" grpId="0" nodeType="clickEffect">
                                  <p:stCondLst>
                                    <p:cond delay="0"/>
                                  </p:stCondLst>
                                  <p:childTnLst>
                                    <p:set>
                                      <p:cBhvr>
                                        <p:cTn id="79" dur="1" fill="hold">
                                          <p:stCondLst>
                                            <p:cond delay="0"/>
                                          </p:stCondLst>
                                        </p:cTn>
                                        <p:tgtEl>
                                          <p:spTgt spid="133178"/>
                                        </p:tgtEl>
                                        <p:attrNameLst>
                                          <p:attrName>style.visibility</p:attrName>
                                        </p:attrNameLst>
                                      </p:cBhvr>
                                      <p:to>
                                        <p:strVal val="visible"/>
                                      </p:to>
                                    </p:set>
                                    <p:anim calcmode="lin" valueType="num">
                                      <p:cBhvr>
                                        <p:cTn id="80" dur="500" fill="hold"/>
                                        <p:tgtEl>
                                          <p:spTgt spid="133178"/>
                                        </p:tgtEl>
                                        <p:attrNameLst>
                                          <p:attrName>ppt_w</p:attrName>
                                        </p:attrNameLst>
                                      </p:cBhvr>
                                      <p:tavLst>
                                        <p:tav tm="0">
                                          <p:val>
                                            <p:fltVal val="0"/>
                                          </p:val>
                                        </p:tav>
                                        <p:tav tm="100000">
                                          <p:val>
                                            <p:strVal val="#ppt_w"/>
                                          </p:val>
                                        </p:tav>
                                      </p:tavLst>
                                    </p:anim>
                                    <p:anim calcmode="lin" valueType="num">
                                      <p:cBhvr>
                                        <p:cTn id="81" dur="500" fill="hold"/>
                                        <p:tgtEl>
                                          <p:spTgt spid="133178"/>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133140"/>
                                        </p:tgtEl>
                                        <p:attrNameLst>
                                          <p:attrName>style.visibility</p:attrName>
                                        </p:attrNameLst>
                                      </p:cBhvr>
                                      <p:to>
                                        <p:strVal val="visible"/>
                                      </p:to>
                                    </p:set>
                                    <p:animEffect transition="in" filter="dissolve">
                                      <p:cBhvr>
                                        <p:cTn id="86" dur="500"/>
                                        <p:tgtEl>
                                          <p:spTgt spid="13314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0" fill="hold" grpId="0" nodeType="clickEffect">
                                  <p:stCondLst>
                                    <p:cond delay="0"/>
                                  </p:stCondLst>
                                  <p:childTnLst>
                                    <p:set>
                                      <p:cBhvr>
                                        <p:cTn id="90" dur="1" fill="hold">
                                          <p:stCondLst>
                                            <p:cond delay="0"/>
                                          </p:stCondLst>
                                        </p:cTn>
                                        <p:tgtEl>
                                          <p:spTgt spid="133149"/>
                                        </p:tgtEl>
                                        <p:attrNameLst>
                                          <p:attrName>style.visibility</p:attrName>
                                        </p:attrNameLst>
                                      </p:cBhvr>
                                      <p:to>
                                        <p:strVal val="visible"/>
                                      </p:to>
                                    </p:set>
                                    <p:anim calcmode="lin" valueType="num">
                                      <p:cBhvr>
                                        <p:cTn id="91" dur="500" fill="hold"/>
                                        <p:tgtEl>
                                          <p:spTgt spid="133149"/>
                                        </p:tgtEl>
                                        <p:attrNameLst>
                                          <p:attrName>ppt_w</p:attrName>
                                        </p:attrNameLst>
                                      </p:cBhvr>
                                      <p:tavLst>
                                        <p:tav tm="0">
                                          <p:val>
                                            <p:fltVal val="0"/>
                                          </p:val>
                                        </p:tav>
                                        <p:tav tm="100000">
                                          <p:val>
                                            <p:strVal val="#ppt_w"/>
                                          </p:val>
                                        </p:tav>
                                      </p:tavLst>
                                    </p:anim>
                                    <p:anim calcmode="lin" valueType="num">
                                      <p:cBhvr>
                                        <p:cTn id="92" dur="500" fill="hold"/>
                                        <p:tgtEl>
                                          <p:spTgt spid="133149"/>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0" fill="hold" grpId="0" nodeType="clickEffect">
                                  <p:stCondLst>
                                    <p:cond delay="0"/>
                                  </p:stCondLst>
                                  <p:childTnLst>
                                    <p:set>
                                      <p:cBhvr>
                                        <p:cTn id="96" dur="1" fill="hold">
                                          <p:stCondLst>
                                            <p:cond delay="0"/>
                                          </p:stCondLst>
                                        </p:cTn>
                                        <p:tgtEl>
                                          <p:spTgt spid="133177"/>
                                        </p:tgtEl>
                                        <p:attrNameLst>
                                          <p:attrName>style.visibility</p:attrName>
                                        </p:attrNameLst>
                                      </p:cBhvr>
                                      <p:to>
                                        <p:strVal val="visible"/>
                                      </p:to>
                                    </p:set>
                                    <p:anim calcmode="lin" valueType="num">
                                      <p:cBhvr>
                                        <p:cTn id="97" dur="500" fill="hold"/>
                                        <p:tgtEl>
                                          <p:spTgt spid="133177"/>
                                        </p:tgtEl>
                                        <p:attrNameLst>
                                          <p:attrName>ppt_w</p:attrName>
                                        </p:attrNameLst>
                                      </p:cBhvr>
                                      <p:tavLst>
                                        <p:tav tm="0">
                                          <p:val>
                                            <p:fltVal val="0"/>
                                          </p:val>
                                        </p:tav>
                                        <p:tav tm="100000">
                                          <p:val>
                                            <p:strVal val="#ppt_w"/>
                                          </p:val>
                                        </p:tav>
                                      </p:tavLst>
                                    </p:anim>
                                    <p:anim calcmode="lin" valueType="num">
                                      <p:cBhvr>
                                        <p:cTn id="98" dur="500" fill="hold"/>
                                        <p:tgtEl>
                                          <p:spTgt spid="133177"/>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nodeType="clickEffect">
                                  <p:stCondLst>
                                    <p:cond delay="0"/>
                                  </p:stCondLst>
                                  <p:childTnLst>
                                    <p:set>
                                      <p:cBhvr>
                                        <p:cTn id="102" dur="1" fill="hold">
                                          <p:stCondLst>
                                            <p:cond delay="0"/>
                                          </p:stCondLst>
                                        </p:cTn>
                                        <p:tgtEl>
                                          <p:spTgt spid="133162"/>
                                        </p:tgtEl>
                                        <p:attrNameLst>
                                          <p:attrName>style.visibility</p:attrName>
                                        </p:attrNameLst>
                                      </p:cBhvr>
                                      <p:to>
                                        <p:strVal val="visible"/>
                                      </p:to>
                                    </p:set>
                                    <p:animEffect transition="in" filter="dissolve">
                                      <p:cBhvr>
                                        <p:cTn id="103" dur="500"/>
                                        <p:tgtEl>
                                          <p:spTgt spid="133162"/>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10" fill="hold" grpId="0" nodeType="clickEffect">
                                  <p:stCondLst>
                                    <p:cond delay="0"/>
                                  </p:stCondLst>
                                  <p:childTnLst>
                                    <p:set>
                                      <p:cBhvr>
                                        <p:cTn id="107" dur="1" fill="hold">
                                          <p:stCondLst>
                                            <p:cond delay="0"/>
                                          </p:stCondLst>
                                        </p:cTn>
                                        <p:tgtEl>
                                          <p:spTgt spid="133127"/>
                                        </p:tgtEl>
                                        <p:attrNameLst>
                                          <p:attrName>style.visibility</p:attrName>
                                        </p:attrNameLst>
                                      </p:cBhvr>
                                      <p:to>
                                        <p:strVal val="visible"/>
                                      </p:to>
                                    </p:set>
                                    <p:anim calcmode="lin" valueType="num">
                                      <p:cBhvr>
                                        <p:cTn id="108" dur="500" fill="hold"/>
                                        <p:tgtEl>
                                          <p:spTgt spid="133127"/>
                                        </p:tgtEl>
                                        <p:attrNameLst>
                                          <p:attrName>ppt_w</p:attrName>
                                        </p:attrNameLst>
                                      </p:cBhvr>
                                      <p:tavLst>
                                        <p:tav tm="0">
                                          <p:val>
                                            <p:fltVal val="0"/>
                                          </p:val>
                                        </p:tav>
                                        <p:tav tm="100000">
                                          <p:val>
                                            <p:strVal val="#ppt_w"/>
                                          </p:val>
                                        </p:tav>
                                      </p:tavLst>
                                    </p:anim>
                                    <p:anim calcmode="lin" valueType="num">
                                      <p:cBhvr>
                                        <p:cTn id="109" dur="500" fill="hold"/>
                                        <p:tgtEl>
                                          <p:spTgt spid="133127"/>
                                        </p:tgtEl>
                                        <p:attrNameLst>
                                          <p:attrName>ppt_h</p:attrName>
                                        </p:attrNameLst>
                                      </p:cBhvr>
                                      <p:tavLst>
                                        <p:tav tm="0">
                                          <p:val>
                                            <p:strVal val="#ppt_h"/>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499"/>
                                          </p:stCondLst>
                                        </p:cTn>
                                        <p:tgtEl>
                                          <p:spTgt spid="133144"/>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10" fill="hold" grpId="0" nodeType="clickEffect">
                                  <p:stCondLst>
                                    <p:cond delay="0"/>
                                  </p:stCondLst>
                                  <p:childTnLst>
                                    <p:set>
                                      <p:cBhvr>
                                        <p:cTn id="117" dur="1" fill="hold">
                                          <p:stCondLst>
                                            <p:cond delay="0"/>
                                          </p:stCondLst>
                                        </p:cTn>
                                        <p:tgtEl>
                                          <p:spTgt spid="133171"/>
                                        </p:tgtEl>
                                        <p:attrNameLst>
                                          <p:attrName>style.visibility</p:attrName>
                                        </p:attrNameLst>
                                      </p:cBhvr>
                                      <p:to>
                                        <p:strVal val="visible"/>
                                      </p:to>
                                    </p:set>
                                    <p:anim calcmode="lin" valueType="num">
                                      <p:cBhvr>
                                        <p:cTn id="118" dur="500" fill="hold"/>
                                        <p:tgtEl>
                                          <p:spTgt spid="133171"/>
                                        </p:tgtEl>
                                        <p:attrNameLst>
                                          <p:attrName>ppt_w</p:attrName>
                                        </p:attrNameLst>
                                      </p:cBhvr>
                                      <p:tavLst>
                                        <p:tav tm="0">
                                          <p:val>
                                            <p:fltVal val="0"/>
                                          </p:val>
                                        </p:tav>
                                        <p:tav tm="100000">
                                          <p:val>
                                            <p:strVal val="#ppt_w"/>
                                          </p:val>
                                        </p:tav>
                                      </p:tavLst>
                                    </p:anim>
                                    <p:anim calcmode="lin" valueType="num">
                                      <p:cBhvr>
                                        <p:cTn id="119" dur="500" fill="hold"/>
                                        <p:tgtEl>
                                          <p:spTgt spid="133171"/>
                                        </p:tgtEl>
                                        <p:attrNameLst>
                                          <p:attrName>ppt_h</p:attrName>
                                        </p:attrNameLst>
                                      </p:cBhvr>
                                      <p:tavLst>
                                        <p:tav tm="0">
                                          <p:val>
                                            <p:strVal val="#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nodeType="clickEffect">
                                  <p:stCondLst>
                                    <p:cond delay="0"/>
                                  </p:stCondLst>
                                  <p:childTnLst>
                                    <p:set>
                                      <p:cBhvr>
                                        <p:cTn id="123" dur="1" fill="hold">
                                          <p:stCondLst>
                                            <p:cond delay="0"/>
                                          </p:stCondLst>
                                        </p:cTn>
                                        <p:tgtEl>
                                          <p:spTgt spid="133154"/>
                                        </p:tgtEl>
                                        <p:attrNameLst>
                                          <p:attrName>style.visibility</p:attrName>
                                        </p:attrNameLst>
                                      </p:cBhvr>
                                      <p:to>
                                        <p:strVal val="visible"/>
                                      </p:to>
                                    </p:set>
                                    <p:animEffect transition="in" filter="dissolve">
                                      <p:cBhvr>
                                        <p:cTn id="124" dur="500"/>
                                        <p:tgtEl>
                                          <p:spTgt spid="133154"/>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7" presetClass="entr" presetSubtype="10" fill="hold" grpId="0" nodeType="clickEffect">
                                  <p:stCondLst>
                                    <p:cond delay="0"/>
                                  </p:stCondLst>
                                  <p:childTnLst>
                                    <p:set>
                                      <p:cBhvr>
                                        <p:cTn id="128" dur="1" fill="hold">
                                          <p:stCondLst>
                                            <p:cond delay="0"/>
                                          </p:stCondLst>
                                        </p:cTn>
                                        <p:tgtEl>
                                          <p:spTgt spid="133125"/>
                                        </p:tgtEl>
                                        <p:attrNameLst>
                                          <p:attrName>style.visibility</p:attrName>
                                        </p:attrNameLst>
                                      </p:cBhvr>
                                      <p:to>
                                        <p:strVal val="visible"/>
                                      </p:to>
                                    </p:set>
                                    <p:anim calcmode="lin" valueType="num">
                                      <p:cBhvr>
                                        <p:cTn id="129" dur="500" fill="hold"/>
                                        <p:tgtEl>
                                          <p:spTgt spid="133125"/>
                                        </p:tgtEl>
                                        <p:attrNameLst>
                                          <p:attrName>ppt_w</p:attrName>
                                        </p:attrNameLst>
                                      </p:cBhvr>
                                      <p:tavLst>
                                        <p:tav tm="0">
                                          <p:val>
                                            <p:fltVal val="0"/>
                                          </p:val>
                                        </p:tav>
                                        <p:tav tm="100000">
                                          <p:val>
                                            <p:strVal val="#ppt_w"/>
                                          </p:val>
                                        </p:tav>
                                      </p:tavLst>
                                    </p:anim>
                                    <p:anim calcmode="lin" valueType="num">
                                      <p:cBhvr>
                                        <p:cTn id="130" dur="500" fill="hold"/>
                                        <p:tgtEl>
                                          <p:spTgt spid="133125"/>
                                        </p:tgtEl>
                                        <p:attrNameLst>
                                          <p:attrName>ppt_h</p:attrName>
                                        </p:attrNameLst>
                                      </p:cBhvr>
                                      <p:tavLst>
                                        <p:tav tm="0">
                                          <p:val>
                                            <p:strVal val="#ppt_h"/>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9" presetClass="entr" presetSubtype="0" fill="hold" nodeType="clickEffect">
                                  <p:stCondLst>
                                    <p:cond delay="0"/>
                                  </p:stCondLst>
                                  <p:childTnLst>
                                    <p:set>
                                      <p:cBhvr>
                                        <p:cTn id="134" dur="1" fill="hold">
                                          <p:stCondLst>
                                            <p:cond delay="0"/>
                                          </p:stCondLst>
                                        </p:cTn>
                                        <p:tgtEl>
                                          <p:spTgt spid="133172"/>
                                        </p:tgtEl>
                                        <p:attrNameLst>
                                          <p:attrName>style.visibility</p:attrName>
                                        </p:attrNameLst>
                                      </p:cBhvr>
                                      <p:to>
                                        <p:strVal val="visible"/>
                                      </p:to>
                                    </p:set>
                                    <p:animEffect transition="in" filter="dissolve">
                                      <p:cBhvr>
                                        <p:cTn id="135" dur="500"/>
                                        <p:tgtEl>
                                          <p:spTgt spid="133172"/>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10" fill="hold" grpId="0" nodeType="clickEffect">
                                  <p:stCondLst>
                                    <p:cond delay="0"/>
                                  </p:stCondLst>
                                  <p:childTnLst>
                                    <p:set>
                                      <p:cBhvr>
                                        <p:cTn id="139" dur="1" fill="hold">
                                          <p:stCondLst>
                                            <p:cond delay="0"/>
                                          </p:stCondLst>
                                        </p:cTn>
                                        <p:tgtEl>
                                          <p:spTgt spid="133179"/>
                                        </p:tgtEl>
                                        <p:attrNameLst>
                                          <p:attrName>style.visibility</p:attrName>
                                        </p:attrNameLst>
                                      </p:cBhvr>
                                      <p:to>
                                        <p:strVal val="visible"/>
                                      </p:to>
                                    </p:set>
                                    <p:anim calcmode="lin" valueType="num">
                                      <p:cBhvr>
                                        <p:cTn id="140" dur="500" fill="hold"/>
                                        <p:tgtEl>
                                          <p:spTgt spid="133179"/>
                                        </p:tgtEl>
                                        <p:attrNameLst>
                                          <p:attrName>ppt_w</p:attrName>
                                        </p:attrNameLst>
                                      </p:cBhvr>
                                      <p:tavLst>
                                        <p:tav tm="0">
                                          <p:val>
                                            <p:fltVal val="0"/>
                                          </p:val>
                                        </p:tav>
                                        <p:tav tm="100000">
                                          <p:val>
                                            <p:strVal val="#ppt_w"/>
                                          </p:val>
                                        </p:tav>
                                      </p:tavLst>
                                    </p:anim>
                                    <p:anim calcmode="lin" valueType="num">
                                      <p:cBhvr>
                                        <p:cTn id="141" dur="500" fill="hold"/>
                                        <p:tgtEl>
                                          <p:spTgt spid="133179"/>
                                        </p:tgtEl>
                                        <p:attrNameLst>
                                          <p:attrName>ppt_h</p:attrName>
                                        </p:attrNameLst>
                                      </p:cBhvr>
                                      <p:tavLst>
                                        <p:tav tm="0">
                                          <p:val>
                                            <p:strVal val="#ppt_h"/>
                                          </p:val>
                                        </p:tav>
                                        <p:tav tm="100000">
                                          <p:val>
                                            <p:strVal val="#ppt_h"/>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7" presetClass="entr" presetSubtype="10" fill="hold" nodeType="clickEffect">
                                  <p:stCondLst>
                                    <p:cond delay="0"/>
                                  </p:stCondLst>
                                  <p:childTnLst>
                                    <p:set>
                                      <p:cBhvr>
                                        <p:cTn id="145" dur="1" fill="hold">
                                          <p:stCondLst>
                                            <p:cond delay="0"/>
                                          </p:stCondLst>
                                        </p:cTn>
                                        <p:tgtEl>
                                          <p:spTgt spid="133166"/>
                                        </p:tgtEl>
                                        <p:attrNameLst>
                                          <p:attrName>style.visibility</p:attrName>
                                        </p:attrNameLst>
                                      </p:cBhvr>
                                      <p:to>
                                        <p:strVal val="visible"/>
                                      </p:to>
                                    </p:set>
                                    <p:anim calcmode="lin" valueType="num">
                                      <p:cBhvr>
                                        <p:cTn id="146" dur="500" fill="hold"/>
                                        <p:tgtEl>
                                          <p:spTgt spid="133166"/>
                                        </p:tgtEl>
                                        <p:attrNameLst>
                                          <p:attrName>ppt_w</p:attrName>
                                        </p:attrNameLst>
                                      </p:cBhvr>
                                      <p:tavLst>
                                        <p:tav tm="0">
                                          <p:val>
                                            <p:fltVal val="0"/>
                                          </p:val>
                                        </p:tav>
                                        <p:tav tm="100000">
                                          <p:val>
                                            <p:strVal val="#ppt_w"/>
                                          </p:val>
                                        </p:tav>
                                      </p:tavLst>
                                    </p:anim>
                                    <p:anim calcmode="lin" valueType="num">
                                      <p:cBhvr>
                                        <p:cTn id="147" dur="500" fill="hold"/>
                                        <p:tgtEl>
                                          <p:spTgt spid="1331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3" autoUpdateAnimBg="0"/>
      <p:bldP spid="133124" grpId="0" build="p" autoUpdateAnimBg="0"/>
      <p:bldP spid="133125" grpId="0" autoUpdateAnimBg="0"/>
      <p:bldP spid="133126" grpId="0" autoUpdateAnimBg="0"/>
      <p:bldP spid="133127" grpId="0" autoUpdateAnimBg="0"/>
      <p:bldP spid="133128" grpId="0" autoUpdateAnimBg="0"/>
      <p:bldP spid="133129" grpId="0" autoUpdateAnimBg="0"/>
      <p:bldP spid="133130" grpId="0" animBg="1" autoUpdateAnimBg="0"/>
      <p:bldP spid="133131" grpId="0" animBg="1"/>
      <p:bldP spid="133149" grpId="0" autoUpdateAnimBg="0"/>
      <p:bldP spid="133170" grpId="0" autoUpdateAnimBg="0"/>
      <p:bldP spid="133171" grpId="0" autoUpdateAnimBg="0"/>
      <p:bldP spid="133177" grpId="0" autoUpdateAnimBg="0"/>
      <p:bldP spid="133178" grpId="0" autoUpdateAnimBg="0"/>
      <p:bldP spid="133179" grpId="0" autoUpdateAnimBg="0"/>
      <p:bldP spid="133180" grpId="0" build="p" autoUpdateAnimBg="0"/>
      <p:bldP spid="13318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6" name="Rectangle 6"/>
          <p:cNvSpPr>
            <a:spLocks noGrp="1" noChangeArrowheads="1"/>
          </p:cNvSpPr>
          <p:nvPr>
            <p:ph type="title"/>
          </p:nvPr>
        </p:nvSpPr>
        <p:spPr>
          <a:xfrm>
            <a:off x="1676476" y="179388"/>
            <a:ext cx="7467524" cy="688975"/>
          </a:xfrm>
        </p:spPr>
        <p:txBody>
          <a:bodyPr/>
          <a:lstStyle/>
          <a:p>
            <a:r>
              <a:rPr lang="en-US" sz="2000" dirty="0" err="1" smtClean="0"/>
              <a:t>ReportEmergency</a:t>
            </a:r>
            <a:r>
              <a:rPr lang="en-US" sz="2000" dirty="0" smtClean="0"/>
              <a:t> </a:t>
            </a:r>
            <a:r>
              <a:rPr lang="en-US" sz="2000" dirty="0"/>
              <a:t>use case flow of events</a:t>
            </a:r>
          </a:p>
        </p:txBody>
      </p:sp>
      <p:pic>
        <p:nvPicPr>
          <p:cNvPr id="11264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9400" y="871538"/>
            <a:ext cx="8047038" cy="5954712"/>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011463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a:xfrm>
            <a:off x="2286060" y="76288"/>
            <a:ext cx="6553148" cy="704850"/>
          </a:xfrm>
        </p:spPr>
        <p:txBody>
          <a:bodyPr/>
          <a:lstStyle/>
          <a:p>
            <a:r>
              <a:rPr lang="en-US" sz="2000" dirty="0"/>
              <a:t>Abbott’s technique for mapping parts of speech to model components</a:t>
            </a:r>
          </a:p>
        </p:txBody>
      </p:sp>
      <p:graphicFrame>
        <p:nvGraphicFramePr>
          <p:cNvPr id="116781" name="Group 45"/>
          <p:cNvGraphicFramePr>
            <a:graphicFrameLocks noGrp="1"/>
          </p:cNvGraphicFramePr>
          <p:nvPr>
            <p:ph idx="1"/>
          </p:nvPr>
        </p:nvGraphicFramePr>
        <p:xfrm>
          <a:off x="355600" y="1295400"/>
          <a:ext cx="8255000" cy="4971099"/>
        </p:xfrm>
        <a:graphic>
          <a:graphicData uri="http://schemas.openxmlformats.org/drawingml/2006/table">
            <a:tbl>
              <a:tblPr/>
              <a:tblGrid>
                <a:gridCol w="2751138"/>
                <a:gridCol w="2752725"/>
                <a:gridCol w="2751137"/>
              </a:tblGrid>
              <a:tr h="615950">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1" i="0" u="none" strike="noStrike" cap="none" normalizeH="0" baseline="0">
                          <a:ln>
                            <a:noFill/>
                          </a:ln>
                          <a:solidFill>
                            <a:schemeClr val="tx1"/>
                          </a:solidFill>
                          <a:effectLst/>
                          <a:latin typeface="Times" charset="0"/>
                          <a:ea typeface="ＭＳ Ｐゴシック" charset="0"/>
                        </a:rPr>
                        <a:t>Part of speech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1" i="0" u="none" strike="noStrike" cap="none" normalizeH="0" baseline="0">
                          <a:ln>
                            <a:noFill/>
                          </a:ln>
                          <a:solidFill>
                            <a:schemeClr val="tx1"/>
                          </a:solidFill>
                          <a:effectLst/>
                          <a:latin typeface="Times" charset="0"/>
                          <a:ea typeface="ＭＳ Ｐゴシック" charset="0"/>
                        </a:rPr>
                        <a:t>Model Component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1" i="0" u="none" strike="noStrike" cap="none" normalizeH="0" baseline="0">
                          <a:ln>
                            <a:noFill/>
                          </a:ln>
                          <a:solidFill>
                            <a:schemeClr val="tx1"/>
                          </a:solidFill>
                          <a:effectLst/>
                          <a:latin typeface="Times" charset="0"/>
                          <a:ea typeface="ＭＳ Ｐゴシック" charset="0"/>
                        </a:rPr>
                        <a:t>Examples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Proper 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Object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Alice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5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Common 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FieldOfficer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Doing verb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Creates, submits, selects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5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Being verb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Inheritance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Is a kind of, is one of either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Having verb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Aggregation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Has, consists of, includes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5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Modal verb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Constraints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Must be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Adjective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charset="0"/>
                        <a:buNone/>
                        <a:tabLst/>
                      </a:pPr>
                      <a:r>
                        <a:rPr kumimoji="0" lang="en-US" sz="2000" b="0" i="0" u="none" strike="noStrike" cap="none" normalizeH="0" baseline="0">
                          <a:ln>
                            <a:noFill/>
                          </a:ln>
                          <a:solidFill>
                            <a:schemeClr val="tx1"/>
                          </a:solidFill>
                          <a:effectLst/>
                          <a:latin typeface="Times" charset="0"/>
                          <a:ea typeface="ＭＳ Ｐゴシック" charset="0"/>
                        </a:rPr>
                        <a:t>Incident 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49978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84" y="179388"/>
            <a:ext cx="7289716" cy="688975"/>
          </a:xfrm>
        </p:spPr>
        <p:txBody>
          <a:bodyPr/>
          <a:lstStyle/>
          <a:p>
            <a:r>
              <a:rPr lang="en-US" sz="2400" dirty="0" smtClean="0"/>
              <a:t>(1) Heuristics for identifying entity objects</a:t>
            </a:r>
            <a:endParaRPr lang="en-US" sz="2400" dirty="0"/>
          </a:p>
        </p:txBody>
      </p:sp>
      <p:sp>
        <p:nvSpPr>
          <p:cNvPr id="3" name="Content Placeholder 2"/>
          <p:cNvSpPr>
            <a:spLocks noGrp="1"/>
          </p:cNvSpPr>
          <p:nvPr>
            <p:ph idx="1"/>
          </p:nvPr>
        </p:nvSpPr>
        <p:spPr>
          <a:xfrm>
            <a:off x="431800" y="1143060"/>
            <a:ext cx="8229600" cy="5065712"/>
          </a:xfrm>
        </p:spPr>
        <p:txBody>
          <a:bodyPr/>
          <a:lstStyle/>
          <a:p>
            <a:r>
              <a:rPr lang="en-US" dirty="0" smtClean="0">
                <a:solidFill>
                  <a:srgbClr val="FF0000"/>
                </a:solidFill>
              </a:rPr>
              <a:t>Terms</a:t>
            </a:r>
            <a:r>
              <a:rPr lang="en-US" dirty="0" smtClean="0"/>
              <a:t> that developers or users need to clarify in order to understand the use case</a:t>
            </a:r>
          </a:p>
          <a:p>
            <a:r>
              <a:rPr lang="en-US" dirty="0" smtClean="0">
                <a:solidFill>
                  <a:srgbClr val="FF0000"/>
                </a:solidFill>
              </a:rPr>
              <a:t>Recurring nouns </a:t>
            </a:r>
            <a:r>
              <a:rPr lang="en-US" dirty="0" smtClean="0"/>
              <a:t>in the user cases (e.g., Incident)</a:t>
            </a:r>
          </a:p>
          <a:p>
            <a:r>
              <a:rPr lang="en-US" dirty="0" smtClean="0">
                <a:solidFill>
                  <a:srgbClr val="FF0000"/>
                </a:solidFill>
              </a:rPr>
              <a:t>Real-world entities </a:t>
            </a:r>
            <a:r>
              <a:rPr lang="en-US" dirty="0" smtClean="0"/>
              <a:t>that the system needs to track (e.g., </a:t>
            </a:r>
            <a:r>
              <a:rPr lang="en-US" dirty="0" err="1" smtClean="0"/>
              <a:t>FieldOfficer</a:t>
            </a:r>
            <a:r>
              <a:rPr lang="en-US" dirty="0" smtClean="0"/>
              <a:t>, Dispatcher, Resource)</a:t>
            </a:r>
          </a:p>
          <a:p>
            <a:r>
              <a:rPr lang="en-US" dirty="0" smtClean="0">
                <a:solidFill>
                  <a:srgbClr val="FF0000"/>
                </a:solidFill>
              </a:rPr>
              <a:t>Real-world activities </a:t>
            </a:r>
            <a:r>
              <a:rPr lang="en-US" dirty="0" smtClean="0"/>
              <a:t>that the system need to track (</a:t>
            </a:r>
            <a:r>
              <a:rPr lang="en-US" dirty="0" err="1" smtClean="0"/>
              <a:t>e.g</a:t>
            </a:r>
            <a:r>
              <a:rPr lang="en-US" dirty="0" smtClean="0"/>
              <a:t>, </a:t>
            </a:r>
            <a:r>
              <a:rPr lang="en-US" dirty="0" err="1" smtClean="0"/>
              <a:t>EmergencyOperationsPlan</a:t>
            </a:r>
            <a:r>
              <a:rPr lang="en-US" dirty="0" smtClean="0"/>
              <a:t>)</a:t>
            </a:r>
          </a:p>
          <a:p>
            <a:r>
              <a:rPr lang="en-US" dirty="0" smtClean="0">
                <a:solidFill>
                  <a:srgbClr val="FF0000"/>
                </a:solidFill>
              </a:rPr>
              <a:t>Data sources </a:t>
            </a:r>
            <a:r>
              <a:rPr lang="en-US" dirty="0" smtClean="0"/>
              <a:t>or </a:t>
            </a:r>
            <a:r>
              <a:rPr lang="en-US" dirty="0" smtClean="0">
                <a:solidFill>
                  <a:srgbClr val="FF0000"/>
                </a:solidFill>
              </a:rPr>
              <a:t>sinks </a:t>
            </a:r>
            <a:r>
              <a:rPr lang="en-US" dirty="0" smtClean="0">
                <a:solidFill>
                  <a:schemeClr val="accent2"/>
                </a:solidFill>
              </a:rPr>
              <a:t>(</a:t>
            </a:r>
            <a:r>
              <a:rPr lang="en-US" dirty="0" err="1" smtClean="0">
                <a:solidFill>
                  <a:schemeClr val="accent2"/>
                </a:solidFill>
              </a:rPr>
              <a:t>e.g</a:t>
            </a:r>
            <a:r>
              <a:rPr lang="en-US" dirty="0" smtClean="0">
                <a:solidFill>
                  <a:schemeClr val="accent2"/>
                </a:solidFill>
              </a:rPr>
              <a:t>, Printer)</a:t>
            </a:r>
            <a:endParaRPr lang="en-US" dirty="0">
              <a:solidFill>
                <a:schemeClr val="accent2"/>
              </a:solidFill>
            </a:endParaRPr>
          </a:p>
        </p:txBody>
      </p:sp>
    </p:spTree>
    <p:extLst>
      <p:ext uri="{BB962C8B-B14F-4D97-AF65-F5344CB8AC3E}">
        <p14:creationId xmlns:p14="http://schemas.microsoft.com/office/powerpoint/2010/main" val="330810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1. Analysis: Bridging What to How</a:t>
            </a:r>
            <a:endParaRPr lang="en-US" sz="2000" dirty="0"/>
          </a:p>
        </p:txBody>
      </p:sp>
      <p:sp>
        <p:nvSpPr>
          <p:cNvPr id="3" name="Content Placeholder 2"/>
          <p:cNvSpPr>
            <a:spLocks noGrp="1"/>
          </p:cNvSpPr>
          <p:nvPr>
            <p:ph idx="1"/>
          </p:nvPr>
        </p:nvSpPr>
        <p:spPr/>
        <p:txBody>
          <a:bodyPr/>
          <a:lstStyle/>
          <a:p>
            <a:endParaRPr lang="en-US"/>
          </a:p>
        </p:txBody>
      </p:sp>
      <p:sp>
        <p:nvSpPr>
          <p:cNvPr id="4" name="Text Box 4"/>
          <p:cNvSpPr txBox="1">
            <a:spLocks noChangeArrowheads="1"/>
          </p:cNvSpPr>
          <p:nvPr/>
        </p:nvSpPr>
        <p:spPr bwMode="auto">
          <a:xfrm>
            <a:off x="1676400" y="2209800"/>
            <a:ext cx="2514600" cy="400110"/>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Do the right things</a:t>
            </a:r>
          </a:p>
        </p:txBody>
      </p:sp>
      <p:sp>
        <p:nvSpPr>
          <p:cNvPr id="5" name="AutoShape 5"/>
          <p:cNvSpPr>
            <a:spLocks noChangeArrowheads="1"/>
          </p:cNvSpPr>
          <p:nvPr/>
        </p:nvSpPr>
        <p:spPr bwMode="auto">
          <a:xfrm>
            <a:off x="4343400" y="2286000"/>
            <a:ext cx="914400" cy="381000"/>
          </a:xfrm>
          <a:prstGeom prst="rightArrow">
            <a:avLst>
              <a:gd name="adj1" fmla="val 50000"/>
              <a:gd name="adj2" fmla="val 600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6" name="Text Box 6"/>
          <p:cNvSpPr txBox="1">
            <a:spLocks noChangeArrowheads="1"/>
          </p:cNvSpPr>
          <p:nvPr/>
        </p:nvSpPr>
        <p:spPr bwMode="auto">
          <a:xfrm>
            <a:off x="5334000" y="2209800"/>
            <a:ext cx="2514600" cy="400110"/>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Do the things right</a:t>
            </a:r>
          </a:p>
        </p:txBody>
      </p:sp>
      <p:pic>
        <p:nvPicPr>
          <p:cNvPr id="7" name="Picture 8" descr="D:\Program Files\Common Files\Microsoft Shared\Clipart\cagcat50\BD04912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0"/>
            <a:ext cx="1570038" cy="1960563"/>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9" descr="D:\Program Files\Common Files\Microsoft Shared\Clipart\cagcat50\BD05158_.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048000"/>
            <a:ext cx="2133600" cy="19812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 Box 10"/>
          <p:cNvSpPr txBox="1">
            <a:spLocks noChangeArrowheads="1"/>
          </p:cNvSpPr>
          <p:nvPr/>
        </p:nvSpPr>
        <p:spPr bwMode="auto">
          <a:xfrm>
            <a:off x="2133600" y="5029200"/>
            <a:ext cx="1143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What</a:t>
            </a:r>
          </a:p>
        </p:txBody>
      </p:sp>
      <p:sp>
        <p:nvSpPr>
          <p:cNvPr id="10" name="Text Box 11"/>
          <p:cNvSpPr txBox="1">
            <a:spLocks noChangeArrowheads="1"/>
          </p:cNvSpPr>
          <p:nvPr/>
        </p:nvSpPr>
        <p:spPr bwMode="auto">
          <a:xfrm>
            <a:off x="6172200" y="4953000"/>
            <a:ext cx="1143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How</a:t>
            </a:r>
          </a:p>
        </p:txBody>
      </p:sp>
      <p:sp>
        <p:nvSpPr>
          <p:cNvPr id="11" name="AutoShape 12"/>
          <p:cNvSpPr>
            <a:spLocks noChangeArrowheads="1"/>
          </p:cNvSpPr>
          <p:nvPr/>
        </p:nvSpPr>
        <p:spPr bwMode="auto">
          <a:xfrm>
            <a:off x="4114800" y="3505200"/>
            <a:ext cx="914400" cy="685800"/>
          </a:xfrm>
          <a:prstGeom prst="rightArrow">
            <a:avLst>
              <a:gd name="adj1" fmla="val 50000"/>
              <a:gd name="adj2" fmla="val 33333"/>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2" name="TextBox 11"/>
          <p:cNvSpPr txBox="1"/>
          <p:nvPr/>
        </p:nvSpPr>
        <p:spPr>
          <a:xfrm>
            <a:off x="3657624" y="3048000"/>
            <a:ext cx="1676376" cy="457200"/>
          </a:xfrm>
          <a:prstGeom prst="rect">
            <a:avLst/>
          </a:prstGeom>
          <a:noFill/>
        </p:spPr>
        <p:txBody>
          <a:bodyPr wrap="square" rtlCol="0">
            <a:spAutoFit/>
          </a:bodyPr>
          <a:lstStyle/>
          <a:p>
            <a:r>
              <a:rPr lang="en-US" dirty="0" smtClean="0"/>
              <a:t>Analysis</a:t>
            </a:r>
            <a:endParaRPr lang="en-US" dirty="0"/>
          </a:p>
        </p:txBody>
      </p:sp>
    </p:spTree>
    <p:extLst>
      <p:ext uri="{BB962C8B-B14F-4D97-AF65-F5344CB8AC3E}">
        <p14:creationId xmlns:p14="http://schemas.microsoft.com/office/powerpoint/2010/main" val="2387005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86" y="179388"/>
            <a:ext cx="7848514" cy="688975"/>
          </a:xfrm>
        </p:spPr>
        <p:txBody>
          <a:bodyPr/>
          <a:lstStyle/>
          <a:p>
            <a:r>
              <a:rPr lang="en-US" sz="2400" dirty="0" smtClean="0"/>
              <a:t>(2) Heuristics for Identifying boundary objects</a:t>
            </a:r>
            <a:endParaRPr lang="en-US" sz="2400" dirty="0"/>
          </a:p>
        </p:txBody>
      </p:sp>
      <p:sp>
        <p:nvSpPr>
          <p:cNvPr id="3" name="Content Placeholder 2"/>
          <p:cNvSpPr>
            <a:spLocks noGrp="1"/>
          </p:cNvSpPr>
          <p:nvPr>
            <p:ph idx="1"/>
          </p:nvPr>
        </p:nvSpPr>
        <p:spPr>
          <a:xfrm>
            <a:off x="431800" y="1066862"/>
            <a:ext cx="8229600" cy="5065712"/>
          </a:xfrm>
        </p:spPr>
        <p:txBody>
          <a:bodyPr/>
          <a:lstStyle/>
          <a:p>
            <a:r>
              <a:rPr lang="en-US" sz="2400" dirty="0" smtClean="0"/>
              <a:t>Identify </a:t>
            </a:r>
            <a:r>
              <a:rPr lang="en-US" sz="2400" dirty="0" smtClean="0">
                <a:solidFill>
                  <a:srgbClr val="FF0000"/>
                </a:solidFill>
              </a:rPr>
              <a:t>user interface controls </a:t>
            </a:r>
            <a:r>
              <a:rPr lang="en-US" sz="2400" dirty="0" smtClean="0"/>
              <a:t>that the user needs to initiate the use case (e.g., </a:t>
            </a:r>
            <a:r>
              <a:rPr lang="en-US" sz="2400" dirty="0" err="1" smtClean="0"/>
              <a:t>ReportEmergencyButton</a:t>
            </a:r>
            <a:r>
              <a:rPr lang="en-US" sz="2400" dirty="0" smtClean="0"/>
              <a:t>)</a:t>
            </a:r>
          </a:p>
          <a:p>
            <a:r>
              <a:rPr lang="en-US" sz="2400" dirty="0" smtClean="0"/>
              <a:t>Identify </a:t>
            </a:r>
            <a:r>
              <a:rPr lang="en-US" sz="2400" dirty="0" smtClean="0">
                <a:solidFill>
                  <a:srgbClr val="FF0000"/>
                </a:solidFill>
              </a:rPr>
              <a:t>forms</a:t>
            </a:r>
            <a:r>
              <a:rPr lang="en-US" sz="2400" dirty="0" smtClean="0"/>
              <a:t> the users needs to enter data into the system (e.g., </a:t>
            </a:r>
            <a:r>
              <a:rPr lang="en-US" sz="2400" dirty="0" err="1" smtClean="0"/>
              <a:t>EmergencyReportForm</a:t>
            </a:r>
            <a:r>
              <a:rPr lang="en-US" sz="2400" dirty="0" smtClean="0"/>
              <a:t>)</a:t>
            </a:r>
          </a:p>
          <a:p>
            <a:r>
              <a:rPr lang="en-US" sz="2400" dirty="0" smtClean="0"/>
              <a:t>Identify </a:t>
            </a:r>
            <a:r>
              <a:rPr lang="en-US" sz="2400" dirty="0" smtClean="0">
                <a:solidFill>
                  <a:srgbClr val="FF0000"/>
                </a:solidFill>
              </a:rPr>
              <a:t>notices and messages</a:t>
            </a:r>
            <a:r>
              <a:rPr lang="en-US" sz="2400" dirty="0" smtClean="0"/>
              <a:t> the system uses to respond to the user (e.g., </a:t>
            </a:r>
            <a:r>
              <a:rPr lang="en-US" sz="2400" dirty="0" err="1" smtClean="0"/>
              <a:t>AcknowledgementNotice</a:t>
            </a:r>
            <a:r>
              <a:rPr lang="en-US" sz="2400" dirty="0" smtClean="0"/>
              <a:t>)</a:t>
            </a:r>
          </a:p>
          <a:p>
            <a:r>
              <a:rPr lang="en-US" sz="2400" dirty="0" smtClean="0"/>
              <a:t>When </a:t>
            </a:r>
            <a:r>
              <a:rPr lang="en-US" sz="2400" dirty="0" smtClean="0">
                <a:solidFill>
                  <a:srgbClr val="FF0000"/>
                </a:solidFill>
              </a:rPr>
              <a:t>multiple actors </a:t>
            </a:r>
            <a:r>
              <a:rPr lang="en-US" sz="2400" dirty="0" smtClean="0"/>
              <a:t>are involved in a use case, identify actor terminals to refer to the user interface under consideration (e.g., </a:t>
            </a:r>
            <a:r>
              <a:rPr lang="en-US" sz="2400" dirty="0" err="1" smtClean="0"/>
              <a:t>DispatcherStation</a:t>
            </a:r>
            <a:r>
              <a:rPr lang="en-US" sz="2400" dirty="0" smtClean="0"/>
              <a:t>)</a:t>
            </a:r>
          </a:p>
          <a:p>
            <a:endParaRPr lang="en-US" sz="2400" dirty="0"/>
          </a:p>
        </p:txBody>
      </p:sp>
    </p:spTree>
    <p:extLst>
      <p:ext uri="{BB962C8B-B14F-4D97-AF65-F5344CB8AC3E}">
        <p14:creationId xmlns:p14="http://schemas.microsoft.com/office/powerpoint/2010/main" val="592604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96" y="179388"/>
            <a:ext cx="8229504" cy="688975"/>
          </a:xfrm>
        </p:spPr>
        <p:txBody>
          <a:bodyPr/>
          <a:lstStyle/>
          <a:p>
            <a:r>
              <a:rPr lang="en-US" sz="2400" dirty="0" smtClean="0"/>
              <a:t> (3) Heuristics for Identifying control objects</a:t>
            </a:r>
            <a:endParaRPr lang="en-US" sz="2400" dirty="0"/>
          </a:p>
        </p:txBody>
      </p:sp>
      <p:sp>
        <p:nvSpPr>
          <p:cNvPr id="3" name="Content Placeholder 2"/>
          <p:cNvSpPr>
            <a:spLocks noGrp="1"/>
          </p:cNvSpPr>
          <p:nvPr>
            <p:ph idx="1"/>
          </p:nvPr>
        </p:nvSpPr>
        <p:spPr/>
        <p:txBody>
          <a:bodyPr/>
          <a:lstStyle/>
          <a:p>
            <a:r>
              <a:rPr lang="en-US" dirty="0" smtClean="0"/>
              <a:t>Identify </a:t>
            </a:r>
            <a:r>
              <a:rPr lang="en-US" dirty="0" smtClean="0">
                <a:solidFill>
                  <a:srgbClr val="FF0000"/>
                </a:solidFill>
              </a:rPr>
              <a:t>one control object </a:t>
            </a:r>
            <a:r>
              <a:rPr lang="en-US" dirty="0" smtClean="0"/>
              <a:t>per </a:t>
            </a:r>
            <a:r>
              <a:rPr lang="en-US" dirty="0" smtClean="0">
                <a:solidFill>
                  <a:srgbClr val="FF0000"/>
                </a:solidFill>
              </a:rPr>
              <a:t>use case</a:t>
            </a:r>
          </a:p>
          <a:p>
            <a:r>
              <a:rPr lang="en-US" dirty="0" smtClean="0"/>
              <a:t>Identify </a:t>
            </a:r>
            <a:r>
              <a:rPr lang="en-US" dirty="0" smtClean="0">
                <a:solidFill>
                  <a:srgbClr val="FF0000"/>
                </a:solidFill>
              </a:rPr>
              <a:t>one control object </a:t>
            </a:r>
            <a:r>
              <a:rPr lang="en-US" dirty="0" smtClean="0"/>
              <a:t>per </a:t>
            </a:r>
            <a:r>
              <a:rPr lang="en-US" dirty="0" smtClean="0">
                <a:solidFill>
                  <a:srgbClr val="FF0000"/>
                </a:solidFill>
              </a:rPr>
              <a:t>actor</a:t>
            </a:r>
            <a:r>
              <a:rPr lang="en-US" dirty="0" smtClean="0"/>
              <a:t> in the use case</a:t>
            </a:r>
          </a:p>
          <a:p>
            <a:r>
              <a:rPr lang="en-US" dirty="0" smtClean="0"/>
              <a:t>The life span of a control object should cover the extent of the use case or the extent of a user session</a:t>
            </a:r>
            <a:endParaRPr lang="en-US" dirty="0"/>
          </a:p>
        </p:txBody>
      </p:sp>
    </p:spTree>
    <p:extLst>
      <p:ext uri="{BB962C8B-B14F-4D97-AF65-F5344CB8AC3E}">
        <p14:creationId xmlns:p14="http://schemas.microsoft.com/office/powerpoint/2010/main" val="3838164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Example: 2BWatch Objects</a:t>
            </a:r>
          </a:p>
        </p:txBody>
      </p:sp>
      <p:sp>
        <p:nvSpPr>
          <p:cNvPr id="98308" name="Rectangle 4"/>
          <p:cNvSpPr>
            <a:spLocks noChangeArrowheads="1"/>
          </p:cNvSpPr>
          <p:nvPr/>
        </p:nvSpPr>
        <p:spPr bwMode="auto">
          <a:xfrm>
            <a:off x="1371600" y="2286000"/>
            <a:ext cx="1066800" cy="6096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Year</a:t>
            </a:r>
          </a:p>
        </p:txBody>
      </p:sp>
      <p:sp>
        <p:nvSpPr>
          <p:cNvPr id="98309" name="Rectangle 5"/>
          <p:cNvSpPr>
            <a:spLocks noChangeArrowheads="1"/>
          </p:cNvSpPr>
          <p:nvPr/>
        </p:nvSpPr>
        <p:spPr bwMode="auto">
          <a:xfrm>
            <a:off x="1371600" y="3124200"/>
            <a:ext cx="1066800" cy="6096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Month</a:t>
            </a:r>
          </a:p>
        </p:txBody>
      </p:sp>
      <p:sp>
        <p:nvSpPr>
          <p:cNvPr id="98310" name="Rectangle 6"/>
          <p:cNvSpPr>
            <a:spLocks noChangeArrowheads="1"/>
          </p:cNvSpPr>
          <p:nvPr/>
        </p:nvSpPr>
        <p:spPr bwMode="auto">
          <a:xfrm>
            <a:off x="1371600" y="4038600"/>
            <a:ext cx="1066800" cy="6096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Day</a:t>
            </a:r>
          </a:p>
        </p:txBody>
      </p:sp>
      <p:sp>
        <p:nvSpPr>
          <p:cNvPr id="98311" name="Rectangle 7"/>
          <p:cNvSpPr>
            <a:spLocks noChangeArrowheads="1"/>
          </p:cNvSpPr>
          <p:nvPr/>
        </p:nvSpPr>
        <p:spPr bwMode="auto">
          <a:xfrm>
            <a:off x="3505200" y="2514600"/>
            <a:ext cx="1447800" cy="6096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ChangeDate</a:t>
            </a:r>
          </a:p>
        </p:txBody>
      </p:sp>
      <p:sp>
        <p:nvSpPr>
          <p:cNvPr id="98312" name="Rectangle 8"/>
          <p:cNvSpPr>
            <a:spLocks noChangeArrowheads="1"/>
          </p:cNvSpPr>
          <p:nvPr/>
        </p:nvSpPr>
        <p:spPr bwMode="auto">
          <a:xfrm>
            <a:off x="5791200" y="2209800"/>
            <a:ext cx="1447800" cy="6096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Button</a:t>
            </a:r>
          </a:p>
        </p:txBody>
      </p:sp>
      <p:sp>
        <p:nvSpPr>
          <p:cNvPr id="98313" name="Rectangle 9"/>
          <p:cNvSpPr>
            <a:spLocks noChangeArrowheads="1"/>
          </p:cNvSpPr>
          <p:nvPr/>
        </p:nvSpPr>
        <p:spPr bwMode="auto">
          <a:xfrm>
            <a:off x="5791200" y="3352800"/>
            <a:ext cx="1447800" cy="6096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LCDDisplay</a:t>
            </a:r>
          </a:p>
        </p:txBody>
      </p:sp>
      <p:sp>
        <p:nvSpPr>
          <p:cNvPr id="98314" name="Text Box 10"/>
          <p:cNvSpPr txBox="1">
            <a:spLocks noChangeArrowheads="1"/>
          </p:cNvSpPr>
          <p:nvPr/>
        </p:nvSpPr>
        <p:spPr bwMode="auto">
          <a:xfrm>
            <a:off x="822325" y="5387975"/>
            <a:ext cx="1676400" cy="3667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t>Entity Objects</a:t>
            </a:r>
          </a:p>
        </p:txBody>
      </p:sp>
      <p:sp>
        <p:nvSpPr>
          <p:cNvPr id="98315" name="Text Box 11"/>
          <p:cNvSpPr txBox="1">
            <a:spLocks noChangeArrowheads="1"/>
          </p:cNvSpPr>
          <p:nvPr/>
        </p:nvSpPr>
        <p:spPr bwMode="auto">
          <a:xfrm>
            <a:off x="3276600" y="5410200"/>
            <a:ext cx="1841500" cy="3667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t>Control Objects</a:t>
            </a:r>
          </a:p>
        </p:txBody>
      </p:sp>
      <p:sp>
        <p:nvSpPr>
          <p:cNvPr id="98316" name="Text Box 12"/>
          <p:cNvSpPr txBox="1">
            <a:spLocks noChangeArrowheads="1"/>
          </p:cNvSpPr>
          <p:nvPr/>
        </p:nvSpPr>
        <p:spPr bwMode="auto">
          <a:xfrm>
            <a:off x="5791200" y="5410200"/>
            <a:ext cx="1968500" cy="3667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t>Interface Objects</a:t>
            </a:r>
          </a:p>
        </p:txBody>
      </p:sp>
    </p:spTree>
    <p:extLst>
      <p:ext uri="{BB962C8B-B14F-4D97-AF65-F5344CB8AC3E}">
        <p14:creationId xmlns:p14="http://schemas.microsoft.com/office/powerpoint/2010/main" val="870792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52607" y="179388"/>
            <a:ext cx="8153186" cy="688975"/>
          </a:xfrm>
        </p:spPr>
        <p:txBody>
          <a:bodyPr/>
          <a:lstStyle/>
          <a:p>
            <a:r>
              <a:rPr lang="en-US" dirty="0"/>
              <a:t>Naming of Object Types in UML	</a:t>
            </a:r>
          </a:p>
        </p:txBody>
      </p:sp>
      <p:sp>
        <p:nvSpPr>
          <p:cNvPr id="97283" name="Rectangle 3"/>
          <p:cNvSpPr>
            <a:spLocks noGrp="1" noChangeArrowheads="1"/>
          </p:cNvSpPr>
          <p:nvPr>
            <p:ph type="body" idx="1"/>
          </p:nvPr>
        </p:nvSpPr>
        <p:spPr>
          <a:xfrm>
            <a:off x="377850" y="1066862"/>
            <a:ext cx="8385040" cy="762000"/>
          </a:xfrm>
        </p:spPr>
        <p:txBody>
          <a:bodyPr/>
          <a:lstStyle/>
          <a:p>
            <a:pPr>
              <a:lnSpc>
                <a:spcPct val="100000"/>
              </a:lnSpc>
            </a:pPr>
            <a:r>
              <a:rPr lang="en-US" sz="2400" dirty="0"/>
              <a:t>UML provides several mechanisms to extend the language</a:t>
            </a:r>
          </a:p>
          <a:p>
            <a:pPr>
              <a:lnSpc>
                <a:spcPct val="100000"/>
              </a:lnSpc>
            </a:pPr>
            <a:r>
              <a:rPr lang="en-US" sz="2400" dirty="0"/>
              <a:t>UML provides </a:t>
            </a:r>
            <a:r>
              <a:rPr lang="en-US" sz="2400" dirty="0">
                <a:solidFill>
                  <a:srgbClr val="FF0000"/>
                </a:solidFill>
              </a:rPr>
              <a:t>the stereotype mechanism </a:t>
            </a:r>
            <a:r>
              <a:rPr lang="en-US" sz="2400" dirty="0"/>
              <a:t>to present new modeling elements</a:t>
            </a:r>
          </a:p>
          <a:p>
            <a:pPr marL="0" indent="0">
              <a:lnSpc>
                <a:spcPct val="100000"/>
              </a:lnSpc>
              <a:buNone/>
            </a:pPr>
            <a:endParaRPr lang="en-US" sz="2400" dirty="0"/>
          </a:p>
        </p:txBody>
      </p:sp>
      <p:sp>
        <p:nvSpPr>
          <p:cNvPr id="97284" name="Rectangle 4"/>
          <p:cNvSpPr>
            <a:spLocks noChangeArrowheads="1"/>
          </p:cNvSpPr>
          <p:nvPr/>
        </p:nvSpPr>
        <p:spPr bwMode="auto">
          <a:xfrm>
            <a:off x="1231269" y="3121508"/>
            <a:ext cx="1600200" cy="6858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&lt;&lt;Entity&gt;&gt;</a:t>
            </a:r>
          </a:p>
          <a:p>
            <a:pPr algn="ctr"/>
            <a:r>
              <a:rPr lang="en-US" sz="1800" b="1"/>
              <a:t>Year</a:t>
            </a:r>
          </a:p>
        </p:txBody>
      </p:sp>
      <p:sp>
        <p:nvSpPr>
          <p:cNvPr id="97285" name="Rectangle 5"/>
          <p:cNvSpPr>
            <a:spLocks noChangeArrowheads="1"/>
          </p:cNvSpPr>
          <p:nvPr/>
        </p:nvSpPr>
        <p:spPr bwMode="auto">
          <a:xfrm>
            <a:off x="1231269" y="3959708"/>
            <a:ext cx="1600200" cy="6858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&lt;&lt;Entitity&gt;&gt;</a:t>
            </a:r>
          </a:p>
          <a:p>
            <a:pPr algn="ctr"/>
            <a:r>
              <a:rPr lang="en-US" sz="1800" b="1"/>
              <a:t>Month</a:t>
            </a:r>
          </a:p>
        </p:txBody>
      </p:sp>
      <p:sp>
        <p:nvSpPr>
          <p:cNvPr id="97286" name="Rectangle 6"/>
          <p:cNvSpPr>
            <a:spLocks noChangeArrowheads="1"/>
          </p:cNvSpPr>
          <p:nvPr/>
        </p:nvSpPr>
        <p:spPr bwMode="auto">
          <a:xfrm>
            <a:off x="1231269" y="4797858"/>
            <a:ext cx="1600200" cy="7620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&lt;&lt;Entity&gt;&gt;</a:t>
            </a:r>
          </a:p>
          <a:p>
            <a:pPr algn="ctr"/>
            <a:r>
              <a:rPr lang="en-US" sz="1800" b="1"/>
              <a:t>Day</a:t>
            </a:r>
          </a:p>
        </p:txBody>
      </p:sp>
      <p:sp>
        <p:nvSpPr>
          <p:cNvPr id="97287" name="Rectangle 7"/>
          <p:cNvSpPr>
            <a:spLocks noChangeArrowheads="1"/>
          </p:cNvSpPr>
          <p:nvPr/>
        </p:nvSpPr>
        <p:spPr bwMode="auto">
          <a:xfrm>
            <a:off x="3669669" y="3350108"/>
            <a:ext cx="1524000" cy="7620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&lt;&lt;Control&gt;&gt;</a:t>
            </a:r>
          </a:p>
          <a:p>
            <a:pPr algn="ctr"/>
            <a:r>
              <a:rPr lang="en-US" sz="1800" b="1"/>
              <a:t>ChangeDate</a:t>
            </a:r>
          </a:p>
        </p:txBody>
      </p:sp>
      <p:sp>
        <p:nvSpPr>
          <p:cNvPr id="97288" name="Rectangle 8"/>
          <p:cNvSpPr>
            <a:spLocks noChangeArrowheads="1"/>
          </p:cNvSpPr>
          <p:nvPr/>
        </p:nvSpPr>
        <p:spPr bwMode="auto">
          <a:xfrm>
            <a:off x="5955669" y="3045308"/>
            <a:ext cx="1600200" cy="7620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&lt;&lt;Boundary&gt;&gt;</a:t>
            </a:r>
          </a:p>
          <a:p>
            <a:pPr algn="ctr"/>
            <a:r>
              <a:rPr lang="en-US" sz="1800" b="1"/>
              <a:t>Button</a:t>
            </a:r>
          </a:p>
        </p:txBody>
      </p:sp>
      <p:sp>
        <p:nvSpPr>
          <p:cNvPr id="97289" name="Rectangle 9"/>
          <p:cNvSpPr>
            <a:spLocks noChangeArrowheads="1"/>
          </p:cNvSpPr>
          <p:nvPr/>
        </p:nvSpPr>
        <p:spPr bwMode="auto">
          <a:xfrm>
            <a:off x="6031869" y="4340708"/>
            <a:ext cx="1524000" cy="6858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&lt;&lt;Boundary&gt;&gt;</a:t>
            </a:r>
          </a:p>
          <a:p>
            <a:pPr algn="ctr"/>
            <a:r>
              <a:rPr lang="en-US" sz="1800" b="1"/>
              <a:t>LCDDisplay</a:t>
            </a:r>
          </a:p>
        </p:txBody>
      </p:sp>
      <p:sp>
        <p:nvSpPr>
          <p:cNvPr id="97290" name="Text Box 10"/>
          <p:cNvSpPr txBox="1">
            <a:spLocks noChangeArrowheads="1"/>
          </p:cNvSpPr>
          <p:nvPr/>
        </p:nvSpPr>
        <p:spPr bwMode="auto">
          <a:xfrm>
            <a:off x="956645" y="5780571"/>
            <a:ext cx="173669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a:t>Entity Objects</a:t>
            </a:r>
          </a:p>
        </p:txBody>
      </p:sp>
      <p:sp>
        <p:nvSpPr>
          <p:cNvPr id="97291" name="Text Box 11"/>
          <p:cNvSpPr txBox="1">
            <a:spLocks noChangeArrowheads="1"/>
          </p:cNvSpPr>
          <p:nvPr/>
        </p:nvSpPr>
        <p:spPr bwMode="auto">
          <a:xfrm>
            <a:off x="3403808" y="5802796"/>
            <a:ext cx="1916022"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a:t>Control Objects</a:t>
            </a:r>
          </a:p>
        </p:txBody>
      </p:sp>
      <p:sp>
        <p:nvSpPr>
          <p:cNvPr id="97292" name="Text Box 12"/>
          <p:cNvSpPr txBox="1">
            <a:spLocks noChangeArrowheads="1"/>
          </p:cNvSpPr>
          <p:nvPr/>
        </p:nvSpPr>
        <p:spPr bwMode="auto">
          <a:xfrm>
            <a:off x="5904330" y="5802796"/>
            <a:ext cx="217277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a:t>Boundary Objects</a:t>
            </a:r>
          </a:p>
        </p:txBody>
      </p:sp>
    </p:spTree>
    <p:extLst>
      <p:ext uri="{BB962C8B-B14F-4D97-AF65-F5344CB8AC3E}">
        <p14:creationId xmlns:p14="http://schemas.microsoft.com/office/powerpoint/2010/main" val="3634570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38456" y="85309"/>
            <a:ext cx="5486376" cy="688975"/>
          </a:xfrm>
          <a:noFill/>
          <a:ln/>
        </p:spPr>
        <p:txBody>
          <a:bodyPr/>
          <a:lstStyle/>
          <a:p>
            <a:pPr lvl="1"/>
            <a:r>
              <a:rPr lang="en-US" sz="2400" dirty="0" smtClean="0"/>
              <a:t>3.2 Mapping </a:t>
            </a:r>
            <a:r>
              <a:rPr lang="en-US" sz="2400" dirty="0"/>
              <a:t>Use Cases to Objects with Sequence </a:t>
            </a:r>
            <a:r>
              <a:rPr lang="en-US" sz="2400" dirty="0" smtClean="0"/>
              <a:t>Diagrams</a:t>
            </a:r>
            <a:endParaRPr lang="en-US" sz="3200" dirty="0"/>
          </a:p>
        </p:txBody>
      </p:sp>
      <p:sp>
        <p:nvSpPr>
          <p:cNvPr id="17411" name="Rectangle 3"/>
          <p:cNvSpPr>
            <a:spLocks noGrp="1" noChangeArrowheads="1"/>
          </p:cNvSpPr>
          <p:nvPr>
            <p:ph type="body" idx="1"/>
          </p:nvPr>
        </p:nvSpPr>
        <p:spPr>
          <a:xfrm>
            <a:off x="431800" y="1066862"/>
            <a:ext cx="8229600" cy="5267263"/>
          </a:xfrm>
          <a:noFill/>
          <a:ln/>
        </p:spPr>
        <p:txBody>
          <a:bodyPr/>
          <a:lstStyle/>
          <a:p>
            <a:r>
              <a:rPr lang="en-US" sz="2000" dirty="0"/>
              <a:t>From the flow of events in the use case or scenario, proceed to the sequence diagram </a:t>
            </a:r>
          </a:p>
          <a:p>
            <a:r>
              <a:rPr lang="en-US" sz="2000" dirty="0"/>
              <a:t>A sequence diagram is a graphical description of objects participating in a use case or scenario using a DAG (directed acyclic graph) notation</a:t>
            </a:r>
          </a:p>
          <a:p>
            <a:r>
              <a:rPr lang="en-US" sz="2000" dirty="0"/>
              <a:t>Relation to object identification:</a:t>
            </a:r>
          </a:p>
          <a:p>
            <a:pPr lvl="1"/>
            <a:r>
              <a:rPr lang="en-US" sz="1800" dirty="0"/>
              <a:t>Objects/classes have already been </a:t>
            </a:r>
            <a:r>
              <a:rPr lang="en-US" sz="1800" dirty="0" smtClean="0"/>
              <a:t>identified </a:t>
            </a:r>
            <a:r>
              <a:rPr lang="en-US" sz="1800" dirty="0"/>
              <a:t>during object modeling</a:t>
            </a:r>
          </a:p>
          <a:p>
            <a:pPr lvl="1"/>
            <a:r>
              <a:rPr lang="en-US" sz="1800" dirty="0"/>
              <a:t>Objects are  identified as a result of dynamic </a:t>
            </a:r>
            <a:r>
              <a:rPr lang="en-US" sz="1800" dirty="0" smtClean="0"/>
              <a:t>modeling</a:t>
            </a:r>
            <a:endParaRPr lang="en-US" sz="1800" b="0" i="1" dirty="0"/>
          </a:p>
          <a:p>
            <a:r>
              <a:rPr lang="en-US" sz="2000" dirty="0"/>
              <a:t>Heuristic:</a:t>
            </a:r>
          </a:p>
          <a:p>
            <a:pPr lvl="1"/>
            <a:r>
              <a:rPr lang="en-US" sz="1800" dirty="0" smtClean="0"/>
              <a:t>An </a:t>
            </a:r>
            <a:r>
              <a:rPr lang="en-US" sz="1800" dirty="0"/>
              <a:t>event always has a sender and a receiver. </a:t>
            </a:r>
          </a:p>
          <a:p>
            <a:pPr lvl="1"/>
            <a:r>
              <a:rPr lang="en-US" sz="1800" dirty="0"/>
              <a:t>The representation of the event is sometimes called a message</a:t>
            </a:r>
          </a:p>
          <a:p>
            <a:pPr lvl="1"/>
            <a:r>
              <a:rPr lang="en-US" sz="1800" dirty="0"/>
              <a:t>Find sender and receiver for each event =&gt; These are the objects participating in the use case</a:t>
            </a:r>
          </a:p>
        </p:txBody>
      </p:sp>
    </p:spTree>
    <p:extLst>
      <p:ext uri="{BB962C8B-B14F-4D97-AF65-F5344CB8AC3E}">
        <p14:creationId xmlns:p14="http://schemas.microsoft.com/office/powerpoint/2010/main" val="1871100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77863" y="186297"/>
            <a:ext cx="8610494" cy="688975"/>
          </a:xfrm>
        </p:spPr>
        <p:txBody>
          <a:bodyPr/>
          <a:lstStyle/>
          <a:p>
            <a:r>
              <a:rPr lang="en-US" sz="1800" dirty="0" smtClean="0"/>
              <a:t>Sequence </a:t>
            </a:r>
            <a:r>
              <a:rPr lang="en-US" sz="1800" dirty="0"/>
              <a:t>diagram for the </a:t>
            </a:r>
            <a:r>
              <a:rPr lang="en-US" sz="1400" dirty="0" err="1">
                <a:latin typeface="Lucida Sans Typewriter" charset="0"/>
              </a:rPr>
              <a:t>ReportEmergency</a:t>
            </a:r>
            <a:r>
              <a:rPr lang="en-US" sz="1800" dirty="0"/>
              <a:t> use case.</a:t>
            </a:r>
          </a:p>
        </p:txBody>
      </p:sp>
      <p:grpSp>
        <p:nvGrpSpPr>
          <p:cNvPr id="74904" name="Group 152"/>
          <p:cNvGrpSpPr>
            <a:grpSpLocks/>
          </p:cNvGrpSpPr>
          <p:nvPr/>
        </p:nvGrpSpPr>
        <p:grpSpPr bwMode="auto">
          <a:xfrm>
            <a:off x="233363" y="1089025"/>
            <a:ext cx="444500" cy="633413"/>
            <a:chOff x="476" y="628"/>
            <a:chExt cx="248" cy="353"/>
          </a:xfrm>
        </p:grpSpPr>
        <p:sp>
          <p:nvSpPr>
            <p:cNvPr id="74758" name="Oval 6"/>
            <p:cNvSpPr>
              <a:spLocks noChangeArrowheads="1"/>
            </p:cNvSpPr>
            <p:nvPr/>
          </p:nvSpPr>
          <p:spPr bwMode="auto">
            <a:xfrm>
              <a:off x="554" y="628"/>
              <a:ext cx="105" cy="118"/>
            </a:xfrm>
            <a:prstGeom prst="ellipse">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4759" name="Line 7"/>
            <p:cNvSpPr>
              <a:spLocks noChangeShapeType="1"/>
            </p:cNvSpPr>
            <p:nvPr/>
          </p:nvSpPr>
          <p:spPr bwMode="auto">
            <a:xfrm>
              <a:off x="607" y="746"/>
              <a:ext cx="1" cy="11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60" name="Line 8"/>
            <p:cNvSpPr>
              <a:spLocks noChangeShapeType="1"/>
            </p:cNvSpPr>
            <p:nvPr/>
          </p:nvSpPr>
          <p:spPr bwMode="auto">
            <a:xfrm>
              <a:off x="515" y="772"/>
              <a:ext cx="183"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61" name="Freeform 9"/>
            <p:cNvSpPr>
              <a:spLocks/>
            </p:cNvSpPr>
            <p:nvPr/>
          </p:nvSpPr>
          <p:spPr bwMode="auto">
            <a:xfrm>
              <a:off x="476" y="850"/>
              <a:ext cx="248" cy="131"/>
            </a:xfrm>
            <a:custGeom>
              <a:avLst/>
              <a:gdLst>
                <a:gd name="T0" fmla="*/ 0 w 248"/>
                <a:gd name="T1" fmla="*/ 131 h 131"/>
                <a:gd name="T2" fmla="*/ 131 w 248"/>
                <a:gd name="T3" fmla="*/ 0 h 131"/>
                <a:gd name="T4" fmla="*/ 248 w 248"/>
                <a:gd name="T5" fmla="*/ 131 h 131"/>
              </a:gdLst>
              <a:ahLst/>
              <a:cxnLst>
                <a:cxn ang="0">
                  <a:pos x="T0" y="T1"/>
                </a:cxn>
                <a:cxn ang="0">
                  <a:pos x="T2" y="T3"/>
                </a:cxn>
                <a:cxn ang="0">
                  <a:pos x="T4" y="T5"/>
                </a:cxn>
              </a:cxnLst>
              <a:rect l="0" t="0" r="r" b="b"/>
              <a:pathLst>
                <a:path w="248" h="131">
                  <a:moveTo>
                    <a:pt x="0" y="131"/>
                  </a:moveTo>
                  <a:lnTo>
                    <a:pt x="131" y="0"/>
                  </a:lnTo>
                  <a:lnTo>
                    <a:pt x="248" y="131"/>
                  </a:lnTo>
                </a:path>
              </a:pathLst>
            </a:custGeom>
            <a:noFill/>
            <a:ln w="19050" cmpd="sng">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74762" name="Rectangle 10"/>
          <p:cNvSpPr>
            <a:spLocks noChangeArrowheads="1"/>
          </p:cNvSpPr>
          <p:nvPr/>
        </p:nvSpPr>
        <p:spPr bwMode="auto">
          <a:xfrm>
            <a:off x="0" y="1820863"/>
            <a:ext cx="84138"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 </a:t>
            </a:r>
            <a:endParaRPr lang="en-US"/>
          </a:p>
        </p:txBody>
      </p:sp>
      <p:sp>
        <p:nvSpPr>
          <p:cNvPr id="74763" name="Rectangle 11"/>
          <p:cNvSpPr>
            <a:spLocks noChangeArrowheads="1"/>
          </p:cNvSpPr>
          <p:nvPr/>
        </p:nvSpPr>
        <p:spPr bwMode="auto">
          <a:xfrm>
            <a:off x="41275" y="1820863"/>
            <a:ext cx="100965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FieldOfficer</a:t>
            </a:r>
            <a:endParaRPr lang="en-US"/>
          </a:p>
        </p:txBody>
      </p:sp>
      <p:grpSp>
        <p:nvGrpSpPr>
          <p:cNvPr id="74911" name="Group 159"/>
          <p:cNvGrpSpPr>
            <a:grpSpLocks/>
          </p:cNvGrpSpPr>
          <p:nvPr/>
        </p:nvGrpSpPr>
        <p:grpSpPr bwMode="auto">
          <a:xfrm>
            <a:off x="1036638" y="1368425"/>
            <a:ext cx="1431925" cy="493713"/>
            <a:chOff x="653" y="862"/>
            <a:chExt cx="902" cy="311"/>
          </a:xfrm>
        </p:grpSpPr>
        <p:sp>
          <p:nvSpPr>
            <p:cNvPr id="74781" name="Rectangle 29"/>
            <p:cNvSpPr>
              <a:spLocks noChangeArrowheads="1"/>
            </p:cNvSpPr>
            <p:nvPr/>
          </p:nvSpPr>
          <p:spPr bwMode="auto">
            <a:xfrm>
              <a:off x="653" y="862"/>
              <a:ext cx="902" cy="311"/>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74906" name="Group 154"/>
            <p:cNvGrpSpPr>
              <a:grpSpLocks/>
            </p:cNvGrpSpPr>
            <p:nvPr/>
          </p:nvGrpSpPr>
          <p:grpSpPr bwMode="auto">
            <a:xfrm>
              <a:off x="706" y="905"/>
              <a:ext cx="795" cy="225"/>
              <a:chOff x="973" y="900"/>
              <a:chExt cx="703" cy="199"/>
            </a:xfrm>
          </p:grpSpPr>
          <p:sp>
            <p:nvSpPr>
              <p:cNvPr id="74782" name="Rectangle 30"/>
              <p:cNvSpPr>
                <a:spLocks noChangeArrowheads="1"/>
              </p:cNvSpPr>
              <p:nvPr/>
            </p:nvSpPr>
            <p:spPr bwMode="auto">
              <a:xfrm>
                <a:off x="1157" y="900"/>
                <a:ext cx="328" cy="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 Report</a:t>
                </a:r>
                <a:endParaRPr lang="en-US"/>
              </a:p>
            </p:txBody>
          </p:sp>
          <p:sp>
            <p:nvSpPr>
              <p:cNvPr id="74783" name="Rectangle 31"/>
              <p:cNvSpPr>
                <a:spLocks noChangeArrowheads="1"/>
              </p:cNvSpPr>
              <p:nvPr/>
            </p:nvSpPr>
            <p:spPr bwMode="auto">
              <a:xfrm>
                <a:off x="973" y="1005"/>
                <a:ext cx="703" cy="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EmergencyButton</a:t>
                </a:r>
                <a:endParaRPr lang="en-US"/>
              </a:p>
            </p:txBody>
          </p:sp>
        </p:grpSp>
      </p:grpSp>
      <p:grpSp>
        <p:nvGrpSpPr>
          <p:cNvPr id="74915" name="Group 163"/>
          <p:cNvGrpSpPr>
            <a:grpSpLocks/>
          </p:cNvGrpSpPr>
          <p:nvPr/>
        </p:nvGrpSpPr>
        <p:grpSpPr bwMode="auto">
          <a:xfrm>
            <a:off x="2466975" y="2214563"/>
            <a:ext cx="1978025" cy="493712"/>
            <a:chOff x="1554" y="1395"/>
            <a:chExt cx="1246" cy="311"/>
          </a:xfrm>
        </p:grpSpPr>
        <p:sp>
          <p:nvSpPr>
            <p:cNvPr id="74802" name="Rectangle 50"/>
            <p:cNvSpPr>
              <a:spLocks noChangeArrowheads="1"/>
            </p:cNvSpPr>
            <p:nvPr/>
          </p:nvSpPr>
          <p:spPr bwMode="auto">
            <a:xfrm>
              <a:off x="1554" y="1395"/>
              <a:ext cx="1246" cy="311"/>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4803" name="Rectangle 51"/>
            <p:cNvSpPr>
              <a:spLocks noChangeArrowheads="1"/>
            </p:cNvSpPr>
            <p:nvPr/>
          </p:nvSpPr>
          <p:spPr bwMode="auto">
            <a:xfrm>
              <a:off x="1779" y="1445"/>
              <a:ext cx="79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rPr>
                <a:t>ReportEmergency</a:t>
              </a:r>
              <a:br>
                <a:rPr lang="en-US" sz="1100">
                  <a:solidFill>
                    <a:srgbClr val="000000"/>
                  </a:solidFill>
                </a:rPr>
              </a:br>
              <a:r>
                <a:rPr lang="en-US" sz="1100">
                  <a:solidFill>
                    <a:srgbClr val="000000"/>
                  </a:solidFill>
                </a:rPr>
                <a:t>Control</a:t>
              </a:r>
              <a:endParaRPr lang="en-US"/>
            </a:p>
          </p:txBody>
        </p:sp>
      </p:grpSp>
      <p:grpSp>
        <p:nvGrpSpPr>
          <p:cNvPr id="74914" name="Group 162"/>
          <p:cNvGrpSpPr>
            <a:grpSpLocks/>
          </p:cNvGrpSpPr>
          <p:nvPr/>
        </p:nvGrpSpPr>
        <p:grpSpPr bwMode="auto">
          <a:xfrm>
            <a:off x="4411663" y="2754313"/>
            <a:ext cx="1854200" cy="493712"/>
            <a:chOff x="2779" y="1735"/>
            <a:chExt cx="1168" cy="311"/>
          </a:xfrm>
        </p:grpSpPr>
        <p:sp>
          <p:nvSpPr>
            <p:cNvPr id="74822" name="Rectangle 70"/>
            <p:cNvSpPr>
              <a:spLocks noChangeArrowheads="1"/>
            </p:cNvSpPr>
            <p:nvPr/>
          </p:nvSpPr>
          <p:spPr bwMode="auto">
            <a:xfrm>
              <a:off x="2779" y="1735"/>
              <a:ext cx="1168" cy="311"/>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74913" name="Group 161"/>
            <p:cNvGrpSpPr>
              <a:grpSpLocks/>
            </p:cNvGrpSpPr>
            <p:nvPr/>
          </p:nvGrpSpPr>
          <p:grpSpPr bwMode="auto">
            <a:xfrm>
              <a:off x="2939" y="1779"/>
              <a:ext cx="848" cy="223"/>
              <a:chOff x="2914" y="1804"/>
              <a:chExt cx="848" cy="223"/>
            </a:xfrm>
          </p:grpSpPr>
          <p:sp>
            <p:nvSpPr>
              <p:cNvPr id="74823" name="Rectangle 71"/>
              <p:cNvSpPr>
                <a:spLocks noChangeArrowheads="1"/>
              </p:cNvSpPr>
              <p:nvPr/>
            </p:nvSpPr>
            <p:spPr bwMode="auto">
              <a:xfrm>
                <a:off x="2914" y="1804"/>
                <a:ext cx="848"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 ReportEmergency</a:t>
                </a:r>
                <a:endParaRPr lang="en-US"/>
              </a:p>
            </p:txBody>
          </p:sp>
          <p:sp>
            <p:nvSpPr>
              <p:cNvPr id="74824" name="Rectangle 72"/>
              <p:cNvSpPr>
                <a:spLocks noChangeArrowheads="1"/>
              </p:cNvSpPr>
              <p:nvPr/>
            </p:nvSpPr>
            <p:spPr bwMode="auto">
              <a:xfrm>
                <a:off x="3232" y="1921"/>
                <a:ext cx="212"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Form</a:t>
                </a:r>
                <a:endParaRPr lang="en-US"/>
              </a:p>
            </p:txBody>
          </p:sp>
        </p:grpSp>
      </p:grpSp>
      <p:sp>
        <p:nvSpPr>
          <p:cNvPr id="74836" name="Rectangle 84"/>
          <p:cNvSpPr>
            <a:spLocks noChangeArrowheads="1"/>
          </p:cNvSpPr>
          <p:nvPr/>
        </p:nvSpPr>
        <p:spPr bwMode="auto">
          <a:xfrm>
            <a:off x="6313488" y="4173538"/>
            <a:ext cx="1290637" cy="490537"/>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4837" name="Rectangle 85"/>
          <p:cNvSpPr>
            <a:spLocks noChangeArrowheads="1"/>
          </p:cNvSpPr>
          <p:nvPr/>
        </p:nvSpPr>
        <p:spPr bwMode="auto">
          <a:xfrm>
            <a:off x="6480175" y="4279900"/>
            <a:ext cx="84137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 Emergency</a:t>
            </a:r>
            <a:endParaRPr lang="en-US"/>
          </a:p>
        </p:txBody>
      </p:sp>
      <p:sp>
        <p:nvSpPr>
          <p:cNvPr id="74838" name="Rectangle 86"/>
          <p:cNvSpPr>
            <a:spLocks noChangeArrowheads="1"/>
          </p:cNvSpPr>
          <p:nvPr/>
        </p:nvSpPr>
        <p:spPr bwMode="auto">
          <a:xfrm>
            <a:off x="6715125" y="4468813"/>
            <a:ext cx="50482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Report</a:t>
            </a:r>
            <a:endParaRPr lang="en-US"/>
          </a:p>
        </p:txBody>
      </p:sp>
      <p:grpSp>
        <p:nvGrpSpPr>
          <p:cNvPr id="74916" name="Group 164"/>
          <p:cNvGrpSpPr>
            <a:grpSpLocks/>
          </p:cNvGrpSpPr>
          <p:nvPr/>
        </p:nvGrpSpPr>
        <p:grpSpPr bwMode="auto">
          <a:xfrm>
            <a:off x="7464425" y="1363663"/>
            <a:ext cx="1431925" cy="493712"/>
            <a:chOff x="4737" y="859"/>
            <a:chExt cx="902" cy="311"/>
          </a:xfrm>
        </p:grpSpPr>
        <p:sp>
          <p:nvSpPr>
            <p:cNvPr id="74847" name="Rectangle 95"/>
            <p:cNvSpPr>
              <a:spLocks noChangeArrowheads="1"/>
            </p:cNvSpPr>
            <p:nvPr/>
          </p:nvSpPr>
          <p:spPr bwMode="auto">
            <a:xfrm>
              <a:off x="4737" y="859"/>
              <a:ext cx="902" cy="311"/>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74908" name="Group 156"/>
            <p:cNvGrpSpPr>
              <a:grpSpLocks/>
            </p:cNvGrpSpPr>
            <p:nvPr/>
          </p:nvGrpSpPr>
          <p:grpSpPr bwMode="auto">
            <a:xfrm>
              <a:off x="4763" y="902"/>
              <a:ext cx="848" cy="225"/>
              <a:chOff x="4542" y="903"/>
              <a:chExt cx="750" cy="199"/>
            </a:xfrm>
          </p:grpSpPr>
          <p:sp>
            <p:nvSpPr>
              <p:cNvPr id="74848" name="Rectangle 96"/>
              <p:cNvSpPr>
                <a:spLocks noChangeArrowheads="1"/>
              </p:cNvSpPr>
              <p:nvPr/>
            </p:nvSpPr>
            <p:spPr bwMode="auto">
              <a:xfrm>
                <a:off x="4711" y="903"/>
                <a:ext cx="328" cy="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 Manage</a:t>
                </a:r>
                <a:endParaRPr lang="en-US"/>
              </a:p>
            </p:txBody>
          </p:sp>
          <p:sp>
            <p:nvSpPr>
              <p:cNvPr id="74849" name="Rectangle 97"/>
              <p:cNvSpPr>
                <a:spLocks noChangeArrowheads="1"/>
              </p:cNvSpPr>
              <p:nvPr/>
            </p:nvSpPr>
            <p:spPr bwMode="auto">
              <a:xfrm>
                <a:off x="4542" y="1008"/>
                <a:ext cx="750" cy="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EmergencyControl</a:t>
                </a:r>
                <a:endParaRPr lang="en-US"/>
              </a:p>
            </p:txBody>
          </p:sp>
        </p:grpSp>
      </p:grpSp>
      <p:sp>
        <p:nvSpPr>
          <p:cNvPr id="74869" name="Line 117"/>
          <p:cNvSpPr>
            <a:spLocks noChangeShapeType="1"/>
          </p:cNvSpPr>
          <p:nvPr/>
        </p:nvSpPr>
        <p:spPr bwMode="auto">
          <a:xfrm>
            <a:off x="538163" y="2355850"/>
            <a:ext cx="1150937"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871" name="Line 119"/>
          <p:cNvSpPr>
            <a:spLocks noChangeShapeType="1"/>
          </p:cNvSpPr>
          <p:nvPr/>
        </p:nvSpPr>
        <p:spPr bwMode="auto">
          <a:xfrm>
            <a:off x="1828800" y="2473325"/>
            <a:ext cx="638175"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873" name="Line 121"/>
          <p:cNvSpPr>
            <a:spLocks noChangeShapeType="1"/>
          </p:cNvSpPr>
          <p:nvPr/>
        </p:nvSpPr>
        <p:spPr bwMode="auto">
          <a:xfrm>
            <a:off x="3519488" y="2989263"/>
            <a:ext cx="892175" cy="1587"/>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875" name="Line 123"/>
          <p:cNvSpPr>
            <a:spLocks noChangeShapeType="1"/>
          </p:cNvSpPr>
          <p:nvPr/>
        </p:nvSpPr>
        <p:spPr bwMode="auto">
          <a:xfrm>
            <a:off x="538163" y="3552825"/>
            <a:ext cx="4718050"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877" name="Line 125"/>
          <p:cNvSpPr>
            <a:spLocks noChangeShapeType="1"/>
          </p:cNvSpPr>
          <p:nvPr/>
        </p:nvSpPr>
        <p:spPr bwMode="auto">
          <a:xfrm>
            <a:off x="538163" y="3975100"/>
            <a:ext cx="4741862"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879" name="Line 127"/>
          <p:cNvSpPr>
            <a:spLocks noChangeShapeType="1"/>
          </p:cNvSpPr>
          <p:nvPr/>
        </p:nvSpPr>
        <p:spPr bwMode="auto">
          <a:xfrm flipH="1">
            <a:off x="3519488" y="4192588"/>
            <a:ext cx="1736725" cy="1587"/>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882" name="Rectangle 130"/>
          <p:cNvSpPr>
            <a:spLocks noChangeArrowheads="1"/>
          </p:cNvSpPr>
          <p:nvPr/>
        </p:nvSpPr>
        <p:spPr bwMode="auto">
          <a:xfrm>
            <a:off x="631825" y="2159000"/>
            <a:ext cx="588963"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press()</a:t>
            </a:r>
            <a:endParaRPr lang="en-US"/>
          </a:p>
        </p:txBody>
      </p:sp>
      <p:sp>
        <p:nvSpPr>
          <p:cNvPr id="74883" name="Rectangle 131"/>
          <p:cNvSpPr>
            <a:spLocks noChangeArrowheads="1"/>
          </p:cNvSpPr>
          <p:nvPr/>
        </p:nvSpPr>
        <p:spPr bwMode="auto">
          <a:xfrm>
            <a:off x="3571875" y="2820988"/>
            <a:ext cx="6731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«create»</a:t>
            </a:r>
            <a:endParaRPr lang="en-US"/>
          </a:p>
        </p:txBody>
      </p:sp>
      <p:sp>
        <p:nvSpPr>
          <p:cNvPr id="74884" name="Rectangle 132"/>
          <p:cNvSpPr>
            <a:spLocks noChangeArrowheads="1"/>
          </p:cNvSpPr>
          <p:nvPr/>
        </p:nvSpPr>
        <p:spPr bwMode="auto">
          <a:xfrm>
            <a:off x="1736725" y="2165350"/>
            <a:ext cx="6731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«create»</a:t>
            </a:r>
            <a:endParaRPr lang="en-US"/>
          </a:p>
        </p:txBody>
      </p:sp>
      <p:sp>
        <p:nvSpPr>
          <p:cNvPr id="74885" name="Rectangle 133"/>
          <p:cNvSpPr>
            <a:spLocks noChangeArrowheads="1"/>
          </p:cNvSpPr>
          <p:nvPr/>
        </p:nvSpPr>
        <p:spPr bwMode="auto">
          <a:xfrm>
            <a:off x="4530725" y="3778250"/>
            <a:ext cx="6731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submit()</a:t>
            </a:r>
            <a:endParaRPr lang="en-US"/>
          </a:p>
        </p:txBody>
      </p:sp>
      <p:sp>
        <p:nvSpPr>
          <p:cNvPr id="74886" name="Rectangle 134"/>
          <p:cNvSpPr>
            <a:spLocks noChangeArrowheads="1"/>
          </p:cNvSpPr>
          <p:nvPr/>
        </p:nvSpPr>
        <p:spPr bwMode="auto">
          <a:xfrm>
            <a:off x="4238625" y="3378200"/>
            <a:ext cx="117792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fillContents()</a:t>
            </a:r>
            <a:endParaRPr lang="en-US"/>
          </a:p>
        </p:txBody>
      </p:sp>
      <p:sp>
        <p:nvSpPr>
          <p:cNvPr id="74887" name="Rectangle 135"/>
          <p:cNvSpPr>
            <a:spLocks noChangeArrowheads="1"/>
          </p:cNvSpPr>
          <p:nvPr/>
        </p:nvSpPr>
        <p:spPr bwMode="auto">
          <a:xfrm>
            <a:off x="3732213" y="4025900"/>
            <a:ext cx="117792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submitReport()</a:t>
            </a:r>
            <a:endParaRPr lang="en-US"/>
          </a:p>
        </p:txBody>
      </p:sp>
      <p:sp>
        <p:nvSpPr>
          <p:cNvPr id="74888" name="Rectangle 136"/>
          <p:cNvSpPr>
            <a:spLocks noChangeArrowheads="1"/>
          </p:cNvSpPr>
          <p:nvPr/>
        </p:nvSpPr>
        <p:spPr bwMode="auto">
          <a:xfrm>
            <a:off x="5865813" y="4843463"/>
            <a:ext cx="218757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submitReportToDispatcher()</a:t>
            </a:r>
            <a:endParaRPr lang="en-US"/>
          </a:p>
        </p:txBody>
      </p:sp>
      <p:sp>
        <p:nvSpPr>
          <p:cNvPr id="74889" name="Line 137"/>
          <p:cNvSpPr>
            <a:spLocks noChangeShapeType="1"/>
          </p:cNvSpPr>
          <p:nvPr/>
        </p:nvSpPr>
        <p:spPr bwMode="auto">
          <a:xfrm flipV="1">
            <a:off x="5116513" y="4922838"/>
            <a:ext cx="420687" cy="42386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890" name="Line 138"/>
          <p:cNvSpPr>
            <a:spLocks noChangeShapeType="1"/>
          </p:cNvSpPr>
          <p:nvPr/>
        </p:nvSpPr>
        <p:spPr bwMode="auto">
          <a:xfrm flipH="1" flipV="1">
            <a:off x="5116513" y="4922838"/>
            <a:ext cx="420687" cy="42386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891" name="Rectangle 139"/>
          <p:cNvSpPr>
            <a:spLocks noChangeArrowheads="1"/>
          </p:cNvSpPr>
          <p:nvPr/>
        </p:nvSpPr>
        <p:spPr bwMode="auto">
          <a:xfrm>
            <a:off x="5454650" y="4206875"/>
            <a:ext cx="6731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«create»</a:t>
            </a:r>
            <a:endParaRPr lang="en-US"/>
          </a:p>
        </p:txBody>
      </p:sp>
      <p:sp>
        <p:nvSpPr>
          <p:cNvPr id="74895" name="Line 143"/>
          <p:cNvSpPr>
            <a:spLocks noChangeShapeType="1"/>
          </p:cNvSpPr>
          <p:nvPr/>
        </p:nvSpPr>
        <p:spPr bwMode="auto">
          <a:xfrm>
            <a:off x="3519488" y="5111750"/>
            <a:ext cx="1819275"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896" name="Rectangle 144"/>
          <p:cNvSpPr>
            <a:spLocks noChangeArrowheads="1"/>
          </p:cNvSpPr>
          <p:nvPr/>
        </p:nvSpPr>
        <p:spPr bwMode="auto">
          <a:xfrm>
            <a:off x="3732213" y="4929188"/>
            <a:ext cx="757237"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«destroy»</a:t>
            </a:r>
            <a:endParaRPr lang="en-US"/>
          </a:p>
        </p:txBody>
      </p:sp>
      <p:sp>
        <p:nvSpPr>
          <p:cNvPr id="74897" name="Line 145"/>
          <p:cNvSpPr>
            <a:spLocks noChangeShapeType="1"/>
          </p:cNvSpPr>
          <p:nvPr/>
        </p:nvSpPr>
        <p:spPr bwMode="auto">
          <a:xfrm flipH="1" flipV="1">
            <a:off x="1758950" y="1857375"/>
            <a:ext cx="0" cy="3502025"/>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898" name="Line 146"/>
          <p:cNvSpPr>
            <a:spLocks noChangeShapeType="1"/>
          </p:cNvSpPr>
          <p:nvPr/>
        </p:nvSpPr>
        <p:spPr bwMode="auto">
          <a:xfrm flipH="1" flipV="1">
            <a:off x="455613" y="2011363"/>
            <a:ext cx="0" cy="3386137"/>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899" name="Line 147"/>
          <p:cNvSpPr>
            <a:spLocks noChangeShapeType="1"/>
          </p:cNvSpPr>
          <p:nvPr/>
        </p:nvSpPr>
        <p:spPr bwMode="auto">
          <a:xfrm flipH="1" flipV="1">
            <a:off x="3449638" y="2686050"/>
            <a:ext cx="0" cy="2668588"/>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00" name="Line 148"/>
          <p:cNvSpPr>
            <a:spLocks noChangeShapeType="1"/>
          </p:cNvSpPr>
          <p:nvPr/>
        </p:nvSpPr>
        <p:spPr bwMode="auto">
          <a:xfrm flipH="1" flipV="1">
            <a:off x="8178800" y="1851025"/>
            <a:ext cx="0" cy="3503613"/>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01" name="Line 149"/>
          <p:cNvSpPr>
            <a:spLocks noChangeShapeType="1"/>
          </p:cNvSpPr>
          <p:nvPr/>
        </p:nvSpPr>
        <p:spPr bwMode="auto">
          <a:xfrm flipH="1" flipV="1">
            <a:off x="6959600" y="4664075"/>
            <a:ext cx="0" cy="766763"/>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02" name="Line 150"/>
          <p:cNvSpPr>
            <a:spLocks noChangeShapeType="1"/>
          </p:cNvSpPr>
          <p:nvPr/>
        </p:nvSpPr>
        <p:spPr bwMode="auto">
          <a:xfrm flipH="1" flipV="1">
            <a:off x="5338763" y="3233738"/>
            <a:ext cx="0" cy="2163762"/>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779" name="Rectangle 27"/>
          <p:cNvSpPr>
            <a:spLocks noChangeArrowheads="1"/>
          </p:cNvSpPr>
          <p:nvPr/>
        </p:nvSpPr>
        <p:spPr bwMode="auto">
          <a:xfrm>
            <a:off x="396875" y="2355850"/>
            <a:ext cx="117475" cy="2744788"/>
          </a:xfrm>
          <a:prstGeom prst="rect">
            <a:avLst/>
          </a:prstGeom>
          <a:solidFill>
            <a:schemeClr val="bg1"/>
          </a:solidFill>
          <a:ln w="19050">
            <a:solidFill>
              <a:srgbClr val="000000"/>
            </a:solidFill>
            <a:miter lim="800000"/>
            <a:headEnd/>
            <a:tailEnd/>
          </a:ln>
        </p:spPr>
        <p:txBody>
          <a:bodyPr/>
          <a:lstStyle/>
          <a:p>
            <a:endParaRPr lang="en-US"/>
          </a:p>
        </p:txBody>
      </p:sp>
      <p:sp>
        <p:nvSpPr>
          <p:cNvPr id="74801" name="Rectangle 49"/>
          <p:cNvSpPr>
            <a:spLocks noChangeArrowheads="1"/>
          </p:cNvSpPr>
          <p:nvPr/>
        </p:nvSpPr>
        <p:spPr bwMode="auto">
          <a:xfrm>
            <a:off x="1689100" y="2355850"/>
            <a:ext cx="139700" cy="1055688"/>
          </a:xfrm>
          <a:prstGeom prst="rect">
            <a:avLst/>
          </a:prstGeom>
          <a:solidFill>
            <a:schemeClr val="bg1"/>
          </a:solidFill>
          <a:ln w="19050">
            <a:solidFill>
              <a:srgbClr val="000000"/>
            </a:solidFill>
            <a:miter lim="800000"/>
            <a:headEnd/>
            <a:tailEnd/>
          </a:ln>
        </p:spPr>
        <p:txBody>
          <a:bodyPr/>
          <a:lstStyle/>
          <a:p>
            <a:endParaRPr lang="en-US"/>
          </a:p>
        </p:txBody>
      </p:sp>
      <p:sp>
        <p:nvSpPr>
          <p:cNvPr id="74819" name="Rectangle 67"/>
          <p:cNvSpPr>
            <a:spLocks noChangeArrowheads="1"/>
          </p:cNvSpPr>
          <p:nvPr/>
        </p:nvSpPr>
        <p:spPr bwMode="auto">
          <a:xfrm>
            <a:off x="3379788" y="2708275"/>
            <a:ext cx="139700" cy="655638"/>
          </a:xfrm>
          <a:prstGeom prst="rect">
            <a:avLst/>
          </a:prstGeom>
          <a:solidFill>
            <a:schemeClr val="bg1"/>
          </a:solidFill>
          <a:ln w="19050">
            <a:solidFill>
              <a:srgbClr val="000000"/>
            </a:solidFill>
            <a:miter lim="800000"/>
            <a:headEnd/>
            <a:tailEnd/>
          </a:ln>
        </p:spPr>
        <p:txBody>
          <a:bodyPr/>
          <a:lstStyle/>
          <a:p>
            <a:endParaRPr lang="en-US"/>
          </a:p>
        </p:txBody>
      </p:sp>
      <p:sp>
        <p:nvSpPr>
          <p:cNvPr id="74821" name="Rectangle 69"/>
          <p:cNvSpPr>
            <a:spLocks noChangeArrowheads="1"/>
          </p:cNvSpPr>
          <p:nvPr/>
        </p:nvSpPr>
        <p:spPr bwMode="auto">
          <a:xfrm>
            <a:off x="3379788" y="4219575"/>
            <a:ext cx="139700" cy="1031875"/>
          </a:xfrm>
          <a:prstGeom prst="rect">
            <a:avLst/>
          </a:prstGeom>
          <a:solidFill>
            <a:schemeClr val="bg1"/>
          </a:solidFill>
          <a:ln w="19050">
            <a:solidFill>
              <a:srgbClr val="000000"/>
            </a:solidFill>
            <a:miter lim="800000"/>
            <a:headEnd/>
            <a:tailEnd/>
          </a:ln>
        </p:spPr>
        <p:txBody>
          <a:bodyPr/>
          <a:lstStyle/>
          <a:p>
            <a:endParaRPr lang="en-US"/>
          </a:p>
        </p:txBody>
      </p:sp>
      <p:sp>
        <p:nvSpPr>
          <p:cNvPr id="74833" name="Rectangle 81"/>
          <p:cNvSpPr>
            <a:spLocks noChangeArrowheads="1"/>
          </p:cNvSpPr>
          <p:nvPr/>
        </p:nvSpPr>
        <p:spPr bwMode="auto">
          <a:xfrm>
            <a:off x="5280025" y="3576638"/>
            <a:ext cx="141288" cy="257175"/>
          </a:xfrm>
          <a:prstGeom prst="rect">
            <a:avLst/>
          </a:prstGeom>
          <a:solidFill>
            <a:schemeClr val="bg1"/>
          </a:solidFill>
          <a:ln w="19050">
            <a:solidFill>
              <a:srgbClr val="000000"/>
            </a:solidFill>
            <a:miter lim="800000"/>
            <a:headEnd/>
            <a:tailEnd/>
          </a:ln>
        </p:spPr>
        <p:txBody>
          <a:bodyPr/>
          <a:lstStyle/>
          <a:p>
            <a:endParaRPr lang="en-US"/>
          </a:p>
        </p:txBody>
      </p:sp>
      <p:sp>
        <p:nvSpPr>
          <p:cNvPr id="74835" name="Rectangle 83"/>
          <p:cNvSpPr>
            <a:spLocks noChangeArrowheads="1"/>
          </p:cNvSpPr>
          <p:nvPr/>
        </p:nvSpPr>
        <p:spPr bwMode="auto">
          <a:xfrm>
            <a:off x="5280025" y="3975100"/>
            <a:ext cx="141288" cy="1125538"/>
          </a:xfrm>
          <a:prstGeom prst="rect">
            <a:avLst/>
          </a:prstGeom>
          <a:solidFill>
            <a:schemeClr val="bg1"/>
          </a:solidFill>
          <a:ln w="19050">
            <a:solidFill>
              <a:srgbClr val="000000"/>
            </a:solidFill>
            <a:miter lim="800000"/>
            <a:headEnd/>
            <a:tailEnd/>
          </a:ln>
        </p:spPr>
        <p:txBody>
          <a:bodyPr/>
          <a:lstStyle/>
          <a:p>
            <a:endParaRPr lang="en-US"/>
          </a:p>
        </p:txBody>
      </p:sp>
      <p:sp>
        <p:nvSpPr>
          <p:cNvPr id="74867" name="Rectangle 115"/>
          <p:cNvSpPr>
            <a:spLocks noChangeArrowheads="1"/>
          </p:cNvSpPr>
          <p:nvPr/>
        </p:nvSpPr>
        <p:spPr bwMode="auto">
          <a:xfrm>
            <a:off x="8096250" y="4759325"/>
            <a:ext cx="142875" cy="258763"/>
          </a:xfrm>
          <a:prstGeom prst="rect">
            <a:avLst/>
          </a:prstGeom>
          <a:solidFill>
            <a:schemeClr val="bg1"/>
          </a:solidFill>
          <a:ln w="19050">
            <a:solidFill>
              <a:srgbClr val="000000"/>
            </a:solidFill>
            <a:miter lim="800000"/>
            <a:headEnd/>
            <a:tailEnd/>
          </a:ln>
        </p:spPr>
        <p:txBody>
          <a:bodyPr/>
          <a:lstStyle/>
          <a:p>
            <a:endParaRPr lang="en-US"/>
          </a:p>
        </p:txBody>
      </p:sp>
      <p:sp>
        <p:nvSpPr>
          <p:cNvPr id="74881" name="Line 129"/>
          <p:cNvSpPr>
            <a:spLocks noChangeShapeType="1"/>
          </p:cNvSpPr>
          <p:nvPr/>
        </p:nvSpPr>
        <p:spPr bwMode="auto">
          <a:xfrm>
            <a:off x="3519488" y="4406900"/>
            <a:ext cx="2794000"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893" name="Line 141"/>
          <p:cNvSpPr>
            <a:spLocks noChangeShapeType="1"/>
          </p:cNvSpPr>
          <p:nvPr/>
        </p:nvSpPr>
        <p:spPr bwMode="auto">
          <a:xfrm>
            <a:off x="3519488" y="4759325"/>
            <a:ext cx="4576762"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140983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83" name="Group 107"/>
          <p:cNvGrpSpPr>
            <a:grpSpLocks/>
          </p:cNvGrpSpPr>
          <p:nvPr/>
        </p:nvGrpSpPr>
        <p:grpSpPr bwMode="auto">
          <a:xfrm>
            <a:off x="3608388" y="2565400"/>
            <a:ext cx="1509712" cy="481013"/>
            <a:chOff x="2280" y="1616"/>
            <a:chExt cx="951" cy="303"/>
          </a:xfrm>
        </p:grpSpPr>
        <p:sp>
          <p:nvSpPr>
            <p:cNvPr id="75806" name="Rectangle 30"/>
            <p:cNvSpPr>
              <a:spLocks noChangeArrowheads="1"/>
            </p:cNvSpPr>
            <p:nvPr/>
          </p:nvSpPr>
          <p:spPr bwMode="auto">
            <a:xfrm>
              <a:off x="2280" y="1616"/>
              <a:ext cx="951" cy="303"/>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5807" name="Rectangle 31"/>
            <p:cNvSpPr>
              <a:spLocks noChangeArrowheads="1"/>
            </p:cNvSpPr>
            <p:nvPr/>
          </p:nvSpPr>
          <p:spPr bwMode="auto">
            <a:xfrm>
              <a:off x="2377" y="1705"/>
              <a:ext cx="756"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IncidentForm</a:t>
              </a:r>
              <a:endParaRPr lang="en-US"/>
            </a:p>
          </p:txBody>
        </p:sp>
      </p:grpSp>
      <p:grpSp>
        <p:nvGrpSpPr>
          <p:cNvPr id="75882" name="Group 106"/>
          <p:cNvGrpSpPr>
            <a:grpSpLocks/>
          </p:cNvGrpSpPr>
          <p:nvPr/>
        </p:nvGrpSpPr>
        <p:grpSpPr bwMode="auto">
          <a:xfrm>
            <a:off x="5226050" y="3595688"/>
            <a:ext cx="1257300" cy="479425"/>
            <a:chOff x="3292" y="2265"/>
            <a:chExt cx="792" cy="302"/>
          </a:xfrm>
        </p:grpSpPr>
        <p:sp>
          <p:nvSpPr>
            <p:cNvPr id="75810" name="Rectangle 34"/>
            <p:cNvSpPr>
              <a:spLocks noChangeArrowheads="1"/>
            </p:cNvSpPr>
            <p:nvPr/>
          </p:nvSpPr>
          <p:spPr bwMode="auto">
            <a:xfrm>
              <a:off x="3292" y="2265"/>
              <a:ext cx="792" cy="302"/>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5811" name="Rectangle 35"/>
            <p:cNvSpPr>
              <a:spLocks noChangeArrowheads="1"/>
            </p:cNvSpPr>
            <p:nvPr/>
          </p:nvSpPr>
          <p:spPr bwMode="auto">
            <a:xfrm>
              <a:off x="3405" y="2353"/>
              <a:ext cx="567"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Incident</a:t>
              </a:r>
              <a:endParaRPr lang="en-US"/>
            </a:p>
          </p:txBody>
        </p:sp>
      </p:grpSp>
      <p:grpSp>
        <p:nvGrpSpPr>
          <p:cNvPr id="75881" name="Group 105"/>
          <p:cNvGrpSpPr>
            <a:grpSpLocks/>
          </p:cNvGrpSpPr>
          <p:nvPr/>
        </p:nvGrpSpPr>
        <p:grpSpPr bwMode="auto">
          <a:xfrm>
            <a:off x="6164263" y="4441825"/>
            <a:ext cx="1528762" cy="479425"/>
            <a:chOff x="3883" y="2798"/>
            <a:chExt cx="963" cy="302"/>
          </a:xfrm>
        </p:grpSpPr>
        <p:sp>
          <p:nvSpPr>
            <p:cNvPr id="75819" name="Rectangle 43"/>
            <p:cNvSpPr>
              <a:spLocks noChangeArrowheads="1"/>
            </p:cNvSpPr>
            <p:nvPr/>
          </p:nvSpPr>
          <p:spPr bwMode="auto">
            <a:xfrm>
              <a:off x="3883" y="2798"/>
              <a:ext cx="963" cy="302"/>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5820" name="Rectangle 44"/>
            <p:cNvSpPr>
              <a:spLocks noChangeArrowheads="1"/>
            </p:cNvSpPr>
            <p:nvPr/>
          </p:nvSpPr>
          <p:spPr bwMode="auto">
            <a:xfrm>
              <a:off x="3924" y="2886"/>
              <a:ext cx="882"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Acknowledgment</a:t>
              </a:r>
              <a:endParaRPr lang="en-US"/>
            </a:p>
          </p:txBody>
        </p:sp>
      </p:grpSp>
      <p:sp>
        <p:nvSpPr>
          <p:cNvPr id="75844" name="Line 68"/>
          <p:cNvSpPr>
            <a:spLocks noChangeShapeType="1"/>
          </p:cNvSpPr>
          <p:nvPr/>
        </p:nvSpPr>
        <p:spPr bwMode="auto">
          <a:xfrm>
            <a:off x="2779713" y="2817813"/>
            <a:ext cx="822325" cy="1587"/>
          </a:xfrm>
          <a:prstGeom prst="line">
            <a:avLst/>
          </a:prstGeom>
          <a:noFill/>
          <a:ln w="222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5846" name="Line 70"/>
          <p:cNvSpPr>
            <a:spLocks noChangeShapeType="1"/>
          </p:cNvSpPr>
          <p:nvPr/>
        </p:nvSpPr>
        <p:spPr bwMode="auto">
          <a:xfrm flipH="1">
            <a:off x="4403725" y="3435350"/>
            <a:ext cx="3771900" cy="1588"/>
          </a:xfrm>
          <a:prstGeom prst="line">
            <a:avLst/>
          </a:prstGeom>
          <a:noFill/>
          <a:ln w="222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5848" name="Line 72"/>
          <p:cNvSpPr>
            <a:spLocks noChangeShapeType="1"/>
          </p:cNvSpPr>
          <p:nvPr/>
        </p:nvSpPr>
        <p:spPr bwMode="auto">
          <a:xfrm>
            <a:off x="4403725" y="3824288"/>
            <a:ext cx="822325" cy="1587"/>
          </a:xfrm>
          <a:prstGeom prst="line">
            <a:avLst/>
          </a:prstGeom>
          <a:noFill/>
          <a:ln w="222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5850" name="Line 74"/>
          <p:cNvSpPr>
            <a:spLocks noChangeShapeType="1"/>
          </p:cNvSpPr>
          <p:nvPr/>
        </p:nvSpPr>
        <p:spPr bwMode="auto">
          <a:xfrm>
            <a:off x="4433888" y="4670425"/>
            <a:ext cx="1616075" cy="1588"/>
          </a:xfrm>
          <a:prstGeom prst="line">
            <a:avLst/>
          </a:prstGeom>
          <a:noFill/>
          <a:ln w="222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5852" name="Line 76"/>
          <p:cNvSpPr>
            <a:spLocks noChangeShapeType="1"/>
          </p:cNvSpPr>
          <p:nvPr/>
        </p:nvSpPr>
        <p:spPr bwMode="auto">
          <a:xfrm flipH="1">
            <a:off x="4289425" y="4327525"/>
            <a:ext cx="3886200" cy="1588"/>
          </a:xfrm>
          <a:prstGeom prst="line">
            <a:avLst/>
          </a:prstGeom>
          <a:noFill/>
          <a:ln w="222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5853" name="Rectangle 77"/>
          <p:cNvSpPr>
            <a:spLocks noChangeArrowheads="1"/>
          </p:cNvSpPr>
          <p:nvPr/>
        </p:nvSpPr>
        <p:spPr bwMode="auto">
          <a:xfrm>
            <a:off x="4583113" y="3222625"/>
            <a:ext cx="16002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createIncident()</a:t>
            </a:r>
            <a:endParaRPr lang="en-US"/>
          </a:p>
        </p:txBody>
      </p:sp>
      <p:sp>
        <p:nvSpPr>
          <p:cNvPr id="75854" name="Rectangle 78"/>
          <p:cNvSpPr>
            <a:spLocks noChangeArrowheads="1"/>
          </p:cNvSpPr>
          <p:nvPr/>
        </p:nvSpPr>
        <p:spPr bwMode="auto">
          <a:xfrm>
            <a:off x="4548188" y="4138613"/>
            <a:ext cx="800100"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submit()</a:t>
            </a:r>
            <a:endParaRPr lang="en-US"/>
          </a:p>
        </p:txBody>
      </p:sp>
      <p:grpSp>
        <p:nvGrpSpPr>
          <p:cNvPr id="75879" name="Group 103"/>
          <p:cNvGrpSpPr>
            <a:grpSpLocks/>
          </p:cNvGrpSpPr>
          <p:nvPr/>
        </p:nvGrpSpPr>
        <p:grpSpPr bwMode="auto">
          <a:xfrm>
            <a:off x="1846263" y="1927225"/>
            <a:ext cx="1730375" cy="481013"/>
            <a:chOff x="1261" y="1227"/>
            <a:chExt cx="1090" cy="303"/>
          </a:xfrm>
        </p:grpSpPr>
        <p:grpSp>
          <p:nvGrpSpPr>
            <p:cNvPr id="75878" name="Group 102"/>
            <p:cNvGrpSpPr>
              <a:grpSpLocks/>
            </p:cNvGrpSpPr>
            <p:nvPr/>
          </p:nvGrpSpPr>
          <p:grpSpPr bwMode="auto">
            <a:xfrm>
              <a:off x="1302" y="1266"/>
              <a:ext cx="1008" cy="226"/>
              <a:chOff x="1299" y="1295"/>
              <a:chExt cx="1008" cy="226"/>
            </a:xfrm>
          </p:grpSpPr>
          <p:sp>
            <p:nvSpPr>
              <p:cNvPr id="75792" name="Rectangle 16"/>
              <p:cNvSpPr>
                <a:spLocks noChangeArrowheads="1"/>
              </p:cNvSpPr>
              <p:nvPr/>
            </p:nvSpPr>
            <p:spPr bwMode="auto">
              <a:xfrm>
                <a:off x="1582" y="1295"/>
                <a:ext cx="441"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Manage</a:t>
                </a:r>
                <a:endParaRPr lang="en-US"/>
              </a:p>
            </p:txBody>
          </p:sp>
          <p:sp>
            <p:nvSpPr>
              <p:cNvPr id="75793" name="Rectangle 17"/>
              <p:cNvSpPr>
                <a:spLocks noChangeArrowheads="1"/>
              </p:cNvSpPr>
              <p:nvPr/>
            </p:nvSpPr>
            <p:spPr bwMode="auto">
              <a:xfrm>
                <a:off x="1299" y="1396"/>
                <a:ext cx="1008"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EmergencyControl</a:t>
                </a:r>
                <a:endParaRPr lang="en-US"/>
              </a:p>
            </p:txBody>
          </p:sp>
        </p:grpSp>
        <p:sp>
          <p:nvSpPr>
            <p:cNvPr id="75855" name="Rectangle 79"/>
            <p:cNvSpPr>
              <a:spLocks noChangeArrowheads="1"/>
            </p:cNvSpPr>
            <p:nvPr/>
          </p:nvSpPr>
          <p:spPr bwMode="auto">
            <a:xfrm>
              <a:off x="1261" y="1227"/>
              <a:ext cx="1090" cy="303"/>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75856" name="Rectangle 80"/>
          <p:cNvSpPr>
            <a:spLocks noChangeArrowheads="1"/>
          </p:cNvSpPr>
          <p:nvPr/>
        </p:nvSpPr>
        <p:spPr bwMode="auto">
          <a:xfrm>
            <a:off x="88900" y="2527300"/>
            <a:ext cx="26003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submitReportToDispatcher()</a:t>
            </a:r>
            <a:endParaRPr lang="en-US"/>
          </a:p>
        </p:txBody>
      </p:sp>
      <p:sp>
        <p:nvSpPr>
          <p:cNvPr id="75857" name="Line 81"/>
          <p:cNvSpPr>
            <a:spLocks noChangeShapeType="1"/>
          </p:cNvSpPr>
          <p:nvPr/>
        </p:nvSpPr>
        <p:spPr bwMode="auto">
          <a:xfrm flipV="1">
            <a:off x="4105275" y="4760913"/>
            <a:ext cx="412750" cy="388937"/>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58" name="Line 82"/>
          <p:cNvSpPr>
            <a:spLocks noChangeShapeType="1"/>
          </p:cNvSpPr>
          <p:nvPr/>
        </p:nvSpPr>
        <p:spPr bwMode="auto">
          <a:xfrm flipH="1" flipV="1">
            <a:off x="4105275" y="4760913"/>
            <a:ext cx="412750" cy="388937"/>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59" name="Rectangle 83"/>
          <p:cNvSpPr>
            <a:spLocks noChangeArrowheads="1"/>
          </p:cNvSpPr>
          <p:nvPr/>
        </p:nvSpPr>
        <p:spPr bwMode="auto">
          <a:xfrm>
            <a:off x="5364163" y="4484688"/>
            <a:ext cx="800100"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«create»</a:t>
            </a:r>
            <a:endParaRPr lang="en-US"/>
          </a:p>
        </p:txBody>
      </p:sp>
      <p:sp>
        <p:nvSpPr>
          <p:cNvPr id="75860" name="Rectangle 84"/>
          <p:cNvSpPr>
            <a:spLocks noChangeArrowheads="1"/>
          </p:cNvSpPr>
          <p:nvPr/>
        </p:nvSpPr>
        <p:spPr bwMode="auto">
          <a:xfrm>
            <a:off x="4433888" y="3614738"/>
            <a:ext cx="800100"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«create»</a:t>
            </a:r>
            <a:endParaRPr lang="en-US"/>
          </a:p>
        </p:txBody>
      </p:sp>
      <p:sp>
        <p:nvSpPr>
          <p:cNvPr id="75861" name="Rectangle 85"/>
          <p:cNvSpPr>
            <a:spLocks noChangeArrowheads="1"/>
          </p:cNvSpPr>
          <p:nvPr/>
        </p:nvSpPr>
        <p:spPr bwMode="auto">
          <a:xfrm>
            <a:off x="2819400" y="2598738"/>
            <a:ext cx="800100"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«create»</a:t>
            </a:r>
            <a:endParaRPr lang="en-US"/>
          </a:p>
        </p:txBody>
      </p:sp>
      <p:sp>
        <p:nvSpPr>
          <p:cNvPr id="75865" name="Line 89"/>
          <p:cNvSpPr>
            <a:spLocks noChangeShapeType="1"/>
          </p:cNvSpPr>
          <p:nvPr/>
        </p:nvSpPr>
        <p:spPr bwMode="auto">
          <a:xfrm>
            <a:off x="447675" y="2771775"/>
            <a:ext cx="2103438" cy="1588"/>
          </a:xfrm>
          <a:prstGeom prst="line">
            <a:avLst/>
          </a:prstGeom>
          <a:noFill/>
          <a:ln w="222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5869" name="Line 93"/>
          <p:cNvSpPr>
            <a:spLocks noChangeShapeType="1"/>
          </p:cNvSpPr>
          <p:nvPr/>
        </p:nvSpPr>
        <p:spPr bwMode="auto">
          <a:xfrm>
            <a:off x="2755900" y="4967288"/>
            <a:ext cx="1419225" cy="1587"/>
          </a:xfrm>
          <a:prstGeom prst="line">
            <a:avLst/>
          </a:prstGeom>
          <a:noFill/>
          <a:ln w="222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5870" name="Rectangle 94"/>
          <p:cNvSpPr>
            <a:spLocks noChangeArrowheads="1"/>
          </p:cNvSpPr>
          <p:nvPr/>
        </p:nvSpPr>
        <p:spPr bwMode="auto">
          <a:xfrm>
            <a:off x="2819400" y="4781550"/>
            <a:ext cx="90011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«destroy»</a:t>
            </a:r>
            <a:endParaRPr lang="en-US"/>
          </a:p>
        </p:txBody>
      </p:sp>
      <p:grpSp>
        <p:nvGrpSpPr>
          <p:cNvPr id="75877" name="Group 101"/>
          <p:cNvGrpSpPr>
            <a:grpSpLocks/>
          </p:cNvGrpSpPr>
          <p:nvPr/>
        </p:nvGrpSpPr>
        <p:grpSpPr bwMode="auto">
          <a:xfrm>
            <a:off x="7693025" y="1419225"/>
            <a:ext cx="1100138" cy="989013"/>
            <a:chOff x="4846" y="1027"/>
            <a:chExt cx="693" cy="623"/>
          </a:xfrm>
        </p:grpSpPr>
        <p:sp>
          <p:nvSpPr>
            <p:cNvPr id="75829" name="Rectangle 53"/>
            <p:cNvSpPr>
              <a:spLocks noChangeArrowheads="1"/>
            </p:cNvSpPr>
            <p:nvPr/>
          </p:nvSpPr>
          <p:spPr bwMode="auto">
            <a:xfrm>
              <a:off x="4846" y="1525"/>
              <a:ext cx="693"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Dispatcher</a:t>
              </a:r>
              <a:endParaRPr lang="en-US"/>
            </a:p>
          </p:txBody>
        </p:sp>
        <p:grpSp>
          <p:nvGrpSpPr>
            <p:cNvPr id="75871" name="Group 95"/>
            <p:cNvGrpSpPr>
              <a:grpSpLocks/>
            </p:cNvGrpSpPr>
            <p:nvPr/>
          </p:nvGrpSpPr>
          <p:grpSpPr bwMode="auto">
            <a:xfrm>
              <a:off x="5052" y="1027"/>
              <a:ext cx="280" cy="399"/>
              <a:chOff x="476" y="628"/>
              <a:chExt cx="248" cy="353"/>
            </a:xfrm>
          </p:grpSpPr>
          <p:sp>
            <p:nvSpPr>
              <p:cNvPr id="75872" name="Oval 96"/>
              <p:cNvSpPr>
                <a:spLocks noChangeArrowheads="1"/>
              </p:cNvSpPr>
              <p:nvPr/>
            </p:nvSpPr>
            <p:spPr bwMode="auto">
              <a:xfrm>
                <a:off x="554" y="628"/>
                <a:ext cx="105" cy="118"/>
              </a:xfrm>
              <a:prstGeom prst="ellipse">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5873" name="Line 97"/>
              <p:cNvSpPr>
                <a:spLocks noChangeShapeType="1"/>
              </p:cNvSpPr>
              <p:nvPr/>
            </p:nvSpPr>
            <p:spPr bwMode="auto">
              <a:xfrm>
                <a:off x="607" y="746"/>
                <a:ext cx="1" cy="11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74" name="Line 98"/>
              <p:cNvSpPr>
                <a:spLocks noChangeShapeType="1"/>
              </p:cNvSpPr>
              <p:nvPr/>
            </p:nvSpPr>
            <p:spPr bwMode="auto">
              <a:xfrm>
                <a:off x="515" y="772"/>
                <a:ext cx="183"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75" name="Freeform 99"/>
              <p:cNvSpPr>
                <a:spLocks/>
              </p:cNvSpPr>
              <p:nvPr/>
            </p:nvSpPr>
            <p:spPr bwMode="auto">
              <a:xfrm>
                <a:off x="476" y="850"/>
                <a:ext cx="248" cy="131"/>
              </a:xfrm>
              <a:custGeom>
                <a:avLst/>
                <a:gdLst>
                  <a:gd name="T0" fmla="*/ 0 w 248"/>
                  <a:gd name="T1" fmla="*/ 131 h 131"/>
                  <a:gd name="T2" fmla="*/ 131 w 248"/>
                  <a:gd name="T3" fmla="*/ 0 h 131"/>
                  <a:gd name="T4" fmla="*/ 248 w 248"/>
                  <a:gd name="T5" fmla="*/ 131 h 131"/>
                </a:gdLst>
                <a:ahLst/>
                <a:cxnLst>
                  <a:cxn ang="0">
                    <a:pos x="T0" y="T1"/>
                  </a:cxn>
                  <a:cxn ang="0">
                    <a:pos x="T2" y="T3"/>
                  </a:cxn>
                  <a:cxn ang="0">
                    <a:pos x="T4" y="T5"/>
                  </a:cxn>
                </a:cxnLst>
                <a:rect l="0" t="0" r="r" b="b"/>
                <a:pathLst>
                  <a:path w="248" h="131">
                    <a:moveTo>
                      <a:pt x="0" y="131"/>
                    </a:moveTo>
                    <a:lnTo>
                      <a:pt x="131" y="0"/>
                    </a:lnTo>
                    <a:lnTo>
                      <a:pt x="248" y="131"/>
                    </a:lnTo>
                  </a:path>
                </a:pathLst>
              </a:custGeom>
              <a:noFill/>
              <a:ln w="19050" cmpd="sng">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sp>
        <p:nvSpPr>
          <p:cNvPr id="75876" name="Line 100"/>
          <p:cNvSpPr>
            <a:spLocks noChangeShapeType="1"/>
          </p:cNvSpPr>
          <p:nvPr/>
        </p:nvSpPr>
        <p:spPr bwMode="auto">
          <a:xfrm flipH="1" flipV="1">
            <a:off x="8243888" y="2732088"/>
            <a:ext cx="0" cy="2944812"/>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80" name="Line 104"/>
          <p:cNvSpPr>
            <a:spLocks noChangeShapeType="1"/>
          </p:cNvSpPr>
          <p:nvPr/>
        </p:nvSpPr>
        <p:spPr bwMode="auto">
          <a:xfrm flipH="1" flipV="1">
            <a:off x="6929438" y="4921250"/>
            <a:ext cx="0" cy="755650"/>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84" name="Line 108"/>
          <p:cNvSpPr>
            <a:spLocks noChangeShapeType="1"/>
          </p:cNvSpPr>
          <p:nvPr/>
        </p:nvSpPr>
        <p:spPr bwMode="auto">
          <a:xfrm flipH="1" flipV="1">
            <a:off x="4333875" y="3043238"/>
            <a:ext cx="1588" cy="2633662"/>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85" name="Line 109"/>
          <p:cNvSpPr>
            <a:spLocks noChangeShapeType="1"/>
          </p:cNvSpPr>
          <p:nvPr/>
        </p:nvSpPr>
        <p:spPr bwMode="auto">
          <a:xfrm flipH="1" flipV="1">
            <a:off x="5853113" y="4098925"/>
            <a:ext cx="1587" cy="1577975"/>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87" name="Line 111"/>
          <p:cNvSpPr>
            <a:spLocks noChangeShapeType="1"/>
          </p:cNvSpPr>
          <p:nvPr/>
        </p:nvSpPr>
        <p:spPr bwMode="auto">
          <a:xfrm flipH="1" flipV="1">
            <a:off x="2711450" y="2408238"/>
            <a:ext cx="0" cy="3268662"/>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09" name="Rectangle 33"/>
          <p:cNvSpPr>
            <a:spLocks noChangeArrowheads="1"/>
          </p:cNvSpPr>
          <p:nvPr/>
        </p:nvSpPr>
        <p:spPr bwMode="auto">
          <a:xfrm>
            <a:off x="4265613" y="3024188"/>
            <a:ext cx="138112" cy="1004887"/>
          </a:xfrm>
          <a:prstGeom prst="rect">
            <a:avLst/>
          </a:prstGeom>
          <a:solidFill>
            <a:schemeClr val="bg1"/>
          </a:solidFill>
          <a:ln w="22225">
            <a:solidFill>
              <a:srgbClr val="000000"/>
            </a:solidFill>
            <a:miter lim="800000"/>
            <a:headEnd/>
            <a:tailEnd/>
          </a:ln>
        </p:spPr>
        <p:txBody>
          <a:bodyPr/>
          <a:lstStyle/>
          <a:p>
            <a:endParaRPr lang="en-US"/>
          </a:p>
        </p:txBody>
      </p:sp>
      <p:sp>
        <p:nvSpPr>
          <p:cNvPr id="75842" name="Rectangle 66"/>
          <p:cNvSpPr>
            <a:spLocks noChangeArrowheads="1"/>
          </p:cNvSpPr>
          <p:nvPr/>
        </p:nvSpPr>
        <p:spPr bwMode="auto">
          <a:xfrm>
            <a:off x="8175625" y="3228975"/>
            <a:ext cx="138113" cy="1371600"/>
          </a:xfrm>
          <a:prstGeom prst="rect">
            <a:avLst/>
          </a:prstGeom>
          <a:solidFill>
            <a:schemeClr val="bg1"/>
          </a:solidFill>
          <a:ln w="22225">
            <a:solidFill>
              <a:srgbClr val="000000"/>
            </a:solidFill>
            <a:miter lim="800000"/>
            <a:headEnd/>
            <a:tailEnd/>
          </a:ln>
        </p:spPr>
        <p:txBody>
          <a:bodyPr/>
          <a:lstStyle/>
          <a:p>
            <a:endParaRPr lang="en-US"/>
          </a:p>
        </p:txBody>
      </p:sp>
      <p:sp>
        <p:nvSpPr>
          <p:cNvPr id="75863" name="Rectangle 87"/>
          <p:cNvSpPr>
            <a:spLocks noChangeArrowheads="1"/>
          </p:cNvSpPr>
          <p:nvPr/>
        </p:nvSpPr>
        <p:spPr bwMode="auto">
          <a:xfrm>
            <a:off x="2665413" y="2749550"/>
            <a:ext cx="136525" cy="2424113"/>
          </a:xfrm>
          <a:prstGeom prst="rect">
            <a:avLst/>
          </a:prstGeom>
          <a:solidFill>
            <a:schemeClr val="bg1"/>
          </a:solidFill>
          <a:ln w="22225">
            <a:solidFill>
              <a:srgbClr val="000000"/>
            </a:solidFill>
            <a:miter lim="800000"/>
            <a:headEnd/>
            <a:tailEnd/>
          </a:ln>
        </p:spPr>
        <p:txBody>
          <a:bodyPr/>
          <a:lstStyle/>
          <a:p>
            <a:endParaRPr lang="en-US"/>
          </a:p>
        </p:txBody>
      </p:sp>
      <p:sp>
        <p:nvSpPr>
          <p:cNvPr id="75867" name="Rectangle 91"/>
          <p:cNvSpPr>
            <a:spLocks noChangeArrowheads="1"/>
          </p:cNvSpPr>
          <p:nvPr/>
        </p:nvSpPr>
        <p:spPr bwMode="auto">
          <a:xfrm>
            <a:off x="4265613" y="4303713"/>
            <a:ext cx="138112" cy="663575"/>
          </a:xfrm>
          <a:prstGeom prst="rect">
            <a:avLst/>
          </a:prstGeom>
          <a:solidFill>
            <a:schemeClr val="bg1"/>
          </a:solidFill>
          <a:ln w="22225">
            <a:solidFill>
              <a:srgbClr val="000000"/>
            </a:solidFill>
            <a:miter lim="800000"/>
            <a:headEnd/>
            <a:tailEnd/>
          </a:ln>
        </p:spPr>
        <p:txBody>
          <a:bodyPr/>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754188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95" name="Line 95"/>
          <p:cNvSpPr>
            <a:spLocks noChangeShapeType="1"/>
          </p:cNvSpPr>
          <p:nvPr/>
        </p:nvSpPr>
        <p:spPr bwMode="auto">
          <a:xfrm flipH="1" flipV="1">
            <a:off x="1230313" y="2832100"/>
            <a:ext cx="0" cy="2944813"/>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896" name="Line 96"/>
          <p:cNvSpPr>
            <a:spLocks noChangeShapeType="1"/>
          </p:cNvSpPr>
          <p:nvPr/>
        </p:nvSpPr>
        <p:spPr bwMode="auto">
          <a:xfrm flipH="1" flipV="1">
            <a:off x="5137150" y="2832100"/>
            <a:ext cx="0" cy="2130425"/>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806" name="Oval 6"/>
          <p:cNvSpPr>
            <a:spLocks noChangeArrowheads="1"/>
          </p:cNvSpPr>
          <p:nvPr/>
        </p:nvSpPr>
        <p:spPr bwMode="auto">
          <a:xfrm>
            <a:off x="1104900" y="1368425"/>
            <a:ext cx="247650" cy="276225"/>
          </a:xfrm>
          <a:prstGeom prst="ellipse">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6807" name="Line 7"/>
          <p:cNvSpPr>
            <a:spLocks noChangeShapeType="1"/>
          </p:cNvSpPr>
          <p:nvPr/>
        </p:nvSpPr>
        <p:spPr bwMode="auto">
          <a:xfrm>
            <a:off x="1227138" y="1644650"/>
            <a:ext cx="3175" cy="27781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808" name="Line 8"/>
          <p:cNvSpPr>
            <a:spLocks noChangeShapeType="1"/>
          </p:cNvSpPr>
          <p:nvPr/>
        </p:nvSpPr>
        <p:spPr bwMode="auto">
          <a:xfrm>
            <a:off x="1014413" y="1706563"/>
            <a:ext cx="428625" cy="31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809" name="Freeform 9"/>
          <p:cNvSpPr>
            <a:spLocks/>
          </p:cNvSpPr>
          <p:nvPr/>
        </p:nvSpPr>
        <p:spPr bwMode="auto">
          <a:xfrm>
            <a:off x="920750" y="1890713"/>
            <a:ext cx="585788" cy="307975"/>
          </a:xfrm>
          <a:custGeom>
            <a:avLst/>
            <a:gdLst>
              <a:gd name="T0" fmla="*/ 0 w 225"/>
              <a:gd name="T1" fmla="*/ 118 h 118"/>
              <a:gd name="T2" fmla="*/ 118 w 225"/>
              <a:gd name="T3" fmla="*/ 0 h 118"/>
              <a:gd name="T4" fmla="*/ 225 w 225"/>
              <a:gd name="T5" fmla="*/ 118 h 118"/>
            </a:gdLst>
            <a:ahLst/>
            <a:cxnLst>
              <a:cxn ang="0">
                <a:pos x="T0" y="T1"/>
              </a:cxn>
              <a:cxn ang="0">
                <a:pos x="T2" y="T3"/>
              </a:cxn>
              <a:cxn ang="0">
                <a:pos x="T4" y="T5"/>
              </a:cxn>
            </a:cxnLst>
            <a:rect l="0" t="0" r="r" b="b"/>
            <a:pathLst>
              <a:path w="225" h="118">
                <a:moveTo>
                  <a:pt x="0" y="118"/>
                </a:moveTo>
                <a:lnTo>
                  <a:pt x="118" y="0"/>
                </a:lnTo>
                <a:lnTo>
                  <a:pt x="225" y="118"/>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6810" name="Rectangle 10"/>
          <p:cNvSpPr>
            <a:spLocks noChangeArrowheads="1"/>
          </p:cNvSpPr>
          <p:nvPr/>
        </p:nvSpPr>
        <p:spPr bwMode="auto">
          <a:xfrm>
            <a:off x="611188" y="2465388"/>
            <a:ext cx="100012"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sz="1300"/>
          </a:p>
        </p:txBody>
      </p:sp>
      <p:sp>
        <p:nvSpPr>
          <p:cNvPr id="76811" name="Rectangle 11"/>
          <p:cNvSpPr>
            <a:spLocks noChangeArrowheads="1"/>
          </p:cNvSpPr>
          <p:nvPr/>
        </p:nvSpPr>
        <p:spPr bwMode="auto">
          <a:xfrm>
            <a:off x="663575" y="2465388"/>
            <a:ext cx="1200150"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FieldOfficer</a:t>
            </a:r>
            <a:endParaRPr lang="en-US" sz="1300"/>
          </a:p>
        </p:txBody>
      </p:sp>
      <p:sp>
        <p:nvSpPr>
          <p:cNvPr id="76828" name="Rectangle 28"/>
          <p:cNvSpPr>
            <a:spLocks noChangeArrowheads="1"/>
          </p:cNvSpPr>
          <p:nvPr/>
        </p:nvSpPr>
        <p:spPr bwMode="auto">
          <a:xfrm>
            <a:off x="1136650" y="4229100"/>
            <a:ext cx="153988" cy="2476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6829" name="Rectangle 29"/>
          <p:cNvSpPr>
            <a:spLocks noChangeArrowheads="1"/>
          </p:cNvSpPr>
          <p:nvPr/>
        </p:nvSpPr>
        <p:spPr bwMode="auto">
          <a:xfrm>
            <a:off x="1136650" y="4229100"/>
            <a:ext cx="184150" cy="277813"/>
          </a:xfrm>
          <a:prstGeom prst="rect">
            <a:avLst/>
          </a:prstGeom>
          <a:solidFill>
            <a:schemeClr val="bg1"/>
          </a:solidFill>
          <a:ln w="19050">
            <a:solidFill>
              <a:srgbClr val="000000"/>
            </a:solidFill>
            <a:miter lim="800000"/>
            <a:headEnd/>
            <a:tailEnd/>
          </a:ln>
        </p:spPr>
        <p:txBody>
          <a:bodyPr/>
          <a:lstStyle/>
          <a:p>
            <a:endParaRPr lang="en-US"/>
          </a:p>
        </p:txBody>
      </p:sp>
      <p:grpSp>
        <p:nvGrpSpPr>
          <p:cNvPr id="76892" name="Group 92"/>
          <p:cNvGrpSpPr>
            <a:grpSpLocks/>
          </p:cNvGrpSpPr>
          <p:nvPr/>
        </p:nvGrpSpPr>
        <p:grpSpPr bwMode="auto">
          <a:xfrm>
            <a:off x="3906838" y="2198688"/>
            <a:ext cx="2460625" cy="647700"/>
            <a:chOff x="2461" y="1385"/>
            <a:chExt cx="1550" cy="408"/>
          </a:xfrm>
        </p:grpSpPr>
        <p:sp>
          <p:nvSpPr>
            <p:cNvPr id="76830" name="Rectangle 30"/>
            <p:cNvSpPr>
              <a:spLocks noChangeArrowheads="1"/>
            </p:cNvSpPr>
            <p:nvPr/>
          </p:nvSpPr>
          <p:spPr bwMode="auto">
            <a:xfrm>
              <a:off x="2461" y="1385"/>
              <a:ext cx="1550" cy="408"/>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76891" name="Group 91"/>
            <p:cNvGrpSpPr>
              <a:grpSpLocks/>
            </p:cNvGrpSpPr>
            <p:nvPr/>
          </p:nvGrpSpPr>
          <p:grpSpPr bwMode="auto">
            <a:xfrm>
              <a:off x="2732" y="1475"/>
              <a:ext cx="1008" cy="280"/>
              <a:chOff x="2654" y="1475"/>
              <a:chExt cx="1008" cy="280"/>
            </a:xfrm>
          </p:grpSpPr>
          <p:sp>
            <p:nvSpPr>
              <p:cNvPr id="76831" name="Rectangle 31"/>
              <p:cNvSpPr>
                <a:spLocks noChangeArrowheads="1"/>
              </p:cNvSpPr>
              <p:nvPr/>
            </p:nvSpPr>
            <p:spPr bwMode="auto">
              <a:xfrm>
                <a:off x="2654" y="1475"/>
                <a:ext cx="1008"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ReportEmergency</a:t>
                </a:r>
                <a:endParaRPr lang="en-US" sz="1300"/>
              </a:p>
            </p:txBody>
          </p:sp>
          <p:sp>
            <p:nvSpPr>
              <p:cNvPr id="76832" name="Rectangle 32"/>
              <p:cNvSpPr>
                <a:spLocks noChangeArrowheads="1"/>
              </p:cNvSpPr>
              <p:nvPr/>
            </p:nvSpPr>
            <p:spPr bwMode="auto">
              <a:xfrm>
                <a:off x="2938" y="1630"/>
                <a:ext cx="441"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Control</a:t>
                </a:r>
                <a:endParaRPr lang="en-US" sz="1300"/>
              </a:p>
            </p:txBody>
          </p:sp>
        </p:grpSp>
      </p:grpSp>
      <p:sp>
        <p:nvSpPr>
          <p:cNvPr id="76840" name="Rectangle 40"/>
          <p:cNvSpPr>
            <a:spLocks noChangeArrowheads="1"/>
          </p:cNvSpPr>
          <p:nvPr/>
        </p:nvSpPr>
        <p:spPr bwMode="auto">
          <a:xfrm>
            <a:off x="5045075" y="3614738"/>
            <a:ext cx="184150" cy="1322387"/>
          </a:xfrm>
          <a:prstGeom prst="rect">
            <a:avLst/>
          </a:prstGeom>
          <a:solidFill>
            <a:schemeClr val="bg1"/>
          </a:solidFill>
          <a:ln w="19050">
            <a:solidFill>
              <a:srgbClr val="000000"/>
            </a:solidFill>
            <a:miter lim="800000"/>
            <a:headEnd/>
            <a:tailEnd/>
          </a:ln>
        </p:spPr>
        <p:txBody>
          <a:bodyPr/>
          <a:lstStyle/>
          <a:p>
            <a:endParaRPr lang="en-US"/>
          </a:p>
        </p:txBody>
      </p:sp>
      <p:grpSp>
        <p:nvGrpSpPr>
          <p:cNvPr id="76894" name="Group 94"/>
          <p:cNvGrpSpPr>
            <a:grpSpLocks/>
          </p:cNvGrpSpPr>
          <p:nvPr/>
        </p:nvGrpSpPr>
        <p:grpSpPr bwMode="auto">
          <a:xfrm>
            <a:off x="6399213" y="3522663"/>
            <a:ext cx="2432050" cy="646112"/>
            <a:chOff x="4031" y="2219"/>
            <a:chExt cx="1532" cy="407"/>
          </a:xfrm>
        </p:grpSpPr>
        <p:sp>
          <p:nvSpPr>
            <p:cNvPr id="76841" name="Rectangle 41"/>
            <p:cNvSpPr>
              <a:spLocks noChangeArrowheads="1"/>
            </p:cNvSpPr>
            <p:nvPr/>
          </p:nvSpPr>
          <p:spPr bwMode="auto">
            <a:xfrm>
              <a:off x="4031" y="2219"/>
              <a:ext cx="1532" cy="407"/>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76893" name="Group 93"/>
            <p:cNvGrpSpPr>
              <a:grpSpLocks/>
            </p:cNvGrpSpPr>
            <p:nvPr/>
          </p:nvGrpSpPr>
          <p:grpSpPr bwMode="auto">
            <a:xfrm>
              <a:off x="4324" y="2289"/>
              <a:ext cx="945" cy="281"/>
              <a:chOff x="4205" y="2289"/>
              <a:chExt cx="945" cy="281"/>
            </a:xfrm>
          </p:grpSpPr>
          <p:sp>
            <p:nvSpPr>
              <p:cNvPr id="76842" name="Rectangle 42"/>
              <p:cNvSpPr>
                <a:spLocks noChangeArrowheads="1"/>
              </p:cNvSpPr>
              <p:nvPr/>
            </p:nvSpPr>
            <p:spPr bwMode="auto">
              <a:xfrm>
                <a:off x="4205" y="2289"/>
                <a:ext cx="945"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Acknowledgment</a:t>
                </a:r>
                <a:endParaRPr lang="en-US" sz="1300"/>
              </a:p>
            </p:txBody>
          </p:sp>
          <p:sp>
            <p:nvSpPr>
              <p:cNvPr id="76843" name="Rectangle 43"/>
              <p:cNvSpPr>
                <a:spLocks noChangeArrowheads="1"/>
              </p:cNvSpPr>
              <p:nvPr/>
            </p:nvSpPr>
            <p:spPr bwMode="auto">
              <a:xfrm>
                <a:off x="4489" y="2445"/>
                <a:ext cx="378"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Notice</a:t>
                </a:r>
                <a:endParaRPr lang="en-US" sz="1300"/>
              </a:p>
            </p:txBody>
          </p:sp>
        </p:grpSp>
      </p:grpSp>
      <p:sp>
        <p:nvSpPr>
          <p:cNvPr id="76845" name="Rectangle 45"/>
          <p:cNvSpPr>
            <a:spLocks noChangeArrowheads="1"/>
          </p:cNvSpPr>
          <p:nvPr/>
        </p:nvSpPr>
        <p:spPr bwMode="auto">
          <a:xfrm>
            <a:off x="7539038" y="4160838"/>
            <a:ext cx="184150" cy="738187"/>
          </a:xfrm>
          <a:prstGeom prst="rect">
            <a:avLst/>
          </a:prstGeom>
          <a:solidFill>
            <a:schemeClr val="bg1"/>
          </a:solidFill>
          <a:ln w="19050">
            <a:solidFill>
              <a:srgbClr val="000000"/>
            </a:solidFill>
            <a:miter lim="800000"/>
            <a:headEnd/>
            <a:tailEnd/>
          </a:ln>
        </p:spPr>
        <p:txBody>
          <a:bodyPr/>
          <a:lstStyle/>
          <a:p>
            <a:endParaRPr lang="en-US"/>
          </a:p>
        </p:txBody>
      </p:sp>
      <p:sp>
        <p:nvSpPr>
          <p:cNvPr id="76846" name="Rectangle 46"/>
          <p:cNvSpPr>
            <a:spLocks noChangeArrowheads="1"/>
          </p:cNvSpPr>
          <p:nvPr/>
        </p:nvSpPr>
        <p:spPr bwMode="auto">
          <a:xfrm>
            <a:off x="1906588" y="2198688"/>
            <a:ext cx="1878012" cy="647700"/>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6847" name="Rectangle 47"/>
          <p:cNvSpPr>
            <a:spLocks noChangeArrowheads="1"/>
          </p:cNvSpPr>
          <p:nvPr/>
        </p:nvSpPr>
        <p:spPr bwMode="auto">
          <a:xfrm>
            <a:off x="2493963" y="2300288"/>
            <a:ext cx="700087"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Manage</a:t>
            </a:r>
            <a:endParaRPr lang="en-US" sz="1300"/>
          </a:p>
        </p:txBody>
      </p:sp>
      <p:sp>
        <p:nvSpPr>
          <p:cNvPr id="76848" name="Rectangle 48"/>
          <p:cNvSpPr>
            <a:spLocks noChangeArrowheads="1"/>
          </p:cNvSpPr>
          <p:nvPr/>
        </p:nvSpPr>
        <p:spPr bwMode="auto">
          <a:xfrm>
            <a:off x="2044700" y="2546350"/>
            <a:ext cx="16002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EmergencyControl</a:t>
            </a:r>
            <a:endParaRPr lang="en-US" sz="1300"/>
          </a:p>
        </p:txBody>
      </p:sp>
      <p:sp>
        <p:nvSpPr>
          <p:cNvPr id="76866" name="Line 66"/>
          <p:cNvSpPr>
            <a:spLocks noChangeShapeType="1"/>
          </p:cNvSpPr>
          <p:nvPr/>
        </p:nvSpPr>
        <p:spPr bwMode="auto">
          <a:xfrm>
            <a:off x="5230813" y="3829050"/>
            <a:ext cx="1168400"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6867" name="Rectangle 67"/>
          <p:cNvSpPr>
            <a:spLocks noChangeArrowheads="1"/>
          </p:cNvSpPr>
          <p:nvPr/>
        </p:nvSpPr>
        <p:spPr bwMode="auto">
          <a:xfrm>
            <a:off x="1443038" y="4033838"/>
            <a:ext cx="900112"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dismiss()</a:t>
            </a:r>
            <a:endParaRPr lang="en-US" sz="1300"/>
          </a:p>
        </p:txBody>
      </p:sp>
      <p:sp>
        <p:nvSpPr>
          <p:cNvPr id="76868" name="Rectangle 68"/>
          <p:cNvSpPr>
            <a:spLocks noChangeArrowheads="1"/>
          </p:cNvSpPr>
          <p:nvPr/>
        </p:nvSpPr>
        <p:spPr bwMode="auto">
          <a:xfrm>
            <a:off x="3022600" y="3386138"/>
            <a:ext cx="1900238"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acknowledgeReport()</a:t>
            </a:r>
            <a:endParaRPr lang="en-US" sz="1300"/>
          </a:p>
        </p:txBody>
      </p:sp>
      <p:sp>
        <p:nvSpPr>
          <p:cNvPr id="76869" name="Line 69"/>
          <p:cNvSpPr>
            <a:spLocks noChangeShapeType="1"/>
          </p:cNvSpPr>
          <p:nvPr/>
        </p:nvSpPr>
        <p:spPr bwMode="auto">
          <a:xfrm flipV="1">
            <a:off x="4830763" y="4681538"/>
            <a:ext cx="554037" cy="55403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870" name="Line 70"/>
          <p:cNvSpPr>
            <a:spLocks noChangeShapeType="1"/>
          </p:cNvSpPr>
          <p:nvPr/>
        </p:nvSpPr>
        <p:spPr bwMode="auto">
          <a:xfrm flipH="1" flipV="1">
            <a:off x="4830763" y="4681538"/>
            <a:ext cx="554037" cy="55403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871" name="Line 71"/>
          <p:cNvSpPr>
            <a:spLocks noChangeShapeType="1"/>
          </p:cNvSpPr>
          <p:nvPr/>
        </p:nvSpPr>
        <p:spPr bwMode="auto">
          <a:xfrm flipV="1">
            <a:off x="7323138" y="4598988"/>
            <a:ext cx="554037" cy="52228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872" name="Line 72"/>
          <p:cNvSpPr>
            <a:spLocks noChangeShapeType="1"/>
          </p:cNvSpPr>
          <p:nvPr/>
        </p:nvSpPr>
        <p:spPr bwMode="auto">
          <a:xfrm flipH="1" flipV="1">
            <a:off x="7323138" y="4598988"/>
            <a:ext cx="554037" cy="52228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874" name="Rectangle 74"/>
          <p:cNvSpPr>
            <a:spLocks noChangeArrowheads="1"/>
          </p:cNvSpPr>
          <p:nvPr/>
        </p:nvSpPr>
        <p:spPr bwMode="auto">
          <a:xfrm>
            <a:off x="2705100" y="2847975"/>
            <a:ext cx="184150" cy="3292475"/>
          </a:xfrm>
          <a:prstGeom prst="rect">
            <a:avLst/>
          </a:prstGeom>
          <a:solidFill>
            <a:schemeClr val="bg1"/>
          </a:solidFill>
          <a:ln w="19050">
            <a:solidFill>
              <a:srgbClr val="000000"/>
            </a:solidFill>
            <a:miter lim="800000"/>
            <a:headEnd/>
            <a:tailEnd/>
          </a:ln>
        </p:spPr>
        <p:txBody>
          <a:bodyPr/>
          <a:lstStyle/>
          <a:p>
            <a:endParaRPr lang="en-US"/>
          </a:p>
        </p:txBody>
      </p:sp>
      <p:sp>
        <p:nvSpPr>
          <p:cNvPr id="76875" name="Rectangle 75"/>
          <p:cNvSpPr>
            <a:spLocks noChangeArrowheads="1"/>
          </p:cNvSpPr>
          <p:nvPr/>
        </p:nvSpPr>
        <p:spPr bwMode="auto">
          <a:xfrm>
            <a:off x="5345113" y="3638550"/>
            <a:ext cx="8001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«create»</a:t>
            </a:r>
            <a:endParaRPr lang="en-US" sz="1300"/>
          </a:p>
        </p:txBody>
      </p:sp>
      <p:sp>
        <p:nvSpPr>
          <p:cNvPr id="76877" name="Line 77"/>
          <p:cNvSpPr>
            <a:spLocks noChangeShapeType="1"/>
          </p:cNvSpPr>
          <p:nvPr/>
        </p:nvSpPr>
        <p:spPr bwMode="auto">
          <a:xfrm>
            <a:off x="2889250" y="3644900"/>
            <a:ext cx="2155825"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6879" name="Line 79"/>
          <p:cNvSpPr>
            <a:spLocks noChangeShapeType="1"/>
          </p:cNvSpPr>
          <p:nvPr/>
        </p:nvSpPr>
        <p:spPr bwMode="auto">
          <a:xfrm>
            <a:off x="1320800" y="4260850"/>
            <a:ext cx="6218238" cy="158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6880" name="Rectangle 80"/>
          <p:cNvSpPr>
            <a:spLocks noChangeArrowheads="1"/>
          </p:cNvSpPr>
          <p:nvPr/>
        </p:nvSpPr>
        <p:spPr bwMode="auto">
          <a:xfrm>
            <a:off x="5316538" y="4371975"/>
            <a:ext cx="22002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endReportTransaction()</a:t>
            </a:r>
            <a:endParaRPr lang="en-US" sz="1300"/>
          </a:p>
        </p:txBody>
      </p:sp>
      <p:sp>
        <p:nvSpPr>
          <p:cNvPr id="76882" name="Line 82"/>
          <p:cNvSpPr>
            <a:spLocks noChangeShapeType="1"/>
          </p:cNvSpPr>
          <p:nvPr/>
        </p:nvSpPr>
        <p:spPr bwMode="auto">
          <a:xfrm flipH="1">
            <a:off x="5230813" y="4583113"/>
            <a:ext cx="2308225" cy="3175"/>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6884" name="Line 84"/>
          <p:cNvSpPr>
            <a:spLocks noChangeShapeType="1"/>
          </p:cNvSpPr>
          <p:nvPr/>
        </p:nvSpPr>
        <p:spPr bwMode="auto">
          <a:xfrm>
            <a:off x="5230813" y="4845050"/>
            <a:ext cx="2286000" cy="3175"/>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6885" name="Rectangle 85"/>
          <p:cNvSpPr>
            <a:spLocks noChangeArrowheads="1"/>
          </p:cNvSpPr>
          <p:nvPr/>
        </p:nvSpPr>
        <p:spPr bwMode="auto">
          <a:xfrm>
            <a:off x="5345113" y="4656138"/>
            <a:ext cx="900112"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«destroy»</a:t>
            </a:r>
            <a:endParaRPr lang="en-US" sz="1300"/>
          </a:p>
        </p:txBody>
      </p:sp>
      <p:sp>
        <p:nvSpPr>
          <p:cNvPr id="76887" name="Line 87"/>
          <p:cNvSpPr>
            <a:spLocks noChangeShapeType="1"/>
          </p:cNvSpPr>
          <p:nvPr/>
        </p:nvSpPr>
        <p:spPr bwMode="auto">
          <a:xfrm>
            <a:off x="2889250" y="4959350"/>
            <a:ext cx="2155825" cy="3175"/>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6888" name="Rectangle 88"/>
          <p:cNvSpPr>
            <a:spLocks noChangeArrowheads="1"/>
          </p:cNvSpPr>
          <p:nvPr/>
        </p:nvSpPr>
        <p:spPr bwMode="auto">
          <a:xfrm>
            <a:off x="3009900" y="4764088"/>
            <a:ext cx="900113"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«destroy»</a:t>
            </a:r>
            <a:endParaRPr lang="en-US" sz="130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209354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600278" y="179388"/>
            <a:ext cx="7543722" cy="688975"/>
          </a:xfrm>
        </p:spPr>
        <p:txBody>
          <a:bodyPr/>
          <a:lstStyle/>
          <a:p>
            <a:r>
              <a:rPr lang="en-US" dirty="0"/>
              <a:t>Heuristics for Sequence Diagrams</a:t>
            </a:r>
          </a:p>
        </p:txBody>
      </p:sp>
      <p:sp>
        <p:nvSpPr>
          <p:cNvPr id="80899" name="Rectangle 3"/>
          <p:cNvSpPr>
            <a:spLocks noGrp="1" noChangeArrowheads="1"/>
          </p:cNvSpPr>
          <p:nvPr>
            <p:ph type="body" idx="1"/>
          </p:nvPr>
        </p:nvSpPr>
        <p:spPr/>
        <p:txBody>
          <a:bodyPr/>
          <a:lstStyle/>
          <a:p>
            <a:r>
              <a:rPr lang="en-US" sz="2000"/>
              <a:t>Layout: </a:t>
            </a:r>
          </a:p>
          <a:p>
            <a:pPr lvl="1"/>
            <a:r>
              <a:rPr lang="en-US" sz="1800"/>
              <a:t>1st column: Should correspond to the actor who initiated the use case</a:t>
            </a:r>
          </a:p>
          <a:p>
            <a:pPr lvl="1"/>
            <a:r>
              <a:rPr lang="en-US" sz="1800"/>
              <a:t>2nd column: Should be a boundary object </a:t>
            </a:r>
          </a:p>
          <a:p>
            <a:pPr lvl="1"/>
            <a:r>
              <a:rPr lang="en-US" sz="1800"/>
              <a:t>3rd column: Should be the control object that manages the rest of the use case</a:t>
            </a:r>
          </a:p>
          <a:p>
            <a:r>
              <a:rPr lang="en-US" sz="2000"/>
              <a:t>Creation: </a:t>
            </a:r>
          </a:p>
          <a:p>
            <a:pPr lvl="1"/>
            <a:r>
              <a:rPr lang="en-US" sz="1800"/>
              <a:t>Control objects are created at the initiation of a use case</a:t>
            </a:r>
          </a:p>
          <a:p>
            <a:pPr lvl="1"/>
            <a:r>
              <a:rPr lang="en-US" sz="1800"/>
              <a:t>Boundary objects are created by control objects</a:t>
            </a:r>
          </a:p>
          <a:p>
            <a:r>
              <a:rPr lang="en-US" sz="2000"/>
              <a:t>Access: </a:t>
            </a:r>
          </a:p>
          <a:p>
            <a:pPr lvl="1"/>
            <a:r>
              <a:rPr lang="en-US" sz="1800"/>
              <a:t>Entity objects are accessed by control and boundary objects,</a:t>
            </a:r>
          </a:p>
          <a:p>
            <a:pPr lvl="1"/>
            <a:r>
              <a:rPr lang="en-US" sz="1800"/>
              <a:t>Entity objects should never call boundary or control objects: This makes it easier to share entity objects across use cases and makes entity objects resilient against technology-induced changes in boundary objects.</a:t>
            </a:r>
          </a:p>
          <a:p>
            <a:pPr lvl="1"/>
            <a:endParaRPr lang="en-US" sz="1800"/>
          </a:p>
        </p:txBody>
      </p:sp>
    </p:spTree>
    <p:extLst>
      <p:ext uri="{BB962C8B-B14F-4D97-AF65-F5344CB8AC3E}">
        <p14:creationId xmlns:p14="http://schemas.microsoft.com/office/powerpoint/2010/main" val="29696533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643062" y="179388"/>
            <a:ext cx="7500937" cy="688975"/>
          </a:xfrm>
        </p:spPr>
        <p:txBody>
          <a:bodyPr/>
          <a:lstStyle/>
          <a:p>
            <a:r>
              <a:rPr lang="en-US" sz="2000"/>
              <a:t>An ARENA Sequence Diagram : Create Tournament</a:t>
            </a:r>
          </a:p>
        </p:txBody>
      </p:sp>
      <p:grpSp>
        <p:nvGrpSpPr>
          <p:cNvPr id="116912" name="Group 176"/>
          <p:cNvGrpSpPr>
            <a:grpSpLocks/>
          </p:cNvGrpSpPr>
          <p:nvPr/>
        </p:nvGrpSpPr>
        <p:grpSpPr bwMode="auto">
          <a:xfrm>
            <a:off x="152400" y="762000"/>
            <a:ext cx="914400" cy="1066800"/>
            <a:chOff x="96" y="480"/>
            <a:chExt cx="576" cy="672"/>
          </a:xfrm>
        </p:grpSpPr>
        <p:grpSp>
          <p:nvGrpSpPr>
            <p:cNvPr id="116908" name="Group 172"/>
            <p:cNvGrpSpPr>
              <a:grpSpLocks/>
            </p:cNvGrpSpPr>
            <p:nvPr/>
          </p:nvGrpSpPr>
          <p:grpSpPr bwMode="auto">
            <a:xfrm>
              <a:off x="192" y="480"/>
              <a:ext cx="281" cy="377"/>
              <a:chOff x="428" y="533"/>
              <a:chExt cx="281" cy="377"/>
            </a:xfrm>
          </p:grpSpPr>
          <p:sp>
            <p:nvSpPr>
              <p:cNvPr id="116761" name="Freeform 25"/>
              <p:cNvSpPr>
                <a:spLocks/>
              </p:cNvSpPr>
              <p:nvPr/>
            </p:nvSpPr>
            <p:spPr bwMode="auto">
              <a:xfrm>
                <a:off x="521" y="533"/>
                <a:ext cx="95" cy="95"/>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95">
                    <a:moveTo>
                      <a:pt x="0" y="48"/>
                    </a:moveTo>
                    <a:lnTo>
                      <a:pt x="0" y="48"/>
                    </a:lnTo>
                    <a:lnTo>
                      <a:pt x="0" y="50"/>
                    </a:lnTo>
                    <a:lnTo>
                      <a:pt x="0" y="53"/>
                    </a:lnTo>
                    <a:lnTo>
                      <a:pt x="0" y="53"/>
                    </a:lnTo>
                    <a:lnTo>
                      <a:pt x="0" y="55"/>
                    </a:lnTo>
                    <a:lnTo>
                      <a:pt x="0" y="58"/>
                    </a:lnTo>
                    <a:lnTo>
                      <a:pt x="2" y="58"/>
                    </a:lnTo>
                    <a:lnTo>
                      <a:pt x="2" y="60"/>
                    </a:lnTo>
                    <a:lnTo>
                      <a:pt x="2" y="63"/>
                    </a:lnTo>
                    <a:lnTo>
                      <a:pt x="2" y="63"/>
                    </a:lnTo>
                    <a:lnTo>
                      <a:pt x="2" y="65"/>
                    </a:lnTo>
                    <a:lnTo>
                      <a:pt x="5" y="65"/>
                    </a:lnTo>
                    <a:lnTo>
                      <a:pt x="5" y="68"/>
                    </a:lnTo>
                    <a:lnTo>
                      <a:pt x="5" y="70"/>
                    </a:lnTo>
                    <a:lnTo>
                      <a:pt x="8" y="70"/>
                    </a:lnTo>
                    <a:lnTo>
                      <a:pt x="8" y="73"/>
                    </a:lnTo>
                    <a:lnTo>
                      <a:pt x="8" y="73"/>
                    </a:lnTo>
                    <a:lnTo>
                      <a:pt x="10" y="75"/>
                    </a:lnTo>
                    <a:lnTo>
                      <a:pt x="10" y="75"/>
                    </a:lnTo>
                    <a:lnTo>
                      <a:pt x="10" y="78"/>
                    </a:lnTo>
                    <a:lnTo>
                      <a:pt x="13" y="78"/>
                    </a:lnTo>
                    <a:lnTo>
                      <a:pt x="13" y="80"/>
                    </a:lnTo>
                    <a:lnTo>
                      <a:pt x="15" y="80"/>
                    </a:lnTo>
                    <a:lnTo>
                      <a:pt x="15" y="83"/>
                    </a:lnTo>
                    <a:lnTo>
                      <a:pt x="18" y="83"/>
                    </a:lnTo>
                    <a:lnTo>
                      <a:pt x="18" y="85"/>
                    </a:lnTo>
                    <a:lnTo>
                      <a:pt x="20" y="85"/>
                    </a:lnTo>
                    <a:lnTo>
                      <a:pt x="20" y="85"/>
                    </a:lnTo>
                    <a:lnTo>
                      <a:pt x="23" y="88"/>
                    </a:lnTo>
                    <a:lnTo>
                      <a:pt x="23" y="88"/>
                    </a:lnTo>
                    <a:lnTo>
                      <a:pt x="25" y="88"/>
                    </a:lnTo>
                    <a:lnTo>
                      <a:pt x="28" y="90"/>
                    </a:lnTo>
                    <a:lnTo>
                      <a:pt x="28" y="90"/>
                    </a:lnTo>
                    <a:lnTo>
                      <a:pt x="30" y="90"/>
                    </a:lnTo>
                    <a:lnTo>
                      <a:pt x="30" y="90"/>
                    </a:lnTo>
                    <a:lnTo>
                      <a:pt x="33" y="93"/>
                    </a:lnTo>
                    <a:lnTo>
                      <a:pt x="35" y="93"/>
                    </a:lnTo>
                    <a:lnTo>
                      <a:pt x="35" y="93"/>
                    </a:lnTo>
                    <a:lnTo>
                      <a:pt x="38" y="93"/>
                    </a:lnTo>
                    <a:lnTo>
                      <a:pt x="38" y="93"/>
                    </a:lnTo>
                    <a:lnTo>
                      <a:pt x="40" y="93"/>
                    </a:lnTo>
                    <a:lnTo>
                      <a:pt x="43" y="93"/>
                    </a:lnTo>
                    <a:lnTo>
                      <a:pt x="43" y="93"/>
                    </a:lnTo>
                    <a:lnTo>
                      <a:pt x="45" y="93"/>
                    </a:lnTo>
                    <a:lnTo>
                      <a:pt x="48" y="95"/>
                    </a:lnTo>
                    <a:lnTo>
                      <a:pt x="48" y="93"/>
                    </a:lnTo>
                    <a:lnTo>
                      <a:pt x="50" y="93"/>
                    </a:lnTo>
                    <a:lnTo>
                      <a:pt x="53" y="93"/>
                    </a:lnTo>
                    <a:lnTo>
                      <a:pt x="53" y="93"/>
                    </a:lnTo>
                    <a:lnTo>
                      <a:pt x="55" y="93"/>
                    </a:lnTo>
                    <a:lnTo>
                      <a:pt x="58" y="93"/>
                    </a:lnTo>
                    <a:lnTo>
                      <a:pt x="58" y="93"/>
                    </a:lnTo>
                    <a:lnTo>
                      <a:pt x="60" y="93"/>
                    </a:lnTo>
                    <a:lnTo>
                      <a:pt x="63" y="93"/>
                    </a:lnTo>
                    <a:lnTo>
                      <a:pt x="63" y="90"/>
                    </a:lnTo>
                    <a:lnTo>
                      <a:pt x="65" y="90"/>
                    </a:lnTo>
                    <a:lnTo>
                      <a:pt x="65" y="90"/>
                    </a:lnTo>
                    <a:lnTo>
                      <a:pt x="68" y="90"/>
                    </a:lnTo>
                    <a:lnTo>
                      <a:pt x="70" y="88"/>
                    </a:lnTo>
                    <a:lnTo>
                      <a:pt x="70" y="88"/>
                    </a:lnTo>
                    <a:lnTo>
                      <a:pt x="73" y="88"/>
                    </a:lnTo>
                    <a:lnTo>
                      <a:pt x="73" y="85"/>
                    </a:lnTo>
                    <a:lnTo>
                      <a:pt x="75" y="85"/>
                    </a:lnTo>
                    <a:lnTo>
                      <a:pt x="75" y="85"/>
                    </a:lnTo>
                    <a:lnTo>
                      <a:pt x="78" y="83"/>
                    </a:lnTo>
                    <a:lnTo>
                      <a:pt x="78" y="83"/>
                    </a:lnTo>
                    <a:lnTo>
                      <a:pt x="80" y="80"/>
                    </a:lnTo>
                    <a:lnTo>
                      <a:pt x="80" y="80"/>
                    </a:lnTo>
                    <a:lnTo>
                      <a:pt x="83" y="78"/>
                    </a:lnTo>
                    <a:lnTo>
                      <a:pt x="83" y="78"/>
                    </a:lnTo>
                    <a:lnTo>
                      <a:pt x="85" y="75"/>
                    </a:lnTo>
                    <a:lnTo>
                      <a:pt x="85" y="75"/>
                    </a:lnTo>
                    <a:lnTo>
                      <a:pt x="85" y="73"/>
                    </a:lnTo>
                    <a:lnTo>
                      <a:pt x="88" y="73"/>
                    </a:lnTo>
                    <a:lnTo>
                      <a:pt x="88" y="70"/>
                    </a:lnTo>
                    <a:lnTo>
                      <a:pt x="88" y="70"/>
                    </a:lnTo>
                    <a:lnTo>
                      <a:pt x="90" y="68"/>
                    </a:lnTo>
                    <a:lnTo>
                      <a:pt x="90" y="65"/>
                    </a:lnTo>
                    <a:lnTo>
                      <a:pt x="90" y="65"/>
                    </a:lnTo>
                    <a:lnTo>
                      <a:pt x="90" y="63"/>
                    </a:lnTo>
                    <a:lnTo>
                      <a:pt x="93" y="63"/>
                    </a:lnTo>
                    <a:lnTo>
                      <a:pt x="93" y="60"/>
                    </a:lnTo>
                    <a:lnTo>
                      <a:pt x="93" y="58"/>
                    </a:lnTo>
                    <a:lnTo>
                      <a:pt x="93" y="58"/>
                    </a:lnTo>
                    <a:lnTo>
                      <a:pt x="93" y="55"/>
                    </a:lnTo>
                    <a:lnTo>
                      <a:pt x="93" y="53"/>
                    </a:lnTo>
                    <a:lnTo>
                      <a:pt x="93" y="53"/>
                    </a:lnTo>
                    <a:lnTo>
                      <a:pt x="93" y="50"/>
                    </a:lnTo>
                    <a:lnTo>
                      <a:pt x="93" y="48"/>
                    </a:lnTo>
                    <a:lnTo>
                      <a:pt x="95" y="48"/>
                    </a:lnTo>
                    <a:lnTo>
                      <a:pt x="93" y="45"/>
                    </a:lnTo>
                    <a:lnTo>
                      <a:pt x="93" y="43"/>
                    </a:lnTo>
                    <a:lnTo>
                      <a:pt x="93" y="43"/>
                    </a:lnTo>
                    <a:lnTo>
                      <a:pt x="93" y="40"/>
                    </a:lnTo>
                    <a:lnTo>
                      <a:pt x="93" y="38"/>
                    </a:lnTo>
                    <a:lnTo>
                      <a:pt x="93" y="38"/>
                    </a:lnTo>
                    <a:lnTo>
                      <a:pt x="93" y="35"/>
                    </a:lnTo>
                    <a:lnTo>
                      <a:pt x="93" y="35"/>
                    </a:lnTo>
                    <a:lnTo>
                      <a:pt x="93" y="33"/>
                    </a:lnTo>
                    <a:lnTo>
                      <a:pt x="90" y="30"/>
                    </a:lnTo>
                    <a:lnTo>
                      <a:pt x="90" y="30"/>
                    </a:lnTo>
                    <a:lnTo>
                      <a:pt x="90" y="28"/>
                    </a:lnTo>
                    <a:lnTo>
                      <a:pt x="90" y="28"/>
                    </a:lnTo>
                    <a:lnTo>
                      <a:pt x="88" y="25"/>
                    </a:lnTo>
                    <a:lnTo>
                      <a:pt x="88" y="23"/>
                    </a:lnTo>
                    <a:lnTo>
                      <a:pt x="88" y="23"/>
                    </a:lnTo>
                    <a:lnTo>
                      <a:pt x="85" y="20"/>
                    </a:lnTo>
                    <a:lnTo>
                      <a:pt x="85" y="20"/>
                    </a:lnTo>
                    <a:lnTo>
                      <a:pt x="85" y="18"/>
                    </a:lnTo>
                    <a:lnTo>
                      <a:pt x="83" y="18"/>
                    </a:lnTo>
                    <a:lnTo>
                      <a:pt x="83" y="15"/>
                    </a:lnTo>
                    <a:lnTo>
                      <a:pt x="80" y="15"/>
                    </a:lnTo>
                    <a:lnTo>
                      <a:pt x="80" y="13"/>
                    </a:lnTo>
                    <a:lnTo>
                      <a:pt x="78" y="13"/>
                    </a:lnTo>
                    <a:lnTo>
                      <a:pt x="78" y="10"/>
                    </a:lnTo>
                    <a:lnTo>
                      <a:pt x="75" y="10"/>
                    </a:lnTo>
                    <a:lnTo>
                      <a:pt x="75" y="10"/>
                    </a:lnTo>
                    <a:lnTo>
                      <a:pt x="73" y="8"/>
                    </a:lnTo>
                    <a:lnTo>
                      <a:pt x="73" y="8"/>
                    </a:lnTo>
                    <a:lnTo>
                      <a:pt x="70" y="8"/>
                    </a:lnTo>
                    <a:lnTo>
                      <a:pt x="70" y="5"/>
                    </a:lnTo>
                    <a:lnTo>
                      <a:pt x="68" y="5"/>
                    </a:lnTo>
                    <a:lnTo>
                      <a:pt x="65" y="5"/>
                    </a:lnTo>
                    <a:lnTo>
                      <a:pt x="65" y="3"/>
                    </a:lnTo>
                    <a:lnTo>
                      <a:pt x="63" y="3"/>
                    </a:lnTo>
                    <a:lnTo>
                      <a:pt x="63" y="3"/>
                    </a:lnTo>
                    <a:lnTo>
                      <a:pt x="60" y="3"/>
                    </a:lnTo>
                    <a:lnTo>
                      <a:pt x="58" y="3"/>
                    </a:lnTo>
                    <a:lnTo>
                      <a:pt x="58" y="0"/>
                    </a:lnTo>
                    <a:lnTo>
                      <a:pt x="55" y="0"/>
                    </a:lnTo>
                    <a:lnTo>
                      <a:pt x="53" y="0"/>
                    </a:lnTo>
                    <a:lnTo>
                      <a:pt x="53" y="0"/>
                    </a:lnTo>
                    <a:lnTo>
                      <a:pt x="50" y="0"/>
                    </a:lnTo>
                    <a:lnTo>
                      <a:pt x="48" y="0"/>
                    </a:lnTo>
                    <a:lnTo>
                      <a:pt x="48" y="0"/>
                    </a:lnTo>
                    <a:lnTo>
                      <a:pt x="45" y="0"/>
                    </a:lnTo>
                    <a:lnTo>
                      <a:pt x="43" y="0"/>
                    </a:lnTo>
                    <a:lnTo>
                      <a:pt x="43" y="0"/>
                    </a:lnTo>
                    <a:lnTo>
                      <a:pt x="40" y="0"/>
                    </a:lnTo>
                    <a:lnTo>
                      <a:pt x="38" y="0"/>
                    </a:lnTo>
                    <a:lnTo>
                      <a:pt x="38" y="0"/>
                    </a:lnTo>
                    <a:lnTo>
                      <a:pt x="35" y="3"/>
                    </a:lnTo>
                    <a:lnTo>
                      <a:pt x="35" y="3"/>
                    </a:lnTo>
                    <a:lnTo>
                      <a:pt x="33" y="3"/>
                    </a:lnTo>
                    <a:lnTo>
                      <a:pt x="30" y="3"/>
                    </a:lnTo>
                    <a:lnTo>
                      <a:pt x="30" y="3"/>
                    </a:lnTo>
                    <a:lnTo>
                      <a:pt x="28" y="5"/>
                    </a:lnTo>
                    <a:lnTo>
                      <a:pt x="28" y="5"/>
                    </a:lnTo>
                    <a:lnTo>
                      <a:pt x="25" y="5"/>
                    </a:lnTo>
                    <a:lnTo>
                      <a:pt x="23" y="8"/>
                    </a:lnTo>
                    <a:lnTo>
                      <a:pt x="23" y="8"/>
                    </a:lnTo>
                    <a:lnTo>
                      <a:pt x="20" y="8"/>
                    </a:lnTo>
                    <a:lnTo>
                      <a:pt x="20" y="10"/>
                    </a:lnTo>
                    <a:lnTo>
                      <a:pt x="18" y="10"/>
                    </a:lnTo>
                    <a:lnTo>
                      <a:pt x="18" y="10"/>
                    </a:lnTo>
                    <a:lnTo>
                      <a:pt x="15" y="13"/>
                    </a:lnTo>
                    <a:lnTo>
                      <a:pt x="15" y="13"/>
                    </a:lnTo>
                    <a:lnTo>
                      <a:pt x="13" y="15"/>
                    </a:lnTo>
                    <a:lnTo>
                      <a:pt x="13" y="15"/>
                    </a:lnTo>
                    <a:lnTo>
                      <a:pt x="10" y="18"/>
                    </a:lnTo>
                    <a:lnTo>
                      <a:pt x="10" y="18"/>
                    </a:lnTo>
                    <a:lnTo>
                      <a:pt x="10" y="20"/>
                    </a:lnTo>
                    <a:lnTo>
                      <a:pt x="8" y="20"/>
                    </a:lnTo>
                    <a:lnTo>
                      <a:pt x="8" y="23"/>
                    </a:lnTo>
                    <a:lnTo>
                      <a:pt x="8" y="23"/>
                    </a:lnTo>
                    <a:lnTo>
                      <a:pt x="5" y="25"/>
                    </a:lnTo>
                    <a:lnTo>
                      <a:pt x="5" y="28"/>
                    </a:lnTo>
                    <a:lnTo>
                      <a:pt x="5" y="28"/>
                    </a:lnTo>
                    <a:lnTo>
                      <a:pt x="2" y="30"/>
                    </a:lnTo>
                    <a:lnTo>
                      <a:pt x="2" y="30"/>
                    </a:lnTo>
                    <a:lnTo>
                      <a:pt x="2" y="33"/>
                    </a:lnTo>
                    <a:lnTo>
                      <a:pt x="2" y="35"/>
                    </a:lnTo>
                    <a:lnTo>
                      <a:pt x="2" y="35"/>
                    </a:lnTo>
                    <a:lnTo>
                      <a:pt x="0" y="38"/>
                    </a:lnTo>
                    <a:lnTo>
                      <a:pt x="0" y="38"/>
                    </a:lnTo>
                    <a:lnTo>
                      <a:pt x="0" y="40"/>
                    </a:lnTo>
                    <a:lnTo>
                      <a:pt x="0" y="43"/>
                    </a:lnTo>
                    <a:lnTo>
                      <a:pt x="0" y="43"/>
                    </a:lnTo>
                    <a:lnTo>
                      <a:pt x="0" y="45"/>
                    </a:lnTo>
                    <a:lnTo>
                      <a:pt x="0" y="48"/>
                    </a:lnTo>
                    <a:lnTo>
                      <a:pt x="0" y="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762" name="Line 26"/>
              <p:cNvSpPr>
                <a:spLocks noChangeShapeType="1"/>
              </p:cNvSpPr>
              <p:nvPr/>
            </p:nvSpPr>
            <p:spPr bwMode="auto">
              <a:xfrm>
                <a:off x="428" y="691"/>
                <a:ext cx="281"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63" name="Freeform 27"/>
              <p:cNvSpPr>
                <a:spLocks/>
              </p:cNvSpPr>
              <p:nvPr/>
            </p:nvSpPr>
            <p:spPr bwMode="auto">
              <a:xfrm>
                <a:off x="473" y="784"/>
                <a:ext cx="189" cy="126"/>
              </a:xfrm>
              <a:custGeom>
                <a:avLst/>
                <a:gdLst>
                  <a:gd name="T0" fmla="*/ 0 w 189"/>
                  <a:gd name="T1" fmla="*/ 126 h 126"/>
                  <a:gd name="T2" fmla="*/ 96 w 189"/>
                  <a:gd name="T3" fmla="*/ 0 h 126"/>
                  <a:gd name="T4" fmla="*/ 189 w 189"/>
                  <a:gd name="T5" fmla="*/ 126 h 126"/>
                </a:gdLst>
                <a:ahLst/>
                <a:cxnLst>
                  <a:cxn ang="0">
                    <a:pos x="T0" y="T1"/>
                  </a:cxn>
                  <a:cxn ang="0">
                    <a:pos x="T2" y="T3"/>
                  </a:cxn>
                  <a:cxn ang="0">
                    <a:pos x="T4" y="T5"/>
                  </a:cxn>
                </a:cxnLst>
                <a:rect l="0" t="0" r="r" b="b"/>
                <a:pathLst>
                  <a:path w="189" h="126">
                    <a:moveTo>
                      <a:pt x="0" y="126"/>
                    </a:moveTo>
                    <a:lnTo>
                      <a:pt x="96" y="0"/>
                    </a:lnTo>
                    <a:lnTo>
                      <a:pt x="189" y="126"/>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764" name="Line 28"/>
              <p:cNvSpPr>
                <a:spLocks noChangeShapeType="1"/>
              </p:cNvSpPr>
              <p:nvPr/>
            </p:nvSpPr>
            <p:spPr bwMode="auto">
              <a:xfrm flipV="1">
                <a:off x="569" y="628"/>
                <a:ext cx="1" cy="156"/>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65" name="Arc 29"/>
              <p:cNvSpPr>
                <a:spLocks/>
              </p:cNvSpPr>
              <p:nvPr/>
            </p:nvSpPr>
            <p:spPr bwMode="auto">
              <a:xfrm>
                <a:off x="521" y="580"/>
                <a:ext cx="95" cy="49"/>
              </a:xfrm>
              <a:custGeom>
                <a:avLst/>
                <a:gdLst>
                  <a:gd name="G0" fmla="+- 21600 0 0"/>
                  <a:gd name="G1" fmla="+- 469 0 0"/>
                  <a:gd name="G2" fmla="+- 21600 0 0"/>
                  <a:gd name="T0" fmla="*/ 43194 w 43200"/>
                  <a:gd name="T1" fmla="*/ 0 h 22069"/>
                  <a:gd name="T2" fmla="*/ 5 w 43200"/>
                  <a:gd name="T3" fmla="*/ 20 h 22069"/>
                  <a:gd name="T4" fmla="*/ 21600 w 43200"/>
                  <a:gd name="T5" fmla="*/ 469 h 22069"/>
                </a:gdLst>
                <a:ahLst/>
                <a:cxnLst>
                  <a:cxn ang="0">
                    <a:pos x="T0" y="T1"/>
                  </a:cxn>
                  <a:cxn ang="0">
                    <a:pos x="T2" y="T3"/>
                  </a:cxn>
                  <a:cxn ang="0">
                    <a:pos x="T4" y="T5"/>
                  </a:cxn>
                </a:cxnLst>
                <a:rect l="0" t="0" r="r" b="b"/>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lnTo>
                      <a:pt x="21600" y="469"/>
                    </a:lnTo>
                    <a:close/>
                  </a:path>
                </a:pathLst>
              </a:custGeom>
              <a:noFill/>
              <a:ln w="47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766" name="Arc 30"/>
              <p:cNvSpPr>
                <a:spLocks/>
              </p:cNvSpPr>
              <p:nvPr/>
            </p:nvSpPr>
            <p:spPr bwMode="auto">
              <a:xfrm>
                <a:off x="522" y="533"/>
                <a:ext cx="95" cy="48"/>
              </a:xfrm>
              <a:custGeom>
                <a:avLst/>
                <a:gdLst>
                  <a:gd name="G0" fmla="+- 21595 0 0"/>
                  <a:gd name="G1" fmla="+- 21600 0 0"/>
                  <a:gd name="G2" fmla="+- 21600 0 0"/>
                  <a:gd name="T0" fmla="*/ 0 w 43189"/>
                  <a:gd name="T1" fmla="*/ 21151 h 21600"/>
                  <a:gd name="T2" fmla="*/ 43189 w 43189"/>
                  <a:gd name="T3" fmla="*/ 21131 h 21600"/>
                  <a:gd name="T4" fmla="*/ 21595 w 43189"/>
                  <a:gd name="T5" fmla="*/ 21600 h 21600"/>
                </a:gdLst>
                <a:ahLst/>
                <a:cxnLst>
                  <a:cxn ang="0">
                    <a:pos x="T0" y="T1"/>
                  </a:cxn>
                  <a:cxn ang="0">
                    <a:pos x="T2" y="T3"/>
                  </a:cxn>
                  <a:cxn ang="0">
                    <a:pos x="T4" y="T5"/>
                  </a:cxn>
                </a:cxnLst>
                <a:rect l="0" t="0" r="r" b="b"/>
                <a:pathLst>
                  <a:path w="43189" h="21600" fill="none" extrusionOk="0">
                    <a:moveTo>
                      <a:pt x="-1" y="21150"/>
                    </a:moveTo>
                    <a:cubicBezTo>
                      <a:pt x="244" y="9399"/>
                      <a:pt x="9840" y="-1"/>
                      <a:pt x="21595" y="-1"/>
                    </a:cubicBezTo>
                    <a:cubicBezTo>
                      <a:pt x="33341" y="-1"/>
                      <a:pt x="42934" y="9387"/>
                      <a:pt x="43189" y="21130"/>
                    </a:cubicBezTo>
                  </a:path>
                  <a:path w="43189" h="21600" stroke="0" extrusionOk="0">
                    <a:moveTo>
                      <a:pt x="-1" y="21150"/>
                    </a:moveTo>
                    <a:cubicBezTo>
                      <a:pt x="244" y="9399"/>
                      <a:pt x="9840" y="-1"/>
                      <a:pt x="21595" y="-1"/>
                    </a:cubicBezTo>
                    <a:cubicBezTo>
                      <a:pt x="33341" y="-1"/>
                      <a:pt x="42934" y="9387"/>
                      <a:pt x="43189" y="21130"/>
                    </a:cubicBezTo>
                    <a:lnTo>
                      <a:pt x="21595" y="21600"/>
                    </a:lnTo>
                    <a:close/>
                  </a:path>
                </a:pathLst>
              </a:custGeom>
              <a:noFill/>
              <a:ln w="47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16768" name="Rectangle 32"/>
            <p:cNvSpPr>
              <a:spLocks noChangeArrowheads="1"/>
            </p:cNvSpPr>
            <p:nvPr/>
          </p:nvSpPr>
          <p:spPr bwMode="auto">
            <a:xfrm>
              <a:off x="96" y="864"/>
              <a:ext cx="57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500">
                  <a:solidFill>
                    <a:srgbClr val="000000"/>
                  </a:solidFill>
                  <a:latin typeface="Arial" charset="0"/>
                </a:rPr>
                <a:t>League </a:t>
              </a:r>
            </a:p>
            <a:p>
              <a:r>
                <a:rPr lang="en-US" sz="1500">
                  <a:solidFill>
                    <a:srgbClr val="000000"/>
                  </a:solidFill>
                  <a:latin typeface="Arial" charset="0"/>
                </a:rPr>
                <a:t>Owner</a:t>
              </a:r>
              <a:endParaRPr lang="en-US" sz="2400"/>
            </a:p>
          </p:txBody>
        </p:sp>
      </p:grpSp>
      <p:sp>
        <p:nvSpPr>
          <p:cNvPr id="116834" name="Rectangle 98"/>
          <p:cNvSpPr>
            <a:spLocks noChangeArrowheads="1"/>
          </p:cNvSpPr>
          <p:nvPr/>
        </p:nvSpPr>
        <p:spPr bwMode="auto">
          <a:xfrm>
            <a:off x="457200" y="1905000"/>
            <a:ext cx="152400" cy="4267200"/>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6931" name="Group 195"/>
          <p:cNvGrpSpPr>
            <a:grpSpLocks/>
          </p:cNvGrpSpPr>
          <p:nvPr/>
        </p:nvGrpSpPr>
        <p:grpSpPr bwMode="auto">
          <a:xfrm>
            <a:off x="1724025" y="846138"/>
            <a:ext cx="1196975" cy="1655762"/>
            <a:chOff x="1086" y="533"/>
            <a:chExt cx="754" cy="1043"/>
          </a:xfrm>
        </p:grpSpPr>
        <p:grpSp>
          <p:nvGrpSpPr>
            <p:cNvPr id="116914" name="Group 178"/>
            <p:cNvGrpSpPr>
              <a:grpSpLocks/>
            </p:cNvGrpSpPr>
            <p:nvPr/>
          </p:nvGrpSpPr>
          <p:grpSpPr bwMode="auto">
            <a:xfrm>
              <a:off x="1086" y="533"/>
              <a:ext cx="754" cy="472"/>
              <a:chOff x="1086" y="533"/>
              <a:chExt cx="754" cy="472"/>
            </a:xfrm>
          </p:grpSpPr>
          <p:sp>
            <p:nvSpPr>
              <p:cNvPr id="116756" name="Freeform 20"/>
              <p:cNvSpPr>
                <a:spLocks/>
              </p:cNvSpPr>
              <p:nvPr/>
            </p:nvSpPr>
            <p:spPr bwMode="auto">
              <a:xfrm>
                <a:off x="1086" y="533"/>
                <a:ext cx="754" cy="472"/>
              </a:xfrm>
              <a:custGeom>
                <a:avLst/>
                <a:gdLst>
                  <a:gd name="T0" fmla="*/ 0 w 754"/>
                  <a:gd name="T1" fmla="*/ 0 h 472"/>
                  <a:gd name="T2" fmla="*/ 0 w 754"/>
                  <a:gd name="T3" fmla="*/ 472 h 472"/>
                  <a:gd name="T4" fmla="*/ 754 w 754"/>
                  <a:gd name="T5" fmla="*/ 472 h 472"/>
                  <a:gd name="T6" fmla="*/ 754 w 754"/>
                  <a:gd name="T7" fmla="*/ 0 h 472"/>
                  <a:gd name="T8" fmla="*/ 0 w 754"/>
                  <a:gd name="T9" fmla="*/ 0 h 472"/>
                  <a:gd name="T10" fmla="*/ 0 w 754"/>
                  <a:gd name="T11" fmla="*/ 0 h 472"/>
                </a:gdLst>
                <a:ahLst/>
                <a:cxnLst>
                  <a:cxn ang="0">
                    <a:pos x="T0" y="T1"/>
                  </a:cxn>
                  <a:cxn ang="0">
                    <a:pos x="T2" y="T3"/>
                  </a:cxn>
                  <a:cxn ang="0">
                    <a:pos x="T4" y="T5"/>
                  </a:cxn>
                  <a:cxn ang="0">
                    <a:pos x="T6" y="T7"/>
                  </a:cxn>
                  <a:cxn ang="0">
                    <a:pos x="T8" y="T9"/>
                  </a:cxn>
                  <a:cxn ang="0">
                    <a:pos x="T10" y="T11"/>
                  </a:cxn>
                </a:cxnLst>
                <a:rect l="0" t="0" r="r" b="b"/>
                <a:pathLst>
                  <a:path w="754" h="472">
                    <a:moveTo>
                      <a:pt x="0" y="0"/>
                    </a:moveTo>
                    <a:lnTo>
                      <a:pt x="0" y="472"/>
                    </a:lnTo>
                    <a:lnTo>
                      <a:pt x="754" y="472"/>
                    </a:lnTo>
                    <a:lnTo>
                      <a:pt x="754"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757" name="Rectangle 21"/>
              <p:cNvSpPr>
                <a:spLocks noChangeArrowheads="1"/>
              </p:cNvSpPr>
              <p:nvPr/>
            </p:nvSpPr>
            <p:spPr bwMode="auto">
              <a:xfrm>
                <a:off x="1086" y="533"/>
                <a:ext cx="754" cy="47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758" name="Rectangle 22"/>
              <p:cNvSpPr>
                <a:spLocks noChangeArrowheads="1"/>
              </p:cNvSpPr>
              <p:nvPr/>
            </p:nvSpPr>
            <p:spPr bwMode="auto">
              <a:xfrm>
                <a:off x="1091" y="624"/>
                <a:ext cx="73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:Tournament</a:t>
                </a:r>
                <a:endParaRPr lang="en-US" sz="2400"/>
              </a:p>
            </p:txBody>
          </p:sp>
          <p:sp>
            <p:nvSpPr>
              <p:cNvPr id="116759" name="Rectangle 23"/>
              <p:cNvSpPr>
                <a:spLocks noChangeArrowheads="1"/>
              </p:cNvSpPr>
              <p:nvPr/>
            </p:nvSpPr>
            <p:spPr bwMode="auto">
              <a:xfrm>
                <a:off x="1518" y="624"/>
                <a:ext cx="29"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u="sng">
                    <a:solidFill>
                      <a:srgbClr val="000000"/>
                    </a:solidFill>
                    <a:latin typeface="Arial" charset="0"/>
                  </a:rPr>
                  <a:t> </a:t>
                </a:r>
                <a:endParaRPr lang="en-US" sz="2000"/>
              </a:p>
            </p:txBody>
          </p:sp>
          <p:sp>
            <p:nvSpPr>
              <p:cNvPr id="116760" name="Rectangle 24"/>
              <p:cNvSpPr>
                <a:spLocks noChangeArrowheads="1"/>
              </p:cNvSpPr>
              <p:nvPr/>
            </p:nvSpPr>
            <p:spPr bwMode="auto">
              <a:xfrm>
                <a:off x="1208" y="770"/>
                <a:ext cx="5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Boundary</a:t>
                </a:r>
                <a:endParaRPr lang="en-US" sz="2400"/>
              </a:p>
            </p:txBody>
          </p:sp>
        </p:grpSp>
        <p:sp>
          <p:nvSpPr>
            <p:cNvPr id="116805" name="Line 69"/>
            <p:cNvSpPr>
              <a:spLocks noChangeShapeType="1"/>
            </p:cNvSpPr>
            <p:nvPr/>
          </p:nvSpPr>
          <p:spPr bwMode="auto">
            <a:xfrm>
              <a:off x="1466" y="1005"/>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06" name="Line 70"/>
            <p:cNvSpPr>
              <a:spLocks noChangeShapeType="1"/>
            </p:cNvSpPr>
            <p:nvPr/>
          </p:nvSpPr>
          <p:spPr bwMode="auto">
            <a:xfrm>
              <a:off x="1460" y="1344"/>
              <a:ext cx="1" cy="23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16930" name="Group 194"/>
          <p:cNvGrpSpPr>
            <a:grpSpLocks/>
          </p:cNvGrpSpPr>
          <p:nvPr/>
        </p:nvGrpSpPr>
        <p:grpSpPr bwMode="auto">
          <a:xfrm>
            <a:off x="2246313" y="2493963"/>
            <a:ext cx="152400" cy="1060450"/>
            <a:chOff x="1415" y="1571"/>
            <a:chExt cx="96" cy="668"/>
          </a:xfrm>
        </p:grpSpPr>
        <p:sp>
          <p:nvSpPr>
            <p:cNvPr id="116807" name="Line 71"/>
            <p:cNvSpPr>
              <a:spLocks noChangeShapeType="1"/>
            </p:cNvSpPr>
            <p:nvPr/>
          </p:nvSpPr>
          <p:spPr bwMode="auto">
            <a:xfrm>
              <a:off x="1466" y="1668"/>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08" name="Line 72"/>
            <p:cNvSpPr>
              <a:spLocks noChangeShapeType="1"/>
            </p:cNvSpPr>
            <p:nvPr/>
          </p:nvSpPr>
          <p:spPr bwMode="auto">
            <a:xfrm>
              <a:off x="1466" y="200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33" name="Freeform 97"/>
            <p:cNvSpPr>
              <a:spLocks/>
            </p:cNvSpPr>
            <p:nvPr/>
          </p:nvSpPr>
          <p:spPr bwMode="auto">
            <a:xfrm>
              <a:off x="1415" y="1571"/>
              <a:ext cx="96" cy="658"/>
            </a:xfrm>
            <a:custGeom>
              <a:avLst/>
              <a:gdLst>
                <a:gd name="T0" fmla="*/ 0 w 96"/>
                <a:gd name="T1" fmla="*/ 0 h 658"/>
                <a:gd name="T2" fmla="*/ 0 w 96"/>
                <a:gd name="T3" fmla="*/ 658 h 658"/>
                <a:gd name="T4" fmla="*/ 96 w 96"/>
                <a:gd name="T5" fmla="*/ 658 h 658"/>
                <a:gd name="T6" fmla="*/ 96 w 96"/>
                <a:gd name="T7" fmla="*/ 0 h 658"/>
                <a:gd name="T8" fmla="*/ 0 w 96"/>
                <a:gd name="T9" fmla="*/ 0 h 658"/>
                <a:gd name="T10" fmla="*/ 0 w 96"/>
                <a:gd name="T11" fmla="*/ 0 h 658"/>
              </a:gdLst>
              <a:ahLst/>
              <a:cxnLst>
                <a:cxn ang="0">
                  <a:pos x="T0" y="T1"/>
                </a:cxn>
                <a:cxn ang="0">
                  <a:pos x="T2" y="T3"/>
                </a:cxn>
                <a:cxn ang="0">
                  <a:pos x="T4" y="T5"/>
                </a:cxn>
                <a:cxn ang="0">
                  <a:pos x="T6" y="T7"/>
                </a:cxn>
                <a:cxn ang="0">
                  <a:pos x="T8" y="T9"/>
                </a:cxn>
                <a:cxn ang="0">
                  <a:pos x="T10" y="T11"/>
                </a:cxn>
              </a:cxnLst>
              <a:rect l="0" t="0" r="r" b="b"/>
              <a:pathLst>
                <a:path w="96" h="658">
                  <a:moveTo>
                    <a:pt x="0" y="0"/>
                  </a:moveTo>
                  <a:lnTo>
                    <a:pt x="0" y="658"/>
                  </a:lnTo>
                  <a:lnTo>
                    <a:pt x="96" y="658"/>
                  </a:lnTo>
                  <a:lnTo>
                    <a:pt x="96"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35" name="Rectangle 99"/>
            <p:cNvSpPr>
              <a:spLocks noChangeArrowheads="1"/>
            </p:cNvSpPr>
            <p:nvPr/>
          </p:nvSpPr>
          <p:spPr bwMode="auto">
            <a:xfrm>
              <a:off x="1415" y="1571"/>
              <a:ext cx="96" cy="658"/>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16837" name="Rectangle 101"/>
          <p:cNvSpPr>
            <a:spLocks noChangeArrowheads="1"/>
          </p:cNvSpPr>
          <p:nvPr/>
        </p:nvSpPr>
        <p:spPr bwMode="auto">
          <a:xfrm>
            <a:off x="690563" y="2257425"/>
            <a:ext cx="1303337" cy="14446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116913" name="Group 177"/>
          <p:cNvGrpSpPr>
            <a:grpSpLocks/>
          </p:cNvGrpSpPr>
          <p:nvPr/>
        </p:nvGrpSpPr>
        <p:grpSpPr bwMode="auto">
          <a:xfrm>
            <a:off x="609600" y="1981200"/>
            <a:ext cx="1668463" cy="579438"/>
            <a:chOff x="384" y="1248"/>
            <a:chExt cx="1051" cy="365"/>
          </a:xfrm>
        </p:grpSpPr>
        <p:sp>
          <p:nvSpPr>
            <p:cNvPr id="116836" name="Freeform 100"/>
            <p:cNvSpPr>
              <a:spLocks/>
            </p:cNvSpPr>
            <p:nvPr/>
          </p:nvSpPr>
          <p:spPr bwMode="auto">
            <a:xfrm>
              <a:off x="1344" y="1523"/>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38" name="Line 102"/>
            <p:cNvSpPr>
              <a:spLocks noChangeShapeType="1"/>
            </p:cNvSpPr>
            <p:nvPr/>
          </p:nvSpPr>
          <p:spPr bwMode="auto">
            <a:xfrm>
              <a:off x="384" y="1566"/>
              <a:ext cx="912" cy="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39" name="Rectangle 103"/>
            <p:cNvSpPr>
              <a:spLocks noChangeArrowheads="1"/>
            </p:cNvSpPr>
            <p:nvPr/>
          </p:nvSpPr>
          <p:spPr bwMode="auto">
            <a:xfrm>
              <a:off x="435" y="1248"/>
              <a:ext cx="92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newTournament</a:t>
              </a:r>
            </a:p>
            <a:p>
              <a:r>
                <a:rPr lang="en-US" sz="1500">
                  <a:solidFill>
                    <a:srgbClr val="000000"/>
                  </a:solidFill>
                  <a:latin typeface="Arial" charset="0"/>
                </a:rPr>
                <a:t>(league)</a:t>
              </a:r>
              <a:endParaRPr lang="en-US" sz="2400"/>
            </a:p>
          </p:txBody>
        </p:sp>
      </p:grpSp>
      <p:grpSp>
        <p:nvGrpSpPr>
          <p:cNvPr id="116916" name="Group 180"/>
          <p:cNvGrpSpPr>
            <a:grpSpLocks/>
          </p:cNvGrpSpPr>
          <p:nvPr/>
        </p:nvGrpSpPr>
        <p:grpSpPr bwMode="auto">
          <a:xfrm>
            <a:off x="2474913" y="2590800"/>
            <a:ext cx="2249487" cy="788988"/>
            <a:chOff x="1511" y="1632"/>
            <a:chExt cx="1417" cy="497"/>
          </a:xfrm>
        </p:grpSpPr>
        <p:grpSp>
          <p:nvGrpSpPr>
            <p:cNvPr id="116910" name="Group 174"/>
            <p:cNvGrpSpPr>
              <a:grpSpLocks/>
            </p:cNvGrpSpPr>
            <p:nvPr/>
          </p:nvGrpSpPr>
          <p:grpSpPr bwMode="auto">
            <a:xfrm>
              <a:off x="2172" y="1632"/>
              <a:ext cx="756" cy="497"/>
              <a:chOff x="2172" y="1632"/>
              <a:chExt cx="756" cy="497"/>
            </a:xfrm>
          </p:grpSpPr>
          <p:sp>
            <p:nvSpPr>
              <p:cNvPr id="116749" name="Freeform 13"/>
              <p:cNvSpPr>
                <a:spLocks/>
              </p:cNvSpPr>
              <p:nvPr/>
            </p:nvSpPr>
            <p:spPr bwMode="auto">
              <a:xfrm>
                <a:off x="2172" y="1632"/>
                <a:ext cx="754" cy="473"/>
              </a:xfrm>
              <a:custGeom>
                <a:avLst/>
                <a:gdLst>
                  <a:gd name="T0" fmla="*/ 0 w 754"/>
                  <a:gd name="T1" fmla="*/ 0 h 473"/>
                  <a:gd name="T2" fmla="*/ 0 w 754"/>
                  <a:gd name="T3" fmla="*/ 473 h 473"/>
                  <a:gd name="T4" fmla="*/ 754 w 754"/>
                  <a:gd name="T5" fmla="*/ 473 h 473"/>
                  <a:gd name="T6" fmla="*/ 754 w 754"/>
                  <a:gd name="T7" fmla="*/ 0 h 473"/>
                  <a:gd name="T8" fmla="*/ 0 w 754"/>
                  <a:gd name="T9" fmla="*/ 0 h 473"/>
                  <a:gd name="T10" fmla="*/ 0 w 754"/>
                  <a:gd name="T11" fmla="*/ 0 h 473"/>
                </a:gdLst>
                <a:ahLst/>
                <a:cxnLst>
                  <a:cxn ang="0">
                    <a:pos x="T0" y="T1"/>
                  </a:cxn>
                  <a:cxn ang="0">
                    <a:pos x="T2" y="T3"/>
                  </a:cxn>
                  <a:cxn ang="0">
                    <a:pos x="T4" y="T5"/>
                  </a:cxn>
                  <a:cxn ang="0">
                    <a:pos x="T6" y="T7"/>
                  </a:cxn>
                  <a:cxn ang="0">
                    <a:pos x="T8" y="T9"/>
                  </a:cxn>
                  <a:cxn ang="0">
                    <a:pos x="T10" y="T11"/>
                  </a:cxn>
                </a:cxnLst>
                <a:rect l="0" t="0" r="r" b="b"/>
                <a:pathLst>
                  <a:path w="754" h="473">
                    <a:moveTo>
                      <a:pt x="0" y="0"/>
                    </a:moveTo>
                    <a:lnTo>
                      <a:pt x="0" y="473"/>
                    </a:lnTo>
                    <a:lnTo>
                      <a:pt x="754" y="473"/>
                    </a:lnTo>
                    <a:lnTo>
                      <a:pt x="754"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750" name="Rectangle 14"/>
              <p:cNvSpPr>
                <a:spLocks noChangeArrowheads="1"/>
              </p:cNvSpPr>
              <p:nvPr/>
            </p:nvSpPr>
            <p:spPr bwMode="auto">
              <a:xfrm>
                <a:off x="2172" y="1632"/>
                <a:ext cx="754" cy="473"/>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751" name="Rectangle 15"/>
              <p:cNvSpPr>
                <a:spLocks noChangeArrowheads="1"/>
              </p:cNvSpPr>
              <p:nvPr/>
            </p:nvSpPr>
            <p:spPr bwMode="auto">
              <a:xfrm>
                <a:off x="2263" y="1697"/>
                <a:ext cx="62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:Announce</a:t>
                </a:r>
                <a:endParaRPr lang="en-US" sz="2400"/>
              </a:p>
            </p:txBody>
          </p:sp>
          <p:sp>
            <p:nvSpPr>
              <p:cNvPr id="116753" name="Rectangle 17"/>
              <p:cNvSpPr>
                <a:spLocks noChangeArrowheads="1"/>
              </p:cNvSpPr>
              <p:nvPr/>
            </p:nvSpPr>
            <p:spPr bwMode="auto">
              <a:xfrm>
                <a:off x="2235" y="1841"/>
                <a:ext cx="69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u="sng">
                    <a:solidFill>
                      <a:srgbClr val="000000"/>
                    </a:solidFill>
                    <a:latin typeface="Arial" charset="0"/>
                  </a:rPr>
                  <a:t>Tournament</a:t>
                </a:r>
              </a:p>
              <a:p>
                <a:pPr algn="ctr"/>
                <a:r>
                  <a:rPr lang="en-US" sz="1500" u="sng">
                    <a:solidFill>
                      <a:srgbClr val="000000"/>
                    </a:solidFill>
                    <a:latin typeface="Arial" charset="0"/>
                  </a:rPr>
                  <a:t>Control</a:t>
                </a:r>
                <a:endParaRPr lang="en-US" sz="2400"/>
              </a:p>
            </p:txBody>
          </p:sp>
        </p:grpSp>
        <p:sp>
          <p:nvSpPr>
            <p:cNvPr id="116840" name="Freeform 104"/>
            <p:cNvSpPr>
              <a:spLocks/>
            </p:cNvSpPr>
            <p:nvPr/>
          </p:nvSpPr>
          <p:spPr bwMode="auto">
            <a:xfrm>
              <a:off x="2084" y="1851"/>
              <a:ext cx="88" cy="90"/>
            </a:xfrm>
            <a:custGeom>
              <a:avLst/>
              <a:gdLst>
                <a:gd name="T0" fmla="*/ 88 w 88"/>
                <a:gd name="T1" fmla="*/ 45 h 90"/>
                <a:gd name="T2" fmla="*/ 0 w 88"/>
                <a:gd name="T3" fmla="*/ 0 h 90"/>
                <a:gd name="T4" fmla="*/ 0 w 88"/>
                <a:gd name="T5" fmla="*/ 90 h 90"/>
                <a:gd name="T6" fmla="*/ 88 w 88"/>
                <a:gd name="T7" fmla="*/ 45 h 90"/>
              </a:gdLst>
              <a:ahLst/>
              <a:cxnLst>
                <a:cxn ang="0">
                  <a:pos x="T0" y="T1"/>
                </a:cxn>
                <a:cxn ang="0">
                  <a:pos x="T2" y="T3"/>
                </a:cxn>
                <a:cxn ang="0">
                  <a:pos x="T4" y="T5"/>
                </a:cxn>
                <a:cxn ang="0">
                  <a:pos x="T6" y="T7"/>
                </a:cxn>
              </a:cxnLst>
              <a:rect l="0" t="0" r="r" b="b"/>
              <a:pathLst>
                <a:path w="88" h="90">
                  <a:moveTo>
                    <a:pt x="88" y="45"/>
                  </a:moveTo>
                  <a:lnTo>
                    <a:pt x="0" y="0"/>
                  </a:lnTo>
                  <a:lnTo>
                    <a:pt x="0" y="90"/>
                  </a:lnTo>
                  <a:lnTo>
                    <a:pt x="88"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41" name="Rectangle 105"/>
            <p:cNvSpPr>
              <a:spLocks noChangeArrowheads="1"/>
            </p:cNvSpPr>
            <p:nvPr/>
          </p:nvSpPr>
          <p:spPr bwMode="auto">
            <a:xfrm>
              <a:off x="1576" y="1769"/>
              <a:ext cx="219"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6842" name="Line 106"/>
            <p:cNvSpPr>
              <a:spLocks noChangeShapeType="1"/>
            </p:cNvSpPr>
            <p:nvPr/>
          </p:nvSpPr>
          <p:spPr bwMode="auto">
            <a:xfrm>
              <a:off x="1511" y="1897"/>
              <a:ext cx="601"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43" name="Rectangle 107"/>
            <p:cNvSpPr>
              <a:spLocks noChangeArrowheads="1"/>
            </p:cNvSpPr>
            <p:nvPr/>
          </p:nvSpPr>
          <p:spPr bwMode="auto">
            <a:xfrm>
              <a:off x="1536" y="1776"/>
              <a:ext cx="3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«new»</a:t>
              </a:r>
              <a:endParaRPr lang="en-US" sz="2400"/>
            </a:p>
          </p:txBody>
        </p:sp>
      </p:grpSp>
      <p:grpSp>
        <p:nvGrpSpPr>
          <p:cNvPr id="116940" name="Group 204"/>
          <p:cNvGrpSpPr>
            <a:grpSpLocks/>
          </p:cNvGrpSpPr>
          <p:nvPr/>
        </p:nvGrpSpPr>
        <p:grpSpPr bwMode="auto">
          <a:xfrm>
            <a:off x="609600" y="3702050"/>
            <a:ext cx="1789113" cy="904875"/>
            <a:chOff x="384" y="2332"/>
            <a:chExt cx="1127" cy="570"/>
          </a:xfrm>
        </p:grpSpPr>
        <p:sp>
          <p:nvSpPr>
            <p:cNvPr id="116809" name="Line 73"/>
            <p:cNvSpPr>
              <a:spLocks noChangeShapeType="1"/>
            </p:cNvSpPr>
            <p:nvPr/>
          </p:nvSpPr>
          <p:spPr bwMode="auto">
            <a:xfrm>
              <a:off x="1466" y="2332"/>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10" name="Line 74"/>
            <p:cNvSpPr>
              <a:spLocks noChangeShapeType="1"/>
            </p:cNvSpPr>
            <p:nvPr/>
          </p:nvSpPr>
          <p:spPr bwMode="auto">
            <a:xfrm>
              <a:off x="1466" y="2663"/>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45" name="Freeform 109"/>
            <p:cNvSpPr>
              <a:spLocks/>
            </p:cNvSpPr>
            <p:nvPr/>
          </p:nvSpPr>
          <p:spPr bwMode="auto">
            <a:xfrm>
              <a:off x="1415" y="2513"/>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47" name="Rectangle 111"/>
            <p:cNvSpPr>
              <a:spLocks noChangeArrowheads="1"/>
            </p:cNvSpPr>
            <p:nvPr/>
          </p:nvSpPr>
          <p:spPr bwMode="auto">
            <a:xfrm>
              <a:off x="1415" y="2513"/>
              <a:ext cx="96" cy="281"/>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848" name="Freeform 112"/>
            <p:cNvSpPr>
              <a:spLocks/>
            </p:cNvSpPr>
            <p:nvPr/>
          </p:nvSpPr>
          <p:spPr bwMode="auto">
            <a:xfrm>
              <a:off x="1350" y="2467"/>
              <a:ext cx="91" cy="88"/>
            </a:xfrm>
            <a:custGeom>
              <a:avLst/>
              <a:gdLst>
                <a:gd name="T0" fmla="*/ 91 w 91"/>
                <a:gd name="T1" fmla="*/ 46 h 88"/>
                <a:gd name="T2" fmla="*/ 0 w 91"/>
                <a:gd name="T3" fmla="*/ 0 h 88"/>
                <a:gd name="T4" fmla="*/ 0 w 91"/>
                <a:gd name="T5" fmla="*/ 88 h 88"/>
                <a:gd name="T6" fmla="*/ 91 w 91"/>
                <a:gd name="T7" fmla="*/ 46 h 88"/>
              </a:gdLst>
              <a:ahLst/>
              <a:cxnLst>
                <a:cxn ang="0">
                  <a:pos x="T0" y="T1"/>
                </a:cxn>
                <a:cxn ang="0">
                  <a:pos x="T2" y="T3"/>
                </a:cxn>
                <a:cxn ang="0">
                  <a:pos x="T4" y="T5"/>
                </a:cxn>
                <a:cxn ang="0">
                  <a:pos x="T6" y="T7"/>
                </a:cxn>
              </a:cxnLst>
              <a:rect l="0" t="0" r="r" b="b"/>
              <a:pathLst>
                <a:path w="91" h="88">
                  <a:moveTo>
                    <a:pt x="91" y="46"/>
                  </a:moveTo>
                  <a:lnTo>
                    <a:pt x="0" y="0"/>
                  </a:lnTo>
                  <a:lnTo>
                    <a:pt x="0" y="88"/>
                  </a:lnTo>
                  <a:lnTo>
                    <a:pt x="91"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49" name="Rectangle 113"/>
            <p:cNvSpPr>
              <a:spLocks noChangeArrowheads="1"/>
            </p:cNvSpPr>
            <p:nvPr/>
          </p:nvSpPr>
          <p:spPr bwMode="auto">
            <a:xfrm>
              <a:off x="669" y="2397"/>
              <a:ext cx="553"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6850" name="Line 114"/>
            <p:cNvSpPr>
              <a:spLocks noChangeShapeType="1"/>
            </p:cNvSpPr>
            <p:nvPr/>
          </p:nvSpPr>
          <p:spPr bwMode="auto">
            <a:xfrm>
              <a:off x="384" y="2496"/>
              <a:ext cx="966" cy="1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51" name="Rectangle 115"/>
            <p:cNvSpPr>
              <a:spLocks noChangeArrowheads="1"/>
            </p:cNvSpPr>
            <p:nvPr/>
          </p:nvSpPr>
          <p:spPr bwMode="auto">
            <a:xfrm>
              <a:off x="480" y="2352"/>
              <a:ext cx="89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setName(name)</a:t>
              </a:r>
              <a:endParaRPr lang="en-US" sz="2400"/>
            </a:p>
          </p:txBody>
        </p:sp>
      </p:grpSp>
      <p:grpSp>
        <p:nvGrpSpPr>
          <p:cNvPr id="116943" name="Group 207"/>
          <p:cNvGrpSpPr>
            <a:grpSpLocks/>
          </p:cNvGrpSpPr>
          <p:nvPr/>
        </p:nvGrpSpPr>
        <p:grpSpPr bwMode="auto">
          <a:xfrm>
            <a:off x="609600" y="4267200"/>
            <a:ext cx="1789113" cy="914400"/>
            <a:chOff x="384" y="2688"/>
            <a:chExt cx="1127" cy="576"/>
          </a:xfrm>
        </p:grpSpPr>
        <p:sp>
          <p:nvSpPr>
            <p:cNvPr id="116854" name="Rectangle 118"/>
            <p:cNvSpPr>
              <a:spLocks noChangeArrowheads="1"/>
            </p:cNvSpPr>
            <p:nvPr/>
          </p:nvSpPr>
          <p:spPr bwMode="auto">
            <a:xfrm>
              <a:off x="1415" y="2982"/>
              <a:ext cx="96" cy="28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853" name="Freeform 117"/>
            <p:cNvSpPr>
              <a:spLocks/>
            </p:cNvSpPr>
            <p:nvPr/>
          </p:nvSpPr>
          <p:spPr bwMode="auto">
            <a:xfrm>
              <a:off x="1350" y="2937"/>
              <a:ext cx="91" cy="88"/>
            </a:xfrm>
            <a:custGeom>
              <a:avLst/>
              <a:gdLst>
                <a:gd name="T0" fmla="*/ 91 w 91"/>
                <a:gd name="T1" fmla="*/ 43 h 88"/>
                <a:gd name="T2" fmla="*/ 0 w 91"/>
                <a:gd name="T3" fmla="*/ 0 h 88"/>
                <a:gd name="T4" fmla="*/ 0 w 91"/>
                <a:gd name="T5" fmla="*/ 88 h 88"/>
                <a:gd name="T6" fmla="*/ 91 w 91"/>
                <a:gd name="T7" fmla="*/ 43 h 88"/>
              </a:gdLst>
              <a:ahLst/>
              <a:cxnLst>
                <a:cxn ang="0">
                  <a:pos x="T0" y="T1"/>
                </a:cxn>
                <a:cxn ang="0">
                  <a:pos x="T2" y="T3"/>
                </a:cxn>
                <a:cxn ang="0">
                  <a:pos x="T4" y="T5"/>
                </a:cxn>
                <a:cxn ang="0">
                  <a:pos x="T6" y="T7"/>
                </a:cxn>
              </a:cxnLst>
              <a:rect l="0" t="0" r="r" b="b"/>
              <a:pathLst>
                <a:path w="91" h="88">
                  <a:moveTo>
                    <a:pt x="91" y="43"/>
                  </a:moveTo>
                  <a:lnTo>
                    <a:pt x="0" y="0"/>
                  </a:lnTo>
                  <a:lnTo>
                    <a:pt x="0" y="88"/>
                  </a:lnTo>
                  <a:lnTo>
                    <a:pt x="91"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55" name="Line 119"/>
            <p:cNvSpPr>
              <a:spLocks noChangeShapeType="1"/>
            </p:cNvSpPr>
            <p:nvPr/>
          </p:nvSpPr>
          <p:spPr bwMode="auto">
            <a:xfrm>
              <a:off x="384" y="2976"/>
              <a:ext cx="966" cy="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56" name="Rectangle 120"/>
            <p:cNvSpPr>
              <a:spLocks noChangeArrowheads="1"/>
            </p:cNvSpPr>
            <p:nvPr/>
          </p:nvSpPr>
          <p:spPr bwMode="auto">
            <a:xfrm>
              <a:off x="657" y="2844"/>
              <a:ext cx="751"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6857" name="Rectangle 121"/>
            <p:cNvSpPr>
              <a:spLocks noChangeArrowheads="1"/>
            </p:cNvSpPr>
            <p:nvPr/>
          </p:nvSpPr>
          <p:spPr bwMode="auto">
            <a:xfrm>
              <a:off x="480" y="2688"/>
              <a:ext cx="83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setMaxPlayers</a:t>
              </a:r>
            </a:p>
            <a:p>
              <a:r>
                <a:rPr lang="en-US" sz="1500">
                  <a:solidFill>
                    <a:srgbClr val="000000"/>
                  </a:solidFill>
                  <a:latin typeface="Arial" charset="0"/>
                </a:rPr>
                <a:t>(maxp)</a:t>
              </a:r>
              <a:endParaRPr lang="en-US" sz="2400"/>
            </a:p>
          </p:txBody>
        </p:sp>
      </p:grpSp>
      <p:sp>
        <p:nvSpPr>
          <p:cNvPr id="116865" name="Rectangle 129"/>
          <p:cNvSpPr>
            <a:spLocks noChangeArrowheads="1"/>
          </p:cNvSpPr>
          <p:nvPr/>
        </p:nvSpPr>
        <p:spPr bwMode="auto">
          <a:xfrm>
            <a:off x="2106613" y="5260975"/>
            <a:ext cx="1727200" cy="1428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116938" name="Group 202"/>
          <p:cNvGrpSpPr>
            <a:grpSpLocks/>
          </p:cNvGrpSpPr>
          <p:nvPr/>
        </p:nvGrpSpPr>
        <p:grpSpPr bwMode="auto">
          <a:xfrm>
            <a:off x="609600" y="5237163"/>
            <a:ext cx="1677988" cy="314325"/>
            <a:chOff x="384" y="3299"/>
            <a:chExt cx="1057" cy="198"/>
          </a:xfrm>
        </p:grpSpPr>
        <p:sp>
          <p:nvSpPr>
            <p:cNvPr id="116859" name="Freeform 123"/>
            <p:cNvSpPr>
              <a:spLocks/>
            </p:cNvSpPr>
            <p:nvPr/>
          </p:nvSpPr>
          <p:spPr bwMode="auto">
            <a:xfrm>
              <a:off x="1350" y="3409"/>
              <a:ext cx="91" cy="88"/>
            </a:xfrm>
            <a:custGeom>
              <a:avLst/>
              <a:gdLst>
                <a:gd name="T0" fmla="*/ 91 w 91"/>
                <a:gd name="T1" fmla="*/ 46 h 88"/>
                <a:gd name="T2" fmla="*/ 0 w 91"/>
                <a:gd name="T3" fmla="*/ 0 h 88"/>
                <a:gd name="T4" fmla="*/ 0 w 91"/>
                <a:gd name="T5" fmla="*/ 88 h 88"/>
                <a:gd name="T6" fmla="*/ 91 w 91"/>
                <a:gd name="T7" fmla="*/ 46 h 88"/>
              </a:gdLst>
              <a:ahLst/>
              <a:cxnLst>
                <a:cxn ang="0">
                  <a:pos x="T0" y="T1"/>
                </a:cxn>
                <a:cxn ang="0">
                  <a:pos x="T2" y="T3"/>
                </a:cxn>
                <a:cxn ang="0">
                  <a:pos x="T4" y="T5"/>
                </a:cxn>
                <a:cxn ang="0">
                  <a:pos x="T6" y="T7"/>
                </a:cxn>
              </a:cxnLst>
              <a:rect l="0" t="0" r="r" b="b"/>
              <a:pathLst>
                <a:path w="91" h="88">
                  <a:moveTo>
                    <a:pt x="91" y="46"/>
                  </a:moveTo>
                  <a:lnTo>
                    <a:pt x="0" y="0"/>
                  </a:lnTo>
                  <a:lnTo>
                    <a:pt x="0" y="88"/>
                  </a:lnTo>
                  <a:lnTo>
                    <a:pt x="91"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61" name="Line 125"/>
            <p:cNvSpPr>
              <a:spLocks noChangeShapeType="1"/>
            </p:cNvSpPr>
            <p:nvPr/>
          </p:nvSpPr>
          <p:spPr bwMode="auto">
            <a:xfrm>
              <a:off x="384" y="3452"/>
              <a:ext cx="966"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62" name="Rectangle 126"/>
            <p:cNvSpPr>
              <a:spLocks noChangeArrowheads="1"/>
            </p:cNvSpPr>
            <p:nvPr/>
          </p:nvSpPr>
          <p:spPr bwMode="auto">
            <a:xfrm>
              <a:off x="644" y="3299"/>
              <a:ext cx="317"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6863" name="Rectangle 127"/>
            <p:cNvSpPr>
              <a:spLocks noChangeArrowheads="1"/>
            </p:cNvSpPr>
            <p:nvPr/>
          </p:nvSpPr>
          <p:spPr bwMode="auto">
            <a:xfrm>
              <a:off x="528" y="3300"/>
              <a:ext cx="50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commit()</a:t>
              </a:r>
              <a:endParaRPr lang="en-US"/>
            </a:p>
          </p:txBody>
        </p:sp>
      </p:grpSp>
      <p:grpSp>
        <p:nvGrpSpPr>
          <p:cNvPr id="116948" name="Group 212"/>
          <p:cNvGrpSpPr>
            <a:grpSpLocks/>
          </p:cNvGrpSpPr>
          <p:nvPr/>
        </p:nvGrpSpPr>
        <p:grpSpPr bwMode="auto">
          <a:xfrm>
            <a:off x="2246313" y="5484813"/>
            <a:ext cx="152400" cy="992187"/>
            <a:chOff x="1415" y="3455"/>
            <a:chExt cx="96" cy="625"/>
          </a:xfrm>
        </p:grpSpPr>
        <p:grpSp>
          <p:nvGrpSpPr>
            <p:cNvPr id="116941" name="Group 205"/>
            <p:cNvGrpSpPr>
              <a:grpSpLocks/>
            </p:cNvGrpSpPr>
            <p:nvPr/>
          </p:nvGrpSpPr>
          <p:grpSpPr bwMode="auto">
            <a:xfrm>
              <a:off x="1415" y="3455"/>
              <a:ext cx="96" cy="529"/>
              <a:chOff x="1415" y="3455"/>
              <a:chExt cx="96" cy="529"/>
            </a:xfrm>
          </p:grpSpPr>
          <p:sp>
            <p:nvSpPr>
              <p:cNvPr id="116858" name="Freeform 122"/>
              <p:cNvSpPr>
                <a:spLocks/>
              </p:cNvSpPr>
              <p:nvPr/>
            </p:nvSpPr>
            <p:spPr bwMode="auto">
              <a:xfrm>
                <a:off x="1415" y="3455"/>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60" name="Rectangle 124"/>
              <p:cNvSpPr>
                <a:spLocks noChangeArrowheads="1"/>
              </p:cNvSpPr>
              <p:nvPr/>
            </p:nvSpPr>
            <p:spPr bwMode="auto">
              <a:xfrm>
                <a:off x="1415" y="3455"/>
                <a:ext cx="96" cy="281"/>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812" name="Line 76"/>
              <p:cNvSpPr>
                <a:spLocks noChangeShapeType="1"/>
              </p:cNvSpPr>
              <p:nvPr/>
            </p:nvSpPr>
            <p:spPr bwMode="auto">
              <a:xfrm>
                <a:off x="1466" y="3743"/>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16813" name="Line 77"/>
            <p:cNvSpPr>
              <a:spLocks noChangeShapeType="1"/>
            </p:cNvSpPr>
            <p:nvPr/>
          </p:nvSpPr>
          <p:spPr bwMode="auto">
            <a:xfrm>
              <a:off x="1466" y="3839"/>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16844" name="Freeform 108"/>
          <p:cNvSpPr>
            <a:spLocks/>
          </p:cNvSpPr>
          <p:nvPr/>
        </p:nvSpPr>
        <p:spPr bwMode="auto">
          <a:xfrm>
            <a:off x="4116388" y="5484813"/>
            <a:ext cx="150812" cy="744537"/>
          </a:xfrm>
          <a:custGeom>
            <a:avLst/>
            <a:gdLst>
              <a:gd name="T0" fmla="*/ 0 w 95"/>
              <a:gd name="T1" fmla="*/ 0 h 469"/>
              <a:gd name="T2" fmla="*/ 0 w 95"/>
              <a:gd name="T3" fmla="*/ 469 h 469"/>
              <a:gd name="T4" fmla="*/ 95 w 95"/>
              <a:gd name="T5" fmla="*/ 469 h 469"/>
              <a:gd name="T6" fmla="*/ 95 w 95"/>
              <a:gd name="T7" fmla="*/ 0 h 469"/>
              <a:gd name="T8" fmla="*/ 0 w 95"/>
              <a:gd name="T9" fmla="*/ 0 h 469"/>
              <a:gd name="T10" fmla="*/ 0 w 95"/>
              <a:gd name="T11" fmla="*/ 0 h 469"/>
            </a:gdLst>
            <a:ahLst/>
            <a:cxnLst>
              <a:cxn ang="0">
                <a:pos x="T0" y="T1"/>
              </a:cxn>
              <a:cxn ang="0">
                <a:pos x="T2" y="T3"/>
              </a:cxn>
              <a:cxn ang="0">
                <a:pos x="T4" y="T5"/>
              </a:cxn>
              <a:cxn ang="0">
                <a:pos x="T6" y="T7"/>
              </a:cxn>
              <a:cxn ang="0">
                <a:pos x="T8" y="T9"/>
              </a:cxn>
              <a:cxn ang="0">
                <a:pos x="T10" y="T11"/>
              </a:cxn>
            </a:cxnLst>
            <a:rect l="0" t="0" r="r" b="b"/>
            <a:pathLst>
              <a:path w="95" h="469">
                <a:moveTo>
                  <a:pt x="0" y="0"/>
                </a:moveTo>
                <a:lnTo>
                  <a:pt x="0" y="469"/>
                </a:lnTo>
                <a:lnTo>
                  <a:pt x="95" y="469"/>
                </a:lnTo>
                <a:lnTo>
                  <a:pt x="9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16944" name="Group 208"/>
          <p:cNvGrpSpPr>
            <a:grpSpLocks/>
          </p:cNvGrpSpPr>
          <p:nvPr/>
        </p:nvGrpSpPr>
        <p:grpSpPr bwMode="auto">
          <a:xfrm>
            <a:off x="2427288" y="4443413"/>
            <a:ext cx="1693862" cy="1620837"/>
            <a:chOff x="1486" y="2799"/>
            <a:chExt cx="1067" cy="1021"/>
          </a:xfrm>
        </p:grpSpPr>
        <p:sp>
          <p:nvSpPr>
            <p:cNvPr id="116795" name="Line 59"/>
            <p:cNvSpPr>
              <a:spLocks noChangeShapeType="1"/>
            </p:cNvSpPr>
            <p:nvPr/>
          </p:nvSpPr>
          <p:spPr bwMode="auto">
            <a:xfrm>
              <a:off x="2552" y="2799"/>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96" name="Line 60"/>
            <p:cNvSpPr>
              <a:spLocks noChangeShapeType="1"/>
            </p:cNvSpPr>
            <p:nvPr/>
          </p:nvSpPr>
          <p:spPr bwMode="auto">
            <a:xfrm>
              <a:off x="2552" y="3250"/>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97" name="Line 61"/>
            <p:cNvSpPr>
              <a:spLocks noChangeShapeType="1"/>
            </p:cNvSpPr>
            <p:nvPr/>
          </p:nvSpPr>
          <p:spPr bwMode="auto">
            <a:xfrm>
              <a:off x="2552" y="3581"/>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67" name="Rectangle 131"/>
            <p:cNvSpPr>
              <a:spLocks noChangeArrowheads="1"/>
            </p:cNvSpPr>
            <p:nvPr/>
          </p:nvSpPr>
          <p:spPr bwMode="auto">
            <a:xfrm>
              <a:off x="1496" y="3408"/>
              <a:ext cx="104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createTournament</a:t>
              </a:r>
            </a:p>
            <a:p>
              <a:r>
                <a:rPr lang="en-US" sz="1500">
                  <a:solidFill>
                    <a:srgbClr val="000000"/>
                  </a:solidFill>
                  <a:latin typeface="Arial" charset="0"/>
                </a:rPr>
                <a:t>(name, maxp)</a:t>
              </a:r>
              <a:endParaRPr lang="en-US" sz="2400"/>
            </a:p>
          </p:txBody>
        </p:sp>
        <p:sp>
          <p:nvSpPr>
            <p:cNvPr id="116864" name="Freeform 128"/>
            <p:cNvSpPr>
              <a:spLocks/>
            </p:cNvSpPr>
            <p:nvPr/>
          </p:nvSpPr>
          <p:spPr bwMode="auto">
            <a:xfrm>
              <a:off x="2436" y="3644"/>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66" name="Line 130"/>
            <p:cNvSpPr>
              <a:spLocks noChangeShapeType="1"/>
            </p:cNvSpPr>
            <p:nvPr/>
          </p:nvSpPr>
          <p:spPr bwMode="auto">
            <a:xfrm flipV="1">
              <a:off x="1486" y="3688"/>
              <a:ext cx="962" cy="4"/>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68" name="Rectangle 132"/>
            <p:cNvSpPr>
              <a:spLocks noChangeArrowheads="1"/>
            </p:cNvSpPr>
            <p:nvPr/>
          </p:nvSpPr>
          <p:spPr bwMode="auto">
            <a:xfrm>
              <a:off x="2324" y="3552"/>
              <a:ext cx="24"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grpSp>
      <p:sp>
        <p:nvSpPr>
          <p:cNvPr id="116870" name="Freeform 134"/>
          <p:cNvSpPr>
            <a:spLocks/>
          </p:cNvSpPr>
          <p:nvPr/>
        </p:nvSpPr>
        <p:spPr bwMode="auto">
          <a:xfrm>
            <a:off x="5129213" y="846138"/>
            <a:ext cx="1195387" cy="749300"/>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90" name="Rectangle 154"/>
          <p:cNvSpPr>
            <a:spLocks noChangeArrowheads="1"/>
          </p:cNvSpPr>
          <p:nvPr/>
        </p:nvSpPr>
        <p:spPr bwMode="auto">
          <a:xfrm>
            <a:off x="5791200" y="3689350"/>
            <a:ext cx="152400" cy="822325"/>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6934" name="Group 198"/>
          <p:cNvGrpSpPr>
            <a:grpSpLocks/>
          </p:cNvGrpSpPr>
          <p:nvPr/>
        </p:nvGrpSpPr>
        <p:grpSpPr bwMode="auto">
          <a:xfrm>
            <a:off x="4038600" y="3400425"/>
            <a:ext cx="1735138" cy="533400"/>
            <a:chOff x="2544" y="2112"/>
            <a:chExt cx="1093" cy="336"/>
          </a:xfrm>
        </p:grpSpPr>
        <p:sp>
          <p:nvSpPr>
            <p:cNvPr id="116889" name="Freeform 153"/>
            <p:cNvSpPr>
              <a:spLocks/>
            </p:cNvSpPr>
            <p:nvPr/>
          </p:nvSpPr>
          <p:spPr bwMode="auto">
            <a:xfrm>
              <a:off x="3547" y="2357"/>
              <a:ext cx="90" cy="91"/>
            </a:xfrm>
            <a:custGeom>
              <a:avLst/>
              <a:gdLst>
                <a:gd name="T0" fmla="*/ 90 w 90"/>
                <a:gd name="T1" fmla="*/ 46 h 91"/>
                <a:gd name="T2" fmla="*/ 0 w 90"/>
                <a:gd name="T3" fmla="*/ 0 h 91"/>
                <a:gd name="T4" fmla="*/ 0 w 90"/>
                <a:gd name="T5" fmla="*/ 91 h 91"/>
                <a:gd name="T6" fmla="*/ 90 w 90"/>
                <a:gd name="T7" fmla="*/ 46 h 91"/>
              </a:gdLst>
              <a:ahLst/>
              <a:cxnLst>
                <a:cxn ang="0">
                  <a:pos x="T0" y="T1"/>
                </a:cxn>
                <a:cxn ang="0">
                  <a:pos x="T2" y="T3"/>
                </a:cxn>
                <a:cxn ang="0">
                  <a:pos x="T4" y="T5"/>
                </a:cxn>
                <a:cxn ang="0">
                  <a:pos x="T6" y="T7"/>
                </a:cxn>
              </a:cxnLst>
              <a:rect l="0" t="0" r="r" b="b"/>
              <a:pathLst>
                <a:path w="90" h="91">
                  <a:moveTo>
                    <a:pt x="90" y="46"/>
                  </a:moveTo>
                  <a:lnTo>
                    <a:pt x="0" y="0"/>
                  </a:lnTo>
                  <a:lnTo>
                    <a:pt x="0" y="91"/>
                  </a:lnTo>
                  <a:lnTo>
                    <a:pt x="90"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91" name="Line 155"/>
            <p:cNvSpPr>
              <a:spLocks noChangeShapeType="1"/>
            </p:cNvSpPr>
            <p:nvPr/>
          </p:nvSpPr>
          <p:spPr bwMode="auto">
            <a:xfrm>
              <a:off x="2544" y="2400"/>
              <a:ext cx="100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92" name="Rectangle 156"/>
            <p:cNvSpPr>
              <a:spLocks noChangeArrowheads="1"/>
            </p:cNvSpPr>
            <p:nvPr/>
          </p:nvSpPr>
          <p:spPr bwMode="auto">
            <a:xfrm>
              <a:off x="2566" y="2201"/>
              <a:ext cx="809"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6893" name="Rectangle 157"/>
            <p:cNvSpPr>
              <a:spLocks noChangeArrowheads="1"/>
            </p:cNvSpPr>
            <p:nvPr/>
          </p:nvSpPr>
          <p:spPr bwMode="auto">
            <a:xfrm>
              <a:off x="2783" y="2112"/>
              <a:ext cx="77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checkMax</a:t>
              </a:r>
            </a:p>
            <a:p>
              <a:r>
                <a:rPr lang="en-US" sz="1500">
                  <a:solidFill>
                    <a:srgbClr val="000000"/>
                  </a:solidFill>
                  <a:latin typeface="Arial" charset="0"/>
                </a:rPr>
                <a:t>Tournament()</a:t>
              </a:r>
              <a:endParaRPr lang="en-US" sz="2400"/>
            </a:p>
          </p:txBody>
        </p:sp>
      </p:grpSp>
      <p:grpSp>
        <p:nvGrpSpPr>
          <p:cNvPr id="116932" name="Group 196"/>
          <p:cNvGrpSpPr>
            <a:grpSpLocks/>
          </p:cNvGrpSpPr>
          <p:nvPr/>
        </p:nvGrpSpPr>
        <p:grpSpPr bwMode="auto">
          <a:xfrm>
            <a:off x="4048125" y="3417888"/>
            <a:ext cx="150813" cy="925512"/>
            <a:chOff x="2502" y="2123"/>
            <a:chExt cx="95" cy="583"/>
          </a:xfrm>
        </p:grpSpPr>
        <p:sp>
          <p:nvSpPr>
            <p:cNvPr id="116793" name="Line 57"/>
            <p:cNvSpPr>
              <a:spLocks noChangeShapeType="1"/>
            </p:cNvSpPr>
            <p:nvPr/>
          </p:nvSpPr>
          <p:spPr bwMode="auto">
            <a:xfrm>
              <a:off x="2552" y="2136"/>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94" name="Line 58"/>
            <p:cNvSpPr>
              <a:spLocks noChangeShapeType="1"/>
            </p:cNvSpPr>
            <p:nvPr/>
          </p:nvSpPr>
          <p:spPr bwMode="auto">
            <a:xfrm>
              <a:off x="2552" y="2467"/>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94" name="Freeform 158"/>
            <p:cNvSpPr>
              <a:spLocks/>
            </p:cNvSpPr>
            <p:nvPr/>
          </p:nvSpPr>
          <p:spPr bwMode="auto">
            <a:xfrm>
              <a:off x="2502" y="2136"/>
              <a:ext cx="95" cy="565"/>
            </a:xfrm>
            <a:custGeom>
              <a:avLst/>
              <a:gdLst>
                <a:gd name="T0" fmla="*/ 0 w 95"/>
                <a:gd name="T1" fmla="*/ 0 h 565"/>
                <a:gd name="T2" fmla="*/ 0 w 95"/>
                <a:gd name="T3" fmla="*/ 565 h 565"/>
                <a:gd name="T4" fmla="*/ 95 w 95"/>
                <a:gd name="T5" fmla="*/ 565 h 565"/>
                <a:gd name="T6" fmla="*/ 95 w 95"/>
                <a:gd name="T7" fmla="*/ 0 h 565"/>
                <a:gd name="T8" fmla="*/ 0 w 95"/>
                <a:gd name="T9" fmla="*/ 0 h 565"/>
                <a:gd name="T10" fmla="*/ 0 w 95"/>
                <a:gd name="T11" fmla="*/ 0 h 565"/>
              </a:gdLst>
              <a:ahLst/>
              <a:cxnLst>
                <a:cxn ang="0">
                  <a:pos x="T0" y="T1"/>
                </a:cxn>
                <a:cxn ang="0">
                  <a:pos x="T2" y="T3"/>
                </a:cxn>
                <a:cxn ang="0">
                  <a:pos x="T4" y="T5"/>
                </a:cxn>
                <a:cxn ang="0">
                  <a:pos x="T6" y="T7"/>
                </a:cxn>
                <a:cxn ang="0">
                  <a:pos x="T8" y="T9"/>
                </a:cxn>
                <a:cxn ang="0">
                  <a:pos x="T10" y="T11"/>
                </a:cxn>
              </a:cxnLst>
              <a:rect l="0" t="0" r="r" b="b"/>
              <a:pathLst>
                <a:path w="95" h="565">
                  <a:moveTo>
                    <a:pt x="0" y="0"/>
                  </a:moveTo>
                  <a:lnTo>
                    <a:pt x="0" y="565"/>
                  </a:lnTo>
                  <a:lnTo>
                    <a:pt x="95" y="565"/>
                  </a:lnTo>
                  <a:lnTo>
                    <a:pt x="9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96" name="Rectangle 160"/>
            <p:cNvSpPr>
              <a:spLocks noChangeArrowheads="1"/>
            </p:cNvSpPr>
            <p:nvPr/>
          </p:nvSpPr>
          <p:spPr bwMode="auto">
            <a:xfrm>
              <a:off x="2502" y="2123"/>
              <a:ext cx="95" cy="565"/>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16923" name="Group 187"/>
          <p:cNvGrpSpPr>
            <a:grpSpLocks/>
          </p:cNvGrpSpPr>
          <p:nvPr/>
        </p:nvGrpSpPr>
        <p:grpSpPr bwMode="auto">
          <a:xfrm>
            <a:off x="4108450" y="5237163"/>
            <a:ext cx="2978150" cy="1316037"/>
            <a:chOff x="2569" y="3299"/>
            <a:chExt cx="1876" cy="829"/>
          </a:xfrm>
        </p:grpSpPr>
        <p:sp>
          <p:nvSpPr>
            <p:cNvPr id="116785" name="Line 49"/>
            <p:cNvSpPr>
              <a:spLocks noChangeShapeType="1"/>
            </p:cNvSpPr>
            <p:nvPr/>
          </p:nvSpPr>
          <p:spPr bwMode="auto">
            <a:xfrm>
              <a:off x="4400" y="3373"/>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86" name="Line 50"/>
            <p:cNvSpPr>
              <a:spLocks noChangeShapeType="1"/>
            </p:cNvSpPr>
            <p:nvPr/>
          </p:nvSpPr>
          <p:spPr bwMode="auto">
            <a:xfrm>
              <a:off x="4400" y="3812"/>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95" name="Freeform 159"/>
            <p:cNvSpPr>
              <a:spLocks/>
            </p:cNvSpPr>
            <p:nvPr/>
          </p:nvSpPr>
          <p:spPr bwMode="auto">
            <a:xfrm>
              <a:off x="4350" y="3611"/>
              <a:ext cx="95" cy="517"/>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97" name="Rectangle 161"/>
            <p:cNvSpPr>
              <a:spLocks noChangeArrowheads="1"/>
            </p:cNvSpPr>
            <p:nvPr/>
          </p:nvSpPr>
          <p:spPr bwMode="auto">
            <a:xfrm>
              <a:off x="4350" y="3611"/>
              <a:ext cx="95" cy="517"/>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898" name="Freeform 162"/>
            <p:cNvSpPr>
              <a:spLocks/>
            </p:cNvSpPr>
            <p:nvPr/>
          </p:nvSpPr>
          <p:spPr bwMode="auto">
            <a:xfrm>
              <a:off x="4284" y="3682"/>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899" name="Rectangle 163"/>
            <p:cNvSpPr>
              <a:spLocks noChangeArrowheads="1"/>
            </p:cNvSpPr>
            <p:nvPr/>
          </p:nvSpPr>
          <p:spPr bwMode="auto">
            <a:xfrm>
              <a:off x="2569" y="3596"/>
              <a:ext cx="1087" cy="9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6900" name="Line 164"/>
            <p:cNvSpPr>
              <a:spLocks noChangeShapeType="1"/>
            </p:cNvSpPr>
            <p:nvPr/>
          </p:nvSpPr>
          <p:spPr bwMode="auto">
            <a:xfrm>
              <a:off x="2592" y="3727"/>
              <a:ext cx="168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901" name="Rectangle 165"/>
            <p:cNvSpPr>
              <a:spLocks noChangeArrowheads="1"/>
            </p:cNvSpPr>
            <p:nvPr/>
          </p:nvSpPr>
          <p:spPr bwMode="auto">
            <a:xfrm>
              <a:off x="2811" y="3299"/>
              <a:ext cx="774" cy="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create</a:t>
              </a:r>
            </a:p>
            <a:p>
              <a:r>
                <a:rPr lang="en-US" sz="1500">
                  <a:solidFill>
                    <a:srgbClr val="000000"/>
                  </a:solidFill>
                  <a:latin typeface="Arial" charset="0"/>
                </a:rPr>
                <a:t>Tournament</a:t>
              </a:r>
            </a:p>
            <a:p>
              <a:r>
                <a:rPr lang="en-US" sz="1500">
                  <a:solidFill>
                    <a:srgbClr val="000000"/>
                  </a:solidFill>
                  <a:latin typeface="Arial" charset="0"/>
                </a:rPr>
                <a:t>(name, maxp)</a:t>
              </a:r>
              <a:endParaRPr lang="en-US" sz="2400"/>
            </a:p>
          </p:txBody>
        </p:sp>
      </p:grpSp>
      <p:grpSp>
        <p:nvGrpSpPr>
          <p:cNvPr id="116937" name="Group 201"/>
          <p:cNvGrpSpPr>
            <a:grpSpLocks/>
          </p:cNvGrpSpPr>
          <p:nvPr/>
        </p:nvGrpSpPr>
        <p:grpSpPr bwMode="auto">
          <a:xfrm>
            <a:off x="5205413" y="846138"/>
            <a:ext cx="1195387" cy="5588000"/>
            <a:chOff x="3231" y="533"/>
            <a:chExt cx="753" cy="3520"/>
          </a:xfrm>
        </p:grpSpPr>
        <p:sp>
          <p:nvSpPr>
            <p:cNvPr id="116872" name="Rectangle 136"/>
            <p:cNvSpPr>
              <a:spLocks noChangeArrowheads="1"/>
            </p:cNvSpPr>
            <p:nvPr/>
          </p:nvSpPr>
          <p:spPr bwMode="auto">
            <a:xfrm>
              <a:off x="3440" y="725"/>
              <a:ext cx="381"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:Arena</a:t>
              </a:r>
              <a:endParaRPr lang="en-US" sz="2400"/>
            </a:p>
          </p:txBody>
        </p:sp>
        <p:grpSp>
          <p:nvGrpSpPr>
            <p:cNvPr id="116936" name="Group 200"/>
            <p:cNvGrpSpPr>
              <a:grpSpLocks/>
            </p:cNvGrpSpPr>
            <p:nvPr/>
          </p:nvGrpSpPr>
          <p:grpSpPr bwMode="auto">
            <a:xfrm>
              <a:off x="3231" y="533"/>
              <a:ext cx="753" cy="3520"/>
              <a:chOff x="3231" y="533"/>
              <a:chExt cx="753" cy="3520"/>
            </a:xfrm>
          </p:grpSpPr>
          <p:sp>
            <p:nvSpPr>
              <p:cNvPr id="116871" name="Rectangle 135"/>
              <p:cNvSpPr>
                <a:spLocks noChangeArrowheads="1"/>
              </p:cNvSpPr>
              <p:nvPr/>
            </p:nvSpPr>
            <p:spPr bwMode="auto">
              <a:xfrm>
                <a:off x="3231" y="533"/>
                <a:ext cx="753" cy="47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876" name="Line 140"/>
              <p:cNvSpPr>
                <a:spLocks noChangeShapeType="1"/>
              </p:cNvSpPr>
              <p:nvPr/>
            </p:nvSpPr>
            <p:spPr bwMode="auto">
              <a:xfrm>
                <a:off x="3670" y="200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73" name="Line 137"/>
              <p:cNvSpPr>
                <a:spLocks noChangeShapeType="1"/>
              </p:cNvSpPr>
              <p:nvPr/>
            </p:nvSpPr>
            <p:spPr bwMode="auto">
              <a:xfrm>
                <a:off x="3670" y="1005"/>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74" name="Line 138"/>
              <p:cNvSpPr>
                <a:spLocks noChangeShapeType="1"/>
              </p:cNvSpPr>
              <p:nvPr/>
            </p:nvSpPr>
            <p:spPr bwMode="auto">
              <a:xfrm>
                <a:off x="3670" y="1337"/>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75" name="Line 139"/>
              <p:cNvSpPr>
                <a:spLocks noChangeShapeType="1"/>
              </p:cNvSpPr>
              <p:nvPr/>
            </p:nvSpPr>
            <p:spPr bwMode="auto">
              <a:xfrm>
                <a:off x="3670" y="1668"/>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78" name="Line 142"/>
              <p:cNvSpPr>
                <a:spLocks noChangeShapeType="1"/>
              </p:cNvSpPr>
              <p:nvPr/>
            </p:nvSpPr>
            <p:spPr bwMode="auto">
              <a:xfrm>
                <a:off x="3670" y="288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79" name="Line 143"/>
              <p:cNvSpPr>
                <a:spLocks noChangeShapeType="1"/>
              </p:cNvSpPr>
              <p:nvPr/>
            </p:nvSpPr>
            <p:spPr bwMode="auto">
              <a:xfrm>
                <a:off x="3670" y="327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80" name="Line 144"/>
              <p:cNvSpPr>
                <a:spLocks noChangeShapeType="1"/>
              </p:cNvSpPr>
              <p:nvPr/>
            </p:nvSpPr>
            <p:spPr bwMode="auto">
              <a:xfrm>
                <a:off x="3670" y="3599"/>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81" name="Line 145"/>
              <p:cNvSpPr>
                <a:spLocks noChangeShapeType="1"/>
              </p:cNvSpPr>
              <p:nvPr/>
            </p:nvSpPr>
            <p:spPr bwMode="auto">
              <a:xfrm>
                <a:off x="3670" y="3812"/>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902" name="Rectangle 166"/>
              <p:cNvSpPr>
                <a:spLocks noChangeArrowheads="1"/>
              </p:cNvSpPr>
              <p:nvPr/>
            </p:nvSpPr>
            <p:spPr bwMode="auto">
              <a:xfrm>
                <a:off x="3738" y="3600"/>
                <a:ext cx="24"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grpSp>
      </p:grpSp>
      <p:grpSp>
        <p:nvGrpSpPr>
          <p:cNvPr id="116947" name="Group 211"/>
          <p:cNvGrpSpPr>
            <a:grpSpLocks/>
          </p:cNvGrpSpPr>
          <p:nvPr/>
        </p:nvGrpSpPr>
        <p:grpSpPr bwMode="auto">
          <a:xfrm>
            <a:off x="6424613" y="846138"/>
            <a:ext cx="1195387" cy="4373562"/>
            <a:chOff x="4047" y="533"/>
            <a:chExt cx="753" cy="2755"/>
          </a:xfrm>
        </p:grpSpPr>
        <p:grpSp>
          <p:nvGrpSpPr>
            <p:cNvPr id="116925" name="Group 189"/>
            <p:cNvGrpSpPr>
              <a:grpSpLocks/>
            </p:cNvGrpSpPr>
            <p:nvPr/>
          </p:nvGrpSpPr>
          <p:grpSpPr bwMode="auto">
            <a:xfrm>
              <a:off x="4047" y="533"/>
              <a:ext cx="753" cy="2369"/>
              <a:chOff x="4021" y="533"/>
              <a:chExt cx="753" cy="2369"/>
            </a:xfrm>
          </p:grpSpPr>
          <p:sp>
            <p:nvSpPr>
              <p:cNvPr id="116746" name="Freeform 10"/>
              <p:cNvSpPr>
                <a:spLocks/>
              </p:cNvSpPr>
              <p:nvPr/>
            </p:nvSpPr>
            <p:spPr bwMode="auto">
              <a:xfrm>
                <a:off x="4021" y="533"/>
                <a:ext cx="753" cy="472"/>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747" name="Rectangle 11"/>
              <p:cNvSpPr>
                <a:spLocks noChangeArrowheads="1"/>
              </p:cNvSpPr>
              <p:nvPr/>
            </p:nvSpPr>
            <p:spPr bwMode="auto">
              <a:xfrm>
                <a:off x="4021" y="533"/>
                <a:ext cx="753" cy="47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748" name="Rectangle 12"/>
              <p:cNvSpPr>
                <a:spLocks noChangeArrowheads="1"/>
              </p:cNvSpPr>
              <p:nvPr/>
            </p:nvSpPr>
            <p:spPr bwMode="auto">
              <a:xfrm>
                <a:off x="4140" y="725"/>
                <a:ext cx="4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:League</a:t>
                </a:r>
                <a:endParaRPr lang="en-US" sz="2400"/>
              </a:p>
            </p:txBody>
          </p:sp>
          <p:sp>
            <p:nvSpPr>
              <p:cNvPr id="116778" name="Line 42"/>
              <p:cNvSpPr>
                <a:spLocks noChangeShapeType="1"/>
              </p:cNvSpPr>
              <p:nvPr/>
            </p:nvSpPr>
            <p:spPr bwMode="auto">
              <a:xfrm>
                <a:off x="4400" y="1005"/>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79" name="Line 43"/>
              <p:cNvSpPr>
                <a:spLocks noChangeShapeType="1"/>
              </p:cNvSpPr>
              <p:nvPr/>
            </p:nvSpPr>
            <p:spPr bwMode="auto">
              <a:xfrm>
                <a:off x="4400" y="1337"/>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80" name="Line 44"/>
              <p:cNvSpPr>
                <a:spLocks noChangeShapeType="1"/>
              </p:cNvSpPr>
              <p:nvPr/>
            </p:nvSpPr>
            <p:spPr bwMode="auto">
              <a:xfrm>
                <a:off x="4400" y="1668"/>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81" name="Line 45"/>
              <p:cNvSpPr>
                <a:spLocks noChangeShapeType="1"/>
              </p:cNvSpPr>
              <p:nvPr/>
            </p:nvSpPr>
            <p:spPr bwMode="auto">
              <a:xfrm>
                <a:off x="4400" y="200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82" name="Line 46"/>
              <p:cNvSpPr>
                <a:spLocks noChangeShapeType="1"/>
              </p:cNvSpPr>
              <p:nvPr/>
            </p:nvSpPr>
            <p:spPr bwMode="auto">
              <a:xfrm>
                <a:off x="4400" y="2332"/>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783" name="Line 47"/>
              <p:cNvSpPr>
                <a:spLocks noChangeShapeType="1"/>
              </p:cNvSpPr>
              <p:nvPr/>
            </p:nvSpPr>
            <p:spPr bwMode="auto">
              <a:xfrm>
                <a:off x="4400" y="2663"/>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16784" name="Line 48"/>
            <p:cNvSpPr>
              <a:spLocks noChangeShapeType="1"/>
            </p:cNvSpPr>
            <p:nvPr/>
          </p:nvSpPr>
          <p:spPr bwMode="auto">
            <a:xfrm>
              <a:off x="4416" y="3049"/>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16946" name="Group 210"/>
          <p:cNvGrpSpPr>
            <a:grpSpLocks/>
          </p:cNvGrpSpPr>
          <p:nvPr/>
        </p:nvGrpSpPr>
        <p:grpSpPr bwMode="auto">
          <a:xfrm>
            <a:off x="7081838" y="5353050"/>
            <a:ext cx="1974850" cy="1123950"/>
            <a:chOff x="4461" y="3372"/>
            <a:chExt cx="1244" cy="708"/>
          </a:xfrm>
        </p:grpSpPr>
        <p:sp>
          <p:nvSpPr>
            <p:cNvPr id="116743" name="Freeform 7"/>
            <p:cNvSpPr>
              <a:spLocks/>
            </p:cNvSpPr>
            <p:nvPr/>
          </p:nvSpPr>
          <p:spPr bwMode="auto">
            <a:xfrm>
              <a:off x="4952" y="3372"/>
              <a:ext cx="753" cy="470"/>
            </a:xfrm>
            <a:custGeom>
              <a:avLst/>
              <a:gdLst>
                <a:gd name="T0" fmla="*/ 0 w 753"/>
                <a:gd name="T1" fmla="*/ 0 h 470"/>
                <a:gd name="T2" fmla="*/ 0 w 753"/>
                <a:gd name="T3" fmla="*/ 470 h 470"/>
                <a:gd name="T4" fmla="*/ 753 w 753"/>
                <a:gd name="T5" fmla="*/ 470 h 470"/>
                <a:gd name="T6" fmla="*/ 753 w 753"/>
                <a:gd name="T7" fmla="*/ 0 h 470"/>
                <a:gd name="T8" fmla="*/ 0 w 753"/>
                <a:gd name="T9" fmla="*/ 0 h 470"/>
                <a:gd name="T10" fmla="*/ 0 w 753"/>
                <a:gd name="T11" fmla="*/ 0 h 470"/>
              </a:gdLst>
              <a:ahLst/>
              <a:cxnLst>
                <a:cxn ang="0">
                  <a:pos x="T0" y="T1"/>
                </a:cxn>
                <a:cxn ang="0">
                  <a:pos x="T2" y="T3"/>
                </a:cxn>
                <a:cxn ang="0">
                  <a:pos x="T4" y="T5"/>
                </a:cxn>
                <a:cxn ang="0">
                  <a:pos x="T6" y="T7"/>
                </a:cxn>
                <a:cxn ang="0">
                  <a:pos x="T8" y="T9"/>
                </a:cxn>
                <a:cxn ang="0">
                  <a:pos x="T10" y="T11"/>
                </a:cxn>
              </a:cxnLst>
              <a:rect l="0" t="0" r="r" b="b"/>
              <a:pathLst>
                <a:path w="753" h="470">
                  <a:moveTo>
                    <a:pt x="0" y="0"/>
                  </a:moveTo>
                  <a:lnTo>
                    <a:pt x="0" y="470"/>
                  </a:lnTo>
                  <a:lnTo>
                    <a:pt x="753" y="470"/>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744" name="Rectangle 8"/>
            <p:cNvSpPr>
              <a:spLocks noChangeArrowheads="1"/>
            </p:cNvSpPr>
            <p:nvPr/>
          </p:nvSpPr>
          <p:spPr bwMode="auto">
            <a:xfrm>
              <a:off x="4952" y="3372"/>
              <a:ext cx="753" cy="470"/>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6745" name="Rectangle 9"/>
            <p:cNvSpPr>
              <a:spLocks noChangeArrowheads="1"/>
            </p:cNvSpPr>
            <p:nvPr/>
          </p:nvSpPr>
          <p:spPr bwMode="auto">
            <a:xfrm>
              <a:off x="4945" y="3564"/>
              <a:ext cx="73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:Tournament</a:t>
              </a:r>
              <a:endParaRPr lang="en-US" sz="2400"/>
            </a:p>
          </p:txBody>
        </p:sp>
        <p:sp>
          <p:nvSpPr>
            <p:cNvPr id="116771" name="Line 35"/>
            <p:cNvSpPr>
              <a:spLocks noChangeShapeType="1"/>
            </p:cNvSpPr>
            <p:nvPr/>
          </p:nvSpPr>
          <p:spPr bwMode="auto">
            <a:xfrm>
              <a:off x="5331" y="3842"/>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904" name="Freeform 168"/>
            <p:cNvSpPr>
              <a:spLocks/>
            </p:cNvSpPr>
            <p:nvPr/>
          </p:nvSpPr>
          <p:spPr bwMode="auto">
            <a:xfrm>
              <a:off x="4864" y="3560"/>
              <a:ext cx="88" cy="91"/>
            </a:xfrm>
            <a:custGeom>
              <a:avLst/>
              <a:gdLst>
                <a:gd name="T0" fmla="*/ 88 w 88"/>
                <a:gd name="T1" fmla="*/ 46 h 91"/>
                <a:gd name="T2" fmla="*/ 0 w 88"/>
                <a:gd name="T3" fmla="*/ 0 h 91"/>
                <a:gd name="T4" fmla="*/ 0 w 88"/>
                <a:gd name="T5" fmla="*/ 91 h 91"/>
                <a:gd name="T6" fmla="*/ 88 w 88"/>
                <a:gd name="T7" fmla="*/ 46 h 91"/>
              </a:gdLst>
              <a:ahLst/>
              <a:cxnLst>
                <a:cxn ang="0">
                  <a:pos x="T0" y="T1"/>
                </a:cxn>
                <a:cxn ang="0">
                  <a:pos x="T2" y="T3"/>
                </a:cxn>
                <a:cxn ang="0">
                  <a:pos x="T4" y="T5"/>
                </a:cxn>
                <a:cxn ang="0">
                  <a:pos x="T6" y="T7"/>
                </a:cxn>
              </a:cxnLst>
              <a:rect l="0" t="0" r="r" b="b"/>
              <a:pathLst>
                <a:path w="88" h="91">
                  <a:moveTo>
                    <a:pt x="88" y="46"/>
                  </a:moveTo>
                  <a:lnTo>
                    <a:pt x="0" y="0"/>
                  </a:lnTo>
                  <a:lnTo>
                    <a:pt x="0" y="91"/>
                  </a:lnTo>
                  <a:lnTo>
                    <a:pt x="88"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905" name="Rectangle 169"/>
            <p:cNvSpPr>
              <a:spLocks noChangeArrowheads="1"/>
            </p:cNvSpPr>
            <p:nvPr/>
          </p:nvSpPr>
          <p:spPr bwMode="auto">
            <a:xfrm>
              <a:off x="4544" y="3460"/>
              <a:ext cx="216"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6906" name="Line 170"/>
            <p:cNvSpPr>
              <a:spLocks noChangeShapeType="1"/>
            </p:cNvSpPr>
            <p:nvPr/>
          </p:nvSpPr>
          <p:spPr bwMode="auto">
            <a:xfrm>
              <a:off x="4461" y="3606"/>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907" name="Rectangle 171"/>
            <p:cNvSpPr>
              <a:spLocks noChangeArrowheads="1"/>
            </p:cNvSpPr>
            <p:nvPr/>
          </p:nvSpPr>
          <p:spPr bwMode="auto">
            <a:xfrm>
              <a:off x="4528" y="3473"/>
              <a:ext cx="3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«new»</a:t>
              </a:r>
              <a:endParaRPr lang="en-US" sz="2400"/>
            </a:p>
          </p:txBody>
        </p:sp>
      </p:grpSp>
      <p:grpSp>
        <p:nvGrpSpPr>
          <p:cNvPr id="116945" name="Group 209"/>
          <p:cNvGrpSpPr>
            <a:grpSpLocks/>
          </p:cNvGrpSpPr>
          <p:nvPr/>
        </p:nvGrpSpPr>
        <p:grpSpPr bwMode="auto">
          <a:xfrm>
            <a:off x="4048125" y="5881688"/>
            <a:ext cx="142875" cy="823912"/>
            <a:chOff x="2502" y="3705"/>
            <a:chExt cx="90" cy="519"/>
          </a:xfrm>
        </p:grpSpPr>
        <p:sp>
          <p:nvSpPr>
            <p:cNvPr id="116798" name="Line 62"/>
            <p:cNvSpPr>
              <a:spLocks noChangeShapeType="1"/>
            </p:cNvSpPr>
            <p:nvPr/>
          </p:nvSpPr>
          <p:spPr bwMode="auto">
            <a:xfrm>
              <a:off x="2552" y="3986"/>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6846" name="Rectangle 110"/>
            <p:cNvSpPr>
              <a:spLocks noChangeArrowheads="1"/>
            </p:cNvSpPr>
            <p:nvPr/>
          </p:nvSpPr>
          <p:spPr bwMode="auto">
            <a:xfrm>
              <a:off x="2502" y="3705"/>
              <a:ext cx="90" cy="276"/>
            </a:xfrm>
            <a:prstGeom prst="rect">
              <a:avLst/>
            </a:prstGeom>
            <a:solidFill>
              <a:schemeClr val="accent1"/>
            </a:solidFill>
            <a:ln w="4763">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val="291828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69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69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69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69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69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169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69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8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1693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169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1694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1693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1694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1694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1694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1692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1694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16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4" grpId="0" animBg="1"/>
      <p:bldP spid="1168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200" dirty="0" smtClean="0"/>
              <a:t>2. Models for Analysis</a:t>
            </a:r>
            <a:endParaRPr lang="en-US" sz="3200"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40812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0" name="Rectangle 6"/>
          <p:cNvSpPr>
            <a:spLocks noGrp="1" noChangeArrowheads="1"/>
          </p:cNvSpPr>
          <p:nvPr>
            <p:ph type="title"/>
          </p:nvPr>
        </p:nvSpPr>
        <p:spPr/>
        <p:txBody>
          <a:bodyPr/>
          <a:lstStyle/>
          <a:p>
            <a:r>
              <a:rPr lang="en-US" sz="2400" dirty="0"/>
              <a:t>Impact on  ARENA</a:t>
            </a:r>
            <a:r>
              <a:rPr lang="ja-JP" altLang="en-US" sz="2400" dirty="0">
                <a:latin typeface="Arial"/>
              </a:rPr>
              <a:t>’</a:t>
            </a:r>
            <a:r>
              <a:rPr lang="en-US" sz="2400" dirty="0"/>
              <a:t>s Object Model</a:t>
            </a:r>
          </a:p>
        </p:txBody>
      </p:sp>
      <p:sp>
        <p:nvSpPr>
          <p:cNvPr id="118791" name="Rectangle 7"/>
          <p:cNvSpPr>
            <a:spLocks noGrp="1" noChangeArrowheads="1"/>
          </p:cNvSpPr>
          <p:nvPr>
            <p:ph type="body" idx="1"/>
          </p:nvPr>
        </p:nvSpPr>
        <p:spPr>
          <a:xfrm>
            <a:off x="416350" y="1143060"/>
            <a:ext cx="8229600" cy="5065712"/>
          </a:xfrm>
        </p:spPr>
        <p:txBody>
          <a:bodyPr/>
          <a:lstStyle/>
          <a:p>
            <a:pPr>
              <a:lnSpc>
                <a:spcPct val="120000"/>
              </a:lnSpc>
            </a:pPr>
            <a:r>
              <a:rPr lang="en-US" sz="2400"/>
              <a:t>Let</a:t>
            </a:r>
            <a:r>
              <a:rPr lang="ja-JP" altLang="en-US" sz="2400">
                <a:latin typeface="Arial"/>
              </a:rPr>
              <a:t>’</a:t>
            </a:r>
            <a:r>
              <a:rPr lang="en-US" sz="2400"/>
              <a:t>s assume, before we formulated the previous sequence diagram, ARENA</a:t>
            </a:r>
            <a:r>
              <a:rPr lang="ja-JP" altLang="en-US" sz="2400">
                <a:latin typeface="Arial"/>
              </a:rPr>
              <a:t>’</a:t>
            </a:r>
            <a:r>
              <a:rPr lang="en-US" sz="2400"/>
              <a:t>s object model contained the objects</a:t>
            </a:r>
          </a:p>
          <a:p>
            <a:pPr lvl="1">
              <a:lnSpc>
                <a:spcPct val="120000"/>
              </a:lnSpc>
            </a:pPr>
            <a:r>
              <a:rPr lang="en-US" sz="2000"/>
              <a:t>League Owner, Arena, League, Tournament, Match and Player</a:t>
            </a:r>
          </a:p>
          <a:p>
            <a:pPr>
              <a:lnSpc>
                <a:spcPct val="120000"/>
              </a:lnSpc>
            </a:pPr>
            <a:r>
              <a:rPr lang="en-US" sz="2400"/>
              <a:t>The  Sequence Diagram identified new Classes</a:t>
            </a:r>
          </a:p>
          <a:p>
            <a:pPr lvl="1">
              <a:lnSpc>
                <a:spcPct val="120000"/>
              </a:lnSpc>
            </a:pPr>
            <a:r>
              <a:rPr lang="en-US" sz="2000"/>
              <a:t>Tournament Boundary, Announce_Tournament_Control</a:t>
            </a:r>
          </a:p>
          <a:p>
            <a:pPr>
              <a:lnSpc>
                <a:spcPct val="120000"/>
              </a:lnSpc>
            </a:pPr>
            <a:endParaRPr lang="en-US" sz="2400"/>
          </a:p>
          <a:p>
            <a:pPr lvl="1">
              <a:lnSpc>
                <a:spcPct val="120000"/>
              </a:lnSpc>
            </a:pPr>
            <a:endParaRPr lang="en-US" sz="2000"/>
          </a:p>
        </p:txBody>
      </p:sp>
    </p:spTree>
    <p:extLst>
      <p:ext uri="{BB962C8B-B14F-4D97-AF65-F5344CB8AC3E}">
        <p14:creationId xmlns:p14="http://schemas.microsoft.com/office/powerpoint/2010/main" val="2283131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6" name="Freeform 6"/>
          <p:cNvSpPr>
            <a:spLocks/>
          </p:cNvSpPr>
          <p:nvPr/>
        </p:nvSpPr>
        <p:spPr bwMode="auto">
          <a:xfrm>
            <a:off x="5049838" y="79216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67" name="Rectangle 7"/>
          <p:cNvSpPr>
            <a:spLocks noChangeArrowheads="1"/>
          </p:cNvSpPr>
          <p:nvPr/>
        </p:nvSpPr>
        <p:spPr bwMode="auto">
          <a:xfrm>
            <a:off x="5049838" y="792163"/>
            <a:ext cx="1874837"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768" name="Rectangle 8"/>
          <p:cNvSpPr>
            <a:spLocks noChangeArrowheads="1"/>
          </p:cNvSpPr>
          <p:nvPr/>
        </p:nvSpPr>
        <p:spPr bwMode="auto">
          <a:xfrm>
            <a:off x="5102225" y="84455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7769" name="Freeform 9"/>
          <p:cNvSpPr>
            <a:spLocks/>
          </p:cNvSpPr>
          <p:nvPr/>
        </p:nvSpPr>
        <p:spPr bwMode="auto">
          <a:xfrm>
            <a:off x="5049838" y="1143000"/>
            <a:ext cx="1874837" cy="34925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70" name="Rectangle 10"/>
          <p:cNvSpPr>
            <a:spLocks noChangeArrowheads="1"/>
          </p:cNvSpPr>
          <p:nvPr/>
        </p:nvSpPr>
        <p:spPr bwMode="auto">
          <a:xfrm>
            <a:off x="5049838" y="1143000"/>
            <a:ext cx="1874837" cy="34925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771" name="Rectangle 11"/>
          <p:cNvSpPr>
            <a:spLocks noChangeArrowheads="1"/>
          </p:cNvSpPr>
          <p:nvPr/>
        </p:nvSpPr>
        <p:spPr bwMode="auto">
          <a:xfrm>
            <a:off x="5102225" y="1195388"/>
            <a:ext cx="1058863"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7772" name="Freeform 12"/>
          <p:cNvSpPr>
            <a:spLocks/>
          </p:cNvSpPr>
          <p:nvPr/>
        </p:nvSpPr>
        <p:spPr bwMode="auto">
          <a:xfrm>
            <a:off x="5049838" y="32385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73" name="Rectangle 13"/>
          <p:cNvSpPr>
            <a:spLocks noChangeArrowheads="1"/>
          </p:cNvSpPr>
          <p:nvPr/>
        </p:nvSpPr>
        <p:spPr bwMode="auto">
          <a:xfrm>
            <a:off x="5049838" y="323850"/>
            <a:ext cx="1874837"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774" name="Rectangle 14"/>
          <p:cNvSpPr>
            <a:spLocks noChangeArrowheads="1"/>
          </p:cNvSpPr>
          <p:nvPr/>
        </p:nvSpPr>
        <p:spPr bwMode="auto">
          <a:xfrm>
            <a:off x="5657850" y="444500"/>
            <a:ext cx="757238"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League</a:t>
            </a:r>
            <a:endParaRPr lang="en-US"/>
          </a:p>
        </p:txBody>
      </p:sp>
      <p:sp>
        <p:nvSpPr>
          <p:cNvPr id="117775" name="Freeform 15"/>
          <p:cNvSpPr>
            <a:spLocks/>
          </p:cNvSpPr>
          <p:nvPr/>
        </p:nvSpPr>
        <p:spPr bwMode="auto">
          <a:xfrm>
            <a:off x="5049838" y="3368675"/>
            <a:ext cx="1874837" cy="350838"/>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76" name="Rectangle 16"/>
          <p:cNvSpPr>
            <a:spLocks noChangeArrowheads="1"/>
          </p:cNvSpPr>
          <p:nvPr/>
        </p:nvSpPr>
        <p:spPr bwMode="auto">
          <a:xfrm>
            <a:off x="5049838" y="3368675"/>
            <a:ext cx="1874837" cy="350838"/>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777" name="Rectangle 17"/>
          <p:cNvSpPr>
            <a:spLocks noChangeArrowheads="1"/>
          </p:cNvSpPr>
          <p:nvPr/>
        </p:nvSpPr>
        <p:spPr bwMode="auto">
          <a:xfrm>
            <a:off x="5102225" y="3421063"/>
            <a:ext cx="914400"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7778" name="Freeform 18"/>
          <p:cNvSpPr>
            <a:spLocks/>
          </p:cNvSpPr>
          <p:nvPr/>
        </p:nvSpPr>
        <p:spPr bwMode="auto">
          <a:xfrm>
            <a:off x="5049838" y="3719513"/>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79" name="Rectangle 19"/>
          <p:cNvSpPr>
            <a:spLocks noChangeArrowheads="1"/>
          </p:cNvSpPr>
          <p:nvPr/>
        </p:nvSpPr>
        <p:spPr bwMode="auto">
          <a:xfrm>
            <a:off x="5049838" y="3719513"/>
            <a:ext cx="1874837" cy="355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780" name="Rectangle 20"/>
          <p:cNvSpPr>
            <a:spLocks noChangeArrowheads="1"/>
          </p:cNvSpPr>
          <p:nvPr/>
        </p:nvSpPr>
        <p:spPr bwMode="auto">
          <a:xfrm>
            <a:off x="5102225" y="3778250"/>
            <a:ext cx="1058863"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7781" name="Freeform 21"/>
          <p:cNvSpPr>
            <a:spLocks/>
          </p:cNvSpPr>
          <p:nvPr/>
        </p:nvSpPr>
        <p:spPr bwMode="auto">
          <a:xfrm>
            <a:off x="5049838" y="2900363"/>
            <a:ext cx="1874837" cy="468312"/>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82" name="Rectangle 22"/>
          <p:cNvSpPr>
            <a:spLocks noChangeArrowheads="1"/>
          </p:cNvSpPr>
          <p:nvPr/>
        </p:nvSpPr>
        <p:spPr bwMode="auto">
          <a:xfrm>
            <a:off x="5049838" y="2900363"/>
            <a:ext cx="1874837" cy="468312"/>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783" name="Rectangle 23"/>
          <p:cNvSpPr>
            <a:spLocks noChangeArrowheads="1"/>
          </p:cNvSpPr>
          <p:nvPr/>
        </p:nvSpPr>
        <p:spPr bwMode="auto">
          <a:xfrm>
            <a:off x="5426075" y="3027363"/>
            <a:ext cx="124777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Tournament</a:t>
            </a:r>
            <a:endParaRPr lang="en-US"/>
          </a:p>
        </p:txBody>
      </p:sp>
      <p:sp>
        <p:nvSpPr>
          <p:cNvPr id="117784" name="Freeform 24"/>
          <p:cNvSpPr>
            <a:spLocks/>
          </p:cNvSpPr>
          <p:nvPr/>
        </p:nvSpPr>
        <p:spPr bwMode="auto">
          <a:xfrm>
            <a:off x="1841500" y="571341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85" name="Rectangle 25"/>
          <p:cNvSpPr>
            <a:spLocks noChangeArrowheads="1"/>
          </p:cNvSpPr>
          <p:nvPr/>
        </p:nvSpPr>
        <p:spPr bwMode="auto">
          <a:xfrm>
            <a:off x="1841500" y="5713413"/>
            <a:ext cx="1876425"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786" name="Rectangle 26"/>
          <p:cNvSpPr>
            <a:spLocks noChangeArrowheads="1"/>
          </p:cNvSpPr>
          <p:nvPr/>
        </p:nvSpPr>
        <p:spPr bwMode="auto">
          <a:xfrm>
            <a:off x="1893888" y="576580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7787" name="Freeform 27"/>
          <p:cNvSpPr>
            <a:spLocks/>
          </p:cNvSpPr>
          <p:nvPr/>
        </p:nvSpPr>
        <p:spPr bwMode="auto">
          <a:xfrm>
            <a:off x="1841500" y="6064250"/>
            <a:ext cx="1876425" cy="355600"/>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88" name="Rectangle 28"/>
          <p:cNvSpPr>
            <a:spLocks noChangeArrowheads="1"/>
          </p:cNvSpPr>
          <p:nvPr/>
        </p:nvSpPr>
        <p:spPr bwMode="auto">
          <a:xfrm>
            <a:off x="1841500" y="6064250"/>
            <a:ext cx="1876425" cy="355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789" name="Rectangle 29"/>
          <p:cNvSpPr>
            <a:spLocks noChangeArrowheads="1"/>
          </p:cNvSpPr>
          <p:nvPr/>
        </p:nvSpPr>
        <p:spPr bwMode="auto">
          <a:xfrm>
            <a:off x="1893888" y="6122988"/>
            <a:ext cx="1058862"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7790" name="Freeform 30"/>
          <p:cNvSpPr>
            <a:spLocks/>
          </p:cNvSpPr>
          <p:nvPr/>
        </p:nvSpPr>
        <p:spPr bwMode="auto">
          <a:xfrm>
            <a:off x="1841500" y="524510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91" name="Rectangle 31"/>
          <p:cNvSpPr>
            <a:spLocks noChangeArrowheads="1"/>
          </p:cNvSpPr>
          <p:nvPr/>
        </p:nvSpPr>
        <p:spPr bwMode="auto">
          <a:xfrm>
            <a:off x="1841500" y="5245100"/>
            <a:ext cx="1876425"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792" name="Rectangle 32"/>
          <p:cNvSpPr>
            <a:spLocks noChangeArrowheads="1"/>
          </p:cNvSpPr>
          <p:nvPr/>
        </p:nvSpPr>
        <p:spPr bwMode="auto">
          <a:xfrm>
            <a:off x="2513013" y="5372100"/>
            <a:ext cx="6508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Player</a:t>
            </a:r>
            <a:endParaRPr lang="en-US"/>
          </a:p>
        </p:txBody>
      </p:sp>
      <p:sp>
        <p:nvSpPr>
          <p:cNvPr id="117793" name="Freeform 33"/>
          <p:cNvSpPr>
            <a:spLocks/>
          </p:cNvSpPr>
          <p:nvPr/>
        </p:nvSpPr>
        <p:spPr bwMode="auto">
          <a:xfrm>
            <a:off x="5899150" y="1492250"/>
            <a:ext cx="169863" cy="331788"/>
          </a:xfrm>
          <a:custGeom>
            <a:avLst/>
            <a:gdLst>
              <a:gd name="T0" fmla="*/ 55 w 107"/>
              <a:gd name="T1" fmla="*/ 0 h 209"/>
              <a:gd name="T2" fmla="*/ 0 w 107"/>
              <a:gd name="T3" fmla="*/ 107 h 209"/>
              <a:gd name="T4" fmla="*/ 55 w 107"/>
              <a:gd name="T5" fmla="*/ 209 h 209"/>
              <a:gd name="T6" fmla="*/ 107 w 107"/>
              <a:gd name="T7" fmla="*/ 107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7"/>
                </a:lnTo>
                <a:lnTo>
                  <a:pt x="55" y="209"/>
                </a:lnTo>
                <a:lnTo>
                  <a:pt x="107" y="107"/>
                </a:lnTo>
                <a:lnTo>
                  <a:pt x="5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795" name="Line 35"/>
          <p:cNvSpPr>
            <a:spLocks noChangeShapeType="1"/>
          </p:cNvSpPr>
          <p:nvPr/>
        </p:nvSpPr>
        <p:spPr bwMode="auto">
          <a:xfrm flipV="1">
            <a:off x="5986463" y="1824038"/>
            <a:ext cx="1587" cy="10763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7799" name="Freeform 39"/>
          <p:cNvSpPr>
            <a:spLocks/>
          </p:cNvSpPr>
          <p:nvPr/>
        </p:nvSpPr>
        <p:spPr bwMode="auto">
          <a:xfrm>
            <a:off x="5049838" y="571341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800" name="Rectangle 40"/>
          <p:cNvSpPr>
            <a:spLocks noChangeArrowheads="1"/>
          </p:cNvSpPr>
          <p:nvPr/>
        </p:nvSpPr>
        <p:spPr bwMode="auto">
          <a:xfrm>
            <a:off x="5049838" y="5713413"/>
            <a:ext cx="1874837"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801" name="Rectangle 41"/>
          <p:cNvSpPr>
            <a:spLocks noChangeArrowheads="1"/>
          </p:cNvSpPr>
          <p:nvPr/>
        </p:nvSpPr>
        <p:spPr bwMode="auto">
          <a:xfrm>
            <a:off x="5102225" y="576580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7802" name="Freeform 42"/>
          <p:cNvSpPr>
            <a:spLocks/>
          </p:cNvSpPr>
          <p:nvPr/>
        </p:nvSpPr>
        <p:spPr bwMode="auto">
          <a:xfrm>
            <a:off x="5049838" y="6064250"/>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803" name="Rectangle 43"/>
          <p:cNvSpPr>
            <a:spLocks noChangeArrowheads="1"/>
          </p:cNvSpPr>
          <p:nvPr/>
        </p:nvSpPr>
        <p:spPr bwMode="auto">
          <a:xfrm>
            <a:off x="5049838" y="6064250"/>
            <a:ext cx="1874837" cy="355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804" name="Rectangle 44"/>
          <p:cNvSpPr>
            <a:spLocks noChangeArrowheads="1"/>
          </p:cNvSpPr>
          <p:nvPr/>
        </p:nvSpPr>
        <p:spPr bwMode="auto">
          <a:xfrm>
            <a:off x="5102225" y="6122988"/>
            <a:ext cx="1058863"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7805" name="Freeform 45"/>
          <p:cNvSpPr>
            <a:spLocks/>
          </p:cNvSpPr>
          <p:nvPr/>
        </p:nvSpPr>
        <p:spPr bwMode="auto">
          <a:xfrm>
            <a:off x="5049838" y="524510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806" name="Rectangle 46"/>
          <p:cNvSpPr>
            <a:spLocks noChangeArrowheads="1"/>
          </p:cNvSpPr>
          <p:nvPr/>
        </p:nvSpPr>
        <p:spPr bwMode="auto">
          <a:xfrm>
            <a:off x="5049838" y="5245100"/>
            <a:ext cx="1874837"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807" name="Rectangle 47"/>
          <p:cNvSpPr>
            <a:spLocks noChangeArrowheads="1"/>
          </p:cNvSpPr>
          <p:nvPr/>
        </p:nvSpPr>
        <p:spPr bwMode="auto">
          <a:xfrm>
            <a:off x="5708650" y="5372100"/>
            <a:ext cx="623888"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Match</a:t>
            </a:r>
            <a:endParaRPr lang="en-US"/>
          </a:p>
        </p:txBody>
      </p:sp>
      <p:sp>
        <p:nvSpPr>
          <p:cNvPr id="117808" name="Freeform 48"/>
          <p:cNvSpPr>
            <a:spLocks/>
          </p:cNvSpPr>
          <p:nvPr/>
        </p:nvSpPr>
        <p:spPr bwMode="auto">
          <a:xfrm>
            <a:off x="5899150" y="4075113"/>
            <a:ext cx="169863" cy="331787"/>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810" name="Line 50"/>
          <p:cNvSpPr>
            <a:spLocks noChangeShapeType="1"/>
          </p:cNvSpPr>
          <p:nvPr/>
        </p:nvSpPr>
        <p:spPr bwMode="auto">
          <a:xfrm flipV="1">
            <a:off x="5986463" y="4406900"/>
            <a:ext cx="1587" cy="83820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7814" name="Freeform 54"/>
          <p:cNvSpPr>
            <a:spLocks/>
          </p:cNvSpPr>
          <p:nvPr/>
        </p:nvSpPr>
        <p:spPr bwMode="auto">
          <a:xfrm>
            <a:off x="1841500" y="79216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815" name="Rectangle 55"/>
          <p:cNvSpPr>
            <a:spLocks noChangeArrowheads="1"/>
          </p:cNvSpPr>
          <p:nvPr/>
        </p:nvSpPr>
        <p:spPr bwMode="auto">
          <a:xfrm>
            <a:off x="1841500" y="792163"/>
            <a:ext cx="1876425"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816" name="Rectangle 56"/>
          <p:cNvSpPr>
            <a:spLocks noChangeArrowheads="1"/>
          </p:cNvSpPr>
          <p:nvPr/>
        </p:nvSpPr>
        <p:spPr bwMode="auto">
          <a:xfrm>
            <a:off x="1893888" y="84455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7817" name="Freeform 57"/>
          <p:cNvSpPr>
            <a:spLocks/>
          </p:cNvSpPr>
          <p:nvPr/>
        </p:nvSpPr>
        <p:spPr bwMode="auto">
          <a:xfrm>
            <a:off x="1841500" y="1143000"/>
            <a:ext cx="1876425" cy="34925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818" name="Rectangle 58"/>
          <p:cNvSpPr>
            <a:spLocks noChangeArrowheads="1"/>
          </p:cNvSpPr>
          <p:nvPr/>
        </p:nvSpPr>
        <p:spPr bwMode="auto">
          <a:xfrm>
            <a:off x="1841500" y="1143000"/>
            <a:ext cx="1876425" cy="34925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819" name="Rectangle 59"/>
          <p:cNvSpPr>
            <a:spLocks noChangeArrowheads="1"/>
          </p:cNvSpPr>
          <p:nvPr/>
        </p:nvSpPr>
        <p:spPr bwMode="auto">
          <a:xfrm>
            <a:off x="1893888" y="1195388"/>
            <a:ext cx="1058862"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7820" name="Freeform 60"/>
          <p:cNvSpPr>
            <a:spLocks/>
          </p:cNvSpPr>
          <p:nvPr/>
        </p:nvSpPr>
        <p:spPr bwMode="auto">
          <a:xfrm>
            <a:off x="1841500" y="32385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821" name="Rectangle 61"/>
          <p:cNvSpPr>
            <a:spLocks noChangeArrowheads="1"/>
          </p:cNvSpPr>
          <p:nvPr/>
        </p:nvSpPr>
        <p:spPr bwMode="auto">
          <a:xfrm>
            <a:off x="1841500" y="323850"/>
            <a:ext cx="1876425"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7822" name="Rectangle 62"/>
          <p:cNvSpPr>
            <a:spLocks noChangeArrowheads="1"/>
          </p:cNvSpPr>
          <p:nvPr/>
        </p:nvSpPr>
        <p:spPr bwMode="auto">
          <a:xfrm>
            <a:off x="2132013" y="444500"/>
            <a:ext cx="757237"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League</a:t>
            </a:r>
            <a:endParaRPr lang="en-US"/>
          </a:p>
        </p:txBody>
      </p:sp>
      <p:sp>
        <p:nvSpPr>
          <p:cNvPr id="117823" name="Rectangle 63"/>
          <p:cNvSpPr>
            <a:spLocks noChangeArrowheads="1"/>
          </p:cNvSpPr>
          <p:nvPr/>
        </p:nvSpPr>
        <p:spPr bwMode="auto">
          <a:xfrm>
            <a:off x="2794000" y="444500"/>
            <a:ext cx="6032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 </a:t>
            </a:r>
            <a:endParaRPr lang="en-US"/>
          </a:p>
        </p:txBody>
      </p:sp>
      <p:sp>
        <p:nvSpPr>
          <p:cNvPr id="117824" name="Rectangle 64"/>
          <p:cNvSpPr>
            <a:spLocks noChangeArrowheads="1"/>
          </p:cNvSpPr>
          <p:nvPr/>
        </p:nvSpPr>
        <p:spPr bwMode="auto">
          <a:xfrm>
            <a:off x="2844800" y="444500"/>
            <a:ext cx="6731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Owner</a:t>
            </a:r>
            <a:endParaRPr lang="en-US"/>
          </a:p>
        </p:txBody>
      </p:sp>
      <p:sp>
        <p:nvSpPr>
          <p:cNvPr id="117825" name="Line 65"/>
          <p:cNvSpPr>
            <a:spLocks noChangeShapeType="1"/>
          </p:cNvSpPr>
          <p:nvPr/>
        </p:nvSpPr>
        <p:spPr bwMode="auto">
          <a:xfrm>
            <a:off x="3717925" y="904875"/>
            <a:ext cx="1331913"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7826" name="Rectangle 66"/>
          <p:cNvSpPr>
            <a:spLocks noChangeArrowheads="1"/>
          </p:cNvSpPr>
          <p:nvPr/>
        </p:nvSpPr>
        <p:spPr bwMode="auto">
          <a:xfrm>
            <a:off x="3835400" y="560388"/>
            <a:ext cx="100013" cy="2190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7827" name="Rectangle 67"/>
          <p:cNvSpPr>
            <a:spLocks noChangeArrowheads="1"/>
          </p:cNvSpPr>
          <p:nvPr/>
        </p:nvSpPr>
        <p:spPr bwMode="auto">
          <a:xfrm>
            <a:off x="3838575" y="563563"/>
            <a:ext cx="120650"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1</a:t>
            </a:r>
            <a:endParaRPr lang="en-US"/>
          </a:p>
        </p:txBody>
      </p:sp>
      <p:sp>
        <p:nvSpPr>
          <p:cNvPr id="117828" name="Rectangle 68"/>
          <p:cNvSpPr>
            <a:spLocks noChangeArrowheads="1"/>
          </p:cNvSpPr>
          <p:nvPr/>
        </p:nvSpPr>
        <p:spPr bwMode="auto">
          <a:xfrm>
            <a:off x="4849813" y="560388"/>
            <a:ext cx="68262" cy="2190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7829" name="Rectangle 69"/>
          <p:cNvSpPr>
            <a:spLocks noChangeArrowheads="1"/>
          </p:cNvSpPr>
          <p:nvPr/>
        </p:nvSpPr>
        <p:spPr bwMode="auto">
          <a:xfrm>
            <a:off x="4851400" y="563563"/>
            <a:ext cx="841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
            </a:r>
            <a:endParaRPr lang="en-US"/>
          </a:p>
        </p:txBody>
      </p:sp>
      <p:sp>
        <p:nvSpPr>
          <p:cNvPr id="117830" name="Line 70"/>
          <p:cNvSpPr>
            <a:spLocks noChangeShapeType="1"/>
          </p:cNvSpPr>
          <p:nvPr/>
        </p:nvSpPr>
        <p:spPr bwMode="auto">
          <a:xfrm>
            <a:off x="3717925" y="5826125"/>
            <a:ext cx="1331913"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7831" name="Rectangle 71"/>
          <p:cNvSpPr>
            <a:spLocks noChangeArrowheads="1"/>
          </p:cNvSpPr>
          <p:nvPr/>
        </p:nvSpPr>
        <p:spPr bwMode="auto">
          <a:xfrm>
            <a:off x="3848100" y="5481638"/>
            <a:ext cx="76200" cy="2190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7832" name="Rectangle 72"/>
          <p:cNvSpPr>
            <a:spLocks noChangeArrowheads="1"/>
          </p:cNvSpPr>
          <p:nvPr/>
        </p:nvSpPr>
        <p:spPr bwMode="auto">
          <a:xfrm>
            <a:off x="3851275" y="5484813"/>
            <a:ext cx="841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
            </a:r>
            <a:endParaRPr lang="en-US"/>
          </a:p>
        </p:txBody>
      </p:sp>
      <p:sp>
        <p:nvSpPr>
          <p:cNvPr id="117833" name="Rectangle 73"/>
          <p:cNvSpPr>
            <a:spLocks noChangeArrowheads="1"/>
          </p:cNvSpPr>
          <p:nvPr/>
        </p:nvSpPr>
        <p:spPr bwMode="auto">
          <a:xfrm>
            <a:off x="4849813" y="5481638"/>
            <a:ext cx="68262" cy="2254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7834" name="Rectangle 74"/>
          <p:cNvSpPr>
            <a:spLocks noChangeArrowheads="1"/>
          </p:cNvSpPr>
          <p:nvPr/>
        </p:nvSpPr>
        <p:spPr bwMode="auto">
          <a:xfrm>
            <a:off x="4851400" y="5491163"/>
            <a:ext cx="841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
            </a:r>
            <a:endParaRPr lang="en-US"/>
          </a:p>
        </p:txBody>
      </p:sp>
    </p:spTree>
    <p:extLst>
      <p:ext uri="{BB962C8B-B14F-4D97-AF65-F5344CB8AC3E}">
        <p14:creationId xmlns:p14="http://schemas.microsoft.com/office/powerpoint/2010/main" val="2515874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5" name="Freeform 7"/>
          <p:cNvSpPr>
            <a:spLocks/>
          </p:cNvSpPr>
          <p:nvPr/>
        </p:nvSpPr>
        <p:spPr bwMode="auto">
          <a:xfrm>
            <a:off x="5049838" y="79216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16" name="Rectangle 8"/>
          <p:cNvSpPr>
            <a:spLocks noChangeArrowheads="1"/>
          </p:cNvSpPr>
          <p:nvPr/>
        </p:nvSpPr>
        <p:spPr bwMode="auto">
          <a:xfrm>
            <a:off x="5049838" y="792163"/>
            <a:ext cx="1874837"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17" name="Rectangle 9"/>
          <p:cNvSpPr>
            <a:spLocks noChangeArrowheads="1"/>
          </p:cNvSpPr>
          <p:nvPr/>
        </p:nvSpPr>
        <p:spPr bwMode="auto">
          <a:xfrm>
            <a:off x="5102225" y="84455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9818" name="Freeform 10"/>
          <p:cNvSpPr>
            <a:spLocks/>
          </p:cNvSpPr>
          <p:nvPr/>
        </p:nvSpPr>
        <p:spPr bwMode="auto">
          <a:xfrm>
            <a:off x="5049838" y="1143000"/>
            <a:ext cx="1874837" cy="34925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19" name="Rectangle 11"/>
          <p:cNvSpPr>
            <a:spLocks noChangeArrowheads="1"/>
          </p:cNvSpPr>
          <p:nvPr/>
        </p:nvSpPr>
        <p:spPr bwMode="auto">
          <a:xfrm>
            <a:off x="5049838" y="1143000"/>
            <a:ext cx="1874837" cy="34925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20" name="Rectangle 12"/>
          <p:cNvSpPr>
            <a:spLocks noChangeArrowheads="1"/>
          </p:cNvSpPr>
          <p:nvPr/>
        </p:nvSpPr>
        <p:spPr bwMode="auto">
          <a:xfrm>
            <a:off x="5102225" y="1195388"/>
            <a:ext cx="1058863"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9821" name="Freeform 13"/>
          <p:cNvSpPr>
            <a:spLocks/>
          </p:cNvSpPr>
          <p:nvPr/>
        </p:nvSpPr>
        <p:spPr bwMode="auto">
          <a:xfrm>
            <a:off x="5049838" y="32385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22" name="Rectangle 14"/>
          <p:cNvSpPr>
            <a:spLocks noChangeArrowheads="1"/>
          </p:cNvSpPr>
          <p:nvPr/>
        </p:nvSpPr>
        <p:spPr bwMode="auto">
          <a:xfrm>
            <a:off x="5049838" y="323850"/>
            <a:ext cx="1874837"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23" name="Rectangle 15"/>
          <p:cNvSpPr>
            <a:spLocks noChangeArrowheads="1"/>
          </p:cNvSpPr>
          <p:nvPr/>
        </p:nvSpPr>
        <p:spPr bwMode="auto">
          <a:xfrm>
            <a:off x="5657850" y="444500"/>
            <a:ext cx="757238"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League</a:t>
            </a:r>
            <a:endParaRPr lang="en-US"/>
          </a:p>
        </p:txBody>
      </p:sp>
      <p:sp>
        <p:nvSpPr>
          <p:cNvPr id="119824" name="Freeform 16"/>
          <p:cNvSpPr>
            <a:spLocks/>
          </p:cNvSpPr>
          <p:nvPr/>
        </p:nvSpPr>
        <p:spPr bwMode="auto">
          <a:xfrm>
            <a:off x="5049838" y="3368675"/>
            <a:ext cx="1874837" cy="350838"/>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25" name="Rectangle 17"/>
          <p:cNvSpPr>
            <a:spLocks noChangeArrowheads="1"/>
          </p:cNvSpPr>
          <p:nvPr/>
        </p:nvSpPr>
        <p:spPr bwMode="auto">
          <a:xfrm>
            <a:off x="5049838" y="3368675"/>
            <a:ext cx="1874837" cy="350838"/>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26" name="Rectangle 18"/>
          <p:cNvSpPr>
            <a:spLocks noChangeArrowheads="1"/>
          </p:cNvSpPr>
          <p:nvPr/>
        </p:nvSpPr>
        <p:spPr bwMode="auto">
          <a:xfrm>
            <a:off x="5102225" y="3421063"/>
            <a:ext cx="914400"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9827" name="Freeform 19"/>
          <p:cNvSpPr>
            <a:spLocks/>
          </p:cNvSpPr>
          <p:nvPr/>
        </p:nvSpPr>
        <p:spPr bwMode="auto">
          <a:xfrm>
            <a:off x="5049838" y="3719513"/>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28" name="Rectangle 20"/>
          <p:cNvSpPr>
            <a:spLocks noChangeArrowheads="1"/>
          </p:cNvSpPr>
          <p:nvPr/>
        </p:nvSpPr>
        <p:spPr bwMode="auto">
          <a:xfrm>
            <a:off x="5049838" y="3719513"/>
            <a:ext cx="1874837" cy="355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29" name="Rectangle 21"/>
          <p:cNvSpPr>
            <a:spLocks noChangeArrowheads="1"/>
          </p:cNvSpPr>
          <p:nvPr/>
        </p:nvSpPr>
        <p:spPr bwMode="auto">
          <a:xfrm>
            <a:off x="5102225" y="3778250"/>
            <a:ext cx="1058863"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9830" name="Freeform 22"/>
          <p:cNvSpPr>
            <a:spLocks/>
          </p:cNvSpPr>
          <p:nvPr/>
        </p:nvSpPr>
        <p:spPr bwMode="auto">
          <a:xfrm>
            <a:off x="5049838" y="2900363"/>
            <a:ext cx="1874837" cy="468312"/>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31" name="Rectangle 23"/>
          <p:cNvSpPr>
            <a:spLocks noChangeArrowheads="1"/>
          </p:cNvSpPr>
          <p:nvPr/>
        </p:nvSpPr>
        <p:spPr bwMode="auto">
          <a:xfrm>
            <a:off x="5049838" y="2900363"/>
            <a:ext cx="1874837" cy="468312"/>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32" name="Rectangle 24"/>
          <p:cNvSpPr>
            <a:spLocks noChangeArrowheads="1"/>
          </p:cNvSpPr>
          <p:nvPr/>
        </p:nvSpPr>
        <p:spPr bwMode="auto">
          <a:xfrm>
            <a:off x="5426075" y="3027363"/>
            <a:ext cx="124777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Tournament</a:t>
            </a:r>
            <a:endParaRPr lang="en-US"/>
          </a:p>
        </p:txBody>
      </p:sp>
      <p:sp>
        <p:nvSpPr>
          <p:cNvPr id="119833" name="Freeform 25"/>
          <p:cNvSpPr>
            <a:spLocks/>
          </p:cNvSpPr>
          <p:nvPr/>
        </p:nvSpPr>
        <p:spPr bwMode="auto">
          <a:xfrm>
            <a:off x="1841500" y="571341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34" name="Rectangle 26"/>
          <p:cNvSpPr>
            <a:spLocks noChangeArrowheads="1"/>
          </p:cNvSpPr>
          <p:nvPr/>
        </p:nvSpPr>
        <p:spPr bwMode="auto">
          <a:xfrm>
            <a:off x="1841500" y="5713413"/>
            <a:ext cx="1876425"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35" name="Rectangle 27"/>
          <p:cNvSpPr>
            <a:spLocks noChangeArrowheads="1"/>
          </p:cNvSpPr>
          <p:nvPr/>
        </p:nvSpPr>
        <p:spPr bwMode="auto">
          <a:xfrm>
            <a:off x="1893888" y="576580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9836" name="Freeform 28"/>
          <p:cNvSpPr>
            <a:spLocks/>
          </p:cNvSpPr>
          <p:nvPr/>
        </p:nvSpPr>
        <p:spPr bwMode="auto">
          <a:xfrm>
            <a:off x="1841500" y="6064250"/>
            <a:ext cx="1876425" cy="355600"/>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37" name="Rectangle 29"/>
          <p:cNvSpPr>
            <a:spLocks noChangeArrowheads="1"/>
          </p:cNvSpPr>
          <p:nvPr/>
        </p:nvSpPr>
        <p:spPr bwMode="auto">
          <a:xfrm>
            <a:off x="1841500" y="6064250"/>
            <a:ext cx="1876425" cy="355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38" name="Rectangle 30"/>
          <p:cNvSpPr>
            <a:spLocks noChangeArrowheads="1"/>
          </p:cNvSpPr>
          <p:nvPr/>
        </p:nvSpPr>
        <p:spPr bwMode="auto">
          <a:xfrm>
            <a:off x="1893888" y="6122988"/>
            <a:ext cx="1058862"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9839" name="Freeform 31"/>
          <p:cNvSpPr>
            <a:spLocks/>
          </p:cNvSpPr>
          <p:nvPr/>
        </p:nvSpPr>
        <p:spPr bwMode="auto">
          <a:xfrm>
            <a:off x="1841500" y="524510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40" name="Rectangle 32"/>
          <p:cNvSpPr>
            <a:spLocks noChangeArrowheads="1"/>
          </p:cNvSpPr>
          <p:nvPr/>
        </p:nvSpPr>
        <p:spPr bwMode="auto">
          <a:xfrm>
            <a:off x="1841500" y="5245100"/>
            <a:ext cx="1876425"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41" name="Rectangle 33"/>
          <p:cNvSpPr>
            <a:spLocks noChangeArrowheads="1"/>
          </p:cNvSpPr>
          <p:nvPr/>
        </p:nvSpPr>
        <p:spPr bwMode="auto">
          <a:xfrm>
            <a:off x="2513013" y="5372100"/>
            <a:ext cx="6508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Player</a:t>
            </a:r>
            <a:endParaRPr lang="en-US"/>
          </a:p>
        </p:txBody>
      </p:sp>
      <p:sp>
        <p:nvSpPr>
          <p:cNvPr id="119842" name="Freeform 34"/>
          <p:cNvSpPr>
            <a:spLocks/>
          </p:cNvSpPr>
          <p:nvPr/>
        </p:nvSpPr>
        <p:spPr bwMode="auto">
          <a:xfrm>
            <a:off x="5899150" y="1492250"/>
            <a:ext cx="169863" cy="331788"/>
          </a:xfrm>
          <a:custGeom>
            <a:avLst/>
            <a:gdLst>
              <a:gd name="T0" fmla="*/ 55 w 107"/>
              <a:gd name="T1" fmla="*/ 0 h 209"/>
              <a:gd name="T2" fmla="*/ 0 w 107"/>
              <a:gd name="T3" fmla="*/ 107 h 209"/>
              <a:gd name="T4" fmla="*/ 55 w 107"/>
              <a:gd name="T5" fmla="*/ 209 h 209"/>
              <a:gd name="T6" fmla="*/ 107 w 107"/>
              <a:gd name="T7" fmla="*/ 107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7"/>
                </a:lnTo>
                <a:lnTo>
                  <a:pt x="55" y="209"/>
                </a:lnTo>
                <a:lnTo>
                  <a:pt x="107" y="107"/>
                </a:lnTo>
                <a:lnTo>
                  <a:pt x="5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43" name="Rectangle 35"/>
          <p:cNvSpPr>
            <a:spLocks noChangeArrowheads="1"/>
          </p:cNvSpPr>
          <p:nvPr/>
        </p:nvSpPr>
        <p:spPr bwMode="auto">
          <a:xfrm>
            <a:off x="5456238" y="2087563"/>
            <a:ext cx="1055687" cy="2174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9844" name="Line 36"/>
          <p:cNvSpPr>
            <a:spLocks noChangeShapeType="1"/>
          </p:cNvSpPr>
          <p:nvPr/>
        </p:nvSpPr>
        <p:spPr bwMode="auto">
          <a:xfrm flipV="1">
            <a:off x="5986463" y="1824038"/>
            <a:ext cx="1587" cy="10763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48" name="Freeform 40"/>
          <p:cNvSpPr>
            <a:spLocks/>
          </p:cNvSpPr>
          <p:nvPr/>
        </p:nvSpPr>
        <p:spPr bwMode="auto">
          <a:xfrm>
            <a:off x="5049838" y="571341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49" name="Rectangle 41"/>
          <p:cNvSpPr>
            <a:spLocks noChangeArrowheads="1"/>
          </p:cNvSpPr>
          <p:nvPr/>
        </p:nvSpPr>
        <p:spPr bwMode="auto">
          <a:xfrm>
            <a:off x="5049838" y="5713413"/>
            <a:ext cx="1874837"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50" name="Rectangle 42"/>
          <p:cNvSpPr>
            <a:spLocks noChangeArrowheads="1"/>
          </p:cNvSpPr>
          <p:nvPr/>
        </p:nvSpPr>
        <p:spPr bwMode="auto">
          <a:xfrm>
            <a:off x="5102225" y="576580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9851" name="Freeform 43"/>
          <p:cNvSpPr>
            <a:spLocks/>
          </p:cNvSpPr>
          <p:nvPr/>
        </p:nvSpPr>
        <p:spPr bwMode="auto">
          <a:xfrm>
            <a:off x="5049838" y="6064250"/>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52" name="Rectangle 44"/>
          <p:cNvSpPr>
            <a:spLocks noChangeArrowheads="1"/>
          </p:cNvSpPr>
          <p:nvPr/>
        </p:nvSpPr>
        <p:spPr bwMode="auto">
          <a:xfrm>
            <a:off x="5049838" y="6064250"/>
            <a:ext cx="1874837" cy="355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53" name="Rectangle 45"/>
          <p:cNvSpPr>
            <a:spLocks noChangeArrowheads="1"/>
          </p:cNvSpPr>
          <p:nvPr/>
        </p:nvSpPr>
        <p:spPr bwMode="auto">
          <a:xfrm>
            <a:off x="5102225" y="6122988"/>
            <a:ext cx="1058863"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9854" name="Freeform 46"/>
          <p:cNvSpPr>
            <a:spLocks/>
          </p:cNvSpPr>
          <p:nvPr/>
        </p:nvSpPr>
        <p:spPr bwMode="auto">
          <a:xfrm>
            <a:off x="5049838" y="524510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55" name="Rectangle 47"/>
          <p:cNvSpPr>
            <a:spLocks noChangeArrowheads="1"/>
          </p:cNvSpPr>
          <p:nvPr/>
        </p:nvSpPr>
        <p:spPr bwMode="auto">
          <a:xfrm>
            <a:off x="5049838" y="5245100"/>
            <a:ext cx="1874837"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56" name="Rectangle 48"/>
          <p:cNvSpPr>
            <a:spLocks noChangeArrowheads="1"/>
          </p:cNvSpPr>
          <p:nvPr/>
        </p:nvSpPr>
        <p:spPr bwMode="auto">
          <a:xfrm>
            <a:off x="5708650" y="5372100"/>
            <a:ext cx="623888"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Match</a:t>
            </a:r>
            <a:endParaRPr lang="en-US"/>
          </a:p>
        </p:txBody>
      </p:sp>
      <p:sp>
        <p:nvSpPr>
          <p:cNvPr id="119857" name="Freeform 49"/>
          <p:cNvSpPr>
            <a:spLocks/>
          </p:cNvSpPr>
          <p:nvPr/>
        </p:nvSpPr>
        <p:spPr bwMode="auto">
          <a:xfrm>
            <a:off x="5899150" y="4075113"/>
            <a:ext cx="169863" cy="331787"/>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59" name="Line 51"/>
          <p:cNvSpPr>
            <a:spLocks noChangeShapeType="1"/>
          </p:cNvSpPr>
          <p:nvPr/>
        </p:nvSpPr>
        <p:spPr bwMode="auto">
          <a:xfrm flipV="1">
            <a:off x="5986463" y="4406900"/>
            <a:ext cx="1587" cy="83820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63" name="Freeform 55"/>
          <p:cNvSpPr>
            <a:spLocks/>
          </p:cNvSpPr>
          <p:nvPr/>
        </p:nvSpPr>
        <p:spPr bwMode="auto">
          <a:xfrm>
            <a:off x="1841500" y="79216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64" name="Rectangle 56"/>
          <p:cNvSpPr>
            <a:spLocks noChangeArrowheads="1"/>
          </p:cNvSpPr>
          <p:nvPr/>
        </p:nvSpPr>
        <p:spPr bwMode="auto">
          <a:xfrm>
            <a:off x="1841500" y="792163"/>
            <a:ext cx="1876425"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65" name="Rectangle 57"/>
          <p:cNvSpPr>
            <a:spLocks noChangeArrowheads="1"/>
          </p:cNvSpPr>
          <p:nvPr/>
        </p:nvSpPr>
        <p:spPr bwMode="auto">
          <a:xfrm>
            <a:off x="1893888" y="84455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9866" name="Freeform 58"/>
          <p:cNvSpPr>
            <a:spLocks/>
          </p:cNvSpPr>
          <p:nvPr/>
        </p:nvSpPr>
        <p:spPr bwMode="auto">
          <a:xfrm>
            <a:off x="1841500" y="1143000"/>
            <a:ext cx="1876425" cy="34925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67" name="Rectangle 59"/>
          <p:cNvSpPr>
            <a:spLocks noChangeArrowheads="1"/>
          </p:cNvSpPr>
          <p:nvPr/>
        </p:nvSpPr>
        <p:spPr bwMode="auto">
          <a:xfrm>
            <a:off x="1841500" y="1143000"/>
            <a:ext cx="1876425" cy="34925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68" name="Rectangle 60"/>
          <p:cNvSpPr>
            <a:spLocks noChangeArrowheads="1"/>
          </p:cNvSpPr>
          <p:nvPr/>
        </p:nvSpPr>
        <p:spPr bwMode="auto">
          <a:xfrm>
            <a:off x="1893888" y="1195388"/>
            <a:ext cx="1058862"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9869" name="Freeform 61"/>
          <p:cNvSpPr>
            <a:spLocks/>
          </p:cNvSpPr>
          <p:nvPr/>
        </p:nvSpPr>
        <p:spPr bwMode="auto">
          <a:xfrm>
            <a:off x="1841500" y="32385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870" name="Rectangle 62"/>
          <p:cNvSpPr>
            <a:spLocks noChangeArrowheads="1"/>
          </p:cNvSpPr>
          <p:nvPr/>
        </p:nvSpPr>
        <p:spPr bwMode="auto">
          <a:xfrm>
            <a:off x="1841500" y="323850"/>
            <a:ext cx="1876425"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871" name="Rectangle 63"/>
          <p:cNvSpPr>
            <a:spLocks noChangeArrowheads="1"/>
          </p:cNvSpPr>
          <p:nvPr/>
        </p:nvSpPr>
        <p:spPr bwMode="auto">
          <a:xfrm>
            <a:off x="2132013" y="444500"/>
            <a:ext cx="757237"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League</a:t>
            </a:r>
            <a:endParaRPr lang="en-US"/>
          </a:p>
        </p:txBody>
      </p:sp>
      <p:sp>
        <p:nvSpPr>
          <p:cNvPr id="119872" name="Rectangle 64"/>
          <p:cNvSpPr>
            <a:spLocks noChangeArrowheads="1"/>
          </p:cNvSpPr>
          <p:nvPr/>
        </p:nvSpPr>
        <p:spPr bwMode="auto">
          <a:xfrm>
            <a:off x="2794000" y="444500"/>
            <a:ext cx="6032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 </a:t>
            </a:r>
            <a:endParaRPr lang="en-US"/>
          </a:p>
        </p:txBody>
      </p:sp>
      <p:sp>
        <p:nvSpPr>
          <p:cNvPr id="119873" name="Rectangle 65"/>
          <p:cNvSpPr>
            <a:spLocks noChangeArrowheads="1"/>
          </p:cNvSpPr>
          <p:nvPr/>
        </p:nvSpPr>
        <p:spPr bwMode="auto">
          <a:xfrm>
            <a:off x="2844800" y="444500"/>
            <a:ext cx="6731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Owner</a:t>
            </a:r>
            <a:endParaRPr lang="en-US"/>
          </a:p>
        </p:txBody>
      </p:sp>
      <p:sp>
        <p:nvSpPr>
          <p:cNvPr id="119874" name="Line 66"/>
          <p:cNvSpPr>
            <a:spLocks noChangeShapeType="1"/>
          </p:cNvSpPr>
          <p:nvPr/>
        </p:nvSpPr>
        <p:spPr bwMode="auto">
          <a:xfrm>
            <a:off x="3717925" y="904875"/>
            <a:ext cx="1331913"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75" name="Rectangle 67"/>
          <p:cNvSpPr>
            <a:spLocks noChangeArrowheads="1"/>
          </p:cNvSpPr>
          <p:nvPr/>
        </p:nvSpPr>
        <p:spPr bwMode="auto">
          <a:xfrm>
            <a:off x="3835400" y="560388"/>
            <a:ext cx="100013" cy="2190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9876" name="Rectangle 68"/>
          <p:cNvSpPr>
            <a:spLocks noChangeArrowheads="1"/>
          </p:cNvSpPr>
          <p:nvPr/>
        </p:nvSpPr>
        <p:spPr bwMode="auto">
          <a:xfrm>
            <a:off x="3838575" y="563563"/>
            <a:ext cx="120650"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1</a:t>
            </a:r>
            <a:endParaRPr lang="en-US"/>
          </a:p>
        </p:txBody>
      </p:sp>
      <p:sp>
        <p:nvSpPr>
          <p:cNvPr id="119877" name="Rectangle 69"/>
          <p:cNvSpPr>
            <a:spLocks noChangeArrowheads="1"/>
          </p:cNvSpPr>
          <p:nvPr/>
        </p:nvSpPr>
        <p:spPr bwMode="auto">
          <a:xfrm>
            <a:off x="4849813" y="560388"/>
            <a:ext cx="68262" cy="2190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9878" name="Rectangle 70"/>
          <p:cNvSpPr>
            <a:spLocks noChangeArrowheads="1"/>
          </p:cNvSpPr>
          <p:nvPr/>
        </p:nvSpPr>
        <p:spPr bwMode="auto">
          <a:xfrm>
            <a:off x="4851400" y="563563"/>
            <a:ext cx="841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
            </a:r>
            <a:endParaRPr lang="en-US"/>
          </a:p>
        </p:txBody>
      </p:sp>
      <p:sp>
        <p:nvSpPr>
          <p:cNvPr id="119879" name="Line 71"/>
          <p:cNvSpPr>
            <a:spLocks noChangeShapeType="1"/>
          </p:cNvSpPr>
          <p:nvPr/>
        </p:nvSpPr>
        <p:spPr bwMode="auto">
          <a:xfrm>
            <a:off x="3717925" y="5826125"/>
            <a:ext cx="1331913"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880" name="Rectangle 72"/>
          <p:cNvSpPr>
            <a:spLocks noChangeArrowheads="1"/>
          </p:cNvSpPr>
          <p:nvPr/>
        </p:nvSpPr>
        <p:spPr bwMode="auto">
          <a:xfrm>
            <a:off x="3848100" y="5481638"/>
            <a:ext cx="76200" cy="2190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9881" name="Rectangle 73"/>
          <p:cNvSpPr>
            <a:spLocks noChangeArrowheads="1"/>
          </p:cNvSpPr>
          <p:nvPr/>
        </p:nvSpPr>
        <p:spPr bwMode="auto">
          <a:xfrm>
            <a:off x="3851275" y="5484813"/>
            <a:ext cx="841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
            </a:r>
            <a:endParaRPr lang="en-US"/>
          </a:p>
        </p:txBody>
      </p:sp>
      <p:sp>
        <p:nvSpPr>
          <p:cNvPr id="119882" name="Rectangle 74"/>
          <p:cNvSpPr>
            <a:spLocks noChangeArrowheads="1"/>
          </p:cNvSpPr>
          <p:nvPr/>
        </p:nvSpPr>
        <p:spPr bwMode="auto">
          <a:xfrm>
            <a:off x="4849813" y="5481638"/>
            <a:ext cx="68262" cy="2254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9883" name="Rectangle 75"/>
          <p:cNvSpPr>
            <a:spLocks noChangeArrowheads="1"/>
          </p:cNvSpPr>
          <p:nvPr/>
        </p:nvSpPr>
        <p:spPr bwMode="auto">
          <a:xfrm>
            <a:off x="4851400" y="5491163"/>
            <a:ext cx="841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
            </a:r>
            <a:endParaRPr lang="en-US"/>
          </a:p>
        </p:txBody>
      </p:sp>
      <p:grpSp>
        <p:nvGrpSpPr>
          <p:cNvPr id="119906" name="Group 98"/>
          <p:cNvGrpSpPr>
            <a:grpSpLocks/>
          </p:cNvGrpSpPr>
          <p:nvPr/>
        </p:nvGrpSpPr>
        <p:grpSpPr bwMode="auto">
          <a:xfrm>
            <a:off x="2163763" y="1720850"/>
            <a:ext cx="1874837" cy="1174750"/>
            <a:chOff x="1200" y="1824"/>
            <a:chExt cx="1181" cy="740"/>
          </a:xfrm>
        </p:grpSpPr>
        <p:sp>
          <p:nvSpPr>
            <p:cNvPr id="119907" name="Freeform 99"/>
            <p:cNvSpPr>
              <a:spLocks/>
            </p:cNvSpPr>
            <p:nvPr/>
          </p:nvSpPr>
          <p:spPr bwMode="auto">
            <a:xfrm>
              <a:off x="1200" y="211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908" name="Rectangle 100"/>
            <p:cNvSpPr>
              <a:spLocks noChangeArrowheads="1"/>
            </p:cNvSpPr>
            <p:nvPr/>
          </p:nvSpPr>
          <p:spPr bwMode="auto">
            <a:xfrm>
              <a:off x="1200" y="2119"/>
              <a:ext cx="1181"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909" name="Rectangle 101"/>
            <p:cNvSpPr>
              <a:spLocks noChangeArrowheads="1"/>
            </p:cNvSpPr>
            <p:nvPr/>
          </p:nvSpPr>
          <p:spPr bwMode="auto">
            <a:xfrm>
              <a:off x="1233" y="2152"/>
              <a:ext cx="57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9910" name="Freeform 102"/>
            <p:cNvSpPr>
              <a:spLocks/>
            </p:cNvSpPr>
            <p:nvPr/>
          </p:nvSpPr>
          <p:spPr bwMode="auto">
            <a:xfrm>
              <a:off x="1200" y="234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911" name="Rectangle 103"/>
            <p:cNvSpPr>
              <a:spLocks noChangeArrowheads="1"/>
            </p:cNvSpPr>
            <p:nvPr/>
          </p:nvSpPr>
          <p:spPr bwMode="auto">
            <a:xfrm>
              <a:off x="1200" y="2340"/>
              <a:ext cx="1181" cy="22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912" name="Rectangle 104"/>
            <p:cNvSpPr>
              <a:spLocks noChangeArrowheads="1"/>
            </p:cNvSpPr>
            <p:nvPr/>
          </p:nvSpPr>
          <p:spPr bwMode="auto">
            <a:xfrm>
              <a:off x="1233" y="2377"/>
              <a:ext cx="667"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9913" name="Freeform 105"/>
            <p:cNvSpPr>
              <a:spLocks/>
            </p:cNvSpPr>
            <p:nvPr/>
          </p:nvSpPr>
          <p:spPr bwMode="auto">
            <a:xfrm>
              <a:off x="1200" y="182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914" name="Rectangle 106"/>
            <p:cNvSpPr>
              <a:spLocks noChangeArrowheads="1"/>
            </p:cNvSpPr>
            <p:nvPr/>
          </p:nvSpPr>
          <p:spPr bwMode="auto">
            <a:xfrm>
              <a:off x="1200" y="1824"/>
              <a:ext cx="1181" cy="29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915" name="Rectangle 107"/>
            <p:cNvSpPr>
              <a:spLocks noChangeArrowheads="1"/>
            </p:cNvSpPr>
            <p:nvPr/>
          </p:nvSpPr>
          <p:spPr bwMode="auto">
            <a:xfrm>
              <a:off x="1344" y="1824"/>
              <a:ext cx="862"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Arial" charset="0"/>
                </a:rPr>
                <a:t>Tournament_</a:t>
              </a:r>
            </a:p>
            <a:p>
              <a:pPr algn="ctr"/>
              <a:r>
                <a:rPr lang="en-US" sz="1700">
                  <a:solidFill>
                    <a:srgbClr val="000000"/>
                  </a:solidFill>
                  <a:latin typeface="Arial" charset="0"/>
                </a:rPr>
                <a:t>Boundary</a:t>
              </a:r>
              <a:endParaRPr lang="en-US"/>
            </a:p>
          </p:txBody>
        </p:sp>
      </p:grpSp>
      <p:grpSp>
        <p:nvGrpSpPr>
          <p:cNvPr id="119916" name="Group 108"/>
          <p:cNvGrpSpPr>
            <a:grpSpLocks/>
          </p:cNvGrpSpPr>
          <p:nvPr/>
        </p:nvGrpSpPr>
        <p:grpSpPr bwMode="auto">
          <a:xfrm>
            <a:off x="2163763" y="3124200"/>
            <a:ext cx="1874837" cy="1752600"/>
            <a:chOff x="1056" y="1968"/>
            <a:chExt cx="1181" cy="1104"/>
          </a:xfrm>
        </p:grpSpPr>
        <p:sp>
          <p:nvSpPr>
            <p:cNvPr id="119917" name="Freeform 109"/>
            <p:cNvSpPr>
              <a:spLocks/>
            </p:cNvSpPr>
            <p:nvPr/>
          </p:nvSpPr>
          <p:spPr bwMode="auto">
            <a:xfrm>
              <a:off x="1056" y="2627"/>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918" name="Rectangle 110"/>
            <p:cNvSpPr>
              <a:spLocks noChangeArrowheads="1"/>
            </p:cNvSpPr>
            <p:nvPr/>
          </p:nvSpPr>
          <p:spPr bwMode="auto">
            <a:xfrm>
              <a:off x="1056" y="2627"/>
              <a:ext cx="1181"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919" name="Rectangle 111"/>
            <p:cNvSpPr>
              <a:spLocks noChangeArrowheads="1"/>
            </p:cNvSpPr>
            <p:nvPr/>
          </p:nvSpPr>
          <p:spPr bwMode="auto">
            <a:xfrm>
              <a:off x="1089" y="2660"/>
              <a:ext cx="57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19920" name="Freeform 112"/>
            <p:cNvSpPr>
              <a:spLocks/>
            </p:cNvSpPr>
            <p:nvPr/>
          </p:nvSpPr>
          <p:spPr bwMode="auto">
            <a:xfrm>
              <a:off x="1056" y="2848"/>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921" name="Rectangle 113"/>
            <p:cNvSpPr>
              <a:spLocks noChangeArrowheads="1"/>
            </p:cNvSpPr>
            <p:nvPr/>
          </p:nvSpPr>
          <p:spPr bwMode="auto">
            <a:xfrm>
              <a:off x="1056" y="2848"/>
              <a:ext cx="1181" cy="22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922" name="Rectangle 114"/>
            <p:cNvSpPr>
              <a:spLocks noChangeArrowheads="1"/>
            </p:cNvSpPr>
            <p:nvPr/>
          </p:nvSpPr>
          <p:spPr bwMode="auto">
            <a:xfrm>
              <a:off x="1089" y="2885"/>
              <a:ext cx="667"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19923" name="Rectangle 115"/>
            <p:cNvSpPr>
              <a:spLocks noChangeArrowheads="1"/>
            </p:cNvSpPr>
            <p:nvPr/>
          </p:nvSpPr>
          <p:spPr bwMode="auto">
            <a:xfrm>
              <a:off x="1056" y="1968"/>
              <a:ext cx="1181" cy="659"/>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924" name="Rectangle 116"/>
            <p:cNvSpPr>
              <a:spLocks noChangeArrowheads="1"/>
            </p:cNvSpPr>
            <p:nvPr/>
          </p:nvSpPr>
          <p:spPr bwMode="auto">
            <a:xfrm>
              <a:off x="1203" y="2016"/>
              <a:ext cx="862" cy="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Arial" charset="0"/>
                </a:rPr>
                <a:t>Announce_</a:t>
              </a:r>
            </a:p>
            <a:p>
              <a:pPr algn="ctr"/>
              <a:r>
                <a:rPr lang="en-US" sz="1700">
                  <a:solidFill>
                    <a:srgbClr val="000000"/>
                  </a:solidFill>
                  <a:latin typeface="Arial" charset="0"/>
                </a:rPr>
                <a:t>Tournament_</a:t>
              </a:r>
            </a:p>
            <a:p>
              <a:pPr algn="ctr"/>
              <a:r>
                <a:rPr lang="en-US" sz="1700">
                  <a:solidFill>
                    <a:srgbClr val="000000"/>
                  </a:solidFill>
                  <a:latin typeface="Arial" charset="0"/>
                </a:rPr>
                <a:t>Control</a:t>
              </a:r>
              <a:endParaRPr lang="en-US"/>
            </a:p>
          </p:txBody>
        </p:sp>
      </p:grpSp>
    </p:spTree>
    <p:extLst>
      <p:ext uri="{BB962C8B-B14F-4D97-AF65-F5344CB8AC3E}">
        <p14:creationId xmlns:p14="http://schemas.microsoft.com/office/powerpoint/2010/main" val="9647864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981268" y="179388"/>
            <a:ext cx="6019642" cy="688975"/>
          </a:xfrm>
        </p:spPr>
        <p:txBody>
          <a:bodyPr/>
          <a:lstStyle/>
          <a:p>
            <a:r>
              <a:rPr lang="en-US" sz="2400" dirty="0"/>
              <a:t>Impact on  ARENA</a:t>
            </a:r>
            <a:r>
              <a:rPr lang="ja-JP" altLang="en-US" sz="2400" dirty="0">
                <a:latin typeface="Arial"/>
              </a:rPr>
              <a:t>’</a:t>
            </a:r>
            <a:r>
              <a:rPr lang="en-US" sz="2400" dirty="0"/>
              <a:t>s Object Model (</a:t>
            </a:r>
            <a:r>
              <a:rPr lang="en-US" sz="2400" dirty="0" err="1"/>
              <a:t>ctd</a:t>
            </a:r>
            <a:r>
              <a:rPr lang="en-US" sz="2400" dirty="0"/>
              <a:t>)</a:t>
            </a:r>
          </a:p>
        </p:txBody>
      </p:sp>
      <p:sp>
        <p:nvSpPr>
          <p:cNvPr id="122883" name="Rectangle 3"/>
          <p:cNvSpPr>
            <a:spLocks noGrp="1" noChangeArrowheads="1"/>
          </p:cNvSpPr>
          <p:nvPr>
            <p:ph type="body" idx="1"/>
          </p:nvPr>
        </p:nvSpPr>
        <p:spPr>
          <a:xfrm>
            <a:off x="431800" y="1066862"/>
            <a:ext cx="8229600" cy="5065712"/>
          </a:xfrm>
        </p:spPr>
        <p:txBody>
          <a:bodyPr/>
          <a:lstStyle/>
          <a:p>
            <a:pPr>
              <a:lnSpc>
                <a:spcPct val="100000"/>
              </a:lnSpc>
            </a:pPr>
            <a:r>
              <a:rPr lang="en-US" sz="2000" dirty="0"/>
              <a:t>The </a:t>
            </a:r>
            <a:r>
              <a:rPr lang="en-US" sz="2000" dirty="0">
                <a:solidFill>
                  <a:srgbClr val="FF0000"/>
                </a:solidFill>
              </a:rPr>
              <a:t>Sequence Diagram </a:t>
            </a:r>
            <a:r>
              <a:rPr lang="en-US" sz="2000" dirty="0"/>
              <a:t>also supplied us with a lot of new events</a:t>
            </a:r>
          </a:p>
          <a:p>
            <a:pPr lvl="1">
              <a:lnSpc>
                <a:spcPct val="100000"/>
              </a:lnSpc>
            </a:pPr>
            <a:r>
              <a:rPr lang="en-US" sz="1800" dirty="0" err="1"/>
              <a:t>newTournament</a:t>
            </a:r>
            <a:r>
              <a:rPr lang="en-US" sz="1800" dirty="0"/>
              <a:t>(league)</a:t>
            </a:r>
          </a:p>
          <a:p>
            <a:pPr lvl="1">
              <a:lnSpc>
                <a:spcPct val="100000"/>
              </a:lnSpc>
            </a:pPr>
            <a:r>
              <a:rPr lang="en-US" sz="1800" dirty="0" err="1"/>
              <a:t>setName</a:t>
            </a:r>
            <a:r>
              <a:rPr lang="en-US" sz="1800" dirty="0"/>
              <a:t>(name)</a:t>
            </a:r>
          </a:p>
          <a:p>
            <a:pPr lvl="1">
              <a:lnSpc>
                <a:spcPct val="100000"/>
              </a:lnSpc>
            </a:pPr>
            <a:r>
              <a:rPr lang="en-US" sz="1800" dirty="0" err="1"/>
              <a:t>setMaxPlayers</a:t>
            </a:r>
            <a:r>
              <a:rPr lang="en-US" sz="1800" dirty="0"/>
              <a:t>(max)</a:t>
            </a:r>
          </a:p>
          <a:p>
            <a:pPr lvl="1">
              <a:lnSpc>
                <a:spcPct val="100000"/>
              </a:lnSpc>
            </a:pPr>
            <a:r>
              <a:rPr lang="en-US" sz="1800" dirty="0"/>
              <a:t>Commit</a:t>
            </a:r>
          </a:p>
          <a:p>
            <a:pPr lvl="1">
              <a:lnSpc>
                <a:spcPct val="100000"/>
              </a:lnSpc>
            </a:pPr>
            <a:r>
              <a:rPr lang="en-US" sz="1800" dirty="0" err="1"/>
              <a:t>checkMaxTournaments</a:t>
            </a:r>
            <a:r>
              <a:rPr lang="en-US" sz="1800" dirty="0"/>
              <a:t>()</a:t>
            </a:r>
          </a:p>
          <a:p>
            <a:pPr lvl="1">
              <a:lnSpc>
                <a:spcPct val="100000"/>
              </a:lnSpc>
            </a:pPr>
            <a:r>
              <a:rPr lang="en-US" sz="1800" dirty="0" err="1"/>
              <a:t>createTournament</a:t>
            </a:r>
            <a:endParaRPr lang="en-US" sz="1800" dirty="0"/>
          </a:p>
          <a:p>
            <a:pPr>
              <a:lnSpc>
                <a:spcPct val="100000"/>
              </a:lnSpc>
            </a:pPr>
            <a:r>
              <a:rPr lang="en-US" sz="2000" dirty="0"/>
              <a:t>Question: Who owns these events?</a:t>
            </a:r>
          </a:p>
          <a:p>
            <a:pPr>
              <a:lnSpc>
                <a:spcPct val="100000"/>
              </a:lnSpc>
            </a:pPr>
            <a:r>
              <a:rPr lang="en-US" sz="2000" dirty="0"/>
              <a:t>Answer: For each object that receives an event </a:t>
            </a:r>
            <a:r>
              <a:rPr lang="en-US" sz="2000" i="1" dirty="0"/>
              <a:t>[and each incoming event?]</a:t>
            </a:r>
            <a:r>
              <a:rPr lang="en-US" sz="2000" dirty="0"/>
              <a:t> there is a public operation in the associated class.</a:t>
            </a:r>
          </a:p>
          <a:p>
            <a:pPr lvl="1">
              <a:lnSpc>
                <a:spcPct val="100000"/>
              </a:lnSpc>
            </a:pPr>
            <a:r>
              <a:rPr lang="en-US" sz="1800" dirty="0"/>
              <a:t>The name of the operation is usually the name of the event. </a:t>
            </a:r>
          </a:p>
          <a:p>
            <a:pPr lvl="1">
              <a:lnSpc>
                <a:spcPct val="100000"/>
              </a:lnSpc>
            </a:pPr>
            <a:r>
              <a:rPr lang="en-US" sz="1800" b="0" i="1" dirty="0"/>
              <a:t>[Complex transactions may have sub-diagrams and internal events]</a:t>
            </a:r>
          </a:p>
          <a:p>
            <a:pPr lvl="1">
              <a:lnSpc>
                <a:spcPct val="100000"/>
              </a:lnSpc>
            </a:pPr>
            <a:endParaRPr lang="en-US" sz="1800" b="0" dirty="0"/>
          </a:p>
        </p:txBody>
      </p:sp>
    </p:spTree>
    <p:extLst>
      <p:ext uri="{BB962C8B-B14F-4D97-AF65-F5344CB8AC3E}">
        <p14:creationId xmlns:p14="http://schemas.microsoft.com/office/powerpoint/2010/main" val="724666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28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228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28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28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28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28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88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8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2288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228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90564" y="179388"/>
            <a:ext cx="8453436" cy="688975"/>
          </a:xfrm>
        </p:spPr>
        <p:txBody>
          <a:bodyPr/>
          <a:lstStyle/>
          <a:p>
            <a:r>
              <a:rPr lang="en-US" sz="2400" dirty="0"/>
              <a:t>Example from the Sequence Diagram</a:t>
            </a:r>
          </a:p>
        </p:txBody>
      </p:sp>
      <p:sp>
        <p:nvSpPr>
          <p:cNvPr id="123978" name="Rectangle 74"/>
          <p:cNvSpPr>
            <a:spLocks noChangeArrowheads="1"/>
          </p:cNvSpPr>
          <p:nvPr/>
        </p:nvSpPr>
        <p:spPr bwMode="auto">
          <a:xfrm>
            <a:off x="2443163" y="5410200"/>
            <a:ext cx="1663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Arial" charset="0"/>
              </a:rPr>
              <a:t>createTournament</a:t>
            </a:r>
          </a:p>
          <a:p>
            <a:r>
              <a:rPr lang="en-US" sz="1500">
                <a:solidFill>
                  <a:srgbClr val="FF0000"/>
                </a:solidFill>
                <a:latin typeface="Arial" charset="0"/>
              </a:rPr>
              <a:t>(name, maxp)</a:t>
            </a:r>
            <a:endParaRPr lang="en-US" sz="2400"/>
          </a:p>
        </p:txBody>
      </p:sp>
      <p:sp>
        <p:nvSpPr>
          <p:cNvPr id="123980" name="Line 76"/>
          <p:cNvSpPr>
            <a:spLocks noChangeShapeType="1"/>
          </p:cNvSpPr>
          <p:nvPr/>
        </p:nvSpPr>
        <p:spPr bwMode="auto">
          <a:xfrm flipV="1">
            <a:off x="2427288" y="5854700"/>
            <a:ext cx="1527175" cy="6350"/>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24049" name="Group 145"/>
          <p:cNvGrpSpPr>
            <a:grpSpLocks/>
          </p:cNvGrpSpPr>
          <p:nvPr/>
        </p:nvGrpSpPr>
        <p:grpSpPr bwMode="auto">
          <a:xfrm>
            <a:off x="3757613" y="4443413"/>
            <a:ext cx="363537" cy="1620837"/>
            <a:chOff x="2367" y="2799"/>
            <a:chExt cx="229" cy="1021"/>
          </a:xfrm>
        </p:grpSpPr>
        <p:sp>
          <p:nvSpPr>
            <p:cNvPr id="123975" name="Line 71"/>
            <p:cNvSpPr>
              <a:spLocks noChangeShapeType="1"/>
            </p:cNvSpPr>
            <p:nvPr/>
          </p:nvSpPr>
          <p:spPr bwMode="auto">
            <a:xfrm>
              <a:off x="2595" y="2799"/>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76" name="Line 72"/>
            <p:cNvSpPr>
              <a:spLocks noChangeShapeType="1"/>
            </p:cNvSpPr>
            <p:nvPr/>
          </p:nvSpPr>
          <p:spPr bwMode="auto">
            <a:xfrm>
              <a:off x="2595" y="3250"/>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77" name="Line 73"/>
            <p:cNvSpPr>
              <a:spLocks noChangeShapeType="1"/>
            </p:cNvSpPr>
            <p:nvPr/>
          </p:nvSpPr>
          <p:spPr bwMode="auto">
            <a:xfrm>
              <a:off x="2595" y="3581"/>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79" name="Freeform 75"/>
            <p:cNvSpPr>
              <a:spLocks/>
            </p:cNvSpPr>
            <p:nvPr/>
          </p:nvSpPr>
          <p:spPr bwMode="auto">
            <a:xfrm>
              <a:off x="2479" y="3644"/>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81" name="Rectangle 77"/>
            <p:cNvSpPr>
              <a:spLocks noChangeArrowheads="1"/>
            </p:cNvSpPr>
            <p:nvPr/>
          </p:nvSpPr>
          <p:spPr bwMode="auto">
            <a:xfrm>
              <a:off x="2367" y="3552"/>
              <a:ext cx="24"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grpSp>
      <p:grpSp>
        <p:nvGrpSpPr>
          <p:cNvPr id="124048" name="Group 144"/>
          <p:cNvGrpSpPr>
            <a:grpSpLocks/>
          </p:cNvGrpSpPr>
          <p:nvPr/>
        </p:nvGrpSpPr>
        <p:grpSpPr bwMode="auto">
          <a:xfrm>
            <a:off x="239713" y="685800"/>
            <a:ext cx="8904287" cy="5943600"/>
            <a:chOff x="96" y="480"/>
            <a:chExt cx="5609" cy="3744"/>
          </a:xfrm>
        </p:grpSpPr>
        <p:sp>
          <p:nvSpPr>
            <p:cNvPr id="123995" name="Line 91"/>
            <p:cNvSpPr>
              <a:spLocks noChangeShapeType="1"/>
            </p:cNvSpPr>
            <p:nvPr/>
          </p:nvSpPr>
          <p:spPr bwMode="auto">
            <a:xfrm>
              <a:off x="4419" y="3373"/>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96" name="Line 92"/>
            <p:cNvSpPr>
              <a:spLocks noChangeShapeType="1"/>
            </p:cNvSpPr>
            <p:nvPr/>
          </p:nvSpPr>
          <p:spPr bwMode="auto">
            <a:xfrm>
              <a:off x="4419" y="3812"/>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97" name="Freeform 93"/>
            <p:cNvSpPr>
              <a:spLocks/>
            </p:cNvSpPr>
            <p:nvPr/>
          </p:nvSpPr>
          <p:spPr bwMode="auto">
            <a:xfrm>
              <a:off x="4369" y="3611"/>
              <a:ext cx="95" cy="517"/>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98" name="Rectangle 94"/>
            <p:cNvSpPr>
              <a:spLocks noChangeArrowheads="1"/>
            </p:cNvSpPr>
            <p:nvPr/>
          </p:nvSpPr>
          <p:spPr bwMode="auto">
            <a:xfrm>
              <a:off x="4369" y="3611"/>
              <a:ext cx="95" cy="517"/>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999" name="Freeform 95"/>
            <p:cNvSpPr>
              <a:spLocks/>
            </p:cNvSpPr>
            <p:nvPr/>
          </p:nvSpPr>
          <p:spPr bwMode="auto">
            <a:xfrm>
              <a:off x="4303" y="3682"/>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000" name="Rectangle 96"/>
            <p:cNvSpPr>
              <a:spLocks noChangeArrowheads="1"/>
            </p:cNvSpPr>
            <p:nvPr/>
          </p:nvSpPr>
          <p:spPr bwMode="auto">
            <a:xfrm>
              <a:off x="2588" y="3596"/>
              <a:ext cx="1087" cy="9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001" name="Line 97"/>
            <p:cNvSpPr>
              <a:spLocks noChangeShapeType="1"/>
            </p:cNvSpPr>
            <p:nvPr/>
          </p:nvSpPr>
          <p:spPr bwMode="auto">
            <a:xfrm>
              <a:off x="2611" y="3727"/>
              <a:ext cx="168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02" name="Rectangle 98"/>
            <p:cNvSpPr>
              <a:spLocks noChangeArrowheads="1"/>
            </p:cNvSpPr>
            <p:nvPr/>
          </p:nvSpPr>
          <p:spPr bwMode="auto">
            <a:xfrm>
              <a:off x="2830" y="3299"/>
              <a:ext cx="774" cy="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create</a:t>
              </a:r>
            </a:p>
            <a:p>
              <a:r>
                <a:rPr lang="en-US" sz="1500">
                  <a:solidFill>
                    <a:srgbClr val="000000"/>
                  </a:solidFill>
                  <a:latin typeface="Arial" charset="0"/>
                </a:rPr>
                <a:t>Tournament</a:t>
              </a:r>
            </a:p>
            <a:p>
              <a:r>
                <a:rPr lang="en-US" sz="1500">
                  <a:solidFill>
                    <a:srgbClr val="000000"/>
                  </a:solidFill>
                  <a:latin typeface="Arial" charset="0"/>
                </a:rPr>
                <a:t>(name, maxp)</a:t>
              </a:r>
              <a:endParaRPr lang="en-US" sz="2400"/>
            </a:p>
          </p:txBody>
        </p:sp>
        <p:sp>
          <p:nvSpPr>
            <p:cNvPr id="124038" name="Line 134"/>
            <p:cNvSpPr>
              <a:spLocks noChangeShapeType="1"/>
            </p:cNvSpPr>
            <p:nvPr/>
          </p:nvSpPr>
          <p:spPr bwMode="auto">
            <a:xfrm>
              <a:off x="2600" y="3986"/>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39" name="Rectangle 135"/>
            <p:cNvSpPr>
              <a:spLocks noChangeArrowheads="1"/>
            </p:cNvSpPr>
            <p:nvPr/>
          </p:nvSpPr>
          <p:spPr bwMode="auto">
            <a:xfrm>
              <a:off x="2550" y="3705"/>
              <a:ext cx="90" cy="276"/>
            </a:xfrm>
            <a:prstGeom prst="rect">
              <a:avLst/>
            </a:prstGeom>
            <a:solidFill>
              <a:schemeClr val="accent1"/>
            </a:solidFill>
            <a:ln w="4763">
              <a:solidFill>
                <a:srgbClr val="000000"/>
              </a:solidFill>
              <a:miter lim="800000"/>
              <a:headEnd/>
              <a:tailEnd/>
            </a:ln>
          </p:spPr>
          <p:txBody>
            <a:bodyPr/>
            <a:lstStyle/>
            <a:p>
              <a:endParaRPr lang="en-US"/>
            </a:p>
          </p:txBody>
        </p:sp>
        <p:grpSp>
          <p:nvGrpSpPr>
            <p:cNvPr id="123907" name="Group 3"/>
            <p:cNvGrpSpPr>
              <a:grpSpLocks/>
            </p:cNvGrpSpPr>
            <p:nvPr/>
          </p:nvGrpSpPr>
          <p:grpSpPr bwMode="auto">
            <a:xfrm>
              <a:off x="96" y="480"/>
              <a:ext cx="576" cy="672"/>
              <a:chOff x="96" y="480"/>
              <a:chExt cx="576" cy="672"/>
            </a:xfrm>
          </p:grpSpPr>
          <p:grpSp>
            <p:nvGrpSpPr>
              <p:cNvPr id="123908" name="Group 4"/>
              <p:cNvGrpSpPr>
                <a:grpSpLocks/>
              </p:cNvGrpSpPr>
              <p:nvPr/>
            </p:nvGrpSpPr>
            <p:grpSpPr bwMode="auto">
              <a:xfrm>
                <a:off x="192" y="480"/>
                <a:ext cx="281" cy="377"/>
                <a:chOff x="428" y="533"/>
                <a:chExt cx="281" cy="377"/>
              </a:xfrm>
            </p:grpSpPr>
            <p:sp>
              <p:nvSpPr>
                <p:cNvPr id="123909" name="Freeform 5"/>
                <p:cNvSpPr>
                  <a:spLocks/>
                </p:cNvSpPr>
                <p:nvPr/>
              </p:nvSpPr>
              <p:spPr bwMode="auto">
                <a:xfrm>
                  <a:off x="521" y="533"/>
                  <a:ext cx="95" cy="95"/>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95">
                      <a:moveTo>
                        <a:pt x="0" y="48"/>
                      </a:moveTo>
                      <a:lnTo>
                        <a:pt x="0" y="48"/>
                      </a:lnTo>
                      <a:lnTo>
                        <a:pt x="0" y="50"/>
                      </a:lnTo>
                      <a:lnTo>
                        <a:pt x="0" y="53"/>
                      </a:lnTo>
                      <a:lnTo>
                        <a:pt x="0" y="53"/>
                      </a:lnTo>
                      <a:lnTo>
                        <a:pt x="0" y="55"/>
                      </a:lnTo>
                      <a:lnTo>
                        <a:pt x="0" y="58"/>
                      </a:lnTo>
                      <a:lnTo>
                        <a:pt x="2" y="58"/>
                      </a:lnTo>
                      <a:lnTo>
                        <a:pt x="2" y="60"/>
                      </a:lnTo>
                      <a:lnTo>
                        <a:pt x="2" y="63"/>
                      </a:lnTo>
                      <a:lnTo>
                        <a:pt x="2" y="63"/>
                      </a:lnTo>
                      <a:lnTo>
                        <a:pt x="2" y="65"/>
                      </a:lnTo>
                      <a:lnTo>
                        <a:pt x="5" y="65"/>
                      </a:lnTo>
                      <a:lnTo>
                        <a:pt x="5" y="68"/>
                      </a:lnTo>
                      <a:lnTo>
                        <a:pt x="5" y="70"/>
                      </a:lnTo>
                      <a:lnTo>
                        <a:pt x="8" y="70"/>
                      </a:lnTo>
                      <a:lnTo>
                        <a:pt x="8" y="73"/>
                      </a:lnTo>
                      <a:lnTo>
                        <a:pt x="8" y="73"/>
                      </a:lnTo>
                      <a:lnTo>
                        <a:pt x="10" y="75"/>
                      </a:lnTo>
                      <a:lnTo>
                        <a:pt x="10" y="75"/>
                      </a:lnTo>
                      <a:lnTo>
                        <a:pt x="10" y="78"/>
                      </a:lnTo>
                      <a:lnTo>
                        <a:pt x="13" y="78"/>
                      </a:lnTo>
                      <a:lnTo>
                        <a:pt x="13" y="80"/>
                      </a:lnTo>
                      <a:lnTo>
                        <a:pt x="15" y="80"/>
                      </a:lnTo>
                      <a:lnTo>
                        <a:pt x="15" y="83"/>
                      </a:lnTo>
                      <a:lnTo>
                        <a:pt x="18" y="83"/>
                      </a:lnTo>
                      <a:lnTo>
                        <a:pt x="18" y="85"/>
                      </a:lnTo>
                      <a:lnTo>
                        <a:pt x="20" y="85"/>
                      </a:lnTo>
                      <a:lnTo>
                        <a:pt x="20" y="85"/>
                      </a:lnTo>
                      <a:lnTo>
                        <a:pt x="23" y="88"/>
                      </a:lnTo>
                      <a:lnTo>
                        <a:pt x="23" y="88"/>
                      </a:lnTo>
                      <a:lnTo>
                        <a:pt x="25" y="88"/>
                      </a:lnTo>
                      <a:lnTo>
                        <a:pt x="28" y="90"/>
                      </a:lnTo>
                      <a:lnTo>
                        <a:pt x="28" y="90"/>
                      </a:lnTo>
                      <a:lnTo>
                        <a:pt x="30" y="90"/>
                      </a:lnTo>
                      <a:lnTo>
                        <a:pt x="30" y="90"/>
                      </a:lnTo>
                      <a:lnTo>
                        <a:pt x="33" y="93"/>
                      </a:lnTo>
                      <a:lnTo>
                        <a:pt x="35" y="93"/>
                      </a:lnTo>
                      <a:lnTo>
                        <a:pt x="35" y="93"/>
                      </a:lnTo>
                      <a:lnTo>
                        <a:pt x="38" y="93"/>
                      </a:lnTo>
                      <a:lnTo>
                        <a:pt x="38" y="93"/>
                      </a:lnTo>
                      <a:lnTo>
                        <a:pt x="40" y="93"/>
                      </a:lnTo>
                      <a:lnTo>
                        <a:pt x="43" y="93"/>
                      </a:lnTo>
                      <a:lnTo>
                        <a:pt x="43" y="93"/>
                      </a:lnTo>
                      <a:lnTo>
                        <a:pt x="45" y="93"/>
                      </a:lnTo>
                      <a:lnTo>
                        <a:pt x="48" y="95"/>
                      </a:lnTo>
                      <a:lnTo>
                        <a:pt x="48" y="93"/>
                      </a:lnTo>
                      <a:lnTo>
                        <a:pt x="50" y="93"/>
                      </a:lnTo>
                      <a:lnTo>
                        <a:pt x="53" y="93"/>
                      </a:lnTo>
                      <a:lnTo>
                        <a:pt x="53" y="93"/>
                      </a:lnTo>
                      <a:lnTo>
                        <a:pt x="55" y="93"/>
                      </a:lnTo>
                      <a:lnTo>
                        <a:pt x="58" y="93"/>
                      </a:lnTo>
                      <a:lnTo>
                        <a:pt x="58" y="93"/>
                      </a:lnTo>
                      <a:lnTo>
                        <a:pt x="60" y="93"/>
                      </a:lnTo>
                      <a:lnTo>
                        <a:pt x="63" y="93"/>
                      </a:lnTo>
                      <a:lnTo>
                        <a:pt x="63" y="90"/>
                      </a:lnTo>
                      <a:lnTo>
                        <a:pt x="65" y="90"/>
                      </a:lnTo>
                      <a:lnTo>
                        <a:pt x="65" y="90"/>
                      </a:lnTo>
                      <a:lnTo>
                        <a:pt x="68" y="90"/>
                      </a:lnTo>
                      <a:lnTo>
                        <a:pt x="70" y="88"/>
                      </a:lnTo>
                      <a:lnTo>
                        <a:pt x="70" y="88"/>
                      </a:lnTo>
                      <a:lnTo>
                        <a:pt x="73" y="88"/>
                      </a:lnTo>
                      <a:lnTo>
                        <a:pt x="73" y="85"/>
                      </a:lnTo>
                      <a:lnTo>
                        <a:pt x="75" y="85"/>
                      </a:lnTo>
                      <a:lnTo>
                        <a:pt x="75" y="85"/>
                      </a:lnTo>
                      <a:lnTo>
                        <a:pt x="78" y="83"/>
                      </a:lnTo>
                      <a:lnTo>
                        <a:pt x="78" y="83"/>
                      </a:lnTo>
                      <a:lnTo>
                        <a:pt x="80" y="80"/>
                      </a:lnTo>
                      <a:lnTo>
                        <a:pt x="80" y="80"/>
                      </a:lnTo>
                      <a:lnTo>
                        <a:pt x="83" y="78"/>
                      </a:lnTo>
                      <a:lnTo>
                        <a:pt x="83" y="78"/>
                      </a:lnTo>
                      <a:lnTo>
                        <a:pt x="85" y="75"/>
                      </a:lnTo>
                      <a:lnTo>
                        <a:pt x="85" y="75"/>
                      </a:lnTo>
                      <a:lnTo>
                        <a:pt x="85" y="73"/>
                      </a:lnTo>
                      <a:lnTo>
                        <a:pt x="88" y="73"/>
                      </a:lnTo>
                      <a:lnTo>
                        <a:pt x="88" y="70"/>
                      </a:lnTo>
                      <a:lnTo>
                        <a:pt x="88" y="70"/>
                      </a:lnTo>
                      <a:lnTo>
                        <a:pt x="90" y="68"/>
                      </a:lnTo>
                      <a:lnTo>
                        <a:pt x="90" y="65"/>
                      </a:lnTo>
                      <a:lnTo>
                        <a:pt x="90" y="65"/>
                      </a:lnTo>
                      <a:lnTo>
                        <a:pt x="90" y="63"/>
                      </a:lnTo>
                      <a:lnTo>
                        <a:pt x="93" y="63"/>
                      </a:lnTo>
                      <a:lnTo>
                        <a:pt x="93" y="60"/>
                      </a:lnTo>
                      <a:lnTo>
                        <a:pt x="93" y="58"/>
                      </a:lnTo>
                      <a:lnTo>
                        <a:pt x="93" y="58"/>
                      </a:lnTo>
                      <a:lnTo>
                        <a:pt x="93" y="55"/>
                      </a:lnTo>
                      <a:lnTo>
                        <a:pt x="93" y="53"/>
                      </a:lnTo>
                      <a:lnTo>
                        <a:pt x="93" y="53"/>
                      </a:lnTo>
                      <a:lnTo>
                        <a:pt x="93" y="50"/>
                      </a:lnTo>
                      <a:lnTo>
                        <a:pt x="93" y="48"/>
                      </a:lnTo>
                      <a:lnTo>
                        <a:pt x="95" y="48"/>
                      </a:lnTo>
                      <a:lnTo>
                        <a:pt x="93" y="45"/>
                      </a:lnTo>
                      <a:lnTo>
                        <a:pt x="93" y="43"/>
                      </a:lnTo>
                      <a:lnTo>
                        <a:pt x="93" y="43"/>
                      </a:lnTo>
                      <a:lnTo>
                        <a:pt x="93" y="40"/>
                      </a:lnTo>
                      <a:lnTo>
                        <a:pt x="93" y="38"/>
                      </a:lnTo>
                      <a:lnTo>
                        <a:pt x="93" y="38"/>
                      </a:lnTo>
                      <a:lnTo>
                        <a:pt x="93" y="35"/>
                      </a:lnTo>
                      <a:lnTo>
                        <a:pt x="93" y="35"/>
                      </a:lnTo>
                      <a:lnTo>
                        <a:pt x="93" y="33"/>
                      </a:lnTo>
                      <a:lnTo>
                        <a:pt x="90" y="30"/>
                      </a:lnTo>
                      <a:lnTo>
                        <a:pt x="90" y="30"/>
                      </a:lnTo>
                      <a:lnTo>
                        <a:pt x="90" y="28"/>
                      </a:lnTo>
                      <a:lnTo>
                        <a:pt x="90" y="28"/>
                      </a:lnTo>
                      <a:lnTo>
                        <a:pt x="88" y="25"/>
                      </a:lnTo>
                      <a:lnTo>
                        <a:pt x="88" y="23"/>
                      </a:lnTo>
                      <a:lnTo>
                        <a:pt x="88" y="23"/>
                      </a:lnTo>
                      <a:lnTo>
                        <a:pt x="85" y="20"/>
                      </a:lnTo>
                      <a:lnTo>
                        <a:pt x="85" y="20"/>
                      </a:lnTo>
                      <a:lnTo>
                        <a:pt x="85" y="18"/>
                      </a:lnTo>
                      <a:lnTo>
                        <a:pt x="83" y="18"/>
                      </a:lnTo>
                      <a:lnTo>
                        <a:pt x="83" y="15"/>
                      </a:lnTo>
                      <a:lnTo>
                        <a:pt x="80" y="15"/>
                      </a:lnTo>
                      <a:lnTo>
                        <a:pt x="80" y="13"/>
                      </a:lnTo>
                      <a:lnTo>
                        <a:pt x="78" y="13"/>
                      </a:lnTo>
                      <a:lnTo>
                        <a:pt x="78" y="10"/>
                      </a:lnTo>
                      <a:lnTo>
                        <a:pt x="75" y="10"/>
                      </a:lnTo>
                      <a:lnTo>
                        <a:pt x="75" y="10"/>
                      </a:lnTo>
                      <a:lnTo>
                        <a:pt x="73" y="8"/>
                      </a:lnTo>
                      <a:lnTo>
                        <a:pt x="73" y="8"/>
                      </a:lnTo>
                      <a:lnTo>
                        <a:pt x="70" y="8"/>
                      </a:lnTo>
                      <a:lnTo>
                        <a:pt x="70" y="5"/>
                      </a:lnTo>
                      <a:lnTo>
                        <a:pt x="68" y="5"/>
                      </a:lnTo>
                      <a:lnTo>
                        <a:pt x="65" y="5"/>
                      </a:lnTo>
                      <a:lnTo>
                        <a:pt x="65" y="3"/>
                      </a:lnTo>
                      <a:lnTo>
                        <a:pt x="63" y="3"/>
                      </a:lnTo>
                      <a:lnTo>
                        <a:pt x="63" y="3"/>
                      </a:lnTo>
                      <a:lnTo>
                        <a:pt x="60" y="3"/>
                      </a:lnTo>
                      <a:lnTo>
                        <a:pt x="58" y="3"/>
                      </a:lnTo>
                      <a:lnTo>
                        <a:pt x="58" y="0"/>
                      </a:lnTo>
                      <a:lnTo>
                        <a:pt x="55" y="0"/>
                      </a:lnTo>
                      <a:lnTo>
                        <a:pt x="53" y="0"/>
                      </a:lnTo>
                      <a:lnTo>
                        <a:pt x="53" y="0"/>
                      </a:lnTo>
                      <a:lnTo>
                        <a:pt x="50" y="0"/>
                      </a:lnTo>
                      <a:lnTo>
                        <a:pt x="48" y="0"/>
                      </a:lnTo>
                      <a:lnTo>
                        <a:pt x="48" y="0"/>
                      </a:lnTo>
                      <a:lnTo>
                        <a:pt x="45" y="0"/>
                      </a:lnTo>
                      <a:lnTo>
                        <a:pt x="43" y="0"/>
                      </a:lnTo>
                      <a:lnTo>
                        <a:pt x="43" y="0"/>
                      </a:lnTo>
                      <a:lnTo>
                        <a:pt x="40" y="0"/>
                      </a:lnTo>
                      <a:lnTo>
                        <a:pt x="38" y="0"/>
                      </a:lnTo>
                      <a:lnTo>
                        <a:pt x="38" y="0"/>
                      </a:lnTo>
                      <a:lnTo>
                        <a:pt x="35" y="3"/>
                      </a:lnTo>
                      <a:lnTo>
                        <a:pt x="35" y="3"/>
                      </a:lnTo>
                      <a:lnTo>
                        <a:pt x="33" y="3"/>
                      </a:lnTo>
                      <a:lnTo>
                        <a:pt x="30" y="3"/>
                      </a:lnTo>
                      <a:lnTo>
                        <a:pt x="30" y="3"/>
                      </a:lnTo>
                      <a:lnTo>
                        <a:pt x="28" y="5"/>
                      </a:lnTo>
                      <a:lnTo>
                        <a:pt x="28" y="5"/>
                      </a:lnTo>
                      <a:lnTo>
                        <a:pt x="25" y="5"/>
                      </a:lnTo>
                      <a:lnTo>
                        <a:pt x="23" y="8"/>
                      </a:lnTo>
                      <a:lnTo>
                        <a:pt x="23" y="8"/>
                      </a:lnTo>
                      <a:lnTo>
                        <a:pt x="20" y="8"/>
                      </a:lnTo>
                      <a:lnTo>
                        <a:pt x="20" y="10"/>
                      </a:lnTo>
                      <a:lnTo>
                        <a:pt x="18" y="10"/>
                      </a:lnTo>
                      <a:lnTo>
                        <a:pt x="18" y="10"/>
                      </a:lnTo>
                      <a:lnTo>
                        <a:pt x="15" y="13"/>
                      </a:lnTo>
                      <a:lnTo>
                        <a:pt x="15" y="13"/>
                      </a:lnTo>
                      <a:lnTo>
                        <a:pt x="13" y="15"/>
                      </a:lnTo>
                      <a:lnTo>
                        <a:pt x="13" y="15"/>
                      </a:lnTo>
                      <a:lnTo>
                        <a:pt x="10" y="18"/>
                      </a:lnTo>
                      <a:lnTo>
                        <a:pt x="10" y="18"/>
                      </a:lnTo>
                      <a:lnTo>
                        <a:pt x="10" y="20"/>
                      </a:lnTo>
                      <a:lnTo>
                        <a:pt x="8" y="20"/>
                      </a:lnTo>
                      <a:lnTo>
                        <a:pt x="8" y="23"/>
                      </a:lnTo>
                      <a:lnTo>
                        <a:pt x="8" y="23"/>
                      </a:lnTo>
                      <a:lnTo>
                        <a:pt x="5" y="25"/>
                      </a:lnTo>
                      <a:lnTo>
                        <a:pt x="5" y="28"/>
                      </a:lnTo>
                      <a:lnTo>
                        <a:pt x="5" y="28"/>
                      </a:lnTo>
                      <a:lnTo>
                        <a:pt x="2" y="30"/>
                      </a:lnTo>
                      <a:lnTo>
                        <a:pt x="2" y="30"/>
                      </a:lnTo>
                      <a:lnTo>
                        <a:pt x="2" y="33"/>
                      </a:lnTo>
                      <a:lnTo>
                        <a:pt x="2" y="35"/>
                      </a:lnTo>
                      <a:lnTo>
                        <a:pt x="2" y="35"/>
                      </a:lnTo>
                      <a:lnTo>
                        <a:pt x="0" y="38"/>
                      </a:lnTo>
                      <a:lnTo>
                        <a:pt x="0" y="38"/>
                      </a:lnTo>
                      <a:lnTo>
                        <a:pt x="0" y="40"/>
                      </a:lnTo>
                      <a:lnTo>
                        <a:pt x="0" y="43"/>
                      </a:lnTo>
                      <a:lnTo>
                        <a:pt x="0" y="43"/>
                      </a:lnTo>
                      <a:lnTo>
                        <a:pt x="0" y="45"/>
                      </a:lnTo>
                      <a:lnTo>
                        <a:pt x="0" y="48"/>
                      </a:lnTo>
                      <a:lnTo>
                        <a:pt x="0" y="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10" name="Line 6"/>
                <p:cNvSpPr>
                  <a:spLocks noChangeShapeType="1"/>
                </p:cNvSpPr>
                <p:nvPr/>
              </p:nvSpPr>
              <p:spPr bwMode="auto">
                <a:xfrm>
                  <a:off x="428" y="691"/>
                  <a:ext cx="281"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11" name="Freeform 7"/>
                <p:cNvSpPr>
                  <a:spLocks/>
                </p:cNvSpPr>
                <p:nvPr/>
              </p:nvSpPr>
              <p:spPr bwMode="auto">
                <a:xfrm>
                  <a:off x="473" y="784"/>
                  <a:ext cx="189" cy="126"/>
                </a:xfrm>
                <a:custGeom>
                  <a:avLst/>
                  <a:gdLst>
                    <a:gd name="T0" fmla="*/ 0 w 189"/>
                    <a:gd name="T1" fmla="*/ 126 h 126"/>
                    <a:gd name="T2" fmla="*/ 96 w 189"/>
                    <a:gd name="T3" fmla="*/ 0 h 126"/>
                    <a:gd name="T4" fmla="*/ 189 w 189"/>
                    <a:gd name="T5" fmla="*/ 126 h 126"/>
                  </a:gdLst>
                  <a:ahLst/>
                  <a:cxnLst>
                    <a:cxn ang="0">
                      <a:pos x="T0" y="T1"/>
                    </a:cxn>
                    <a:cxn ang="0">
                      <a:pos x="T2" y="T3"/>
                    </a:cxn>
                    <a:cxn ang="0">
                      <a:pos x="T4" y="T5"/>
                    </a:cxn>
                  </a:cxnLst>
                  <a:rect l="0" t="0" r="r" b="b"/>
                  <a:pathLst>
                    <a:path w="189" h="126">
                      <a:moveTo>
                        <a:pt x="0" y="126"/>
                      </a:moveTo>
                      <a:lnTo>
                        <a:pt x="96" y="0"/>
                      </a:lnTo>
                      <a:lnTo>
                        <a:pt x="189" y="126"/>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912" name="Line 8"/>
                <p:cNvSpPr>
                  <a:spLocks noChangeShapeType="1"/>
                </p:cNvSpPr>
                <p:nvPr/>
              </p:nvSpPr>
              <p:spPr bwMode="auto">
                <a:xfrm flipV="1">
                  <a:off x="569" y="628"/>
                  <a:ext cx="1" cy="156"/>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13" name="Arc 9"/>
                <p:cNvSpPr>
                  <a:spLocks/>
                </p:cNvSpPr>
                <p:nvPr/>
              </p:nvSpPr>
              <p:spPr bwMode="auto">
                <a:xfrm>
                  <a:off x="521" y="580"/>
                  <a:ext cx="95" cy="49"/>
                </a:xfrm>
                <a:custGeom>
                  <a:avLst/>
                  <a:gdLst>
                    <a:gd name="G0" fmla="+- 21600 0 0"/>
                    <a:gd name="G1" fmla="+- 469 0 0"/>
                    <a:gd name="G2" fmla="+- 21600 0 0"/>
                    <a:gd name="T0" fmla="*/ 43194 w 43200"/>
                    <a:gd name="T1" fmla="*/ 0 h 22069"/>
                    <a:gd name="T2" fmla="*/ 5 w 43200"/>
                    <a:gd name="T3" fmla="*/ 20 h 22069"/>
                    <a:gd name="T4" fmla="*/ 21600 w 43200"/>
                    <a:gd name="T5" fmla="*/ 469 h 22069"/>
                  </a:gdLst>
                  <a:ahLst/>
                  <a:cxnLst>
                    <a:cxn ang="0">
                      <a:pos x="T0" y="T1"/>
                    </a:cxn>
                    <a:cxn ang="0">
                      <a:pos x="T2" y="T3"/>
                    </a:cxn>
                    <a:cxn ang="0">
                      <a:pos x="T4" y="T5"/>
                    </a:cxn>
                  </a:cxnLst>
                  <a:rect l="0" t="0" r="r" b="b"/>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lnTo>
                        <a:pt x="21600" y="469"/>
                      </a:lnTo>
                      <a:close/>
                    </a:path>
                  </a:pathLst>
                </a:custGeom>
                <a:noFill/>
                <a:ln w="47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914" name="Arc 10"/>
                <p:cNvSpPr>
                  <a:spLocks/>
                </p:cNvSpPr>
                <p:nvPr/>
              </p:nvSpPr>
              <p:spPr bwMode="auto">
                <a:xfrm>
                  <a:off x="522" y="533"/>
                  <a:ext cx="95" cy="48"/>
                </a:xfrm>
                <a:custGeom>
                  <a:avLst/>
                  <a:gdLst>
                    <a:gd name="G0" fmla="+- 21595 0 0"/>
                    <a:gd name="G1" fmla="+- 21600 0 0"/>
                    <a:gd name="G2" fmla="+- 21600 0 0"/>
                    <a:gd name="T0" fmla="*/ 0 w 43189"/>
                    <a:gd name="T1" fmla="*/ 21151 h 21600"/>
                    <a:gd name="T2" fmla="*/ 43189 w 43189"/>
                    <a:gd name="T3" fmla="*/ 21131 h 21600"/>
                    <a:gd name="T4" fmla="*/ 21595 w 43189"/>
                    <a:gd name="T5" fmla="*/ 21600 h 21600"/>
                  </a:gdLst>
                  <a:ahLst/>
                  <a:cxnLst>
                    <a:cxn ang="0">
                      <a:pos x="T0" y="T1"/>
                    </a:cxn>
                    <a:cxn ang="0">
                      <a:pos x="T2" y="T3"/>
                    </a:cxn>
                    <a:cxn ang="0">
                      <a:pos x="T4" y="T5"/>
                    </a:cxn>
                  </a:cxnLst>
                  <a:rect l="0" t="0" r="r" b="b"/>
                  <a:pathLst>
                    <a:path w="43189" h="21600" fill="none" extrusionOk="0">
                      <a:moveTo>
                        <a:pt x="-1" y="21150"/>
                      </a:moveTo>
                      <a:cubicBezTo>
                        <a:pt x="244" y="9399"/>
                        <a:pt x="9840" y="-1"/>
                        <a:pt x="21595" y="-1"/>
                      </a:cubicBezTo>
                      <a:cubicBezTo>
                        <a:pt x="33341" y="-1"/>
                        <a:pt x="42934" y="9387"/>
                        <a:pt x="43189" y="21130"/>
                      </a:cubicBezTo>
                    </a:path>
                    <a:path w="43189" h="21600" stroke="0" extrusionOk="0">
                      <a:moveTo>
                        <a:pt x="-1" y="21150"/>
                      </a:moveTo>
                      <a:cubicBezTo>
                        <a:pt x="244" y="9399"/>
                        <a:pt x="9840" y="-1"/>
                        <a:pt x="21595" y="-1"/>
                      </a:cubicBezTo>
                      <a:cubicBezTo>
                        <a:pt x="33341" y="-1"/>
                        <a:pt x="42934" y="9387"/>
                        <a:pt x="43189" y="21130"/>
                      </a:cubicBezTo>
                      <a:lnTo>
                        <a:pt x="21595" y="21600"/>
                      </a:lnTo>
                      <a:close/>
                    </a:path>
                  </a:pathLst>
                </a:custGeom>
                <a:noFill/>
                <a:ln w="47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23915" name="Rectangle 11"/>
              <p:cNvSpPr>
                <a:spLocks noChangeArrowheads="1"/>
              </p:cNvSpPr>
              <p:nvPr/>
            </p:nvSpPr>
            <p:spPr bwMode="auto">
              <a:xfrm>
                <a:off x="96" y="864"/>
                <a:ext cx="57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500">
                    <a:solidFill>
                      <a:srgbClr val="000000"/>
                    </a:solidFill>
                    <a:latin typeface="Arial" charset="0"/>
                  </a:rPr>
                  <a:t>League </a:t>
                </a:r>
              </a:p>
              <a:p>
                <a:r>
                  <a:rPr lang="en-US" sz="1500">
                    <a:solidFill>
                      <a:srgbClr val="000000"/>
                    </a:solidFill>
                    <a:latin typeface="Arial" charset="0"/>
                  </a:rPr>
                  <a:t>Owner</a:t>
                </a:r>
                <a:endParaRPr lang="en-US" sz="2400"/>
              </a:p>
            </p:txBody>
          </p:sp>
        </p:grpSp>
        <p:sp>
          <p:nvSpPr>
            <p:cNvPr id="123916" name="Rectangle 12"/>
            <p:cNvSpPr>
              <a:spLocks noChangeArrowheads="1"/>
            </p:cNvSpPr>
            <p:nvPr/>
          </p:nvSpPr>
          <p:spPr bwMode="auto">
            <a:xfrm>
              <a:off x="288" y="1200"/>
              <a:ext cx="96" cy="2688"/>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23917" name="Group 13"/>
            <p:cNvGrpSpPr>
              <a:grpSpLocks/>
            </p:cNvGrpSpPr>
            <p:nvPr/>
          </p:nvGrpSpPr>
          <p:grpSpPr bwMode="auto">
            <a:xfrm>
              <a:off x="1086" y="533"/>
              <a:ext cx="754" cy="1043"/>
              <a:chOff x="1086" y="533"/>
              <a:chExt cx="754" cy="1043"/>
            </a:xfrm>
          </p:grpSpPr>
          <p:grpSp>
            <p:nvGrpSpPr>
              <p:cNvPr id="123918" name="Group 14"/>
              <p:cNvGrpSpPr>
                <a:grpSpLocks/>
              </p:cNvGrpSpPr>
              <p:nvPr/>
            </p:nvGrpSpPr>
            <p:grpSpPr bwMode="auto">
              <a:xfrm>
                <a:off x="1086" y="533"/>
                <a:ext cx="754" cy="472"/>
                <a:chOff x="1086" y="533"/>
                <a:chExt cx="754" cy="472"/>
              </a:xfrm>
            </p:grpSpPr>
            <p:sp>
              <p:nvSpPr>
                <p:cNvPr id="123919" name="Freeform 15"/>
                <p:cNvSpPr>
                  <a:spLocks/>
                </p:cNvSpPr>
                <p:nvPr/>
              </p:nvSpPr>
              <p:spPr bwMode="auto">
                <a:xfrm>
                  <a:off x="1086" y="533"/>
                  <a:ext cx="754" cy="472"/>
                </a:xfrm>
                <a:custGeom>
                  <a:avLst/>
                  <a:gdLst>
                    <a:gd name="T0" fmla="*/ 0 w 754"/>
                    <a:gd name="T1" fmla="*/ 0 h 472"/>
                    <a:gd name="T2" fmla="*/ 0 w 754"/>
                    <a:gd name="T3" fmla="*/ 472 h 472"/>
                    <a:gd name="T4" fmla="*/ 754 w 754"/>
                    <a:gd name="T5" fmla="*/ 472 h 472"/>
                    <a:gd name="T6" fmla="*/ 754 w 754"/>
                    <a:gd name="T7" fmla="*/ 0 h 472"/>
                    <a:gd name="T8" fmla="*/ 0 w 754"/>
                    <a:gd name="T9" fmla="*/ 0 h 472"/>
                    <a:gd name="T10" fmla="*/ 0 w 754"/>
                    <a:gd name="T11" fmla="*/ 0 h 472"/>
                  </a:gdLst>
                  <a:ahLst/>
                  <a:cxnLst>
                    <a:cxn ang="0">
                      <a:pos x="T0" y="T1"/>
                    </a:cxn>
                    <a:cxn ang="0">
                      <a:pos x="T2" y="T3"/>
                    </a:cxn>
                    <a:cxn ang="0">
                      <a:pos x="T4" y="T5"/>
                    </a:cxn>
                    <a:cxn ang="0">
                      <a:pos x="T6" y="T7"/>
                    </a:cxn>
                    <a:cxn ang="0">
                      <a:pos x="T8" y="T9"/>
                    </a:cxn>
                    <a:cxn ang="0">
                      <a:pos x="T10" y="T11"/>
                    </a:cxn>
                  </a:cxnLst>
                  <a:rect l="0" t="0" r="r" b="b"/>
                  <a:pathLst>
                    <a:path w="754" h="472">
                      <a:moveTo>
                        <a:pt x="0" y="0"/>
                      </a:moveTo>
                      <a:lnTo>
                        <a:pt x="0" y="472"/>
                      </a:lnTo>
                      <a:lnTo>
                        <a:pt x="754" y="472"/>
                      </a:lnTo>
                      <a:lnTo>
                        <a:pt x="754"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20" name="Rectangle 16"/>
                <p:cNvSpPr>
                  <a:spLocks noChangeArrowheads="1"/>
                </p:cNvSpPr>
                <p:nvPr/>
              </p:nvSpPr>
              <p:spPr bwMode="auto">
                <a:xfrm>
                  <a:off x="1086" y="533"/>
                  <a:ext cx="754" cy="47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921" name="Rectangle 17"/>
                <p:cNvSpPr>
                  <a:spLocks noChangeArrowheads="1"/>
                </p:cNvSpPr>
                <p:nvPr/>
              </p:nvSpPr>
              <p:spPr bwMode="auto">
                <a:xfrm>
                  <a:off x="1091" y="624"/>
                  <a:ext cx="73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:Tournament</a:t>
                  </a:r>
                  <a:endParaRPr lang="en-US" sz="2400"/>
                </a:p>
              </p:txBody>
            </p:sp>
            <p:sp>
              <p:nvSpPr>
                <p:cNvPr id="123922" name="Rectangle 18"/>
                <p:cNvSpPr>
                  <a:spLocks noChangeArrowheads="1"/>
                </p:cNvSpPr>
                <p:nvPr/>
              </p:nvSpPr>
              <p:spPr bwMode="auto">
                <a:xfrm>
                  <a:off x="1518" y="624"/>
                  <a:ext cx="29"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u="sng">
                      <a:solidFill>
                        <a:srgbClr val="000000"/>
                      </a:solidFill>
                      <a:latin typeface="Arial" charset="0"/>
                    </a:rPr>
                    <a:t> </a:t>
                  </a:r>
                  <a:endParaRPr lang="en-US" sz="2000"/>
                </a:p>
              </p:txBody>
            </p:sp>
            <p:sp>
              <p:nvSpPr>
                <p:cNvPr id="123923" name="Rectangle 19"/>
                <p:cNvSpPr>
                  <a:spLocks noChangeArrowheads="1"/>
                </p:cNvSpPr>
                <p:nvPr/>
              </p:nvSpPr>
              <p:spPr bwMode="auto">
                <a:xfrm>
                  <a:off x="1208" y="770"/>
                  <a:ext cx="5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Boundary</a:t>
                  </a:r>
                  <a:endParaRPr lang="en-US" sz="2400"/>
                </a:p>
              </p:txBody>
            </p:sp>
          </p:grpSp>
          <p:sp>
            <p:nvSpPr>
              <p:cNvPr id="123924" name="Line 20"/>
              <p:cNvSpPr>
                <a:spLocks noChangeShapeType="1"/>
              </p:cNvSpPr>
              <p:nvPr/>
            </p:nvSpPr>
            <p:spPr bwMode="auto">
              <a:xfrm>
                <a:off x="1466" y="1005"/>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25" name="Line 21"/>
              <p:cNvSpPr>
                <a:spLocks noChangeShapeType="1"/>
              </p:cNvSpPr>
              <p:nvPr/>
            </p:nvSpPr>
            <p:spPr bwMode="auto">
              <a:xfrm>
                <a:off x="1460" y="1344"/>
                <a:ext cx="1" cy="23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23926" name="Group 22"/>
            <p:cNvGrpSpPr>
              <a:grpSpLocks/>
            </p:cNvGrpSpPr>
            <p:nvPr/>
          </p:nvGrpSpPr>
          <p:grpSpPr bwMode="auto">
            <a:xfrm>
              <a:off x="1415" y="1571"/>
              <a:ext cx="96" cy="668"/>
              <a:chOff x="1415" y="1571"/>
              <a:chExt cx="96" cy="668"/>
            </a:xfrm>
          </p:grpSpPr>
          <p:sp>
            <p:nvSpPr>
              <p:cNvPr id="123927" name="Line 23"/>
              <p:cNvSpPr>
                <a:spLocks noChangeShapeType="1"/>
              </p:cNvSpPr>
              <p:nvPr/>
            </p:nvSpPr>
            <p:spPr bwMode="auto">
              <a:xfrm>
                <a:off x="1466" y="1668"/>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28" name="Line 24"/>
              <p:cNvSpPr>
                <a:spLocks noChangeShapeType="1"/>
              </p:cNvSpPr>
              <p:nvPr/>
            </p:nvSpPr>
            <p:spPr bwMode="auto">
              <a:xfrm>
                <a:off x="1466" y="200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29" name="Freeform 25"/>
              <p:cNvSpPr>
                <a:spLocks/>
              </p:cNvSpPr>
              <p:nvPr/>
            </p:nvSpPr>
            <p:spPr bwMode="auto">
              <a:xfrm>
                <a:off x="1415" y="1571"/>
                <a:ext cx="96" cy="658"/>
              </a:xfrm>
              <a:custGeom>
                <a:avLst/>
                <a:gdLst>
                  <a:gd name="T0" fmla="*/ 0 w 96"/>
                  <a:gd name="T1" fmla="*/ 0 h 658"/>
                  <a:gd name="T2" fmla="*/ 0 w 96"/>
                  <a:gd name="T3" fmla="*/ 658 h 658"/>
                  <a:gd name="T4" fmla="*/ 96 w 96"/>
                  <a:gd name="T5" fmla="*/ 658 h 658"/>
                  <a:gd name="T6" fmla="*/ 96 w 96"/>
                  <a:gd name="T7" fmla="*/ 0 h 658"/>
                  <a:gd name="T8" fmla="*/ 0 w 96"/>
                  <a:gd name="T9" fmla="*/ 0 h 658"/>
                  <a:gd name="T10" fmla="*/ 0 w 96"/>
                  <a:gd name="T11" fmla="*/ 0 h 658"/>
                </a:gdLst>
                <a:ahLst/>
                <a:cxnLst>
                  <a:cxn ang="0">
                    <a:pos x="T0" y="T1"/>
                  </a:cxn>
                  <a:cxn ang="0">
                    <a:pos x="T2" y="T3"/>
                  </a:cxn>
                  <a:cxn ang="0">
                    <a:pos x="T4" y="T5"/>
                  </a:cxn>
                  <a:cxn ang="0">
                    <a:pos x="T6" y="T7"/>
                  </a:cxn>
                  <a:cxn ang="0">
                    <a:pos x="T8" y="T9"/>
                  </a:cxn>
                  <a:cxn ang="0">
                    <a:pos x="T10" y="T11"/>
                  </a:cxn>
                </a:cxnLst>
                <a:rect l="0" t="0" r="r" b="b"/>
                <a:pathLst>
                  <a:path w="96" h="658">
                    <a:moveTo>
                      <a:pt x="0" y="0"/>
                    </a:moveTo>
                    <a:lnTo>
                      <a:pt x="0" y="658"/>
                    </a:lnTo>
                    <a:lnTo>
                      <a:pt x="96" y="658"/>
                    </a:lnTo>
                    <a:lnTo>
                      <a:pt x="96"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30" name="Rectangle 26"/>
              <p:cNvSpPr>
                <a:spLocks noChangeArrowheads="1"/>
              </p:cNvSpPr>
              <p:nvPr/>
            </p:nvSpPr>
            <p:spPr bwMode="auto">
              <a:xfrm>
                <a:off x="1415" y="1571"/>
                <a:ext cx="96" cy="658"/>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23931" name="Rectangle 27"/>
            <p:cNvSpPr>
              <a:spLocks noChangeArrowheads="1"/>
            </p:cNvSpPr>
            <p:nvPr/>
          </p:nvSpPr>
          <p:spPr bwMode="auto">
            <a:xfrm>
              <a:off x="435" y="1422"/>
              <a:ext cx="821" cy="9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123932" name="Group 28"/>
            <p:cNvGrpSpPr>
              <a:grpSpLocks/>
            </p:cNvGrpSpPr>
            <p:nvPr/>
          </p:nvGrpSpPr>
          <p:grpSpPr bwMode="auto">
            <a:xfrm>
              <a:off x="384" y="1248"/>
              <a:ext cx="1051" cy="365"/>
              <a:chOff x="384" y="1248"/>
              <a:chExt cx="1051" cy="365"/>
            </a:xfrm>
          </p:grpSpPr>
          <p:sp>
            <p:nvSpPr>
              <p:cNvPr id="123933" name="Freeform 29"/>
              <p:cNvSpPr>
                <a:spLocks/>
              </p:cNvSpPr>
              <p:nvPr/>
            </p:nvSpPr>
            <p:spPr bwMode="auto">
              <a:xfrm>
                <a:off x="1344" y="1523"/>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34" name="Line 30"/>
              <p:cNvSpPr>
                <a:spLocks noChangeShapeType="1"/>
              </p:cNvSpPr>
              <p:nvPr/>
            </p:nvSpPr>
            <p:spPr bwMode="auto">
              <a:xfrm>
                <a:off x="384" y="1566"/>
                <a:ext cx="912" cy="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35" name="Rectangle 31"/>
              <p:cNvSpPr>
                <a:spLocks noChangeArrowheads="1"/>
              </p:cNvSpPr>
              <p:nvPr/>
            </p:nvSpPr>
            <p:spPr bwMode="auto">
              <a:xfrm>
                <a:off x="435" y="1248"/>
                <a:ext cx="92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newTournament</a:t>
                </a:r>
              </a:p>
              <a:p>
                <a:r>
                  <a:rPr lang="en-US" sz="1500">
                    <a:solidFill>
                      <a:srgbClr val="000000"/>
                    </a:solidFill>
                    <a:latin typeface="Arial" charset="0"/>
                  </a:rPr>
                  <a:t>(league)</a:t>
                </a:r>
                <a:endParaRPr lang="en-US" sz="2400"/>
              </a:p>
            </p:txBody>
          </p:sp>
        </p:grpSp>
        <p:grpSp>
          <p:nvGrpSpPr>
            <p:cNvPr id="123936" name="Group 32"/>
            <p:cNvGrpSpPr>
              <a:grpSpLocks/>
            </p:cNvGrpSpPr>
            <p:nvPr/>
          </p:nvGrpSpPr>
          <p:grpSpPr bwMode="auto">
            <a:xfrm>
              <a:off x="1559" y="1632"/>
              <a:ext cx="1417" cy="497"/>
              <a:chOff x="1511" y="1632"/>
              <a:chExt cx="1417" cy="497"/>
            </a:xfrm>
          </p:grpSpPr>
          <p:grpSp>
            <p:nvGrpSpPr>
              <p:cNvPr id="123937" name="Group 33"/>
              <p:cNvGrpSpPr>
                <a:grpSpLocks/>
              </p:cNvGrpSpPr>
              <p:nvPr/>
            </p:nvGrpSpPr>
            <p:grpSpPr bwMode="auto">
              <a:xfrm>
                <a:off x="2172" y="1632"/>
                <a:ext cx="756" cy="497"/>
                <a:chOff x="2172" y="1632"/>
                <a:chExt cx="756" cy="497"/>
              </a:xfrm>
            </p:grpSpPr>
            <p:sp>
              <p:nvSpPr>
                <p:cNvPr id="123938" name="Freeform 34"/>
                <p:cNvSpPr>
                  <a:spLocks/>
                </p:cNvSpPr>
                <p:nvPr/>
              </p:nvSpPr>
              <p:spPr bwMode="auto">
                <a:xfrm>
                  <a:off x="2172" y="1632"/>
                  <a:ext cx="754" cy="473"/>
                </a:xfrm>
                <a:custGeom>
                  <a:avLst/>
                  <a:gdLst>
                    <a:gd name="T0" fmla="*/ 0 w 754"/>
                    <a:gd name="T1" fmla="*/ 0 h 473"/>
                    <a:gd name="T2" fmla="*/ 0 w 754"/>
                    <a:gd name="T3" fmla="*/ 473 h 473"/>
                    <a:gd name="T4" fmla="*/ 754 w 754"/>
                    <a:gd name="T5" fmla="*/ 473 h 473"/>
                    <a:gd name="T6" fmla="*/ 754 w 754"/>
                    <a:gd name="T7" fmla="*/ 0 h 473"/>
                    <a:gd name="T8" fmla="*/ 0 w 754"/>
                    <a:gd name="T9" fmla="*/ 0 h 473"/>
                    <a:gd name="T10" fmla="*/ 0 w 754"/>
                    <a:gd name="T11" fmla="*/ 0 h 473"/>
                  </a:gdLst>
                  <a:ahLst/>
                  <a:cxnLst>
                    <a:cxn ang="0">
                      <a:pos x="T0" y="T1"/>
                    </a:cxn>
                    <a:cxn ang="0">
                      <a:pos x="T2" y="T3"/>
                    </a:cxn>
                    <a:cxn ang="0">
                      <a:pos x="T4" y="T5"/>
                    </a:cxn>
                    <a:cxn ang="0">
                      <a:pos x="T6" y="T7"/>
                    </a:cxn>
                    <a:cxn ang="0">
                      <a:pos x="T8" y="T9"/>
                    </a:cxn>
                    <a:cxn ang="0">
                      <a:pos x="T10" y="T11"/>
                    </a:cxn>
                  </a:cxnLst>
                  <a:rect l="0" t="0" r="r" b="b"/>
                  <a:pathLst>
                    <a:path w="754" h="473">
                      <a:moveTo>
                        <a:pt x="0" y="0"/>
                      </a:moveTo>
                      <a:lnTo>
                        <a:pt x="0" y="473"/>
                      </a:lnTo>
                      <a:lnTo>
                        <a:pt x="754" y="473"/>
                      </a:lnTo>
                      <a:lnTo>
                        <a:pt x="754"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39" name="Rectangle 35"/>
                <p:cNvSpPr>
                  <a:spLocks noChangeArrowheads="1"/>
                </p:cNvSpPr>
                <p:nvPr/>
              </p:nvSpPr>
              <p:spPr bwMode="auto">
                <a:xfrm>
                  <a:off x="2172" y="1632"/>
                  <a:ext cx="754" cy="473"/>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940" name="Rectangle 36"/>
                <p:cNvSpPr>
                  <a:spLocks noChangeArrowheads="1"/>
                </p:cNvSpPr>
                <p:nvPr/>
              </p:nvSpPr>
              <p:spPr bwMode="auto">
                <a:xfrm>
                  <a:off x="2263" y="1697"/>
                  <a:ext cx="62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:Announce</a:t>
                  </a:r>
                  <a:endParaRPr lang="en-US" sz="2400"/>
                </a:p>
              </p:txBody>
            </p:sp>
            <p:sp>
              <p:nvSpPr>
                <p:cNvPr id="123941" name="Rectangle 37"/>
                <p:cNvSpPr>
                  <a:spLocks noChangeArrowheads="1"/>
                </p:cNvSpPr>
                <p:nvPr/>
              </p:nvSpPr>
              <p:spPr bwMode="auto">
                <a:xfrm>
                  <a:off x="2235" y="1841"/>
                  <a:ext cx="69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u="sng">
                      <a:solidFill>
                        <a:srgbClr val="000000"/>
                      </a:solidFill>
                      <a:latin typeface="Arial" charset="0"/>
                    </a:rPr>
                    <a:t>Tournament</a:t>
                  </a:r>
                </a:p>
                <a:p>
                  <a:pPr algn="ctr"/>
                  <a:r>
                    <a:rPr lang="en-US" sz="1500" u="sng">
                      <a:solidFill>
                        <a:srgbClr val="000000"/>
                      </a:solidFill>
                      <a:latin typeface="Arial" charset="0"/>
                    </a:rPr>
                    <a:t>Control</a:t>
                  </a:r>
                  <a:endParaRPr lang="en-US" sz="2400"/>
                </a:p>
              </p:txBody>
            </p:sp>
          </p:grpSp>
          <p:sp>
            <p:nvSpPr>
              <p:cNvPr id="123942" name="Freeform 38"/>
              <p:cNvSpPr>
                <a:spLocks/>
              </p:cNvSpPr>
              <p:nvPr/>
            </p:nvSpPr>
            <p:spPr bwMode="auto">
              <a:xfrm>
                <a:off x="2084" y="1851"/>
                <a:ext cx="88" cy="90"/>
              </a:xfrm>
              <a:custGeom>
                <a:avLst/>
                <a:gdLst>
                  <a:gd name="T0" fmla="*/ 88 w 88"/>
                  <a:gd name="T1" fmla="*/ 45 h 90"/>
                  <a:gd name="T2" fmla="*/ 0 w 88"/>
                  <a:gd name="T3" fmla="*/ 0 h 90"/>
                  <a:gd name="T4" fmla="*/ 0 w 88"/>
                  <a:gd name="T5" fmla="*/ 90 h 90"/>
                  <a:gd name="T6" fmla="*/ 88 w 88"/>
                  <a:gd name="T7" fmla="*/ 45 h 90"/>
                </a:gdLst>
                <a:ahLst/>
                <a:cxnLst>
                  <a:cxn ang="0">
                    <a:pos x="T0" y="T1"/>
                  </a:cxn>
                  <a:cxn ang="0">
                    <a:pos x="T2" y="T3"/>
                  </a:cxn>
                  <a:cxn ang="0">
                    <a:pos x="T4" y="T5"/>
                  </a:cxn>
                  <a:cxn ang="0">
                    <a:pos x="T6" y="T7"/>
                  </a:cxn>
                </a:cxnLst>
                <a:rect l="0" t="0" r="r" b="b"/>
                <a:pathLst>
                  <a:path w="88" h="90">
                    <a:moveTo>
                      <a:pt x="88" y="45"/>
                    </a:moveTo>
                    <a:lnTo>
                      <a:pt x="0" y="0"/>
                    </a:lnTo>
                    <a:lnTo>
                      <a:pt x="0" y="90"/>
                    </a:lnTo>
                    <a:lnTo>
                      <a:pt x="88"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43" name="Rectangle 39"/>
              <p:cNvSpPr>
                <a:spLocks noChangeArrowheads="1"/>
              </p:cNvSpPr>
              <p:nvPr/>
            </p:nvSpPr>
            <p:spPr bwMode="auto">
              <a:xfrm>
                <a:off x="1576" y="1769"/>
                <a:ext cx="219"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3944" name="Line 40"/>
              <p:cNvSpPr>
                <a:spLocks noChangeShapeType="1"/>
              </p:cNvSpPr>
              <p:nvPr/>
            </p:nvSpPr>
            <p:spPr bwMode="auto">
              <a:xfrm>
                <a:off x="1511" y="1897"/>
                <a:ext cx="601"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45" name="Rectangle 41"/>
              <p:cNvSpPr>
                <a:spLocks noChangeArrowheads="1"/>
              </p:cNvSpPr>
              <p:nvPr/>
            </p:nvSpPr>
            <p:spPr bwMode="auto">
              <a:xfrm>
                <a:off x="1536" y="1776"/>
                <a:ext cx="3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«new»</a:t>
                </a:r>
                <a:endParaRPr lang="en-US" sz="2400"/>
              </a:p>
            </p:txBody>
          </p:sp>
        </p:grpSp>
        <p:grpSp>
          <p:nvGrpSpPr>
            <p:cNvPr id="123946" name="Group 42"/>
            <p:cNvGrpSpPr>
              <a:grpSpLocks/>
            </p:cNvGrpSpPr>
            <p:nvPr/>
          </p:nvGrpSpPr>
          <p:grpSpPr bwMode="auto">
            <a:xfrm>
              <a:off x="384" y="2332"/>
              <a:ext cx="1127" cy="570"/>
              <a:chOff x="384" y="2332"/>
              <a:chExt cx="1127" cy="570"/>
            </a:xfrm>
          </p:grpSpPr>
          <p:sp>
            <p:nvSpPr>
              <p:cNvPr id="123947" name="Line 43"/>
              <p:cNvSpPr>
                <a:spLocks noChangeShapeType="1"/>
              </p:cNvSpPr>
              <p:nvPr/>
            </p:nvSpPr>
            <p:spPr bwMode="auto">
              <a:xfrm>
                <a:off x="1466" y="2332"/>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48" name="Line 44"/>
              <p:cNvSpPr>
                <a:spLocks noChangeShapeType="1"/>
              </p:cNvSpPr>
              <p:nvPr/>
            </p:nvSpPr>
            <p:spPr bwMode="auto">
              <a:xfrm>
                <a:off x="1466" y="2663"/>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49" name="Freeform 45"/>
              <p:cNvSpPr>
                <a:spLocks/>
              </p:cNvSpPr>
              <p:nvPr/>
            </p:nvSpPr>
            <p:spPr bwMode="auto">
              <a:xfrm>
                <a:off x="1415" y="2513"/>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50" name="Rectangle 46"/>
              <p:cNvSpPr>
                <a:spLocks noChangeArrowheads="1"/>
              </p:cNvSpPr>
              <p:nvPr/>
            </p:nvSpPr>
            <p:spPr bwMode="auto">
              <a:xfrm>
                <a:off x="1415" y="2513"/>
                <a:ext cx="96" cy="281"/>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951" name="Freeform 47"/>
              <p:cNvSpPr>
                <a:spLocks/>
              </p:cNvSpPr>
              <p:nvPr/>
            </p:nvSpPr>
            <p:spPr bwMode="auto">
              <a:xfrm>
                <a:off x="1350" y="2467"/>
                <a:ext cx="91" cy="88"/>
              </a:xfrm>
              <a:custGeom>
                <a:avLst/>
                <a:gdLst>
                  <a:gd name="T0" fmla="*/ 91 w 91"/>
                  <a:gd name="T1" fmla="*/ 46 h 88"/>
                  <a:gd name="T2" fmla="*/ 0 w 91"/>
                  <a:gd name="T3" fmla="*/ 0 h 88"/>
                  <a:gd name="T4" fmla="*/ 0 w 91"/>
                  <a:gd name="T5" fmla="*/ 88 h 88"/>
                  <a:gd name="T6" fmla="*/ 91 w 91"/>
                  <a:gd name="T7" fmla="*/ 46 h 88"/>
                </a:gdLst>
                <a:ahLst/>
                <a:cxnLst>
                  <a:cxn ang="0">
                    <a:pos x="T0" y="T1"/>
                  </a:cxn>
                  <a:cxn ang="0">
                    <a:pos x="T2" y="T3"/>
                  </a:cxn>
                  <a:cxn ang="0">
                    <a:pos x="T4" y="T5"/>
                  </a:cxn>
                  <a:cxn ang="0">
                    <a:pos x="T6" y="T7"/>
                  </a:cxn>
                </a:cxnLst>
                <a:rect l="0" t="0" r="r" b="b"/>
                <a:pathLst>
                  <a:path w="91" h="88">
                    <a:moveTo>
                      <a:pt x="91" y="46"/>
                    </a:moveTo>
                    <a:lnTo>
                      <a:pt x="0" y="0"/>
                    </a:lnTo>
                    <a:lnTo>
                      <a:pt x="0" y="88"/>
                    </a:lnTo>
                    <a:lnTo>
                      <a:pt x="91"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52" name="Rectangle 48"/>
              <p:cNvSpPr>
                <a:spLocks noChangeArrowheads="1"/>
              </p:cNvSpPr>
              <p:nvPr/>
            </p:nvSpPr>
            <p:spPr bwMode="auto">
              <a:xfrm>
                <a:off x="669" y="2397"/>
                <a:ext cx="553"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3953" name="Line 49"/>
              <p:cNvSpPr>
                <a:spLocks noChangeShapeType="1"/>
              </p:cNvSpPr>
              <p:nvPr/>
            </p:nvSpPr>
            <p:spPr bwMode="auto">
              <a:xfrm>
                <a:off x="384" y="2496"/>
                <a:ext cx="966" cy="1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54" name="Rectangle 50"/>
              <p:cNvSpPr>
                <a:spLocks noChangeArrowheads="1"/>
              </p:cNvSpPr>
              <p:nvPr/>
            </p:nvSpPr>
            <p:spPr bwMode="auto">
              <a:xfrm>
                <a:off x="480" y="2352"/>
                <a:ext cx="89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setName(name)</a:t>
                </a:r>
                <a:endParaRPr lang="en-US" sz="2400"/>
              </a:p>
            </p:txBody>
          </p:sp>
        </p:grpSp>
        <p:grpSp>
          <p:nvGrpSpPr>
            <p:cNvPr id="123955" name="Group 51"/>
            <p:cNvGrpSpPr>
              <a:grpSpLocks/>
            </p:cNvGrpSpPr>
            <p:nvPr/>
          </p:nvGrpSpPr>
          <p:grpSpPr bwMode="auto">
            <a:xfrm>
              <a:off x="384" y="2688"/>
              <a:ext cx="1127" cy="576"/>
              <a:chOff x="384" y="2688"/>
              <a:chExt cx="1127" cy="576"/>
            </a:xfrm>
          </p:grpSpPr>
          <p:sp>
            <p:nvSpPr>
              <p:cNvPr id="123956" name="Rectangle 52"/>
              <p:cNvSpPr>
                <a:spLocks noChangeArrowheads="1"/>
              </p:cNvSpPr>
              <p:nvPr/>
            </p:nvSpPr>
            <p:spPr bwMode="auto">
              <a:xfrm>
                <a:off x="1415" y="2982"/>
                <a:ext cx="96" cy="28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957" name="Freeform 53"/>
              <p:cNvSpPr>
                <a:spLocks/>
              </p:cNvSpPr>
              <p:nvPr/>
            </p:nvSpPr>
            <p:spPr bwMode="auto">
              <a:xfrm>
                <a:off x="1350" y="2937"/>
                <a:ext cx="91" cy="88"/>
              </a:xfrm>
              <a:custGeom>
                <a:avLst/>
                <a:gdLst>
                  <a:gd name="T0" fmla="*/ 91 w 91"/>
                  <a:gd name="T1" fmla="*/ 43 h 88"/>
                  <a:gd name="T2" fmla="*/ 0 w 91"/>
                  <a:gd name="T3" fmla="*/ 0 h 88"/>
                  <a:gd name="T4" fmla="*/ 0 w 91"/>
                  <a:gd name="T5" fmla="*/ 88 h 88"/>
                  <a:gd name="T6" fmla="*/ 91 w 91"/>
                  <a:gd name="T7" fmla="*/ 43 h 88"/>
                </a:gdLst>
                <a:ahLst/>
                <a:cxnLst>
                  <a:cxn ang="0">
                    <a:pos x="T0" y="T1"/>
                  </a:cxn>
                  <a:cxn ang="0">
                    <a:pos x="T2" y="T3"/>
                  </a:cxn>
                  <a:cxn ang="0">
                    <a:pos x="T4" y="T5"/>
                  </a:cxn>
                  <a:cxn ang="0">
                    <a:pos x="T6" y="T7"/>
                  </a:cxn>
                </a:cxnLst>
                <a:rect l="0" t="0" r="r" b="b"/>
                <a:pathLst>
                  <a:path w="91" h="88">
                    <a:moveTo>
                      <a:pt x="91" y="43"/>
                    </a:moveTo>
                    <a:lnTo>
                      <a:pt x="0" y="0"/>
                    </a:lnTo>
                    <a:lnTo>
                      <a:pt x="0" y="88"/>
                    </a:lnTo>
                    <a:lnTo>
                      <a:pt x="91"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58" name="Line 54"/>
              <p:cNvSpPr>
                <a:spLocks noChangeShapeType="1"/>
              </p:cNvSpPr>
              <p:nvPr/>
            </p:nvSpPr>
            <p:spPr bwMode="auto">
              <a:xfrm>
                <a:off x="384" y="2976"/>
                <a:ext cx="966" cy="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59" name="Rectangle 55"/>
              <p:cNvSpPr>
                <a:spLocks noChangeArrowheads="1"/>
              </p:cNvSpPr>
              <p:nvPr/>
            </p:nvSpPr>
            <p:spPr bwMode="auto">
              <a:xfrm>
                <a:off x="657" y="2844"/>
                <a:ext cx="751"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3960" name="Rectangle 56"/>
              <p:cNvSpPr>
                <a:spLocks noChangeArrowheads="1"/>
              </p:cNvSpPr>
              <p:nvPr/>
            </p:nvSpPr>
            <p:spPr bwMode="auto">
              <a:xfrm>
                <a:off x="480" y="2688"/>
                <a:ext cx="83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setMaxPlayers</a:t>
                </a:r>
              </a:p>
              <a:p>
                <a:r>
                  <a:rPr lang="en-US" sz="1500">
                    <a:solidFill>
                      <a:srgbClr val="000000"/>
                    </a:solidFill>
                    <a:latin typeface="Arial" charset="0"/>
                  </a:rPr>
                  <a:t>(maxp)</a:t>
                </a:r>
                <a:endParaRPr lang="en-US" sz="2400"/>
              </a:p>
            </p:txBody>
          </p:sp>
        </p:grpSp>
        <p:sp>
          <p:nvSpPr>
            <p:cNvPr id="123961" name="Rectangle 57"/>
            <p:cNvSpPr>
              <a:spLocks noChangeArrowheads="1"/>
            </p:cNvSpPr>
            <p:nvPr/>
          </p:nvSpPr>
          <p:spPr bwMode="auto">
            <a:xfrm>
              <a:off x="1327" y="3314"/>
              <a:ext cx="1088" cy="9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123962" name="Group 58"/>
            <p:cNvGrpSpPr>
              <a:grpSpLocks/>
            </p:cNvGrpSpPr>
            <p:nvPr/>
          </p:nvGrpSpPr>
          <p:grpSpPr bwMode="auto">
            <a:xfrm>
              <a:off x="384" y="3299"/>
              <a:ext cx="1057" cy="198"/>
              <a:chOff x="384" y="3299"/>
              <a:chExt cx="1057" cy="198"/>
            </a:xfrm>
          </p:grpSpPr>
          <p:sp>
            <p:nvSpPr>
              <p:cNvPr id="123963" name="Freeform 59"/>
              <p:cNvSpPr>
                <a:spLocks/>
              </p:cNvSpPr>
              <p:nvPr/>
            </p:nvSpPr>
            <p:spPr bwMode="auto">
              <a:xfrm>
                <a:off x="1350" y="3409"/>
                <a:ext cx="91" cy="88"/>
              </a:xfrm>
              <a:custGeom>
                <a:avLst/>
                <a:gdLst>
                  <a:gd name="T0" fmla="*/ 91 w 91"/>
                  <a:gd name="T1" fmla="*/ 46 h 88"/>
                  <a:gd name="T2" fmla="*/ 0 w 91"/>
                  <a:gd name="T3" fmla="*/ 0 h 88"/>
                  <a:gd name="T4" fmla="*/ 0 w 91"/>
                  <a:gd name="T5" fmla="*/ 88 h 88"/>
                  <a:gd name="T6" fmla="*/ 91 w 91"/>
                  <a:gd name="T7" fmla="*/ 46 h 88"/>
                </a:gdLst>
                <a:ahLst/>
                <a:cxnLst>
                  <a:cxn ang="0">
                    <a:pos x="T0" y="T1"/>
                  </a:cxn>
                  <a:cxn ang="0">
                    <a:pos x="T2" y="T3"/>
                  </a:cxn>
                  <a:cxn ang="0">
                    <a:pos x="T4" y="T5"/>
                  </a:cxn>
                  <a:cxn ang="0">
                    <a:pos x="T6" y="T7"/>
                  </a:cxn>
                </a:cxnLst>
                <a:rect l="0" t="0" r="r" b="b"/>
                <a:pathLst>
                  <a:path w="91" h="88">
                    <a:moveTo>
                      <a:pt x="91" y="46"/>
                    </a:moveTo>
                    <a:lnTo>
                      <a:pt x="0" y="0"/>
                    </a:lnTo>
                    <a:lnTo>
                      <a:pt x="0" y="88"/>
                    </a:lnTo>
                    <a:lnTo>
                      <a:pt x="91"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64" name="Line 60"/>
              <p:cNvSpPr>
                <a:spLocks noChangeShapeType="1"/>
              </p:cNvSpPr>
              <p:nvPr/>
            </p:nvSpPr>
            <p:spPr bwMode="auto">
              <a:xfrm>
                <a:off x="384" y="3452"/>
                <a:ext cx="966"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65" name="Rectangle 61"/>
              <p:cNvSpPr>
                <a:spLocks noChangeArrowheads="1"/>
              </p:cNvSpPr>
              <p:nvPr/>
            </p:nvSpPr>
            <p:spPr bwMode="auto">
              <a:xfrm>
                <a:off x="644" y="3299"/>
                <a:ext cx="317"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3966" name="Rectangle 62"/>
              <p:cNvSpPr>
                <a:spLocks noChangeArrowheads="1"/>
              </p:cNvSpPr>
              <p:nvPr/>
            </p:nvSpPr>
            <p:spPr bwMode="auto">
              <a:xfrm>
                <a:off x="528" y="3300"/>
                <a:ext cx="50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commit()</a:t>
                </a:r>
                <a:endParaRPr lang="en-US"/>
              </a:p>
            </p:txBody>
          </p:sp>
        </p:grpSp>
        <p:grpSp>
          <p:nvGrpSpPr>
            <p:cNvPr id="123967" name="Group 63"/>
            <p:cNvGrpSpPr>
              <a:grpSpLocks/>
            </p:cNvGrpSpPr>
            <p:nvPr/>
          </p:nvGrpSpPr>
          <p:grpSpPr bwMode="auto">
            <a:xfrm>
              <a:off x="1415" y="3455"/>
              <a:ext cx="96" cy="625"/>
              <a:chOff x="1415" y="3455"/>
              <a:chExt cx="96" cy="625"/>
            </a:xfrm>
          </p:grpSpPr>
          <p:grpSp>
            <p:nvGrpSpPr>
              <p:cNvPr id="123968" name="Group 64"/>
              <p:cNvGrpSpPr>
                <a:grpSpLocks/>
              </p:cNvGrpSpPr>
              <p:nvPr/>
            </p:nvGrpSpPr>
            <p:grpSpPr bwMode="auto">
              <a:xfrm>
                <a:off x="1415" y="3455"/>
                <a:ext cx="96" cy="529"/>
                <a:chOff x="1415" y="3455"/>
                <a:chExt cx="96" cy="529"/>
              </a:xfrm>
            </p:grpSpPr>
            <p:sp>
              <p:nvSpPr>
                <p:cNvPr id="123969" name="Freeform 65"/>
                <p:cNvSpPr>
                  <a:spLocks/>
                </p:cNvSpPr>
                <p:nvPr/>
              </p:nvSpPr>
              <p:spPr bwMode="auto">
                <a:xfrm>
                  <a:off x="1415" y="3455"/>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70" name="Rectangle 66"/>
                <p:cNvSpPr>
                  <a:spLocks noChangeArrowheads="1"/>
                </p:cNvSpPr>
                <p:nvPr/>
              </p:nvSpPr>
              <p:spPr bwMode="auto">
                <a:xfrm>
                  <a:off x="1415" y="3455"/>
                  <a:ext cx="96" cy="281"/>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971" name="Line 67"/>
                <p:cNvSpPr>
                  <a:spLocks noChangeShapeType="1"/>
                </p:cNvSpPr>
                <p:nvPr/>
              </p:nvSpPr>
              <p:spPr bwMode="auto">
                <a:xfrm>
                  <a:off x="1466" y="3743"/>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23972" name="Line 68"/>
              <p:cNvSpPr>
                <a:spLocks noChangeShapeType="1"/>
              </p:cNvSpPr>
              <p:nvPr/>
            </p:nvSpPr>
            <p:spPr bwMode="auto">
              <a:xfrm>
                <a:off x="1466" y="3839"/>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23973" name="Freeform 69"/>
            <p:cNvSpPr>
              <a:spLocks/>
            </p:cNvSpPr>
            <p:nvPr/>
          </p:nvSpPr>
          <p:spPr bwMode="auto">
            <a:xfrm>
              <a:off x="2593" y="3455"/>
              <a:ext cx="95" cy="469"/>
            </a:xfrm>
            <a:custGeom>
              <a:avLst/>
              <a:gdLst>
                <a:gd name="T0" fmla="*/ 0 w 95"/>
                <a:gd name="T1" fmla="*/ 0 h 469"/>
                <a:gd name="T2" fmla="*/ 0 w 95"/>
                <a:gd name="T3" fmla="*/ 469 h 469"/>
                <a:gd name="T4" fmla="*/ 95 w 95"/>
                <a:gd name="T5" fmla="*/ 469 h 469"/>
                <a:gd name="T6" fmla="*/ 95 w 95"/>
                <a:gd name="T7" fmla="*/ 0 h 469"/>
                <a:gd name="T8" fmla="*/ 0 w 95"/>
                <a:gd name="T9" fmla="*/ 0 h 469"/>
                <a:gd name="T10" fmla="*/ 0 w 95"/>
                <a:gd name="T11" fmla="*/ 0 h 469"/>
              </a:gdLst>
              <a:ahLst/>
              <a:cxnLst>
                <a:cxn ang="0">
                  <a:pos x="T0" y="T1"/>
                </a:cxn>
                <a:cxn ang="0">
                  <a:pos x="T2" y="T3"/>
                </a:cxn>
                <a:cxn ang="0">
                  <a:pos x="T4" y="T5"/>
                </a:cxn>
                <a:cxn ang="0">
                  <a:pos x="T6" y="T7"/>
                </a:cxn>
                <a:cxn ang="0">
                  <a:pos x="T8" y="T9"/>
                </a:cxn>
                <a:cxn ang="0">
                  <a:pos x="T10" y="T11"/>
                </a:cxn>
              </a:cxnLst>
              <a:rect l="0" t="0" r="r" b="b"/>
              <a:pathLst>
                <a:path w="95" h="469">
                  <a:moveTo>
                    <a:pt x="0" y="0"/>
                  </a:moveTo>
                  <a:lnTo>
                    <a:pt x="0" y="469"/>
                  </a:lnTo>
                  <a:lnTo>
                    <a:pt x="95" y="469"/>
                  </a:lnTo>
                  <a:lnTo>
                    <a:pt x="95" y="0"/>
                  </a:lnTo>
                  <a:lnTo>
                    <a:pt x="0" y="0"/>
                  </a:lnTo>
                  <a:lnTo>
                    <a:pt x="0" y="0"/>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82" name="Freeform 78"/>
            <p:cNvSpPr>
              <a:spLocks/>
            </p:cNvSpPr>
            <p:nvPr/>
          </p:nvSpPr>
          <p:spPr bwMode="auto">
            <a:xfrm>
              <a:off x="3231" y="533"/>
              <a:ext cx="753" cy="472"/>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83" name="Rectangle 79"/>
            <p:cNvSpPr>
              <a:spLocks noChangeArrowheads="1"/>
            </p:cNvSpPr>
            <p:nvPr/>
          </p:nvSpPr>
          <p:spPr bwMode="auto">
            <a:xfrm>
              <a:off x="3648" y="2324"/>
              <a:ext cx="96" cy="518"/>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23984" name="Group 80"/>
            <p:cNvGrpSpPr>
              <a:grpSpLocks/>
            </p:cNvGrpSpPr>
            <p:nvPr/>
          </p:nvGrpSpPr>
          <p:grpSpPr bwMode="auto">
            <a:xfrm>
              <a:off x="2544" y="2142"/>
              <a:ext cx="1093" cy="336"/>
              <a:chOff x="2544" y="2112"/>
              <a:chExt cx="1093" cy="336"/>
            </a:xfrm>
          </p:grpSpPr>
          <p:sp>
            <p:nvSpPr>
              <p:cNvPr id="123985" name="Freeform 81"/>
              <p:cNvSpPr>
                <a:spLocks/>
              </p:cNvSpPr>
              <p:nvPr/>
            </p:nvSpPr>
            <p:spPr bwMode="auto">
              <a:xfrm>
                <a:off x="3547" y="2357"/>
                <a:ext cx="90" cy="91"/>
              </a:xfrm>
              <a:custGeom>
                <a:avLst/>
                <a:gdLst>
                  <a:gd name="T0" fmla="*/ 90 w 90"/>
                  <a:gd name="T1" fmla="*/ 46 h 91"/>
                  <a:gd name="T2" fmla="*/ 0 w 90"/>
                  <a:gd name="T3" fmla="*/ 0 h 91"/>
                  <a:gd name="T4" fmla="*/ 0 w 90"/>
                  <a:gd name="T5" fmla="*/ 91 h 91"/>
                  <a:gd name="T6" fmla="*/ 90 w 90"/>
                  <a:gd name="T7" fmla="*/ 46 h 91"/>
                </a:gdLst>
                <a:ahLst/>
                <a:cxnLst>
                  <a:cxn ang="0">
                    <a:pos x="T0" y="T1"/>
                  </a:cxn>
                  <a:cxn ang="0">
                    <a:pos x="T2" y="T3"/>
                  </a:cxn>
                  <a:cxn ang="0">
                    <a:pos x="T4" y="T5"/>
                  </a:cxn>
                  <a:cxn ang="0">
                    <a:pos x="T6" y="T7"/>
                  </a:cxn>
                </a:cxnLst>
                <a:rect l="0" t="0" r="r" b="b"/>
                <a:pathLst>
                  <a:path w="90" h="91">
                    <a:moveTo>
                      <a:pt x="90" y="46"/>
                    </a:moveTo>
                    <a:lnTo>
                      <a:pt x="0" y="0"/>
                    </a:lnTo>
                    <a:lnTo>
                      <a:pt x="0" y="91"/>
                    </a:lnTo>
                    <a:lnTo>
                      <a:pt x="90"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86" name="Line 82"/>
              <p:cNvSpPr>
                <a:spLocks noChangeShapeType="1"/>
              </p:cNvSpPr>
              <p:nvPr/>
            </p:nvSpPr>
            <p:spPr bwMode="auto">
              <a:xfrm>
                <a:off x="2544" y="2400"/>
                <a:ext cx="100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87" name="Rectangle 83"/>
              <p:cNvSpPr>
                <a:spLocks noChangeArrowheads="1"/>
              </p:cNvSpPr>
              <p:nvPr/>
            </p:nvSpPr>
            <p:spPr bwMode="auto">
              <a:xfrm>
                <a:off x="2566" y="2201"/>
                <a:ext cx="809"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3988" name="Rectangle 84"/>
              <p:cNvSpPr>
                <a:spLocks noChangeArrowheads="1"/>
              </p:cNvSpPr>
              <p:nvPr/>
            </p:nvSpPr>
            <p:spPr bwMode="auto">
              <a:xfrm>
                <a:off x="2783" y="2112"/>
                <a:ext cx="77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checkMax</a:t>
                </a:r>
              </a:p>
              <a:p>
                <a:r>
                  <a:rPr lang="en-US" sz="1500">
                    <a:solidFill>
                      <a:srgbClr val="000000"/>
                    </a:solidFill>
                    <a:latin typeface="Arial" charset="0"/>
                  </a:rPr>
                  <a:t>Tournament()</a:t>
                </a:r>
                <a:endParaRPr lang="en-US" sz="2400"/>
              </a:p>
            </p:txBody>
          </p:sp>
        </p:grpSp>
        <p:grpSp>
          <p:nvGrpSpPr>
            <p:cNvPr id="123989" name="Group 85"/>
            <p:cNvGrpSpPr>
              <a:grpSpLocks/>
            </p:cNvGrpSpPr>
            <p:nvPr/>
          </p:nvGrpSpPr>
          <p:grpSpPr bwMode="auto">
            <a:xfrm>
              <a:off x="2550" y="2153"/>
              <a:ext cx="95" cy="583"/>
              <a:chOff x="2502" y="2123"/>
              <a:chExt cx="95" cy="583"/>
            </a:xfrm>
          </p:grpSpPr>
          <p:sp>
            <p:nvSpPr>
              <p:cNvPr id="123990" name="Line 86"/>
              <p:cNvSpPr>
                <a:spLocks noChangeShapeType="1"/>
              </p:cNvSpPr>
              <p:nvPr/>
            </p:nvSpPr>
            <p:spPr bwMode="auto">
              <a:xfrm>
                <a:off x="2552" y="2136"/>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91" name="Line 87"/>
              <p:cNvSpPr>
                <a:spLocks noChangeShapeType="1"/>
              </p:cNvSpPr>
              <p:nvPr/>
            </p:nvSpPr>
            <p:spPr bwMode="auto">
              <a:xfrm>
                <a:off x="2552" y="2467"/>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992" name="Freeform 88"/>
              <p:cNvSpPr>
                <a:spLocks/>
              </p:cNvSpPr>
              <p:nvPr/>
            </p:nvSpPr>
            <p:spPr bwMode="auto">
              <a:xfrm>
                <a:off x="2502" y="2136"/>
                <a:ext cx="95" cy="565"/>
              </a:xfrm>
              <a:custGeom>
                <a:avLst/>
                <a:gdLst>
                  <a:gd name="T0" fmla="*/ 0 w 95"/>
                  <a:gd name="T1" fmla="*/ 0 h 565"/>
                  <a:gd name="T2" fmla="*/ 0 w 95"/>
                  <a:gd name="T3" fmla="*/ 565 h 565"/>
                  <a:gd name="T4" fmla="*/ 95 w 95"/>
                  <a:gd name="T5" fmla="*/ 565 h 565"/>
                  <a:gd name="T6" fmla="*/ 95 w 95"/>
                  <a:gd name="T7" fmla="*/ 0 h 565"/>
                  <a:gd name="T8" fmla="*/ 0 w 95"/>
                  <a:gd name="T9" fmla="*/ 0 h 565"/>
                  <a:gd name="T10" fmla="*/ 0 w 95"/>
                  <a:gd name="T11" fmla="*/ 0 h 565"/>
                </a:gdLst>
                <a:ahLst/>
                <a:cxnLst>
                  <a:cxn ang="0">
                    <a:pos x="T0" y="T1"/>
                  </a:cxn>
                  <a:cxn ang="0">
                    <a:pos x="T2" y="T3"/>
                  </a:cxn>
                  <a:cxn ang="0">
                    <a:pos x="T4" y="T5"/>
                  </a:cxn>
                  <a:cxn ang="0">
                    <a:pos x="T6" y="T7"/>
                  </a:cxn>
                  <a:cxn ang="0">
                    <a:pos x="T8" y="T9"/>
                  </a:cxn>
                  <a:cxn ang="0">
                    <a:pos x="T10" y="T11"/>
                  </a:cxn>
                </a:cxnLst>
                <a:rect l="0" t="0" r="r" b="b"/>
                <a:pathLst>
                  <a:path w="95" h="565">
                    <a:moveTo>
                      <a:pt x="0" y="0"/>
                    </a:moveTo>
                    <a:lnTo>
                      <a:pt x="0" y="565"/>
                    </a:lnTo>
                    <a:lnTo>
                      <a:pt x="95" y="565"/>
                    </a:lnTo>
                    <a:lnTo>
                      <a:pt x="9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993" name="Rectangle 89"/>
              <p:cNvSpPr>
                <a:spLocks noChangeArrowheads="1"/>
              </p:cNvSpPr>
              <p:nvPr/>
            </p:nvSpPr>
            <p:spPr bwMode="auto">
              <a:xfrm>
                <a:off x="2502" y="2123"/>
                <a:ext cx="95" cy="565"/>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24003" name="Group 99"/>
            <p:cNvGrpSpPr>
              <a:grpSpLocks/>
            </p:cNvGrpSpPr>
            <p:nvPr/>
          </p:nvGrpSpPr>
          <p:grpSpPr bwMode="auto">
            <a:xfrm>
              <a:off x="3279" y="533"/>
              <a:ext cx="753" cy="3520"/>
              <a:chOff x="3231" y="533"/>
              <a:chExt cx="753" cy="3520"/>
            </a:xfrm>
          </p:grpSpPr>
          <p:sp>
            <p:nvSpPr>
              <p:cNvPr id="124004" name="Rectangle 100"/>
              <p:cNvSpPr>
                <a:spLocks noChangeArrowheads="1"/>
              </p:cNvSpPr>
              <p:nvPr/>
            </p:nvSpPr>
            <p:spPr bwMode="auto">
              <a:xfrm>
                <a:off x="3440" y="725"/>
                <a:ext cx="381"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:Arena</a:t>
                </a:r>
                <a:endParaRPr lang="en-US" sz="2400"/>
              </a:p>
            </p:txBody>
          </p:sp>
          <p:grpSp>
            <p:nvGrpSpPr>
              <p:cNvPr id="124005" name="Group 101"/>
              <p:cNvGrpSpPr>
                <a:grpSpLocks/>
              </p:cNvGrpSpPr>
              <p:nvPr/>
            </p:nvGrpSpPr>
            <p:grpSpPr bwMode="auto">
              <a:xfrm>
                <a:off x="3231" y="533"/>
                <a:ext cx="753" cy="3520"/>
                <a:chOff x="3231" y="533"/>
                <a:chExt cx="753" cy="3520"/>
              </a:xfrm>
            </p:grpSpPr>
            <p:sp>
              <p:nvSpPr>
                <p:cNvPr id="124006" name="Rectangle 102"/>
                <p:cNvSpPr>
                  <a:spLocks noChangeArrowheads="1"/>
                </p:cNvSpPr>
                <p:nvPr/>
              </p:nvSpPr>
              <p:spPr bwMode="auto">
                <a:xfrm>
                  <a:off x="3231" y="533"/>
                  <a:ext cx="753" cy="47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007" name="Line 103"/>
                <p:cNvSpPr>
                  <a:spLocks noChangeShapeType="1"/>
                </p:cNvSpPr>
                <p:nvPr/>
              </p:nvSpPr>
              <p:spPr bwMode="auto">
                <a:xfrm>
                  <a:off x="3670" y="200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08" name="Line 104"/>
                <p:cNvSpPr>
                  <a:spLocks noChangeShapeType="1"/>
                </p:cNvSpPr>
                <p:nvPr/>
              </p:nvSpPr>
              <p:spPr bwMode="auto">
                <a:xfrm>
                  <a:off x="3670" y="1005"/>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09" name="Line 105"/>
                <p:cNvSpPr>
                  <a:spLocks noChangeShapeType="1"/>
                </p:cNvSpPr>
                <p:nvPr/>
              </p:nvSpPr>
              <p:spPr bwMode="auto">
                <a:xfrm>
                  <a:off x="3670" y="1337"/>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10" name="Line 106"/>
                <p:cNvSpPr>
                  <a:spLocks noChangeShapeType="1"/>
                </p:cNvSpPr>
                <p:nvPr/>
              </p:nvSpPr>
              <p:spPr bwMode="auto">
                <a:xfrm>
                  <a:off x="3670" y="1668"/>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11" name="Line 107"/>
                <p:cNvSpPr>
                  <a:spLocks noChangeShapeType="1"/>
                </p:cNvSpPr>
                <p:nvPr/>
              </p:nvSpPr>
              <p:spPr bwMode="auto">
                <a:xfrm>
                  <a:off x="3670" y="288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12" name="Line 108"/>
                <p:cNvSpPr>
                  <a:spLocks noChangeShapeType="1"/>
                </p:cNvSpPr>
                <p:nvPr/>
              </p:nvSpPr>
              <p:spPr bwMode="auto">
                <a:xfrm>
                  <a:off x="3670" y="327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13" name="Line 109"/>
                <p:cNvSpPr>
                  <a:spLocks noChangeShapeType="1"/>
                </p:cNvSpPr>
                <p:nvPr/>
              </p:nvSpPr>
              <p:spPr bwMode="auto">
                <a:xfrm>
                  <a:off x="3670" y="3599"/>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14" name="Line 110"/>
                <p:cNvSpPr>
                  <a:spLocks noChangeShapeType="1"/>
                </p:cNvSpPr>
                <p:nvPr/>
              </p:nvSpPr>
              <p:spPr bwMode="auto">
                <a:xfrm>
                  <a:off x="3670" y="3812"/>
                  <a:ext cx="1" cy="24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15" name="Rectangle 111"/>
                <p:cNvSpPr>
                  <a:spLocks noChangeArrowheads="1"/>
                </p:cNvSpPr>
                <p:nvPr/>
              </p:nvSpPr>
              <p:spPr bwMode="auto">
                <a:xfrm>
                  <a:off x="3738" y="3600"/>
                  <a:ext cx="24"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grpSp>
        </p:grpSp>
        <p:grpSp>
          <p:nvGrpSpPr>
            <p:cNvPr id="124016" name="Group 112"/>
            <p:cNvGrpSpPr>
              <a:grpSpLocks/>
            </p:cNvGrpSpPr>
            <p:nvPr/>
          </p:nvGrpSpPr>
          <p:grpSpPr bwMode="auto">
            <a:xfrm>
              <a:off x="4047" y="533"/>
              <a:ext cx="753" cy="2755"/>
              <a:chOff x="4047" y="533"/>
              <a:chExt cx="753" cy="2755"/>
            </a:xfrm>
          </p:grpSpPr>
          <p:grpSp>
            <p:nvGrpSpPr>
              <p:cNvPr id="124017" name="Group 113"/>
              <p:cNvGrpSpPr>
                <a:grpSpLocks/>
              </p:cNvGrpSpPr>
              <p:nvPr/>
            </p:nvGrpSpPr>
            <p:grpSpPr bwMode="auto">
              <a:xfrm>
                <a:off x="4047" y="533"/>
                <a:ext cx="753" cy="2369"/>
                <a:chOff x="4021" y="533"/>
                <a:chExt cx="753" cy="2369"/>
              </a:xfrm>
            </p:grpSpPr>
            <p:sp>
              <p:nvSpPr>
                <p:cNvPr id="124018" name="Freeform 114"/>
                <p:cNvSpPr>
                  <a:spLocks/>
                </p:cNvSpPr>
                <p:nvPr/>
              </p:nvSpPr>
              <p:spPr bwMode="auto">
                <a:xfrm>
                  <a:off x="4021" y="533"/>
                  <a:ext cx="753" cy="472"/>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019" name="Rectangle 115"/>
                <p:cNvSpPr>
                  <a:spLocks noChangeArrowheads="1"/>
                </p:cNvSpPr>
                <p:nvPr/>
              </p:nvSpPr>
              <p:spPr bwMode="auto">
                <a:xfrm>
                  <a:off x="4021" y="533"/>
                  <a:ext cx="753" cy="47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020" name="Rectangle 116"/>
                <p:cNvSpPr>
                  <a:spLocks noChangeArrowheads="1"/>
                </p:cNvSpPr>
                <p:nvPr/>
              </p:nvSpPr>
              <p:spPr bwMode="auto">
                <a:xfrm>
                  <a:off x="4140" y="725"/>
                  <a:ext cx="4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:League</a:t>
                  </a:r>
                  <a:endParaRPr lang="en-US" sz="2400"/>
                </a:p>
              </p:txBody>
            </p:sp>
            <p:sp>
              <p:nvSpPr>
                <p:cNvPr id="124021" name="Line 117"/>
                <p:cNvSpPr>
                  <a:spLocks noChangeShapeType="1"/>
                </p:cNvSpPr>
                <p:nvPr/>
              </p:nvSpPr>
              <p:spPr bwMode="auto">
                <a:xfrm>
                  <a:off x="4400" y="1005"/>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22" name="Line 118"/>
                <p:cNvSpPr>
                  <a:spLocks noChangeShapeType="1"/>
                </p:cNvSpPr>
                <p:nvPr/>
              </p:nvSpPr>
              <p:spPr bwMode="auto">
                <a:xfrm>
                  <a:off x="4400" y="1337"/>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23" name="Line 119"/>
                <p:cNvSpPr>
                  <a:spLocks noChangeShapeType="1"/>
                </p:cNvSpPr>
                <p:nvPr/>
              </p:nvSpPr>
              <p:spPr bwMode="auto">
                <a:xfrm>
                  <a:off x="4400" y="1668"/>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24" name="Line 120"/>
                <p:cNvSpPr>
                  <a:spLocks noChangeShapeType="1"/>
                </p:cNvSpPr>
                <p:nvPr/>
              </p:nvSpPr>
              <p:spPr bwMode="auto">
                <a:xfrm>
                  <a:off x="4400" y="2000"/>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25" name="Line 121"/>
                <p:cNvSpPr>
                  <a:spLocks noChangeShapeType="1"/>
                </p:cNvSpPr>
                <p:nvPr/>
              </p:nvSpPr>
              <p:spPr bwMode="auto">
                <a:xfrm>
                  <a:off x="4400" y="2332"/>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26" name="Line 122"/>
                <p:cNvSpPr>
                  <a:spLocks noChangeShapeType="1"/>
                </p:cNvSpPr>
                <p:nvPr/>
              </p:nvSpPr>
              <p:spPr bwMode="auto">
                <a:xfrm>
                  <a:off x="4400" y="2663"/>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24027" name="Line 123"/>
              <p:cNvSpPr>
                <a:spLocks noChangeShapeType="1"/>
              </p:cNvSpPr>
              <p:nvPr/>
            </p:nvSpPr>
            <p:spPr bwMode="auto">
              <a:xfrm>
                <a:off x="4416" y="3049"/>
                <a:ext cx="1" cy="23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24028" name="Group 124"/>
            <p:cNvGrpSpPr>
              <a:grpSpLocks/>
            </p:cNvGrpSpPr>
            <p:nvPr/>
          </p:nvGrpSpPr>
          <p:grpSpPr bwMode="auto">
            <a:xfrm>
              <a:off x="4461" y="3372"/>
              <a:ext cx="1244" cy="708"/>
              <a:chOff x="4461" y="3372"/>
              <a:chExt cx="1244" cy="708"/>
            </a:xfrm>
          </p:grpSpPr>
          <p:sp>
            <p:nvSpPr>
              <p:cNvPr id="124029" name="Freeform 125"/>
              <p:cNvSpPr>
                <a:spLocks/>
              </p:cNvSpPr>
              <p:nvPr/>
            </p:nvSpPr>
            <p:spPr bwMode="auto">
              <a:xfrm>
                <a:off x="4952" y="3372"/>
                <a:ext cx="753" cy="470"/>
              </a:xfrm>
              <a:custGeom>
                <a:avLst/>
                <a:gdLst>
                  <a:gd name="T0" fmla="*/ 0 w 753"/>
                  <a:gd name="T1" fmla="*/ 0 h 470"/>
                  <a:gd name="T2" fmla="*/ 0 w 753"/>
                  <a:gd name="T3" fmla="*/ 470 h 470"/>
                  <a:gd name="T4" fmla="*/ 753 w 753"/>
                  <a:gd name="T5" fmla="*/ 470 h 470"/>
                  <a:gd name="T6" fmla="*/ 753 w 753"/>
                  <a:gd name="T7" fmla="*/ 0 h 470"/>
                  <a:gd name="T8" fmla="*/ 0 w 753"/>
                  <a:gd name="T9" fmla="*/ 0 h 470"/>
                  <a:gd name="T10" fmla="*/ 0 w 753"/>
                  <a:gd name="T11" fmla="*/ 0 h 470"/>
                </a:gdLst>
                <a:ahLst/>
                <a:cxnLst>
                  <a:cxn ang="0">
                    <a:pos x="T0" y="T1"/>
                  </a:cxn>
                  <a:cxn ang="0">
                    <a:pos x="T2" y="T3"/>
                  </a:cxn>
                  <a:cxn ang="0">
                    <a:pos x="T4" y="T5"/>
                  </a:cxn>
                  <a:cxn ang="0">
                    <a:pos x="T6" y="T7"/>
                  </a:cxn>
                  <a:cxn ang="0">
                    <a:pos x="T8" y="T9"/>
                  </a:cxn>
                  <a:cxn ang="0">
                    <a:pos x="T10" y="T11"/>
                  </a:cxn>
                </a:cxnLst>
                <a:rect l="0" t="0" r="r" b="b"/>
                <a:pathLst>
                  <a:path w="753" h="470">
                    <a:moveTo>
                      <a:pt x="0" y="0"/>
                    </a:moveTo>
                    <a:lnTo>
                      <a:pt x="0" y="470"/>
                    </a:lnTo>
                    <a:lnTo>
                      <a:pt x="753" y="470"/>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030" name="Rectangle 126"/>
              <p:cNvSpPr>
                <a:spLocks noChangeArrowheads="1"/>
              </p:cNvSpPr>
              <p:nvPr/>
            </p:nvSpPr>
            <p:spPr bwMode="auto">
              <a:xfrm>
                <a:off x="4952" y="3372"/>
                <a:ext cx="753" cy="470"/>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031" name="Rectangle 127"/>
              <p:cNvSpPr>
                <a:spLocks noChangeArrowheads="1"/>
              </p:cNvSpPr>
              <p:nvPr/>
            </p:nvSpPr>
            <p:spPr bwMode="auto">
              <a:xfrm>
                <a:off x="4945" y="3564"/>
                <a:ext cx="73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Arial" charset="0"/>
                  </a:rPr>
                  <a:t>:Tournament</a:t>
                </a:r>
                <a:endParaRPr lang="en-US" sz="2400"/>
              </a:p>
            </p:txBody>
          </p:sp>
          <p:sp>
            <p:nvSpPr>
              <p:cNvPr id="124032" name="Line 128"/>
              <p:cNvSpPr>
                <a:spLocks noChangeShapeType="1"/>
              </p:cNvSpPr>
              <p:nvPr/>
            </p:nvSpPr>
            <p:spPr bwMode="auto">
              <a:xfrm>
                <a:off x="5331" y="3842"/>
                <a:ext cx="1" cy="2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33" name="Freeform 129"/>
              <p:cNvSpPr>
                <a:spLocks/>
              </p:cNvSpPr>
              <p:nvPr/>
            </p:nvSpPr>
            <p:spPr bwMode="auto">
              <a:xfrm>
                <a:off x="4864" y="3560"/>
                <a:ext cx="88" cy="91"/>
              </a:xfrm>
              <a:custGeom>
                <a:avLst/>
                <a:gdLst>
                  <a:gd name="T0" fmla="*/ 88 w 88"/>
                  <a:gd name="T1" fmla="*/ 46 h 91"/>
                  <a:gd name="T2" fmla="*/ 0 w 88"/>
                  <a:gd name="T3" fmla="*/ 0 h 91"/>
                  <a:gd name="T4" fmla="*/ 0 w 88"/>
                  <a:gd name="T5" fmla="*/ 91 h 91"/>
                  <a:gd name="T6" fmla="*/ 88 w 88"/>
                  <a:gd name="T7" fmla="*/ 46 h 91"/>
                </a:gdLst>
                <a:ahLst/>
                <a:cxnLst>
                  <a:cxn ang="0">
                    <a:pos x="T0" y="T1"/>
                  </a:cxn>
                  <a:cxn ang="0">
                    <a:pos x="T2" y="T3"/>
                  </a:cxn>
                  <a:cxn ang="0">
                    <a:pos x="T4" y="T5"/>
                  </a:cxn>
                  <a:cxn ang="0">
                    <a:pos x="T6" y="T7"/>
                  </a:cxn>
                </a:cxnLst>
                <a:rect l="0" t="0" r="r" b="b"/>
                <a:pathLst>
                  <a:path w="88" h="91">
                    <a:moveTo>
                      <a:pt x="88" y="46"/>
                    </a:moveTo>
                    <a:lnTo>
                      <a:pt x="0" y="0"/>
                    </a:lnTo>
                    <a:lnTo>
                      <a:pt x="0" y="91"/>
                    </a:lnTo>
                    <a:lnTo>
                      <a:pt x="88"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034" name="Rectangle 130"/>
              <p:cNvSpPr>
                <a:spLocks noChangeArrowheads="1"/>
              </p:cNvSpPr>
              <p:nvPr/>
            </p:nvSpPr>
            <p:spPr bwMode="auto">
              <a:xfrm>
                <a:off x="4544" y="3460"/>
                <a:ext cx="216" cy="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035" name="Line 131"/>
              <p:cNvSpPr>
                <a:spLocks noChangeShapeType="1"/>
              </p:cNvSpPr>
              <p:nvPr/>
            </p:nvSpPr>
            <p:spPr bwMode="auto">
              <a:xfrm>
                <a:off x="4461" y="3606"/>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036" name="Rectangle 132"/>
              <p:cNvSpPr>
                <a:spLocks noChangeArrowheads="1"/>
              </p:cNvSpPr>
              <p:nvPr/>
            </p:nvSpPr>
            <p:spPr bwMode="auto">
              <a:xfrm>
                <a:off x="4528" y="3473"/>
                <a:ext cx="3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«new»</a:t>
                </a:r>
                <a:endParaRPr lang="en-US" sz="2400"/>
              </a:p>
            </p:txBody>
          </p:sp>
        </p:grpSp>
      </p:grpSp>
      <p:grpSp>
        <p:nvGrpSpPr>
          <p:cNvPr id="124041" name="Group 137"/>
          <p:cNvGrpSpPr>
            <a:grpSpLocks/>
          </p:cNvGrpSpPr>
          <p:nvPr/>
        </p:nvGrpSpPr>
        <p:grpSpPr bwMode="auto">
          <a:xfrm>
            <a:off x="2667000" y="4876800"/>
            <a:ext cx="941388" cy="528638"/>
            <a:chOff x="861" y="2541"/>
            <a:chExt cx="1121" cy="621"/>
          </a:xfrm>
        </p:grpSpPr>
        <p:sp>
          <p:nvSpPr>
            <p:cNvPr id="124042" name="Freeform 138"/>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4043" name="Freeform 139"/>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24050" name="Group 146"/>
          <p:cNvGrpSpPr>
            <a:grpSpLocks/>
          </p:cNvGrpSpPr>
          <p:nvPr/>
        </p:nvGrpSpPr>
        <p:grpSpPr bwMode="auto">
          <a:xfrm flipV="1">
            <a:off x="2743200" y="3352800"/>
            <a:ext cx="1143000" cy="1447800"/>
            <a:chOff x="861" y="2541"/>
            <a:chExt cx="1121" cy="621"/>
          </a:xfrm>
        </p:grpSpPr>
        <p:sp>
          <p:nvSpPr>
            <p:cNvPr id="124051" name="Freeform 147"/>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4052" name="Freeform 148"/>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24053" name="AutoShape 149"/>
          <p:cNvSpPr>
            <a:spLocks noChangeArrowheads="1"/>
          </p:cNvSpPr>
          <p:nvPr/>
        </p:nvSpPr>
        <p:spPr bwMode="auto">
          <a:xfrm>
            <a:off x="4572000" y="1447800"/>
            <a:ext cx="4724400" cy="1066800"/>
          </a:xfrm>
          <a:prstGeom prst="wedgeRectCallout">
            <a:avLst>
              <a:gd name="adj1" fmla="val -43144"/>
              <a:gd name="adj2" fmla="val 109671"/>
            </a:avLst>
          </a:prstGeom>
          <a:solidFill>
            <a:srgbClr val="FF00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solidFill>
                  <a:srgbClr val="FFFF00"/>
                </a:solidFill>
              </a:rPr>
              <a:t>createTournament is a (public)</a:t>
            </a:r>
          </a:p>
          <a:p>
            <a:pPr algn="ctr"/>
            <a:r>
              <a:rPr lang="en-US" sz="2000">
                <a:solidFill>
                  <a:srgbClr val="FFFF00"/>
                </a:solidFill>
              </a:rPr>
              <a:t> operation owned by </a:t>
            </a:r>
          </a:p>
          <a:p>
            <a:pPr algn="ctr"/>
            <a:r>
              <a:rPr lang="en-US" sz="2000">
                <a:solidFill>
                  <a:srgbClr val="FFFF00"/>
                </a:solidFill>
              </a:rPr>
              <a:t>Announce_Tournament_Control</a:t>
            </a:r>
          </a:p>
        </p:txBody>
      </p:sp>
    </p:spTree>
    <p:extLst>
      <p:ext uri="{BB962C8B-B14F-4D97-AF65-F5344CB8AC3E}">
        <p14:creationId xmlns:p14="http://schemas.microsoft.com/office/powerpoint/2010/main" val="859961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40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40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4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78" grpId="0" build="p" autoUpdateAnimBg="0"/>
      <p:bldP spid="12405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reeform 2"/>
          <p:cNvSpPr>
            <a:spLocks/>
          </p:cNvSpPr>
          <p:nvPr/>
        </p:nvSpPr>
        <p:spPr bwMode="auto">
          <a:xfrm>
            <a:off x="5049838" y="79216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31" name="Rectangle 3"/>
          <p:cNvSpPr>
            <a:spLocks noChangeArrowheads="1"/>
          </p:cNvSpPr>
          <p:nvPr/>
        </p:nvSpPr>
        <p:spPr bwMode="auto">
          <a:xfrm>
            <a:off x="5049838" y="792163"/>
            <a:ext cx="1874837"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32" name="Rectangle 4"/>
          <p:cNvSpPr>
            <a:spLocks noChangeArrowheads="1"/>
          </p:cNvSpPr>
          <p:nvPr/>
        </p:nvSpPr>
        <p:spPr bwMode="auto">
          <a:xfrm>
            <a:off x="5102225" y="84455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24933" name="Freeform 5"/>
          <p:cNvSpPr>
            <a:spLocks/>
          </p:cNvSpPr>
          <p:nvPr/>
        </p:nvSpPr>
        <p:spPr bwMode="auto">
          <a:xfrm>
            <a:off x="5049838" y="1143000"/>
            <a:ext cx="1874837" cy="34925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34" name="Rectangle 6"/>
          <p:cNvSpPr>
            <a:spLocks noChangeArrowheads="1"/>
          </p:cNvSpPr>
          <p:nvPr/>
        </p:nvSpPr>
        <p:spPr bwMode="auto">
          <a:xfrm>
            <a:off x="5049838" y="1143000"/>
            <a:ext cx="1874837" cy="34925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35" name="Rectangle 7"/>
          <p:cNvSpPr>
            <a:spLocks noChangeArrowheads="1"/>
          </p:cNvSpPr>
          <p:nvPr/>
        </p:nvSpPr>
        <p:spPr bwMode="auto">
          <a:xfrm>
            <a:off x="5102225" y="1195388"/>
            <a:ext cx="1058863"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24936" name="Freeform 8"/>
          <p:cNvSpPr>
            <a:spLocks/>
          </p:cNvSpPr>
          <p:nvPr/>
        </p:nvSpPr>
        <p:spPr bwMode="auto">
          <a:xfrm>
            <a:off x="5049838" y="32385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37" name="Rectangle 9"/>
          <p:cNvSpPr>
            <a:spLocks noChangeArrowheads="1"/>
          </p:cNvSpPr>
          <p:nvPr/>
        </p:nvSpPr>
        <p:spPr bwMode="auto">
          <a:xfrm>
            <a:off x="5049838" y="323850"/>
            <a:ext cx="1874837"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38" name="Rectangle 10"/>
          <p:cNvSpPr>
            <a:spLocks noChangeArrowheads="1"/>
          </p:cNvSpPr>
          <p:nvPr/>
        </p:nvSpPr>
        <p:spPr bwMode="auto">
          <a:xfrm>
            <a:off x="5657850" y="444500"/>
            <a:ext cx="757238"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League</a:t>
            </a:r>
            <a:endParaRPr lang="en-US"/>
          </a:p>
        </p:txBody>
      </p:sp>
      <p:sp>
        <p:nvSpPr>
          <p:cNvPr id="124939" name="Freeform 11"/>
          <p:cNvSpPr>
            <a:spLocks/>
          </p:cNvSpPr>
          <p:nvPr/>
        </p:nvSpPr>
        <p:spPr bwMode="auto">
          <a:xfrm>
            <a:off x="5049838" y="3368675"/>
            <a:ext cx="1874837" cy="350838"/>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40" name="Rectangle 12"/>
          <p:cNvSpPr>
            <a:spLocks noChangeArrowheads="1"/>
          </p:cNvSpPr>
          <p:nvPr/>
        </p:nvSpPr>
        <p:spPr bwMode="auto">
          <a:xfrm>
            <a:off x="5049838" y="3368675"/>
            <a:ext cx="1874837" cy="350838"/>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41" name="Rectangle 13"/>
          <p:cNvSpPr>
            <a:spLocks noChangeArrowheads="1"/>
          </p:cNvSpPr>
          <p:nvPr/>
        </p:nvSpPr>
        <p:spPr bwMode="auto">
          <a:xfrm>
            <a:off x="5102225" y="3421063"/>
            <a:ext cx="914400"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24942" name="Freeform 14"/>
          <p:cNvSpPr>
            <a:spLocks/>
          </p:cNvSpPr>
          <p:nvPr/>
        </p:nvSpPr>
        <p:spPr bwMode="auto">
          <a:xfrm>
            <a:off x="5049838" y="3719513"/>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43" name="Rectangle 15"/>
          <p:cNvSpPr>
            <a:spLocks noChangeArrowheads="1"/>
          </p:cNvSpPr>
          <p:nvPr/>
        </p:nvSpPr>
        <p:spPr bwMode="auto">
          <a:xfrm>
            <a:off x="5049838" y="3719513"/>
            <a:ext cx="1874837" cy="355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44" name="Rectangle 16"/>
          <p:cNvSpPr>
            <a:spLocks noChangeArrowheads="1"/>
          </p:cNvSpPr>
          <p:nvPr/>
        </p:nvSpPr>
        <p:spPr bwMode="auto">
          <a:xfrm>
            <a:off x="5102225" y="3778250"/>
            <a:ext cx="1058863"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24945" name="Freeform 17"/>
          <p:cNvSpPr>
            <a:spLocks/>
          </p:cNvSpPr>
          <p:nvPr/>
        </p:nvSpPr>
        <p:spPr bwMode="auto">
          <a:xfrm>
            <a:off x="5049838" y="2900363"/>
            <a:ext cx="1874837" cy="468312"/>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46" name="Rectangle 18"/>
          <p:cNvSpPr>
            <a:spLocks noChangeArrowheads="1"/>
          </p:cNvSpPr>
          <p:nvPr/>
        </p:nvSpPr>
        <p:spPr bwMode="auto">
          <a:xfrm>
            <a:off x="5049838" y="2900363"/>
            <a:ext cx="1874837" cy="468312"/>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47" name="Rectangle 19"/>
          <p:cNvSpPr>
            <a:spLocks noChangeArrowheads="1"/>
          </p:cNvSpPr>
          <p:nvPr/>
        </p:nvSpPr>
        <p:spPr bwMode="auto">
          <a:xfrm>
            <a:off x="5426075" y="3027363"/>
            <a:ext cx="124777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Tournament</a:t>
            </a:r>
            <a:endParaRPr lang="en-US"/>
          </a:p>
        </p:txBody>
      </p:sp>
      <p:sp>
        <p:nvSpPr>
          <p:cNvPr id="124948" name="Freeform 20"/>
          <p:cNvSpPr>
            <a:spLocks/>
          </p:cNvSpPr>
          <p:nvPr/>
        </p:nvSpPr>
        <p:spPr bwMode="auto">
          <a:xfrm>
            <a:off x="1841500" y="571341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49" name="Rectangle 21"/>
          <p:cNvSpPr>
            <a:spLocks noChangeArrowheads="1"/>
          </p:cNvSpPr>
          <p:nvPr/>
        </p:nvSpPr>
        <p:spPr bwMode="auto">
          <a:xfrm>
            <a:off x="1841500" y="5713413"/>
            <a:ext cx="1876425"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50" name="Rectangle 22"/>
          <p:cNvSpPr>
            <a:spLocks noChangeArrowheads="1"/>
          </p:cNvSpPr>
          <p:nvPr/>
        </p:nvSpPr>
        <p:spPr bwMode="auto">
          <a:xfrm>
            <a:off x="1893888" y="576580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24951" name="Freeform 23"/>
          <p:cNvSpPr>
            <a:spLocks/>
          </p:cNvSpPr>
          <p:nvPr/>
        </p:nvSpPr>
        <p:spPr bwMode="auto">
          <a:xfrm>
            <a:off x="1841500" y="6064250"/>
            <a:ext cx="1876425" cy="355600"/>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52" name="Rectangle 24"/>
          <p:cNvSpPr>
            <a:spLocks noChangeArrowheads="1"/>
          </p:cNvSpPr>
          <p:nvPr/>
        </p:nvSpPr>
        <p:spPr bwMode="auto">
          <a:xfrm>
            <a:off x="1841500" y="6064250"/>
            <a:ext cx="1876425" cy="355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53" name="Rectangle 25"/>
          <p:cNvSpPr>
            <a:spLocks noChangeArrowheads="1"/>
          </p:cNvSpPr>
          <p:nvPr/>
        </p:nvSpPr>
        <p:spPr bwMode="auto">
          <a:xfrm>
            <a:off x="1893888" y="6122988"/>
            <a:ext cx="1058862"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24954" name="Freeform 26"/>
          <p:cNvSpPr>
            <a:spLocks/>
          </p:cNvSpPr>
          <p:nvPr/>
        </p:nvSpPr>
        <p:spPr bwMode="auto">
          <a:xfrm>
            <a:off x="1841500" y="524510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55" name="Rectangle 27"/>
          <p:cNvSpPr>
            <a:spLocks noChangeArrowheads="1"/>
          </p:cNvSpPr>
          <p:nvPr/>
        </p:nvSpPr>
        <p:spPr bwMode="auto">
          <a:xfrm>
            <a:off x="1841500" y="5245100"/>
            <a:ext cx="1876425"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56" name="Rectangle 28"/>
          <p:cNvSpPr>
            <a:spLocks noChangeArrowheads="1"/>
          </p:cNvSpPr>
          <p:nvPr/>
        </p:nvSpPr>
        <p:spPr bwMode="auto">
          <a:xfrm>
            <a:off x="2513013" y="5372100"/>
            <a:ext cx="65087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Player</a:t>
            </a:r>
            <a:endParaRPr lang="en-US"/>
          </a:p>
        </p:txBody>
      </p:sp>
      <p:sp>
        <p:nvSpPr>
          <p:cNvPr id="124957" name="Freeform 29"/>
          <p:cNvSpPr>
            <a:spLocks/>
          </p:cNvSpPr>
          <p:nvPr/>
        </p:nvSpPr>
        <p:spPr bwMode="auto">
          <a:xfrm>
            <a:off x="5899150" y="1492250"/>
            <a:ext cx="169863" cy="331788"/>
          </a:xfrm>
          <a:custGeom>
            <a:avLst/>
            <a:gdLst>
              <a:gd name="T0" fmla="*/ 55 w 107"/>
              <a:gd name="T1" fmla="*/ 0 h 209"/>
              <a:gd name="T2" fmla="*/ 0 w 107"/>
              <a:gd name="T3" fmla="*/ 107 h 209"/>
              <a:gd name="T4" fmla="*/ 55 w 107"/>
              <a:gd name="T5" fmla="*/ 209 h 209"/>
              <a:gd name="T6" fmla="*/ 107 w 107"/>
              <a:gd name="T7" fmla="*/ 107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7"/>
                </a:lnTo>
                <a:lnTo>
                  <a:pt x="55" y="209"/>
                </a:lnTo>
                <a:lnTo>
                  <a:pt x="107" y="107"/>
                </a:lnTo>
                <a:lnTo>
                  <a:pt x="5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58" name="Rectangle 30"/>
          <p:cNvSpPr>
            <a:spLocks noChangeArrowheads="1"/>
          </p:cNvSpPr>
          <p:nvPr/>
        </p:nvSpPr>
        <p:spPr bwMode="auto">
          <a:xfrm>
            <a:off x="5456238" y="2087563"/>
            <a:ext cx="1055687" cy="2174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959" name="Line 31"/>
          <p:cNvSpPr>
            <a:spLocks noChangeShapeType="1"/>
          </p:cNvSpPr>
          <p:nvPr/>
        </p:nvSpPr>
        <p:spPr bwMode="auto">
          <a:xfrm flipV="1">
            <a:off x="5986463" y="1824038"/>
            <a:ext cx="1587" cy="10763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960" name="Freeform 32"/>
          <p:cNvSpPr>
            <a:spLocks/>
          </p:cNvSpPr>
          <p:nvPr/>
        </p:nvSpPr>
        <p:spPr bwMode="auto">
          <a:xfrm>
            <a:off x="5049838" y="571341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61" name="Rectangle 33"/>
          <p:cNvSpPr>
            <a:spLocks noChangeArrowheads="1"/>
          </p:cNvSpPr>
          <p:nvPr/>
        </p:nvSpPr>
        <p:spPr bwMode="auto">
          <a:xfrm>
            <a:off x="5049838" y="5713413"/>
            <a:ext cx="1874837"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62" name="Rectangle 34"/>
          <p:cNvSpPr>
            <a:spLocks noChangeArrowheads="1"/>
          </p:cNvSpPr>
          <p:nvPr/>
        </p:nvSpPr>
        <p:spPr bwMode="auto">
          <a:xfrm>
            <a:off x="5102225" y="576580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24963" name="Freeform 35"/>
          <p:cNvSpPr>
            <a:spLocks/>
          </p:cNvSpPr>
          <p:nvPr/>
        </p:nvSpPr>
        <p:spPr bwMode="auto">
          <a:xfrm>
            <a:off x="5049838" y="6064250"/>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64" name="Rectangle 36"/>
          <p:cNvSpPr>
            <a:spLocks noChangeArrowheads="1"/>
          </p:cNvSpPr>
          <p:nvPr/>
        </p:nvSpPr>
        <p:spPr bwMode="auto">
          <a:xfrm>
            <a:off x="5049838" y="6064250"/>
            <a:ext cx="1874837" cy="355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65" name="Rectangle 37"/>
          <p:cNvSpPr>
            <a:spLocks noChangeArrowheads="1"/>
          </p:cNvSpPr>
          <p:nvPr/>
        </p:nvSpPr>
        <p:spPr bwMode="auto">
          <a:xfrm>
            <a:off x="5102225" y="6122988"/>
            <a:ext cx="1058863"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24966" name="Freeform 38"/>
          <p:cNvSpPr>
            <a:spLocks/>
          </p:cNvSpPr>
          <p:nvPr/>
        </p:nvSpPr>
        <p:spPr bwMode="auto">
          <a:xfrm>
            <a:off x="5049838" y="524510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67" name="Rectangle 39"/>
          <p:cNvSpPr>
            <a:spLocks noChangeArrowheads="1"/>
          </p:cNvSpPr>
          <p:nvPr/>
        </p:nvSpPr>
        <p:spPr bwMode="auto">
          <a:xfrm>
            <a:off x="5049838" y="5245100"/>
            <a:ext cx="1874837"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68" name="Rectangle 40"/>
          <p:cNvSpPr>
            <a:spLocks noChangeArrowheads="1"/>
          </p:cNvSpPr>
          <p:nvPr/>
        </p:nvSpPr>
        <p:spPr bwMode="auto">
          <a:xfrm>
            <a:off x="5708650" y="5372100"/>
            <a:ext cx="623888"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Match</a:t>
            </a:r>
            <a:endParaRPr lang="en-US"/>
          </a:p>
        </p:txBody>
      </p:sp>
      <p:sp>
        <p:nvSpPr>
          <p:cNvPr id="124969" name="Freeform 41"/>
          <p:cNvSpPr>
            <a:spLocks/>
          </p:cNvSpPr>
          <p:nvPr/>
        </p:nvSpPr>
        <p:spPr bwMode="auto">
          <a:xfrm>
            <a:off x="5899150" y="4075113"/>
            <a:ext cx="169863" cy="331787"/>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70" name="Line 42"/>
          <p:cNvSpPr>
            <a:spLocks noChangeShapeType="1"/>
          </p:cNvSpPr>
          <p:nvPr/>
        </p:nvSpPr>
        <p:spPr bwMode="auto">
          <a:xfrm flipV="1">
            <a:off x="5986463" y="4406900"/>
            <a:ext cx="1587" cy="83820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971" name="Freeform 43"/>
          <p:cNvSpPr>
            <a:spLocks/>
          </p:cNvSpPr>
          <p:nvPr/>
        </p:nvSpPr>
        <p:spPr bwMode="auto">
          <a:xfrm>
            <a:off x="1841500" y="79216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72" name="Rectangle 44"/>
          <p:cNvSpPr>
            <a:spLocks noChangeArrowheads="1"/>
          </p:cNvSpPr>
          <p:nvPr/>
        </p:nvSpPr>
        <p:spPr bwMode="auto">
          <a:xfrm>
            <a:off x="1841500" y="792163"/>
            <a:ext cx="1876425"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73" name="Rectangle 45"/>
          <p:cNvSpPr>
            <a:spLocks noChangeArrowheads="1"/>
          </p:cNvSpPr>
          <p:nvPr/>
        </p:nvSpPr>
        <p:spPr bwMode="auto">
          <a:xfrm>
            <a:off x="1893888" y="84455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24974" name="Freeform 46"/>
          <p:cNvSpPr>
            <a:spLocks/>
          </p:cNvSpPr>
          <p:nvPr/>
        </p:nvSpPr>
        <p:spPr bwMode="auto">
          <a:xfrm>
            <a:off x="1841500" y="1143000"/>
            <a:ext cx="1876425" cy="34925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75" name="Rectangle 47"/>
          <p:cNvSpPr>
            <a:spLocks noChangeArrowheads="1"/>
          </p:cNvSpPr>
          <p:nvPr/>
        </p:nvSpPr>
        <p:spPr bwMode="auto">
          <a:xfrm>
            <a:off x="1841500" y="1143000"/>
            <a:ext cx="1876425" cy="34925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76" name="Rectangle 48"/>
          <p:cNvSpPr>
            <a:spLocks noChangeArrowheads="1"/>
          </p:cNvSpPr>
          <p:nvPr/>
        </p:nvSpPr>
        <p:spPr bwMode="auto">
          <a:xfrm>
            <a:off x="1893888" y="1195388"/>
            <a:ext cx="1058862"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24977" name="Freeform 49"/>
          <p:cNvSpPr>
            <a:spLocks/>
          </p:cNvSpPr>
          <p:nvPr/>
        </p:nvSpPr>
        <p:spPr bwMode="auto">
          <a:xfrm>
            <a:off x="1841500" y="32385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78" name="Rectangle 50"/>
          <p:cNvSpPr>
            <a:spLocks noChangeArrowheads="1"/>
          </p:cNvSpPr>
          <p:nvPr/>
        </p:nvSpPr>
        <p:spPr bwMode="auto">
          <a:xfrm>
            <a:off x="1841500" y="323850"/>
            <a:ext cx="1876425" cy="46831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79" name="Rectangle 51"/>
          <p:cNvSpPr>
            <a:spLocks noChangeArrowheads="1"/>
          </p:cNvSpPr>
          <p:nvPr/>
        </p:nvSpPr>
        <p:spPr bwMode="auto">
          <a:xfrm>
            <a:off x="2057400" y="444500"/>
            <a:ext cx="757238"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League</a:t>
            </a:r>
            <a:endParaRPr lang="en-US"/>
          </a:p>
        </p:txBody>
      </p:sp>
      <p:sp>
        <p:nvSpPr>
          <p:cNvPr id="124980" name="Rectangle 52"/>
          <p:cNvSpPr>
            <a:spLocks noChangeArrowheads="1"/>
          </p:cNvSpPr>
          <p:nvPr/>
        </p:nvSpPr>
        <p:spPr bwMode="auto">
          <a:xfrm>
            <a:off x="2794000" y="444500"/>
            <a:ext cx="60325"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 </a:t>
            </a:r>
            <a:endParaRPr lang="en-US"/>
          </a:p>
        </p:txBody>
      </p:sp>
      <p:sp>
        <p:nvSpPr>
          <p:cNvPr id="124981" name="Rectangle 53"/>
          <p:cNvSpPr>
            <a:spLocks noChangeArrowheads="1"/>
          </p:cNvSpPr>
          <p:nvPr/>
        </p:nvSpPr>
        <p:spPr bwMode="auto">
          <a:xfrm>
            <a:off x="2844800" y="444500"/>
            <a:ext cx="6731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Owner</a:t>
            </a:r>
            <a:endParaRPr lang="en-US"/>
          </a:p>
        </p:txBody>
      </p:sp>
      <p:sp>
        <p:nvSpPr>
          <p:cNvPr id="124982" name="Line 54"/>
          <p:cNvSpPr>
            <a:spLocks noChangeShapeType="1"/>
          </p:cNvSpPr>
          <p:nvPr/>
        </p:nvSpPr>
        <p:spPr bwMode="auto">
          <a:xfrm>
            <a:off x="3717925" y="904875"/>
            <a:ext cx="1331913"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983" name="Rectangle 55"/>
          <p:cNvSpPr>
            <a:spLocks noChangeArrowheads="1"/>
          </p:cNvSpPr>
          <p:nvPr/>
        </p:nvSpPr>
        <p:spPr bwMode="auto">
          <a:xfrm>
            <a:off x="3835400" y="560388"/>
            <a:ext cx="100013" cy="2190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984" name="Rectangle 56"/>
          <p:cNvSpPr>
            <a:spLocks noChangeArrowheads="1"/>
          </p:cNvSpPr>
          <p:nvPr/>
        </p:nvSpPr>
        <p:spPr bwMode="auto">
          <a:xfrm>
            <a:off x="3838575" y="563563"/>
            <a:ext cx="120650"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1</a:t>
            </a:r>
            <a:endParaRPr lang="en-US"/>
          </a:p>
        </p:txBody>
      </p:sp>
      <p:sp>
        <p:nvSpPr>
          <p:cNvPr id="124985" name="Rectangle 57"/>
          <p:cNvSpPr>
            <a:spLocks noChangeArrowheads="1"/>
          </p:cNvSpPr>
          <p:nvPr/>
        </p:nvSpPr>
        <p:spPr bwMode="auto">
          <a:xfrm>
            <a:off x="4849813" y="560388"/>
            <a:ext cx="68262" cy="2190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986" name="Rectangle 58"/>
          <p:cNvSpPr>
            <a:spLocks noChangeArrowheads="1"/>
          </p:cNvSpPr>
          <p:nvPr/>
        </p:nvSpPr>
        <p:spPr bwMode="auto">
          <a:xfrm>
            <a:off x="4851400" y="563563"/>
            <a:ext cx="841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
            </a:r>
            <a:endParaRPr lang="en-US"/>
          </a:p>
        </p:txBody>
      </p:sp>
      <p:sp>
        <p:nvSpPr>
          <p:cNvPr id="124987" name="Line 59"/>
          <p:cNvSpPr>
            <a:spLocks noChangeShapeType="1"/>
          </p:cNvSpPr>
          <p:nvPr/>
        </p:nvSpPr>
        <p:spPr bwMode="auto">
          <a:xfrm>
            <a:off x="3717925" y="5826125"/>
            <a:ext cx="1331913" cy="158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4988" name="Rectangle 60"/>
          <p:cNvSpPr>
            <a:spLocks noChangeArrowheads="1"/>
          </p:cNvSpPr>
          <p:nvPr/>
        </p:nvSpPr>
        <p:spPr bwMode="auto">
          <a:xfrm>
            <a:off x="3848100" y="5481638"/>
            <a:ext cx="76200" cy="2190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989" name="Rectangle 61"/>
          <p:cNvSpPr>
            <a:spLocks noChangeArrowheads="1"/>
          </p:cNvSpPr>
          <p:nvPr/>
        </p:nvSpPr>
        <p:spPr bwMode="auto">
          <a:xfrm>
            <a:off x="3851275" y="5484813"/>
            <a:ext cx="841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
            </a:r>
            <a:endParaRPr lang="en-US"/>
          </a:p>
        </p:txBody>
      </p:sp>
      <p:sp>
        <p:nvSpPr>
          <p:cNvPr id="124990" name="Rectangle 62"/>
          <p:cNvSpPr>
            <a:spLocks noChangeArrowheads="1"/>
          </p:cNvSpPr>
          <p:nvPr/>
        </p:nvSpPr>
        <p:spPr bwMode="auto">
          <a:xfrm>
            <a:off x="4849813" y="5481638"/>
            <a:ext cx="68262" cy="2254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991" name="Rectangle 63"/>
          <p:cNvSpPr>
            <a:spLocks noChangeArrowheads="1"/>
          </p:cNvSpPr>
          <p:nvPr/>
        </p:nvSpPr>
        <p:spPr bwMode="auto">
          <a:xfrm>
            <a:off x="4851400" y="5491163"/>
            <a:ext cx="841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
            </a:r>
            <a:endParaRPr lang="en-US"/>
          </a:p>
        </p:txBody>
      </p:sp>
      <p:grpSp>
        <p:nvGrpSpPr>
          <p:cNvPr id="124992" name="Group 64"/>
          <p:cNvGrpSpPr>
            <a:grpSpLocks/>
          </p:cNvGrpSpPr>
          <p:nvPr/>
        </p:nvGrpSpPr>
        <p:grpSpPr bwMode="auto">
          <a:xfrm>
            <a:off x="2163763" y="1720850"/>
            <a:ext cx="1874837" cy="1174750"/>
            <a:chOff x="1200" y="1824"/>
            <a:chExt cx="1181" cy="740"/>
          </a:xfrm>
        </p:grpSpPr>
        <p:sp>
          <p:nvSpPr>
            <p:cNvPr id="124993" name="Freeform 65"/>
            <p:cNvSpPr>
              <a:spLocks/>
            </p:cNvSpPr>
            <p:nvPr/>
          </p:nvSpPr>
          <p:spPr bwMode="auto">
            <a:xfrm>
              <a:off x="1200" y="211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94" name="Rectangle 66"/>
            <p:cNvSpPr>
              <a:spLocks noChangeArrowheads="1"/>
            </p:cNvSpPr>
            <p:nvPr/>
          </p:nvSpPr>
          <p:spPr bwMode="auto">
            <a:xfrm>
              <a:off x="1200" y="2119"/>
              <a:ext cx="1181" cy="2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95" name="Rectangle 67"/>
            <p:cNvSpPr>
              <a:spLocks noChangeArrowheads="1"/>
            </p:cNvSpPr>
            <p:nvPr/>
          </p:nvSpPr>
          <p:spPr bwMode="auto">
            <a:xfrm>
              <a:off x="1233" y="2152"/>
              <a:ext cx="57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24996" name="Freeform 68"/>
            <p:cNvSpPr>
              <a:spLocks/>
            </p:cNvSpPr>
            <p:nvPr/>
          </p:nvSpPr>
          <p:spPr bwMode="auto">
            <a:xfrm>
              <a:off x="1200" y="234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997" name="Rectangle 69"/>
            <p:cNvSpPr>
              <a:spLocks noChangeArrowheads="1"/>
            </p:cNvSpPr>
            <p:nvPr/>
          </p:nvSpPr>
          <p:spPr bwMode="auto">
            <a:xfrm>
              <a:off x="1200" y="2340"/>
              <a:ext cx="1181" cy="224"/>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98" name="Rectangle 70"/>
            <p:cNvSpPr>
              <a:spLocks noChangeArrowheads="1"/>
            </p:cNvSpPr>
            <p:nvPr/>
          </p:nvSpPr>
          <p:spPr bwMode="auto">
            <a:xfrm>
              <a:off x="1233" y="2377"/>
              <a:ext cx="667"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Operations</a:t>
              </a:r>
              <a:endParaRPr lang="en-US"/>
            </a:p>
          </p:txBody>
        </p:sp>
        <p:sp>
          <p:nvSpPr>
            <p:cNvPr id="124999" name="Freeform 71"/>
            <p:cNvSpPr>
              <a:spLocks/>
            </p:cNvSpPr>
            <p:nvPr/>
          </p:nvSpPr>
          <p:spPr bwMode="auto">
            <a:xfrm>
              <a:off x="1200" y="182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5000" name="Rectangle 72"/>
            <p:cNvSpPr>
              <a:spLocks noChangeArrowheads="1"/>
            </p:cNvSpPr>
            <p:nvPr/>
          </p:nvSpPr>
          <p:spPr bwMode="auto">
            <a:xfrm>
              <a:off x="1200" y="1824"/>
              <a:ext cx="1181" cy="29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5001" name="Rectangle 73"/>
            <p:cNvSpPr>
              <a:spLocks noChangeArrowheads="1"/>
            </p:cNvSpPr>
            <p:nvPr/>
          </p:nvSpPr>
          <p:spPr bwMode="auto">
            <a:xfrm>
              <a:off x="1344" y="1824"/>
              <a:ext cx="862"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Arial" charset="0"/>
                </a:rPr>
                <a:t>Tournament_</a:t>
              </a:r>
            </a:p>
            <a:p>
              <a:pPr algn="ctr"/>
              <a:r>
                <a:rPr lang="en-US" sz="1700">
                  <a:solidFill>
                    <a:srgbClr val="000000"/>
                  </a:solidFill>
                  <a:latin typeface="Arial" charset="0"/>
                </a:rPr>
                <a:t>Boundary</a:t>
              </a:r>
              <a:endParaRPr lang="en-US"/>
            </a:p>
          </p:txBody>
        </p:sp>
      </p:grpSp>
      <p:sp>
        <p:nvSpPr>
          <p:cNvPr id="125003" name="Freeform 75"/>
          <p:cNvSpPr>
            <a:spLocks/>
          </p:cNvSpPr>
          <p:nvPr/>
        </p:nvSpPr>
        <p:spPr bwMode="auto">
          <a:xfrm>
            <a:off x="2163763" y="417036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5004" name="Rectangle 76"/>
          <p:cNvSpPr>
            <a:spLocks noChangeArrowheads="1"/>
          </p:cNvSpPr>
          <p:nvPr/>
        </p:nvSpPr>
        <p:spPr bwMode="auto">
          <a:xfrm>
            <a:off x="2163763" y="3963988"/>
            <a:ext cx="1874837" cy="350837"/>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5005" name="Rectangle 77"/>
          <p:cNvSpPr>
            <a:spLocks noChangeArrowheads="1"/>
          </p:cNvSpPr>
          <p:nvPr/>
        </p:nvSpPr>
        <p:spPr bwMode="auto">
          <a:xfrm>
            <a:off x="2216150" y="4038600"/>
            <a:ext cx="9144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b="0">
                <a:solidFill>
                  <a:srgbClr val="000000"/>
                </a:solidFill>
                <a:latin typeface="Arial" charset="0"/>
              </a:rPr>
              <a:t>Attributes</a:t>
            </a:r>
            <a:endParaRPr lang="en-US"/>
          </a:p>
        </p:txBody>
      </p:sp>
      <p:sp>
        <p:nvSpPr>
          <p:cNvPr id="125006" name="Freeform 78"/>
          <p:cNvSpPr>
            <a:spLocks/>
          </p:cNvSpPr>
          <p:nvPr/>
        </p:nvSpPr>
        <p:spPr bwMode="auto">
          <a:xfrm>
            <a:off x="2163763" y="4521200"/>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5007" name="Rectangle 79"/>
          <p:cNvSpPr>
            <a:spLocks noChangeArrowheads="1"/>
          </p:cNvSpPr>
          <p:nvPr/>
        </p:nvSpPr>
        <p:spPr bwMode="auto">
          <a:xfrm>
            <a:off x="2163763" y="4310063"/>
            <a:ext cx="1874837" cy="6096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5008" name="Rectangle 80"/>
          <p:cNvSpPr>
            <a:spLocks noChangeArrowheads="1"/>
          </p:cNvSpPr>
          <p:nvPr/>
        </p:nvSpPr>
        <p:spPr bwMode="auto">
          <a:xfrm>
            <a:off x="2222500" y="4419600"/>
            <a:ext cx="1663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FF0000"/>
                </a:solidFill>
                <a:latin typeface="Arial" charset="0"/>
              </a:rPr>
              <a:t>createTournament</a:t>
            </a:r>
          </a:p>
          <a:p>
            <a:pPr algn="ctr"/>
            <a:r>
              <a:rPr lang="en-US" sz="1500">
                <a:solidFill>
                  <a:srgbClr val="FF0000"/>
                </a:solidFill>
                <a:latin typeface="Arial" charset="0"/>
              </a:rPr>
              <a:t>(name, maxp)</a:t>
            </a:r>
          </a:p>
        </p:txBody>
      </p:sp>
      <p:sp>
        <p:nvSpPr>
          <p:cNvPr id="125009" name="Rectangle 81"/>
          <p:cNvSpPr>
            <a:spLocks noChangeArrowheads="1"/>
          </p:cNvSpPr>
          <p:nvPr/>
        </p:nvSpPr>
        <p:spPr bwMode="auto">
          <a:xfrm>
            <a:off x="2163763" y="3124200"/>
            <a:ext cx="1874837" cy="838200"/>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5010" name="Rectangle 82"/>
          <p:cNvSpPr>
            <a:spLocks noChangeArrowheads="1"/>
          </p:cNvSpPr>
          <p:nvPr/>
        </p:nvSpPr>
        <p:spPr bwMode="auto">
          <a:xfrm>
            <a:off x="2397125" y="3200400"/>
            <a:ext cx="1368425" cy="776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Arial" charset="0"/>
              </a:rPr>
              <a:t>Announce_</a:t>
            </a:r>
          </a:p>
          <a:p>
            <a:pPr algn="ctr"/>
            <a:r>
              <a:rPr lang="en-US" sz="1700">
                <a:solidFill>
                  <a:srgbClr val="000000"/>
                </a:solidFill>
                <a:latin typeface="Arial" charset="0"/>
              </a:rPr>
              <a:t>Tournament_</a:t>
            </a:r>
          </a:p>
          <a:p>
            <a:pPr algn="ctr"/>
            <a:r>
              <a:rPr lang="en-US" sz="1700">
                <a:solidFill>
                  <a:srgbClr val="000000"/>
                </a:solidFill>
                <a:latin typeface="Arial" charset="0"/>
              </a:rPr>
              <a:t>Control</a:t>
            </a:r>
            <a:endParaRPr lang="en-US"/>
          </a:p>
        </p:txBody>
      </p:sp>
      <p:grpSp>
        <p:nvGrpSpPr>
          <p:cNvPr id="125011" name="Group 83"/>
          <p:cNvGrpSpPr>
            <a:grpSpLocks/>
          </p:cNvGrpSpPr>
          <p:nvPr/>
        </p:nvGrpSpPr>
        <p:grpSpPr bwMode="auto">
          <a:xfrm>
            <a:off x="430213" y="3586163"/>
            <a:ext cx="1779587" cy="985837"/>
            <a:chOff x="861" y="2541"/>
            <a:chExt cx="1121" cy="621"/>
          </a:xfrm>
        </p:grpSpPr>
        <p:sp>
          <p:nvSpPr>
            <p:cNvPr id="125012" name="Freeform 84"/>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5013" name="Freeform 85"/>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2620720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0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0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5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0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219288" y="179388"/>
            <a:ext cx="7924712" cy="688975"/>
          </a:xfrm>
        </p:spPr>
        <p:txBody>
          <a:bodyPr/>
          <a:lstStyle/>
          <a:p>
            <a:r>
              <a:rPr lang="en-US" sz="2000" dirty="0"/>
              <a:t>What else can we get out of sequence diagrams?</a:t>
            </a:r>
          </a:p>
        </p:txBody>
      </p:sp>
      <p:sp>
        <p:nvSpPr>
          <p:cNvPr id="125955" name="Rectangle 3"/>
          <p:cNvSpPr>
            <a:spLocks noGrp="1" noChangeArrowheads="1"/>
          </p:cNvSpPr>
          <p:nvPr>
            <p:ph type="body" idx="1"/>
          </p:nvPr>
        </p:nvSpPr>
        <p:spPr>
          <a:xfrm>
            <a:off x="431800" y="1143060"/>
            <a:ext cx="8229600" cy="5065712"/>
          </a:xfrm>
        </p:spPr>
        <p:txBody>
          <a:bodyPr/>
          <a:lstStyle/>
          <a:p>
            <a:r>
              <a:rPr lang="en-US" sz="2400" dirty="0"/>
              <a:t>Sequence diagrams are derived from the use cases.  We therefore see the </a:t>
            </a:r>
            <a:r>
              <a:rPr lang="en-US" sz="2400" i="1" dirty="0"/>
              <a:t>[temporal]</a:t>
            </a:r>
            <a:r>
              <a:rPr lang="en-US" sz="2400" dirty="0"/>
              <a:t> structure of the use cases.</a:t>
            </a:r>
          </a:p>
          <a:p>
            <a:r>
              <a:rPr lang="en-US" sz="2400" dirty="0"/>
              <a:t>The structure of the sequence diagram helps us to determine how decentralized the system is.</a:t>
            </a:r>
          </a:p>
          <a:p>
            <a:r>
              <a:rPr lang="en-US" sz="2400" dirty="0"/>
              <a:t>We distinguish two structures for sequence diagrams: Fork and Stair Diagrams (</a:t>
            </a:r>
            <a:r>
              <a:rPr lang="en-US" sz="2400" dirty="0" err="1"/>
              <a:t>Ivar</a:t>
            </a:r>
            <a:r>
              <a:rPr lang="en-US" sz="2400" dirty="0"/>
              <a:t> Jacobsen)</a:t>
            </a:r>
          </a:p>
        </p:txBody>
      </p:sp>
    </p:spTree>
    <p:extLst>
      <p:ext uri="{BB962C8B-B14F-4D97-AF65-F5344CB8AC3E}">
        <p14:creationId xmlns:p14="http://schemas.microsoft.com/office/powerpoint/2010/main" val="34553813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45" name="Line 169"/>
          <p:cNvSpPr>
            <a:spLocks noChangeShapeType="1"/>
          </p:cNvSpPr>
          <p:nvPr/>
        </p:nvSpPr>
        <p:spPr bwMode="auto">
          <a:xfrm>
            <a:off x="2232025" y="3332163"/>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6978" name="Rectangle 2"/>
          <p:cNvSpPr>
            <a:spLocks noGrp="1" noChangeArrowheads="1"/>
          </p:cNvSpPr>
          <p:nvPr>
            <p:ph type="title"/>
          </p:nvPr>
        </p:nvSpPr>
        <p:spPr>
          <a:xfrm>
            <a:off x="448093" y="152486"/>
            <a:ext cx="8153400" cy="704850"/>
          </a:xfrm>
        </p:spPr>
        <p:txBody>
          <a:bodyPr/>
          <a:lstStyle/>
          <a:p>
            <a:r>
              <a:rPr lang="en-US" dirty="0"/>
              <a:t>Fork Diagram</a:t>
            </a:r>
          </a:p>
        </p:txBody>
      </p:sp>
      <p:sp>
        <p:nvSpPr>
          <p:cNvPr id="126979" name="Rectangle 3"/>
          <p:cNvSpPr>
            <a:spLocks noGrp="1" noChangeArrowheads="1"/>
          </p:cNvSpPr>
          <p:nvPr>
            <p:ph type="body" idx="1"/>
          </p:nvPr>
        </p:nvSpPr>
        <p:spPr>
          <a:xfrm>
            <a:off x="355600" y="990664"/>
            <a:ext cx="8255000" cy="1219200"/>
          </a:xfrm>
        </p:spPr>
        <p:txBody>
          <a:bodyPr/>
          <a:lstStyle/>
          <a:p>
            <a:r>
              <a:rPr lang="en-US" sz="2400" dirty="0"/>
              <a:t>Much of the dynamic behavior is placed in a single object, </a:t>
            </a:r>
            <a:r>
              <a:rPr lang="en-US" sz="2400" dirty="0" smtClean="0"/>
              <a:t>usually </a:t>
            </a:r>
            <a:r>
              <a:rPr lang="en-US" sz="2400" dirty="0"/>
              <a:t>the control object. It knows all the other objects and often uses them for direct questions and commands. </a:t>
            </a:r>
          </a:p>
        </p:txBody>
      </p:sp>
      <p:sp>
        <p:nvSpPr>
          <p:cNvPr id="126986" name="Rectangle 10"/>
          <p:cNvSpPr>
            <a:spLocks noChangeArrowheads="1"/>
          </p:cNvSpPr>
          <p:nvPr/>
        </p:nvSpPr>
        <p:spPr bwMode="auto">
          <a:xfrm>
            <a:off x="4651375" y="6116638"/>
            <a:ext cx="1163638" cy="984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000" name="Rectangle 24"/>
          <p:cNvSpPr>
            <a:spLocks noChangeArrowheads="1"/>
          </p:cNvSpPr>
          <p:nvPr/>
        </p:nvSpPr>
        <p:spPr bwMode="auto">
          <a:xfrm>
            <a:off x="2187575" y="3551238"/>
            <a:ext cx="101600" cy="2878137"/>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015" name="Rectangle 39"/>
          <p:cNvSpPr>
            <a:spLocks noChangeArrowheads="1"/>
          </p:cNvSpPr>
          <p:nvPr/>
        </p:nvSpPr>
        <p:spPr bwMode="auto">
          <a:xfrm>
            <a:off x="2344738" y="3789363"/>
            <a:ext cx="879475" cy="9683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022" name="Freeform 46"/>
          <p:cNvSpPr>
            <a:spLocks/>
          </p:cNvSpPr>
          <p:nvPr/>
        </p:nvSpPr>
        <p:spPr bwMode="auto">
          <a:xfrm>
            <a:off x="4256088" y="4013200"/>
            <a:ext cx="808037" cy="506413"/>
          </a:xfrm>
          <a:custGeom>
            <a:avLst/>
            <a:gdLst>
              <a:gd name="T0" fmla="*/ 0 w 754"/>
              <a:gd name="T1" fmla="*/ 0 h 473"/>
              <a:gd name="T2" fmla="*/ 0 w 754"/>
              <a:gd name="T3" fmla="*/ 473 h 473"/>
              <a:gd name="T4" fmla="*/ 754 w 754"/>
              <a:gd name="T5" fmla="*/ 473 h 473"/>
              <a:gd name="T6" fmla="*/ 754 w 754"/>
              <a:gd name="T7" fmla="*/ 0 h 473"/>
              <a:gd name="T8" fmla="*/ 0 w 754"/>
              <a:gd name="T9" fmla="*/ 0 h 473"/>
              <a:gd name="T10" fmla="*/ 0 w 754"/>
              <a:gd name="T11" fmla="*/ 0 h 473"/>
            </a:gdLst>
            <a:ahLst/>
            <a:cxnLst>
              <a:cxn ang="0">
                <a:pos x="T0" y="T1"/>
              </a:cxn>
              <a:cxn ang="0">
                <a:pos x="T2" y="T3"/>
              </a:cxn>
              <a:cxn ang="0">
                <a:pos x="T4" y="T5"/>
              </a:cxn>
              <a:cxn ang="0">
                <a:pos x="T6" y="T7"/>
              </a:cxn>
              <a:cxn ang="0">
                <a:pos x="T8" y="T9"/>
              </a:cxn>
              <a:cxn ang="0">
                <a:pos x="T10" y="T11"/>
              </a:cxn>
            </a:cxnLst>
            <a:rect l="0" t="0" r="r" b="b"/>
            <a:pathLst>
              <a:path w="754" h="473">
                <a:moveTo>
                  <a:pt x="0" y="0"/>
                </a:moveTo>
                <a:lnTo>
                  <a:pt x="0" y="473"/>
                </a:lnTo>
                <a:lnTo>
                  <a:pt x="754" y="473"/>
                </a:lnTo>
                <a:lnTo>
                  <a:pt x="754"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036" name="Rectangle 60"/>
          <p:cNvSpPr>
            <a:spLocks noChangeArrowheads="1"/>
          </p:cNvSpPr>
          <p:nvPr/>
        </p:nvSpPr>
        <p:spPr bwMode="auto">
          <a:xfrm>
            <a:off x="2593975" y="4833938"/>
            <a:ext cx="593725" cy="936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043" name="Rectangle 67"/>
          <p:cNvSpPr>
            <a:spLocks noChangeArrowheads="1"/>
          </p:cNvSpPr>
          <p:nvPr/>
        </p:nvSpPr>
        <p:spPr bwMode="auto">
          <a:xfrm>
            <a:off x="2581275" y="5311775"/>
            <a:ext cx="804863" cy="9366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045" name="Rectangle 69"/>
          <p:cNvSpPr>
            <a:spLocks noChangeArrowheads="1"/>
          </p:cNvSpPr>
          <p:nvPr/>
        </p:nvSpPr>
        <p:spPr bwMode="auto">
          <a:xfrm>
            <a:off x="3300413" y="5815013"/>
            <a:ext cx="1165225" cy="9683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049" name="Rectangle 73"/>
          <p:cNvSpPr>
            <a:spLocks noChangeArrowheads="1"/>
          </p:cNvSpPr>
          <p:nvPr/>
        </p:nvSpPr>
        <p:spPr bwMode="auto">
          <a:xfrm>
            <a:off x="2568575" y="5799138"/>
            <a:ext cx="339725" cy="936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063" name="Rectangle 87"/>
          <p:cNvSpPr>
            <a:spLocks noChangeArrowheads="1"/>
          </p:cNvSpPr>
          <p:nvPr/>
        </p:nvSpPr>
        <p:spPr bwMode="auto">
          <a:xfrm>
            <a:off x="4627563" y="4654550"/>
            <a:ext cx="866775" cy="952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058" name="Freeform 82"/>
          <p:cNvSpPr>
            <a:spLocks/>
          </p:cNvSpPr>
          <p:nvPr/>
        </p:nvSpPr>
        <p:spPr bwMode="auto">
          <a:xfrm>
            <a:off x="6000750" y="2836863"/>
            <a:ext cx="806450" cy="504825"/>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073" name="Rectangle 97"/>
          <p:cNvSpPr>
            <a:spLocks noChangeArrowheads="1"/>
          </p:cNvSpPr>
          <p:nvPr/>
        </p:nvSpPr>
        <p:spPr bwMode="auto">
          <a:xfrm>
            <a:off x="6051550" y="2836863"/>
            <a:ext cx="806450" cy="504825"/>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074" name="Line 98"/>
          <p:cNvSpPr>
            <a:spLocks noChangeShapeType="1"/>
          </p:cNvSpPr>
          <p:nvPr/>
        </p:nvSpPr>
        <p:spPr bwMode="auto">
          <a:xfrm>
            <a:off x="6521450" y="4408488"/>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75" name="Line 99"/>
          <p:cNvSpPr>
            <a:spLocks noChangeShapeType="1"/>
          </p:cNvSpPr>
          <p:nvPr/>
        </p:nvSpPr>
        <p:spPr bwMode="auto">
          <a:xfrm>
            <a:off x="6521450" y="3341688"/>
            <a:ext cx="1588"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76" name="Line 100"/>
          <p:cNvSpPr>
            <a:spLocks noChangeShapeType="1"/>
          </p:cNvSpPr>
          <p:nvPr/>
        </p:nvSpPr>
        <p:spPr bwMode="auto">
          <a:xfrm>
            <a:off x="6521450" y="3697288"/>
            <a:ext cx="1588"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77" name="Line 101"/>
          <p:cNvSpPr>
            <a:spLocks noChangeShapeType="1"/>
          </p:cNvSpPr>
          <p:nvPr/>
        </p:nvSpPr>
        <p:spPr bwMode="auto">
          <a:xfrm>
            <a:off x="6521450" y="4052888"/>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78" name="Line 102"/>
          <p:cNvSpPr>
            <a:spLocks noChangeShapeType="1"/>
          </p:cNvSpPr>
          <p:nvPr/>
        </p:nvSpPr>
        <p:spPr bwMode="auto">
          <a:xfrm>
            <a:off x="6521450" y="5351463"/>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79" name="Line 103"/>
          <p:cNvSpPr>
            <a:spLocks noChangeShapeType="1"/>
          </p:cNvSpPr>
          <p:nvPr/>
        </p:nvSpPr>
        <p:spPr bwMode="auto">
          <a:xfrm>
            <a:off x="6521450" y="5768975"/>
            <a:ext cx="1588" cy="255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80" name="Line 104"/>
          <p:cNvSpPr>
            <a:spLocks noChangeShapeType="1"/>
          </p:cNvSpPr>
          <p:nvPr/>
        </p:nvSpPr>
        <p:spPr bwMode="auto">
          <a:xfrm>
            <a:off x="6521450" y="6121400"/>
            <a:ext cx="1588"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81" name="Line 105"/>
          <p:cNvSpPr>
            <a:spLocks noChangeShapeType="1"/>
          </p:cNvSpPr>
          <p:nvPr/>
        </p:nvSpPr>
        <p:spPr bwMode="auto">
          <a:xfrm>
            <a:off x="6521450" y="6348413"/>
            <a:ext cx="1588" cy="2587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82" name="Rectangle 106"/>
          <p:cNvSpPr>
            <a:spLocks noChangeArrowheads="1"/>
          </p:cNvSpPr>
          <p:nvPr/>
        </p:nvSpPr>
        <p:spPr bwMode="auto">
          <a:xfrm>
            <a:off x="6594475" y="6121400"/>
            <a:ext cx="381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grpSp>
        <p:nvGrpSpPr>
          <p:cNvPr id="127105" name="Group 129"/>
          <p:cNvGrpSpPr>
            <a:grpSpLocks/>
          </p:cNvGrpSpPr>
          <p:nvPr/>
        </p:nvGrpSpPr>
        <p:grpSpPr bwMode="auto">
          <a:xfrm>
            <a:off x="7467600" y="2836863"/>
            <a:ext cx="806450" cy="3849687"/>
            <a:chOff x="3914" y="1668"/>
            <a:chExt cx="508" cy="2425"/>
          </a:xfrm>
        </p:grpSpPr>
        <p:sp>
          <p:nvSpPr>
            <p:cNvPr id="126981" name="Line 5"/>
            <p:cNvSpPr>
              <a:spLocks noChangeShapeType="1"/>
            </p:cNvSpPr>
            <p:nvPr/>
          </p:nvSpPr>
          <p:spPr bwMode="auto">
            <a:xfrm>
              <a:off x="4165" y="3584"/>
              <a:ext cx="1" cy="1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6982" name="Line 6"/>
            <p:cNvSpPr>
              <a:spLocks noChangeShapeType="1"/>
            </p:cNvSpPr>
            <p:nvPr/>
          </p:nvSpPr>
          <p:spPr bwMode="auto">
            <a:xfrm>
              <a:off x="4165" y="3880"/>
              <a:ext cx="1" cy="163"/>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6983" name="Freeform 7"/>
            <p:cNvSpPr>
              <a:spLocks/>
            </p:cNvSpPr>
            <p:nvPr/>
          </p:nvSpPr>
          <p:spPr bwMode="auto">
            <a:xfrm>
              <a:off x="4131" y="3744"/>
              <a:ext cx="65" cy="349"/>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085" name="Freeform 109"/>
            <p:cNvSpPr>
              <a:spLocks/>
            </p:cNvSpPr>
            <p:nvPr/>
          </p:nvSpPr>
          <p:spPr bwMode="auto">
            <a:xfrm>
              <a:off x="3914" y="1668"/>
              <a:ext cx="508" cy="319"/>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086" name="Rectangle 110"/>
            <p:cNvSpPr>
              <a:spLocks noChangeArrowheads="1"/>
            </p:cNvSpPr>
            <p:nvPr/>
          </p:nvSpPr>
          <p:spPr bwMode="auto">
            <a:xfrm>
              <a:off x="3914" y="1668"/>
              <a:ext cx="508" cy="319"/>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088" name="Line 112"/>
            <p:cNvSpPr>
              <a:spLocks noChangeShapeType="1"/>
            </p:cNvSpPr>
            <p:nvPr/>
          </p:nvSpPr>
          <p:spPr bwMode="auto">
            <a:xfrm>
              <a:off x="4170" y="1987"/>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89" name="Line 113"/>
            <p:cNvSpPr>
              <a:spLocks noChangeShapeType="1"/>
            </p:cNvSpPr>
            <p:nvPr/>
          </p:nvSpPr>
          <p:spPr bwMode="auto">
            <a:xfrm>
              <a:off x="4170" y="2211"/>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90" name="Line 114"/>
            <p:cNvSpPr>
              <a:spLocks noChangeShapeType="1"/>
            </p:cNvSpPr>
            <p:nvPr/>
          </p:nvSpPr>
          <p:spPr bwMode="auto">
            <a:xfrm>
              <a:off x="4170" y="2434"/>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91" name="Line 115"/>
            <p:cNvSpPr>
              <a:spLocks noChangeShapeType="1"/>
            </p:cNvSpPr>
            <p:nvPr/>
          </p:nvSpPr>
          <p:spPr bwMode="auto">
            <a:xfrm>
              <a:off x="4170" y="2658"/>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92" name="Line 116"/>
            <p:cNvSpPr>
              <a:spLocks noChangeShapeType="1"/>
            </p:cNvSpPr>
            <p:nvPr/>
          </p:nvSpPr>
          <p:spPr bwMode="auto">
            <a:xfrm>
              <a:off x="4170" y="2882"/>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93" name="Line 117"/>
            <p:cNvSpPr>
              <a:spLocks noChangeShapeType="1"/>
            </p:cNvSpPr>
            <p:nvPr/>
          </p:nvSpPr>
          <p:spPr bwMode="auto">
            <a:xfrm>
              <a:off x="4170" y="3106"/>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094" name="Line 118"/>
            <p:cNvSpPr>
              <a:spLocks noChangeShapeType="1"/>
            </p:cNvSpPr>
            <p:nvPr/>
          </p:nvSpPr>
          <p:spPr bwMode="auto">
            <a:xfrm>
              <a:off x="4163" y="3366"/>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01" name="Rectangle 125"/>
            <p:cNvSpPr>
              <a:spLocks noChangeArrowheads="1"/>
            </p:cNvSpPr>
            <p:nvPr/>
          </p:nvSpPr>
          <p:spPr bwMode="auto">
            <a:xfrm>
              <a:off x="4250" y="3642"/>
              <a:ext cx="146" cy="6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104" name="Line 128"/>
            <p:cNvSpPr>
              <a:spLocks noChangeShapeType="1"/>
            </p:cNvSpPr>
            <p:nvPr/>
          </p:nvSpPr>
          <p:spPr bwMode="auto">
            <a:xfrm>
              <a:off x="4176" y="3822"/>
              <a:ext cx="1" cy="1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27106" name="Rectangle 130"/>
          <p:cNvSpPr>
            <a:spLocks noChangeArrowheads="1"/>
          </p:cNvSpPr>
          <p:nvPr/>
        </p:nvSpPr>
        <p:spPr bwMode="auto">
          <a:xfrm>
            <a:off x="7848600" y="5424488"/>
            <a:ext cx="103188" cy="555625"/>
          </a:xfrm>
          <a:prstGeom prst="rect">
            <a:avLst/>
          </a:prstGeom>
          <a:solidFill>
            <a:schemeClr val="accent1"/>
          </a:solidFill>
          <a:ln w="4763">
            <a:solidFill>
              <a:srgbClr val="000000"/>
            </a:solidFill>
            <a:miter lim="800000"/>
            <a:headEnd/>
            <a:tailEnd/>
          </a:ln>
        </p:spPr>
        <p:txBody>
          <a:bodyPr/>
          <a:lstStyle/>
          <a:p>
            <a:endParaRPr lang="en-US"/>
          </a:p>
        </p:txBody>
      </p:sp>
      <p:sp>
        <p:nvSpPr>
          <p:cNvPr id="127110" name="Line 134"/>
          <p:cNvSpPr>
            <a:spLocks noChangeShapeType="1"/>
          </p:cNvSpPr>
          <p:nvPr/>
        </p:nvSpPr>
        <p:spPr bwMode="auto">
          <a:xfrm>
            <a:off x="3675063" y="5897563"/>
            <a:ext cx="1587"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1" name="Line 135"/>
          <p:cNvSpPr>
            <a:spLocks noChangeShapeType="1"/>
          </p:cNvSpPr>
          <p:nvPr/>
        </p:nvSpPr>
        <p:spPr bwMode="auto">
          <a:xfrm>
            <a:off x="3675063" y="6367463"/>
            <a:ext cx="1587" cy="2587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2" name="Freeform 136"/>
          <p:cNvSpPr>
            <a:spLocks/>
          </p:cNvSpPr>
          <p:nvPr/>
        </p:nvSpPr>
        <p:spPr bwMode="auto">
          <a:xfrm>
            <a:off x="3621088" y="6151563"/>
            <a:ext cx="103187" cy="554037"/>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13" name="Freeform 137"/>
          <p:cNvSpPr>
            <a:spLocks/>
          </p:cNvSpPr>
          <p:nvPr/>
        </p:nvSpPr>
        <p:spPr bwMode="auto">
          <a:xfrm>
            <a:off x="3276600" y="2855913"/>
            <a:ext cx="806450" cy="506412"/>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14" name="Rectangle 138"/>
          <p:cNvSpPr>
            <a:spLocks noChangeArrowheads="1"/>
          </p:cNvSpPr>
          <p:nvPr/>
        </p:nvSpPr>
        <p:spPr bwMode="auto">
          <a:xfrm>
            <a:off x="3276600" y="2855913"/>
            <a:ext cx="806450" cy="50641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115" name="Line 139"/>
          <p:cNvSpPr>
            <a:spLocks noChangeShapeType="1"/>
          </p:cNvSpPr>
          <p:nvPr/>
        </p:nvSpPr>
        <p:spPr bwMode="auto">
          <a:xfrm>
            <a:off x="3683000" y="3362325"/>
            <a:ext cx="1588" cy="255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6" name="Line 140"/>
          <p:cNvSpPr>
            <a:spLocks noChangeShapeType="1"/>
          </p:cNvSpPr>
          <p:nvPr/>
        </p:nvSpPr>
        <p:spPr bwMode="auto">
          <a:xfrm>
            <a:off x="3683000" y="3717925"/>
            <a:ext cx="1588" cy="255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7" name="Line 141"/>
          <p:cNvSpPr>
            <a:spLocks noChangeShapeType="1"/>
          </p:cNvSpPr>
          <p:nvPr/>
        </p:nvSpPr>
        <p:spPr bwMode="auto">
          <a:xfrm>
            <a:off x="3683000" y="4071938"/>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8" name="Line 142"/>
          <p:cNvSpPr>
            <a:spLocks noChangeShapeType="1"/>
          </p:cNvSpPr>
          <p:nvPr/>
        </p:nvSpPr>
        <p:spPr bwMode="auto">
          <a:xfrm>
            <a:off x="3683000" y="4427538"/>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9" name="Line 143"/>
          <p:cNvSpPr>
            <a:spLocks noChangeShapeType="1"/>
          </p:cNvSpPr>
          <p:nvPr/>
        </p:nvSpPr>
        <p:spPr bwMode="auto">
          <a:xfrm>
            <a:off x="3683000" y="4783138"/>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20" name="Line 144"/>
          <p:cNvSpPr>
            <a:spLocks noChangeShapeType="1"/>
          </p:cNvSpPr>
          <p:nvPr/>
        </p:nvSpPr>
        <p:spPr bwMode="auto">
          <a:xfrm>
            <a:off x="3683000" y="5138738"/>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21" name="Line 145"/>
          <p:cNvSpPr>
            <a:spLocks noChangeShapeType="1"/>
          </p:cNvSpPr>
          <p:nvPr/>
        </p:nvSpPr>
        <p:spPr bwMode="auto">
          <a:xfrm>
            <a:off x="3671888" y="5551488"/>
            <a:ext cx="1587"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22" name="Rectangle 146"/>
          <p:cNvSpPr>
            <a:spLocks noChangeArrowheads="1"/>
          </p:cNvSpPr>
          <p:nvPr/>
        </p:nvSpPr>
        <p:spPr bwMode="auto">
          <a:xfrm>
            <a:off x="3810000" y="5989638"/>
            <a:ext cx="231775" cy="952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123" name="Line 147"/>
          <p:cNvSpPr>
            <a:spLocks noChangeShapeType="1"/>
          </p:cNvSpPr>
          <p:nvPr/>
        </p:nvSpPr>
        <p:spPr bwMode="auto">
          <a:xfrm>
            <a:off x="3692525" y="6275388"/>
            <a:ext cx="1588"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24" name="Rectangle 148"/>
          <p:cNvSpPr>
            <a:spLocks noChangeArrowheads="1"/>
          </p:cNvSpPr>
          <p:nvPr/>
        </p:nvSpPr>
        <p:spPr bwMode="auto">
          <a:xfrm>
            <a:off x="3625850" y="3770313"/>
            <a:ext cx="103188" cy="555625"/>
          </a:xfrm>
          <a:prstGeom prst="rect">
            <a:avLst/>
          </a:prstGeom>
          <a:solidFill>
            <a:schemeClr val="accent1"/>
          </a:solidFill>
          <a:ln w="4763">
            <a:solidFill>
              <a:srgbClr val="000000"/>
            </a:solidFill>
            <a:miter lim="800000"/>
            <a:headEnd/>
            <a:tailEnd/>
          </a:ln>
        </p:spPr>
        <p:txBody>
          <a:bodyPr/>
          <a:lstStyle/>
          <a:p>
            <a:endParaRPr lang="en-US"/>
          </a:p>
        </p:txBody>
      </p:sp>
      <p:sp>
        <p:nvSpPr>
          <p:cNvPr id="127127" name="Freeform 151"/>
          <p:cNvSpPr>
            <a:spLocks/>
          </p:cNvSpPr>
          <p:nvPr/>
        </p:nvSpPr>
        <p:spPr bwMode="auto">
          <a:xfrm>
            <a:off x="4552950" y="2855913"/>
            <a:ext cx="806450" cy="504825"/>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29" name="Rectangle 153"/>
          <p:cNvSpPr>
            <a:spLocks noChangeArrowheads="1"/>
          </p:cNvSpPr>
          <p:nvPr/>
        </p:nvSpPr>
        <p:spPr bwMode="auto">
          <a:xfrm>
            <a:off x="4603750" y="2855913"/>
            <a:ext cx="806450" cy="504825"/>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130" name="Line 154"/>
          <p:cNvSpPr>
            <a:spLocks noChangeShapeType="1"/>
          </p:cNvSpPr>
          <p:nvPr/>
        </p:nvSpPr>
        <p:spPr bwMode="auto">
          <a:xfrm>
            <a:off x="5073650" y="4427538"/>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31" name="Line 155"/>
          <p:cNvSpPr>
            <a:spLocks noChangeShapeType="1"/>
          </p:cNvSpPr>
          <p:nvPr/>
        </p:nvSpPr>
        <p:spPr bwMode="auto">
          <a:xfrm>
            <a:off x="5073650" y="3360738"/>
            <a:ext cx="1588"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32" name="Line 156"/>
          <p:cNvSpPr>
            <a:spLocks noChangeShapeType="1"/>
          </p:cNvSpPr>
          <p:nvPr/>
        </p:nvSpPr>
        <p:spPr bwMode="auto">
          <a:xfrm>
            <a:off x="5073650" y="3716338"/>
            <a:ext cx="1588"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33" name="Line 157"/>
          <p:cNvSpPr>
            <a:spLocks noChangeShapeType="1"/>
          </p:cNvSpPr>
          <p:nvPr/>
        </p:nvSpPr>
        <p:spPr bwMode="auto">
          <a:xfrm>
            <a:off x="5073650" y="4071938"/>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34" name="Line 158"/>
          <p:cNvSpPr>
            <a:spLocks noChangeShapeType="1"/>
          </p:cNvSpPr>
          <p:nvPr/>
        </p:nvSpPr>
        <p:spPr bwMode="auto">
          <a:xfrm>
            <a:off x="5073650" y="5370513"/>
            <a:ext cx="1588"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35" name="Line 159"/>
          <p:cNvSpPr>
            <a:spLocks noChangeShapeType="1"/>
          </p:cNvSpPr>
          <p:nvPr/>
        </p:nvSpPr>
        <p:spPr bwMode="auto">
          <a:xfrm>
            <a:off x="5073650" y="5788025"/>
            <a:ext cx="1588" cy="255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36" name="Line 160"/>
          <p:cNvSpPr>
            <a:spLocks noChangeShapeType="1"/>
          </p:cNvSpPr>
          <p:nvPr/>
        </p:nvSpPr>
        <p:spPr bwMode="auto">
          <a:xfrm>
            <a:off x="5073650" y="6140450"/>
            <a:ext cx="1588"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37" name="Line 161"/>
          <p:cNvSpPr>
            <a:spLocks noChangeShapeType="1"/>
          </p:cNvSpPr>
          <p:nvPr/>
        </p:nvSpPr>
        <p:spPr bwMode="auto">
          <a:xfrm>
            <a:off x="5073650" y="6367463"/>
            <a:ext cx="1588" cy="2587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38" name="Rectangle 162"/>
          <p:cNvSpPr>
            <a:spLocks noChangeArrowheads="1"/>
          </p:cNvSpPr>
          <p:nvPr/>
        </p:nvSpPr>
        <p:spPr bwMode="auto">
          <a:xfrm>
            <a:off x="5146675" y="6140450"/>
            <a:ext cx="381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sp>
        <p:nvSpPr>
          <p:cNvPr id="127128" name="Rectangle 152"/>
          <p:cNvSpPr>
            <a:spLocks noChangeArrowheads="1"/>
          </p:cNvSpPr>
          <p:nvPr/>
        </p:nvSpPr>
        <p:spPr bwMode="auto">
          <a:xfrm>
            <a:off x="4999038" y="4303713"/>
            <a:ext cx="103187" cy="555625"/>
          </a:xfrm>
          <a:prstGeom prst="rect">
            <a:avLst/>
          </a:prstGeom>
          <a:solidFill>
            <a:schemeClr val="accent1"/>
          </a:solidFill>
          <a:ln w="4763">
            <a:solidFill>
              <a:srgbClr val="000000"/>
            </a:solidFill>
            <a:miter lim="800000"/>
            <a:headEnd/>
            <a:tailEnd/>
          </a:ln>
        </p:spPr>
        <p:txBody>
          <a:bodyPr/>
          <a:lstStyle/>
          <a:p>
            <a:endParaRPr lang="en-US"/>
          </a:p>
        </p:txBody>
      </p:sp>
      <p:sp>
        <p:nvSpPr>
          <p:cNvPr id="127059" name="Rectangle 83"/>
          <p:cNvSpPr>
            <a:spLocks noChangeArrowheads="1"/>
          </p:cNvSpPr>
          <p:nvPr/>
        </p:nvSpPr>
        <p:spPr bwMode="auto">
          <a:xfrm>
            <a:off x="6446838" y="4913313"/>
            <a:ext cx="103187" cy="555625"/>
          </a:xfrm>
          <a:prstGeom prst="rect">
            <a:avLst/>
          </a:prstGeom>
          <a:solidFill>
            <a:schemeClr val="accent1"/>
          </a:solidFill>
          <a:ln w="4763">
            <a:solidFill>
              <a:srgbClr val="000000"/>
            </a:solidFill>
            <a:miter lim="800000"/>
            <a:headEnd/>
            <a:tailEnd/>
          </a:ln>
        </p:spPr>
        <p:txBody>
          <a:bodyPr/>
          <a:lstStyle/>
          <a:p>
            <a:endParaRPr lang="en-US"/>
          </a:p>
        </p:txBody>
      </p:sp>
      <p:sp>
        <p:nvSpPr>
          <p:cNvPr id="127139" name="Line 163"/>
          <p:cNvSpPr>
            <a:spLocks noChangeShapeType="1"/>
          </p:cNvSpPr>
          <p:nvPr/>
        </p:nvSpPr>
        <p:spPr bwMode="auto">
          <a:xfrm>
            <a:off x="2286000" y="3770313"/>
            <a:ext cx="12954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140" name="Line 164"/>
          <p:cNvSpPr>
            <a:spLocks noChangeShapeType="1"/>
          </p:cNvSpPr>
          <p:nvPr/>
        </p:nvSpPr>
        <p:spPr bwMode="auto">
          <a:xfrm>
            <a:off x="2286000" y="4456113"/>
            <a:ext cx="26670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141" name="Line 165"/>
          <p:cNvSpPr>
            <a:spLocks noChangeShapeType="1"/>
          </p:cNvSpPr>
          <p:nvPr/>
        </p:nvSpPr>
        <p:spPr bwMode="auto">
          <a:xfrm>
            <a:off x="2362200" y="4913313"/>
            <a:ext cx="41148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142" name="Line 166"/>
          <p:cNvSpPr>
            <a:spLocks noChangeShapeType="1"/>
          </p:cNvSpPr>
          <p:nvPr/>
        </p:nvSpPr>
        <p:spPr bwMode="auto">
          <a:xfrm>
            <a:off x="2286000" y="5675313"/>
            <a:ext cx="55626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144" name="Rectangle 168"/>
          <p:cNvSpPr>
            <a:spLocks noChangeArrowheads="1"/>
          </p:cNvSpPr>
          <p:nvPr/>
        </p:nvSpPr>
        <p:spPr bwMode="auto">
          <a:xfrm>
            <a:off x="1905000" y="2855913"/>
            <a:ext cx="806450" cy="506412"/>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4016476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Stair Diagram</a:t>
            </a:r>
          </a:p>
        </p:txBody>
      </p:sp>
      <p:sp>
        <p:nvSpPr>
          <p:cNvPr id="128003" name="Rectangle 3"/>
          <p:cNvSpPr>
            <a:spLocks noGrp="1" noChangeArrowheads="1"/>
          </p:cNvSpPr>
          <p:nvPr>
            <p:ph type="body" idx="1"/>
          </p:nvPr>
        </p:nvSpPr>
        <p:spPr>
          <a:xfrm>
            <a:off x="355600" y="990664"/>
            <a:ext cx="8255000" cy="1524000"/>
          </a:xfrm>
        </p:spPr>
        <p:txBody>
          <a:bodyPr/>
          <a:lstStyle/>
          <a:p>
            <a:r>
              <a:rPr lang="en-US" sz="2400" dirty="0"/>
              <a:t>The dynamic behavior is distributed. Each object delegates some responsibility to other objects. Each object knows only a few of the other objects and knows which objects can help with a specific behavior. </a:t>
            </a:r>
          </a:p>
        </p:txBody>
      </p:sp>
      <p:sp>
        <p:nvSpPr>
          <p:cNvPr id="128004" name="Rectangle 4"/>
          <p:cNvSpPr>
            <a:spLocks noChangeArrowheads="1"/>
          </p:cNvSpPr>
          <p:nvPr/>
        </p:nvSpPr>
        <p:spPr bwMode="auto">
          <a:xfrm>
            <a:off x="4167188" y="6040438"/>
            <a:ext cx="1163637" cy="984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005" name="Freeform 5"/>
          <p:cNvSpPr>
            <a:spLocks/>
          </p:cNvSpPr>
          <p:nvPr/>
        </p:nvSpPr>
        <p:spPr bwMode="auto">
          <a:xfrm>
            <a:off x="1700213" y="2703513"/>
            <a:ext cx="101600" cy="101600"/>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95">
                <a:moveTo>
                  <a:pt x="0" y="48"/>
                </a:moveTo>
                <a:lnTo>
                  <a:pt x="0" y="48"/>
                </a:lnTo>
                <a:lnTo>
                  <a:pt x="0" y="50"/>
                </a:lnTo>
                <a:lnTo>
                  <a:pt x="0" y="53"/>
                </a:lnTo>
                <a:lnTo>
                  <a:pt x="0" y="53"/>
                </a:lnTo>
                <a:lnTo>
                  <a:pt x="0" y="55"/>
                </a:lnTo>
                <a:lnTo>
                  <a:pt x="0" y="58"/>
                </a:lnTo>
                <a:lnTo>
                  <a:pt x="2" y="58"/>
                </a:lnTo>
                <a:lnTo>
                  <a:pt x="2" y="60"/>
                </a:lnTo>
                <a:lnTo>
                  <a:pt x="2" y="63"/>
                </a:lnTo>
                <a:lnTo>
                  <a:pt x="2" y="63"/>
                </a:lnTo>
                <a:lnTo>
                  <a:pt x="2" y="65"/>
                </a:lnTo>
                <a:lnTo>
                  <a:pt x="5" y="65"/>
                </a:lnTo>
                <a:lnTo>
                  <a:pt x="5" y="68"/>
                </a:lnTo>
                <a:lnTo>
                  <a:pt x="5" y="70"/>
                </a:lnTo>
                <a:lnTo>
                  <a:pt x="8" y="70"/>
                </a:lnTo>
                <a:lnTo>
                  <a:pt x="8" y="73"/>
                </a:lnTo>
                <a:lnTo>
                  <a:pt x="8" y="73"/>
                </a:lnTo>
                <a:lnTo>
                  <a:pt x="10" y="75"/>
                </a:lnTo>
                <a:lnTo>
                  <a:pt x="10" y="75"/>
                </a:lnTo>
                <a:lnTo>
                  <a:pt x="10" y="78"/>
                </a:lnTo>
                <a:lnTo>
                  <a:pt x="13" y="78"/>
                </a:lnTo>
                <a:lnTo>
                  <a:pt x="13" y="80"/>
                </a:lnTo>
                <a:lnTo>
                  <a:pt x="15" y="80"/>
                </a:lnTo>
                <a:lnTo>
                  <a:pt x="15" y="83"/>
                </a:lnTo>
                <a:lnTo>
                  <a:pt x="18" y="83"/>
                </a:lnTo>
                <a:lnTo>
                  <a:pt x="18" y="85"/>
                </a:lnTo>
                <a:lnTo>
                  <a:pt x="20" y="85"/>
                </a:lnTo>
                <a:lnTo>
                  <a:pt x="20" y="85"/>
                </a:lnTo>
                <a:lnTo>
                  <a:pt x="23" y="88"/>
                </a:lnTo>
                <a:lnTo>
                  <a:pt x="23" y="88"/>
                </a:lnTo>
                <a:lnTo>
                  <a:pt x="25" y="88"/>
                </a:lnTo>
                <a:lnTo>
                  <a:pt x="28" y="90"/>
                </a:lnTo>
                <a:lnTo>
                  <a:pt x="28" y="90"/>
                </a:lnTo>
                <a:lnTo>
                  <a:pt x="30" y="90"/>
                </a:lnTo>
                <a:lnTo>
                  <a:pt x="30" y="90"/>
                </a:lnTo>
                <a:lnTo>
                  <a:pt x="33" y="93"/>
                </a:lnTo>
                <a:lnTo>
                  <a:pt x="35" y="93"/>
                </a:lnTo>
                <a:lnTo>
                  <a:pt x="35" y="93"/>
                </a:lnTo>
                <a:lnTo>
                  <a:pt x="38" y="93"/>
                </a:lnTo>
                <a:lnTo>
                  <a:pt x="38" y="93"/>
                </a:lnTo>
                <a:lnTo>
                  <a:pt x="40" y="93"/>
                </a:lnTo>
                <a:lnTo>
                  <a:pt x="43" y="93"/>
                </a:lnTo>
                <a:lnTo>
                  <a:pt x="43" y="93"/>
                </a:lnTo>
                <a:lnTo>
                  <a:pt x="45" y="93"/>
                </a:lnTo>
                <a:lnTo>
                  <a:pt x="48" y="95"/>
                </a:lnTo>
                <a:lnTo>
                  <a:pt x="48" y="93"/>
                </a:lnTo>
                <a:lnTo>
                  <a:pt x="50" y="93"/>
                </a:lnTo>
                <a:lnTo>
                  <a:pt x="53" y="93"/>
                </a:lnTo>
                <a:lnTo>
                  <a:pt x="53" y="93"/>
                </a:lnTo>
                <a:lnTo>
                  <a:pt x="55" y="93"/>
                </a:lnTo>
                <a:lnTo>
                  <a:pt x="58" y="93"/>
                </a:lnTo>
                <a:lnTo>
                  <a:pt x="58" y="93"/>
                </a:lnTo>
                <a:lnTo>
                  <a:pt x="60" y="93"/>
                </a:lnTo>
                <a:lnTo>
                  <a:pt x="63" y="93"/>
                </a:lnTo>
                <a:lnTo>
                  <a:pt x="63" y="90"/>
                </a:lnTo>
                <a:lnTo>
                  <a:pt x="65" y="90"/>
                </a:lnTo>
                <a:lnTo>
                  <a:pt x="65" y="90"/>
                </a:lnTo>
                <a:lnTo>
                  <a:pt x="68" y="90"/>
                </a:lnTo>
                <a:lnTo>
                  <a:pt x="70" y="88"/>
                </a:lnTo>
                <a:lnTo>
                  <a:pt x="70" y="88"/>
                </a:lnTo>
                <a:lnTo>
                  <a:pt x="73" y="88"/>
                </a:lnTo>
                <a:lnTo>
                  <a:pt x="73" y="85"/>
                </a:lnTo>
                <a:lnTo>
                  <a:pt x="75" y="85"/>
                </a:lnTo>
                <a:lnTo>
                  <a:pt x="75" y="85"/>
                </a:lnTo>
                <a:lnTo>
                  <a:pt x="78" y="83"/>
                </a:lnTo>
                <a:lnTo>
                  <a:pt x="78" y="83"/>
                </a:lnTo>
                <a:lnTo>
                  <a:pt x="80" y="80"/>
                </a:lnTo>
                <a:lnTo>
                  <a:pt x="80" y="80"/>
                </a:lnTo>
                <a:lnTo>
                  <a:pt x="83" y="78"/>
                </a:lnTo>
                <a:lnTo>
                  <a:pt x="83" y="78"/>
                </a:lnTo>
                <a:lnTo>
                  <a:pt x="85" y="75"/>
                </a:lnTo>
                <a:lnTo>
                  <a:pt x="85" y="75"/>
                </a:lnTo>
                <a:lnTo>
                  <a:pt x="85" y="73"/>
                </a:lnTo>
                <a:lnTo>
                  <a:pt x="88" y="73"/>
                </a:lnTo>
                <a:lnTo>
                  <a:pt x="88" y="70"/>
                </a:lnTo>
                <a:lnTo>
                  <a:pt x="88" y="70"/>
                </a:lnTo>
                <a:lnTo>
                  <a:pt x="90" y="68"/>
                </a:lnTo>
                <a:lnTo>
                  <a:pt x="90" y="65"/>
                </a:lnTo>
                <a:lnTo>
                  <a:pt x="90" y="65"/>
                </a:lnTo>
                <a:lnTo>
                  <a:pt x="90" y="63"/>
                </a:lnTo>
                <a:lnTo>
                  <a:pt x="93" y="63"/>
                </a:lnTo>
                <a:lnTo>
                  <a:pt x="93" y="60"/>
                </a:lnTo>
                <a:lnTo>
                  <a:pt x="93" y="58"/>
                </a:lnTo>
                <a:lnTo>
                  <a:pt x="93" y="58"/>
                </a:lnTo>
                <a:lnTo>
                  <a:pt x="93" y="55"/>
                </a:lnTo>
                <a:lnTo>
                  <a:pt x="93" y="53"/>
                </a:lnTo>
                <a:lnTo>
                  <a:pt x="93" y="53"/>
                </a:lnTo>
                <a:lnTo>
                  <a:pt x="93" y="50"/>
                </a:lnTo>
                <a:lnTo>
                  <a:pt x="93" y="48"/>
                </a:lnTo>
                <a:lnTo>
                  <a:pt x="95" y="48"/>
                </a:lnTo>
                <a:lnTo>
                  <a:pt x="93" y="45"/>
                </a:lnTo>
                <a:lnTo>
                  <a:pt x="93" y="43"/>
                </a:lnTo>
                <a:lnTo>
                  <a:pt x="93" y="43"/>
                </a:lnTo>
                <a:lnTo>
                  <a:pt x="93" y="40"/>
                </a:lnTo>
                <a:lnTo>
                  <a:pt x="93" y="38"/>
                </a:lnTo>
                <a:lnTo>
                  <a:pt x="93" y="38"/>
                </a:lnTo>
                <a:lnTo>
                  <a:pt x="93" y="35"/>
                </a:lnTo>
                <a:lnTo>
                  <a:pt x="93" y="35"/>
                </a:lnTo>
                <a:lnTo>
                  <a:pt x="93" y="33"/>
                </a:lnTo>
                <a:lnTo>
                  <a:pt x="90" y="30"/>
                </a:lnTo>
                <a:lnTo>
                  <a:pt x="90" y="30"/>
                </a:lnTo>
                <a:lnTo>
                  <a:pt x="90" y="28"/>
                </a:lnTo>
                <a:lnTo>
                  <a:pt x="90" y="28"/>
                </a:lnTo>
                <a:lnTo>
                  <a:pt x="88" y="25"/>
                </a:lnTo>
                <a:lnTo>
                  <a:pt x="88" y="23"/>
                </a:lnTo>
                <a:lnTo>
                  <a:pt x="88" y="23"/>
                </a:lnTo>
                <a:lnTo>
                  <a:pt x="85" y="20"/>
                </a:lnTo>
                <a:lnTo>
                  <a:pt x="85" y="20"/>
                </a:lnTo>
                <a:lnTo>
                  <a:pt x="85" y="18"/>
                </a:lnTo>
                <a:lnTo>
                  <a:pt x="83" y="18"/>
                </a:lnTo>
                <a:lnTo>
                  <a:pt x="83" y="15"/>
                </a:lnTo>
                <a:lnTo>
                  <a:pt x="80" y="15"/>
                </a:lnTo>
                <a:lnTo>
                  <a:pt x="80" y="13"/>
                </a:lnTo>
                <a:lnTo>
                  <a:pt x="78" y="13"/>
                </a:lnTo>
                <a:lnTo>
                  <a:pt x="78" y="10"/>
                </a:lnTo>
                <a:lnTo>
                  <a:pt x="75" y="10"/>
                </a:lnTo>
                <a:lnTo>
                  <a:pt x="75" y="10"/>
                </a:lnTo>
                <a:lnTo>
                  <a:pt x="73" y="8"/>
                </a:lnTo>
                <a:lnTo>
                  <a:pt x="73" y="8"/>
                </a:lnTo>
                <a:lnTo>
                  <a:pt x="70" y="8"/>
                </a:lnTo>
                <a:lnTo>
                  <a:pt x="70" y="5"/>
                </a:lnTo>
                <a:lnTo>
                  <a:pt x="68" y="5"/>
                </a:lnTo>
                <a:lnTo>
                  <a:pt x="65" y="5"/>
                </a:lnTo>
                <a:lnTo>
                  <a:pt x="65" y="3"/>
                </a:lnTo>
                <a:lnTo>
                  <a:pt x="63" y="3"/>
                </a:lnTo>
                <a:lnTo>
                  <a:pt x="63" y="3"/>
                </a:lnTo>
                <a:lnTo>
                  <a:pt x="60" y="3"/>
                </a:lnTo>
                <a:lnTo>
                  <a:pt x="58" y="3"/>
                </a:lnTo>
                <a:lnTo>
                  <a:pt x="58" y="0"/>
                </a:lnTo>
                <a:lnTo>
                  <a:pt x="55" y="0"/>
                </a:lnTo>
                <a:lnTo>
                  <a:pt x="53" y="0"/>
                </a:lnTo>
                <a:lnTo>
                  <a:pt x="53" y="0"/>
                </a:lnTo>
                <a:lnTo>
                  <a:pt x="50" y="0"/>
                </a:lnTo>
                <a:lnTo>
                  <a:pt x="48" y="0"/>
                </a:lnTo>
                <a:lnTo>
                  <a:pt x="48" y="0"/>
                </a:lnTo>
                <a:lnTo>
                  <a:pt x="45" y="0"/>
                </a:lnTo>
                <a:lnTo>
                  <a:pt x="43" y="0"/>
                </a:lnTo>
                <a:lnTo>
                  <a:pt x="43" y="0"/>
                </a:lnTo>
                <a:lnTo>
                  <a:pt x="40" y="0"/>
                </a:lnTo>
                <a:lnTo>
                  <a:pt x="38" y="0"/>
                </a:lnTo>
                <a:lnTo>
                  <a:pt x="38" y="0"/>
                </a:lnTo>
                <a:lnTo>
                  <a:pt x="35" y="3"/>
                </a:lnTo>
                <a:lnTo>
                  <a:pt x="35" y="3"/>
                </a:lnTo>
                <a:lnTo>
                  <a:pt x="33" y="3"/>
                </a:lnTo>
                <a:lnTo>
                  <a:pt x="30" y="3"/>
                </a:lnTo>
                <a:lnTo>
                  <a:pt x="30" y="3"/>
                </a:lnTo>
                <a:lnTo>
                  <a:pt x="28" y="5"/>
                </a:lnTo>
                <a:lnTo>
                  <a:pt x="28" y="5"/>
                </a:lnTo>
                <a:lnTo>
                  <a:pt x="25" y="5"/>
                </a:lnTo>
                <a:lnTo>
                  <a:pt x="23" y="8"/>
                </a:lnTo>
                <a:lnTo>
                  <a:pt x="23" y="8"/>
                </a:lnTo>
                <a:lnTo>
                  <a:pt x="20" y="8"/>
                </a:lnTo>
                <a:lnTo>
                  <a:pt x="20" y="10"/>
                </a:lnTo>
                <a:lnTo>
                  <a:pt x="18" y="10"/>
                </a:lnTo>
                <a:lnTo>
                  <a:pt x="18" y="10"/>
                </a:lnTo>
                <a:lnTo>
                  <a:pt x="15" y="13"/>
                </a:lnTo>
                <a:lnTo>
                  <a:pt x="15" y="13"/>
                </a:lnTo>
                <a:lnTo>
                  <a:pt x="13" y="15"/>
                </a:lnTo>
                <a:lnTo>
                  <a:pt x="13" y="15"/>
                </a:lnTo>
                <a:lnTo>
                  <a:pt x="10" y="18"/>
                </a:lnTo>
                <a:lnTo>
                  <a:pt x="10" y="18"/>
                </a:lnTo>
                <a:lnTo>
                  <a:pt x="10" y="20"/>
                </a:lnTo>
                <a:lnTo>
                  <a:pt x="8" y="20"/>
                </a:lnTo>
                <a:lnTo>
                  <a:pt x="8" y="23"/>
                </a:lnTo>
                <a:lnTo>
                  <a:pt x="8" y="23"/>
                </a:lnTo>
                <a:lnTo>
                  <a:pt x="5" y="25"/>
                </a:lnTo>
                <a:lnTo>
                  <a:pt x="5" y="28"/>
                </a:lnTo>
                <a:lnTo>
                  <a:pt x="5" y="28"/>
                </a:lnTo>
                <a:lnTo>
                  <a:pt x="2" y="30"/>
                </a:lnTo>
                <a:lnTo>
                  <a:pt x="2" y="30"/>
                </a:lnTo>
                <a:lnTo>
                  <a:pt x="2" y="33"/>
                </a:lnTo>
                <a:lnTo>
                  <a:pt x="2" y="35"/>
                </a:lnTo>
                <a:lnTo>
                  <a:pt x="2" y="35"/>
                </a:lnTo>
                <a:lnTo>
                  <a:pt x="0" y="38"/>
                </a:lnTo>
                <a:lnTo>
                  <a:pt x="0" y="38"/>
                </a:lnTo>
                <a:lnTo>
                  <a:pt x="0" y="40"/>
                </a:lnTo>
                <a:lnTo>
                  <a:pt x="0" y="43"/>
                </a:lnTo>
                <a:lnTo>
                  <a:pt x="0" y="43"/>
                </a:lnTo>
                <a:lnTo>
                  <a:pt x="0" y="45"/>
                </a:lnTo>
                <a:lnTo>
                  <a:pt x="0" y="48"/>
                </a:lnTo>
                <a:lnTo>
                  <a:pt x="0" y="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8006" name="Line 6"/>
          <p:cNvSpPr>
            <a:spLocks noChangeShapeType="1"/>
          </p:cNvSpPr>
          <p:nvPr/>
        </p:nvSpPr>
        <p:spPr bwMode="auto">
          <a:xfrm>
            <a:off x="1600200" y="2871788"/>
            <a:ext cx="301625"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07" name="Freeform 7"/>
          <p:cNvSpPr>
            <a:spLocks/>
          </p:cNvSpPr>
          <p:nvPr/>
        </p:nvSpPr>
        <p:spPr bwMode="auto">
          <a:xfrm>
            <a:off x="1647825" y="2971800"/>
            <a:ext cx="203200" cy="134938"/>
          </a:xfrm>
          <a:custGeom>
            <a:avLst/>
            <a:gdLst>
              <a:gd name="T0" fmla="*/ 0 w 189"/>
              <a:gd name="T1" fmla="*/ 126 h 126"/>
              <a:gd name="T2" fmla="*/ 96 w 189"/>
              <a:gd name="T3" fmla="*/ 0 h 126"/>
              <a:gd name="T4" fmla="*/ 189 w 189"/>
              <a:gd name="T5" fmla="*/ 126 h 126"/>
            </a:gdLst>
            <a:ahLst/>
            <a:cxnLst>
              <a:cxn ang="0">
                <a:pos x="T0" y="T1"/>
              </a:cxn>
              <a:cxn ang="0">
                <a:pos x="T2" y="T3"/>
              </a:cxn>
              <a:cxn ang="0">
                <a:pos x="T4" y="T5"/>
              </a:cxn>
            </a:cxnLst>
            <a:rect l="0" t="0" r="r" b="b"/>
            <a:pathLst>
              <a:path w="189" h="126">
                <a:moveTo>
                  <a:pt x="0" y="126"/>
                </a:moveTo>
                <a:lnTo>
                  <a:pt x="96" y="0"/>
                </a:lnTo>
                <a:lnTo>
                  <a:pt x="189" y="126"/>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8008" name="Line 8"/>
          <p:cNvSpPr>
            <a:spLocks noChangeShapeType="1"/>
          </p:cNvSpPr>
          <p:nvPr/>
        </p:nvSpPr>
        <p:spPr bwMode="auto">
          <a:xfrm flipV="1">
            <a:off x="1751013" y="2805113"/>
            <a:ext cx="1587" cy="1666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09" name="Arc 9"/>
          <p:cNvSpPr>
            <a:spLocks/>
          </p:cNvSpPr>
          <p:nvPr/>
        </p:nvSpPr>
        <p:spPr bwMode="auto">
          <a:xfrm>
            <a:off x="1700213" y="2754313"/>
            <a:ext cx="101600" cy="52387"/>
          </a:xfrm>
          <a:custGeom>
            <a:avLst/>
            <a:gdLst>
              <a:gd name="G0" fmla="+- 21600 0 0"/>
              <a:gd name="G1" fmla="+- 469 0 0"/>
              <a:gd name="G2" fmla="+- 21600 0 0"/>
              <a:gd name="T0" fmla="*/ 43194 w 43200"/>
              <a:gd name="T1" fmla="*/ 0 h 22069"/>
              <a:gd name="T2" fmla="*/ 5 w 43200"/>
              <a:gd name="T3" fmla="*/ 20 h 22069"/>
              <a:gd name="T4" fmla="*/ 21600 w 43200"/>
              <a:gd name="T5" fmla="*/ 469 h 22069"/>
            </a:gdLst>
            <a:ahLst/>
            <a:cxnLst>
              <a:cxn ang="0">
                <a:pos x="T0" y="T1"/>
              </a:cxn>
              <a:cxn ang="0">
                <a:pos x="T2" y="T3"/>
              </a:cxn>
              <a:cxn ang="0">
                <a:pos x="T4" y="T5"/>
              </a:cxn>
            </a:cxnLst>
            <a:rect l="0" t="0" r="r" b="b"/>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lnTo>
                  <a:pt x="21600" y="469"/>
                </a:lnTo>
                <a:close/>
              </a:path>
            </a:pathLst>
          </a:custGeom>
          <a:noFill/>
          <a:ln w="47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8010" name="Arc 10"/>
          <p:cNvSpPr>
            <a:spLocks/>
          </p:cNvSpPr>
          <p:nvPr/>
        </p:nvSpPr>
        <p:spPr bwMode="auto">
          <a:xfrm>
            <a:off x="1701800" y="2703513"/>
            <a:ext cx="101600" cy="50800"/>
          </a:xfrm>
          <a:custGeom>
            <a:avLst/>
            <a:gdLst>
              <a:gd name="G0" fmla="+- 21595 0 0"/>
              <a:gd name="G1" fmla="+- 21600 0 0"/>
              <a:gd name="G2" fmla="+- 21600 0 0"/>
              <a:gd name="T0" fmla="*/ 0 w 43189"/>
              <a:gd name="T1" fmla="*/ 21151 h 21600"/>
              <a:gd name="T2" fmla="*/ 43189 w 43189"/>
              <a:gd name="T3" fmla="*/ 21131 h 21600"/>
              <a:gd name="T4" fmla="*/ 21595 w 43189"/>
              <a:gd name="T5" fmla="*/ 21600 h 21600"/>
            </a:gdLst>
            <a:ahLst/>
            <a:cxnLst>
              <a:cxn ang="0">
                <a:pos x="T0" y="T1"/>
              </a:cxn>
              <a:cxn ang="0">
                <a:pos x="T2" y="T3"/>
              </a:cxn>
              <a:cxn ang="0">
                <a:pos x="T4" y="T5"/>
              </a:cxn>
            </a:cxnLst>
            <a:rect l="0" t="0" r="r" b="b"/>
            <a:pathLst>
              <a:path w="43189" h="21600" fill="none" extrusionOk="0">
                <a:moveTo>
                  <a:pt x="-1" y="21150"/>
                </a:moveTo>
                <a:cubicBezTo>
                  <a:pt x="244" y="9399"/>
                  <a:pt x="9840" y="-1"/>
                  <a:pt x="21595" y="-1"/>
                </a:cubicBezTo>
                <a:cubicBezTo>
                  <a:pt x="33341" y="-1"/>
                  <a:pt x="42934" y="9387"/>
                  <a:pt x="43189" y="21130"/>
                </a:cubicBezTo>
              </a:path>
              <a:path w="43189" h="21600" stroke="0" extrusionOk="0">
                <a:moveTo>
                  <a:pt x="-1" y="21150"/>
                </a:moveTo>
                <a:cubicBezTo>
                  <a:pt x="244" y="9399"/>
                  <a:pt x="9840" y="-1"/>
                  <a:pt x="21595" y="-1"/>
                </a:cubicBezTo>
                <a:cubicBezTo>
                  <a:pt x="33341" y="-1"/>
                  <a:pt x="42934" y="9387"/>
                  <a:pt x="43189" y="21130"/>
                </a:cubicBezTo>
                <a:lnTo>
                  <a:pt x="21595" y="21600"/>
                </a:lnTo>
                <a:close/>
              </a:path>
            </a:pathLst>
          </a:custGeom>
          <a:noFill/>
          <a:ln w="47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8011" name="Rectangle 11"/>
          <p:cNvSpPr>
            <a:spLocks noChangeArrowheads="1"/>
          </p:cNvSpPr>
          <p:nvPr/>
        </p:nvSpPr>
        <p:spPr bwMode="auto">
          <a:xfrm>
            <a:off x="1703388" y="3475038"/>
            <a:ext cx="101600" cy="2878137"/>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8012" name="Rectangle 12"/>
          <p:cNvSpPr>
            <a:spLocks noChangeArrowheads="1"/>
          </p:cNvSpPr>
          <p:nvPr/>
        </p:nvSpPr>
        <p:spPr bwMode="auto">
          <a:xfrm>
            <a:off x="1860550" y="3713163"/>
            <a:ext cx="879475" cy="9683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014" name="Rectangle 14"/>
          <p:cNvSpPr>
            <a:spLocks noChangeArrowheads="1"/>
          </p:cNvSpPr>
          <p:nvPr/>
        </p:nvSpPr>
        <p:spPr bwMode="auto">
          <a:xfrm>
            <a:off x="2109788" y="4757738"/>
            <a:ext cx="593725" cy="936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015" name="Rectangle 15"/>
          <p:cNvSpPr>
            <a:spLocks noChangeArrowheads="1"/>
          </p:cNvSpPr>
          <p:nvPr/>
        </p:nvSpPr>
        <p:spPr bwMode="auto">
          <a:xfrm>
            <a:off x="2097088" y="5235575"/>
            <a:ext cx="804862" cy="9366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016" name="Rectangle 16"/>
          <p:cNvSpPr>
            <a:spLocks noChangeArrowheads="1"/>
          </p:cNvSpPr>
          <p:nvPr/>
        </p:nvSpPr>
        <p:spPr bwMode="auto">
          <a:xfrm>
            <a:off x="2816225" y="5738813"/>
            <a:ext cx="1165225" cy="9683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017" name="Rectangle 17"/>
          <p:cNvSpPr>
            <a:spLocks noChangeArrowheads="1"/>
          </p:cNvSpPr>
          <p:nvPr/>
        </p:nvSpPr>
        <p:spPr bwMode="auto">
          <a:xfrm>
            <a:off x="2084388" y="5722938"/>
            <a:ext cx="339725" cy="936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018" name="Rectangle 18"/>
          <p:cNvSpPr>
            <a:spLocks noChangeArrowheads="1"/>
          </p:cNvSpPr>
          <p:nvPr/>
        </p:nvSpPr>
        <p:spPr bwMode="auto">
          <a:xfrm>
            <a:off x="4143375" y="4578350"/>
            <a:ext cx="866775" cy="952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019" name="Freeform 19"/>
          <p:cNvSpPr>
            <a:spLocks/>
          </p:cNvSpPr>
          <p:nvPr/>
        </p:nvSpPr>
        <p:spPr bwMode="auto">
          <a:xfrm>
            <a:off x="5516563" y="2760663"/>
            <a:ext cx="806450" cy="504825"/>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8020" name="Rectangle 20"/>
          <p:cNvSpPr>
            <a:spLocks noChangeArrowheads="1"/>
          </p:cNvSpPr>
          <p:nvPr/>
        </p:nvSpPr>
        <p:spPr bwMode="auto">
          <a:xfrm>
            <a:off x="5567363" y="2760663"/>
            <a:ext cx="806450" cy="504825"/>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8021" name="Line 21"/>
          <p:cNvSpPr>
            <a:spLocks noChangeShapeType="1"/>
          </p:cNvSpPr>
          <p:nvPr/>
        </p:nvSpPr>
        <p:spPr bwMode="auto">
          <a:xfrm>
            <a:off x="6037263" y="4332288"/>
            <a:ext cx="1587"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22" name="Line 22"/>
          <p:cNvSpPr>
            <a:spLocks noChangeShapeType="1"/>
          </p:cNvSpPr>
          <p:nvPr/>
        </p:nvSpPr>
        <p:spPr bwMode="auto">
          <a:xfrm>
            <a:off x="6037263" y="3265488"/>
            <a:ext cx="1587"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23" name="Line 23"/>
          <p:cNvSpPr>
            <a:spLocks noChangeShapeType="1"/>
          </p:cNvSpPr>
          <p:nvPr/>
        </p:nvSpPr>
        <p:spPr bwMode="auto">
          <a:xfrm>
            <a:off x="6037263" y="3621088"/>
            <a:ext cx="1587"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24" name="Line 24"/>
          <p:cNvSpPr>
            <a:spLocks noChangeShapeType="1"/>
          </p:cNvSpPr>
          <p:nvPr/>
        </p:nvSpPr>
        <p:spPr bwMode="auto">
          <a:xfrm>
            <a:off x="6037263" y="3976688"/>
            <a:ext cx="1587"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25" name="Line 25"/>
          <p:cNvSpPr>
            <a:spLocks noChangeShapeType="1"/>
          </p:cNvSpPr>
          <p:nvPr/>
        </p:nvSpPr>
        <p:spPr bwMode="auto">
          <a:xfrm>
            <a:off x="6037263" y="5275263"/>
            <a:ext cx="1587"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26" name="Line 26"/>
          <p:cNvSpPr>
            <a:spLocks noChangeShapeType="1"/>
          </p:cNvSpPr>
          <p:nvPr/>
        </p:nvSpPr>
        <p:spPr bwMode="auto">
          <a:xfrm>
            <a:off x="6037263" y="5692775"/>
            <a:ext cx="1587" cy="255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27" name="Line 27"/>
          <p:cNvSpPr>
            <a:spLocks noChangeShapeType="1"/>
          </p:cNvSpPr>
          <p:nvPr/>
        </p:nvSpPr>
        <p:spPr bwMode="auto">
          <a:xfrm>
            <a:off x="6037263" y="6045200"/>
            <a:ext cx="1587"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28" name="Line 28"/>
          <p:cNvSpPr>
            <a:spLocks noChangeShapeType="1"/>
          </p:cNvSpPr>
          <p:nvPr/>
        </p:nvSpPr>
        <p:spPr bwMode="auto">
          <a:xfrm>
            <a:off x="6037263" y="6272213"/>
            <a:ext cx="1587" cy="2587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29" name="Rectangle 29"/>
          <p:cNvSpPr>
            <a:spLocks noChangeArrowheads="1"/>
          </p:cNvSpPr>
          <p:nvPr/>
        </p:nvSpPr>
        <p:spPr bwMode="auto">
          <a:xfrm>
            <a:off x="6110288" y="6045200"/>
            <a:ext cx="381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grpSp>
        <p:nvGrpSpPr>
          <p:cNvPr id="128030" name="Group 30"/>
          <p:cNvGrpSpPr>
            <a:grpSpLocks/>
          </p:cNvGrpSpPr>
          <p:nvPr/>
        </p:nvGrpSpPr>
        <p:grpSpPr bwMode="auto">
          <a:xfrm>
            <a:off x="6983413" y="2760663"/>
            <a:ext cx="806450" cy="3849687"/>
            <a:chOff x="3914" y="1668"/>
            <a:chExt cx="508" cy="2425"/>
          </a:xfrm>
        </p:grpSpPr>
        <p:sp>
          <p:nvSpPr>
            <p:cNvPr id="128031" name="Line 31"/>
            <p:cNvSpPr>
              <a:spLocks noChangeShapeType="1"/>
            </p:cNvSpPr>
            <p:nvPr/>
          </p:nvSpPr>
          <p:spPr bwMode="auto">
            <a:xfrm>
              <a:off x="4165" y="3584"/>
              <a:ext cx="1" cy="1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32" name="Line 32"/>
            <p:cNvSpPr>
              <a:spLocks noChangeShapeType="1"/>
            </p:cNvSpPr>
            <p:nvPr/>
          </p:nvSpPr>
          <p:spPr bwMode="auto">
            <a:xfrm>
              <a:off x="4165" y="3880"/>
              <a:ext cx="1" cy="163"/>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33" name="Freeform 33"/>
            <p:cNvSpPr>
              <a:spLocks/>
            </p:cNvSpPr>
            <p:nvPr/>
          </p:nvSpPr>
          <p:spPr bwMode="auto">
            <a:xfrm>
              <a:off x="4131" y="3744"/>
              <a:ext cx="65" cy="349"/>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8034" name="Freeform 34"/>
            <p:cNvSpPr>
              <a:spLocks/>
            </p:cNvSpPr>
            <p:nvPr/>
          </p:nvSpPr>
          <p:spPr bwMode="auto">
            <a:xfrm>
              <a:off x="3914" y="1668"/>
              <a:ext cx="508" cy="319"/>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8035" name="Rectangle 35"/>
            <p:cNvSpPr>
              <a:spLocks noChangeArrowheads="1"/>
            </p:cNvSpPr>
            <p:nvPr/>
          </p:nvSpPr>
          <p:spPr bwMode="auto">
            <a:xfrm>
              <a:off x="3914" y="1668"/>
              <a:ext cx="508" cy="319"/>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8036" name="Line 36"/>
            <p:cNvSpPr>
              <a:spLocks noChangeShapeType="1"/>
            </p:cNvSpPr>
            <p:nvPr/>
          </p:nvSpPr>
          <p:spPr bwMode="auto">
            <a:xfrm>
              <a:off x="4170" y="1987"/>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37" name="Line 37"/>
            <p:cNvSpPr>
              <a:spLocks noChangeShapeType="1"/>
            </p:cNvSpPr>
            <p:nvPr/>
          </p:nvSpPr>
          <p:spPr bwMode="auto">
            <a:xfrm>
              <a:off x="4170" y="2211"/>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38" name="Line 38"/>
            <p:cNvSpPr>
              <a:spLocks noChangeShapeType="1"/>
            </p:cNvSpPr>
            <p:nvPr/>
          </p:nvSpPr>
          <p:spPr bwMode="auto">
            <a:xfrm>
              <a:off x="4170" y="2434"/>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39" name="Line 39"/>
            <p:cNvSpPr>
              <a:spLocks noChangeShapeType="1"/>
            </p:cNvSpPr>
            <p:nvPr/>
          </p:nvSpPr>
          <p:spPr bwMode="auto">
            <a:xfrm>
              <a:off x="4170" y="2658"/>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40" name="Line 40"/>
            <p:cNvSpPr>
              <a:spLocks noChangeShapeType="1"/>
            </p:cNvSpPr>
            <p:nvPr/>
          </p:nvSpPr>
          <p:spPr bwMode="auto">
            <a:xfrm>
              <a:off x="4170" y="2882"/>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41" name="Line 41"/>
            <p:cNvSpPr>
              <a:spLocks noChangeShapeType="1"/>
            </p:cNvSpPr>
            <p:nvPr/>
          </p:nvSpPr>
          <p:spPr bwMode="auto">
            <a:xfrm>
              <a:off x="4170" y="3106"/>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42" name="Line 42"/>
            <p:cNvSpPr>
              <a:spLocks noChangeShapeType="1"/>
            </p:cNvSpPr>
            <p:nvPr/>
          </p:nvSpPr>
          <p:spPr bwMode="auto">
            <a:xfrm>
              <a:off x="4163" y="3366"/>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43" name="Rectangle 43"/>
            <p:cNvSpPr>
              <a:spLocks noChangeArrowheads="1"/>
            </p:cNvSpPr>
            <p:nvPr/>
          </p:nvSpPr>
          <p:spPr bwMode="auto">
            <a:xfrm>
              <a:off x="4250" y="3642"/>
              <a:ext cx="146" cy="6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044" name="Line 44"/>
            <p:cNvSpPr>
              <a:spLocks noChangeShapeType="1"/>
            </p:cNvSpPr>
            <p:nvPr/>
          </p:nvSpPr>
          <p:spPr bwMode="auto">
            <a:xfrm>
              <a:off x="4176" y="3822"/>
              <a:ext cx="1" cy="1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28045" name="Rectangle 45"/>
          <p:cNvSpPr>
            <a:spLocks noChangeArrowheads="1"/>
          </p:cNvSpPr>
          <p:nvPr/>
        </p:nvSpPr>
        <p:spPr bwMode="auto">
          <a:xfrm>
            <a:off x="7315200" y="4800600"/>
            <a:ext cx="103188" cy="555625"/>
          </a:xfrm>
          <a:prstGeom prst="rect">
            <a:avLst/>
          </a:prstGeom>
          <a:solidFill>
            <a:schemeClr val="accent1"/>
          </a:solidFill>
          <a:ln w="4763">
            <a:solidFill>
              <a:srgbClr val="000000"/>
            </a:solidFill>
            <a:miter lim="800000"/>
            <a:headEnd/>
            <a:tailEnd/>
          </a:ln>
        </p:spPr>
        <p:txBody>
          <a:bodyPr/>
          <a:lstStyle/>
          <a:p>
            <a:endParaRPr lang="en-US"/>
          </a:p>
        </p:txBody>
      </p:sp>
      <p:grpSp>
        <p:nvGrpSpPr>
          <p:cNvPr id="128046" name="Group 46"/>
          <p:cNvGrpSpPr>
            <a:grpSpLocks/>
          </p:cNvGrpSpPr>
          <p:nvPr/>
        </p:nvGrpSpPr>
        <p:grpSpPr bwMode="auto">
          <a:xfrm>
            <a:off x="2792413" y="2779713"/>
            <a:ext cx="806450" cy="3849687"/>
            <a:chOff x="3914" y="1668"/>
            <a:chExt cx="508" cy="2425"/>
          </a:xfrm>
        </p:grpSpPr>
        <p:sp>
          <p:nvSpPr>
            <p:cNvPr id="128047" name="Line 47"/>
            <p:cNvSpPr>
              <a:spLocks noChangeShapeType="1"/>
            </p:cNvSpPr>
            <p:nvPr/>
          </p:nvSpPr>
          <p:spPr bwMode="auto">
            <a:xfrm>
              <a:off x="4165" y="3584"/>
              <a:ext cx="1" cy="1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48" name="Line 48"/>
            <p:cNvSpPr>
              <a:spLocks noChangeShapeType="1"/>
            </p:cNvSpPr>
            <p:nvPr/>
          </p:nvSpPr>
          <p:spPr bwMode="auto">
            <a:xfrm>
              <a:off x="4165" y="3880"/>
              <a:ext cx="1" cy="163"/>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49" name="Freeform 49"/>
            <p:cNvSpPr>
              <a:spLocks/>
            </p:cNvSpPr>
            <p:nvPr/>
          </p:nvSpPr>
          <p:spPr bwMode="auto">
            <a:xfrm>
              <a:off x="4131" y="3744"/>
              <a:ext cx="65" cy="349"/>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8050" name="Freeform 50"/>
            <p:cNvSpPr>
              <a:spLocks/>
            </p:cNvSpPr>
            <p:nvPr/>
          </p:nvSpPr>
          <p:spPr bwMode="auto">
            <a:xfrm>
              <a:off x="3914" y="1668"/>
              <a:ext cx="508" cy="319"/>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8051" name="Rectangle 51"/>
            <p:cNvSpPr>
              <a:spLocks noChangeArrowheads="1"/>
            </p:cNvSpPr>
            <p:nvPr/>
          </p:nvSpPr>
          <p:spPr bwMode="auto">
            <a:xfrm>
              <a:off x="3914" y="1668"/>
              <a:ext cx="508" cy="319"/>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8052" name="Line 52"/>
            <p:cNvSpPr>
              <a:spLocks noChangeShapeType="1"/>
            </p:cNvSpPr>
            <p:nvPr/>
          </p:nvSpPr>
          <p:spPr bwMode="auto">
            <a:xfrm>
              <a:off x="4170" y="1987"/>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53" name="Line 53"/>
            <p:cNvSpPr>
              <a:spLocks noChangeShapeType="1"/>
            </p:cNvSpPr>
            <p:nvPr/>
          </p:nvSpPr>
          <p:spPr bwMode="auto">
            <a:xfrm>
              <a:off x="4170" y="2211"/>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54" name="Line 54"/>
            <p:cNvSpPr>
              <a:spLocks noChangeShapeType="1"/>
            </p:cNvSpPr>
            <p:nvPr/>
          </p:nvSpPr>
          <p:spPr bwMode="auto">
            <a:xfrm>
              <a:off x="4170" y="2434"/>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55" name="Line 55"/>
            <p:cNvSpPr>
              <a:spLocks noChangeShapeType="1"/>
            </p:cNvSpPr>
            <p:nvPr/>
          </p:nvSpPr>
          <p:spPr bwMode="auto">
            <a:xfrm>
              <a:off x="4170" y="2658"/>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56" name="Line 56"/>
            <p:cNvSpPr>
              <a:spLocks noChangeShapeType="1"/>
            </p:cNvSpPr>
            <p:nvPr/>
          </p:nvSpPr>
          <p:spPr bwMode="auto">
            <a:xfrm>
              <a:off x="4170" y="2882"/>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57" name="Line 57"/>
            <p:cNvSpPr>
              <a:spLocks noChangeShapeType="1"/>
            </p:cNvSpPr>
            <p:nvPr/>
          </p:nvSpPr>
          <p:spPr bwMode="auto">
            <a:xfrm>
              <a:off x="4170" y="3106"/>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58" name="Line 58"/>
            <p:cNvSpPr>
              <a:spLocks noChangeShapeType="1"/>
            </p:cNvSpPr>
            <p:nvPr/>
          </p:nvSpPr>
          <p:spPr bwMode="auto">
            <a:xfrm>
              <a:off x="4163" y="3366"/>
              <a:ext cx="1" cy="16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59" name="Rectangle 59"/>
            <p:cNvSpPr>
              <a:spLocks noChangeArrowheads="1"/>
            </p:cNvSpPr>
            <p:nvPr/>
          </p:nvSpPr>
          <p:spPr bwMode="auto">
            <a:xfrm>
              <a:off x="4250" y="3642"/>
              <a:ext cx="146" cy="6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060" name="Line 60"/>
            <p:cNvSpPr>
              <a:spLocks noChangeShapeType="1"/>
            </p:cNvSpPr>
            <p:nvPr/>
          </p:nvSpPr>
          <p:spPr bwMode="auto">
            <a:xfrm>
              <a:off x="4176" y="3822"/>
              <a:ext cx="1" cy="1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28061" name="Rectangle 61"/>
          <p:cNvSpPr>
            <a:spLocks noChangeArrowheads="1"/>
          </p:cNvSpPr>
          <p:nvPr/>
        </p:nvSpPr>
        <p:spPr bwMode="auto">
          <a:xfrm>
            <a:off x="3141663" y="3694113"/>
            <a:ext cx="103187" cy="555625"/>
          </a:xfrm>
          <a:prstGeom prst="rect">
            <a:avLst/>
          </a:prstGeom>
          <a:solidFill>
            <a:schemeClr val="accent1"/>
          </a:solidFill>
          <a:ln w="4763">
            <a:solidFill>
              <a:srgbClr val="000000"/>
            </a:solidFill>
            <a:miter lim="800000"/>
            <a:headEnd/>
            <a:tailEnd/>
          </a:ln>
        </p:spPr>
        <p:txBody>
          <a:bodyPr/>
          <a:lstStyle/>
          <a:p>
            <a:endParaRPr lang="en-US"/>
          </a:p>
        </p:txBody>
      </p:sp>
      <p:sp>
        <p:nvSpPr>
          <p:cNvPr id="128062" name="Freeform 62"/>
          <p:cNvSpPr>
            <a:spLocks/>
          </p:cNvSpPr>
          <p:nvPr/>
        </p:nvSpPr>
        <p:spPr bwMode="auto">
          <a:xfrm>
            <a:off x="4068763" y="2779713"/>
            <a:ext cx="806450" cy="504825"/>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8063" name="Rectangle 63"/>
          <p:cNvSpPr>
            <a:spLocks noChangeArrowheads="1"/>
          </p:cNvSpPr>
          <p:nvPr/>
        </p:nvSpPr>
        <p:spPr bwMode="auto">
          <a:xfrm>
            <a:off x="4119563" y="2779713"/>
            <a:ext cx="806450" cy="504825"/>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8064" name="Line 64"/>
          <p:cNvSpPr>
            <a:spLocks noChangeShapeType="1"/>
          </p:cNvSpPr>
          <p:nvPr/>
        </p:nvSpPr>
        <p:spPr bwMode="auto">
          <a:xfrm>
            <a:off x="4589463" y="4351338"/>
            <a:ext cx="1587"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65" name="Line 65"/>
          <p:cNvSpPr>
            <a:spLocks noChangeShapeType="1"/>
          </p:cNvSpPr>
          <p:nvPr/>
        </p:nvSpPr>
        <p:spPr bwMode="auto">
          <a:xfrm>
            <a:off x="4589463" y="3284538"/>
            <a:ext cx="1587"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66" name="Line 66"/>
          <p:cNvSpPr>
            <a:spLocks noChangeShapeType="1"/>
          </p:cNvSpPr>
          <p:nvPr/>
        </p:nvSpPr>
        <p:spPr bwMode="auto">
          <a:xfrm>
            <a:off x="4589463" y="3640138"/>
            <a:ext cx="1587"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67" name="Line 67"/>
          <p:cNvSpPr>
            <a:spLocks noChangeShapeType="1"/>
          </p:cNvSpPr>
          <p:nvPr/>
        </p:nvSpPr>
        <p:spPr bwMode="auto">
          <a:xfrm>
            <a:off x="4589463" y="3995738"/>
            <a:ext cx="1587"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68" name="Line 68"/>
          <p:cNvSpPr>
            <a:spLocks noChangeShapeType="1"/>
          </p:cNvSpPr>
          <p:nvPr/>
        </p:nvSpPr>
        <p:spPr bwMode="auto">
          <a:xfrm>
            <a:off x="4589463" y="5294313"/>
            <a:ext cx="1587" cy="255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69" name="Line 69"/>
          <p:cNvSpPr>
            <a:spLocks noChangeShapeType="1"/>
          </p:cNvSpPr>
          <p:nvPr/>
        </p:nvSpPr>
        <p:spPr bwMode="auto">
          <a:xfrm>
            <a:off x="4589463" y="5711825"/>
            <a:ext cx="1587" cy="255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70" name="Line 70"/>
          <p:cNvSpPr>
            <a:spLocks noChangeShapeType="1"/>
          </p:cNvSpPr>
          <p:nvPr/>
        </p:nvSpPr>
        <p:spPr bwMode="auto">
          <a:xfrm>
            <a:off x="4589463" y="6064250"/>
            <a:ext cx="1587" cy="257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71" name="Line 71"/>
          <p:cNvSpPr>
            <a:spLocks noChangeShapeType="1"/>
          </p:cNvSpPr>
          <p:nvPr/>
        </p:nvSpPr>
        <p:spPr bwMode="auto">
          <a:xfrm>
            <a:off x="4589463" y="6291263"/>
            <a:ext cx="1587" cy="2587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8072" name="Rectangle 72"/>
          <p:cNvSpPr>
            <a:spLocks noChangeArrowheads="1"/>
          </p:cNvSpPr>
          <p:nvPr/>
        </p:nvSpPr>
        <p:spPr bwMode="auto">
          <a:xfrm>
            <a:off x="4662488" y="6064250"/>
            <a:ext cx="381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Arial" charset="0"/>
              </a:rPr>
              <a:t> </a:t>
            </a:r>
            <a:endParaRPr lang="en-US"/>
          </a:p>
        </p:txBody>
      </p:sp>
      <p:sp>
        <p:nvSpPr>
          <p:cNvPr id="128073" name="Rectangle 73"/>
          <p:cNvSpPr>
            <a:spLocks noChangeArrowheads="1"/>
          </p:cNvSpPr>
          <p:nvPr/>
        </p:nvSpPr>
        <p:spPr bwMode="auto">
          <a:xfrm>
            <a:off x="4514850" y="4016375"/>
            <a:ext cx="103188" cy="555625"/>
          </a:xfrm>
          <a:prstGeom prst="rect">
            <a:avLst/>
          </a:prstGeom>
          <a:solidFill>
            <a:schemeClr val="accent1"/>
          </a:solidFill>
          <a:ln w="4763">
            <a:solidFill>
              <a:srgbClr val="000000"/>
            </a:solidFill>
            <a:miter lim="800000"/>
            <a:headEnd/>
            <a:tailEnd/>
          </a:ln>
        </p:spPr>
        <p:txBody>
          <a:bodyPr/>
          <a:lstStyle/>
          <a:p>
            <a:endParaRPr lang="en-US"/>
          </a:p>
        </p:txBody>
      </p:sp>
      <p:sp>
        <p:nvSpPr>
          <p:cNvPr id="128074" name="Rectangle 74"/>
          <p:cNvSpPr>
            <a:spLocks noChangeArrowheads="1"/>
          </p:cNvSpPr>
          <p:nvPr/>
        </p:nvSpPr>
        <p:spPr bwMode="auto">
          <a:xfrm>
            <a:off x="5962650" y="4267200"/>
            <a:ext cx="103188" cy="555625"/>
          </a:xfrm>
          <a:prstGeom prst="rect">
            <a:avLst/>
          </a:prstGeom>
          <a:solidFill>
            <a:schemeClr val="accent1"/>
          </a:solidFill>
          <a:ln w="4763">
            <a:solidFill>
              <a:srgbClr val="000000"/>
            </a:solidFill>
            <a:miter lim="800000"/>
            <a:headEnd/>
            <a:tailEnd/>
          </a:ln>
        </p:spPr>
        <p:txBody>
          <a:bodyPr/>
          <a:lstStyle/>
          <a:p>
            <a:endParaRPr lang="en-US"/>
          </a:p>
        </p:txBody>
      </p:sp>
      <p:sp>
        <p:nvSpPr>
          <p:cNvPr id="128075" name="Line 75"/>
          <p:cNvSpPr>
            <a:spLocks noChangeShapeType="1"/>
          </p:cNvSpPr>
          <p:nvPr/>
        </p:nvSpPr>
        <p:spPr bwMode="auto">
          <a:xfrm>
            <a:off x="1801813" y="3694113"/>
            <a:ext cx="12954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79" name="Line 79"/>
          <p:cNvSpPr>
            <a:spLocks noChangeShapeType="1"/>
          </p:cNvSpPr>
          <p:nvPr/>
        </p:nvSpPr>
        <p:spPr bwMode="auto">
          <a:xfrm>
            <a:off x="3276600" y="4038600"/>
            <a:ext cx="12954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81" name="Line 81"/>
          <p:cNvSpPr>
            <a:spLocks noChangeShapeType="1"/>
          </p:cNvSpPr>
          <p:nvPr/>
        </p:nvSpPr>
        <p:spPr bwMode="auto">
          <a:xfrm>
            <a:off x="4648200" y="4267200"/>
            <a:ext cx="12954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82" name="Line 82"/>
          <p:cNvSpPr>
            <a:spLocks noChangeShapeType="1"/>
          </p:cNvSpPr>
          <p:nvPr/>
        </p:nvSpPr>
        <p:spPr bwMode="auto">
          <a:xfrm>
            <a:off x="6096000" y="4800600"/>
            <a:ext cx="12954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8733401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26"/>
          <p:cNvSpPr>
            <a:spLocks noGrp="1" noChangeArrowheads="1"/>
          </p:cNvSpPr>
          <p:nvPr>
            <p:ph type="title"/>
          </p:nvPr>
        </p:nvSpPr>
        <p:spPr/>
        <p:txBody>
          <a:bodyPr/>
          <a:lstStyle/>
          <a:p>
            <a:r>
              <a:rPr lang="en-US"/>
              <a:t>Fork or Stair?</a:t>
            </a:r>
          </a:p>
        </p:txBody>
      </p:sp>
      <p:sp>
        <p:nvSpPr>
          <p:cNvPr id="132099" name="Rectangle 1027"/>
          <p:cNvSpPr>
            <a:spLocks noGrp="1" noChangeArrowheads="1"/>
          </p:cNvSpPr>
          <p:nvPr>
            <p:ph type="body" idx="1"/>
          </p:nvPr>
        </p:nvSpPr>
        <p:spPr>
          <a:xfrm>
            <a:off x="421076" y="1143060"/>
            <a:ext cx="8229600" cy="5065712"/>
          </a:xfrm>
        </p:spPr>
        <p:txBody>
          <a:bodyPr/>
          <a:lstStyle/>
          <a:p>
            <a:r>
              <a:rPr lang="en-US" sz="2400" dirty="0"/>
              <a:t>Which of these diagram types should be chosen?</a:t>
            </a:r>
          </a:p>
          <a:p>
            <a:r>
              <a:rPr lang="en-US" sz="2400" dirty="0"/>
              <a:t>Object-oriented fans claim that the stair structure  is better</a:t>
            </a:r>
          </a:p>
          <a:p>
            <a:pPr lvl="1"/>
            <a:r>
              <a:rPr lang="en-US" sz="2000" dirty="0"/>
              <a:t>The more the responsibility  is spread out, the better</a:t>
            </a:r>
          </a:p>
          <a:p>
            <a:r>
              <a:rPr lang="en-US" sz="2400" dirty="0"/>
              <a:t>However, this is not always true. Better heuristics:</a:t>
            </a:r>
          </a:p>
          <a:p>
            <a:r>
              <a:rPr lang="en-US" sz="2400" dirty="0"/>
              <a:t>Decentralized control structure</a:t>
            </a:r>
          </a:p>
          <a:p>
            <a:pPr lvl="1"/>
            <a:r>
              <a:rPr lang="en-US" sz="2000" dirty="0"/>
              <a:t>The operations have a strong connection</a:t>
            </a:r>
          </a:p>
          <a:p>
            <a:pPr lvl="1"/>
            <a:r>
              <a:rPr lang="en-US" sz="2000" dirty="0"/>
              <a:t>The operations will always be performed in the same order</a:t>
            </a:r>
          </a:p>
          <a:p>
            <a:r>
              <a:rPr lang="en-US" sz="2400" dirty="0"/>
              <a:t>Centralized control structure  (better support of change)</a:t>
            </a:r>
          </a:p>
          <a:p>
            <a:pPr lvl="1"/>
            <a:r>
              <a:rPr lang="en-US" sz="2000" dirty="0"/>
              <a:t>The operations can </a:t>
            </a:r>
            <a:r>
              <a:rPr lang="en-US" sz="2000" b="0" i="1" dirty="0"/>
              <a:t>change</a:t>
            </a:r>
            <a:r>
              <a:rPr lang="en-US" sz="2000" dirty="0"/>
              <a:t> order</a:t>
            </a:r>
          </a:p>
          <a:p>
            <a:pPr lvl="1"/>
            <a:r>
              <a:rPr lang="en-US" sz="2000" dirty="0"/>
              <a:t>New operations can be inserted as a result of new requirements</a:t>
            </a:r>
          </a:p>
        </p:txBody>
      </p:sp>
    </p:spTree>
    <p:extLst>
      <p:ext uri="{BB962C8B-B14F-4D97-AF65-F5344CB8AC3E}">
        <p14:creationId xmlns:p14="http://schemas.microsoft.com/office/powerpoint/2010/main" val="3046899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smtClean="0"/>
              <a:t>2.1 Reality </a:t>
            </a:r>
            <a:r>
              <a:rPr lang="en-US" dirty="0"/>
              <a:t>and Model</a:t>
            </a:r>
          </a:p>
        </p:txBody>
      </p:sp>
      <p:sp>
        <p:nvSpPr>
          <p:cNvPr id="156675" name="Rectangle 3"/>
          <p:cNvSpPr>
            <a:spLocks noGrp="1" noChangeArrowheads="1"/>
          </p:cNvSpPr>
          <p:nvPr>
            <p:ph type="body" idx="1"/>
          </p:nvPr>
        </p:nvSpPr>
        <p:spPr/>
        <p:txBody>
          <a:bodyPr/>
          <a:lstStyle/>
          <a:p>
            <a:pPr algn="just"/>
            <a:r>
              <a:rPr lang="en-US" dirty="0">
                <a:solidFill>
                  <a:srgbClr val="FF0000"/>
                </a:solidFill>
              </a:rPr>
              <a:t>Reality R</a:t>
            </a:r>
            <a:r>
              <a:rPr lang="en-US" dirty="0"/>
              <a:t>:  Real Things,  People, Processes happening during some time, Relationship between things</a:t>
            </a:r>
          </a:p>
          <a:p>
            <a:pPr algn="just"/>
            <a:r>
              <a:rPr lang="en-US" dirty="0">
                <a:solidFill>
                  <a:srgbClr val="FF0000"/>
                </a:solidFill>
              </a:rPr>
              <a:t>Model M</a:t>
            </a:r>
            <a:r>
              <a:rPr lang="en-US" dirty="0"/>
              <a:t>:  Abstractions from (really existing or only thought of ) things, people , processes and relationships between these abstractions.</a:t>
            </a:r>
          </a:p>
          <a:p>
            <a:endParaRPr lang="en-US" b="1" dirty="0"/>
          </a:p>
          <a:p>
            <a:endParaRPr lang="en-US" dirty="0"/>
          </a:p>
          <a:p>
            <a:pPr lvl="1"/>
            <a:endParaRPr lang="en-US" dirty="0"/>
          </a:p>
        </p:txBody>
      </p:sp>
    </p:spTree>
    <p:extLst>
      <p:ext uri="{BB962C8B-B14F-4D97-AF65-F5344CB8AC3E}">
        <p14:creationId xmlns:p14="http://schemas.microsoft.com/office/powerpoint/2010/main" val="17366345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4796" y="76288"/>
            <a:ext cx="6019748" cy="688975"/>
          </a:xfrm>
        </p:spPr>
        <p:txBody>
          <a:bodyPr/>
          <a:lstStyle/>
          <a:p>
            <a:r>
              <a:rPr lang="en-US" sz="2400" dirty="0" smtClean="0"/>
              <a:t>3.3 Modeling Interactions among objects with CRC cards</a:t>
            </a:r>
            <a:endParaRPr lang="en-US" sz="2400" dirty="0"/>
          </a:p>
        </p:txBody>
      </p:sp>
      <p:sp>
        <p:nvSpPr>
          <p:cNvPr id="3" name="Content Placeholder 2"/>
          <p:cNvSpPr>
            <a:spLocks noGrp="1"/>
          </p:cNvSpPr>
          <p:nvPr>
            <p:ph idx="1"/>
          </p:nvPr>
        </p:nvSpPr>
        <p:spPr/>
        <p:txBody>
          <a:bodyPr/>
          <a:lstStyle/>
          <a:p>
            <a:r>
              <a:rPr lang="en-US" dirty="0" smtClean="0"/>
              <a:t>CRC: Class, Responsibilities, and Collaborators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3756025"/>
            <a:ext cx="8255000" cy="233362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3857971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3.4 Identifying Associations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25936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ln/>
        </p:spPr>
        <p:txBody>
          <a:bodyPr/>
          <a:lstStyle/>
          <a:p>
            <a:r>
              <a:rPr lang="en-US" altLang="zh-CN"/>
              <a:t>What is association?</a:t>
            </a:r>
          </a:p>
        </p:txBody>
      </p:sp>
      <p:sp>
        <p:nvSpPr>
          <p:cNvPr id="334851"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a:t>An </a:t>
            </a:r>
            <a:r>
              <a:rPr lang="en-US" altLang="zh-CN">
                <a:solidFill>
                  <a:srgbClr val="FF3300"/>
                </a:solidFill>
              </a:rPr>
              <a:t>association</a:t>
            </a:r>
            <a:r>
              <a:rPr lang="en-US" altLang="zh-CN"/>
              <a:t> is a relationship between types (or more specifically, instances of those types) that indicates some meaningful and interesting connection</a:t>
            </a:r>
          </a:p>
        </p:txBody>
      </p:sp>
    </p:spTree>
    <p:extLst>
      <p:ext uri="{BB962C8B-B14F-4D97-AF65-F5344CB8AC3E}">
        <p14:creationId xmlns:p14="http://schemas.microsoft.com/office/powerpoint/2010/main" val="1064255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990694" y="179388"/>
            <a:ext cx="8153306" cy="688975"/>
          </a:xfrm>
          <a:ln/>
        </p:spPr>
        <p:txBody>
          <a:bodyPr/>
          <a:lstStyle/>
          <a:p>
            <a:r>
              <a:rPr lang="en-US" altLang="zh-CN" dirty="0"/>
              <a:t>When we need add associations</a:t>
            </a:r>
          </a:p>
        </p:txBody>
      </p:sp>
      <p:sp>
        <p:nvSpPr>
          <p:cNvPr id="335875" name="Rectangle 3" descr="Rectangle: Click to edit Master text styles&#10;Second level&#10;Third level&#10;Fourth level&#10;Fifth level"/>
          <p:cNvSpPr>
            <a:spLocks noGrp="1" noChangeArrowheads="1"/>
          </p:cNvSpPr>
          <p:nvPr>
            <p:ph type="body" idx="1"/>
          </p:nvPr>
        </p:nvSpPr>
        <p:spPr>
          <a:xfrm>
            <a:off x="431800" y="1143060"/>
            <a:ext cx="8229600" cy="5065712"/>
          </a:xfrm>
          <a:ln/>
        </p:spPr>
        <p:txBody>
          <a:bodyPr/>
          <a:lstStyle/>
          <a:p>
            <a:r>
              <a:rPr lang="en-US" altLang="zh-CN" dirty="0"/>
              <a:t>Everything is associated from some paths. </a:t>
            </a:r>
          </a:p>
          <a:p>
            <a:r>
              <a:rPr lang="en-US" altLang="zh-CN" dirty="0"/>
              <a:t>If we have n different classes, there can be n(n-1) associations. </a:t>
            </a:r>
          </a:p>
          <a:p>
            <a:r>
              <a:rPr lang="en-US" altLang="zh-CN" dirty="0"/>
              <a:t>We only add:</a:t>
            </a:r>
          </a:p>
          <a:p>
            <a:pPr lvl="1"/>
            <a:r>
              <a:rPr lang="en-US" altLang="zh-CN" dirty="0"/>
              <a:t>Associations for which knowledge of the relationship needs </a:t>
            </a:r>
            <a:r>
              <a:rPr lang="en-US" altLang="zh-CN" dirty="0">
                <a:solidFill>
                  <a:srgbClr val="FF0000"/>
                </a:solidFill>
              </a:rPr>
              <a:t>to be preserved for some duration</a:t>
            </a:r>
          </a:p>
          <a:p>
            <a:pPr lvl="1"/>
            <a:r>
              <a:rPr lang="en-US" altLang="zh-CN" dirty="0"/>
              <a:t>Associations derived from the </a:t>
            </a:r>
            <a:r>
              <a:rPr lang="en-US" altLang="zh-CN" dirty="0">
                <a:solidFill>
                  <a:srgbClr val="FF0000"/>
                </a:solidFill>
              </a:rPr>
              <a:t>Common Associations List</a:t>
            </a:r>
          </a:p>
          <a:p>
            <a:endParaRPr lang="en-US" altLang="zh-CN" dirty="0"/>
          </a:p>
        </p:txBody>
      </p:sp>
    </p:spTree>
    <p:extLst>
      <p:ext uri="{BB962C8B-B14F-4D97-AF65-F5344CB8AC3E}">
        <p14:creationId xmlns:p14="http://schemas.microsoft.com/office/powerpoint/2010/main" val="191431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ln/>
        </p:spPr>
        <p:txBody>
          <a:bodyPr/>
          <a:lstStyle/>
          <a:p>
            <a:r>
              <a:rPr lang="en-US" altLang="zh-CN"/>
              <a:t>UML Notation</a:t>
            </a:r>
          </a:p>
        </p:txBody>
      </p:sp>
      <p:sp>
        <p:nvSpPr>
          <p:cNvPr id="336899" name="Rectangle 3" descr="Rectangle: Click to edit Master text styles&#10;Second level&#10;Third level&#10;Fourth level&#10;Fifth level"/>
          <p:cNvSpPr>
            <a:spLocks noGrp="1" noChangeArrowheads="1"/>
          </p:cNvSpPr>
          <p:nvPr>
            <p:ph type="body" idx="1"/>
          </p:nvPr>
        </p:nvSpPr>
        <p:spPr>
          <a:ln/>
        </p:spPr>
        <p:txBody>
          <a:bodyPr/>
          <a:lstStyle/>
          <a:p>
            <a:endParaRPr lang="en-US" dirty="0"/>
          </a:p>
        </p:txBody>
      </p:sp>
      <p:sp>
        <p:nvSpPr>
          <p:cNvPr id="3" name="TextBox 2"/>
          <p:cNvSpPr txBox="1"/>
          <p:nvPr/>
        </p:nvSpPr>
        <p:spPr>
          <a:xfrm>
            <a:off x="952432" y="3388849"/>
            <a:ext cx="2311448" cy="461665"/>
          </a:xfrm>
          <a:prstGeom prst="rect">
            <a:avLst/>
          </a:prstGeom>
          <a:noFill/>
          <a:ln>
            <a:solidFill>
              <a:schemeClr val="tx1"/>
            </a:solidFill>
          </a:ln>
        </p:spPr>
        <p:txBody>
          <a:bodyPr wrap="square" rtlCol="0">
            <a:spAutoFit/>
          </a:bodyPr>
          <a:lstStyle/>
          <a:p>
            <a:r>
              <a:rPr lang="en-US" dirty="0" err="1" smtClean="0"/>
              <a:t>FieldOfficer</a:t>
            </a:r>
            <a:endParaRPr lang="en-US" dirty="0"/>
          </a:p>
        </p:txBody>
      </p:sp>
      <p:sp>
        <p:nvSpPr>
          <p:cNvPr id="6" name="TextBox 5"/>
          <p:cNvSpPr txBox="1"/>
          <p:nvPr/>
        </p:nvSpPr>
        <p:spPr>
          <a:xfrm>
            <a:off x="5397424" y="3388849"/>
            <a:ext cx="2743128" cy="461665"/>
          </a:xfrm>
          <a:prstGeom prst="rect">
            <a:avLst/>
          </a:prstGeom>
          <a:noFill/>
          <a:ln>
            <a:solidFill>
              <a:schemeClr val="tx1"/>
            </a:solidFill>
          </a:ln>
        </p:spPr>
        <p:txBody>
          <a:bodyPr wrap="square" rtlCol="0">
            <a:spAutoFit/>
          </a:bodyPr>
          <a:lstStyle/>
          <a:p>
            <a:r>
              <a:rPr lang="en-US" dirty="0" err="1" smtClean="0"/>
              <a:t>EmergencyReport</a:t>
            </a:r>
            <a:endParaRPr lang="en-US" dirty="0"/>
          </a:p>
        </p:txBody>
      </p:sp>
      <p:cxnSp>
        <p:nvCxnSpPr>
          <p:cNvPr id="5" name="Straight Connector 4"/>
          <p:cNvCxnSpPr>
            <a:stCxn id="3" idx="3"/>
            <a:endCxn id="6" idx="1"/>
          </p:cNvCxnSpPr>
          <p:nvPr/>
        </p:nvCxnSpPr>
        <p:spPr bwMode="auto">
          <a:xfrm>
            <a:off x="3263880" y="3619682"/>
            <a:ext cx="2133544" cy="0"/>
          </a:xfrm>
          <a:prstGeom prst="line">
            <a:avLst/>
          </a:prstGeom>
          <a:solidFill>
            <a:srgbClr val="DDDDDD"/>
          </a:solidFill>
          <a:ln w="28575" cap="flat" cmpd="sng" algn="ctr">
            <a:solidFill>
              <a:schemeClr val="tx1"/>
            </a:solidFill>
            <a:prstDash val="solid"/>
            <a:round/>
            <a:headEnd type="none" w="med" len="med"/>
            <a:tailEnd type="none" w="med" len="med"/>
          </a:ln>
          <a:effectLst/>
        </p:spPr>
      </p:cxnSp>
      <p:sp>
        <p:nvSpPr>
          <p:cNvPr id="9" name="TextBox 8"/>
          <p:cNvSpPr txBox="1"/>
          <p:nvPr/>
        </p:nvSpPr>
        <p:spPr>
          <a:xfrm>
            <a:off x="2425702" y="3850514"/>
            <a:ext cx="2311448" cy="830997"/>
          </a:xfrm>
          <a:prstGeom prst="rect">
            <a:avLst/>
          </a:prstGeom>
          <a:noFill/>
          <a:ln>
            <a:noFill/>
          </a:ln>
        </p:spPr>
        <p:txBody>
          <a:bodyPr wrap="square" rtlCol="0">
            <a:spAutoFit/>
          </a:bodyPr>
          <a:lstStyle/>
          <a:p>
            <a:r>
              <a:rPr lang="en-US" dirty="0" smtClean="0"/>
              <a:t>1</a:t>
            </a:r>
          </a:p>
          <a:p>
            <a:r>
              <a:rPr lang="en-US" dirty="0" smtClean="0"/>
              <a:t>author</a:t>
            </a:r>
            <a:endParaRPr lang="en-US" dirty="0"/>
          </a:p>
        </p:txBody>
      </p:sp>
      <p:sp>
        <p:nvSpPr>
          <p:cNvPr id="10" name="TextBox 9"/>
          <p:cNvSpPr txBox="1"/>
          <p:nvPr/>
        </p:nvSpPr>
        <p:spPr>
          <a:xfrm>
            <a:off x="3721068" y="2590822"/>
            <a:ext cx="2311448" cy="830997"/>
          </a:xfrm>
          <a:prstGeom prst="rect">
            <a:avLst/>
          </a:prstGeom>
          <a:noFill/>
          <a:ln>
            <a:noFill/>
          </a:ln>
        </p:spPr>
        <p:txBody>
          <a:bodyPr wrap="square" rtlCol="0">
            <a:spAutoFit/>
          </a:bodyPr>
          <a:lstStyle/>
          <a:p>
            <a:r>
              <a:rPr lang="en-US" dirty="0" smtClean="0"/>
              <a:t>* </a:t>
            </a:r>
          </a:p>
          <a:p>
            <a:r>
              <a:rPr lang="en-US" dirty="0" smtClean="0"/>
              <a:t>document</a:t>
            </a:r>
            <a:endParaRPr lang="en-US" dirty="0"/>
          </a:p>
        </p:txBody>
      </p:sp>
    </p:spTree>
    <p:extLst>
      <p:ext uri="{BB962C8B-B14F-4D97-AF65-F5344CB8AC3E}">
        <p14:creationId xmlns:p14="http://schemas.microsoft.com/office/powerpoint/2010/main" val="1823091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ln/>
        </p:spPr>
        <p:txBody>
          <a:bodyPr/>
          <a:lstStyle/>
          <a:p>
            <a:r>
              <a:rPr lang="en-US" altLang="zh-CN"/>
              <a:t>Common Associations List</a:t>
            </a:r>
          </a:p>
        </p:txBody>
      </p:sp>
      <p:sp>
        <p:nvSpPr>
          <p:cNvPr id="338947"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dirty="0"/>
              <a:t>Common Associations List</a:t>
            </a:r>
          </a:p>
          <a:p>
            <a:pPr lvl="1"/>
            <a:r>
              <a:rPr lang="en-US" altLang="zh-CN" dirty="0"/>
              <a:t>Physical part of</a:t>
            </a:r>
          </a:p>
          <a:p>
            <a:pPr lvl="1"/>
            <a:r>
              <a:rPr lang="en-US" altLang="zh-CN" dirty="0"/>
              <a:t>Logical part of</a:t>
            </a:r>
          </a:p>
          <a:p>
            <a:pPr lvl="1"/>
            <a:r>
              <a:rPr lang="en-US" altLang="zh-CN" dirty="0"/>
              <a:t>Member of </a:t>
            </a:r>
          </a:p>
          <a:p>
            <a:pPr lvl="1"/>
            <a:r>
              <a:rPr lang="en-US" altLang="zh-CN" dirty="0"/>
              <a:t>……</a:t>
            </a:r>
          </a:p>
          <a:p>
            <a:r>
              <a:rPr lang="en-US" altLang="zh-CN" dirty="0"/>
              <a:t>High-Priority Associations</a:t>
            </a:r>
          </a:p>
          <a:p>
            <a:pPr lvl="1"/>
            <a:r>
              <a:rPr lang="en-US" altLang="zh-CN" dirty="0"/>
              <a:t>A is a physical or logical part of B</a:t>
            </a:r>
          </a:p>
          <a:p>
            <a:pPr lvl="1"/>
            <a:r>
              <a:rPr lang="en-US" altLang="zh-CN" dirty="0"/>
              <a:t>A is physically or logically contained in/on B</a:t>
            </a:r>
          </a:p>
          <a:p>
            <a:pPr lvl="1"/>
            <a:r>
              <a:rPr lang="en-US" altLang="zh-CN" dirty="0"/>
              <a:t>A is recorded in B</a:t>
            </a:r>
          </a:p>
        </p:txBody>
      </p:sp>
    </p:spTree>
    <p:extLst>
      <p:ext uri="{BB962C8B-B14F-4D97-AF65-F5344CB8AC3E}">
        <p14:creationId xmlns:p14="http://schemas.microsoft.com/office/powerpoint/2010/main" val="155194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ln/>
        </p:spPr>
        <p:txBody>
          <a:bodyPr/>
          <a:lstStyle/>
          <a:p>
            <a:r>
              <a:rPr lang="en-US" altLang="zh-CN"/>
              <a:t>Naming Associations</a:t>
            </a:r>
          </a:p>
        </p:txBody>
      </p:sp>
      <p:grpSp>
        <p:nvGrpSpPr>
          <p:cNvPr id="4" name="Group 16"/>
          <p:cNvGrpSpPr>
            <a:grpSpLocks/>
          </p:cNvGrpSpPr>
          <p:nvPr/>
        </p:nvGrpSpPr>
        <p:grpSpPr bwMode="auto">
          <a:xfrm>
            <a:off x="1308100" y="2998788"/>
            <a:ext cx="6550025" cy="855662"/>
            <a:chOff x="824" y="1532"/>
            <a:chExt cx="4126" cy="539"/>
          </a:xfrm>
        </p:grpSpPr>
        <p:sp>
          <p:nvSpPr>
            <p:cNvPr id="5" name="Line 8"/>
            <p:cNvSpPr>
              <a:spLocks noChangeShapeType="1"/>
            </p:cNvSpPr>
            <p:nvPr/>
          </p:nvSpPr>
          <p:spPr bwMode="auto">
            <a:xfrm>
              <a:off x="2053" y="1685"/>
              <a:ext cx="1639"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 name="Rectangle 9"/>
            <p:cNvSpPr>
              <a:spLocks noChangeArrowheads="1"/>
            </p:cNvSpPr>
            <p:nvPr/>
          </p:nvSpPr>
          <p:spPr bwMode="auto">
            <a:xfrm>
              <a:off x="2109" y="1546"/>
              <a:ext cx="7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a:t>
              </a:r>
              <a:endParaRPr lang="en-US" sz="1600"/>
            </a:p>
          </p:txBody>
        </p:sp>
        <p:sp>
          <p:nvSpPr>
            <p:cNvPr id="7" name="Rectangle 10"/>
            <p:cNvSpPr>
              <a:spLocks noChangeArrowheads="1"/>
            </p:cNvSpPr>
            <p:nvPr/>
          </p:nvSpPr>
          <p:spPr bwMode="auto">
            <a:xfrm>
              <a:off x="3556" y="1532"/>
              <a:ext cx="7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1</a:t>
              </a:r>
              <a:endParaRPr lang="en-US" sz="1600"/>
            </a:p>
          </p:txBody>
        </p:sp>
        <p:sp>
          <p:nvSpPr>
            <p:cNvPr id="8" name="Rectangle 11"/>
            <p:cNvSpPr>
              <a:spLocks noChangeArrowheads="1"/>
            </p:cNvSpPr>
            <p:nvPr/>
          </p:nvSpPr>
          <p:spPr bwMode="auto">
            <a:xfrm>
              <a:off x="2731" y="1546"/>
              <a:ext cx="462"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writes</a:t>
              </a:r>
              <a:endParaRPr lang="en-US" sz="1600"/>
            </a:p>
          </p:txBody>
        </p:sp>
        <p:sp>
          <p:nvSpPr>
            <p:cNvPr id="9" name="Rectangle 12"/>
            <p:cNvSpPr>
              <a:spLocks noChangeArrowheads="1"/>
            </p:cNvSpPr>
            <p:nvPr/>
          </p:nvSpPr>
          <p:spPr bwMode="auto">
            <a:xfrm>
              <a:off x="1967" y="1917"/>
              <a:ext cx="462"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author</a:t>
              </a:r>
              <a:endParaRPr lang="en-US" sz="1600"/>
            </a:p>
          </p:txBody>
        </p:sp>
        <p:sp>
          <p:nvSpPr>
            <p:cNvPr id="10" name="Rectangle 13"/>
            <p:cNvSpPr>
              <a:spLocks noChangeArrowheads="1"/>
            </p:cNvSpPr>
            <p:nvPr/>
          </p:nvSpPr>
          <p:spPr bwMode="auto">
            <a:xfrm>
              <a:off x="3312" y="1917"/>
              <a:ext cx="61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document</a:t>
              </a:r>
              <a:endParaRPr lang="en-US" sz="1600"/>
            </a:p>
          </p:txBody>
        </p:sp>
        <p:sp>
          <p:nvSpPr>
            <p:cNvPr id="11" name="Rectangle 4"/>
            <p:cNvSpPr>
              <a:spLocks noChangeArrowheads="1"/>
            </p:cNvSpPr>
            <p:nvPr/>
          </p:nvSpPr>
          <p:spPr bwMode="auto">
            <a:xfrm>
              <a:off x="824" y="1572"/>
              <a:ext cx="1244" cy="268"/>
            </a:xfrm>
            <a:prstGeom prst="rect">
              <a:avLst/>
            </a:prstGeom>
            <a:solidFill>
              <a:schemeClr val="bg1"/>
            </a:solidFill>
            <a:ln w="19050">
              <a:solidFill>
                <a:srgbClr val="000000"/>
              </a:solidFill>
              <a:miter lim="800000"/>
              <a:headEnd/>
              <a:tailEnd/>
            </a:ln>
          </p:spPr>
          <p:txBody>
            <a:bodyPr/>
            <a:lstStyle/>
            <a:p>
              <a:endParaRPr lang="en-US"/>
            </a:p>
          </p:txBody>
        </p:sp>
        <p:sp>
          <p:nvSpPr>
            <p:cNvPr id="12" name="Rectangle 5"/>
            <p:cNvSpPr>
              <a:spLocks noChangeArrowheads="1"/>
            </p:cNvSpPr>
            <p:nvPr/>
          </p:nvSpPr>
          <p:spPr bwMode="auto">
            <a:xfrm>
              <a:off x="984" y="1629"/>
              <a:ext cx="92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err="1">
                  <a:solidFill>
                    <a:srgbClr val="000000"/>
                  </a:solidFill>
                </a:rPr>
                <a:t>FieldOfficer</a:t>
              </a:r>
              <a:endParaRPr lang="en-US" sz="1600" dirty="0"/>
            </a:p>
          </p:txBody>
        </p:sp>
        <p:sp>
          <p:nvSpPr>
            <p:cNvPr id="13" name="Rectangle 6"/>
            <p:cNvSpPr>
              <a:spLocks noChangeArrowheads="1"/>
            </p:cNvSpPr>
            <p:nvPr/>
          </p:nvSpPr>
          <p:spPr bwMode="auto">
            <a:xfrm>
              <a:off x="3706" y="1572"/>
              <a:ext cx="1244" cy="268"/>
            </a:xfrm>
            <a:prstGeom prst="rect">
              <a:avLst/>
            </a:prstGeom>
            <a:solidFill>
              <a:schemeClr val="bg1"/>
            </a:solidFill>
            <a:ln w="19050">
              <a:solidFill>
                <a:srgbClr val="000000"/>
              </a:solidFill>
              <a:miter lim="800000"/>
              <a:headEnd/>
              <a:tailEnd/>
            </a:ln>
          </p:spPr>
          <p:txBody>
            <a:bodyPr/>
            <a:lstStyle/>
            <a:p>
              <a:endParaRPr lang="en-US"/>
            </a:p>
          </p:txBody>
        </p:sp>
        <p:sp>
          <p:nvSpPr>
            <p:cNvPr id="14" name="Rectangle 7"/>
            <p:cNvSpPr>
              <a:spLocks noChangeArrowheads="1"/>
            </p:cNvSpPr>
            <p:nvPr/>
          </p:nvSpPr>
          <p:spPr bwMode="auto">
            <a:xfrm>
              <a:off x="3751" y="1629"/>
              <a:ext cx="115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EmergencyReport</a:t>
              </a:r>
              <a:endParaRPr lang="en-US" sz="1600"/>
            </a:p>
          </p:txBody>
        </p:sp>
      </p:grpSp>
    </p:spTree>
    <p:extLst>
      <p:ext uri="{BB962C8B-B14F-4D97-AF65-F5344CB8AC3E}">
        <p14:creationId xmlns:p14="http://schemas.microsoft.com/office/powerpoint/2010/main" val="3037058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ln/>
        </p:spPr>
        <p:txBody>
          <a:bodyPr/>
          <a:lstStyle/>
          <a:p>
            <a:r>
              <a:rPr lang="en-US" altLang="zh-CN"/>
              <a:t>Roles</a:t>
            </a:r>
          </a:p>
        </p:txBody>
      </p:sp>
      <p:sp>
        <p:nvSpPr>
          <p:cNvPr id="340995"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a:t>Each end of an association is called a role.</a:t>
            </a:r>
          </a:p>
        </p:txBody>
      </p:sp>
      <p:sp>
        <p:nvSpPr>
          <p:cNvPr id="22" name="Text Box 4"/>
          <p:cNvSpPr txBox="1">
            <a:spLocks noChangeArrowheads="1"/>
          </p:cNvSpPr>
          <p:nvPr/>
        </p:nvSpPr>
        <p:spPr bwMode="auto">
          <a:xfrm>
            <a:off x="990600" y="3429000"/>
            <a:ext cx="1447800" cy="307777"/>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400" dirty="0" smtClean="0">
                <a:solidFill>
                  <a:srgbClr val="000000"/>
                </a:solidFill>
                <a:ea typeface="楷体_GB2312" charset="0"/>
                <a:cs typeface="楷体_GB2312" charset="0"/>
              </a:rPr>
              <a:t>Class</a:t>
            </a:r>
            <a:endParaRPr lang="en-US" altLang="zh-CN" sz="1400" dirty="0">
              <a:solidFill>
                <a:srgbClr val="000000"/>
              </a:solidFill>
              <a:ea typeface="楷体_GB2312" charset="0"/>
              <a:cs typeface="楷体_GB2312" charset="0"/>
            </a:endParaRPr>
          </a:p>
        </p:txBody>
      </p:sp>
      <p:sp>
        <p:nvSpPr>
          <p:cNvPr id="23" name="Text Box 5"/>
          <p:cNvSpPr txBox="1">
            <a:spLocks noChangeArrowheads="1"/>
          </p:cNvSpPr>
          <p:nvPr/>
        </p:nvSpPr>
        <p:spPr bwMode="auto">
          <a:xfrm>
            <a:off x="6705600" y="3429000"/>
            <a:ext cx="1447800" cy="307777"/>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400" dirty="0" smtClean="0">
                <a:solidFill>
                  <a:srgbClr val="000000"/>
                </a:solidFill>
                <a:ea typeface="楷体_GB2312" charset="0"/>
                <a:cs typeface="楷体_GB2312" charset="0"/>
              </a:rPr>
              <a:t>Class</a:t>
            </a:r>
            <a:endParaRPr lang="en-US" altLang="zh-CN" sz="1400" dirty="0">
              <a:solidFill>
                <a:srgbClr val="000000"/>
              </a:solidFill>
              <a:ea typeface="楷体_GB2312" charset="0"/>
              <a:cs typeface="楷体_GB2312" charset="0"/>
            </a:endParaRPr>
          </a:p>
        </p:txBody>
      </p:sp>
      <p:sp>
        <p:nvSpPr>
          <p:cNvPr id="24" name="Text Box 6"/>
          <p:cNvSpPr txBox="1">
            <a:spLocks noChangeArrowheads="1"/>
          </p:cNvSpPr>
          <p:nvPr/>
        </p:nvSpPr>
        <p:spPr bwMode="auto">
          <a:xfrm>
            <a:off x="2438400" y="3505200"/>
            <a:ext cx="838200" cy="230832"/>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900" dirty="0" smtClean="0">
                <a:solidFill>
                  <a:srgbClr val="000000"/>
                </a:solidFill>
                <a:ea typeface="楷体_GB2312" charset="0"/>
                <a:cs typeface="楷体_GB2312" charset="0"/>
              </a:rPr>
              <a:t>Qualifier</a:t>
            </a:r>
            <a:endParaRPr lang="en-US" altLang="zh-CN" sz="900" dirty="0">
              <a:solidFill>
                <a:srgbClr val="000000"/>
              </a:solidFill>
              <a:ea typeface="楷体_GB2312" charset="0"/>
              <a:cs typeface="楷体_GB2312" charset="0"/>
            </a:endParaRPr>
          </a:p>
        </p:txBody>
      </p:sp>
      <p:sp>
        <p:nvSpPr>
          <p:cNvPr id="25" name="AutoShape 7"/>
          <p:cNvSpPr>
            <a:spLocks noChangeArrowheads="1"/>
          </p:cNvSpPr>
          <p:nvPr/>
        </p:nvSpPr>
        <p:spPr bwMode="auto">
          <a:xfrm>
            <a:off x="3276600" y="3581400"/>
            <a:ext cx="609600" cy="152400"/>
          </a:xfrm>
          <a:prstGeom prst="flowChartDecision">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26" name="Line 8"/>
          <p:cNvSpPr>
            <a:spLocks noChangeShapeType="1"/>
          </p:cNvSpPr>
          <p:nvPr/>
        </p:nvSpPr>
        <p:spPr bwMode="auto">
          <a:xfrm>
            <a:off x="3886200" y="3657600"/>
            <a:ext cx="1371600" cy="0"/>
          </a:xfrm>
          <a:prstGeom prst="line">
            <a:avLst/>
          </a:prstGeom>
          <a:noFill/>
          <a:ln w="12700">
            <a:solidFill>
              <a:schemeClr val="tx1"/>
            </a:solidFill>
            <a:round/>
            <a:headEnd type="stealth" w="lg" len="lg"/>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400"/>
          </a:p>
        </p:txBody>
      </p:sp>
      <p:sp>
        <p:nvSpPr>
          <p:cNvPr id="27" name="Line 9"/>
          <p:cNvSpPr>
            <a:spLocks noChangeShapeType="1"/>
          </p:cNvSpPr>
          <p:nvPr/>
        </p:nvSpPr>
        <p:spPr bwMode="auto">
          <a:xfrm>
            <a:off x="4572000" y="3657600"/>
            <a:ext cx="0" cy="685800"/>
          </a:xfrm>
          <a:prstGeom prst="line">
            <a:avLst/>
          </a:prstGeom>
          <a:noFill/>
          <a:ln w="12700">
            <a:solidFill>
              <a:schemeClr val="tx1"/>
            </a:solidFill>
            <a:prstDash val="lg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400"/>
          </a:p>
        </p:txBody>
      </p:sp>
      <p:sp>
        <p:nvSpPr>
          <p:cNvPr id="28" name="Text Box 10"/>
          <p:cNvSpPr txBox="1">
            <a:spLocks noChangeArrowheads="1"/>
          </p:cNvSpPr>
          <p:nvPr/>
        </p:nvSpPr>
        <p:spPr bwMode="auto">
          <a:xfrm>
            <a:off x="3886200" y="4343400"/>
            <a:ext cx="1447800" cy="483722"/>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90000"/>
              </a:lnSpc>
              <a:spcBef>
                <a:spcPct val="50000"/>
              </a:spcBef>
            </a:pPr>
            <a:r>
              <a:rPr lang="en-US" altLang="zh-CN" sz="1400" dirty="0" smtClean="0">
                <a:solidFill>
                  <a:srgbClr val="000000"/>
                </a:solidFill>
                <a:ea typeface="楷体_GB2312" charset="0"/>
                <a:cs typeface="楷体_GB2312" charset="0"/>
              </a:rPr>
              <a:t>Association Class</a:t>
            </a:r>
            <a:endParaRPr lang="en-US" altLang="zh-CN" sz="1400" dirty="0">
              <a:solidFill>
                <a:srgbClr val="000000"/>
              </a:solidFill>
              <a:ea typeface="楷体_GB2312" charset="0"/>
              <a:cs typeface="楷体_GB2312" charset="0"/>
            </a:endParaRPr>
          </a:p>
        </p:txBody>
      </p:sp>
      <p:sp>
        <p:nvSpPr>
          <p:cNvPr id="29" name="Text Box 11"/>
          <p:cNvSpPr txBox="1">
            <a:spLocks noChangeArrowheads="1"/>
          </p:cNvSpPr>
          <p:nvPr/>
        </p:nvSpPr>
        <p:spPr bwMode="auto">
          <a:xfrm>
            <a:off x="2209800" y="4038600"/>
            <a:ext cx="144780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400" dirty="0" smtClean="0">
                <a:solidFill>
                  <a:srgbClr val="000000"/>
                </a:solidFill>
                <a:ea typeface="楷体_GB2312" charset="0"/>
                <a:cs typeface="楷体_GB2312" charset="0"/>
              </a:rPr>
              <a:t>Multiplicity</a:t>
            </a:r>
            <a:endParaRPr lang="en-US" altLang="zh-CN" sz="1400" dirty="0">
              <a:solidFill>
                <a:srgbClr val="000000"/>
              </a:solidFill>
              <a:ea typeface="楷体_GB2312" charset="0"/>
              <a:cs typeface="楷体_GB2312" charset="0"/>
            </a:endParaRPr>
          </a:p>
        </p:txBody>
      </p:sp>
      <p:sp>
        <p:nvSpPr>
          <p:cNvPr id="30" name="Text Box 12"/>
          <p:cNvSpPr txBox="1">
            <a:spLocks noChangeArrowheads="1"/>
          </p:cNvSpPr>
          <p:nvPr/>
        </p:nvSpPr>
        <p:spPr bwMode="auto">
          <a:xfrm>
            <a:off x="2209800" y="2819400"/>
            <a:ext cx="251460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400" dirty="0" smtClean="0">
                <a:solidFill>
                  <a:srgbClr val="000000"/>
                </a:solidFill>
                <a:ea typeface="楷体_GB2312" charset="0"/>
                <a:cs typeface="楷体_GB2312" charset="0"/>
              </a:rPr>
              <a:t>Role</a:t>
            </a:r>
            <a:r>
              <a:rPr lang="zh-CN" altLang="en-US" sz="1400" dirty="0" smtClean="0">
                <a:solidFill>
                  <a:srgbClr val="000000"/>
                </a:solidFill>
                <a:ea typeface="楷体_GB2312" charset="0"/>
                <a:cs typeface="楷体_GB2312" charset="0"/>
              </a:rPr>
              <a:t>：</a:t>
            </a:r>
            <a:r>
              <a:rPr lang="en-US" altLang="zh-CN" sz="1400" dirty="0" smtClean="0">
                <a:solidFill>
                  <a:srgbClr val="000000"/>
                </a:solidFill>
                <a:ea typeface="楷体_GB2312" charset="0"/>
                <a:cs typeface="楷体_GB2312" charset="0"/>
              </a:rPr>
              <a:t>Class</a:t>
            </a:r>
            <a:endParaRPr lang="en-US" altLang="zh-CN" sz="1400" dirty="0">
              <a:solidFill>
                <a:srgbClr val="000000"/>
              </a:solidFill>
              <a:ea typeface="楷体_GB2312" charset="0"/>
              <a:cs typeface="楷体_GB2312" charset="0"/>
            </a:endParaRPr>
          </a:p>
        </p:txBody>
      </p:sp>
      <p:sp>
        <p:nvSpPr>
          <p:cNvPr id="31" name="Text Box 13"/>
          <p:cNvSpPr txBox="1">
            <a:spLocks noChangeArrowheads="1"/>
          </p:cNvSpPr>
          <p:nvPr/>
        </p:nvSpPr>
        <p:spPr bwMode="auto">
          <a:xfrm>
            <a:off x="5867400" y="3505200"/>
            <a:ext cx="838200" cy="230832"/>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900" dirty="0" smtClean="0">
                <a:solidFill>
                  <a:srgbClr val="000000"/>
                </a:solidFill>
                <a:ea typeface="楷体_GB2312" charset="0"/>
                <a:cs typeface="楷体_GB2312" charset="0"/>
              </a:rPr>
              <a:t>Qualifier</a:t>
            </a:r>
            <a:endParaRPr lang="en-US" altLang="zh-CN" sz="900" dirty="0">
              <a:solidFill>
                <a:srgbClr val="000000"/>
              </a:solidFill>
              <a:ea typeface="楷体_GB2312" charset="0"/>
              <a:cs typeface="楷体_GB2312" charset="0"/>
            </a:endParaRPr>
          </a:p>
        </p:txBody>
      </p:sp>
      <p:sp>
        <p:nvSpPr>
          <p:cNvPr id="32" name="AutoShape 14"/>
          <p:cNvSpPr>
            <a:spLocks noChangeArrowheads="1"/>
          </p:cNvSpPr>
          <p:nvPr/>
        </p:nvSpPr>
        <p:spPr bwMode="auto">
          <a:xfrm>
            <a:off x="5257800" y="3581400"/>
            <a:ext cx="609600" cy="152400"/>
          </a:xfrm>
          <a:prstGeom prst="flowChartDecision">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3" name="Text Box 15"/>
          <p:cNvSpPr txBox="1">
            <a:spLocks noChangeArrowheads="1"/>
          </p:cNvSpPr>
          <p:nvPr/>
        </p:nvSpPr>
        <p:spPr bwMode="auto">
          <a:xfrm>
            <a:off x="5105400" y="2819400"/>
            <a:ext cx="251460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400" dirty="0" smtClean="0">
                <a:solidFill>
                  <a:srgbClr val="000000"/>
                </a:solidFill>
                <a:ea typeface="楷体_GB2312" charset="0"/>
                <a:cs typeface="楷体_GB2312" charset="0"/>
              </a:rPr>
              <a:t>Role Name</a:t>
            </a:r>
            <a:r>
              <a:rPr lang="zh-CN" altLang="en-US" sz="1400" dirty="0" smtClean="0">
                <a:solidFill>
                  <a:srgbClr val="000000"/>
                </a:solidFill>
                <a:ea typeface="楷体_GB2312" charset="0"/>
                <a:cs typeface="楷体_GB2312" charset="0"/>
              </a:rPr>
              <a:t>：</a:t>
            </a:r>
            <a:r>
              <a:rPr lang="en-US" altLang="zh-CN" sz="1400" dirty="0" smtClean="0">
                <a:solidFill>
                  <a:srgbClr val="000000"/>
                </a:solidFill>
                <a:ea typeface="楷体_GB2312" charset="0"/>
                <a:cs typeface="楷体_GB2312" charset="0"/>
              </a:rPr>
              <a:t>Class</a:t>
            </a:r>
            <a:endParaRPr lang="en-US" altLang="zh-CN" sz="1400" dirty="0">
              <a:solidFill>
                <a:srgbClr val="000000"/>
              </a:solidFill>
              <a:ea typeface="楷体_GB2312" charset="0"/>
              <a:cs typeface="楷体_GB2312" charset="0"/>
            </a:endParaRPr>
          </a:p>
        </p:txBody>
      </p:sp>
      <p:sp>
        <p:nvSpPr>
          <p:cNvPr id="34" name="Text Box 16"/>
          <p:cNvSpPr txBox="1">
            <a:spLocks noChangeArrowheads="1"/>
          </p:cNvSpPr>
          <p:nvPr/>
        </p:nvSpPr>
        <p:spPr bwMode="auto">
          <a:xfrm>
            <a:off x="5791200" y="4038600"/>
            <a:ext cx="144780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400" dirty="0" smtClean="0">
                <a:solidFill>
                  <a:srgbClr val="000000"/>
                </a:solidFill>
                <a:ea typeface="楷体_GB2312" charset="0"/>
                <a:cs typeface="楷体_GB2312" charset="0"/>
              </a:rPr>
              <a:t>Multiplicity</a:t>
            </a:r>
            <a:endParaRPr lang="en-US" altLang="zh-CN" sz="1400" dirty="0">
              <a:solidFill>
                <a:srgbClr val="000000"/>
              </a:solidFill>
              <a:ea typeface="楷体_GB2312" charset="0"/>
              <a:cs typeface="楷体_GB2312" charset="0"/>
            </a:endParaRPr>
          </a:p>
        </p:txBody>
      </p:sp>
      <p:sp>
        <p:nvSpPr>
          <p:cNvPr id="35" name="Text Box 17"/>
          <p:cNvSpPr txBox="1">
            <a:spLocks noChangeArrowheads="1"/>
          </p:cNvSpPr>
          <p:nvPr/>
        </p:nvSpPr>
        <p:spPr bwMode="auto">
          <a:xfrm>
            <a:off x="4038600" y="3200400"/>
            <a:ext cx="12954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400" dirty="0" smtClean="0">
                <a:solidFill>
                  <a:srgbClr val="000000"/>
                </a:solidFill>
                <a:ea typeface="楷体_GB2312" charset="0"/>
                <a:cs typeface="楷体_GB2312" charset="0"/>
              </a:rPr>
              <a:t>Association Name</a:t>
            </a:r>
            <a:endParaRPr lang="en-US" altLang="zh-CN" sz="1400" dirty="0">
              <a:solidFill>
                <a:srgbClr val="000000"/>
              </a:solidFill>
              <a:ea typeface="楷体_GB2312" charset="0"/>
              <a:cs typeface="楷体_GB2312" charset="0"/>
            </a:endParaRPr>
          </a:p>
        </p:txBody>
      </p:sp>
      <p:sp>
        <p:nvSpPr>
          <p:cNvPr id="36" name="Line 18"/>
          <p:cNvSpPr>
            <a:spLocks noChangeShapeType="1"/>
          </p:cNvSpPr>
          <p:nvPr/>
        </p:nvSpPr>
        <p:spPr bwMode="auto">
          <a:xfrm>
            <a:off x="5181600" y="3429000"/>
            <a:ext cx="152400" cy="0"/>
          </a:xfrm>
          <a:prstGeom prst="line">
            <a:avLst/>
          </a:prstGeom>
          <a:noFill/>
          <a:ln w="12700">
            <a:solidFill>
              <a:schemeClr val="tx1"/>
            </a:solidFill>
            <a:round/>
            <a:headEnd type="none" w="sm" len="sm"/>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400"/>
          </a:p>
        </p:txBody>
      </p:sp>
      <p:sp>
        <p:nvSpPr>
          <p:cNvPr id="37" name="AutoShape 19"/>
          <p:cNvSpPr>
            <a:spLocks noChangeArrowheads="1"/>
          </p:cNvSpPr>
          <p:nvPr/>
        </p:nvSpPr>
        <p:spPr bwMode="auto">
          <a:xfrm>
            <a:off x="3048000" y="2209800"/>
            <a:ext cx="1295400" cy="609600"/>
          </a:xfrm>
          <a:prstGeom prst="wedgeRoundRectCallout">
            <a:avLst>
              <a:gd name="adj1" fmla="val -43750"/>
              <a:gd name="adj2" fmla="val 70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en-US" altLang="zh-CN" sz="1400"/>
              <a:t>name</a:t>
            </a:r>
          </a:p>
        </p:txBody>
      </p:sp>
      <p:sp>
        <p:nvSpPr>
          <p:cNvPr id="38" name="AutoShape 20"/>
          <p:cNvSpPr>
            <a:spLocks noChangeArrowheads="1"/>
          </p:cNvSpPr>
          <p:nvPr/>
        </p:nvSpPr>
        <p:spPr bwMode="auto">
          <a:xfrm>
            <a:off x="609600" y="4953000"/>
            <a:ext cx="1981200" cy="609600"/>
          </a:xfrm>
          <a:prstGeom prst="wedgeRoundRectCallout">
            <a:avLst>
              <a:gd name="adj1" fmla="val 50481"/>
              <a:gd name="adj2" fmla="val -1307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en-US" altLang="zh-CN" sz="1100"/>
              <a:t>Multiplicity expression</a:t>
            </a:r>
          </a:p>
        </p:txBody>
      </p:sp>
      <p:sp>
        <p:nvSpPr>
          <p:cNvPr id="39" name="AutoShape 21"/>
          <p:cNvSpPr>
            <a:spLocks noChangeArrowheads="1"/>
          </p:cNvSpPr>
          <p:nvPr/>
        </p:nvSpPr>
        <p:spPr bwMode="auto">
          <a:xfrm>
            <a:off x="6096000" y="2209800"/>
            <a:ext cx="1981200" cy="609600"/>
          </a:xfrm>
          <a:prstGeom prst="wedgeRoundRectCallout">
            <a:avLst>
              <a:gd name="adj1" fmla="val -91588"/>
              <a:gd name="adj2" fmla="val 136458"/>
              <a:gd name="adj3" fmla="val 16667"/>
            </a:avLst>
          </a:prstGeom>
          <a:solidFill>
            <a:schemeClr val="accent1">
              <a:alpha val="50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en-US" altLang="zh-CN" sz="1100" b="1"/>
              <a:t>navigability</a:t>
            </a:r>
          </a:p>
        </p:txBody>
      </p:sp>
    </p:spTree>
    <p:extLst>
      <p:ext uri="{BB962C8B-B14F-4D97-AF65-F5344CB8AC3E}">
        <p14:creationId xmlns:p14="http://schemas.microsoft.com/office/powerpoint/2010/main" val="1239065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ln/>
        </p:spPr>
        <p:txBody>
          <a:bodyPr/>
          <a:lstStyle/>
          <a:p>
            <a:r>
              <a:rPr lang="en-US" altLang="zh-CN"/>
              <a:t>Multiplicity(</a:t>
            </a:r>
            <a:r>
              <a:rPr lang="zh-CN" altLang="en-US"/>
              <a:t>多重性</a:t>
            </a:r>
            <a:r>
              <a:rPr lang="en-US" altLang="zh-CN"/>
              <a:t>)</a:t>
            </a:r>
          </a:p>
        </p:txBody>
      </p:sp>
      <p:sp>
        <p:nvSpPr>
          <p:cNvPr id="342019" name="Rectangle 3" descr="Rectangle: Click to edit Master text styles&#10;Second level&#10;Third level&#10;Fourth level&#10;Fifth level"/>
          <p:cNvSpPr>
            <a:spLocks noGrp="1" noChangeArrowheads="1"/>
          </p:cNvSpPr>
          <p:nvPr>
            <p:ph type="body" idx="1"/>
          </p:nvPr>
        </p:nvSpPr>
        <p:spPr>
          <a:ln/>
        </p:spPr>
        <p:txBody>
          <a:bodyPr/>
          <a:lstStyle/>
          <a:p>
            <a:endParaRPr lang="en-US" dirty="0"/>
          </a:p>
        </p:txBody>
      </p:sp>
      <p:sp>
        <p:nvSpPr>
          <p:cNvPr id="5" name="TextBox 4"/>
          <p:cNvSpPr txBox="1"/>
          <p:nvPr/>
        </p:nvSpPr>
        <p:spPr>
          <a:xfrm>
            <a:off x="965186" y="3124208"/>
            <a:ext cx="2311448" cy="461665"/>
          </a:xfrm>
          <a:prstGeom prst="rect">
            <a:avLst/>
          </a:prstGeom>
          <a:noFill/>
          <a:ln>
            <a:solidFill>
              <a:schemeClr val="tx1"/>
            </a:solidFill>
          </a:ln>
        </p:spPr>
        <p:txBody>
          <a:bodyPr wrap="square" rtlCol="0">
            <a:spAutoFit/>
          </a:bodyPr>
          <a:lstStyle/>
          <a:p>
            <a:r>
              <a:rPr lang="en-US" dirty="0" smtClean="0"/>
              <a:t>Store</a:t>
            </a:r>
            <a:endParaRPr lang="en-US" dirty="0"/>
          </a:p>
        </p:txBody>
      </p:sp>
      <p:sp>
        <p:nvSpPr>
          <p:cNvPr id="6" name="TextBox 5"/>
          <p:cNvSpPr txBox="1"/>
          <p:nvPr/>
        </p:nvSpPr>
        <p:spPr>
          <a:xfrm>
            <a:off x="5410178" y="3124208"/>
            <a:ext cx="2743128" cy="461665"/>
          </a:xfrm>
          <a:prstGeom prst="rect">
            <a:avLst/>
          </a:prstGeom>
          <a:noFill/>
          <a:ln>
            <a:solidFill>
              <a:schemeClr val="tx1"/>
            </a:solidFill>
          </a:ln>
        </p:spPr>
        <p:txBody>
          <a:bodyPr wrap="square" rtlCol="0">
            <a:spAutoFit/>
          </a:bodyPr>
          <a:lstStyle/>
          <a:p>
            <a:r>
              <a:rPr lang="en-US" dirty="0" smtClean="0"/>
              <a:t>Item</a:t>
            </a:r>
            <a:endParaRPr lang="en-US" dirty="0"/>
          </a:p>
        </p:txBody>
      </p:sp>
      <p:cxnSp>
        <p:nvCxnSpPr>
          <p:cNvPr id="7" name="Straight Connector 6"/>
          <p:cNvCxnSpPr>
            <a:stCxn id="5" idx="3"/>
            <a:endCxn id="6" idx="1"/>
          </p:cNvCxnSpPr>
          <p:nvPr/>
        </p:nvCxnSpPr>
        <p:spPr bwMode="auto">
          <a:xfrm>
            <a:off x="3276634" y="3355041"/>
            <a:ext cx="2133544" cy="0"/>
          </a:xfrm>
          <a:prstGeom prst="line">
            <a:avLst/>
          </a:prstGeom>
          <a:solidFill>
            <a:srgbClr val="DDDDDD"/>
          </a:solidFill>
          <a:ln w="28575" cap="flat" cmpd="sng" algn="ctr">
            <a:solidFill>
              <a:schemeClr val="tx1"/>
            </a:solidFill>
            <a:prstDash val="solid"/>
            <a:round/>
            <a:headEnd type="none" w="med" len="med"/>
            <a:tailEnd type="none" w="med" len="med"/>
          </a:ln>
          <a:effectLst/>
        </p:spPr>
      </p:cxnSp>
      <p:sp>
        <p:nvSpPr>
          <p:cNvPr id="8" name="TextBox 7"/>
          <p:cNvSpPr txBox="1"/>
          <p:nvPr/>
        </p:nvSpPr>
        <p:spPr>
          <a:xfrm>
            <a:off x="2286060" y="3355040"/>
            <a:ext cx="2311448" cy="461665"/>
          </a:xfrm>
          <a:prstGeom prst="rect">
            <a:avLst/>
          </a:prstGeom>
          <a:noFill/>
          <a:ln>
            <a:noFill/>
          </a:ln>
        </p:spPr>
        <p:txBody>
          <a:bodyPr wrap="square" rtlCol="0">
            <a:spAutoFit/>
          </a:bodyPr>
          <a:lstStyle/>
          <a:p>
            <a:r>
              <a:rPr lang="en-US" dirty="0" smtClean="0"/>
              <a:t>1</a:t>
            </a:r>
          </a:p>
        </p:txBody>
      </p:sp>
      <p:sp>
        <p:nvSpPr>
          <p:cNvPr id="9" name="TextBox 8"/>
          <p:cNvSpPr txBox="1"/>
          <p:nvPr/>
        </p:nvSpPr>
        <p:spPr>
          <a:xfrm>
            <a:off x="4038614" y="2939370"/>
            <a:ext cx="2311448" cy="461665"/>
          </a:xfrm>
          <a:prstGeom prst="rect">
            <a:avLst/>
          </a:prstGeom>
          <a:noFill/>
          <a:ln>
            <a:noFill/>
          </a:ln>
        </p:spPr>
        <p:txBody>
          <a:bodyPr wrap="square" rtlCol="0">
            <a:spAutoFit/>
          </a:bodyPr>
          <a:lstStyle/>
          <a:p>
            <a:r>
              <a:rPr lang="en-US" dirty="0" smtClean="0"/>
              <a:t>* </a:t>
            </a:r>
          </a:p>
        </p:txBody>
      </p:sp>
      <p:sp>
        <p:nvSpPr>
          <p:cNvPr id="10" name="TextBox 9"/>
          <p:cNvSpPr txBox="1"/>
          <p:nvPr/>
        </p:nvSpPr>
        <p:spPr>
          <a:xfrm>
            <a:off x="3075209" y="2893376"/>
            <a:ext cx="2311448" cy="461665"/>
          </a:xfrm>
          <a:prstGeom prst="rect">
            <a:avLst/>
          </a:prstGeom>
          <a:noFill/>
          <a:ln>
            <a:noFill/>
          </a:ln>
        </p:spPr>
        <p:txBody>
          <a:bodyPr wrap="square" rtlCol="0">
            <a:spAutoFit/>
          </a:bodyPr>
          <a:lstStyle/>
          <a:p>
            <a:r>
              <a:rPr lang="en-US" dirty="0" smtClean="0"/>
              <a:t>Stocks </a:t>
            </a:r>
          </a:p>
        </p:txBody>
      </p:sp>
      <p:sp>
        <p:nvSpPr>
          <p:cNvPr id="2" name="Folded Corner 1"/>
          <p:cNvSpPr/>
          <p:nvPr/>
        </p:nvSpPr>
        <p:spPr bwMode="auto">
          <a:xfrm flipV="1">
            <a:off x="3314097" y="4056501"/>
            <a:ext cx="3205505" cy="1048854"/>
          </a:xfrm>
          <a:prstGeom prst="foldedCorner">
            <a:avLst>
              <a:gd name="adj" fmla="val 50000"/>
            </a:avLst>
          </a:prstGeom>
          <a:no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黑体" pitchFamily="49" charset="-122"/>
            </a:endParaRPr>
          </a:p>
        </p:txBody>
      </p:sp>
      <p:sp>
        <p:nvSpPr>
          <p:cNvPr id="12" name="TextBox 11"/>
          <p:cNvSpPr txBox="1"/>
          <p:nvPr/>
        </p:nvSpPr>
        <p:spPr>
          <a:xfrm>
            <a:off x="3306374" y="4419574"/>
            <a:ext cx="3213229" cy="461665"/>
          </a:xfrm>
          <a:prstGeom prst="rect">
            <a:avLst/>
          </a:prstGeom>
          <a:noFill/>
          <a:ln>
            <a:noFill/>
          </a:ln>
        </p:spPr>
        <p:txBody>
          <a:bodyPr wrap="square" rtlCol="0">
            <a:spAutoFit/>
          </a:bodyPr>
          <a:lstStyle/>
          <a:p>
            <a:r>
              <a:rPr lang="en-US" dirty="0" smtClean="0"/>
              <a:t>Multiplicity of the role</a:t>
            </a:r>
          </a:p>
        </p:txBody>
      </p:sp>
      <p:cxnSp>
        <p:nvCxnSpPr>
          <p:cNvPr id="4" name="Straight Arrow Connector 3"/>
          <p:cNvCxnSpPr>
            <a:stCxn id="8" idx="2"/>
          </p:cNvCxnSpPr>
          <p:nvPr/>
        </p:nvCxnSpPr>
        <p:spPr bwMode="auto">
          <a:xfrm>
            <a:off x="3441784" y="3816705"/>
            <a:ext cx="596830" cy="239796"/>
          </a:xfrm>
          <a:prstGeom prst="straightConnector1">
            <a:avLst/>
          </a:prstGeom>
          <a:solidFill>
            <a:srgbClr val="DDDDDD"/>
          </a:solidFill>
          <a:ln w="28575" cap="flat" cmpd="sng" algn="ctr">
            <a:solidFill>
              <a:schemeClr val="tx2"/>
            </a:solidFill>
            <a:prstDash val="dash"/>
            <a:round/>
            <a:headEnd type="none" w="med" len="med"/>
            <a:tailEnd type="none"/>
          </a:ln>
          <a:effectLst/>
        </p:spPr>
      </p:cxnSp>
      <p:cxnSp>
        <p:nvCxnSpPr>
          <p:cNvPr id="15" name="Straight Arrow Connector 14"/>
          <p:cNvCxnSpPr/>
          <p:nvPr/>
        </p:nvCxnSpPr>
        <p:spPr bwMode="auto">
          <a:xfrm flipH="1">
            <a:off x="4597508" y="3355040"/>
            <a:ext cx="507878" cy="701461"/>
          </a:xfrm>
          <a:prstGeom prst="straightConnector1">
            <a:avLst/>
          </a:prstGeom>
          <a:solidFill>
            <a:srgbClr val="DDDDDD"/>
          </a:solidFill>
          <a:ln w="28575" cap="flat" cmpd="sng" algn="ctr">
            <a:solidFill>
              <a:schemeClr val="tx2"/>
            </a:solidFill>
            <a:prstDash val="dash"/>
            <a:round/>
            <a:headEnd type="none" w="med" len="med"/>
            <a:tailEnd type="none"/>
          </a:ln>
          <a:effectLst/>
        </p:spPr>
      </p:cxnSp>
    </p:spTree>
    <p:extLst>
      <p:ext uri="{BB962C8B-B14F-4D97-AF65-F5344CB8AC3E}">
        <p14:creationId xmlns:p14="http://schemas.microsoft.com/office/powerpoint/2010/main" val="1989377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ln/>
        </p:spPr>
        <p:txBody>
          <a:bodyPr/>
          <a:lstStyle/>
          <a:p>
            <a:endParaRPr lang="en-US"/>
          </a:p>
        </p:txBody>
      </p:sp>
      <p:sp>
        <p:nvSpPr>
          <p:cNvPr id="343043" name="Rectangle 3" descr="Rectangle: Click to edit Master text styles&#10;Second level&#10;Third level&#10;Fourth level&#10;Fifth level"/>
          <p:cNvSpPr>
            <a:spLocks noGrp="1" noChangeArrowheads="1"/>
          </p:cNvSpPr>
          <p:nvPr>
            <p:ph type="body" idx="1"/>
          </p:nvPr>
        </p:nvSpPr>
        <p:spPr>
          <a:ln/>
        </p:spPr>
        <p:txBody>
          <a:bodyPr/>
          <a:lstStyle/>
          <a:p>
            <a:endParaRPr lang="en-US"/>
          </a:p>
        </p:txBody>
      </p:sp>
      <p:pic>
        <p:nvPicPr>
          <p:cNvPr id="343044" name="Picture 4" descr="G:\Caojian\Document\Tutorial\Object Oriented Methodology and Technology\diagrams1\DM-Associations\Multiplicity Adornments.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64" y="2057436"/>
            <a:ext cx="4876672" cy="31241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22817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smtClean="0"/>
              <a:t>2.2 Why </a:t>
            </a:r>
            <a:r>
              <a:rPr lang="en-US" dirty="0"/>
              <a:t>models? </a:t>
            </a:r>
          </a:p>
        </p:txBody>
      </p:sp>
      <p:sp>
        <p:nvSpPr>
          <p:cNvPr id="158723" name="Rectangle 3"/>
          <p:cNvSpPr>
            <a:spLocks noGrp="1" noChangeArrowheads="1"/>
          </p:cNvSpPr>
          <p:nvPr>
            <p:ph type="body" idx="1"/>
          </p:nvPr>
        </p:nvSpPr>
        <p:spPr/>
        <p:txBody>
          <a:bodyPr/>
          <a:lstStyle/>
          <a:p>
            <a:r>
              <a:rPr lang="en-US"/>
              <a:t>We use models</a:t>
            </a:r>
          </a:p>
          <a:p>
            <a:pPr lvl="1"/>
            <a:r>
              <a:rPr lang="en-US"/>
              <a:t>To abstract away from details in the reality, so we can draw complicated conclusions  in the reality with simple steps in the model</a:t>
            </a:r>
          </a:p>
          <a:p>
            <a:pPr lvl="1"/>
            <a:r>
              <a:rPr lang="en-US"/>
              <a:t>To get insights into the past or presence</a:t>
            </a:r>
          </a:p>
          <a:p>
            <a:pPr lvl="1"/>
            <a:r>
              <a:rPr lang="en-US"/>
              <a:t>To make predictions about the future</a:t>
            </a:r>
          </a:p>
        </p:txBody>
      </p:sp>
    </p:spTree>
    <p:extLst>
      <p:ext uri="{BB962C8B-B14F-4D97-AF65-F5344CB8AC3E}">
        <p14:creationId xmlns:p14="http://schemas.microsoft.com/office/powerpoint/2010/main" val="36662588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ln/>
        </p:spPr>
        <p:txBody>
          <a:bodyPr/>
          <a:lstStyle/>
          <a:p>
            <a:r>
              <a:rPr lang="en-US" altLang="zh-CN"/>
              <a:t>The Direction of Association</a:t>
            </a:r>
          </a:p>
        </p:txBody>
      </p:sp>
      <p:sp>
        <p:nvSpPr>
          <p:cNvPr id="337923" name="Rectangle 3" descr="Rectangle: Click to edit Master text styles&#10;Second level&#10;Third level&#10;Fourth level&#10;Fifth level"/>
          <p:cNvSpPr>
            <a:spLocks noGrp="1" noChangeArrowheads="1"/>
          </p:cNvSpPr>
          <p:nvPr>
            <p:ph type="body" idx="1"/>
          </p:nvPr>
        </p:nvSpPr>
        <p:spPr>
          <a:noFill/>
          <a:ln cap="fla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r>
              <a:rPr lang="en-US" altLang="zh-CN" sz="2400"/>
              <a:t>Association can be directional or bidirectional</a:t>
            </a:r>
          </a:p>
          <a:p>
            <a:endParaRPr lang="en-US" altLang="zh-CN" sz="2400"/>
          </a:p>
          <a:p>
            <a:endParaRPr lang="en-US" altLang="zh-CN" sz="2400"/>
          </a:p>
          <a:p>
            <a:endParaRPr lang="en-US" altLang="zh-CN" sz="2400"/>
          </a:p>
          <a:p>
            <a:endParaRPr lang="en-US" altLang="zh-CN" sz="2400"/>
          </a:p>
          <a:p>
            <a:endParaRPr lang="en-US" altLang="zh-CN" sz="2400"/>
          </a:p>
          <a:p>
            <a:r>
              <a:rPr lang="en-US" altLang="zh-CN" sz="2400"/>
              <a:t>Given an order, we can find a specific customer while the order can not be indicated by a customer</a:t>
            </a:r>
          </a:p>
        </p:txBody>
      </p:sp>
      <p:sp>
        <p:nvSpPr>
          <p:cNvPr id="337924" name="Text Box 4"/>
          <p:cNvSpPr txBox="1">
            <a:spLocks noChangeArrowheads="1"/>
          </p:cNvSpPr>
          <p:nvPr/>
        </p:nvSpPr>
        <p:spPr bwMode="auto">
          <a:xfrm>
            <a:off x="1828800" y="2895600"/>
            <a:ext cx="1219200" cy="792163"/>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800"/>
              <a:t>Order</a:t>
            </a:r>
          </a:p>
          <a:p>
            <a:pPr>
              <a:spcBef>
                <a:spcPct val="50000"/>
              </a:spcBef>
            </a:pPr>
            <a:endParaRPr lang="en-US" altLang="zh-CN" sz="1800"/>
          </a:p>
        </p:txBody>
      </p:sp>
      <p:sp>
        <p:nvSpPr>
          <p:cNvPr id="337925" name="Text Box 5"/>
          <p:cNvSpPr txBox="1">
            <a:spLocks noChangeArrowheads="1"/>
          </p:cNvSpPr>
          <p:nvPr/>
        </p:nvSpPr>
        <p:spPr bwMode="auto">
          <a:xfrm>
            <a:off x="4953000" y="2895600"/>
            <a:ext cx="1219200" cy="792163"/>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800"/>
              <a:t>Customer</a:t>
            </a:r>
          </a:p>
          <a:p>
            <a:pPr>
              <a:spcBef>
                <a:spcPct val="50000"/>
              </a:spcBef>
            </a:pPr>
            <a:endParaRPr lang="en-US" altLang="zh-CN" sz="1800"/>
          </a:p>
        </p:txBody>
      </p:sp>
      <p:sp>
        <p:nvSpPr>
          <p:cNvPr id="337926" name="Line 6"/>
          <p:cNvSpPr>
            <a:spLocks noChangeShapeType="1"/>
          </p:cNvSpPr>
          <p:nvPr/>
        </p:nvSpPr>
        <p:spPr bwMode="auto">
          <a:xfrm>
            <a:off x="3048000" y="3276600"/>
            <a:ext cx="1905000" cy="0"/>
          </a:xfrm>
          <a:prstGeom prst="line">
            <a:avLst/>
          </a:prstGeom>
          <a:noFill/>
          <a:ln w="12700">
            <a:solidFill>
              <a:schemeClr val="tx1"/>
            </a:solidFill>
            <a:round/>
            <a:headEnd type="none" w="sm" len="sm"/>
            <a:tailEnd type="arrow"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37927" name="Text Box 7"/>
          <p:cNvSpPr txBox="1">
            <a:spLocks noChangeArrowheads="1"/>
          </p:cNvSpPr>
          <p:nvPr/>
        </p:nvSpPr>
        <p:spPr bwMode="auto">
          <a:xfrm>
            <a:off x="3048000" y="28956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t>
            </a:r>
          </a:p>
        </p:txBody>
      </p:sp>
      <p:sp>
        <p:nvSpPr>
          <p:cNvPr id="337928" name="Text Box 8"/>
          <p:cNvSpPr txBox="1">
            <a:spLocks noChangeArrowheads="1"/>
          </p:cNvSpPr>
          <p:nvPr/>
        </p:nvSpPr>
        <p:spPr bwMode="auto">
          <a:xfrm>
            <a:off x="4419600" y="2895600"/>
            <a:ext cx="533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800"/>
              <a:t>1</a:t>
            </a:r>
          </a:p>
        </p:txBody>
      </p:sp>
    </p:spTree>
    <p:extLst>
      <p:ext uri="{BB962C8B-B14F-4D97-AF65-F5344CB8AC3E}">
        <p14:creationId xmlns:p14="http://schemas.microsoft.com/office/powerpoint/2010/main" val="4277142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ln/>
        </p:spPr>
        <p:txBody>
          <a:bodyPr/>
          <a:lstStyle/>
          <a:p>
            <a:r>
              <a:rPr lang="en-US" altLang="zh-CN"/>
              <a:t>Association Guidelines</a:t>
            </a:r>
          </a:p>
        </p:txBody>
      </p:sp>
      <p:sp>
        <p:nvSpPr>
          <p:cNvPr id="339971" name="Rectangle 3" descr="Rectangle: Click to edit Master text styles&#10;Second level&#10;Third level&#10;Fourth level&#10;Fifth level"/>
          <p:cNvSpPr>
            <a:spLocks noGrp="1" noChangeArrowheads="1"/>
          </p:cNvSpPr>
          <p:nvPr>
            <p:ph type="body" idx="1"/>
          </p:nvPr>
        </p:nvSpPr>
        <p:spPr>
          <a:ln/>
        </p:spPr>
        <p:txBody>
          <a:bodyPr/>
          <a:lstStyle/>
          <a:p>
            <a:pPr algn="just">
              <a:lnSpc>
                <a:spcPct val="90000"/>
              </a:lnSpc>
            </a:pPr>
            <a:r>
              <a:rPr lang="en-US" altLang="zh-CN" dirty="0" smtClean="0"/>
              <a:t>Examine </a:t>
            </a:r>
            <a:r>
              <a:rPr lang="en-US" altLang="zh-CN" dirty="0" smtClean="0">
                <a:solidFill>
                  <a:srgbClr val="FF0000"/>
                </a:solidFill>
              </a:rPr>
              <a:t>Verb </a:t>
            </a:r>
            <a:r>
              <a:rPr lang="en-US" altLang="zh-CN" dirty="0" smtClean="0"/>
              <a:t>Phrases</a:t>
            </a:r>
          </a:p>
          <a:p>
            <a:pPr algn="just">
              <a:lnSpc>
                <a:spcPct val="90000"/>
              </a:lnSpc>
            </a:pPr>
            <a:r>
              <a:rPr lang="en-US" altLang="zh-CN" dirty="0" smtClean="0"/>
              <a:t>Name Associations and Roles Precisely</a:t>
            </a:r>
          </a:p>
          <a:p>
            <a:pPr algn="just">
              <a:lnSpc>
                <a:spcPct val="90000"/>
              </a:lnSpc>
            </a:pPr>
            <a:r>
              <a:rPr lang="en-US" altLang="zh-CN" dirty="0" smtClean="0"/>
              <a:t>Use </a:t>
            </a:r>
            <a:r>
              <a:rPr lang="en-US" altLang="zh-CN" dirty="0" smtClean="0">
                <a:solidFill>
                  <a:srgbClr val="FF0000"/>
                </a:solidFill>
              </a:rPr>
              <a:t>Qualifiers</a:t>
            </a:r>
            <a:r>
              <a:rPr lang="en-US" altLang="zh-CN" dirty="0" smtClean="0"/>
              <a:t> as often as possible to identify namespaces and key attributes</a:t>
            </a:r>
          </a:p>
          <a:p>
            <a:pPr algn="just">
              <a:lnSpc>
                <a:spcPct val="90000"/>
              </a:lnSpc>
            </a:pPr>
            <a:r>
              <a:rPr lang="en-US" altLang="zh-CN" dirty="0" smtClean="0"/>
              <a:t>Eliminate any association that can be derived from other associations</a:t>
            </a:r>
          </a:p>
          <a:p>
            <a:pPr algn="just">
              <a:lnSpc>
                <a:spcPct val="90000"/>
              </a:lnSpc>
            </a:pPr>
            <a:r>
              <a:rPr lang="en-US" altLang="zh-CN" dirty="0" smtClean="0"/>
              <a:t>Do not worry about multiplicity until the set of associations is stable</a:t>
            </a:r>
          </a:p>
          <a:p>
            <a:pPr algn="just">
              <a:lnSpc>
                <a:spcPct val="90000"/>
              </a:lnSpc>
            </a:pPr>
            <a:r>
              <a:rPr lang="en-US" altLang="zh-CN" dirty="0" smtClean="0"/>
              <a:t>Too many associations make a model unreadable</a:t>
            </a:r>
          </a:p>
        </p:txBody>
      </p:sp>
    </p:spTree>
    <p:extLst>
      <p:ext uri="{BB962C8B-B14F-4D97-AF65-F5344CB8AC3E}">
        <p14:creationId xmlns:p14="http://schemas.microsoft.com/office/powerpoint/2010/main" val="406979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3.5 I</a:t>
            </a:r>
            <a:r>
              <a:rPr lang="en-US" altLang="zh-CN" sz="3200" dirty="0" smtClean="0"/>
              <a:t>dentifying Aggregates</a:t>
            </a:r>
            <a:endParaRPr lang="en-US" sz="3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96140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38298" y="179388"/>
            <a:ext cx="8305702" cy="688975"/>
          </a:xfrm>
          <a:ln/>
        </p:spPr>
        <p:txBody>
          <a:bodyPr/>
          <a:lstStyle/>
          <a:p>
            <a:r>
              <a:rPr lang="en-US" altLang="zh-CN"/>
              <a:t>Aggregation and Composition</a:t>
            </a:r>
          </a:p>
        </p:txBody>
      </p:sp>
      <p:sp>
        <p:nvSpPr>
          <p:cNvPr id="302083"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dirty="0">
                <a:solidFill>
                  <a:srgbClr val="FF3300"/>
                </a:solidFill>
              </a:rPr>
              <a:t>Aggregation</a:t>
            </a:r>
            <a:r>
              <a:rPr lang="en-US" altLang="zh-CN" dirty="0"/>
              <a:t> is a kind of association used to model whole-part relationships between things</a:t>
            </a:r>
          </a:p>
          <a:p>
            <a:endParaRPr lang="en-US" altLang="zh-CN" dirty="0"/>
          </a:p>
        </p:txBody>
      </p:sp>
      <p:sp>
        <p:nvSpPr>
          <p:cNvPr id="2" name="TextBox 1"/>
          <p:cNvSpPr txBox="1"/>
          <p:nvPr/>
        </p:nvSpPr>
        <p:spPr>
          <a:xfrm>
            <a:off x="1143090" y="2895614"/>
            <a:ext cx="2133544" cy="461665"/>
          </a:xfrm>
          <a:prstGeom prst="rect">
            <a:avLst/>
          </a:prstGeom>
          <a:noFill/>
          <a:ln>
            <a:solidFill>
              <a:schemeClr val="tx1"/>
            </a:solidFill>
          </a:ln>
        </p:spPr>
        <p:txBody>
          <a:bodyPr wrap="square" rtlCol="0">
            <a:spAutoFit/>
          </a:bodyPr>
          <a:lstStyle/>
          <a:p>
            <a:r>
              <a:rPr lang="en-US" dirty="0" smtClean="0"/>
              <a:t>Hand</a:t>
            </a:r>
            <a:endParaRPr lang="en-US" dirty="0"/>
          </a:p>
        </p:txBody>
      </p:sp>
      <p:sp>
        <p:nvSpPr>
          <p:cNvPr id="6" name="TextBox 5"/>
          <p:cNvSpPr txBox="1"/>
          <p:nvPr/>
        </p:nvSpPr>
        <p:spPr>
          <a:xfrm>
            <a:off x="5410178" y="2895614"/>
            <a:ext cx="2133544" cy="461665"/>
          </a:xfrm>
          <a:prstGeom prst="rect">
            <a:avLst/>
          </a:prstGeom>
          <a:noFill/>
          <a:ln>
            <a:solidFill>
              <a:schemeClr val="tx1"/>
            </a:solidFill>
          </a:ln>
        </p:spPr>
        <p:txBody>
          <a:bodyPr wrap="square" rtlCol="0">
            <a:spAutoFit/>
          </a:bodyPr>
          <a:lstStyle/>
          <a:p>
            <a:r>
              <a:rPr lang="en-US" dirty="0" smtClean="0"/>
              <a:t>Finger</a:t>
            </a:r>
            <a:endParaRPr lang="en-US" dirty="0"/>
          </a:p>
        </p:txBody>
      </p:sp>
      <p:sp>
        <p:nvSpPr>
          <p:cNvPr id="3" name="Diamond 2"/>
          <p:cNvSpPr/>
          <p:nvPr/>
        </p:nvSpPr>
        <p:spPr bwMode="auto">
          <a:xfrm>
            <a:off x="3276634" y="3048010"/>
            <a:ext cx="533386" cy="152396"/>
          </a:xfrm>
          <a:prstGeom prst="diamond">
            <a:avLst/>
          </a:prstGeom>
          <a:solidFill>
            <a:schemeClr val="tx1"/>
          </a:solidFill>
          <a:ln w="28575" cap="flat" cmpd="sng" algn="ctr">
            <a:solidFill>
              <a:srgbClr val="922706"/>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黑体" pitchFamily="49" charset="-122"/>
            </a:endParaRPr>
          </a:p>
        </p:txBody>
      </p:sp>
      <p:cxnSp>
        <p:nvCxnSpPr>
          <p:cNvPr id="5" name="Straight Connector 4"/>
          <p:cNvCxnSpPr>
            <a:stCxn id="3" idx="3"/>
            <a:endCxn id="6" idx="1"/>
          </p:cNvCxnSpPr>
          <p:nvPr/>
        </p:nvCxnSpPr>
        <p:spPr bwMode="auto">
          <a:xfrm>
            <a:off x="3810020" y="3124208"/>
            <a:ext cx="1600158" cy="2239"/>
          </a:xfrm>
          <a:prstGeom prst="line">
            <a:avLst/>
          </a:prstGeom>
          <a:solidFill>
            <a:srgbClr val="DDDDDD"/>
          </a:solidFill>
          <a:ln w="28575" cap="flat" cmpd="sng" algn="ctr">
            <a:solidFill>
              <a:srgbClr val="922706"/>
            </a:solidFill>
            <a:prstDash val="solid"/>
            <a:round/>
            <a:headEnd type="none" w="med" len="med"/>
            <a:tailEnd type="none" w="med" len="med"/>
          </a:ln>
          <a:effectLst/>
        </p:spPr>
      </p:cxnSp>
      <p:sp>
        <p:nvSpPr>
          <p:cNvPr id="7" name="TextBox 6"/>
          <p:cNvSpPr txBox="1"/>
          <p:nvPr/>
        </p:nvSpPr>
        <p:spPr>
          <a:xfrm>
            <a:off x="3657624" y="2667020"/>
            <a:ext cx="914376" cy="461665"/>
          </a:xfrm>
          <a:prstGeom prst="rect">
            <a:avLst/>
          </a:prstGeom>
          <a:noFill/>
        </p:spPr>
        <p:txBody>
          <a:bodyPr wrap="square" rtlCol="0">
            <a:spAutoFit/>
          </a:bodyPr>
          <a:lstStyle/>
          <a:p>
            <a:r>
              <a:rPr lang="en-US" altLang="zh-CN" dirty="0" smtClean="0"/>
              <a:t>1</a:t>
            </a:r>
            <a:endParaRPr lang="en-US" dirty="0"/>
          </a:p>
        </p:txBody>
      </p:sp>
      <p:sp>
        <p:nvSpPr>
          <p:cNvPr id="8" name="TextBox 7"/>
          <p:cNvSpPr txBox="1"/>
          <p:nvPr/>
        </p:nvSpPr>
        <p:spPr>
          <a:xfrm>
            <a:off x="4564621" y="2667020"/>
            <a:ext cx="1066772" cy="461665"/>
          </a:xfrm>
          <a:prstGeom prst="rect">
            <a:avLst/>
          </a:prstGeom>
          <a:noFill/>
        </p:spPr>
        <p:txBody>
          <a:bodyPr wrap="square" rtlCol="0">
            <a:spAutoFit/>
          </a:bodyPr>
          <a:lstStyle/>
          <a:p>
            <a:r>
              <a:rPr lang="en-US" altLang="zh-CN" dirty="0" smtClean="0"/>
              <a:t>0..7</a:t>
            </a:r>
            <a:endParaRPr lang="en-US" dirty="0"/>
          </a:p>
        </p:txBody>
      </p:sp>
      <p:sp>
        <p:nvSpPr>
          <p:cNvPr id="9" name="Folded Corner 8"/>
          <p:cNvSpPr/>
          <p:nvPr/>
        </p:nvSpPr>
        <p:spPr bwMode="auto">
          <a:xfrm rot="10800000" flipH="1">
            <a:off x="3667768" y="3657594"/>
            <a:ext cx="1981148" cy="921412"/>
          </a:xfrm>
          <a:prstGeom prst="foldedCorner">
            <a:avLst>
              <a:gd name="adj" fmla="val 50000"/>
            </a:avLst>
          </a:prstGeom>
          <a:solidFill>
            <a:srgbClr val="DDDDDD"/>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黑体" pitchFamily="49" charset="-122"/>
            </a:endParaRPr>
          </a:p>
        </p:txBody>
      </p:sp>
      <p:sp>
        <p:nvSpPr>
          <p:cNvPr id="10" name="TextBox 9"/>
          <p:cNvSpPr txBox="1"/>
          <p:nvPr/>
        </p:nvSpPr>
        <p:spPr>
          <a:xfrm>
            <a:off x="3677219" y="3748009"/>
            <a:ext cx="1991292" cy="830997"/>
          </a:xfrm>
          <a:prstGeom prst="rect">
            <a:avLst/>
          </a:prstGeom>
          <a:noFill/>
        </p:spPr>
        <p:txBody>
          <a:bodyPr wrap="square" rtlCol="0">
            <a:spAutoFit/>
          </a:bodyPr>
          <a:lstStyle/>
          <a:p>
            <a:r>
              <a:rPr lang="en-US" dirty="0" smtClean="0"/>
              <a:t>Aggregation</a:t>
            </a:r>
            <a:r>
              <a:rPr lang="zh-CN" altLang="en-US" dirty="0" smtClean="0"/>
              <a:t> </a:t>
            </a:r>
            <a:r>
              <a:rPr lang="en-US" altLang="zh-CN" dirty="0" smtClean="0"/>
              <a:t>diamond</a:t>
            </a:r>
            <a:endParaRPr lang="en-US" dirty="0"/>
          </a:p>
        </p:txBody>
      </p:sp>
      <p:cxnSp>
        <p:nvCxnSpPr>
          <p:cNvPr id="12" name="Straight Connector 11"/>
          <p:cNvCxnSpPr>
            <a:stCxn id="9" idx="2"/>
          </p:cNvCxnSpPr>
          <p:nvPr/>
        </p:nvCxnSpPr>
        <p:spPr bwMode="auto">
          <a:xfrm flipH="1" flipV="1">
            <a:off x="3810020" y="3200406"/>
            <a:ext cx="848322" cy="457188"/>
          </a:xfrm>
          <a:prstGeom prst="line">
            <a:avLst/>
          </a:prstGeom>
          <a:solidFill>
            <a:srgbClr val="DDDDDD"/>
          </a:solidFill>
          <a:ln w="28575" cap="flat" cmpd="sng" algn="ctr">
            <a:solidFill>
              <a:srgbClr val="922706"/>
            </a:solidFill>
            <a:prstDash val="sysDash"/>
            <a:round/>
            <a:headEnd type="none" w="med" len="med"/>
            <a:tailEnd type="none" w="med" len="med"/>
          </a:ln>
          <a:effectLst/>
        </p:spPr>
      </p:cxnSp>
    </p:spTree>
    <p:extLst>
      <p:ext uri="{BB962C8B-B14F-4D97-AF65-F5344CB8AC3E}">
        <p14:creationId xmlns:p14="http://schemas.microsoft.com/office/powerpoint/2010/main" val="379482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914496" y="179388"/>
            <a:ext cx="8229504" cy="688975"/>
          </a:xfrm>
          <a:ln/>
        </p:spPr>
        <p:txBody>
          <a:bodyPr/>
          <a:lstStyle/>
          <a:p>
            <a:r>
              <a:rPr lang="en-US" altLang="zh-CN" sz="2400" dirty="0"/>
              <a:t>Composite Aggregation-Filled Diamond</a:t>
            </a:r>
          </a:p>
        </p:txBody>
      </p:sp>
      <p:sp>
        <p:nvSpPr>
          <p:cNvPr id="303107"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a:t>Composition, means that the part is a member of only one composite object, ant that there is an existence and disposition dependency of the part on the composite. </a:t>
            </a:r>
          </a:p>
          <a:p>
            <a:r>
              <a:rPr lang="en-US" altLang="zh-CN"/>
              <a:t>Finger and Hand</a:t>
            </a:r>
          </a:p>
          <a:p>
            <a:endParaRPr lang="en-US" altLang="zh-CN"/>
          </a:p>
        </p:txBody>
      </p:sp>
    </p:spTree>
    <p:extLst>
      <p:ext uri="{BB962C8B-B14F-4D97-AF65-F5344CB8AC3E}">
        <p14:creationId xmlns:p14="http://schemas.microsoft.com/office/powerpoint/2010/main" val="3535170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ln/>
        </p:spPr>
        <p:txBody>
          <a:bodyPr/>
          <a:lstStyle/>
          <a:p>
            <a:r>
              <a:rPr lang="en-US" altLang="zh-CN" dirty="0"/>
              <a:t>How to Identify </a:t>
            </a:r>
            <a:r>
              <a:rPr lang="en-US" altLang="zh-CN" dirty="0" smtClean="0"/>
              <a:t>Composition</a:t>
            </a:r>
            <a:endParaRPr lang="en-US" altLang="zh-CN" dirty="0"/>
          </a:p>
        </p:txBody>
      </p:sp>
      <p:sp>
        <p:nvSpPr>
          <p:cNvPr id="306179"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sz="2400" dirty="0"/>
              <a:t>The lifetime of the part is bound within the lifetime of the composite-there is a create-delete dependency of the part on the whole</a:t>
            </a:r>
          </a:p>
          <a:p>
            <a:r>
              <a:rPr lang="en-US" altLang="zh-CN" sz="2400" dirty="0"/>
              <a:t>There is an obvious whole-part physical or logical assembly</a:t>
            </a:r>
          </a:p>
          <a:p>
            <a:r>
              <a:rPr lang="en-US" altLang="zh-CN" sz="2400" dirty="0"/>
              <a:t>Some properties of the composite propagate to the parts, such as the location</a:t>
            </a:r>
          </a:p>
          <a:p>
            <a:r>
              <a:rPr lang="en-US" altLang="zh-CN" sz="2400" dirty="0"/>
              <a:t>Operations applied to the composite propagate to the parts, such as destruction, movement, recording</a:t>
            </a:r>
          </a:p>
        </p:txBody>
      </p:sp>
    </p:spTree>
    <p:extLst>
      <p:ext uri="{BB962C8B-B14F-4D97-AF65-F5344CB8AC3E}">
        <p14:creationId xmlns:p14="http://schemas.microsoft.com/office/powerpoint/2010/main" val="329380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1371684" y="179388"/>
            <a:ext cx="7772316" cy="688975"/>
          </a:xfrm>
          <a:ln/>
        </p:spPr>
        <p:txBody>
          <a:bodyPr/>
          <a:lstStyle/>
          <a:p>
            <a:r>
              <a:rPr lang="en-US" altLang="zh-CN" dirty="0"/>
              <a:t>Shared Aggregation-Hollow Diamond</a:t>
            </a:r>
          </a:p>
        </p:txBody>
      </p:sp>
      <p:sp>
        <p:nvSpPr>
          <p:cNvPr id="305155"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a:t>Shared aggregation means that the multiplicity at the composite end may be more than one, and is signified with a hollow diamond. It implies that the part may be simultaneously in many composite instances.</a:t>
            </a:r>
          </a:p>
        </p:txBody>
      </p:sp>
      <p:pic>
        <p:nvPicPr>
          <p:cNvPr id="305156" name="Picture 4" descr="G:\Caojian\Document\Tutorial\Object Oriented Methodology and Technology\diagrams1\DM 2-POLISH\ACD-Shared Agg.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92" y="3962386"/>
            <a:ext cx="6043043" cy="17970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23951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ln/>
        </p:spPr>
        <p:txBody>
          <a:bodyPr/>
          <a:lstStyle/>
          <a:p>
            <a:endParaRPr lang="en-US"/>
          </a:p>
        </p:txBody>
      </p:sp>
      <p:sp>
        <p:nvSpPr>
          <p:cNvPr id="304131" name="Rectangle 3" descr="Rectangle: Click to edit Master text styles&#10;Second level&#10;Third level&#10;Fourth level&#10;Fifth level"/>
          <p:cNvSpPr>
            <a:spLocks noGrp="1" noChangeArrowheads="1"/>
          </p:cNvSpPr>
          <p:nvPr>
            <p:ph type="body" idx="1"/>
          </p:nvPr>
        </p:nvSpPr>
        <p:spPr>
          <a:ln/>
        </p:spPr>
        <p:txBody>
          <a:bodyPr/>
          <a:lstStyle/>
          <a:p>
            <a:endParaRPr lang="en-US"/>
          </a:p>
        </p:txBody>
      </p:sp>
      <p:sp>
        <p:nvSpPr>
          <p:cNvPr id="304132" name="Text Box 4"/>
          <p:cNvSpPr txBox="1">
            <a:spLocks noChangeArrowheads="1"/>
          </p:cNvSpPr>
          <p:nvPr/>
        </p:nvSpPr>
        <p:spPr bwMode="auto">
          <a:xfrm>
            <a:off x="990600" y="3200400"/>
            <a:ext cx="1447800" cy="835025"/>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Polygon</a:t>
            </a:r>
            <a:r>
              <a:rPr lang="zh-CN" altLang="en-US"/>
              <a:t>多边形</a:t>
            </a:r>
            <a:endParaRPr lang="en-US" altLang="zh-CN"/>
          </a:p>
        </p:txBody>
      </p:sp>
      <p:sp>
        <p:nvSpPr>
          <p:cNvPr id="304133" name="AutoShape 5"/>
          <p:cNvSpPr>
            <a:spLocks noChangeArrowheads="1"/>
          </p:cNvSpPr>
          <p:nvPr/>
        </p:nvSpPr>
        <p:spPr bwMode="auto">
          <a:xfrm>
            <a:off x="2438400" y="3276600"/>
            <a:ext cx="381000" cy="152400"/>
          </a:xfrm>
          <a:prstGeom prst="flowChartDecision">
            <a:avLst/>
          </a:prstGeom>
          <a:solidFill>
            <a:srgbClr val="00008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34" name="AutoShape 6"/>
          <p:cNvSpPr>
            <a:spLocks noChangeArrowheads="1"/>
          </p:cNvSpPr>
          <p:nvPr/>
        </p:nvSpPr>
        <p:spPr bwMode="auto">
          <a:xfrm>
            <a:off x="2451100" y="3505200"/>
            <a:ext cx="381000" cy="152400"/>
          </a:xfrm>
          <a:prstGeom prst="flowChartDecision">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35" name="Line 7"/>
          <p:cNvSpPr>
            <a:spLocks noChangeShapeType="1"/>
          </p:cNvSpPr>
          <p:nvPr/>
        </p:nvSpPr>
        <p:spPr bwMode="auto">
          <a:xfrm>
            <a:off x="2819400" y="3352800"/>
            <a:ext cx="4572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36" name="Line 8"/>
          <p:cNvSpPr>
            <a:spLocks noChangeShapeType="1"/>
          </p:cNvSpPr>
          <p:nvPr/>
        </p:nvSpPr>
        <p:spPr bwMode="auto">
          <a:xfrm flipV="1">
            <a:off x="3276600" y="27432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37" name="Line 9"/>
          <p:cNvSpPr>
            <a:spLocks noChangeShapeType="1"/>
          </p:cNvSpPr>
          <p:nvPr/>
        </p:nvSpPr>
        <p:spPr bwMode="auto">
          <a:xfrm>
            <a:off x="3276600" y="2743200"/>
            <a:ext cx="609600" cy="0"/>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38" name="Text Box 10"/>
          <p:cNvSpPr txBox="1">
            <a:spLocks noChangeArrowheads="1"/>
          </p:cNvSpPr>
          <p:nvPr/>
        </p:nvSpPr>
        <p:spPr bwMode="auto">
          <a:xfrm>
            <a:off x="3886200" y="2514600"/>
            <a:ext cx="1447800" cy="469900"/>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Point</a:t>
            </a:r>
          </a:p>
        </p:txBody>
      </p:sp>
      <p:sp>
        <p:nvSpPr>
          <p:cNvPr id="304139" name="Text Box 11"/>
          <p:cNvSpPr txBox="1">
            <a:spLocks noChangeArrowheads="1"/>
          </p:cNvSpPr>
          <p:nvPr/>
        </p:nvSpPr>
        <p:spPr bwMode="auto">
          <a:xfrm>
            <a:off x="6858000" y="3200400"/>
            <a:ext cx="1447800" cy="469900"/>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Circle</a:t>
            </a:r>
            <a:r>
              <a:rPr lang="zh-CN" altLang="en-US"/>
              <a:t>圆</a:t>
            </a:r>
            <a:endParaRPr lang="en-US" altLang="zh-CN"/>
          </a:p>
        </p:txBody>
      </p:sp>
      <p:sp>
        <p:nvSpPr>
          <p:cNvPr id="304140" name="Line 12"/>
          <p:cNvSpPr>
            <a:spLocks noChangeShapeType="1"/>
          </p:cNvSpPr>
          <p:nvPr/>
        </p:nvSpPr>
        <p:spPr bwMode="auto">
          <a:xfrm flipH="1">
            <a:off x="5334000" y="2743200"/>
            <a:ext cx="762000" cy="0"/>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41" name="Line 13"/>
          <p:cNvSpPr>
            <a:spLocks noChangeShapeType="1"/>
          </p:cNvSpPr>
          <p:nvPr/>
        </p:nvSpPr>
        <p:spPr bwMode="auto">
          <a:xfrm>
            <a:off x="6096000" y="27432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42" name="AutoShape 14"/>
          <p:cNvSpPr>
            <a:spLocks noChangeArrowheads="1"/>
          </p:cNvSpPr>
          <p:nvPr/>
        </p:nvSpPr>
        <p:spPr bwMode="auto">
          <a:xfrm>
            <a:off x="6477000" y="3276600"/>
            <a:ext cx="381000" cy="152400"/>
          </a:xfrm>
          <a:prstGeom prst="flowChartDecision">
            <a:avLst/>
          </a:prstGeom>
          <a:solidFill>
            <a:srgbClr val="00008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43" name="Line 15"/>
          <p:cNvSpPr>
            <a:spLocks noChangeShapeType="1"/>
          </p:cNvSpPr>
          <p:nvPr/>
        </p:nvSpPr>
        <p:spPr bwMode="auto">
          <a:xfrm>
            <a:off x="6096000" y="3352800"/>
            <a:ext cx="4572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44" name="Line 16"/>
          <p:cNvSpPr>
            <a:spLocks noChangeShapeType="1"/>
          </p:cNvSpPr>
          <p:nvPr/>
        </p:nvSpPr>
        <p:spPr bwMode="auto">
          <a:xfrm>
            <a:off x="2819400" y="3581400"/>
            <a:ext cx="4572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45" name="Line 17"/>
          <p:cNvSpPr>
            <a:spLocks noChangeShapeType="1"/>
          </p:cNvSpPr>
          <p:nvPr/>
        </p:nvSpPr>
        <p:spPr bwMode="auto">
          <a:xfrm>
            <a:off x="3276600" y="35814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46" name="Line 18"/>
          <p:cNvSpPr>
            <a:spLocks noChangeShapeType="1"/>
          </p:cNvSpPr>
          <p:nvPr/>
        </p:nvSpPr>
        <p:spPr bwMode="auto">
          <a:xfrm>
            <a:off x="3276600" y="4191000"/>
            <a:ext cx="609600" cy="0"/>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47" name="Text Box 19"/>
          <p:cNvSpPr txBox="1">
            <a:spLocks noChangeArrowheads="1"/>
          </p:cNvSpPr>
          <p:nvPr/>
        </p:nvSpPr>
        <p:spPr bwMode="auto">
          <a:xfrm>
            <a:off x="3886200" y="3886200"/>
            <a:ext cx="1447800" cy="1570038"/>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Format</a:t>
            </a:r>
          </a:p>
          <a:p>
            <a:pPr algn="ctr">
              <a:spcBef>
                <a:spcPct val="50000"/>
              </a:spcBef>
            </a:pPr>
            <a:r>
              <a:rPr lang="en-US" altLang="zh-CN" sz="1800"/>
              <a:t>Color(</a:t>
            </a:r>
            <a:r>
              <a:rPr lang="zh-CN" altLang="en-US" sz="1800"/>
              <a:t>颜色</a:t>
            </a:r>
            <a:r>
              <a:rPr lang="en-US" altLang="zh-CN" sz="1800"/>
              <a:t>)</a:t>
            </a:r>
          </a:p>
          <a:p>
            <a:pPr algn="ctr">
              <a:spcBef>
                <a:spcPct val="50000"/>
              </a:spcBef>
            </a:pPr>
            <a:r>
              <a:rPr lang="en-US" altLang="zh-CN" sz="1800"/>
              <a:t>IsFilled(</a:t>
            </a:r>
            <a:r>
              <a:rPr lang="zh-CN" altLang="en-US" sz="1800"/>
              <a:t>填充否</a:t>
            </a:r>
            <a:r>
              <a:rPr lang="en-US" altLang="zh-CN" sz="1800"/>
              <a:t>)</a:t>
            </a:r>
          </a:p>
        </p:txBody>
      </p:sp>
      <p:sp>
        <p:nvSpPr>
          <p:cNvPr id="304148" name="AutoShape 20"/>
          <p:cNvSpPr>
            <a:spLocks noChangeArrowheads="1"/>
          </p:cNvSpPr>
          <p:nvPr/>
        </p:nvSpPr>
        <p:spPr bwMode="auto">
          <a:xfrm>
            <a:off x="6477000" y="3505200"/>
            <a:ext cx="381000" cy="152400"/>
          </a:xfrm>
          <a:prstGeom prst="flowChartDecision">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4149" name="Line 21"/>
          <p:cNvSpPr>
            <a:spLocks noChangeShapeType="1"/>
          </p:cNvSpPr>
          <p:nvPr/>
        </p:nvSpPr>
        <p:spPr bwMode="auto">
          <a:xfrm flipH="1">
            <a:off x="6096000" y="3581400"/>
            <a:ext cx="3810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50" name="Line 22"/>
          <p:cNvSpPr>
            <a:spLocks noChangeShapeType="1"/>
          </p:cNvSpPr>
          <p:nvPr/>
        </p:nvSpPr>
        <p:spPr bwMode="auto">
          <a:xfrm>
            <a:off x="6096000" y="35814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51" name="Line 23"/>
          <p:cNvSpPr>
            <a:spLocks noChangeShapeType="1"/>
          </p:cNvSpPr>
          <p:nvPr/>
        </p:nvSpPr>
        <p:spPr bwMode="auto">
          <a:xfrm flipH="1">
            <a:off x="5334000" y="4191000"/>
            <a:ext cx="762000" cy="0"/>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04152" name="Text Box 24"/>
          <p:cNvSpPr txBox="1">
            <a:spLocks noChangeArrowheads="1"/>
          </p:cNvSpPr>
          <p:nvPr/>
        </p:nvSpPr>
        <p:spPr bwMode="auto">
          <a:xfrm>
            <a:off x="3429000" y="43434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a:t>
            </a:r>
          </a:p>
        </p:txBody>
      </p:sp>
      <p:sp>
        <p:nvSpPr>
          <p:cNvPr id="304153" name="Text Box 25"/>
          <p:cNvSpPr txBox="1">
            <a:spLocks noChangeArrowheads="1"/>
          </p:cNvSpPr>
          <p:nvPr/>
        </p:nvSpPr>
        <p:spPr bwMode="auto">
          <a:xfrm>
            <a:off x="2590800" y="36576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t>
            </a:r>
          </a:p>
        </p:txBody>
      </p:sp>
      <p:sp>
        <p:nvSpPr>
          <p:cNvPr id="304154" name="Text Box 26"/>
          <p:cNvSpPr txBox="1">
            <a:spLocks noChangeArrowheads="1"/>
          </p:cNvSpPr>
          <p:nvPr/>
        </p:nvSpPr>
        <p:spPr bwMode="auto">
          <a:xfrm>
            <a:off x="5410200" y="43434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a:t>
            </a:r>
          </a:p>
        </p:txBody>
      </p:sp>
      <p:sp>
        <p:nvSpPr>
          <p:cNvPr id="304155" name="Text Box 27"/>
          <p:cNvSpPr txBox="1">
            <a:spLocks noChangeArrowheads="1"/>
          </p:cNvSpPr>
          <p:nvPr/>
        </p:nvSpPr>
        <p:spPr bwMode="auto">
          <a:xfrm>
            <a:off x="6248400" y="35814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t>
            </a:r>
          </a:p>
        </p:txBody>
      </p:sp>
      <p:sp>
        <p:nvSpPr>
          <p:cNvPr id="304156" name="Text Box 28"/>
          <p:cNvSpPr txBox="1">
            <a:spLocks noChangeArrowheads="1"/>
          </p:cNvSpPr>
          <p:nvPr/>
        </p:nvSpPr>
        <p:spPr bwMode="auto">
          <a:xfrm>
            <a:off x="5410200" y="26670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a:t>
            </a:r>
          </a:p>
        </p:txBody>
      </p:sp>
      <p:sp>
        <p:nvSpPr>
          <p:cNvPr id="304157" name="Text Box 29"/>
          <p:cNvSpPr txBox="1">
            <a:spLocks noChangeArrowheads="1"/>
          </p:cNvSpPr>
          <p:nvPr/>
        </p:nvSpPr>
        <p:spPr bwMode="auto">
          <a:xfrm>
            <a:off x="3276600" y="28956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3…*</a:t>
            </a:r>
          </a:p>
        </p:txBody>
      </p:sp>
      <p:sp>
        <p:nvSpPr>
          <p:cNvPr id="304158" name="Text Box 30"/>
          <p:cNvSpPr txBox="1">
            <a:spLocks noChangeArrowheads="1"/>
          </p:cNvSpPr>
          <p:nvPr/>
        </p:nvSpPr>
        <p:spPr bwMode="auto">
          <a:xfrm>
            <a:off x="2362200" y="22098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{ordered}</a:t>
            </a:r>
          </a:p>
        </p:txBody>
      </p:sp>
      <p:sp>
        <p:nvSpPr>
          <p:cNvPr id="304159" name="Line 31"/>
          <p:cNvSpPr>
            <a:spLocks noChangeShapeType="1"/>
          </p:cNvSpPr>
          <p:nvPr/>
        </p:nvSpPr>
        <p:spPr bwMode="auto">
          <a:xfrm>
            <a:off x="3886200" y="4343400"/>
            <a:ext cx="14478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61538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ln/>
        </p:spPr>
        <p:txBody>
          <a:bodyPr/>
          <a:lstStyle/>
          <a:p>
            <a:endParaRPr lang="en-US"/>
          </a:p>
        </p:txBody>
      </p:sp>
      <p:sp>
        <p:nvSpPr>
          <p:cNvPr id="307203"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dirty="0"/>
              <a:t>Don</a:t>
            </a:r>
            <a:r>
              <a:rPr lang="zh-CN" altLang="en-US" dirty="0"/>
              <a:t>’</a:t>
            </a:r>
            <a:r>
              <a:rPr lang="en-US" altLang="zh-CN" dirty="0"/>
              <a:t>t pay too much time in defining aggregation relationship, especially in analysis.</a:t>
            </a:r>
          </a:p>
          <a:p>
            <a:r>
              <a:rPr lang="en-US" altLang="zh-CN" dirty="0"/>
              <a:t>But when it brings obvious benefits (mostly in design), we can add it.</a:t>
            </a:r>
          </a:p>
          <a:p>
            <a:endParaRPr lang="en-US" altLang="zh-CN" dirty="0"/>
          </a:p>
        </p:txBody>
      </p:sp>
    </p:spTree>
    <p:extLst>
      <p:ext uri="{BB962C8B-B14F-4D97-AF65-F5344CB8AC3E}">
        <p14:creationId xmlns:p14="http://schemas.microsoft.com/office/powerpoint/2010/main" val="1145541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3.6 I</a:t>
            </a:r>
            <a:r>
              <a:rPr lang="en-US" altLang="zh-CN" sz="3200" dirty="0" smtClean="0"/>
              <a:t>dentifying Attributes</a:t>
            </a:r>
            <a:endParaRPr lang="en-US" sz="32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3580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smtClean="0"/>
              <a:t>2.3 What </a:t>
            </a:r>
            <a:r>
              <a:rPr lang="en-US" dirty="0"/>
              <a:t>is a  </a:t>
            </a:r>
            <a:r>
              <a:rPr lang="ja-JP" altLang="en-US" dirty="0">
                <a:latin typeface="Arial"/>
              </a:rPr>
              <a:t>“</a:t>
            </a:r>
            <a:r>
              <a:rPr lang="en-US" dirty="0"/>
              <a:t>good</a:t>
            </a:r>
            <a:r>
              <a:rPr lang="ja-JP" altLang="en-US" dirty="0">
                <a:latin typeface="Arial"/>
              </a:rPr>
              <a:t>”</a:t>
            </a:r>
            <a:r>
              <a:rPr lang="en-US" dirty="0"/>
              <a:t> model?</a:t>
            </a:r>
          </a:p>
        </p:txBody>
      </p:sp>
      <p:sp>
        <p:nvSpPr>
          <p:cNvPr id="160771" name="Rectangle 3"/>
          <p:cNvSpPr>
            <a:spLocks noGrp="1" noChangeArrowheads="1"/>
          </p:cNvSpPr>
          <p:nvPr>
            <p:ph type="body" idx="1"/>
          </p:nvPr>
        </p:nvSpPr>
        <p:spPr>
          <a:xfrm>
            <a:off x="355600" y="946150"/>
            <a:ext cx="8255000" cy="4921250"/>
          </a:xfrm>
        </p:spPr>
        <p:txBody>
          <a:bodyPr/>
          <a:lstStyle/>
          <a:p>
            <a:r>
              <a:rPr lang="en-US" sz="1800" b="1" dirty="0"/>
              <a:t>Relationships, which are valid in reality R, are also valid in model M.</a:t>
            </a:r>
          </a:p>
          <a:p>
            <a:pPr lvl="1"/>
            <a:r>
              <a:rPr lang="en-US" sz="1600" b="0" dirty="0">
                <a:solidFill>
                  <a:srgbClr val="FF3300"/>
                </a:solidFill>
              </a:rPr>
              <a:t>I </a:t>
            </a:r>
            <a:r>
              <a:rPr lang="en-US" sz="1600" b="0" dirty="0"/>
              <a:t>: Mapping of real things in reality R to abstractions in the model M </a:t>
            </a:r>
            <a:r>
              <a:rPr lang="en-US" sz="1600" b="0" dirty="0" err="1"/>
              <a:t>abbildet</a:t>
            </a:r>
            <a:r>
              <a:rPr lang="en-US" sz="1600" b="0" dirty="0"/>
              <a:t> (Interpretation)</a:t>
            </a:r>
          </a:p>
          <a:p>
            <a:pPr lvl="1"/>
            <a:r>
              <a:rPr lang="en-US" sz="1600" b="0" i="1" dirty="0" err="1"/>
              <a:t>f</a:t>
            </a:r>
            <a:r>
              <a:rPr lang="en-US" sz="1600" b="0" i="1" baseline="-25000" dirty="0" err="1"/>
              <a:t>M</a:t>
            </a:r>
            <a:r>
              <a:rPr lang="en-US" sz="1600" b="0" dirty="0"/>
              <a:t>: relationship between abstractions in M</a:t>
            </a:r>
          </a:p>
          <a:p>
            <a:pPr lvl="1"/>
            <a:r>
              <a:rPr lang="en-US" sz="1600" b="0" i="1" dirty="0" err="1"/>
              <a:t>f</a:t>
            </a:r>
            <a:r>
              <a:rPr lang="en-US" sz="1600" b="0" i="1" baseline="-25000" dirty="0" err="1"/>
              <a:t>R</a:t>
            </a:r>
            <a:r>
              <a:rPr lang="en-US" sz="1600" b="0" dirty="0"/>
              <a:t>: relationship between real things in R</a:t>
            </a:r>
          </a:p>
          <a:p>
            <a:r>
              <a:rPr lang="en-US" sz="1800" b="1" dirty="0"/>
              <a:t>In a good model the following diagram is commutative: </a:t>
            </a:r>
          </a:p>
          <a:p>
            <a:pPr lvl="1">
              <a:buFont typeface="Wingdings" charset="0"/>
              <a:buNone/>
            </a:pPr>
            <a:r>
              <a:rPr lang="en-US" sz="2000" b="0" i="1" u="sng" dirty="0"/>
              <a:t>[It preserves relationships among the objects it represents.]</a:t>
            </a:r>
          </a:p>
          <a:p>
            <a:endParaRPr lang="en-US" sz="2400" b="1" i="1" u="sng" dirty="0"/>
          </a:p>
          <a:p>
            <a:endParaRPr lang="en-US" sz="1800" b="1" dirty="0"/>
          </a:p>
          <a:p>
            <a:endParaRPr lang="en-US" sz="1800" b="1" dirty="0"/>
          </a:p>
          <a:p>
            <a:endParaRPr lang="en-US" sz="1800" b="1" dirty="0"/>
          </a:p>
          <a:p>
            <a:endParaRPr lang="en-US" sz="1800" b="1" dirty="0"/>
          </a:p>
          <a:p>
            <a:endParaRPr lang="en-US" sz="1800" dirty="0"/>
          </a:p>
          <a:p>
            <a:pPr lvl="1"/>
            <a:endParaRPr lang="en-US" sz="1600" dirty="0"/>
          </a:p>
        </p:txBody>
      </p:sp>
      <p:sp>
        <p:nvSpPr>
          <p:cNvPr id="160772" name="Text Box 4"/>
          <p:cNvSpPr txBox="1">
            <a:spLocks noChangeArrowheads="1"/>
          </p:cNvSpPr>
          <p:nvPr/>
        </p:nvSpPr>
        <p:spPr bwMode="auto">
          <a:xfrm>
            <a:off x="3822700" y="3473450"/>
            <a:ext cx="790575"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2400" i="1">
                <a:latin typeface="Times" charset="0"/>
              </a:rPr>
              <a:t>f</a:t>
            </a:r>
            <a:r>
              <a:rPr lang="en-US" sz="2400" i="1" baseline="-25000">
                <a:latin typeface="Times" charset="0"/>
              </a:rPr>
              <a:t>M</a:t>
            </a:r>
          </a:p>
        </p:txBody>
      </p:sp>
      <p:sp>
        <p:nvSpPr>
          <p:cNvPr id="160773" name="Text Box 5"/>
          <p:cNvSpPr txBox="1">
            <a:spLocks noChangeArrowheads="1"/>
          </p:cNvSpPr>
          <p:nvPr/>
        </p:nvSpPr>
        <p:spPr bwMode="auto">
          <a:xfrm>
            <a:off x="3822700" y="5232400"/>
            <a:ext cx="790575"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2400" i="1">
                <a:latin typeface="Times" charset="0"/>
              </a:rPr>
              <a:t>f</a:t>
            </a:r>
            <a:r>
              <a:rPr lang="en-US" sz="2400" i="1" baseline="-25000">
                <a:latin typeface="Times" charset="0"/>
              </a:rPr>
              <a:t>R</a:t>
            </a:r>
          </a:p>
        </p:txBody>
      </p:sp>
      <p:sp>
        <p:nvSpPr>
          <p:cNvPr id="160774" name="Text Box 6"/>
          <p:cNvSpPr txBox="1">
            <a:spLocks noChangeArrowheads="1"/>
          </p:cNvSpPr>
          <p:nvPr/>
        </p:nvSpPr>
        <p:spPr bwMode="auto">
          <a:xfrm>
            <a:off x="4967288" y="3930650"/>
            <a:ext cx="1336675"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2400" b="1">
                <a:latin typeface="Helvetica" charset="0"/>
              </a:rPr>
              <a:t>M</a:t>
            </a:r>
            <a:endParaRPr lang="en-US" sz="2400" b="1" i="1">
              <a:solidFill>
                <a:srgbClr val="FF0000"/>
              </a:solidFill>
              <a:latin typeface="Helvetica" charset="0"/>
            </a:endParaRPr>
          </a:p>
        </p:txBody>
      </p:sp>
      <p:sp>
        <p:nvSpPr>
          <p:cNvPr id="160775" name="Text Box 7"/>
          <p:cNvSpPr txBox="1">
            <a:spLocks noChangeArrowheads="1"/>
          </p:cNvSpPr>
          <p:nvPr/>
        </p:nvSpPr>
        <p:spPr bwMode="auto">
          <a:xfrm>
            <a:off x="2071688" y="3905250"/>
            <a:ext cx="1336675"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2400" b="1">
                <a:latin typeface="Helvetica" charset="0"/>
              </a:rPr>
              <a:t>M</a:t>
            </a:r>
            <a:endParaRPr lang="en-US" sz="2400" b="1" i="1">
              <a:solidFill>
                <a:srgbClr val="FF0000"/>
              </a:solidFill>
              <a:latin typeface="Helvetica" charset="0"/>
            </a:endParaRPr>
          </a:p>
        </p:txBody>
      </p:sp>
      <p:sp>
        <p:nvSpPr>
          <p:cNvPr id="160776" name="Line 8"/>
          <p:cNvSpPr>
            <a:spLocks noChangeShapeType="1"/>
          </p:cNvSpPr>
          <p:nvPr/>
        </p:nvSpPr>
        <p:spPr bwMode="auto">
          <a:xfrm>
            <a:off x="3060700" y="4127500"/>
            <a:ext cx="23241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7" name="Line 9"/>
          <p:cNvSpPr>
            <a:spLocks noChangeShapeType="1"/>
          </p:cNvSpPr>
          <p:nvPr/>
        </p:nvSpPr>
        <p:spPr bwMode="auto">
          <a:xfrm>
            <a:off x="3060700" y="5232400"/>
            <a:ext cx="23241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8" name="Text Box 10"/>
          <p:cNvSpPr txBox="1">
            <a:spLocks noChangeArrowheads="1"/>
          </p:cNvSpPr>
          <p:nvPr/>
        </p:nvSpPr>
        <p:spPr bwMode="auto">
          <a:xfrm>
            <a:off x="2058988" y="4978400"/>
            <a:ext cx="1336675"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2400" b="1">
                <a:latin typeface="Helvetica" charset="0"/>
              </a:rPr>
              <a:t>R</a:t>
            </a:r>
            <a:endParaRPr lang="en-US" sz="2400" b="1" i="1">
              <a:solidFill>
                <a:srgbClr val="FF0000"/>
              </a:solidFill>
              <a:latin typeface="Helvetica" charset="0"/>
            </a:endParaRPr>
          </a:p>
        </p:txBody>
      </p:sp>
      <p:sp>
        <p:nvSpPr>
          <p:cNvPr id="160779" name="Text Box 11"/>
          <p:cNvSpPr txBox="1">
            <a:spLocks noChangeArrowheads="1"/>
          </p:cNvSpPr>
          <p:nvPr/>
        </p:nvSpPr>
        <p:spPr bwMode="auto">
          <a:xfrm>
            <a:off x="4992688" y="5003800"/>
            <a:ext cx="1336675"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2400" b="1">
                <a:latin typeface="Helvetica" charset="0"/>
              </a:rPr>
              <a:t>R</a:t>
            </a:r>
            <a:endParaRPr lang="en-US" sz="2400" b="1" i="1">
              <a:solidFill>
                <a:srgbClr val="FF0000"/>
              </a:solidFill>
              <a:latin typeface="Helvetica" charset="0"/>
            </a:endParaRPr>
          </a:p>
        </p:txBody>
      </p:sp>
      <p:sp>
        <p:nvSpPr>
          <p:cNvPr id="160780" name="Line 12"/>
          <p:cNvSpPr>
            <a:spLocks noChangeShapeType="1"/>
          </p:cNvSpPr>
          <p:nvPr/>
        </p:nvSpPr>
        <p:spPr bwMode="auto">
          <a:xfrm flipV="1">
            <a:off x="2755900" y="4387850"/>
            <a:ext cx="0" cy="6159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1" name="Line 13"/>
          <p:cNvSpPr>
            <a:spLocks noChangeShapeType="1"/>
          </p:cNvSpPr>
          <p:nvPr/>
        </p:nvSpPr>
        <p:spPr bwMode="auto">
          <a:xfrm flipV="1">
            <a:off x="5664200" y="4387850"/>
            <a:ext cx="0" cy="6159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2" name="Text Box 14"/>
          <p:cNvSpPr txBox="1">
            <a:spLocks noChangeArrowheads="1"/>
          </p:cNvSpPr>
          <p:nvPr/>
        </p:nvSpPr>
        <p:spPr bwMode="auto">
          <a:xfrm>
            <a:off x="2147888" y="4508500"/>
            <a:ext cx="303212"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2400" b="1">
                <a:solidFill>
                  <a:srgbClr val="FF0000"/>
                </a:solidFill>
                <a:latin typeface="Times" charset="0"/>
              </a:rPr>
              <a:t>I</a:t>
            </a:r>
          </a:p>
        </p:txBody>
      </p:sp>
      <p:sp>
        <p:nvSpPr>
          <p:cNvPr id="160783" name="Text Box 15"/>
          <p:cNvSpPr txBox="1">
            <a:spLocks noChangeArrowheads="1"/>
          </p:cNvSpPr>
          <p:nvPr/>
        </p:nvSpPr>
        <p:spPr bwMode="auto">
          <a:xfrm>
            <a:off x="5868988" y="4533900"/>
            <a:ext cx="303212" cy="457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2400" b="1">
                <a:solidFill>
                  <a:srgbClr val="FF0000"/>
                </a:solidFill>
                <a:latin typeface="Times" charset="0"/>
              </a:rPr>
              <a:t>I</a:t>
            </a:r>
          </a:p>
        </p:txBody>
      </p:sp>
    </p:spTree>
    <p:extLst>
      <p:ext uri="{BB962C8B-B14F-4D97-AF65-F5344CB8AC3E}">
        <p14:creationId xmlns:p14="http://schemas.microsoft.com/office/powerpoint/2010/main" val="12252856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ln/>
        </p:spPr>
        <p:txBody>
          <a:bodyPr/>
          <a:lstStyle/>
          <a:p>
            <a:r>
              <a:rPr lang="en-US" altLang="zh-CN"/>
              <a:t>What is Attributes</a:t>
            </a:r>
          </a:p>
        </p:txBody>
      </p:sp>
      <p:sp>
        <p:nvSpPr>
          <p:cNvPr id="350211"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a:t>An attribute is a logical data value of an object</a:t>
            </a:r>
          </a:p>
          <a:p>
            <a:r>
              <a:rPr lang="en-US" altLang="zh-CN"/>
              <a:t>Include the following attributes in a domain model: Those for which the requirements (for example, use cases) suggest or imply a need to </a:t>
            </a:r>
            <a:r>
              <a:rPr lang="en-US" altLang="zh-CN" u="sng">
                <a:solidFill>
                  <a:srgbClr val="FF3300"/>
                </a:solidFill>
              </a:rPr>
              <a:t>remember information</a:t>
            </a:r>
            <a:r>
              <a:rPr lang="en-US" altLang="zh-CN"/>
              <a:t>.</a:t>
            </a:r>
          </a:p>
          <a:p>
            <a:endParaRPr lang="en-US" altLang="zh-CN"/>
          </a:p>
        </p:txBody>
      </p:sp>
    </p:spTree>
    <p:extLst>
      <p:ext uri="{BB962C8B-B14F-4D97-AF65-F5344CB8AC3E}">
        <p14:creationId xmlns:p14="http://schemas.microsoft.com/office/powerpoint/2010/main" val="176227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ln/>
        </p:spPr>
        <p:txBody>
          <a:bodyPr/>
          <a:lstStyle/>
          <a:p>
            <a:r>
              <a:rPr lang="en-US" altLang="zh-CN"/>
              <a:t>UML Attribute Notation</a:t>
            </a:r>
          </a:p>
        </p:txBody>
      </p:sp>
      <p:sp>
        <p:nvSpPr>
          <p:cNvPr id="352259" name="Rectangle 3" descr="Rectangle: Click to edit Master text styles&#10;Second level&#10;Third level&#10;Fourth level&#10;Fifth level"/>
          <p:cNvSpPr>
            <a:spLocks noGrp="1" noChangeArrowheads="1"/>
          </p:cNvSpPr>
          <p:nvPr>
            <p:ph type="body" idx="1"/>
          </p:nvPr>
        </p:nvSpPr>
        <p:spPr>
          <a:ln/>
        </p:spPr>
        <p:txBody>
          <a:bodyPr/>
          <a:lstStyle/>
          <a:p>
            <a:endParaRPr lang="en-US"/>
          </a:p>
        </p:txBody>
      </p:sp>
      <p:grpSp>
        <p:nvGrpSpPr>
          <p:cNvPr id="5" name="Group 15"/>
          <p:cNvGrpSpPr>
            <a:grpSpLocks/>
          </p:cNvGrpSpPr>
          <p:nvPr/>
        </p:nvGrpSpPr>
        <p:grpSpPr bwMode="auto">
          <a:xfrm>
            <a:off x="2262188" y="2352675"/>
            <a:ext cx="4386262" cy="1608138"/>
            <a:chOff x="1693" y="1374"/>
            <a:chExt cx="2763" cy="1013"/>
          </a:xfrm>
        </p:grpSpPr>
        <p:grpSp>
          <p:nvGrpSpPr>
            <p:cNvPr id="6" name="Group 13"/>
            <p:cNvGrpSpPr>
              <a:grpSpLocks/>
            </p:cNvGrpSpPr>
            <p:nvPr/>
          </p:nvGrpSpPr>
          <p:grpSpPr bwMode="auto">
            <a:xfrm>
              <a:off x="1693" y="1374"/>
              <a:ext cx="2763" cy="267"/>
              <a:chOff x="1693" y="1377"/>
              <a:chExt cx="2763" cy="267"/>
            </a:xfrm>
          </p:grpSpPr>
          <p:sp>
            <p:nvSpPr>
              <p:cNvPr id="14" name="Rectangle 4"/>
              <p:cNvSpPr>
                <a:spLocks noChangeArrowheads="1"/>
              </p:cNvSpPr>
              <p:nvPr/>
            </p:nvSpPr>
            <p:spPr bwMode="auto">
              <a:xfrm>
                <a:off x="1693" y="1377"/>
                <a:ext cx="2763" cy="267"/>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5" name="Rectangle 5"/>
              <p:cNvSpPr>
                <a:spLocks noChangeArrowheads="1"/>
              </p:cNvSpPr>
              <p:nvPr/>
            </p:nvSpPr>
            <p:spPr bwMode="auto">
              <a:xfrm>
                <a:off x="2497" y="1434"/>
                <a:ext cx="103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EmergencyReport</a:t>
                </a:r>
                <a:endParaRPr lang="en-US" sz="1600"/>
              </a:p>
            </p:txBody>
          </p:sp>
        </p:grpSp>
        <p:sp>
          <p:nvSpPr>
            <p:cNvPr id="7" name="Rectangle 8"/>
            <p:cNvSpPr>
              <a:spLocks noChangeArrowheads="1"/>
            </p:cNvSpPr>
            <p:nvPr/>
          </p:nvSpPr>
          <p:spPr bwMode="auto">
            <a:xfrm>
              <a:off x="1693" y="2217"/>
              <a:ext cx="2763" cy="170"/>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8" name="Group 14"/>
            <p:cNvGrpSpPr>
              <a:grpSpLocks/>
            </p:cNvGrpSpPr>
            <p:nvPr/>
          </p:nvGrpSpPr>
          <p:grpSpPr bwMode="auto">
            <a:xfrm>
              <a:off x="1693" y="1641"/>
              <a:ext cx="2763" cy="576"/>
              <a:chOff x="1693" y="1641"/>
              <a:chExt cx="2763" cy="576"/>
            </a:xfrm>
          </p:grpSpPr>
          <p:sp>
            <p:nvSpPr>
              <p:cNvPr id="9" name="Rectangle 6"/>
              <p:cNvSpPr>
                <a:spLocks noChangeArrowheads="1"/>
              </p:cNvSpPr>
              <p:nvPr/>
            </p:nvSpPr>
            <p:spPr bwMode="auto">
              <a:xfrm>
                <a:off x="1693" y="1641"/>
                <a:ext cx="2763" cy="576"/>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0" name="Group 11"/>
              <p:cNvGrpSpPr>
                <a:grpSpLocks/>
              </p:cNvGrpSpPr>
              <p:nvPr/>
            </p:nvGrpSpPr>
            <p:grpSpPr bwMode="auto">
              <a:xfrm>
                <a:off x="1765" y="1740"/>
                <a:ext cx="1895" cy="379"/>
                <a:chOff x="1736" y="1746"/>
                <a:chExt cx="1895" cy="379"/>
              </a:xfrm>
            </p:grpSpPr>
            <p:sp>
              <p:nvSpPr>
                <p:cNvPr id="11" name="Rectangle 7"/>
                <p:cNvSpPr>
                  <a:spLocks noChangeArrowheads="1"/>
                </p:cNvSpPr>
                <p:nvPr/>
              </p:nvSpPr>
              <p:spPr bwMode="auto">
                <a:xfrm>
                  <a:off x="1736" y="1746"/>
                  <a:ext cx="189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emergencyType:{fire,traffic,other}</a:t>
                  </a:r>
                  <a:endParaRPr lang="en-US" sz="1600"/>
                </a:p>
              </p:txBody>
            </p:sp>
            <p:sp>
              <p:nvSpPr>
                <p:cNvPr id="12" name="Rectangle 9"/>
                <p:cNvSpPr>
                  <a:spLocks noChangeArrowheads="1"/>
                </p:cNvSpPr>
                <p:nvPr/>
              </p:nvSpPr>
              <p:spPr bwMode="auto">
                <a:xfrm>
                  <a:off x="1736" y="1858"/>
                  <a:ext cx="810"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location:String</a:t>
                  </a:r>
                  <a:endParaRPr lang="en-US" sz="1600"/>
                </a:p>
              </p:txBody>
            </p:sp>
            <p:sp>
              <p:nvSpPr>
                <p:cNvPr id="13" name="Rectangle 10"/>
                <p:cNvSpPr>
                  <a:spLocks noChangeArrowheads="1"/>
                </p:cNvSpPr>
                <p:nvPr/>
              </p:nvSpPr>
              <p:spPr bwMode="auto">
                <a:xfrm>
                  <a:off x="1736" y="1971"/>
                  <a:ext cx="98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description:String</a:t>
                  </a:r>
                  <a:endParaRPr lang="en-US" sz="1600"/>
                </a:p>
              </p:txBody>
            </p:sp>
          </p:grpSp>
        </p:grpSp>
      </p:grpSp>
    </p:spTree>
    <p:extLst>
      <p:ext uri="{BB962C8B-B14F-4D97-AF65-F5344CB8AC3E}">
        <p14:creationId xmlns:p14="http://schemas.microsoft.com/office/powerpoint/2010/main" val="309297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ln/>
        </p:spPr>
        <p:txBody>
          <a:bodyPr/>
          <a:lstStyle/>
          <a:p>
            <a:r>
              <a:rPr lang="en-US" altLang="zh-CN"/>
              <a:t>Valid Attribute Types</a:t>
            </a:r>
          </a:p>
        </p:txBody>
      </p:sp>
      <p:sp>
        <p:nvSpPr>
          <p:cNvPr id="353283"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a:t>Keep Attributes Simple</a:t>
            </a:r>
          </a:p>
        </p:txBody>
      </p:sp>
      <p:pic>
        <p:nvPicPr>
          <p:cNvPr id="353286" name="Picture 6" descr="G:\Caojian\Document\Tutorial\Object Oriented Methodology and Technology\diagrams2\DM-Attributes\Flight-City.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76" y="2525380"/>
            <a:ext cx="7848394" cy="1633082"/>
          </a:xfrm>
          <a:prstGeom prst="rect">
            <a:avLst/>
          </a:prstGeom>
          <a:noFill/>
          <a:extLst>
            <a:ext uri="{909E8E84-426E-40dd-AFC4-6F175D3DCCD1}">
              <a14:hiddenFill xmlns="" xmlns:a14="http://schemas.microsoft.com/office/drawing/2010/main">
                <a:solidFill>
                  <a:srgbClr val="FFFFFF"/>
                </a:solidFill>
              </a14:hiddenFill>
            </a:ext>
          </a:extLst>
        </p:spPr>
      </p:pic>
      <p:sp>
        <p:nvSpPr>
          <p:cNvPr id="353287" name="Text Box 7"/>
          <p:cNvSpPr txBox="1">
            <a:spLocks noChangeArrowheads="1"/>
          </p:cNvSpPr>
          <p:nvPr/>
        </p:nvSpPr>
        <p:spPr bwMode="auto">
          <a:xfrm>
            <a:off x="345018" y="2525380"/>
            <a:ext cx="1524000" cy="1938992"/>
          </a:xfrm>
          <a:prstGeom prst="rect">
            <a:avLst/>
          </a:prstGeom>
          <a:solidFill>
            <a:schemeClr val="accent1"/>
          </a:solidFill>
          <a:ln w="12700">
            <a:solidFill>
              <a:srgbClr val="800000"/>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dirty="0"/>
              <a:t>Relate </a:t>
            </a:r>
            <a:r>
              <a:rPr lang="en-US" altLang="zh-CN" sz="2000" dirty="0" smtClean="0"/>
              <a:t>classes </a:t>
            </a:r>
            <a:r>
              <a:rPr lang="en-US" altLang="zh-CN" sz="2000" dirty="0"/>
              <a:t>with an association, not with an attribute</a:t>
            </a:r>
          </a:p>
        </p:txBody>
      </p:sp>
    </p:spTree>
    <p:extLst>
      <p:ext uri="{BB962C8B-B14F-4D97-AF65-F5344CB8AC3E}">
        <p14:creationId xmlns:p14="http://schemas.microsoft.com/office/powerpoint/2010/main" val="1938400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3287"/>
                                        </p:tgtEl>
                                        <p:attrNameLst>
                                          <p:attrName>style.visibility</p:attrName>
                                        </p:attrNameLst>
                                      </p:cBhvr>
                                      <p:to>
                                        <p:strVal val="visible"/>
                                      </p:to>
                                    </p:set>
                                    <p:animEffect transition="in" filter="blinds(horizontal)">
                                      <p:cBhvr>
                                        <p:cTn id="7" dur="500"/>
                                        <p:tgtEl>
                                          <p:spTgt spid="353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7"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ln/>
        </p:spPr>
        <p:txBody>
          <a:bodyPr/>
          <a:lstStyle/>
          <a:p>
            <a:r>
              <a:rPr lang="en-US" altLang="zh-CN"/>
              <a:t>Data Types</a:t>
            </a:r>
          </a:p>
        </p:txBody>
      </p:sp>
      <p:sp>
        <p:nvSpPr>
          <p:cNvPr id="355331" name="Rectangle 3" descr="Rectangle: Click to edit Master text styles&#10;Second level&#10;Third level&#10;Fourth level&#10;Fifth level"/>
          <p:cNvSpPr>
            <a:spLocks noGrp="1" noChangeArrowheads="1"/>
          </p:cNvSpPr>
          <p:nvPr>
            <p:ph type="body" idx="1"/>
          </p:nvPr>
        </p:nvSpPr>
        <p:spPr>
          <a:ln/>
        </p:spPr>
        <p:txBody>
          <a:bodyPr/>
          <a:lstStyle/>
          <a:p>
            <a:pPr>
              <a:lnSpc>
                <a:spcPct val="100000"/>
              </a:lnSpc>
            </a:pPr>
            <a:r>
              <a:rPr lang="en-US" altLang="zh-CN" sz="2400" dirty="0"/>
              <a:t>Primitive Types (number, string)</a:t>
            </a:r>
          </a:p>
          <a:p>
            <a:pPr>
              <a:lnSpc>
                <a:spcPct val="100000"/>
              </a:lnSpc>
            </a:pPr>
            <a:r>
              <a:rPr lang="en-US" altLang="zh-CN" sz="2400" dirty="0"/>
              <a:t>Non-primitive data type (phone number)</a:t>
            </a:r>
          </a:p>
          <a:p>
            <a:pPr>
              <a:lnSpc>
                <a:spcPct val="100000"/>
              </a:lnSpc>
            </a:pPr>
            <a:r>
              <a:rPr lang="en-US" altLang="zh-CN" sz="2400" dirty="0"/>
              <a:t>If it is naturally thought of a number ,string, </a:t>
            </a:r>
            <a:r>
              <a:rPr lang="en-US" altLang="zh-CN" sz="2400" dirty="0" err="1"/>
              <a:t>boolean</a:t>
            </a:r>
            <a:r>
              <a:rPr lang="en-US" altLang="zh-CN" sz="2400" dirty="0"/>
              <a:t>, date, or time then it is attribute; other wise, represent it as a separate conceptual class</a:t>
            </a:r>
          </a:p>
          <a:p>
            <a:pPr lvl="1">
              <a:lnSpc>
                <a:spcPct val="100000"/>
              </a:lnSpc>
            </a:pPr>
            <a:r>
              <a:rPr lang="en-US" altLang="zh-CN" sz="2000" dirty="0"/>
              <a:t>It is composed of separate sections</a:t>
            </a:r>
          </a:p>
          <a:p>
            <a:pPr lvl="1">
              <a:lnSpc>
                <a:spcPct val="100000"/>
              </a:lnSpc>
            </a:pPr>
            <a:r>
              <a:rPr lang="en-US" altLang="zh-CN" sz="2000" dirty="0"/>
              <a:t>There are operations usually associated with it, such as parsing or validation</a:t>
            </a:r>
          </a:p>
          <a:p>
            <a:pPr lvl="1">
              <a:lnSpc>
                <a:spcPct val="100000"/>
              </a:lnSpc>
            </a:pPr>
            <a:r>
              <a:rPr lang="en-US" altLang="zh-CN" sz="2000" dirty="0"/>
              <a:t>It has other attributes</a:t>
            </a:r>
          </a:p>
          <a:p>
            <a:pPr lvl="1">
              <a:lnSpc>
                <a:spcPct val="100000"/>
              </a:lnSpc>
            </a:pPr>
            <a:r>
              <a:rPr lang="en-US" altLang="zh-CN" sz="2000" dirty="0"/>
              <a:t>It is a quantity with a unit</a:t>
            </a:r>
          </a:p>
          <a:p>
            <a:pPr lvl="1">
              <a:lnSpc>
                <a:spcPct val="100000"/>
              </a:lnSpc>
            </a:pPr>
            <a:r>
              <a:rPr lang="en-US" altLang="zh-CN" sz="2000" dirty="0"/>
              <a:t>It is an abstraction of one or more type with some of these qualities</a:t>
            </a:r>
          </a:p>
        </p:txBody>
      </p:sp>
    </p:spTree>
    <p:extLst>
      <p:ext uri="{BB962C8B-B14F-4D97-AF65-F5344CB8AC3E}">
        <p14:creationId xmlns:p14="http://schemas.microsoft.com/office/powerpoint/2010/main" val="2243546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1905070" y="170617"/>
            <a:ext cx="6553028" cy="688975"/>
          </a:xfrm>
        </p:spPr>
        <p:txBody>
          <a:bodyPr/>
          <a:lstStyle/>
          <a:p>
            <a:r>
              <a:rPr lang="en-US" sz="2400" dirty="0" smtClean="0"/>
              <a:t>3.7 Modeling State-Dependent Behavior of Individual Objects</a:t>
            </a:r>
            <a:endParaRPr lang="en-US" sz="2400" dirty="0"/>
          </a:p>
        </p:txBody>
      </p:sp>
      <p:sp>
        <p:nvSpPr>
          <p:cNvPr id="14341" name="Rectangle 5"/>
          <p:cNvSpPr>
            <a:spLocks noGrp="1" noChangeArrowheads="1"/>
          </p:cNvSpPr>
          <p:nvPr>
            <p:ph type="body" idx="1"/>
          </p:nvPr>
        </p:nvSpPr>
        <p:spPr>
          <a:xfrm>
            <a:off x="462693" y="1143060"/>
            <a:ext cx="8229600" cy="5065712"/>
          </a:xfrm>
        </p:spPr>
        <p:txBody>
          <a:bodyPr/>
          <a:lstStyle/>
          <a:p>
            <a:endParaRPr lang="en-US" sz="2000" dirty="0"/>
          </a:p>
        </p:txBody>
      </p:sp>
      <p:grpSp>
        <p:nvGrpSpPr>
          <p:cNvPr id="4" name="Group 89"/>
          <p:cNvGrpSpPr>
            <a:grpSpLocks/>
          </p:cNvGrpSpPr>
          <p:nvPr/>
        </p:nvGrpSpPr>
        <p:grpSpPr bwMode="auto">
          <a:xfrm>
            <a:off x="1406525" y="1330325"/>
            <a:ext cx="6132513" cy="4900613"/>
            <a:chOff x="886" y="838"/>
            <a:chExt cx="3863" cy="3087"/>
          </a:xfrm>
        </p:grpSpPr>
        <p:sp>
          <p:nvSpPr>
            <p:cNvPr id="5" name="AutoShape 5"/>
            <p:cNvSpPr>
              <a:spLocks noChangeArrowheads="1"/>
            </p:cNvSpPr>
            <p:nvPr/>
          </p:nvSpPr>
          <p:spPr bwMode="auto">
            <a:xfrm>
              <a:off x="977" y="1073"/>
              <a:ext cx="3593" cy="1937"/>
            </a:xfrm>
            <a:prstGeom prst="roundRect">
              <a:avLst>
                <a:gd name="adj" fmla="val 10403"/>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 name="Rectangle 6"/>
            <p:cNvSpPr>
              <a:spLocks noChangeArrowheads="1"/>
            </p:cNvSpPr>
            <p:nvPr/>
          </p:nvSpPr>
          <p:spPr bwMode="auto">
            <a:xfrm>
              <a:off x="2614" y="1146"/>
              <a:ext cx="3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Active</a:t>
              </a:r>
              <a:endParaRPr lang="en-US"/>
            </a:p>
          </p:txBody>
        </p:sp>
        <p:grpSp>
          <p:nvGrpSpPr>
            <p:cNvPr id="7" name="Group 82"/>
            <p:cNvGrpSpPr>
              <a:grpSpLocks/>
            </p:cNvGrpSpPr>
            <p:nvPr/>
          </p:nvGrpSpPr>
          <p:grpSpPr bwMode="auto">
            <a:xfrm>
              <a:off x="1324" y="3323"/>
              <a:ext cx="783" cy="358"/>
              <a:chOff x="1324" y="3323"/>
              <a:chExt cx="783" cy="358"/>
            </a:xfrm>
          </p:grpSpPr>
          <p:sp>
            <p:nvSpPr>
              <p:cNvPr id="86" name="AutoShape 7"/>
              <p:cNvSpPr>
                <a:spLocks noChangeArrowheads="1"/>
              </p:cNvSpPr>
              <p:nvPr/>
            </p:nvSpPr>
            <p:spPr bwMode="auto">
              <a:xfrm>
                <a:off x="1324" y="3323"/>
                <a:ext cx="783" cy="358"/>
              </a:xfrm>
              <a:prstGeom prst="roundRect">
                <a:avLst>
                  <a:gd name="adj" fmla="val 48463"/>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7" name="Rectangle 8"/>
              <p:cNvSpPr>
                <a:spLocks noChangeArrowheads="1"/>
              </p:cNvSpPr>
              <p:nvPr/>
            </p:nvSpPr>
            <p:spPr bwMode="auto">
              <a:xfrm>
                <a:off x="1484" y="3445"/>
                <a:ext cx="46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Inactive</a:t>
                </a:r>
                <a:endParaRPr lang="en-US"/>
              </a:p>
            </p:txBody>
          </p:sp>
        </p:grpSp>
        <p:grpSp>
          <p:nvGrpSpPr>
            <p:cNvPr id="8" name="Group 83"/>
            <p:cNvGrpSpPr>
              <a:grpSpLocks/>
            </p:cNvGrpSpPr>
            <p:nvPr/>
          </p:nvGrpSpPr>
          <p:grpSpPr bwMode="auto">
            <a:xfrm>
              <a:off x="2488" y="3323"/>
              <a:ext cx="783" cy="358"/>
              <a:chOff x="2488" y="3323"/>
              <a:chExt cx="783" cy="358"/>
            </a:xfrm>
          </p:grpSpPr>
          <p:sp>
            <p:nvSpPr>
              <p:cNvPr id="84" name="AutoShape 9"/>
              <p:cNvSpPr>
                <a:spLocks noChangeArrowheads="1"/>
              </p:cNvSpPr>
              <p:nvPr/>
            </p:nvSpPr>
            <p:spPr bwMode="auto">
              <a:xfrm>
                <a:off x="2488" y="3323"/>
                <a:ext cx="783" cy="358"/>
              </a:xfrm>
              <a:prstGeom prst="roundRect">
                <a:avLst>
                  <a:gd name="adj" fmla="val 48463"/>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5" name="Rectangle 10"/>
              <p:cNvSpPr>
                <a:spLocks noChangeArrowheads="1"/>
              </p:cNvSpPr>
              <p:nvPr/>
            </p:nvSpPr>
            <p:spPr bwMode="auto">
              <a:xfrm>
                <a:off x="2706" y="3445"/>
                <a:ext cx="34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Closed</a:t>
                </a:r>
                <a:endParaRPr lang="en-US"/>
              </a:p>
            </p:txBody>
          </p:sp>
        </p:grpSp>
        <p:grpSp>
          <p:nvGrpSpPr>
            <p:cNvPr id="9" name="Group 84"/>
            <p:cNvGrpSpPr>
              <a:grpSpLocks/>
            </p:cNvGrpSpPr>
            <p:nvPr/>
          </p:nvGrpSpPr>
          <p:grpSpPr bwMode="auto">
            <a:xfrm>
              <a:off x="3641" y="3323"/>
              <a:ext cx="783" cy="358"/>
              <a:chOff x="3641" y="3323"/>
              <a:chExt cx="783" cy="358"/>
            </a:xfrm>
          </p:grpSpPr>
          <p:sp>
            <p:nvSpPr>
              <p:cNvPr id="82" name="AutoShape 11"/>
              <p:cNvSpPr>
                <a:spLocks noChangeArrowheads="1"/>
              </p:cNvSpPr>
              <p:nvPr/>
            </p:nvSpPr>
            <p:spPr bwMode="auto">
              <a:xfrm>
                <a:off x="3641" y="3323"/>
                <a:ext cx="783" cy="358"/>
              </a:xfrm>
              <a:prstGeom prst="roundRect">
                <a:avLst>
                  <a:gd name="adj" fmla="val 48463"/>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3" name="Rectangle 12"/>
              <p:cNvSpPr>
                <a:spLocks noChangeArrowheads="1"/>
              </p:cNvSpPr>
              <p:nvPr/>
            </p:nvSpPr>
            <p:spPr bwMode="auto">
              <a:xfrm>
                <a:off x="3801" y="3445"/>
                <a:ext cx="46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Archived</a:t>
                </a:r>
                <a:endParaRPr lang="en-US"/>
              </a:p>
            </p:txBody>
          </p:sp>
        </p:grpSp>
        <p:sp>
          <p:nvSpPr>
            <p:cNvPr id="10" name="Line 13"/>
            <p:cNvSpPr>
              <a:spLocks noChangeShapeType="1"/>
            </p:cNvSpPr>
            <p:nvPr/>
          </p:nvSpPr>
          <p:spPr bwMode="auto">
            <a:xfrm>
              <a:off x="1704" y="3200"/>
              <a:ext cx="1" cy="11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 name="Freeform 14"/>
            <p:cNvSpPr>
              <a:spLocks/>
            </p:cNvSpPr>
            <p:nvPr/>
          </p:nvSpPr>
          <p:spPr bwMode="auto">
            <a:xfrm>
              <a:off x="1671" y="3200"/>
              <a:ext cx="67" cy="112"/>
            </a:xfrm>
            <a:custGeom>
              <a:avLst/>
              <a:gdLst>
                <a:gd name="T0" fmla="*/ 67 w 67"/>
                <a:gd name="T1" fmla="*/ 0 h 112"/>
                <a:gd name="T2" fmla="*/ 33 w 67"/>
                <a:gd name="T3" fmla="*/ 112 h 112"/>
                <a:gd name="T4" fmla="*/ 0 w 67"/>
                <a:gd name="T5" fmla="*/ 0 h 112"/>
              </a:gdLst>
              <a:ahLst/>
              <a:cxnLst>
                <a:cxn ang="0">
                  <a:pos x="T0" y="T1"/>
                </a:cxn>
                <a:cxn ang="0">
                  <a:pos x="T2" y="T3"/>
                </a:cxn>
                <a:cxn ang="0">
                  <a:pos x="T4" y="T5"/>
                </a:cxn>
              </a:cxnLst>
              <a:rect l="0" t="0" r="r" b="b"/>
              <a:pathLst>
                <a:path w="67" h="112">
                  <a:moveTo>
                    <a:pt x="67" y="0"/>
                  </a:moveTo>
                  <a:lnTo>
                    <a:pt x="33" y="112"/>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 name="Line 15"/>
            <p:cNvSpPr>
              <a:spLocks noChangeShapeType="1"/>
            </p:cNvSpPr>
            <p:nvPr/>
          </p:nvSpPr>
          <p:spPr bwMode="auto">
            <a:xfrm>
              <a:off x="1704" y="2998"/>
              <a:ext cx="1" cy="20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 name="Line 16"/>
            <p:cNvSpPr>
              <a:spLocks noChangeShapeType="1"/>
            </p:cNvSpPr>
            <p:nvPr/>
          </p:nvSpPr>
          <p:spPr bwMode="auto">
            <a:xfrm>
              <a:off x="2353" y="3491"/>
              <a:ext cx="124"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Freeform 17"/>
            <p:cNvSpPr>
              <a:spLocks/>
            </p:cNvSpPr>
            <p:nvPr/>
          </p:nvSpPr>
          <p:spPr bwMode="auto">
            <a:xfrm>
              <a:off x="2353" y="3457"/>
              <a:ext cx="124" cy="67"/>
            </a:xfrm>
            <a:custGeom>
              <a:avLst/>
              <a:gdLst>
                <a:gd name="T0" fmla="*/ 0 w 124"/>
                <a:gd name="T1" fmla="*/ 0 h 67"/>
                <a:gd name="T2" fmla="*/ 124 w 124"/>
                <a:gd name="T3" fmla="*/ 34 h 67"/>
                <a:gd name="T4" fmla="*/ 0 w 124"/>
                <a:gd name="T5" fmla="*/ 67 h 67"/>
              </a:gdLst>
              <a:ahLst/>
              <a:cxnLst>
                <a:cxn ang="0">
                  <a:pos x="T0" y="T1"/>
                </a:cxn>
                <a:cxn ang="0">
                  <a:pos x="T2" y="T3"/>
                </a:cxn>
                <a:cxn ang="0">
                  <a:pos x="T4" y="T5"/>
                </a:cxn>
              </a:cxnLst>
              <a:rect l="0" t="0" r="r" b="b"/>
              <a:pathLst>
                <a:path w="124" h="67">
                  <a:moveTo>
                    <a:pt x="0" y="0"/>
                  </a:moveTo>
                  <a:lnTo>
                    <a:pt x="124" y="34"/>
                  </a:lnTo>
                  <a:lnTo>
                    <a:pt x="0" y="67"/>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5" name="Line 18"/>
            <p:cNvSpPr>
              <a:spLocks noChangeShapeType="1"/>
            </p:cNvSpPr>
            <p:nvPr/>
          </p:nvSpPr>
          <p:spPr bwMode="auto">
            <a:xfrm>
              <a:off x="2096" y="3491"/>
              <a:ext cx="25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9"/>
            <p:cNvSpPr>
              <a:spLocks noChangeShapeType="1"/>
            </p:cNvSpPr>
            <p:nvPr/>
          </p:nvSpPr>
          <p:spPr bwMode="auto">
            <a:xfrm>
              <a:off x="3517" y="3491"/>
              <a:ext cx="11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 name="Freeform 20"/>
            <p:cNvSpPr>
              <a:spLocks/>
            </p:cNvSpPr>
            <p:nvPr/>
          </p:nvSpPr>
          <p:spPr bwMode="auto">
            <a:xfrm>
              <a:off x="3517" y="3457"/>
              <a:ext cx="112" cy="67"/>
            </a:xfrm>
            <a:custGeom>
              <a:avLst/>
              <a:gdLst>
                <a:gd name="T0" fmla="*/ 0 w 112"/>
                <a:gd name="T1" fmla="*/ 0 h 67"/>
                <a:gd name="T2" fmla="*/ 112 w 112"/>
                <a:gd name="T3" fmla="*/ 34 h 67"/>
                <a:gd name="T4" fmla="*/ 0 w 112"/>
                <a:gd name="T5" fmla="*/ 67 h 67"/>
              </a:gdLst>
              <a:ahLst/>
              <a:cxnLst>
                <a:cxn ang="0">
                  <a:pos x="T0" y="T1"/>
                </a:cxn>
                <a:cxn ang="0">
                  <a:pos x="T2" y="T3"/>
                </a:cxn>
                <a:cxn ang="0">
                  <a:pos x="T4" y="T5"/>
                </a:cxn>
              </a:cxnLst>
              <a:rect l="0" t="0" r="r" b="b"/>
              <a:pathLst>
                <a:path w="112" h="67">
                  <a:moveTo>
                    <a:pt x="0" y="0"/>
                  </a:moveTo>
                  <a:lnTo>
                    <a:pt x="112" y="34"/>
                  </a:lnTo>
                  <a:lnTo>
                    <a:pt x="0" y="67"/>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8" name="Line 21"/>
            <p:cNvSpPr>
              <a:spLocks noChangeShapeType="1"/>
            </p:cNvSpPr>
            <p:nvPr/>
          </p:nvSpPr>
          <p:spPr bwMode="auto">
            <a:xfrm>
              <a:off x="3260" y="3491"/>
              <a:ext cx="25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 name="Rectangle 23"/>
            <p:cNvSpPr>
              <a:spLocks noChangeArrowheads="1"/>
            </p:cNvSpPr>
            <p:nvPr/>
          </p:nvSpPr>
          <p:spPr bwMode="auto">
            <a:xfrm>
              <a:off x="1844" y="3720"/>
              <a:ext cx="232"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all </a:t>
              </a:r>
              <a:endParaRPr lang="en-US"/>
            </a:p>
          </p:txBody>
        </p:sp>
        <p:sp>
          <p:nvSpPr>
            <p:cNvPr id="20" name="Rectangle 25"/>
            <p:cNvSpPr>
              <a:spLocks noChangeArrowheads="1"/>
            </p:cNvSpPr>
            <p:nvPr/>
          </p:nvSpPr>
          <p:spPr bwMode="auto">
            <a:xfrm>
              <a:off x="3034" y="3183"/>
              <a:ext cx="29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when </a:t>
              </a:r>
              <a:endParaRPr lang="en-US"/>
            </a:p>
          </p:txBody>
        </p:sp>
        <p:sp>
          <p:nvSpPr>
            <p:cNvPr id="21" name="Rectangle 26"/>
            <p:cNvSpPr>
              <a:spLocks noChangeArrowheads="1"/>
            </p:cNvSpPr>
            <p:nvPr/>
          </p:nvSpPr>
          <p:spPr bwMode="auto">
            <a:xfrm>
              <a:off x="3303" y="3183"/>
              <a:ext cx="5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d</a:t>
              </a:r>
              <a:endParaRPr lang="en-US"/>
            </a:p>
          </p:txBody>
        </p:sp>
        <p:sp>
          <p:nvSpPr>
            <p:cNvPr id="22" name="Rectangle 27"/>
            <p:cNvSpPr>
              <a:spLocks noChangeArrowheads="1"/>
            </p:cNvSpPr>
            <p:nvPr/>
          </p:nvSpPr>
          <p:spPr bwMode="auto">
            <a:xfrm>
              <a:off x="3357" y="3183"/>
              <a:ext cx="58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ate &gt; 1yr.</a:t>
              </a:r>
              <a:endParaRPr lang="en-US"/>
            </a:p>
          </p:txBody>
        </p:sp>
        <p:sp>
          <p:nvSpPr>
            <p:cNvPr id="23" name="Oval 28"/>
            <p:cNvSpPr>
              <a:spLocks noChangeArrowheads="1"/>
            </p:cNvSpPr>
            <p:nvPr/>
          </p:nvSpPr>
          <p:spPr bwMode="auto">
            <a:xfrm>
              <a:off x="2756" y="838"/>
              <a:ext cx="79" cy="79"/>
            </a:xfrm>
            <a:prstGeom prst="ellipse">
              <a:avLst/>
            </a:prstGeom>
            <a:solidFill>
              <a:srgbClr val="000000"/>
            </a:solidFill>
            <a:ln w="17463">
              <a:solidFill>
                <a:srgbClr val="000000"/>
              </a:solidFill>
              <a:round/>
              <a:headEnd/>
              <a:tailEnd/>
            </a:ln>
          </p:spPr>
          <p:txBody>
            <a:bodyPr/>
            <a:lstStyle/>
            <a:p>
              <a:endParaRPr lang="en-US"/>
            </a:p>
          </p:txBody>
        </p:sp>
        <p:sp>
          <p:nvSpPr>
            <p:cNvPr id="24" name="Line 29"/>
            <p:cNvSpPr>
              <a:spLocks noChangeShapeType="1"/>
            </p:cNvSpPr>
            <p:nvPr/>
          </p:nvSpPr>
          <p:spPr bwMode="auto">
            <a:xfrm>
              <a:off x="2790" y="950"/>
              <a:ext cx="1" cy="123"/>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Freeform 30"/>
            <p:cNvSpPr>
              <a:spLocks/>
            </p:cNvSpPr>
            <p:nvPr/>
          </p:nvSpPr>
          <p:spPr bwMode="auto">
            <a:xfrm>
              <a:off x="2756" y="961"/>
              <a:ext cx="68" cy="112"/>
            </a:xfrm>
            <a:custGeom>
              <a:avLst/>
              <a:gdLst>
                <a:gd name="T0" fmla="*/ 68 w 68"/>
                <a:gd name="T1" fmla="*/ 0 h 112"/>
                <a:gd name="T2" fmla="*/ 34 w 68"/>
                <a:gd name="T3" fmla="*/ 112 h 112"/>
                <a:gd name="T4" fmla="*/ 0 w 68"/>
                <a:gd name="T5" fmla="*/ 0 h 112"/>
              </a:gdLst>
              <a:ahLst/>
              <a:cxnLst>
                <a:cxn ang="0">
                  <a:pos x="T0" y="T1"/>
                </a:cxn>
                <a:cxn ang="0">
                  <a:pos x="T2" y="T3"/>
                </a:cxn>
                <a:cxn ang="0">
                  <a:pos x="T4" y="T5"/>
                </a:cxn>
              </a:cxnLst>
              <a:rect l="0" t="0" r="r" b="b"/>
              <a:pathLst>
                <a:path w="68" h="112">
                  <a:moveTo>
                    <a:pt x="68" y="0"/>
                  </a:moveTo>
                  <a:lnTo>
                    <a:pt x="34" y="112"/>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6" name="Line 31"/>
            <p:cNvSpPr>
              <a:spLocks noChangeShapeType="1"/>
            </p:cNvSpPr>
            <p:nvPr/>
          </p:nvSpPr>
          <p:spPr bwMode="auto">
            <a:xfrm>
              <a:off x="2790" y="883"/>
              <a:ext cx="1" cy="67"/>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 name="Oval 32"/>
            <p:cNvSpPr>
              <a:spLocks noChangeArrowheads="1"/>
            </p:cNvSpPr>
            <p:nvPr/>
          </p:nvSpPr>
          <p:spPr bwMode="auto">
            <a:xfrm>
              <a:off x="4648" y="3457"/>
              <a:ext cx="78" cy="78"/>
            </a:xfrm>
            <a:prstGeom prst="ellipse">
              <a:avLst/>
            </a:prstGeom>
            <a:solidFill>
              <a:srgbClr val="000000"/>
            </a:solidFill>
            <a:ln w="17463">
              <a:solidFill>
                <a:srgbClr val="000000"/>
              </a:solidFill>
              <a:round/>
              <a:headEnd/>
              <a:tailEnd/>
            </a:ln>
          </p:spPr>
          <p:txBody>
            <a:bodyPr/>
            <a:lstStyle/>
            <a:p>
              <a:endParaRPr lang="en-US"/>
            </a:p>
          </p:txBody>
        </p:sp>
        <p:sp>
          <p:nvSpPr>
            <p:cNvPr id="28" name="Line 33"/>
            <p:cNvSpPr>
              <a:spLocks noChangeShapeType="1"/>
            </p:cNvSpPr>
            <p:nvPr/>
          </p:nvSpPr>
          <p:spPr bwMode="auto">
            <a:xfrm>
              <a:off x="4502" y="3491"/>
              <a:ext cx="11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Freeform 34"/>
            <p:cNvSpPr>
              <a:spLocks/>
            </p:cNvSpPr>
            <p:nvPr/>
          </p:nvSpPr>
          <p:spPr bwMode="auto">
            <a:xfrm>
              <a:off x="4502" y="3457"/>
              <a:ext cx="112" cy="67"/>
            </a:xfrm>
            <a:custGeom>
              <a:avLst/>
              <a:gdLst>
                <a:gd name="T0" fmla="*/ 0 w 112"/>
                <a:gd name="T1" fmla="*/ 0 h 67"/>
                <a:gd name="T2" fmla="*/ 112 w 112"/>
                <a:gd name="T3" fmla="*/ 34 h 67"/>
                <a:gd name="T4" fmla="*/ 0 w 112"/>
                <a:gd name="T5" fmla="*/ 67 h 67"/>
              </a:gdLst>
              <a:ahLst/>
              <a:cxnLst>
                <a:cxn ang="0">
                  <a:pos x="T0" y="T1"/>
                </a:cxn>
                <a:cxn ang="0">
                  <a:pos x="T2" y="T3"/>
                </a:cxn>
                <a:cxn ang="0">
                  <a:pos x="T4" y="T5"/>
                </a:cxn>
              </a:cxnLst>
              <a:rect l="0" t="0" r="r" b="b"/>
              <a:pathLst>
                <a:path w="112" h="67">
                  <a:moveTo>
                    <a:pt x="0" y="0"/>
                  </a:moveTo>
                  <a:lnTo>
                    <a:pt x="112" y="34"/>
                  </a:lnTo>
                  <a:lnTo>
                    <a:pt x="0" y="67"/>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 name="Line 35"/>
            <p:cNvSpPr>
              <a:spLocks noChangeShapeType="1"/>
            </p:cNvSpPr>
            <p:nvPr/>
          </p:nvSpPr>
          <p:spPr bwMode="auto">
            <a:xfrm flipH="1">
              <a:off x="4424" y="3491"/>
              <a:ext cx="78"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Oval 36"/>
            <p:cNvSpPr>
              <a:spLocks noChangeArrowheads="1"/>
            </p:cNvSpPr>
            <p:nvPr/>
          </p:nvSpPr>
          <p:spPr bwMode="auto">
            <a:xfrm>
              <a:off x="4625" y="3435"/>
              <a:ext cx="124" cy="123"/>
            </a:xfrm>
            <a:prstGeom prst="ellipse">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32" name="Group 87"/>
            <p:cNvGrpSpPr>
              <a:grpSpLocks/>
            </p:cNvGrpSpPr>
            <p:nvPr/>
          </p:nvGrpSpPr>
          <p:grpSpPr bwMode="auto">
            <a:xfrm>
              <a:off x="1844" y="3720"/>
              <a:ext cx="986" cy="205"/>
              <a:chOff x="1844" y="3720"/>
              <a:chExt cx="986" cy="205"/>
            </a:xfrm>
          </p:grpSpPr>
          <p:sp>
            <p:nvSpPr>
              <p:cNvPr id="80" name="Rectangle 24"/>
              <p:cNvSpPr>
                <a:spLocks noChangeArrowheads="1"/>
              </p:cNvSpPr>
              <p:nvPr/>
            </p:nvSpPr>
            <p:spPr bwMode="auto">
              <a:xfrm>
                <a:off x="2076" y="3720"/>
                <a:ext cx="522"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resources</a:t>
                </a:r>
                <a:endParaRPr lang="en-US"/>
              </a:p>
            </p:txBody>
          </p:sp>
          <p:sp>
            <p:nvSpPr>
              <p:cNvPr id="81" name="Rectangle 37"/>
              <p:cNvSpPr>
                <a:spLocks noChangeArrowheads="1"/>
              </p:cNvSpPr>
              <p:nvPr/>
            </p:nvSpPr>
            <p:spPr bwMode="auto">
              <a:xfrm>
                <a:off x="1844" y="3810"/>
                <a:ext cx="986"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submitted reports</a:t>
                </a:r>
                <a:endParaRPr lang="en-US"/>
              </a:p>
            </p:txBody>
          </p:sp>
        </p:grpSp>
        <p:grpSp>
          <p:nvGrpSpPr>
            <p:cNvPr id="33" name="Group 79"/>
            <p:cNvGrpSpPr>
              <a:grpSpLocks/>
            </p:cNvGrpSpPr>
            <p:nvPr/>
          </p:nvGrpSpPr>
          <p:grpSpPr bwMode="auto">
            <a:xfrm>
              <a:off x="1167" y="1655"/>
              <a:ext cx="783" cy="358"/>
              <a:chOff x="1167" y="1655"/>
              <a:chExt cx="783" cy="358"/>
            </a:xfrm>
          </p:grpSpPr>
          <p:sp>
            <p:nvSpPr>
              <p:cNvPr id="78" name="AutoShape 38"/>
              <p:cNvSpPr>
                <a:spLocks noChangeArrowheads="1"/>
              </p:cNvSpPr>
              <p:nvPr/>
            </p:nvSpPr>
            <p:spPr bwMode="auto">
              <a:xfrm>
                <a:off x="1167" y="1655"/>
                <a:ext cx="783" cy="358"/>
              </a:xfrm>
              <a:prstGeom prst="roundRect">
                <a:avLst>
                  <a:gd name="adj" fmla="val 48463"/>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9" name="Rectangle 39"/>
              <p:cNvSpPr>
                <a:spLocks noChangeArrowheads="1"/>
              </p:cNvSpPr>
              <p:nvPr/>
            </p:nvSpPr>
            <p:spPr bwMode="auto">
              <a:xfrm>
                <a:off x="1327" y="1777"/>
                <a:ext cx="46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Reported</a:t>
                </a:r>
                <a:endParaRPr lang="en-US"/>
              </a:p>
            </p:txBody>
          </p:sp>
        </p:grpSp>
        <p:grpSp>
          <p:nvGrpSpPr>
            <p:cNvPr id="34" name="Group 78"/>
            <p:cNvGrpSpPr>
              <a:grpSpLocks/>
            </p:cNvGrpSpPr>
            <p:nvPr/>
          </p:nvGrpSpPr>
          <p:grpSpPr bwMode="auto">
            <a:xfrm>
              <a:off x="2320" y="1655"/>
              <a:ext cx="783" cy="358"/>
              <a:chOff x="2320" y="1655"/>
              <a:chExt cx="783" cy="358"/>
            </a:xfrm>
          </p:grpSpPr>
          <p:sp>
            <p:nvSpPr>
              <p:cNvPr id="76" name="AutoShape 40"/>
              <p:cNvSpPr>
                <a:spLocks noChangeArrowheads="1"/>
              </p:cNvSpPr>
              <p:nvPr/>
            </p:nvSpPr>
            <p:spPr bwMode="auto">
              <a:xfrm>
                <a:off x="2320" y="1655"/>
                <a:ext cx="783" cy="358"/>
              </a:xfrm>
              <a:prstGeom prst="roundRect">
                <a:avLst>
                  <a:gd name="adj" fmla="val 48463"/>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7" name="Rectangle 41"/>
              <p:cNvSpPr>
                <a:spLocks noChangeArrowheads="1"/>
              </p:cNvSpPr>
              <p:nvPr/>
            </p:nvSpPr>
            <p:spPr bwMode="auto">
              <a:xfrm>
                <a:off x="2422" y="1777"/>
                <a:ext cx="58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Assessment</a:t>
                </a:r>
                <a:endParaRPr lang="en-US"/>
              </a:p>
            </p:txBody>
          </p:sp>
        </p:grpSp>
        <p:grpSp>
          <p:nvGrpSpPr>
            <p:cNvPr id="35" name="Group 81"/>
            <p:cNvGrpSpPr>
              <a:grpSpLocks/>
            </p:cNvGrpSpPr>
            <p:nvPr/>
          </p:nvGrpSpPr>
          <p:grpSpPr bwMode="auto">
            <a:xfrm>
              <a:off x="3488" y="2293"/>
              <a:ext cx="783" cy="358"/>
              <a:chOff x="3488" y="2293"/>
              <a:chExt cx="783" cy="358"/>
            </a:xfrm>
          </p:grpSpPr>
          <p:sp>
            <p:nvSpPr>
              <p:cNvPr id="74" name="AutoShape 42"/>
              <p:cNvSpPr>
                <a:spLocks noChangeArrowheads="1"/>
              </p:cNvSpPr>
              <p:nvPr/>
            </p:nvSpPr>
            <p:spPr bwMode="auto">
              <a:xfrm>
                <a:off x="3488" y="2293"/>
                <a:ext cx="783" cy="358"/>
              </a:xfrm>
              <a:prstGeom prst="roundRect">
                <a:avLst>
                  <a:gd name="adj" fmla="val 48463"/>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5" name="Rectangle 43"/>
              <p:cNvSpPr>
                <a:spLocks noChangeArrowheads="1"/>
              </p:cNvSpPr>
              <p:nvPr/>
            </p:nvSpPr>
            <p:spPr bwMode="auto">
              <a:xfrm>
                <a:off x="3503" y="2415"/>
                <a:ext cx="75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Disengagement</a:t>
                </a:r>
                <a:endParaRPr lang="en-US"/>
              </a:p>
            </p:txBody>
          </p:sp>
        </p:grpSp>
        <p:grpSp>
          <p:nvGrpSpPr>
            <p:cNvPr id="36" name="Group 80"/>
            <p:cNvGrpSpPr>
              <a:grpSpLocks/>
            </p:cNvGrpSpPr>
            <p:nvPr/>
          </p:nvGrpSpPr>
          <p:grpSpPr bwMode="auto">
            <a:xfrm>
              <a:off x="2320" y="2293"/>
              <a:ext cx="783" cy="358"/>
              <a:chOff x="2320" y="2293"/>
              <a:chExt cx="783" cy="358"/>
            </a:xfrm>
          </p:grpSpPr>
          <p:sp>
            <p:nvSpPr>
              <p:cNvPr id="72" name="AutoShape 44"/>
              <p:cNvSpPr>
                <a:spLocks noChangeArrowheads="1"/>
              </p:cNvSpPr>
              <p:nvPr/>
            </p:nvSpPr>
            <p:spPr bwMode="auto">
              <a:xfrm>
                <a:off x="2320" y="2293"/>
                <a:ext cx="783" cy="358"/>
              </a:xfrm>
              <a:prstGeom prst="roundRect">
                <a:avLst>
                  <a:gd name="adj" fmla="val 48463"/>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3" name="Rectangle 45"/>
              <p:cNvSpPr>
                <a:spLocks noChangeArrowheads="1"/>
              </p:cNvSpPr>
              <p:nvPr/>
            </p:nvSpPr>
            <p:spPr bwMode="auto">
              <a:xfrm>
                <a:off x="2480" y="2415"/>
                <a:ext cx="46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Response</a:t>
                </a:r>
                <a:endParaRPr lang="en-US"/>
              </a:p>
            </p:txBody>
          </p:sp>
        </p:grpSp>
        <p:sp>
          <p:nvSpPr>
            <p:cNvPr id="37" name="Oval 46"/>
            <p:cNvSpPr>
              <a:spLocks noChangeArrowheads="1"/>
            </p:cNvSpPr>
            <p:nvPr/>
          </p:nvSpPr>
          <p:spPr bwMode="auto">
            <a:xfrm>
              <a:off x="1525" y="1432"/>
              <a:ext cx="90" cy="78"/>
            </a:xfrm>
            <a:prstGeom prst="ellipse">
              <a:avLst/>
            </a:prstGeom>
            <a:solidFill>
              <a:srgbClr val="000000"/>
            </a:solidFill>
            <a:ln w="17463">
              <a:solidFill>
                <a:srgbClr val="000000"/>
              </a:solidFill>
              <a:round/>
              <a:headEnd/>
              <a:tailEnd/>
            </a:ln>
          </p:spPr>
          <p:txBody>
            <a:bodyPr/>
            <a:lstStyle/>
            <a:p>
              <a:endParaRPr lang="en-US"/>
            </a:p>
          </p:txBody>
        </p:sp>
        <p:sp>
          <p:nvSpPr>
            <p:cNvPr id="38" name="Line 47"/>
            <p:cNvSpPr>
              <a:spLocks noChangeShapeType="1"/>
            </p:cNvSpPr>
            <p:nvPr/>
          </p:nvSpPr>
          <p:spPr bwMode="auto">
            <a:xfrm>
              <a:off x="1570" y="1543"/>
              <a:ext cx="1" cy="11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 name="Freeform 48"/>
            <p:cNvSpPr>
              <a:spLocks/>
            </p:cNvSpPr>
            <p:nvPr/>
          </p:nvSpPr>
          <p:spPr bwMode="auto">
            <a:xfrm>
              <a:off x="1536" y="1543"/>
              <a:ext cx="68" cy="112"/>
            </a:xfrm>
            <a:custGeom>
              <a:avLst/>
              <a:gdLst>
                <a:gd name="T0" fmla="*/ 68 w 68"/>
                <a:gd name="T1" fmla="*/ 0 h 112"/>
                <a:gd name="T2" fmla="*/ 34 w 68"/>
                <a:gd name="T3" fmla="*/ 112 h 112"/>
                <a:gd name="T4" fmla="*/ 0 w 68"/>
                <a:gd name="T5" fmla="*/ 0 h 112"/>
              </a:gdLst>
              <a:ahLst/>
              <a:cxnLst>
                <a:cxn ang="0">
                  <a:pos x="T0" y="T1"/>
                </a:cxn>
                <a:cxn ang="0">
                  <a:pos x="T2" y="T3"/>
                </a:cxn>
                <a:cxn ang="0">
                  <a:pos x="T4" y="T5"/>
                </a:cxn>
              </a:cxnLst>
              <a:rect l="0" t="0" r="r" b="b"/>
              <a:pathLst>
                <a:path w="68" h="112">
                  <a:moveTo>
                    <a:pt x="68" y="0"/>
                  </a:moveTo>
                  <a:lnTo>
                    <a:pt x="34" y="112"/>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 name="Line 49"/>
            <p:cNvSpPr>
              <a:spLocks noChangeShapeType="1"/>
            </p:cNvSpPr>
            <p:nvPr/>
          </p:nvSpPr>
          <p:spPr bwMode="auto">
            <a:xfrm>
              <a:off x="1570" y="1476"/>
              <a:ext cx="1" cy="67"/>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 name="Line 50"/>
            <p:cNvSpPr>
              <a:spLocks noChangeShapeType="1"/>
            </p:cNvSpPr>
            <p:nvPr/>
          </p:nvSpPr>
          <p:spPr bwMode="auto">
            <a:xfrm>
              <a:off x="2197" y="1846"/>
              <a:ext cx="112"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 name="Freeform 51"/>
            <p:cNvSpPr>
              <a:spLocks/>
            </p:cNvSpPr>
            <p:nvPr/>
          </p:nvSpPr>
          <p:spPr bwMode="auto">
            <a:xfrm>
              <a:off x="2197" y="1812"/>
              <a:ext cx="112" cy="67"/>
            </a:xfrm>
            <a:custGeom>
              <a:avLst/>
              <a:gdLst>
                <a:gd name="T0" fmla="*/ 0 w 112"/>
                <a:gd name="T1" fmla="*/ 0 h 67"/>
                <a:gd name="T2" fmla="*/ 112 w 112"/>
                <a:gd name="T3" fmla="*/ 34 h 67"/>
                <a:gd name="T4" fmla="*/ 0 w 112"/>
                <a:gd name="T5" fmla="*/ 67 h 67"/>
              </a:gdLst>
              <a:ahLst/>
              <a:cxnLst>
                <a:cxn ang="0">
                  <a:pos x="T0" y="T1"/>
                </a:cxn>
                <a:cxn ang="0">
                  <a:pos x="T2" y="T3"/>
                </a:cxn>
                <a:cxn ang="0">
                  <a:pos x="T4" y="T5"/>
                </a:cxn>
              </a:cxnLst>
              <a:rect l="0" t="0" r="r" b="b"/>
              <a:pathLst>
                <a:path w="112" h="67">
                  <a:moveTo>
                    <a:pt x="0" y="0"/>
                  </a:moveTo>
                  <a:lnTo>
                    <a:pt x="112" y="34"/>
                  </a:lnTo>
                  <a:lnTo>
                    <a:pt x="0" y="67"/>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3" name="Line 52"/>
            <p:cNvSpPr>
              <a:spLocks noChangeShapeType="1"/>
            </p:cNvSpPr>
            <p:nvPr/>
          </p:nvSpPr>
          <p:spPr bwMode="auto">
            <a:xfrm>
              <a:off x="1939" y="1846"/>
              <a:ext cx="258"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 name="Line 53"/>
            <p:cNvSpPr>
              <a:spLocks noChangeShapeType="1"/>
            </p:cNvSpPr>
            <p:nvPr/>
          </p:nvSpPr>
          <p:spPr bwMode="auto">
            <a:xfrm>
              <a:off x="3350" y="2461"/>
              <a:ext cx="123"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 name="Freeform 54"/>
            <p:cNvSpPr>
              <a:spLocks/>
            </p:cNvSpPr>
            <p:nvPr/>
          </p:nvSpPr>
          <p:spPr bwMode="auto">
            <a:xfrm>
              <a:off x="3350" y="2428"/>
              <a:ext cx="123" cy="67"/>
            </a:xfrm>
            <a:custGeom>
              <a:avLst/>
              <a:gdLst>
                <a:gd name="T0" fmla="*/ 0 w 123"/>
                <a:gd name="T1" fmla="*/ 0 h 67"/>
                <a:gd name="T2" fmla="*/ 123 w 123"/>
                <a:gd name="T3" fmla="*/ 33 h 67"/>
                <a:gd name="T4" fmla="*/ 0 w 123"/>
                <a:gd name="T5" fmla="*/ 67 h 67"/>
              </a:gdLst>
              <a:ahLst/>
              <a:cxnLst>
                <a:cxn ang="0">
                  <a:pos x="T0" y="T1"/>
                </a:cxn>
                <a:cxn ang="0">
                  <a:pos x="T2" y="T3"/>
                </a:cxn>
                <a:cxn ang="0">
                  <a:pos x="T4" y="T5"/>
                </a:cxn>
              </a:cxnLst>
              <a:rect l="0" t="0" r="r" b="b"/>
              <a:pathLst>
                <a:path w="123" h="67">
                  <a:moveTo>
                    <a:pt x="0" y="0"/>
                  </a:moveTo>
                  <a:lnTo>
                    <a:pt x="123" y="33"/>
                  </a:lnTo>
                  <a:lnTo>
                    <a:pt x="0" y="67"/>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6" name="Line 55"/>
            <p:cNvSpPr>
              <a:spLocks noChangeShapeType="1"/>
            </p:cNvSpPr>
            <p:nvPr/>
          </p:nvSpPr>
          <p:spPr bwMode="auto">
            <a:xfrm>
              <a:off x="3092" y="2461"/>
              <a:ext cx="258"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 name="Line 56"/>
            <p:cNvSpPr>
              <a:spLocks noChangeShapeType="1"/>
            </p:cNvSpPr>
            <p:nvPr/>
          </p:nvSpPr>
          <p:spPr bwMode="auto">
            <a:xfrm>
              <a:off x="2544" y="2159"/>
              <a:ext cx="1" cy="123"/>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8" name="Freeform 57"/>
            <p:cNvSpPr>
              <a:spLocks/>
            </p:cNvSpPr>
            <p:nvPr/>
          </p:nvSpPr>
          <p:spPr bwMode="auto">
            <a:xfrm>
              <a:off x="2510" y="2170"/>
              <a:ext cx="67" cy="112"/>
            </a:xfrm>
            <a:custGeom>
              <a:avLst/>
              <a:gdLst>
                <a:gd name="T0" fmla="*/ 67 w 67"/>
                <a:gd name="T1" fmla="*/ 0 h 112"/>
                <a:gd name="T2" fmla="*/ 34 w 67"/>
                <a:gd name="T3" fmla="*/ 112 h 112"/>
                <a:gd name="T4" fmla="*/ 0 w 67"/>
                <a:gd name="T5" fmla="*/ 0 h 112"/>
              </a:gdLst>
              <a:ahLst/>
              <a:cxnLst>
                <a:cxn ang="0">
                  <a:pos x="T0" y="T1"/>
                </a:cxn>
                <a:cxn ang="0">
                  <a:pos x="T2" y="T3"/>
                </a:cxn>
                <a:cxn ang="0">
                  <a:pos x="T4" y="T5"/>
                </a:cxn>
              </a:cxnLst>
              <a:rect l="0" t="0" r="r" b="b"/>
              <a:pathLst>
                <a:path w="67" h="112">
                  <a:moveTo>
                    <a:pt x="67" y="0"/>
                  </a:moveTo>
                  <a:lnTo>
                    <a:pt x="34" y="112"/>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9" name="Line 58"/>
            <p:cNvSpPr>
              <a:spLocks noChangeShapeType="1"/>
            </p:cNvSpPr>
            <p:nvPr/>
          </p:nvSpPr>
          <p:spPr bwMode="auto">
            <a:xfrm>
              <a:off x="2544" y="2002"/>
              <a:ext cx="1" cy="157"/>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 name="Line 59"/>
            <p:cNvSpPr>
              <a:spLocks noChangeShapeType="1"/>
            </p:cNvSpPr>
            <p:nvPr/>
          </p:nvSpPr>
          <p:spPr bwMode="auto">
            <a:xfrm flipV="1">
              <a:off x="2835" y="2036"/>
              <a:ext cx="1" cy="11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 name="Freeform 60"/>
            <p:cNvSpPr>
              <a:spLocks/>
            </p:cNvSpPr>
            <p:nvPr/>
          </p:nvSpPr>
          <p:spPr bwMode="auto">
            <a:xfrm>
              <a:off x="2801" y="2036"/>
              <a:ext cx="67" cy="112"/>
            </a:xfrm>
            <a:custGeom>
              <a:avLst/>
              <a:gdLst>
                <a:gd name="T0" fmla="*/ 0 w 67"/>
                <a:gd name="T1" fmla="*/ 112 h 112"/>
                <a:gd name="T2" fmla="*/ 34 w 67"/>
                <a:gd name="T3" fmla="*/ 0 h 112"/>
                <a:gd name="T4" fmla="*/ 67 w 67"/>
                <a:gd name="T5" fmla="*/ 112 h 112"/>
              </a:gdLst>
              <a:ahLst/>
              <a:cxnLst>
                <a:cxn ang="0">
                  <a:pos x="T0" y="T1"/>
                </a:cxn>
                <a:cxn ang="0">
                  <a:pos x="T2" y="T3"/>
                </a:cxn>
                <a:cxn ang="0">
                  <a:pos x="T4" y="T5"/>
                </a:cxn>
              </a:cxnLst>
              <a:rect l="0" t="0" r="r" b="b"/>
              <a:pathLst>
                <a:path w="67" h="112">
                  <a:moveTo>
                    <a:pt x="0" y="112"/>
                  </a:moveTo>
                  <a:lnTo>
                    <a:pt x="34" y="0"/>
                  </a:lnTo>
                  <a:lnTo>
                    <a:pt x="67" y="112"/>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52" name="Line 61"/>
            <p:cNvSpPr>
              <a:spLocks noChangeShapeType="1"/>
            </p:cNvSpPr>
            <p:nvPr/>
          </p:nvSpPr>
          <p:spPr bwMode="auto">
            <a:xfrm flipV="1">
              <a:off x="2835" y="2148"/>
              <a:ext cx="1" cy="15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53" name="Group 86"/>
            <p:cNvGrpSpPr>
              <a:grpSpLocks/>
            </p:cNvGrpSpPr>
            <p:nvPr/>
          </p:nvGrpSpPr>
          <p:grpSpPr bwMode="auto">
            <a:xfrm>
              <a:off x="1844" y="1359"/>
              <a:ext cx="870" cy="204"/>
              <a:chOff x="1844" y="1359"/>
              <a:chExt cx="870" cy="204"/>
            </a:xfrm>
          </p:grpSpPr>
          <p:sp>
            <p:nvSpPr>
              <p:cNvPr id="70" name="Rectangle 62"/>
              <p:cNvSpPr>
                <a:spLocks noChangeArrowheads="1"/>
              </p:cNvSpPr>
              <p:nvPr/>
            </p:nvSpPr>
            <p:spPr bwMode="auto">
              <a:xfrm>
                <a:off x="1902" y="1359"/>
                <a:ext cx="75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field officer</a:t>
                </a:r>
                <a:endParaRPr lang="en-US"/>
              </a:p>
            </p:txBody>
          </p:sp>
          <p:sp>
            <p:nvSpPr>
              <p:cNvPr id="71" name="Rectangle 63"/>
              <p:cNvSpPr>
                <a:spLocks noChangeArrowheads="1"/>
              </p:cNvSpPr>
              <p:nvPr/>
            </p:nvSpPr>
            <p:spPr bwMode="auto">
              <a:xfrm>
                <a:off x="1844" y="1448"/>
                <a:ext cx="87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arrives on site</a:t>
                </a:r>
                <a:endParaRPr lang="en-US"/>
              </a:p>
            </p:txBody>
          </p:sp>
        </p:grpSp>
        <p:sp>
          <p:nvSpPr>
            <p:cNvPr id="54" name="Rectangle 65"/>
            <p:cNvSpPr>
              <a:spLocks noChangeArrowheads="1"/>
            </p:cNvSpPr>
            <p:nvPr/>
          </p:nvSpPr>
          <p:spPr bwMode="auto">
            <a:xfrm>
              <a:off x="2912" y="2735"/>
              <a:ext cx="75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field officer</a:t>
              </a:r>
              <a:endParaRPr lang="en-US"/>
            </a:p>
          </p:txBody>
        </p:sp>
        <p:sp>
          <p:nvSpPr>
            <p:cNvPr id="55" name="Rectangle 66"/>
            <p:cNvSpPr>
              <a:spLocks noChangeArrowheads="1"/>
            </p:cNvSpPr>
            <p:nvPr/>
          </p:nvSpPr>
          <p:spPr bwMode="auto">
            <a:xfrm>
              <a:off x="2912" y="2825"/>
              <a:ext cx="104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releases resources</a:t>
              </a:r>
              <a:endParaRPr lang="en-US"/>
            </a:p>
          </p:txBody>
        </p:sp>
        <p:grpSp>
          <p:nvGrpSpPr>
            <p:cNvPr id="56" name="Group 85"/>
            <p:cNvGrpSpPr>
              <a:grpSpLocks/>
            </p:cNvGrpSpPr>
            <p:nvPr/>
          </p:nvGrpSpPr>
          <p:grpSpPr bwMode="auto">
            <a:xfrm>
              <a:off x="1366" y="2064"/>
              <a:ext cx="1102" cy="204"/>
              <a:chOff x="1443" y="2064"/>
              <a:chExt cx="1102" cy="204"/>
            </a:xfrm>
          </p:grpSpPr>
          <p:sp>
            <p:nvSpPr>
              <p:cNvPr id="68" name="Rectangle 67"/>
              <p:cNvSpPr>
                <a:spLocks noChangeArrowheads="1"/>
              </p:cNvSpPr>
              <p:nvPr/>
            </p:nvSpPr>
            <p:spPr bwMode="auto">
              <a:xfrm>
                <a:off x="1704" y="2064"/>
                <a:ext cx="58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dispatcher</a:t>
                </a:r>
                <a:endParaRPr lang="en-US"/>
              </a:p>
            </p:txBody>
          </p:sp>
          <p:sp>
            <p:nvSpPr>
              <p:cNvPr id="69" name="Rectangle 68"/>
              <p:cNvSpPr>
                <a:spLocks noChangeArrowheads="1"/>
              </p:cNvSpPr>
              <p:nvPr/>
            </p:nvSpPr>
            <p:spPr bwMode="auto">
              <a:xfrm>
                <a:off x="1443" y="2153"/>
                <a:ext cx="1102"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allocates resources</a:t>
                </a:r>
                <a:endParaRPr lang="en-US"/>
              </a:p>
            </p:txBody>
          </p:sp>
        </p:grpSp>
        <p:sp>
          <p:nvSpPr>
            <p:cNvPr id="57" name="Rectangle 69"/>
            <p:cNvSpPr>
              <a:spLocks noChangeArrowheads="1"/>
            </p:cNvSpPr>
            <p:nvPr/>
          </p:nvSpPr>
          <p:spPr bwMode="auto">
            <a:xfrm>
              <a:off x="2929" y="2064"/>
              <a:ext cx="1276"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field officer requests</a:t>
              </a:r>
              <a:endParaRPr lang="en-US"/>
            </a:p>
          </p:txBody>
        </p:sp>
        <p:sp>
          <p:nvSpPr>
            <p:cNvPr id="58" name="Rectangle 70"/>
            <p:cNvSpPr>
              <a:spLocks noChangeArrowheads="1"/>
            </p:cNvSpPr>
            <p:nvPr/>
          </p:nvSpPr>
          <p:spPr bwMode="auto">
            <a:xfrm>
              <a:off x="2983" y="2153"/>
              <a:ext cx="116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additional resources</a:t>
              </a:r>
              <a:endParaRPr lang="en-US"/>
            </a:p>
          </p:txBody>
        </p:sp>
        <p:grpSp>
          <p:nvGrpSpPr>
            <p:cNvPr id="59" name="Group 88"/>
            <p:cNvGrpSpPr>
              <a:grpSpLocks/>
            </p:cNvGrpSpPr>
            <p:nvPr/>
          </p:nvGrpSpPr>
          <p:grpSpPr bwMode="auto">
            <a:xfrm>
              <a:off x="886" y="3071"/>
              <a:ext cx="754" cy="216"/>
              <a:chOff x="886" y="3071"/>
              <a:chExt cx="754" cy="216"/>
            </a:xfrm>
          </p:grpSpPr>
          <p:sp>
            <p:nvSpPr>
              <p:cNvPr id="66" name="Rectangle 22"/>
              <p:cNvSpPr>
                <a:spLocks noChangeArrowheads="1"/>
              </p:cNvSpPr>
              <p:nvPr/>
            </p:nvSpPr>
            <p:spPr bwMode="auto">
              <a:xfrm>
                <a:off x="886" y="3071"/>
                <a:ext cx="75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all resources</a:t>
                </a:r>
                <a:endParaRPr lang="en-US"/>
              </a:p>
            </p:txBody>
          </p:sp>
          <p:sp>
            <p:nvSpPr>
              <p:cNvPr id="67" name="Rectangle 71"/>
              <p:cNvSpPr>
                <a:spLocks noChangeArrowheads="1"/>
              </p:cNvSpPr>
              <p:nvPr/>
            </p:nvSpPr>
            <p:spPr bwMode="auto">
              <a:xfrm>
                <a:off x="944" y="3172"/>
                <a:ext cx="63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deallocated</a:t>
                </a:r>
                <a:endParaRPr lang="en-US"/>
              </a:p>
            </p:txBody>
          </p:sp>
        </p:grpSp>
        <p:sp>
          <p:nvSpPr>
            <p:cNvPr id="60" name="Oval 72"/>
            <p:cNvSpPr>
              <a:spLocks noChangeArrowheads="1"/>
            </p:cNvSpPr>
            <p:nvPr/>
          </p:nvSpPr>
          <p:spPr bwMode="auto">
            <a:xfrm>
              <a:off x="3976" y="2853"/>
              <a:ext cx="79" cy="78"/>
            </a:xfrm>
            <a:prstGeom prst="ellipse">
              <a:avLst/>
            </a:prstGeom>
            <a:solidFill>
              <a:srgbClr val="000000"/>
            </a:solidFill>
            <a:ln w="17463">
              <a:solidFill>
                <a:srgbClr val="000000"/>
              </a:solidFill>
              <a:round/>
              <a:headEnd/>
              <a:tailEnd/>
            </a:ln>
          </p:spPr>
          <p:txBody>
            <a:bodyPr/>
            <a:lstStyle/>
            <a:p>
              <a:endParaRPr lang="en-US"/>
            </a:p>
          </p:txBody>
        </p:sp>
        <p:sp>
          <p:nvSpPr>
            <p:cNvPr id="61" name="Line 73"/>
            <p:cNvSpPr>
              <a:spLocks noChangeShapeType="1"/>
            </p:cNvSpPr>
            <p:nvPr/>
          </p:nvSpPr>
          <p:spPr bwMode="auto">
            <a:xfrm>
              <a:off x="4010" y="2707"/>
              <a:ext cx="1" cy="11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 name="Freeform 74"/>
            <p:cNvSpPr>
              <a:spLocks/>
            </p:cNvSpPr>
            <p:nvPr/>
          </p:nvSpPr>
          <p:spPr bwMode="auto">
            <a:xfrm>
              <a:off x="3976" y="2707"/>
              <a:ext cx="67" cy="112"/>
            </a:xfrm>
            <a:custGeom>
              <a:avLst/>
              <a:gdLst>
                <a:gd name="T0" fmla="*/ 67 w 67"/>
                <a:gd name="T1" fmla="*/ 0 h 112"/>
                <a:gd name="T2" fmla="*/ 34 w 67"/>
                <a:gd name="T3" fmla="*/ 112 h 112"/>
                <a:gd name="T4" fmla="*/ 0 w 67"/>
                <a:gd name="T5" fmla="*/ 0 h 112"/>
              </a:gdLst>
              <a:ahLst/>
              <a:cxnLst>
                <a:cxn ang="0">
                  <a:pos x="T0" y="T1"/>
                </a:cxn>
                <a:cxn ang="0">
                  <a:pos x="T2" y="T3"/>
                </a:cxn>
                <a:cxn ang="0">
                  <a:pos x="T4" y="T5"/>
                </a:cxn>
              </a:cxnLst>
              <a:rect l="0" t="0" r="r" b="b"/>
              <a:pathLst>
                <a:path w="67" h="112">
                  <a:moveTo>
                    <a:pt x="67" y="0"/>
                  </a:moveTo>
                  <a:lnTo>
                    <a:pt x="34" y="112"/>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3" name="Line 75"/>
            <p:cNvSpPr>
              <a:spLocks noChangeShapeType="1"/>
            </p:cNvSpPr>
            <p:nvPr/>
          </p:nvSpPr>
          <p:spPr bwMode="auto">
            <a:xfrm flipV="1">
              <a:off x="4010" y="2629"/>
              <a:ext cx="1" cy="78"/>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4" name="Oval 76"/>
            <p:cNvSpPr>
              <a:spLocks noChangeArrowheads="1"/>
            </p:cNvSpPr>
            <p:nvPr/>
          </p:nvSpPr>
          <p:spPr bwMode="auto">
            <a:xfrm>
              <a:off x="3943" y="2830"/>
              <a:ext cx="134" cy="124"/>
            </a:xfrm>
            <a:prstGeom prst="ellipse">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5" name="Line 77"/>
            <p:cNvSpPr>
              <a:spLocks noChangeShapeType="1"/>
            </p:cNvSpPr>
            <p:nvPr/>
          </p:nvSpPr>
          <p:spPr bwMode="auto">
            <a:xfrm>
              <a:off x="977" y="1297"/>
              <a:ext cx="358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4363403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1905070" y="170617"/>
            <a:ext cx="6553028" cy="688975"/>
          </a:xfrm>
        </p:spPr>
        <p:txBody>
          <a:bodyPr/>
          <a:lstStyle/>
          <a:p>
            <a:endParaRPr lang="en-US" sz="2400" dirty="0"/>
          </a:p>
        </p:txBody>
      </p:sp>
      <p:sp>
        <p:nvSpPr>
          <p:cNvPr id="14341" name="Rectangle 5"/>
          <p:cNvSpPr>
            <a:spLocks noGrp="1" noChangeArrowheads="1"/>
          </p:cNvSpPr>
          <p:nvPr>
            <p:ph type="body" idx="1"/>
          </p:nvPr>
        </p:nvSpPr>
        <p:spPr>
          <a:xfrm>
            <a:off x="462693" y="1143060"/>
            <a:ext cx="8229600" cy="5065712"/>
          </a:xfrm>
        </p:spPr>
        <p:txBody>
          <a:bodyPr/>
          <a:lstStyle/>
          <a:p>
            <a:r>
              <a:rPr lang="en-US" sz="2400" dirty="0"/>
              <a:t>Flow of events from </a:t>
            </a:r>
            <a:r>
              <a:rPr lang="ja-JP" altLang="en-US" sz="2400" dirty="0">
                <a:latin typeface="Arial"/>
              </a:rPr>
              <a:t>“</a:t>
            </a:r>
            <a:r>
              <a:rPr lang="en-US" sz="2400" dirty="0" smtClean="0"/>
              <a:t>Dial </a:t>
            </a:r>
            <a:r>
              <a:rPr lang="en-US" sz="2400" dirty="0"/>
              <a:t>a Number</a:t>
            </a:r>
            <a:r>
              <a:rPr lang="ja-JP" altLang="en-US" sz="2400" dirty="0">
                <a:latin typeface="Arial"/>
              </a:rPr>
              <a:t>”</a:t>
            </a:r>
            <a:r>
              <a:rPr lang="en-US" sz="2400" dirty="0"/>
              <a:t> Use case:</a:t>
            </a:r>
          </a:p>
          <a:p>
            <a:pPr lvl="1"/>
            <a:r>
              <a:rPr lang="en-US" sz="2000" dirty="0"/>
              <a:t>Caller  lifts receiver</a:t>
            </a:r>
          </a:p>
          <a:p>
            <a:pPr lvl="1"/>
            <a:r>
              <a:rPr lang="en-US" sz="2000" dirty="0"/>
              <a:t>Dial tone begins</a:t>
            </a:r>
          </a:p>
          <a:p>
            <a:pPr lvl="1"/>
            <a:r>
              <a:rPr lang="en-US" sz="2000" dirty="0"/>
              <a:t>Caller dials</a:t>
            </a:r>
          </a:p>
          <a:p>
            <a:pPr lvl="1"/>
            <a:r>
              <a:rPr lang="en-US" sz="2000" dirty="0"/>
              <a:t>Phone rings</a:t>
            </a:r>
          </a:p>
          <a:p>
            <a:pPr lvl="1"/>
            <a:r>
              <a:rPr lang="en-US" sz="2000" dirty="0" err="1"/>
              <a:t>Callee</a:t>
            </a:r>
            <a:r>
              <a:rPr lang="en-US" sz="2000" dirty="0"/>
              <a:t> answers phone</a:t>
            </a:r>
          </a:p>
          <a:p>
            <a:pPr lvl="1"/>
            <a:r>
              <a:rPr lang="en-US" sz="2000" dirty="0"/>
              <a:t>Ringing stops</a:t>
            </a:r>
          </a:p>
          <a:p>
            <a:pPr lvl="1"/>
            <a:r>
              <a:rPr lang="en-US" sz="2000" dirty="0"/>
              <a:t>....</a:t>
            </a:r>
          </a:p>
        </p:txBody>
      </p:sp>
    </p:spTree>
    <p:extLst>
      <p:ext uri="{BB962C8B-B14F-4D97-AF65-F5344CB8AC3E}">
        <p14:creationId xmlns:p14="http://schemas.microsoft.com/office/powerpoint/2010/main" val="1327368594"/>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100" y="179388"/>
            <a:ext cx="8381900" cy="688975"/>
          </a:xfrm>
          <a:noFill/>
          <a:ln/>
        </p:spPr>
        <p:txBody>
          <a:bodyPr/>
          <a:lstStyle/>
          <a:p>
            <a:r>
              <a:rPr lang="en-US" sz="2400" dirty="0"/>
              <a:t>UML </a:t>
            </a:r>
            <a:r>
              <a:rPr lang="en-US" sz="2400" dirty="0" smtClean="0"/>
              <a:t>State chart </a:t>
            </a:r>
            <a:r>
              <a:rPr lang="en-US" sz="2400" dirty="0"/>
              <a:t>Diagram Notation</a:t>
            </a:r>
          </a:p>
        </p:txBody>
      </p:sp>
      <p:sp>
        <p:nvSpPr>
          <p:cNvPr id="26627" name="AutoShape 3"/>
          <p:cNvSpPr>
            <a:spLocks noChangeArrowheads="1"/>
          </p:cNvSpPr>
          <p:nvPr/>
        </p:nvSpPr>
        <p:spPr bwMode="auto">
          <a:xfrm>
            <a:off x="6350000" y="1346168"/>
            <a:ext cx="2108200" cy="1358900"/>
          </a:xfrm>
          <a:prstGeom prst="roundRect">
            <a:avLst>
              <a:gd name="adj" fmla="val 15736"/>
            </a:avLst>
          </a:prstGeom>
          <a:solidFill>
            <a:srgbClr val="FFFFFF"/>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6628" name="AutoShape 4"/>
          <p:cNvSpPr>
            <a:spLocks noChangeArrowheads="1"/>
          </p:cNvSpPr>
          <p:nvPr/>
        </p:nvSpPr>
        <p:spPr bwMode="auto">
          <a:xfrm>
            <a:off x="6350000" y="1346168"/>
            <a:ext cx="2108200" cy="1358900"/>
          </a:xfrm>
          <a:prstGeom prst="roundRect">
            <a:avLst>
              <a:gd name="adj" fmla="val 15449"/>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6629" name="Rectangle 5"/>
          <p:cNvSpPr>
            <a:spLocks noChangeArrowheads="1"/>
          </p:cNvSpPr>
          <p:nvPr/>
        </p:nvSpPr>
        <p:spPr bwMode="auto">
          <a:xfrm>
            <a:off x="7023498" y="1833531"/>
            <a:ext cx="850104"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State2</a:t>
            </a:r>
          </a:p>
        </p:txBody>
      </p:sp>
      <p:sp>
        <p:nvSpPr>
          <p:cNvPr id="26630" name="Rectangle 6"/>
          <p:cNvSpPr>
            <a:spLocks noChangeArrowheads="1"/>
          </p:cNvSpPr>
          <p:nvPr/>
        </p:nvSpPr>
        <p:spPr bwMode="auto">
          <a:xfrm>
            <a:off x="2844800" y="2082768"/>
            <a:ext cx="1588" cy="1588"/>
          </a:xfrm>
          <a:prstGeom prst="rect">
            <a:avLst/>
          </a:prstGeom>
          <a:solidFill>
            <a:srgbClr val="000000"/>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6632" name="Rectangle 8"/>
          <p:cNvSpPr>
            <a:spLocks noChangeArrowheads="1"/>
          </p:cNvSpPr>
          <p:nvPr/>
        </p:nvSpPr>
        <p:spPr bwMode="auto">
          <a:xfrm>
            <a:off x="2857500" y="2082768"/>
            <a:ext cx="3276600" cy="1588"/>
          </a:xfrm>
          <a:prstGeom prst="rect">
            <a:avLst/>
          </a:prstGeom>
          <a:solidFill>
            <a:srgbClr val="00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6634" name="AutoShape 10"/>
          <p:cNvSpPr>
            <a:spLocks noChangeArrowheads="1"/>
          </p:cNvSpPr>
          <p:nvPr/>
        </p:nvSpPr>
        <p:spPr bwMode="auto">
          <a:xfrm>
            <a:off x="584200" y="1435068"/>
            <a:ext cx="2108200" cy="2324100"/>
          </a:xfrm>
          <a:prstGeom prst="roundRect">
            <a:avLst>
              <a:gd name="adj" fmla="val 9875"/>
            </a:avLst>
          </a:prstGeom>
          <a:solidFill>
            <a:srgbClr val="FFFFFF"/>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6635" name="AutoShape 11"/>
          <p:cNvSpPr>
            <a:spLocks noChangeArrowheads="1"/>
          </p:cNvSpPr>
          <p:nvPr/>
        </p:nvSpPr>
        <p:spPr bwMode="auto">
          <a:xfrm>
            <a:off x="584200" y="1435068"/>
            <a:ext cx="2108200" cy="2324100"/>
          </a:xfrm>
          <a:prstGeom prst="roundRect">
            <a:avLst>
              <a:gd name="adj" fmla="val 9755"/>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6636" name="Rectangle 12"/>
          <p:cNvSpPr>
            <a:spLocks noChangeArrowheads="1"/>
          </p:cNvSpPr>
          <p:nvPr/>
        </p:nvSpPr>
        <p:spPr bwMode="auto">
          <a:xfrm>
            <a:off x="1282535" y="1736693"/>
            <a:ext cx="924255"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State1</a:t>
            </a:r>
          </a:p>
        </p:txBody>
      </p:sp>
      <p:sp>
        <p:nvSpPr>
          <p:cNvPr id="26637" name="Rectangle 13"/>
          <p:cNvSpPr>
            <a:spLocks noChangeArrowheads="1"/>
          </p:cNvSpPr>
          <p:nvPr/>
        </p:nvSpPr>
        <p:spPr bwMode="auto">
          <a:xfrm>
            <a:off x="2976255" y="1904968"/>
            <a:ext cx="3185141"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Event1(attr) [condition]/action</a:t>
            </a:r>
          </a:p>
        </p:txBody>
      </p:sp>
      <p:sp>
        <p:nvSpPr>
          <p:cNvPr id="26639" name="Rectangle 15"/>
          <p:cNvSpPr>
            <a:spLocks noChangeArrowheads="1"/>
          </p:cNvSpPr>
          <p:nvPr/>
        </p:nvSpPr>
        <p:spPr bwMode="auto">
          <a:xfrm>
            <a:off x="929125" y="2638393"/>
            <a:ext cx="1494552"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i="1">
                <a:solidFill>
                  <a:srgbClr val="000000"/>
                </a:solidFill>
              </a:rPr>
              <a:t>entry /action</a:t>
            </a:r>
          </a:p>
        </p:txBody>
      </p:sp>
      <p:sp>
        <p:nvSpPr>
          <p:cNvPr id="26641" name="Rectangle 17"/>
          <p:cNvSpPr>
            <a:spLocks noChangeArrowheads="1"/>
          </p:cNvSpPr>
          <p:nvPr/>
        </p:nvSpPr>
        <p:spPr bwMode="auto">
          <a:xfrm>
            <a:off x="996897" y="2981293"/>
            <a:ext cx="1276456" cy="6437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i="1">
                <a:solidFill>
                  <a:srgbClr val="000000"/>
                </a:solidFill>
              </a:rPr>
              <a:t>exit/action</a:t>
            </a:r>
          </a:p>
          <a:p>
            <a:endParaRPr lang="en-US" sz="1800" i="1">
              <a:solidFill>
                <a:srgbClr val="000000"/>
              </a:solidFill>
            </a:endParaRPr>
          </a:p>
        </p:txBody>
      </p:sp>
      <p:sp>
        <p:nvSpPr>
          <p:cNvPr id="26645" name="Rectangle 21"/>
          <p:cNvSpPr>
            <a:spLocks noGrp="1" noChangeArrowheads="1"/>
          </p:cNvSpPr>
          <p:nvPr>
            <p:ph type="body" idx="1"/>
          </p:nvPr>
        </p:nvSpPr>
        <p:spPr>
          <a:xfrm>
            <a:off x="357188" y="4800564"/>
            <a:ext cx="8280400" cy="1789149"/>
          </a:xfrm>
          <a:noFill/>
          <a:ln/>
        </p:spPr>
        <p:txBody>
          <a:bodyPr/>
          <a:lstStyle/>
          <a:p>
            <a:pPr>
              <a:lnSpc>
                <a:spcPct val="80000"/>
              </a:lnSpc>
            </a:pPr>
            <a:r>
              <a:rPr lang="en-US" sz="2000" dirty="0"/>
              <a:t>Notation based on work by </a:t>
            </a:r>
            <a:r>
              <a:rPr lang="en-US" sz="2000" dirty="0" err="1"/>
              <a:t>Harel</a:t>
            </a:r>
            <a:endParaRPr lang="en-US" sz="2000" dirty="0"/>
          </a:p>
          <a:p>
            <a:pPr lvl="1">
              <a:lnSpc>
                <a:spcPct val="80000"/>
              </a:lnSpc>
            </a:pPr>
            <a:r>
              <a:rPr lang="en-US" sz="1800" dirty="0"/>
              <a:t>Added are a  few object-oriented modifications</a:t>
            </a:r>
          </a:p>
          <a:p>
            <a:pPr>
              <a:lnSpc>
                <a:spcPct val="80000"/>
              </a:lnSpc>
            </a:pPr>
            <a:r>
              <a:rPr lang="en-US" sz="2000" dirty="0"/>
              <a:t>A UML </a:t>
            </a:r>
            <a:r>
              <a:rPr lang="en-US" sz="2000" dirty="0" smtClean="0"/>
              <a:t>state chart </a:t>
            </a:r>
            <a:r>
              <a:rPr lang="en-US" sz="2000" dirty="0"/>
              <a:t>diagram can be mapped into a finite state machine</a:t>
            </a:r>
          </a:p>
          <a:p>
            <a:pPr>
              <a:lnSpc>
                <a:spcPct val="80000"/>
              </a:lnSpc>
            </a:pPr>
            <a:r>
              <a:rPr lang="en-US" sz="2000" i="1" dirty="0"/>
              <a:t>[</a:t>
            </a:r>
            <a:r>
              <a:rPr lang="en-US" sz="2000" i="1" dirty="0" smtClean="0"/>
              <a:t>State charts </a:t>
            </a:r>
            <a:r>
              <a:rPr lang="en-US" sz="2000" i="1" dirty="0"/>
              <a:t>in Mealy automaton style above can be converted to Moore style (actions inside a state) by adding more states.]</a:t>
            </a:r>
          </a:p>
        </p:txBody>
      </p:sp>
      <p:sp>
        <p:nvSpPr>
          <p:cNvPr id="26646" name="Rectangle 22"/>
          <p:cNvSpPr>
            <a:spLocks noChangeArrowheads="1"/>
          </p:cNvSpPr>
          <p:nvPr/>
        </p:nvSpPr>
        <p:spPr bwMode="auto">
          <a:xfrm>
            <a:off x="1070175" y="2308193"/>
            <a:ext cx="1234675"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do/Activity</a:t>
            </a:r>
          </a:p>
        </p:txBody>
      </p:sp>
      <p:sp>
        <p:nvSpPr>
          <p:cNvPr id="26647" name="AutoShape 23"/>
          <p:cNvSpPr>
            <a:spLocks noChangeArrowheads="1"/>
          </p:cNvSpPr>
          <p:nvPr/>
        </p:nvSpPr>
        <p:spPr bwMode="auto">
          <a:xfrm flipV="1">
            <a:off x="3048000" y="3428968"/>
            <a:ext cx="3505200" cy="1219200"/>
          </a:xfrm>
          <a:prstGeom prst="cloudCallout">
            <a:avLst>
              <a:gd name="adj1" fmla="val -89398"/>
              <a:gd name="adj2" fmla="val 44528"/>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r>
              <a:rPr lang="en-US" sz="1800"/>
              <a:t>Also: internal transition </a:t>
            </a:r>
          </a:p>
          <a:p>
            <a:pPr algn="ctr"/>
            <a:r>
              <a:rPr lang="en-US" sz="1800"/>
              <a:t>and deferred events</a:t>
            </a:r>
          </a:p>
        </p:txBody>
      </p:sp>
      <p:sp>
        <p:nvSpPr>
          <p:cNvPr id="26648" name="AutoShape 24"/>
          <p:cNvSpPr>
            <a:spLocks noChangeArrowheads="1"/>
          </p:cNvSpPr>
          <p:nvPr/>
        </p:nvSpPr>
        <p:spPr bwMode="auto">
          <a:xfrm>
            <a:off x="3505200" y="990568"/>
            <a:ext cx="1752600" cy="685800"/>
          </a:xfrm>
          <a:prstGeom prst="wedgeRectCallout">
            <a:avLst>
              <a:gd name="adj1" fmla="val -46194"/>
              <a:gd name="adj2" fmla="val 92130"/>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t>Event trigger</a:t>
            </a:r>
          </a:p>
          <a:p>
            <a:pPr algn="ctr"/>
            <a:r>
              <a:rPr lang="en-US" sz="1800"/>
              <a:t>With parameters</a:t>
            </a:r>
          </a:p>
        </p:txBody>
      </p:sp>
      <p:sp>
        <p:nvSpPr>
          <p:cNvPr id="26649" name="Line 25"/>
          <p:cNvSpPr>
            <a:spLocks noChangeShapeType="1"/>
          </p:cNvSpPr>
          <p:nvPr/>
        </p:nvSpPr>
        <p:spPr bwMode="auto">
          <a:xfrm>
            <a:off x="2667000" y="2285968"/>
            <a:ext cx="36576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6653" name="AutoShape 29"/>
          <p:cNvSpPr>
            <a:spLocks noChangeArrowheads="1"/>
          </p:cNvSpPr>
          <p:nvPr/>
        </p:nvSpPr>
        <p:spPr bwMode="auto">
          <a:xfrm flipV="1">
            <a:off x="5029200" y="2590768"/>
            <a:ext cx="1066800" cy="762000"/>
          </a:xfrm>
          <a:prstGeom prst="wedgeRectCallout">
            <a:avLst>
              <a:gd name="adj1" fmla="val -51042"/>
              <a:gd name="adj2" fmla="val 100000"/>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r>
              <a:rPr lang="en-US" sz="1800"/>
              <a:t>Guard</a:t>
            </a:r>
          </a:p>
          <a:p>
            <a:pPr algn="ctr"/>
            <a:r>
              <a:rPr lang="en-US" sz="1800"/>
              <a:t>condition</a:t>
            </a:r>
          </a:p>
        </p:txBody>
      </p:sp>
    </p:spTree>
    <p:extLst>
      <p:ext uri="{BB962C8B-B14F-4D97-AF65-F5344CB8AC3E}">
        <p14:creationId xmlns:p14="http://schemas.microsoft.com/office/powerpoint/2010/main" val="22167474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4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45">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645">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6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5" grpId="0" build="p" autoUpdateAnimBg="0"/>
      <p:bldP spid="26647" grpId="0" animBg="1" autoUpdateAnimBg="0"/>
      <p:bldP spid="26648" grpId="0" animBg="1" autoUpdateAnimBg="0"/>
      <p:bldP spid="26653"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dirty="0" err="1">
                <a:solidFill>
                  <a:srgbClr val="FF0000"/>
                </a:solidFill>
              </a:rPr>
              <a:t>Statechart</a:t>
            </a:r>
            <a:r>
              <a:rPr lang="en-US" dirty="0">
                <a:solidFill>
                  <a:srgbClr val="FF0000"/>
                </a:solidFill>
              </a:rPr>
              <a:t> Diagrams</a:t>
            </a:r>
          </a:p>
        </p:txBody>
      </p:sp>
      <p:sp>
        <p:nvSpPr>
          <p:cNvPr id="28675" name="Rectangle 3"/>
          <p:cNvSpPr>
            <a:spLocks noGrp="1" noChangeArrowheads="1"/>
          </p:cNvSpPr>
          <p:nvPr>
            <p:ph type="body" idx="1"/>
          </p:nvPr>
        </p:nvSpPr>
        <p:spPr>
          <a:xfrm>
            <a:off x="379480" y="935409"/>
            <a:ext cx="8255000" cy="4921250"/>
          </a:xfrm>
          <a:noFill/>
          <a:ln/>
        </p:spPr>
        <p:txBody>
          <a:bodyPr/>
          <a:lstStyle/>
          <a:p>
            <a:pPr>
              <a:lnSpc>
                <a:spcPct val="90000"/>
              </a:lnSpc>
            </a:pPr>
            <a:r>
              <a:rPr lang="en-US" sz="2400" dirty="0"/>
              <a:t>Graph whose nodes are states and whose directed arcs are transitions labeled by event names </a:t>
            </a:r>
            <a:r>
              <a:rPr lang="en-US" sz="1800" i="1" dirty="0"/>
              <a:t>[+attributes, guards, actions].</a:t>
            </a:r>
          </a:p>
          <a:p>
            <a:pPr>
              <a:lnSpc>
                <a:spcPct val="90000"/>
              </a:lnSpc>
            </a:pPr>
            <a:r>
              <a:rPr lang="en-US" sz="2400" dirty="0"/>
              <a:t>We distinguish between two types of operations in </a:t>
            </a:r>
            <a:r>
              <a:rPr lang="en-US" sz="2400" dirty="0" err="1"/>
              <a:t>statecharts</a:t>
            </a:r>
            <a:r>
              <a:rPr lang="en-US" sz="2400" dirty="0"/>
              <a:t>:</a:t>
            </a:r>
          </a:p>
          <a:p>
            <a:pPr lvl="1">
              <a:lnSpc>
                <a:spcPct val="90000"/>
              </a:lnSpc>
            </a:pPr>
            <a:r>
              <a:rPr lang="en-US" sz="2000" u="sng" dirty="0"/>
              <a:t>Activity</a:t>
            </a:r>
            <a:r>
              <a:rPr lang="en-US" sz="2000" dirty="0"/>
              <a:t>: Operation that takes time to complete</a:t>
            </a:r>
          </a:p>
          <a:p>
            <a:pPr lvl="2">
              <a:lnSpc>
                <a:spcPct val="90000"/>
              </a:lnSpc>
              <a:buFont typeface="Wingdings" charset="2"/>
              <a:buChar char="ü"/>
            </a:pPr>
            <a:r>
              <a:rPr lang="en-US" sz="2000" dirty="0"/>
              <a:t> associated with states</a:t>
            </a:r>
          </a:p>
          <a:p>
            <a:pPr lvl="1">
              <a:lnSpc>
                <a:spcPct val="90000"/>
              </a:lnSpc>
            </a:pPr>
            <a:r>
              <a:rPr lang="en-US" sz="2000" u="sng" dirty="0"/>
              <a:t>Action</a:t>
            </a:r>
            <a:r>
              <a:rPr lang="en-US" sz="2000" dirty="0"/>
              <a:t>: Instantaneous operation </a:t>
            </a:r>
          </a:p>
          <a:p>
            <a:pPr lvl="2">
              <a:lnSpc>
                <a:spcPct val="90000"/>
              </a:lnSpc>
              <a:buFont typeface="Wingdings" charset="2"/>
              <a:buChar char="ü"/>
            </a:pPr>
            <a:r>
              <a:rPr lang="en-US" sz="2000" dirty="0"/>
              <a:t>associated with events</a:t>
            </a:r>
          </a:p>
          <a:p>
            <a:pPr lvl="2">
              <a:lnSpc>
                <a:spcPct val="90000"/>
              </a:lnSpc>
              <a:buFont typeface="Wingdings" charset="2"/>
              <a:buChar char="ü"/>
            </a:pPr>
            <a:r>
              <a:rPr lang="en-US" sz="2000" dirty="0"/>
              <a:t>associated with states (reduces drawing complexity): Entry, Exit, Internal Action</a:t>
            </a:r>
          </a:p>
          <a:p>
            <a:pPr>
              <a:lnSpc>
                <a:spcPct val="90000"/>
              </a:lnSpc>
            </a:pPr>
            <a:r>
              <a:rPr lang="en-US" sz="2400" dirty="0"/>
              <a:t>A </a:t>
            </a:r>
            <a:r>
              <a:rPr lang="en-US" sz="2400" dirty="0" err="1"/>
              <a:t>statechart</a:t>
            </a:r>
            <a:r>
              <a:rPr lang="en-US" sz="2400" dirty="0"/>
              <a:t> diagram relates events and states for </a:t>
            </a:r>
            <a:r>
              <a:rPr lang="en-US" sz="2400" i="1" dirty="0">
                <a:solidFill>
                  <a:srgbClr val="FF0000"/>
                </a:solidFill>
              </a:rPr>
              <a:t>one class</a:t>
            </a:r>
            <a:endParaRPr lang="en-US" sz="2400" dirty="0">
              <a:solidFill>
                <a:srgbClr val="FF0000"/>
              </a:solidFill>
            </a:endParaRPr>
          </a:p>
          <a:p>
            <a:pPr lvl="1">
              <a:lnSpc>
                <a:spcPct val="90000"/>
              </a:lnSpc>
            </a:pPr>
            <a:r>
              <a:rPr lang="en-US" sz="2000" dirty="0"/>
              <a:t>An  object model with a </a:t>
            </a:r>
            <a:r>
              <a:rPr lang="en-US" sz="2000" u="sng" dirty="0"/>
              <a:t>set</a:t>
            </a:r>
            <a:r>
              <a:rPr lang="en-US" sz="2000" dirty="0"/>
              <a:t> of objects  has  a </a:t>
            </a:r>
            <a:r>
              <a:rPr lang="en-US" sz="2000" u="sng" dirty="0"/>
              <a:t>set </a:t>
            </a:r>
            <a:r>
              <a:rPr lang="en-US" sz="2000" dirty="0"/>
              <a:t>of state diagrams</a:t>
            </a:r>
          </a:p>
        </p:txBody>
      </p:sp>
    </p:spTree>
    <p:extLst>
      <p:ext uri="{BB962C8B-B14F-4D97-AF65-F5344CB8AC3E}">
        <p14:creationId xmlns:p14="http://schemas.microsoft.com/office/powerpoint/2010/main" val="375066206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State</a:t>
            </a:r>
          </a:p>
        </p:txBody>
      </p:sp>
      <p:sp>
        <p:nvSpPr>
          <p:cNvPr id="30723" name="Rectangle 3"/>
          <p:cNvSpPr>
            <a:spLocks noGrp="1" noChangeArrowheads="1"/>
          </p:cNvSpPr>
          <p:nvPr>
            <p:ph type="body" idx="1"/>
          </p:nvPr>
        </p:nvSpPr>
        <p:spPr>
          <a:xfrm>
            <a:off x="374650" y="958850"/>
            <a:ext cx="8464550" cy="4800600"/>
          </a:xfrm>
          <a:noFill/>
          <a:ln/>
        </p:spPr>
        <p:txBody>
          <a:bodyPr/>
          <a:lstStyle/>
          <a:p>
            <a:r>
              <a:rPr lang="en-US" sz="2400" dirty="0"/>
              <a:t>An abstraction of the attributes of a class</a:t>
            </a:r>
          </a:p>
          <a:p>
            <a:pPr lvl="1"/>
            <a:r>
              <a:rPr lang="en-US" sz="2000" b="0" i="1" dirty="0"/>
              <a:t>[</a:t>
            </a:r>
            <a:r>
              <a:rPr lang="ja-JP" altLang="en-US" sz="2000" b="0" i="1" dirty="0">
                <a:latin typeface="Arial"/>
              </a:rPr>
              <a:t>‘</a:t>
            </a:r>
            <a:r>
              <a:rPr lang="en-US" sz="2000" b="0" i="1" dirty="0"/>
              <a:t>Data</a:t>
            </a:r>
            <a:r>
              <a:rPr lang="ja-JP" altLang="en-US" sz="2000" b="0" i="1" dirty="0">
                <a:latin typeface="Arial"/>
              </a:rPr>
              <a:t>’</a:t>
            </a:r>
            <a:r>
              <a:rPr lang="en-US" sz="2000" b="0" i="1" dirty="0"/>
              <a:t>]</a:t>
            </a:r>
            <a:r>
              <a:rPr lang="en-US" sz="2000" dirty="0"/>
              <a:t> State is the aggregation of several </a:t>
            </a:r>
            <a:r>
              <a:rPr lang="en-US" sz="2000" b="0" i="1" dirty="0"/>
              <a:t>[all?]</a:t>
            </a:r>
            <a:r>
              <a:rPr lang="en-US" sz="2000" dirty="0"/>
              <a:t> attributes of a class </a:t>
            </a:r>
            <a:r>
              <a:rPr lang="en-US" sz="2000" b="0" i="1" dirty="0"/>
              <a:t>into a </a:t>
            </a:r>
            <a:r>
              <a:rPr lang="ja-JP" altLang="en-US" sz="2000" b="0" i="1" dirty="0">
                <a:latin typeface="Arial"/>
              </a:rPr>
              <a:t>‘</a:t>
            </a:r>
            <a:r>
              <a:rPr lang="en-US" sz="2000" b="0" i="1" dirty="0"/>
              <a:t>State Space</a:t>
            </a:r>
            <a:r>
              <a:rPr lang="ja-JP" altLang="en-US" sz="2000" b="0" i="1" dirty="0">
                <a:latin typeface="Arial"/>
              </a:rPr>
              <a:t>’</a:t>
            </a:r>
            <a:r>
              <a:rPr lang="en-US" sz="2000" b="0" i="1" dirty="0"/>
              <a:t> (a countable set of attribute &lt;</a:t>
            </a:r>
            <a:r>
              <a:rPr lang="en-US" sz="2000" b="0" i="1" dirty="0" err="1"/>
              <a:t>name,value</a:t>
            </a:r>
            <a:r>
              <a:rPr lang="en-US" sz="2000" b="0" i="1" dirty="0"/>
              <a:t>&gt; pairs).</a:t>
            </a:r>
            <a:r>
              <a:rPr lang="en-US" sz="2000" dirty="0"/>
              <a:t> </a:t>
            </a:r>
          </a:p>
          <a:p>
            <a:r>
              <a:rPr lang="en-US" sz="2400" dirty="0"/>
              <a:t> </a:t>
            </a:r>
            <a:r>
              <a:rPr lang="en-US" sz="2400" i="1" dirty="0"/>
              <a:t>[A </a:t>
            </a:r>
            <a:r>
              <a:rPr lang="ja-JP" altLang="en-US" sz="2400" i="1" dirty="0">
                <a:latin typeface="Arial"/>
              </a:rPr>
              <a:t>‘</a:t>
            </a:r>
            <a:r>
              <a:rPr lang="en-US" sz="2400" i="1" dirty="0"/>
              <a:t>Control state</a:t>
            </a:r>
            <a:r>
              <a:rPr lang="ja-JP" altLang="en-US" sz="2400" i="1" dirty="0">
                <a:latin typeface="Arial"/>
              </a:rPr>
              <a:t>’</a:t>
            </a:r>
            <a:r>
              <a:rPr lang="en-US" sz="2400" i="1" dirty="0"/>
              <a:t> is ]</a:t>
            </a:r>
            <a:r>
              <a:rPr lang="en-US" sz="2400" dirty="0"/>
              <a:t> Basically an equivalence class of all those attribute values and links that do no need to be distinguished as far as the control structure of the system is concerned 	</a:t>
            </a:r>
          </a:p>
          <a:p>
            <a:pPr lvl="1"/>
            <a:r>
              <a:rPr lang="en-US" sz="2000" dirty="0"/>
              <a:t>Example: State of a bank</a:t>
            </a:r>
          </a:p>
          <a:p>
            <a:pPr lvl="2"/>
            <a:r>
              <a:rPr lang="en-US" sz="2000" dirty="0"/>
              <a:t>A bank is either solvent </a:t>
            </a:r>
            <a:r>
              <a:rPr lang="en-US" sz="2000" dirty="0" smtClean="0"/>
              <a:t>(</a:t>
            </a:r>
            <a:r>
              <a:rPr lang="zh-CN" altLang="en-US" sz="2000" dirty="0" smtClean="0"/>
              <a:t>有偿付能力）</a:t>
            </a:r>
            <a:r>
              <a:rPr lang="en-US" sz="2000" dirty="0" smtClean="0"/>
              <a:t>or </a:t>
            </a:r>
            <a:r>
              <a:rPr lang="en-US" sz="2000" dirty="0"/>
              <a:t>insolvent</a:t>
            </a:r>
          </a:p>
          <a:p>
            <a:r>
              <a:rPr lang="en-US" sz="2400" dirty="0"/>
              <a:t>State has duration </a:t>
            </a:r>
            <a:r>
              <a:rPr lang="en-US" sz="2400" i="1" dirty="0"/>
              <a:t>[it is constant and readable between events]</a:t>
            </a:r>
          </a:p>
        </p:txBody>
      </p:sp>
    </p:spTree>
    <p:extLst>
      <p:ext uri="{BB962C8B-B14F-4D97-AF65-F5344CB8AC3E}">
        <p14:creationId xmlns:p14="http://schemas.microsoft.com/office/powerpoint/2010/main" val="1648197348"/>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sz="2400" dirty="0"/>
              <a:t>Example of a </a:t>
            </a:r>
            <a:r>
              <a:rPr lang="en-US" sz="2400" dirty="0" err="1"/>
              <a:t>StateChart</a:t>
            </a:r>
            <a:r>
              <a:rPr lang="en-US" sz="2400" dirty="0"/>
              <a:t> Diagram</a:t>
            </a:r>
          </a:p>
        </p:txBody>
      </p:sp>
      <p:sp>
        <p:nvSpPr>
          <p:cNvPr id="32781" name="Freeform 13"/>
          <p:cNvSpPr>
            <a:spLocks/>
          </p:cNvSpPr>
          <p:nvPr/>
        </p:nvSpPr>
        <p:spPr bwMode="auto">
          <a:xfrm>
            <a:off x="7081838" y="3703638"/>
            <a:ext cx="14287" cy="1587"/>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32782" name="Rectangle 14"/>
          <p:cNvSpPr>
            <a:spLocks noChangeArrowheads="1"/>
          </p:cNvSpPr>
          <p:nvPr/>
        </p:nvSpPr>
        <p:spPr bwMode="auto">
          <a:xfrm>
            <a:off x="5748338" y="2636838"/>
            <a:ext cx="12700" cy="1587"/>
          </a:xfrm>
          <a:prstGeom prst="rect">
            <a:avLst/>
          </a:prstGeom>
          <a:solidFill>
            <a:srgbClr val="000000"/>
          </a:solidFill>
          <a:ln>
            <a:noFill/>
          </a:ln>
          <a:effectLst/>
          <a:extLs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2783" name="Freeform 15"/>
          <p:cNvSpPr>
            <a:spLocks/>
          </p:cNvSpPr>
          <p:nvPr/>
        </p:nvSpPr>
        <p:spPr bwMode="auto">
          <a:xfrm>
            <a:off x="4884738" y="3716338"/>
            <a:ext cx="14287" cy="1587"/>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nvGrpSpPr>
          <p:cNvPr id="32832" name="Group 64"/>
          <p:cNvGrpSpPr>
            <a:grpSpLocks/>
          </p:cNvGrpSpPr>
          <p:nvPr/>
        </p:nvGrpSpPr>
        <p:grpSpPr bwMode="auto">
          <a:xfrm>
            <a:off x="3381375" y="3716338"/>
            <a:ext cx="4546600" cy="736600"/>
            <a:chOff x="2130" y="2341"/>
            <a:chExt cx="2864" cy="464"/>
          </a:xfrm>
        </p:grpSpPr>
        <p:sp>
          <p:nvSpPr>
            <p:cNvPr id="32784" name="AutoShape 16"/>
            <p:cNvSpPr>
              <a:spLocks noChangeArrowheads="1"/>
            </p:cNvSpPr>
            <p:nvPr/>
          </p:nvSpPr>
          <p:spPr bwMode="auto">
            <a:xfrm>
              <a:off x="2130" y="2341"/>
              <a:ext cx="2864" cy="464"/>
            </a:xfrm>
            <a:prstGeom prst="roundRect">
              <a:avLst>
                <a:gd name="adj" fmla="val 29500"/>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2785" name="Rectangle 17"/>
            <p:cNvSpPr>
              <a:spLocks noChangeArrowheads="1"/>
            </p:cNvSpPr>
            <p:nvPr/>
          </p:nvSpPr>
          <p:spPr bwMode="auto">
            <a:xfrm>
              <a:off x="2518" y="2424"/>
              <a:ext cx="206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do: test item and compute change</a:t>
              </a:r>
            </a:p>
          </p:txBody>
        </p:sp>
      </p:grpSp>
      <p:sp>
        <p:nvSpPr>
          <p:cNvPr id="32786" name="Freeform 18"/>
          <p:cNvSpPr>
            <a:spLocks/>
          </p:cNvSpPr>
          <p:nvPr/>
        </p:nvSpPr>
        <p:spPr bwMode="auto">
          <a:xfrm>
            <a:off x="6586538" y="4491038"/>
            <a:ext cx="14287" cy="1587"/>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nvGrpSpPr>
          <p:cNvPr id="32837" name="Group 69"/>
          <p:cNvGrpSpPr>
            <a:grpSpLocks/>
          </p:cNvGrpSpPr>
          <p:nvPr/>
        </p:nvGrpSpPr>
        <p:grpSpPr bwMode="auto">
          <a:xfrm>
            <a:off x="5468939" y="5062538"/>
            <a:ext cx="2408238" cy="558800"/>
            <a:chOff x="3445" y="3189"/>
            <a:chExt cx="1517" cy="352"/>
          </a:xfrm>
        </p:grpSpPr>
        <p:sp>
          <p:nvSpPr>
            <p:cNvPr id="32789" name="AutoShape 21"/>
            <p:cNvSpPr>
              <a:spLocks noChangeArrowheads="1"/>
            </p:cNvSpPr>
            <p:nvPr/>
          </p:nvSpPr>
          <p:spPr bwMode="auto">
            <a:xfrm>
              <a:off x="3445" y="3189"/>
              <a:ext cx="1517" cy="352"/>
            </a:xfrm>
            <a:prstGeom prst="roundRect">
              <a:avLst>
                <a:gd name="adj" fmla="val 38292"/>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2790" name="Rectangle 22"/>
            <p:cNvSpPr>
              <a:spLocks noChangeArrowheads="1"/>
            </p:cNvSpPr>
            <p:nvPr/>
          </p:nvSpPr>
          <p:spPr bwMode="auto">
            <a:xfrm>
              <a:off x="3631" y="3227"/>
              <a:ext cx="1107"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do: make change</a:t>
              </a:r>
            </a:p>
          </p:txBody>
        </p:sp>
      </p:grpSp>
      <p:sp>
        <p:nvSpPr>
          <p:cNvPr id="32793" name="Rectangle 25"/>
          <p:cNvSpPr>
            <a:spLocks noChangeArrowheads="1"/>
          </p:cNvSpPr>
          <p:nvPr/>
        </p:nvSpPr>
        <p:spPr bwMode="auto">
          <a:xfrm>
            <a:off x="5443538" y="5291138"/>
            <a:ext cx="1587" cy="12700"/>
          </a:xfrm>
          <a:prstGeom prst="rect">
            <a:avLst/>
          </a:prstGeom>
          <a:solidFill>
            <a:srgbClr val="000000"/>
          </a:solid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2796" name="Freeform 28"/>
          <p:cNvSpPr>
            <a:spLocks/>
          </p:cNvSpPr>
          <p:nvPr/>
        </p:nvSpPr>
        <p:spPr bwMode="auto">
          <a:xfrm>
            <a:off x="4516438" y="4491038"/>
            <a:ext cx="14287" cy="1587"/>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nvGrpSpPr>
          <p:cNvPr id="32840" name="Group 72"/>
          <p:cNvGrpSpPr>
            <a:grpSpLocks/>
          </p:cNvGrpSpPr>
          <p:nvPr/>
        </p:nvGrpSpPr>
        <p:grpSpPr bwMode="auto">
          <a:xfrm>
            <a:off x="1993900" y="5049838"/>
            <a:ext cx="3436938" cy="558800"/>
            <a:chOff x="1256" y="3181"/>
            <a:chExt cx="2165" cy="352"/>
          </a:xfrm>
        </p:grpSpPr>
        <p:grpSp>
          <p:nvGrpSpPr>
            <p:cNvPr id="32838" name="Group 70"/>
            <p:cNvGrpSpPr>
              <a:grpSpLocks/>
            </p:cNvGrpSpPr>
            <p:nvPr/>
          </p:nvGrpSpPr>
          <p:grpSpPr bwMode="auto">
            <a:xfrm>
              <a:off x="1256" y="3181"/>
              <a:ext cx="1950" cy="352"/>
              <a:chOff x="1256" y="3181"/>
              <a:chExt cx="1950" cy="352"/>
            </a:xfrm>
          </p:grpSpPr>
          <p:sp>
            <p:nvSpPr>
              <p:cNvPr id="32791" name="AutoShape 23"/>
              <p:cNvSpPr>
                <a:spLocks noChangeArrowheads="1"/>
              </p:cNvSpPr>
              <p:nvPr/>
            </p:nvSpPr>
            <p:spPr bwMode="auto">
              <a:xfrm>
                <a:off x="1256" y="3181"/>
                <a:ext cx="1813" cy="352"/>
              </a:xfrm>
              <a:prstGeom prst="roundRect">
                <a:avLst>
                  <a:gd name="adj" fmla="val 38292"/>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2792" name="Rectangle 24"/>
              <p:cNvSpPr>
                <a:spLocks noChangeArrowheads="1"/>
              </p:cNvSpPr>
              <p:nvPr/>
            </p:nvSpPr>
            <p:spPr bwMode="auto">
              <a:xfrm>
                <a:off x="1559" y="3208"/>
                <a:ext cx="1128"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do: dispense item</a:t>
                </a:r>
              </a:p>
            </p:txBody>
          </p:sp>
          <p:sp>
            <p:nvSpPr>
              <p:cNvPr id="32794" name="Freeform 26"/>
              <p:cNvSpPr>
                <a:spLocks/>
              </p:cNvSpPr>
              <p:nvPr/>
            </p:nvSpPr>
            <p:spPr bwMode="auto">
              <a:xfrm>
                <a:off x="3077" y="3301"/>
                <a:ext cx="129" cy="73"/>
              </a:xfrm>
              <a:custGeom>
                <a:avLst/>
                <a:gdLst>
                  <a:gd name="T0" fmla="*/ 128 w 129"/>
                  <a:gd name="T1" fmla="*/ 72 h 73"/>
                  <a:gd name="T2" fmla="*/ 0 w 129"/>
                  <a:gd name="T3" fmla="*/ 36 h 73"/>
                  <a:gd name="T4" fmla="*/ 128 w 129"/>
                  <a:gd name="T5" fmla="*/ 0 h 73"/>
                  <a:gd name="T6" fmla="*/ 128 w 129"/>
                  <a:gd name="T7" fmla="*/ 36 h 73"/>
                  <a:gd name="T8" fmla="*/ 128 w 129"/>
                  <a:gd name="T9" fmla="*/ 72 h 73"/>
                </a:gdLst>
                <a:ahLst/>
                <a:cxnLst>
                  <a:cxn ang="0">
                    <a:pos x="T0" y="T1"/>
                  </a:cxn>
                  <a:cxn ang="0">
                    <a:pos x="T2" y="T3"/>
                  </a:cxn>
                  <a:cxn ang="0">
                    <a:pos x="T4" y="T5"/>
                  </a:cxn>
                  <a:cxn ang="0">
                    <a:pos x="T6" y="T7"/>
                  </a:cxn>
                  <a:cxn ang="0">
                    <a:pos x="T8" y="T9"/>
                  </a:cxn>
                </a:cxnLst>
                <a:rect l="0" t="0" r="r" b="b"/>
                <a:pathLst>
                  <a:path w="129" h="73">
                    <a:moveTo>
                      <a:pt x="128" y="72"/>
                    </a:moveTo>
                    <a:lnTo>
                      <a:pt x="0" y="36"/>
                    </a:lnTo>
                    <a:lnTo>
                      <a:pt x="128" y="0"/>
                    </a:lnTo>
                    <a:lnTo>
                      <a:pt x="128" y="36"/>
                    </a:lnTo>
                    <a:lnTo>
                      <a:pt x="128" y="72"/>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sp>
          <p:nvSpPr>
            <p:cNvPr id="32795" name="Rectangle 27"/>
            <p:cNvSpPr>
              <a:spLocks noChangeArrowheads="1"/>
            </p:cNvSpPr>
            <p:nvPr/>
          </p:nvSpPr>
          <p:spPr bwMode="auto">
            <a:xfrm>
              <a:off x="3213" y="3333"/>
              <a:ext cx="208" cy="8"/>
            </a:xfrm>
            <a:prstGeom prst="rect">
              <a:avLst/>
            </a:prstGeom>
            <a:solidFill>
              <a:srgbClr val="000000"/>
            </a:solidFill>
            <a:ln>
              <a:noFill/>
            </a:ln>
            <a:effectLst/>
            <a:extLs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2801" name="Freeform 33"/>
            <p:cNvSpPr>
              <a:spLocks/>
            </p:cNvSpPr>
            <p:nvPr/>
          </p:nvSpPr>
          <p:spPr bwMode="auto">
            <a:xfrm>
              <a:off x="1717" y="3197"/>
              <a:ext cx="9" cy="9"/>
            </a:xfrm>
            <a:custGeom>
              <a:avLst/>
              <a:gdLst>
                <a:gd name="T0" fmla="*/ 0 w 9"/>
                <a:gd name="T1" fmla="*/ 4 h 9"/>
                <a:gd name="T2" fmla="*/ 0 w 9"/>
                <a:gd name="T3" fmla="*/ 8 h 9"/>
                <a:gd name="T4" fmla="*/ 8 w 9"/>
                <a:gd name="T5" fmla="*/ 4 h 9"/>
                <a:gd name="T6" fmla="*/ 8 w 9"/>
                <a:gd name="T7" fmla="*/ 0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lnTo>
                    <a:pt x="0" y="8"/>
                  </a:lnTo>
                  <a:lnTo>
                    <a:pt x="8" y="4"/>
                  </a:lnTo>
                  <a:lnTo>
                    <a:pt x="8" y="0"/>
                  </a:lnTo>
                  <a:lnTo>
                    <a:pt x="0" y="4"/>
                  </a:lnTo>
                </a:path>
              </a:pathLst>
            </a:custGeom>
            <a:solidFill>
              <a:srgbClr val="000000"/>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grpSp>
        <p:nvGrpSpPr>
          <p:cNvPr id="32828" name="Group 60"/>
          <p:cNvGrpSpPr>
            <a:grpSpLocks/>
          </p:cNvGrpSpPr>
          <p:nvPr/>
        </p:nvGrpSpPr>
        <p:grpSpPr bwMode="auto">
          <a:xfrm>
            <a:off x="76200" y="1646238"/>
            <a:ext cx="1660525" cy="728662"/>
            <a:chOff x="144" y="1037"/>
            <a:chExt cx="1046" cy="459"/>
          </a:xfrm>
        </p:grpSpPr>
        <p:sp>
          <p:nvSpPr>
            <p:cNvPr id="32772" name="Freeform 4"/>
            <p:cNvSpPr>
              <a:spLocks/>
            </p:cNvSpPr>
            <p:nvPr/>
          </p:nvSpPr>
          <p:spPr bwMode="auto">
            <a:xfrm>
              <a:off x="205" y="1453"/>
              <a:ext cx="9" cy="9"/>
            </a:xfrm>
            <a:custGeom>
              <a:avLst/>
              <a:gdLst>
                <a:gd name="T0" fmla="*/ 4 w 9"/>
                <a:gd name="T1" fmla="*/ 0 h 9"/>
                <a:gd name="T2" fmla="*/ 0 w 9"/>
                <a:gd name="T3" fmla="*/ 0 h 9"/>
                <a:gd name="T4" fmla="*/ 4 w 9"/>
                <a:gd name="T5" fmla="*/ 8 h 9"/>
                <a:gd name="T6" fmla="*/ 8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0" y="0"/>
                  </a:lnTo>
                  <a:lnTo>
                    <a:pt x="4" y="8"/>
                  </a:lnTo>
                  <a:lnTo>
                    <a:pt x="8" y="8"/>
                  </a:lnTo>
                  <a:lnTo>
                    <a:pt x="4"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32773" name="Freeform 5"/>
            <p:cNvSpPr>
              <a:spLocks/>
            </p:cNvSpPr>
            <p:nvPr/>
          </p:nvSpPr>
          <p:spPr bwMode="auto">
            <a:xfrm>
              <a:off x="389" y="1317"/>
              <a:ext cx="137" cy="81"/>
            </a:xfrm>
            <a:custGeom>
              <a:avLst/>
              <a:gdLst>
                <a:gd name="T0" fmla="*/ 0 w 137"/>
                <a:gd name="T1" fmla="*/ 15 h 81"/>
                <a:gd name="T2" fmla="*/ 136 w 137"/>
                <a:gd name="T3" fmla="*/ 0 h 81"/>
                <a:gd name="T4" fmla="*/ 38 w 137"/>
                <a:gd name="T5" fmla="*/ 80 h 81"/>
                <a:gd name="T6" fmla="*/ 15 w 137"/>
                <a:gd name="T7" fmla="*/ 51 h 81"/>
                <a:gd name="T8" fmla="*/ 0 w 137"/>
                <a:gd name="T9" fmla="*/ 15 h 81"/>
              </a:gdLst>
              <a:ahLst/>
              <a:cxnLst>
                <a:cxn ang="0">
                  <a:pos x="T0" y="T1"/>
                </a:cxn>
                <a:cxn ang="0">
                  <a:pos x="T2" y="T3"/>
                </a:cxn>
                <a:cxn ang="0">
                  <a:pos x="T4" y="T5"/>
                </a:cxn>
                <a:cxn ang="0">
                  <a:pos x="T6" y="T7"/>
                </a:cxn>
                <a:cxn ang="0">
                  <a:pos x="T8" y="T9"/>
                </a:cxn>
              </a:cxnLst>
              <a:rect l="0" t="0" r="r" b="b"/>
              <a:pathLst>
                <a:path w="137" h="81">
                  <a:moveTo>
                    <a:pt x="0" y="15"/>
                  </a:moveTo>
                  <a:lnTo>
                    <a:pt x="136" y="0"/>
                  </a:lnTo>
                  <a:lnTo>
                    <a:pt x="38" y="80"/>
                  </a:lnTo>
                  <a:lnTo>
                    <a:pt x="15" y="51"/>
                  </a:lnTo>
                  <a:lnTo>
                    <a:pt x="0" y="15"/>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32774" name="Freeform 6"/>
            <p:cNvSpPr>
              <a:spLocks/>
            </p:cNvSpPr>
            <p:nvPr/>
          </p:nvSpPr>
          <p:spPr bwMode="auto">
            <a:xfrm>
              <a:off x="213" y="1365"/>
              <a:ext cx="193" cy="97"/>
            </a:xfrm>
            <a:custGeom>
              <a:avLst/>
              <a:gdLst>
                <a:gd name="T0" fmla="*/ 0 w 193"/>
                <a:gd name="T1" fmla="*/ 81 h 97"/>
                <a:gd name="T2" fmla="*/ 8 w 193"/>
                <a:gd name="T3" fmla="*/ 96 h 97"/>
                <a:gd name="T4" fmla="*/ 192 w 193"/>
                <a:gd name="T5" fmla="*/ 15 h 97"/>
                <a:gd name="T6" fmla="*/ 184 w 193"/>
                <a:gd name="T7" fmla="*/ 0 h 97"/>
                <a:gd name="T8" fmla="*/ 0 w 193"/>
                <a:gd name="T9" fmla="*/ 81 h 97"/>
              </a:gdLst>
              <a:ahLst/>
              <a:cxnLst>
                <a:cxn ang="0">
                  <a:pos x="T0" y="T1"/>
                </a:cxn>
                <a:cxn ang="0">
                  <a:pos x="T2" y="T3"/>
                </a:cxn>
                <a:cxn ang="0">
                  <a:pos x="T4" y="T5"/>
                </a:cxn>
                <a:cxn ang="0">
                  <a:pos x="T6" y="T7"/>
                </a:cxn>
                <a:cxn ang="0">
                  <a:pos x="T8" y="T9"/>
                </a:cxn>
              </a:cxnLst>
              <a:rect l="0" t="0" r="r" b="b"/>
              <a:pathLst>
                <a:path w="193" h="97">
                  <a:moveTo>
                    <a:pt x="0" y="81"/>
                  </a:moveTo>
                  <a:lnTo>
                    <a:pt x="8" y="96"/>
                  </a:lnTo>
                  <a:lnTo>
                    <a:pt x="192" y="15"/>
                  </a:lnTo>
                  <a:lnTo>
                    <a:pt x="184" y="0"/>
                  </a:lnTo>
                  <a:lnTo>
                    <a:pt x="0" y="81"/>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32775" name="Oval 7"/>
            <p:cNvSpPr>
              <a:spLocks noChangeArrowheads="1"/>
            </p:cNvSpPr>
            <p:nvPr/>
          </p:nvSpPr>
          <p:spPr bwMode="auto">
            <a:xfrm>
              <a:off x="144" y="1408"/>
              <a:ext cx="104" cy="88"/>
            </a:xfrm>
            <a:prstGeom prst="ellipse">
              <a:avLst/>
            </a:prstGeom>
            <a:solidFill>
              <a:srgbClr val="000000"/>
            </a:solidFill>
            <a:ln>
              <a:noFill/>
            </a:ln>
            <a:effectLst/>
            <a:extLst>
              <a:ext uri="{91240B29-F687-4f45-9708-019B960494DF}">
                <a14:hiddenLine xmlns="" xmlns:a14="http://schemas.microsoft.com/office/drawing/2010/main" w="508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grpSp>
          <p:nvGrpSpPr>
            <p:cNvPr id="32825" name="Group 57"/>
            <p:cNvGrpSpPr>
              <a:grpSpLocks/>
            </p:cNvGrpSpPr>
            <p:nvPr/>
          </p:nvGrpSpPr>
          <p:grpSpPr bwMode="auto">
            <a:xfrm>
              <a:off x="509" y="1037"/>
              <a:ext cx="664" cy="352"/>
              <a:chOff x="509" y="1037"/>
              <a:chExt cx="664" cy="352"/>
            </a:xfrm>
          </p:grpSpPr>
          <p:sp>
            <p:nvSpPr>
              <p:cNvPr id="32771" name="AutoShape 3"/>
              <p:cNvSpPr>
                <a:spLocks noChangeArrowheads="1"/>
              </p:cNvSpPr>
              <p:nvPr/>
            </p:nvSpPr>
            <p:spPr bwMode="auto">
              <a:xfrm>
                <a:off x="509" y="1037"/>
                <a:ext cx="664" cy="352"/>
              </a:xfrm>
              <a:prstGeom prst="roundRect">
                <a:avLst>
                  <a:gd name="adj" fmla="val 38292"/>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2777" name="Rectangle 9"/>
              <p:cNvSpPr>
                <a:spLocks noChangeArrowheads="1"/>
              </p:cNvSpPr>
              <p:nvPr/>
            </p:nvSpPr>
            <p:spPr bwMode="auto">
              <a:xfrm>
                <a:off x="683" y="1093"/>
                <a:ext cx="297"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Idle</a:t>
                </a:r>
              </a:p>
            </p:txBody>
          </p:sp>
        </p:grpSp>
        <p:sp>
          <p:nvSpPr>
            <p:cNvPr id="32804" name="Freeform 36"/>
            <p:cNvSpPr>
              <a:spLocks/>
            </p:cNvSpPr>
            <p:nvPr/>
          </p:nvSpPr>
          <p:spPr bwMode="auto">
            <a:xfrm>
              <a:off x="1189" y="1189"/>
              <a:ext cx="1" cy="9"/>
            </a:xfrm>
            <a:custGeom>
              <a:avLst/>
              <a:gdLst>
                <a:gd name="T0" fmla="*/ 0 w 1"/>
                <a:gd name="T1" fmla="*/ 8 h 9"/>
                <a:gd name="T2" fmla="*/ 0 w 1"/>
                <a:gd name="T3" fmla="*/ 8 h 9"/>
                <a:gd name="T4" fmla="*/ 0 w 1"/>
                <a:gd name="T5" fmla="*/ 0 h 9"/>
                <a:gd name="T6" fmla="*/ 0 w 1"/>
                <a:gd name="T7" fmla="*/ 0 h 9"/>
                <a:gd name="T8" fmla="*/ 0 w 1"/>
                <a:gd name="T9" fmla="*/ 8 h 9"/>
              </a:gdLst>
              <a:ahLst/>
              <a:cxnLst>
                <a:cxn ang="0">
                  <a:pos x="T0" y="T1"/>
                </a:cxn>
                <a:cxn ang="0">
                  <a:pos x="T2" y="T3"/>
                </a:cxn>
                <a:cxn ang="0">
                  <a:pos x="T4" y="T5"/>
                </a:cxn>
                <a:cxn ang="0">
                  <a:pos x="T6" y="T7"/>
                </a:cxn>
                <a:cxn ang="0">
                  <a:pos x="T8" y="T9"/>
                </a:cxn>
              </a:cxnLst>
              <a:rect l="0" t="0" r="r" b="b"/>
              <a:pathLst>
                <a:path w="1" h="9">
                  <a:moveTo>
                    <a:pt x="0" y="8"/>
                  </a:moveTo>
                  <a:lnTo>
                    <a:pt x="0" y="8"/>
                  </a:lnTo>
                  <a:lnTo>
                    <a:pt x="0" y="0"/>
                  </a:lnTo>
                  <a:lnTo>
                    <a:pt x="0" y="0"/>
                  </a:lnTo>
                  <a:lnTo>
                    <a:pt x="0" y="8"/>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grpSp>
        <p:nvGrpSpPr>
          <p:cNvPr id="32834" name="Group 66"/>
          <p:cNvGrpSpPr>
            <a:grpSpLocks/>
          </p:cNvGrpSpPr>
          <p:nvPr/>
        </p:nvGrpSpPr>
        <p:grpSpPr bwMode="auto">
          <a:xfrm>
            <a:off x="3714750" y="2378075"/>
            <a:ext cx="1612900" cy="1320800"/>
            <a:chOff x="2340" y="1498"/>
            <a:chExt cx="1016" cy="832"/>
          </a:xfrm>
        </p:grpSpPr>
        <p:sp>
          <p:nvSpPr>
            <p:cNvPr id="32805" name="Rectangle 37"/>
            <p:cNvSpPr>
              <a:spLocks noChangeArrowheads="1"/>
            </p:cNvSpPr>
            <p:nvPr/>
          </p:nvSpPr>
          <p:spPr bwMode="auto">
            <a:xfrm>
              <a:off x="2340" y="1858"/>
              <a:ext cx="731"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[item empty]</a:t>
              </a:r>
            </a:p>
          </p:txBody>
        </p:sp>
        <p:sp>
          <p:nvSpPr>
            <p:cNvPr id="32813" name="Line 45"/>
            <p:cNvSpPr>
              <a:spLocks noChangeShapeType="1"/>
            </p:cNvSpPr>
            <p:nvPr/>
          </p:nvSpPr>
          <p:spPr bwMode="auto">
            <a:xfrm flipV="1">
              <a:off x="3044" y="1498"/>
              <a:ext cx="312" cy="832"/>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grpSp>
      <p:grpSp>
        <p:nvGrpSpPr>
          <p:cNvPr id="32831" name="Group 63"/>
          <p:cNvGrpSpPr>
            <a:grpSpLocks/>
          </p:cNvGrpSpPr>
          <p:nvPr/>
        </p:nvGrpSpPr>
        <p:grpSpPr bwMode="auto">
          <a:xfrm>
            <a:off x="5451477" y="2401888"/>
            <a:ext cx="1554163" cy="1290637"/>
            <a:chOff x="3434" y="1513"/>
            <a:chExt cx="979" cy="813"/>
          </a:xfrm>
        </p:grpSpPr>
        <p:sp>
          <p:nvSpPr>
            <p:cNvPr id="32806" name="Rectangle 38"/>
            <p:cNvSpPr>
              <a:spLocks noChangeArrowheads="1"/>
            </p:cNvSpPr>
            <p:nvPr/>
          </p:nvSpPr>
          <p:spPr bwMode="auto">
            <a:xfrm>
              <a:off x="3651" y="1861"/>
              <a:ext cx="762"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[select(item)]</a:t>
              </a:r>
            </a:p>
          </p:txBody>
        </p:sp>
        <p:sp>
          <p:nvSpPr>
            <p:cNvPr id="32814" name="Line 46"/>
            <p:cNvSpPr>
              <a:spLocks noChangeShapeType="1"/>
            </p:cNvSpPr>
            <p:nvPr/>
          </p:nvSpPr>
          <p:spPr bwMode="auto">
            <a:xfrm flipH="1">
              <a:off x="3434" y="1513"/>
              <a:ext cx="182" cy="813"/>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grpSp>
      <p:sp>
        <p:nvSpPr>
          <p:cNvPr id="32799" name="Rectangle 31"/>
          <p:cNvSpPr>
            <a:spLocks noChangeArrowheads="1"/>
          </p:cNvSpPr>
          <p:nvPr/>
        </p:nvSpPr>
        <p:spPr bwMode="auto">
          <a:xfrm>
            <a:off x="4268048" y="4495800"/>
            <a:ext cx="1076215"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[change=0]</a:t>
            </a:r>
          </a:p>
        </p:txBody>
      </p:sp>
      <p:sp>
        <p:nvSpPr>
          <p:cNvPr id="32817" name="Line 49"/>
          <p:cNvSpPr>
            <a:spLocks noChangeShapeType="1"/>
          </p:cNvSpPr>
          <p:nvPr/>
        </p:nvSpPr>
        <p:spPr bwMode="auto">
          <a:xfrm flipH="1">
            <a:off x="3886200" y="4419600"/>
            <a:ext cx="381000" cy="6096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2800" name="Rectangle 32"/>
          <p:cNvSpPr>
            <a:spLocks noChangeArrowheads="1"/>
          </p:cNvSpPr>
          <p:nvPr/>
        </p:nvSpPr>
        <p:spPr bwMode="auto">
          <a:xfrm>
            <a:off x="6554048" y="4495800"/>
            <a:ext cx="1076215"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[change&gt;0]</a:t>
            </a:r>
          </a:p>
        </p:txBody>
      </p:sp>
      <p:sp>
        <p:nvSpPr>
          <p:cNvPr id="32818" name="Line 50"/>
          <p:cNvSpPr>
            <a:spLocks noChangeShapeType="1"/>
          </p:cNvSpPr>
          <p:nvPr/>
        </p:nvSpPr>
        <p:spPr bwMode="auto">
          <a:xfrm>
            <a:off x="6324600" y="4495800"/>
            <a:ext cx="0" cy="533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grpSp>
        <p:nvGrpSpPr>
          <p:cNvPr id="32835" name="Group 67"/>
          <p:cNvGrpSpPr>
            <a:grpSpLocks/>
          </p:cNvGrpSpPr>
          <p:nvPr/>
        </p:nvGrpSpPr>
        <p:grpSpPr bwMode="auto">
          <a:xfrm>
            <a:off x="7010402" y="2362200"/>
            <a:ext cx="1462088" cy="1295400"/>
            <a:chOff x="4416" y="1488"/>
            <a:chExt cx="921" cy="816"/>
          </a:xfrm>
        </p:grpSpPr>
        <p:sp>
          <p:nvSpPr>
            <p:cNvPr id="32807" name="Rectangle 39"/>
            <p:cNvSpPr>
              <a:spLocks noChangeArrowheads="1"/>
            </p:cNvSpPr>
            <p:nvPr/>
          </p:nvSpPr>
          <p:spPr bwMode="auto">
            <a:xfrm>
              <a:off x="4659" y="1869"/>
              <a:ext cx="678"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[change&lt;0]</a:t>
              </a:r>
            </a:p>
          </p:txBody>
        </p:sp>
        <p:sp>
          <p:nvSpPr>
            <p:cNvPr id="32819" name="Line 51"/>
            <p:cNvSpPr>
              <a:spLocks noChangeShapeType="1"/>
            </p:cNvSpPr>
            <p:nvPr/>
          </p:nvSpPr>
          <p:spPr bwMode="auto">
            <a:xfrm flipV="1">
              <a:off x="4416" y="1488"/>
              <a:ext cx="336" cy="816"/>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grpSp>
      <p:grpSp>
        <p:nvGrpSpPr>
          <p:cNvPr id="32841" name="Group 73"/>
          <p:cNvGrpSpPr>
            <a:grpSpLocks/>
          </p:cNvGrpSpPr>
          <p:nvPr/>
        </p:nvGrpSpPr>
        <p:grpSpPr bwMode="auto">
          <a:xfrm>
            <a:off x="5113338" y="1379538"/>
            <a:ext cx="3408363" cy="977900"/>
            <a:chOff x="3221" y="869"/>
            <a:chExt cx="2147" cy="616"/>
          </a:xfrm>
        </p:grpSpPr>
        <p:sp>
          <p:nvSpPr>
            <p:cNvPr id="32778" name="AutoShape 10"/>
            <p:cNvSpPr>
              <a:spLocks noChangeArrowheads="1"/>
            </p:cNvSpPr>
            <p:nvPr/>
          </p:nvSpPr>
          <p:spPr bwMode="auto">
            <a:xfrm>
              <a:off x="3221" y="869"/>
              <a:ext cx="2147" cy="616"/>
            </a:xfrm>
            <a:prstGeom prst="roundRect">
              <a:avLst>
                <a:gd name="adj" fmla="val 22495"/>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2779" name="Rectangle 11"/>
            <p:cNvSpPr>
              <a:spLocks noChangeArrowheads="1"/>
            </p:cNvSpPr>
            <p:nvPr/>
          </p:nvSpPr>
          <p:spPr bwMode="auto">
            <a:xfrm>
              <a:off x="3922" y="923"/>
              <a:ext cx="934"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Collect Money</a:t>
              </a:r>
            </a:p>
          </p:txBody>
        </p:sp>
        <p:sp>
          <p:nvSpPr>
            <p:cNvPr id="32780" name="Rectangle 12"/>
            <p:cNvSpPr>
              <a:spLocks noChangeArrowheads="1"/>
            </p:cNvSpPr>
            <p:nvPr/>
          </p:nvSpPr>
          <p:spPr bwMode="auto">
            <a:xfrm>
              <a:off x="3272" y="1141"/>
              <a:ext cx="206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coins_in(amount) / add to balance</a:t>
              </a:r>
            </a:p>
          </p:txBody>
        </p:sp>
      </p:grpSp>
      <p:grpSp>
        <p:nvGrpSpPr>
          <p:cNvPr id="32842" name="Group 74"/>
          <p:cNvGrpSpPr>
            <a:grpSpLocks/>
          </p:cNvGrpSpPr>
          <p:nvPr/>
        </p:nvGrpSpPr>
        <p:grpSpPr bwMode="auto">
          <a:xfrm>
            <a:off x="1752600" y="1358900"/>
            <a:ext cx="3352800" cy="393700"/>
            <a:chOff x="1104" y="856"/>
            <a:chExt cx="2112" cy="248"/>
          </a:xfrm>
        </p:grpSpPr>
        <p:sp>
          <p:nvSpPr>
            <p:cNvPr id="32808" name="Rectangle 40"/>
            <p:cNvSpPr>
              <a:spLocks noChangeArrowheads="1"/>
            </p:cNvSpPr>
            <p:nvPr/>
          </p:nvSpPr>
          <p:spPr bwMode="auto">
            <a:xfrm>
              <a:off x="1317" y="856"/>
              <a:ext cx="1655"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coins_in(amount) / set balance</a:t>
              </a:r>
            </a:p>
          </p:txBody>
        </p:sp>
        <p:cxnSp>
          <p:nvCxnSpPr>
            <p:cNvPr id="32821" name="AutoShape 53"/>
            <p:cNvCxnSpPr>
              <a:cxnSpLocks noChangeShapeType="1"/>
            </p:cNvCxnSpPr>
            <p:nvPr/>
          </p:nvCxnSpPr>
          <p:spPr bwMode="auto">
            <a:xfrm>
              <a:off x="1104" y="1104"/>
              <a:ext cx="2112" cy="0"/>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2843" name="Group 75"/>
          <p:cNvGrpSpPr>
            <a:grpSpLocks/>
          </p:cNvGrpSpPr>
          <p:nvPr/>
        </p:nvGrpSpPr>
        <p:grpSpPr bwMode="auto">
          <a:xfrm>
            <a:off x="1722438" y="2065338"/>
            <a:ext cx="3367087" cy="365125"/>
            <a:chOff x="1085" y="1301"/>
            <a:chExt cx="2121" cy="230"/>
          </a:xfrm>
        </p:grpSpPr>
        <p:sp>
          <p:nvSpPr>
            <p:cNvPr id="32810" name="Freeform 42"/>
            <p:cNvSpPr>
              <a:spLocks/>
            </p:cNvSpPr>
            <p:nvPr/>
          </p:nvSpPr>
          <p:spPr bwMode="auto">
            <a:xfrm>
              <a:off x="2685" y="1485"/>
              <a:ext cx="1" cy="9"/>
            </a:xfrm>
            <a:custGeom>
              <a:avLst/>
              <a:gdLst>
                <a:gd name="T0" fmla="*/ 0 w 1"/>
                <a:gd name="T1" fmla="*/ 8 h 9"/>
                <a:gd name="T2" fmla="*/ 0 w 1"/>
                <a:gd name="T3" fmla="*/ 8 h 9"/>
                <a:gd name="T4" fmla="*/ 0 w 1"/>
                <a:gd name="T5" fmla="*/ 0 h 9"/>
                <a:gd name="T6" fmla="*/ 0 w 1"/>
                <a:gd name="T7" fmla="*/ 0 h 9"/>
                <a:gd name="T8" fmla="*/ 0 w 1"/>
                <a:gd name="T9" fmla="*/ 8 h 9"/>
              </a:gdLst>
              <a:ahLst/>
              <a:cxnLst>
                <a:cxn ang="0">
                  <a:pos x="T0" y="T1"/>
                </a:cxn>
                <a:cxn ang="0">
                  <a:pos x="T2" y="T3"/>
                </a:cxn>
                <a:cxn ang="0">
                  <a:pos x="T4" y="T5"/>
                </a:cxn>
                <a:cxn ang="0">
                  <a:pos x="T6" y="T7"/>
                </a:cxn>
                <a:cxn ang="0">
                  <a:pos x="T8" y="T9"/>
                </a:cxn>
              </a:cxnLst>
              <a:rect l="0" t="0" r="r" b="b"/>
              <a:pathLst>
                <a:path w="1" h="9">
                  <a:moveTo>
                    <a:pt x="0" y="8"/>
                  </a:moveTo>
                  <a:lnTo>
                    <a:pt x="0" y="8"/>
                  </a:lnTo>
                  <a:lnTo>
                    <a:pt x="0" y="0"/>
                  </a:lnTo>
                  <a:lnTo>
                    <a:pt x="0" y="0"/>
                  </a:lnTo>
                  <a:lnTo>
                    <a:pt x="0" y="8"/>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32809" name="Rectangle 41"/>
            <p:cNvSpPr>
              <a:spLocks noChangeArrowheads="1"/>
            </p:cNvSpPr>
            <p:nvPr/>
          </p:nvSpPr>
          <p:spPr bwMode="auto">
            <a:xfrm>
              <a:off x="1627" y="1339"/>
              <a:ext cx="1152"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cancel / refund coins</a:t>
              </a:r>
            </a:p>
          </p:txBody>
        </p:sp>
        <p:cxnSp>
          <p:nvCxnSpPr>
            <p:cNvPr id="32823" name="AutoShape 55"/>
            <p:cNvCxnSpPr>
              <a:cxnSpLocks noChangeShapeType="1"/>
            </p:cNvCxnSpPr>
            <p:nvPr/>
          </p:nvCxnSpPr>
          <p:spPr bwMode="auto">
            <a:xfrm flipH="1" flipV="1">
              <a:off x="1085" y="1301"/>
              <a:ext cx="2121" cy="43"/>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32826" name="AutoShape 58"/>
          <p:cNvCxnSpPr>
            <a:cxnSpLocks noChangeShapeType="1"/>
          </p:cNvCxnSpPr>
          <p:nvPr/>
        </p:nvCxnSpPr>
        <p:spPr bwMode="auto">
          <a:xfrm flipH="1" flipV="1">
            <a:off x="1335088" y="2209800"/>
            <a:ext cx="1403350" cy="2857500"/>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8047392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28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2842"/>
                                        </p:tgtEl>
                                        <p:attrNameLst>
                                          <p:attrName>style.visibility</p:attrName>
                                        </p:attrNameLst>
                                      </p:cBhvr>
                                      <p:to>
                                        <p:strVal val="visible"/>
                                      </p:to>
                                    </p:set>
                                    <p:anim calcmode="lin" valueType="num">
                                      <p:cBhvr>
                                        <p:cTn id="15" dur="500" fill="hold"/>
                                        <p:tgtEl>
                                          <p:spTgt spid="32842"/>
                                        </p:tgtEl>
                                        <p:attrNameLst>
                                          <p:attrName>ppt_x</p:attrName>
                                        </p:attrNameLst>
                                      </p:cBhvr>
                                      <p:tavLst>
                                        <p:tav tm="0">
                                          <p:val>
                                            <p:strVal val="#ppt_x-#ppt_w/2"/>
                                          </p:val>
                                        </p:tav>
                                        <p:tav tm="100000">
                                          <p:val>
                                            <p:strVal val="#ppt_x"/>
                                          </p:val>
                                        </p:tav>
                                      </p:tavLst>
                                    </p:anim>
                                    <p:anim calcmode="lin" valueType="num">
                                      <p:cBhvr>
                                        <p:cTn id="16" dur="500" fill="hold"/>
                                        <p:tgtEl>
                                          <p:spTgt spid="32842"/>
                                        </p:tgtEl>
                                        <p:attrNameLst>
                                          <p:attrName>ppt_y</p:attrName>
                                        </p:attrNameLst>
                                      </p:cBhvr>
                                      <p:tavLst>
                                        <p:tav tm="0">
                                          <p:val>
                                            <p:strVal val="#ppt_y"/>
                                          </p:val>
                                        </p:tav>
                                        <p:tav tm="100000">
                                          <p:val>
                                            <p:strVal val="#ppt_y"/>
                                          </p:val>
                                        </p:tav>
                                      </p:tavLst>
                                    </p:anim>
                                    <p:anim calcmode="lin" valueType="num">
                                      <p:cBhvr>
                                        <p:cTn id="17" dur="500" fill="hold"/>
                                        <p:tgtEl>
                                          <p:spTgt spid="32842"/>
                                        </p:tgtEl>
                                        <p:attrNameLst>
                                          <p:attrName>ppt_w</p:attrName>
                                        </p:attrNameLst>
                                      </p:cBhvr>
                                      <p:tavLst>
                                        <p:tav tm="0">
                                          <p:val>
                                            <p:fltVal val="0"/>
                                          </p:val>
                                        </p:tav>
                                        <p:tav tm="100000">
                                          <p:val>
                                            <p:strVal val="#ppt_w"/>
                                          </p:val>
                                        </p:tav>
                                      </p:tavLst>
                                    </p:anim>
                                    <p:anim calcmode="lin" valueType="num">
                                      <p:cBhvr>
                                        <p:cTn id="18" dur="500" fill="hold"/>
                                        <p:tgtEl>
                                          <p:spTgt spid="3284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nodeType="clickEffect">
                                  <p:stCondLst>
                                    <p:cond delay="0"/>
                                  </p:stCondLst>
                                  <p:childTnLst>
                                    <p:set>
                                      <p:cBhvr>
                                        <p:cTn id="22" dur="1" fill="hold">
                                          <p:stCondLst>
                                            <p:cond delay="0"/>
                                          </p:stCondLst>
                                        </p:cTn>
                                        <p:tgtEl>
                                          <p:spTgt spid="32843"/>
                                        </p:tgtEl>
                                        <p:attrNameLst>
                                          <p:attrName>style.visibility</p:attrName>
                                        </p:attrNameLst>
                                      </p:cBhvr>
                                      <p:to>
                                        <p:strVal val="visible"/>
                                      </p:to>
                                    </p:set>
                                    <p:anim calcmode="lin" valueType="num">
                                      <p:cBhvr>
                                        <p:cTn id="23" dur="500" fill="hold"/>
                                        <p:tgtEl>
                                          <p:spTgt spid="32843"/>
                                        </p:tgtEl>
                                        <p:attrNameLst>
                                          <p:attrName>ppt_x</p:attrName>
                                        </p:attrNameLst>
                                      </p:cBhvr>
                                      <p:tavLst>
                                        <p:tav tm="0">
                                          <p:val>
                                            <p:strVal val="#ppt_x+#ppt_w/2"/>
                                          </p:val>
                                        </p:tav>
                                        <p:tav tm="100000">
                                          <p:val>
                                            <p:strVal val="#ppt_x"/>
                                          </p:val>
                                        </p:tav>
                                      </p:tavLst>
                                    </p:anim>
                                    <p:anim calcmode="lin" valueType="num">
                                      <p:cBhvr>
                                        <p:cTn id="24" dur="500" fill="hold"/>
                                        <p:tgtEl>
                                          <p:spTgt spid="32843"/>
                                        </p:tgtEl>
                                        <p:attrNameLst>
                                          <p:attrName>ppt_y</p:attrName>
                                        </p:attrNameLst>
                                      </p:cBhvr>
                                      <p:tavLst>
                                        <p:tav tm="0">
                                          <p:val>
                                            <p:strVal val="#ppt_y"/>
                                          </p:val>
                                        </p:tav>
                                        <p:tav tm="100000">
                                          <p:val>
                                            <p:strVal val="#ppt_y"/>
                                          </p:val>
                                        </p:tav>
                                      </p:tavLst>
                                    </p:anim>
                                    <p:anim calcmode="lin" valueType="num">
                                      <p:cBhvr>
                                        <p:cTn id="25" dur="500" fill="hold"/>
                                        <p:tgtEl>
                                          <p:spTgt spid="32843"/>
                                        </p:tgtEl>
                                        <p:attrNameLst>
                                          <p:attrName>ppt_w</p:attrName>
                                        </p:attrNameLst>
                                      </p:cBhvr>
                                      <p:tavLst>
                                        <p:tav tm="0">
                                          <p:val>
                                            <p:fltVal val="0"/>
                                          </p:val>
                                        </p:tav>
                                        <p:tav tm="100000">
                                          <p:val>
                                            <p:strVal val="#ppt_w"/>
                                          </p:val>
                                        </p:tav>
                                      </p:tavLst>
                                    </p:anim>
                                    <p:anim calcmode="lin" valueType="num">
                                      <p:cBhvr>
                                        <p:cTn id="26" dur="500" fill="hold"/>
                                        <p:tgtEl>
                                          <p:spTgt spid="3284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32831"/>
                                        </p:tgtEl>
                                        <p:attrNameLst>
                                          <p:attrName>style.visibility</p:attrName>
                                        </p:attrNameLst>
                                      </p:cBhvr>
                                      <p:to>
                                        <p:strVal val="visible"/>
                                      </p:to>
                                    </p:set>
                                    <p:anim calcmode="lin" valueType="num">
                                      <p:cBhvr>
                                        <p:cTn id="31" dur="500" fill="hold"/>
                                        <p:tgtEl>
                                          <p:spTgt spid="32831"/>
                                        </p:tgtEl>
                                        <p:attrNameLst>
                                          <p:attrName>ppt_x</p:attrName>
                                        </p:attrNameLst>
                                      </p:cBhvr>
                                      <p:tavLst>
                                        <p:tav tm="0">
                                          <p:val>
                                            <p:strVal val="#ppt_x"/>
                                          </p:val>
                                        </p:tav>
                                        <p:tav tm="100000">
                                          <p:val>
                                            <p:strVal val="#ppt_x"/>
                                          </p:val>
                                        </p:tav>
                                      </p:tavLst>
                                    </p:anim>
                                    <p:anim calcmode="lin" valueType="num">
                                      <p:cBhvr>
                                        <p:cTn id="32" dur="500" fill="hold"/>
                                        <p:tgtEl>
                                          <p:spTgt spid="32831"/>
                                        </p:tgtEl>
                                        <p:attrNameLst>
                                          <p:attrName>ppt_y</p:attrName>
                                        </p:attrNameLst>
                                      </p:cBhvr>
                                      <p:tavLst>
                                        <p:tav tm="0">
                                          <p:val>
                                            <p:strVal val="#ppt_y-#ppt_h/2"/>
                                          </p:val>
                                        </p:tav>
                                        <p:tav tm="100000">
                                          <p:val>
                                            <p:strVal val="#ppt_y"/>
                                          </p:val>
                                        </p:tav>
                                      </p:tavLst>
                                    </p:anim>
                                    <p:anim calcmode="lin" valueType="num">
                                      <p:cBhvr>
                                        <p:cTn id="33" dur="500" fill="hold"/>
                                        <p:tgtEl>
                                          <p:spTgt spid="32831"/>
                                        </p:tgtEl>
                                        <p:attrNameLst>
                                          <p:attrName>ppt_w</p:attrName>
                                        </p:attrNameLst>
                                      </p:cBhvr>
                                      <p:tavLst>
                                        <p:tav tm="0">
                                          <p:val>
                                            <p:strVal val="#ppt_w"/>
                                          </p:val>
                                        </p:tav>
                                        <p:tav tm="100000">
                                          <p:val>
                                            <p:strVal val="#ppt_w"/>
                                          </p:val>
                                        </p:tav>
                                      </p:tavLst>
                                    </p:anim>
                                    <p:anim calcmode="lin" valueType="num">
                                      <p:cBhvr>
                                        <p:cTn id="34" dur="500" fill="hold"/>
                                        <p:tgtEl>
                                          <p:spTgt spid="32831"/>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283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4" fill="hold" nodeType="clickEffect">
                                  <p:stCondLst>
                                    <p:cond delay="0"/>
                                  </p:stCondLst>
                                  <p:childTnLst>
                                    <p:set>
                                      <p:cBhvr>
                                        <p:cTn id="42" dur="1" fill="hold">
                                          <p:stCondLst>
                                            <p:cond delay="0"/>
                                          </p:stCondLst>
                                        </p:cTn>
                                        <p:tgtEl>
                                          <p:spTgt spid="32834"/>
                                        </p:tgtEl>
                                        <p:attrNameLst>
                                          <p:attrName>style.visibility</p:attrName>
                                        </p:attrNameLst>
                                      </p:cBhvr>
                                      <p:to>
                                        <p:strVal val="visible"/>
                                      </p:to>
                                    </p:set>
                                    <p:anim calcmode="lin" valueType="num">
                                      <p:cBhvr>
                                        <p:cTn id="43" dur="500" fill="hold"/>
                                        <p:tgtEl>
                                          <p:spTgt spid="32834"/>
                                        </p:tgtEl>
                                        <p:attrNameLst>
                                          <p:attrName>ppt_x</p:attrName>
                                        </p:attrNameLst>
                                      </p:cBhvr>
                                      <p:tavLst>
                                        <p:tav tm="0">
                                          <p:val>
                                            <p:strVal val="#ppt_x"/>
                                          </p:val>
                                        </p:tav>
                                        <p:tav tm="100000">
                                          <p:val>
                                            <p:strVal val="#ppt_x"/>
                                          </p:val>
                                        </p:tav>
                                      </p:tavLst>
                                    </p:anim>
                                    <p:anim calcmode="lin" valueType="num">
                                      <p:cBhvr>
                                        <p:cTn id="44" dur="500" fill="hold"/>
                                        <p:tgtEl>
                                          <p:spTgt spid="32834"/>
                                        </p:tgtEl>
                                        <p:attrNameLst>
                                          <p:attrName>ppt_y</p:attrName>
                                        </p:attrNameLst>
                                      </p:cBhvr>
                                      <p:tavLst>
                                        <p:tav tm="0">
                                          <p:val>
                                            <p:strVal val="#ppt_y+#ppt_h/2"/>
                                          </p:val>
                                        </p:tav>
                                        <p:tav tm="100000">
                                          <p:val>
                                            <p:strVal val="#ppt_y"/>
                                          </p:val>
                                        </p:tav>
                                      </p:tavLst>
                                    </p:anim>
                                    <p:anim calcmode="lin" valueType="num">
                                      <p:cBhvr>
                                        <p:cTn id="45" dur="500" fill="hold"/>
                                        <p:tgtEl>
                                          <p:spTgt spid="32834"/>
                                        </p:tgtEl>
                                        <p:attrNameLst>
                                          <p:attrName>ppt_w</p:attrName>
                                        </p:attrNameLst>
                                      </p:cBhvr>
                                      <p:tavLst>
                                        <p:tav tm="0">
                                          <p:val>
                                            <p:strVal val="#ppt_w"/>
                                          </p:val>
                                        </p:tav>
                                        <p:tav tm="100000">
                                          <p:val>
                                            <p:strVal val="#ppt_w"/>
                                          </p:val>
                                        </p:tav>
                                      </p:tavLst>
                                    </p:anim>
                                    <p:anim calcmode="lin" valueType="num">
                                      <p:cBhvr>
                                        <p:cTn id="46" dur="500" fill="hold"/>
                                        <p:tgtEl>
                                          <p:spTgt spid="32834"/>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4" fill="hold" nodeType="clickEffect">
                                  <p:stCondLst>
                                    <p:cond delay="0"/>
                                  </p:stCondLst>
                                  <p:childTnLst>
                                    <p:set>
                                      <p:cBhvr>
                                        <p:cTn id="50" dur="1" fill="hold">
                                          <p:stCondLst>
                                            <p:cond delay="0"/>
                                          </p:stCondLst>
                                        </p:cTn>
                                        <p:tgtEl>
                                          <p:spTgt spid="32835"/>
                                        </p:tgtEl>
                                        <p:attrNameLst>
                                          <p:attrName>style.visibility</p:attrName>
                                        </p:attrNameLst>
                                      </p:cBhvr>
                                      <p:to>
                                        <p:strVal val="visible"/>
                                      </p:to>
                                    </p:set>
                                    <p:anim calcmode="lin" valueType="num">
                                      <p:cBhvr>
                                        <p:cTn id="51" dur="500" fill="hold"/>
                                        <p:tgtEl>
                                          <p:spTgt spid="32835"/>
                                        </p:tgtEl>
                                        <p:attrNameLst>
                                          <p:attrName>ppt_x</p:attrName>
                                        </p:attrNameLst>
                                      </p:cBhvr>
                                      <p:tavLst>
                                        <p:tav tm="0">
                                          <p:val>
                                            <p:strVal val="#ppt_x"/>
                                          </p:val>
                                        </p:tav>
                                        <p:tav tm="100000">
                                          <p:val>
                                            <p:strVal val="#ppt_x"/>
                                          </p:val>
                                        </p:tav>
                                      </p:tavLst>
                                    </p:anim>
                                    <p:anim calcmode="lin" valueType="num">
                                      <p:cBhvr>
                                        <p:cTn id="52" dur="500" fill="hold"/>
                                        <p:tgtEl>
                                          <p:spTgt spid="32835"/>
                                        </p:tgtEl>
                                        <p:attrNameLst>
                                          <p:attrName>ppt_y</p:attrName>
                                        </p:attrNameLst>
                                      </p:cBhvr>
                                      <p:tavLst>
                                        <p:tav tm="0">
                                          <p:val>
                                            <p:strVal val="#ppt_y+#ppt_h/2"/>
                                          </p:val>
                                        </p:tav>
                                        <p:tav tm="100000">
                                          <p:val>
                                            <p:strVal val="#ppt_y"/>
                                          </p:val>
                                        </p:tav>
                                      </p:tavLst>
                                    </p:anim>
                                    <p:anim calcmode="lin" valueType="num">
                                      <p:cBhvr>
                                        <p:cTn id="53" dur="500" fill="hold"/>
                                        <p:tgtEl>
                                          <p:spTgt spid="32835"/>
                                        </p:tgtEl>
                                        <p:attrNameLst>
                                          <p:attrName>ppt_w</p:attrName>
                                        </p:attrNameLst>
                                      </p:cBhvr>
                                      <p:tavLst>
                                        <p:tav tm="0">
                                          <p:val>
                                            <p:strVal val="#ppt_w"/>
                                          </p:val>
                                        </p:tav>
                                        <p:tav tm="100000">
                                          <p:val>
                                            <p:strVal val="#ppt_w"/>
                                          </p:val>
                                        </p:tav>
                                      </p:tavLst>
                                    </p:anim>
                                    <p:anim calcmode="lin" valueType="num">
                                      <p:cBhvr>
                                        <p:cTn id="54" dur="500" fill="hold"/>
                                        <p:tgtEl>
                                          <p:spTgt spid="32835"/>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3283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3284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32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z="2400" dirty="0" smtClean="0"/>
              <a:t>2.4 Models </a:t>
            </a:r>
            <a:r>
              <a:rPr lang="en-US" sz="2400" dirty="0"/>
              <a:t>of models of models...</a:t>
            </a:r>
          </a:p>
        </p:txBody>
      </p:sp>
      <p:sp>
        <p:nvSpPr>
          <p:cNvPr id="164867" name="Rectangle 3"/>
          <p:cNvSpPr>
            <a:spLocks noGrp="1" noChangeArrowheads="1"/>
          </p:cNvSpPr>
          <p:nvPr>
            <p:ph type="body" idx="1"/>
          </p:nvPr>
        </p:nvSpPr>
        <p:spPr>
          <a:xfrm>
            <a:off x="355600" y="1155700"/>
            <a:ext cx="8255000" cy="1435100"/>
          </a:xfrm>
        </p:spPr>
        <p:txBody>
          <a:bodyPr/>
          <a:lstStyle/>
          <a:p>
            <a:r>
              <a:rPr lang="en-US" sz="2400" b="1" dirty="0"/>
              <a:t>Modeling is relative. </a:t>
            </a:r>
            <a:r>
              <a:rPr lang="en-US" sz="2400" dirty="0"/>
              <a:t>We can think of a model as reality and can build another model from it (with additional abstractions).  </a:t>
            </a:r>
          </a:p>
        </p:txBody>
      </p:sp>
      <p:grpSp>
        <p:nvGrpSpPr>
          <p:cNvPr id="164868" name="Group 4"/>
          <p:cNvGrpSpPr>
            <a:grpSpLocks/>
          </p:cNvGrpSpPr>
          <p:nvPr/>
        </p:nvGrpSpPr>
        <p:grpSpPr bwMode="auto">
          <a:xfrm>
            <a:off x="112714" y="2605088"/>
            <a:ext cx="4945063" cy="3508376"/>
            <a:chOff x="872" y="1785"/>
            <a:chExt cx="3115" cy="2210"/>
          </a:xfrm>
        </p:grpSpPr>
        <p:sp>
          <p:nvSpPr>
            <p:cNvPr id="164869" name="Text Box 5"/>
            <p:cNvSpPr txBox="1">
              <a:spLocks noChangeArrowheads="1"/>
            </p:cNvSpPr>
            <p:nvPr/>
          </p:nvSpPr>
          <p:spPr bwMode="auto">
            <a:xfrm>
              <a:off x="2408" y="2674"/>
              <a:ext cx="498"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600" i="1">
                  <a:latin typeface="Times" charset="0"/>
                </a:rPr>
                <a:t>f</a:t>
              </a:r>
              <a:r>
                <a:rPr lang="en-US" sz="1600" i="1" baseline="-25000">
                  <a:latin typeface="Times" charset="0"/>
                </a:rPr>
                <a:t>M1</a:t>
              </a:r>
            </a:p>
          </p:txBody>
        </p:sp>
        <p:sp>
          <p:nvSpPr>
            <p:cNvPr id="164870" name="Text Box 6"/>
            <p:cNvSpPr txBox="1">
              <a:spLocks noChangeArrowheads="1"/>
            </p:cNvSpPr>
            <p:nvPr/>
          </p:nvSpPr>
          <p:spPr bwMode="auto">
            <a:xfrm>
              <a:off x="2408" y="3782"/>
              <a:ext cx="498"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600" i="1">
                  <a:latin typeface="Times" charset="0"/>
                </a:rPr>
                <a:t>f</a:t>
              </a:r>
              <a:r>
                <a:rPr lang="en-US" sz="1600" i="1" baseline="-25000">
                  <a:latin typeface="Times" charset="0"/>
                </a:rPr>
                <a:t>R</a:t>
              </a:r>
            </a:p>
          </p:txBody>
        </p:sp>
        <p:sp>
          <p:nvSpPr>
            <p:cNvPr id="164871" name="Text Box 7"/>
            <p:cNvSpPr txBox="1">
              <a:spLocks noChangeArrowheads="1"/>
            </p:cNvSpPr>
            <p:nvPr/>
          </p:nvSpPr>
          <p:spPr bwMode="auto">
            <a:xfrm>
              <a:off x="3129" y="2962"/>
              <a:ext cx="84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600" b="1">
                  <a:latin typeface="Helvetica" charset="0"/>
                </a:rPr>
                <a:t>M</a:t>
              </a:r>
              <a:r>
                <a:rPr lang="en-US" sz="1600" b="1" baseline="-25000">
                  <a:latin typeface="Helvetica" charset="0"/>
                </a:rPr>
                <a:t>1</a:t>
              </a:r>
            </a:p>
          </p:txBody>
        </p:sp>
        <p:sp>
          <p:nvSpPr>
            <p:cNvPr id="164872" name="Text Box 8"/>
            <p:cNvSpPr txBox="1">
              <a:spLocks noChangeArrowheads="1"/>
            </p:cNvSpPr>
            <p:nvPr/>
          </p:nvSpPr>
          <p:spPr bwMode="auto">
            <a:xfrm>
              <a:off x="1305" y="2946"/>
              <a:ext cx="84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600" b="1">
                  <a:latin typeface="Helvetica" charset="0"/>
                </a:rPr>
                <a:t>M</a:t>
              </a:r>
              <a:r>
                <a:rPr lang="en-US" sz="1600" b="1" baseline="-25000">
                  <a:latin typeface="Helvetica" charset="0"/>
                </a:rPr>
                <a:t>1</a:t>
              </a:r>
            </a:p>
          </p:txBody>
        </p:sp>
        <p:sp>
          <p:nvSpPr>
            <p:cNvPr id="164873" name="Line 9"/>
            <p:cNvSpPr>
              <a:spLocks noChangeShapeType="1"/>
            </p:cNvSpPr>
            <p:nvPr/>
          </p:nvSpPr>
          <p:spPr bwMode="auto">
            <a:xfrm>
              <a:off x="1928" y="3048"/>
              <a:ext cx="146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64874" name="Line 10"/>
            <p:cNvSpPr>
              <a:spLocks noChangeShapeType="1"/>
            </p:cNvSpPr>
            <p:nvPr/>
          </p:nvSpPr>
          <p:spPr bwMode="auto">
            <a:xfrm>
              <a:off x="1928" y="3744"/>
              <a:ext cx="146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64875" name="Text Box 11"/>
            <p:cNvSpPr txBox="1">
              <a:spLocks noChangeArrowheads="1"/>
            </p:cNvSpPr>
            <p:nvPr/>
          </p:nvSpPr>
          <p:spPr bwMode="auto">
            <a:xfrm>
              <a:off x="1297" y="3622"/>
              <a:ext cx="84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600" b="1">
                  <a:latin typeface="Helvetica" charset="0"/>
                </a:rPr>
                <a:t>R</a:t>
              </a:r>
              <a:endParaRPr lang="en-US" sz="1600" b="1" i="1">
                <a:solidFill>
                  <a:srgbClr val="FF0000"/>
                </a:solidFill>
                <a:latin typeface="Helvetica" charset="0"/>
              </a:endParaRPr>
            </a:p>
          </p:txBody>
        </p:sp>
        <p:sp>
          <p:nvSpPr>
            <p:cNvPr id="164876" name="Text Box 12"/>
            <p:cNvSpPr txBox="1">
              <a:spLocks noChangeArrowheads="1"/>
            </p:cNvSpPr>
            <p:nvPr/>
          </p:nvSpPr>
          <p:spPr bwMode="auto">
            <a:xfrm>
              <a:off x="3145" y="3638"/>
              <a:ext cx="84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600" b="1">
                  <a:latin typeface="Helvetica" charset="0"/>
                </a:rPr>
                <a:t>R</a:t>
              </a:r>
              <a:endParaRPr lang="en-US" sz="1600" b="1" i="1">
                <a:solidFill>
                  <a:srgbClr val="FF0000"/>
                </a:solidFill>
                <a:latin typeface="Helvetica" charset="0"/>
              </a:endParaRPr>
            </a:p>
          </p:txBody>
        </p:sp>
        <p:sp>
          <p:nvSpPr>
            <p:cNvPr id="164877" name="Line 13"/>
            <p:cNvSpPr>
              <a:spLocks noChangeShapeType="1"/>
            </p:cNvSpPr>
            <p:nvPr/>
          </p:nvSpPr>
          <p:spPr bwMode="auto">
            <a:xfrm flipV="1">
              <a:off x="1736" y="3212"/>
              <a:ext cx="0" cy="3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64878" name="Line 14"/>
            <p:cNvSpPr>
              <a:spLocks noChangeShapeType="1"/>
            </p:cNvSpPr>
            <p:nvPr/>
          </p:nvSpPr>
          <p:spPr bwMode="auto">
            <a:xfrm flipV="1">
              <a:off x="3568" y="3212"/>
              <a:ext cx="0" cy="3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64879" name="Text Box 15"/>
            <p:cNvSpPr txBox="1">
              <a:spLocks noChangeArrowheads="1"/>
            </p:cNvSpPr>
            <p:nvPr/>
          </p:nvSpPr>
          <p:spPr bwMode="auto">
            <a:xfrm>
              <a:off x="872" y="3247"/>
              <a:ext cx="889" cy="36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1" dirty="0">
                  <a:solidFill>
                    <a:srgbClr val="FF0000"/>
                  </a:solidFill>
                  <a:latin typeface="Times" charset="0"/>
                </a:rPr>
                <a:t>Requirements</a:t>
              </a:r>
            </a:p>
            <a:p>
              <a:pPr algn="ctr"/>
              <a:r>
                <a:rPr lang="en-US" sz="1600" b="1" dirty="0">
                  <a:solidFill>
                    <a:srgbClr val="FF0000"/>
                  </a:solidFill>
                  <a:latin typeface="Times" charset="0"/>
                </a:rPr>
                <a:t>Elicitation</a:t>
              </a:r>
            </a:p>
          </p:txBody>
        </p:sp>
        <p:sp>
          <p:nvSpPr>
            <p:cNvPr id="164880" name="Text Box 16"/>
            <p:cNvSpPr txBox="1">
              <a:spLocks noChangeArrowheads="1"/>
            </p:cNvSpPr>
            <p:nvPr/>
          </p:nvSpPr>
          <p:spPr bwMode="auto">
            <a:xfrm>
              <a:off x="3688" y="3342"/>
              <a:ext cx="21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1">
                  <a:solidFill>
                    <a:srgbClr val="FF0000"/>
                  </a:solidFill>
                  <a:latin typeface="Times" charset="0"/>
                </a:rPr>
                <a:t>I</a:t>
              </a:r>
              <a:r>
                <a:rPr lang="en-US" sz="1600" b="1" baseline="-25000">
                  <a:solidFill>
                    <a:srgbClr val="FF0000"/>
                  </a:solidFill>
                  <a:latin typeface="Times" charset="0"/>
                </a:rPr>
                <a:t>1</a:t>
              </a:r>
            </a:p>
          </p:txBody>
        </p:sp>
        <p:sp>
          <p:nvSpPr>
            <p:cNvPr id="164881" name="Text Box 17"/>
            <p:cNvSpPr txBox="1">
              <a:spLocks noChangeArrowheads="1"/>
            </p:cNvSpPr>
            <p:nvPr/>
          </p:nvSpPr>
          <p:spPr bwMode="auto">
            <a:xfrm>
              <a:off x="3105" y="2250"/>
              <a:ext cx="84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600" b="1">
                  <a:latin typeface="Helvetica" charset="0"/>
                </a:rPr>
                <a:t>M</a:t>
              </a:r>
              <a:r>
                <a:rPr lang="en-US" sz="1600" b="1" baseline="-25000">
                  <a:latin typeface="Helvetica" charset="0"/>
                </a:rPr>
                <a:t>2</a:t>
              </a:r>
            </a:p>
          </p:txBody>
        </p:sp>
        <p:sp>
          <p:nvSpPr>
            <p:cNvPr id="164882" name="Text Box 18"/>
            <p:cNvSpPr txBox="1">
              <a:spLocks noChangeArrowheads="1"/>
            </p:cNvSpPr>
            <p:nvPr/>
          </p:nvSpPr>
          <p:spPr bwMode="auto">
            <a:xfrm>
              <a:off x="1281" y="2234"/>
              <a:ext cx="84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600" b="1">
                  <a:latin typeface="Helvetica" charset="0"/>
                </a:rPr>
                <a:t>M</a:t>
              </a:r>
              <a:r>
                <a:rPr lang="en-US" sz="1600" b="1" baseline="-25000">
                  <a:latin typeface="Helvetica" charset="0"/>
                </a:rPr>
                <a:t>2</a:t>
              </a:r>
              <a:endParaRPr lang="en-US" sz="1600" b="1" i="1">
                <a:solidFill>
                  <a:srgbClr val="FF0000"/>
                </a:solidFill>
                <a:latin typeface="Helvetica" charset="0"/>
              </a:endParaRPr>
            </a:p>
          </p:txBody>
        </p:sp>
        <p:sp>
          <p:nvSpPr>
            <p:cNvPr id="164883" name="Line 19"/>
            <p:cNvSpPr>
              <a:spLocks noChangeShapeType="1"/>
            </p:cNvSpPr>
            <p:nvPr/>
          </p:nvSpPr>
          <p:spPr bwMode="auto">
            <a:xfrm>
              <a:off x="1904" y="2336"/>
              <a:ext cx="146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64884" name="Line 20"/>
            <p:cNvSpPr>
              <a:spLocks noChangeShapeType="1"/>
            </p:cNvSpPr>
            <p:nvPr/>
          </p:nvSpPr>
          <p:spPr bwMode="auto">
            <a:xfrm flipV="1">
              <a:off x="1712" y="2500"/>
              <a:ext cx="0" cy="3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64885" name="Line 21"/>
            <p:cNvSpPr>
              <a:spLocks noChangeShapeType="1"/>
            </p:cNvSpPr>
            <p:nvPr/>
          </p:nvSpPr>
          <p:spPr bwMode="auto">
            <a:xfrm flipV="1">
              <a:off x="3544" y="2500"/>
              <a:ext cx="0" cy="3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64886" name="Text Box 22"/>
            <p:cNvSpPr txBox="1">
              <a:spLocks noChangeArrowheads="1"/>
            </p:cNvSpPr>
            <p:nvPr/>
          </p:nvSpPr>
          <p:spPr bwMode="auto">
            <a:xfrm>
              <a:off x="1135" y="2614"/>
              <a:ext cx="585"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1">
                  <a:solidFill>
                    <a:srgbClr val="FF0000"/>
                  </a:solidFill>
                  <a:latin typeface="Times" charset="0"/>
                </a:rPr>
                <a:t>Analysis</a:t>
              </a:r>
              <a:endParaRPr lang="en-US" sz="1600" b="1" baseline="-25000">
                <a:solidFill>
                  <a:srgbClr val="FF0000"/>
                </a:solidFill>
                <a:latin typeface="Times" charset="0"/>
              </a:endParaRPr>
            </a:p>
          </p:txBody>
        </p:sp>
        <p:sp>
          <p:nvSpPr>
            <p:cNvPr id="164887" name="Text Box 23"/>
            <p:cNvSpPr txBox="1">
              <a:spLocks noChangeArrowheads="1"/>
            </p:cNvSpPr>
            <p:nvPr/>
          </p:nvSpPr>
          <p:spPr bwMode="auto">
            <a:xfrm>
              <a:off x="3664" y="2630"/>
              <a:ext cx="21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1">
                  <a:solidFill>
                    <a:srgbClr val="FF0000"/>
                  </a:solidFill>
                  <a:latin typeface="Times" charset="0"/>
                </a:rPr>
                <a:t>I</a:t>
              </a:r>
              <a:r>
                <a:rPr lang="en-US" sz="1600" b="1" baseline="-25000">
                  <a:solidFill>
                    <a:srgbClr val="FF0000"/>
                  </a:solidFill>
                  <a:latin typeface="Times" charset="0"/>
                </a:rPr>
                <a:t>2</a:t>
              </a:r>
            </a:p>
          </p:txBody>
        </p:sp>
        <p:sp>
          <p:nvSpPr>
            <p:cNvPr id="164888" name="Text Box 24"/>
            <p:cNvSpPr txBox="1">
              <a:spLocks noChangeArrowheads="1"/>
            </p:cNvSpPr>
            <p:nvPr/>
          </p:nvSpPr>
          <p:spPr bwMode="auto">
            <a:xfrm>
              <a:off x="2352" y="2054"/>
              <a:ext cx="498"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600" i="1">
                  <a:latin typeface="Times" charset="0"/>
                </a:rPr>
                <a:t>f</a:t>
              </a:r>
              <a:r>
                <a:rPr lang="en-US" sz="1600" i="1" baseline="-25000">
                  <a:latin typeface="Times" charset="0"/>
                </a:rPr>
                <a:t>M2</a:t>
              </a:r>
            </a:p>
          </p:txBody>
        </p:sp>
        <p:sp>
          <p:nvSpPr>
            <p:cNvPr id="164889" name="Text Box 25"/>
            <p:cNvSpPr txBox="1">
              <a:spLocks noChangeArrowheads="1"/>
            </p:cNvSpPr>
            <p:nvPr/>
          </p:nvSpPr>
          <p:spPr bwMode="auto">
            <a:xfrm>
              <a:off x="2455" y="1785"/>
              <a:ext cx="281"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de-DE" sz="1600" b="1"/>
                <a:t>….</a:t>
              </a:r>
            </a:p>
          </p:txBody>
        </p:sp>
      </p:grpSp>
      <p:sp>
        <p:nvSpPr>
          <p:cNvPr id="164890" name="AutoShape 26"/>
          <p:cNvSpPr>
            <a:spLocks noChangeArrowheads="1"/>
          </p:cNvSpPr>
          <p:nvPr/>
        </p:nvSpPr>
        <p:spPr bwMode="auto">
          <a:xfrm>
            <a:off x="4648200" y="2209800"/>
            <a:ext cx="4343400" cy="2057400"/>
          </a:xfrm>
          <a:prstGeom prst="cloudCallout">
            <a:avLst>
              <a:gd name="adj1" fmla="val -31361"/>
              <a:gd name="adj2" fmla="val 69444"/>
            </a:avLst>
          </a:prstGeom>
          <a:gradFill rotWithShape="0">
            <a:gsLst>
              <a:gs pos="0">
                <a:srgbClr val="000082"/>
              </a:gs>
              <a:gs pos="30000">
                <a:srgbClr val="66008F"/>
              </a:gs>
              <a:gs pos="64999">
                <a:srgbClr val="BA0066"/>
              </a:gs>
              <a:gs pos="89999">
                <a:srgbClr val="FF0000"/>
              </a:gs>
              <a:gs pos="100000">
                <a:srgbClr val="FF8200"/>
              </a:gs>
            </a:gsLst>
            <a:lin ang="5400000" scaled="1"/>
          </a:gra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800" b="1" dirty="0">
                <a:solidFill>
                  <a:srgbClr val="FFFFFF"/>
                </a:solidFill>
              </a:rPr>
              <a:t>The </a:t>
            </a:r>
            <a:r>
              <a:rPr lang="de-DE" sz="1800" b="1" dirty="0" err="1">
                <a:solidFill>
                  <a:srgbClr val="FFFFFF"/>
                </a:solidFill>
              </a:rPr>
              <a:t>development</a:t>
            </a:r>
            <a:r>
              <a:rPr lang="de-DE" sz="1800" b="1" dirty="0">
                <a:solidFill>
                  <a:srgbClr val="FFFFFF"/>
                </a:solidFill>
              </a:rPr>
              <a:t> </a:t>
            </a:r>
            <a:r>
              <a:rPr lang="de-DE" sz="1800" b="1" dirty="0" err="1">
                <a:solidFill>
                  <a:srgbClr val="FFFFFF"/>
                </a:solidFill>
              </a:rPr>
              <a:t>of</a:t>
            </a:r>
            <a:r>
              <a:rPr lang="de-DE" sz="1800" b="1" dirty="0">
                <a:solidFill>
                  <a:srgbClr val="FFFFFF"/>
                </a:solidFill>
              </a:rPr>
              <a:t> </a:t>
            </a:r>
          </a:p>
          <a:p>
            <a:pPr algn="ctr"/>
            <a:r>
              <a:rPr lang="de-DE" sz="1800" b="1" dirty="0">
                <a:solidFill>
                  <a:srgbClr val="FFFFFF"/>
                </a:solidFill>
              </a:rPr>
              <a:t>Software-Systems </a:t>
            </a:r>
            <a:r>
              <a:rPr lang="de-DE" sz="1800" b="1" dirty="0" err="1">
                <a:solidFill>
                  <a:srgbClr val="FFFFFF"/>
                </a:solidFill>
              </a:rPr>
              <a:t>is</a:t>
            </a:r>
            <a:r>
              <a:rPr lang="de-DE" sz="1800" b="1" dirty="0">
                <a:solidFill>
                  <a:srgbClr val="FFFFFF"/>
                </a:solidFill>
              </a:rPr>
              <a:t> a </a:t>
            </a:r>
          </a:p>
          <a:p>
            <a:pPr algn="ctr"/>
            <a:r>
              <a:rPr lang="de-DE" sz="1800" b="1" dirty="0">
                <a:solidFill>
                  <a:srgbClr val="FFFFFF"/>
                </a:solidFill>
              </a:rPr>
              <a:t>Transformation </a:t>
            </a:r>
            <a:r>
              <a:rPr lang="de-DE" sz="1800" b="1" dirty="0" err="1">
                <a:solidFill>
                  <a:srgbClr val="FFFFFF"/>
                </a:solidFill>
              </a:rPr>
              <a:t>of</a:t>
            </a:r>
            <a:r>
              <a:rPr lang="de-DE" sz="1800" b="1" dirty="0">
                <a:solidFill>
                  <a:srgbClr val="FFFFFF"/>
                </a:solidFill>
              </a:rPr>
              <a:t> </a:t>
            </a:r>
          </a:p>
          <a:p>
            <a:pPr algn="ctr"/>
            <a:r>
              <a:rPr lang="de-DE" sz="1800" b="1" dirty="0">
                <a:solidFill>
                  <a:srgbClr val="FFFFFF"/>
                </a:solidFill>
              </a:rPr>
              <a:t>Models:</a:t>
            </a:r>
          </a:p>
          <a:p>
            <a:pPr algn="ctr"/>
            <a:r>
              <a:rPr lang="de-DE" sz="1800" b="1" dirty="0">
                <a:solidFill>
                  <a:srgbClr val="FFFFFF"/>
                </a:solidFill>
              </a:rPr>
              <a:t> Analysis, Design,</a:t>
            </a:r>
          </a:p>
          <a:p>
            <a:pPr algn="ctr"/>
            <a:r>
              <a:rPr lang="de-DE" sz="1800" b="1" dirty="0">
                <a:solidFill>
                  <a:srgbClr val="FFFFFF"/>
                </a:solidFill>
              </a:rPr>
              <a:t> </a:t>
            </a:r>
            <a:r>
              <a:rPr lang="de-DE" sz="1800" b="1" dirty="0" err="1">
                <a:solidFill>
                  <a:srgbClr val="FFFFFF"/>
                </a:solidFill>
              </a:rPr>
              <a:t>Implementation,Testing</a:t>
            </a:r>
            <a:endParaRPr lang="de-DE" sz="1800" b="1" dirty="0">
              <a:solidFill>
                <a:srgbClr val="FFFFFF"/>
              </a:solidFill>
            </a:endParaRPr>
          </a:p>
        </p:txBody>
      </p:sp>
    </p:spTree>
    <p:extLst>
      <p:ext uri="{BB962C8B-B14F-4D97-AF65-F5344CB8AC3E}">
        <p14:creationId xmlns:p14="http://schemas.microsoft.com/office/powerpoint/2010/main" val="895699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90"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180975"/>
            <a:ext cx="8153400" cy="704850"/>
          </a:xfrm>
          <a:noFill/>
          <a:ln/>
        </p:spPr>
        <p:txBody>
          <a:bodyPr/>
          <a:lstStyle/>
          <a:p>
            <a:r>
              <a:rPr lang="en-US" dirty="0"/>
              <a:t>Nested State Diagram</a:t>
            </a:r>
          </a:p>
        </p:txBody>
      </p:sp>
      <p:sp>
        <p:nvSpPr>
          <p:cNvPr id="34819" name="Rectangle 3"/>
          <p:cNvSpPr>
            <a:spLocks noGrp="1" noChangeArrowheads="1"/>
          </p:cNvSpPr>
          <p:nvPr>
            <p:ph type="body" idx="1"/>
          </p:nvPr>
        </p:nvSpPr>
        <p:spPr>
          <a:xfrm>
            <a:off x="381000" y="1066862"/>
            <a:ext cx="8255000" cy="3733800"/>
          </a:xfrm>
          <a:noFill/>
          <a:ln/>
        </p:spPr>
        <p:txBody>
          <a:bodyPr/>
          <a:lstStyle/>
          <a:p>
            <a:r>
              <a:rPr lang="en-US" sz="2400" dirty="0"/>
              <a:t>Activities in states are composite items denoting other lower-level state diagrams</a:t>
            </a:r>
          </a:p>
          <a:p>
            <a:r>
              <a:rPr lang="en-US" sz="2400" dirty="0"/>
              <a:t>A lower-level state diagram corresponds to a sequence of lower-level states and events that are invisible in the higher-level diagram.</a:t>
            </a:r>
          </a:p>
          <a:p>
            <a:r>
              <a:rPr lang="en-US" sz="2400" dirty="0"/>
              <a:t>Sets of </a:t>
            </a:r>
            <a:r>
              <a:rPr lang="en-US" sz="2400" dirty="0" err="1"/>
              <a:t>substates</a:t>
            </a:r>
            <a:r>
              <a:rPr lang="en-US" sz="2400" dirty="0"/>
              <a:t> in a nested state diagram denote a </a:t>
            </a:r>
            <a:r>
              <a:rPr lang="en-US" sz="2400" b="1" dirty="0" err="1">
                <a:solidFill>
                  <a:srgbClr val="FF0000"/>
                </a:solidFill>
              </a:rPr>
              <a:t>superstate</a:t>
            </a:r>
            <a:r>
              <a:rPr lang="en-US" sz="2400" dirty="0"/>
              <a:t> and are enclosed by a large rounded box, also called contour</a:t>
            </a:r>
            <a:r>
              <a:rPr lang="en-US" sz="2400" dirty="0" smtClean="0"/>
              <a:t>.(轮廓线）</a:t>
            </a:r>
            <a:endParaRPr lang="en-US" sz="2400" dirty="0"/>
          </a:p>
          <a:p>
            <a:r>
              <a:rPr lang="en-US" sz="2400" i="1" dirty="0"/>
              <a:t>[The behavioral properties of method inheritance also apply to behavioral inheritance of </a:t>
            </a:r>
            <a:r>
              <a:rPr lang="en-US" sz="2400" i="1" dirty="0" err="1"/>
              <a:t>substates</a:t>
            </a:r>
            <a:r>
              <a:rPr lang="en-US" sz="2400" i="1" dirty="0"/>
              <a:t> from their </a:t>
            </a:r>
            <a:r>
              <a:rPr lang="en-US" sz="2400" i="1" dirty="0" err="1"/>
              <a:t>superstate</a:t>
            </a:r>
            <a:r>
              <a:rPr lang="en-US" sz="2400" i="1" dirty="0"/>
              <a:t>.]</a:t>
            </a:r>
            <a:r>
              <a:rPr lang="en-US" sz="2400" dirty="0"/>
              <a:t> </a:t>
            </a:r>
          </a:p>
        </p:txBody>
      </p:sp>
    </p:spTree>
    <p:extLst>
      <p:ext uri="{BB962C8B-B14F-4D97-AF65-F5344CB8AC3E}">
        <p14:creationId xmlns:p14="http://schemas.microsoft.com/office/powerpoint/2010/main" val="2224331623"/>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a:lstStyle/>
          <a:p>
            <a:r>
              <a:rPr lang="en-US" sz="2000" dirty="0"/>
              <a:t>Example of a Nested </a:t>
            </a:r>
            <a:r>
              <a:rPr lang="en-US" sz="2000" dirty="0" err="1"/>
              <a:t>Statechart</a:t>
            </a:r>
            <a:r>
              <a:rPr lang="en-US" sz="2000" dirty="0"/>
              <a:t> Diagram</a:t>
            </a:r>
          </a:p>
        </p:txBody>
      </p:sp>
      <p:sp>
        <p:nvSpPr>
          <p:cNvPr id="103427" name="Rectangle 3"/>
          <p:cNvSpPr>
            <a:spLocks noChangeArrowheads="1"/>
          </p:cNvSpPr>
          <p:nvPr/>
        </p:nvSpPr>
        <p:spPr bwMode="auto">
          <a:xfrm>
            <a:off x="2475579" y="5092700"/>
            <a:ext cx="1790954" cy="3359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do: dispense item</a:t>
            </a:r>
          </a:p>
        </p:txBody>
      </p:sp>
      <p:sp>
        <p:nvSpPr>
          <p:cNvPr id="103429" name="AutoShape 5"/>
          <p:cNvSpPr>
            <a:spLocks noChangeArrowheads="1"/>
          </p:cNvSpPr>
          <p:nvPr/>
        </p:nvSpPr>
        <p:spPr bwMode="auto">
          <a:xfrm>
            <a:off x="1938338" y="5046663"/>
            <a:ext cx="2878137" cy="558800"/>
          </a:xfrm>
          <a:prstGeom prst="roundRect">
            <a:avLst>
              <a:gd name="adj" fmla="val 38292"/>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30" name="Line 6"/>
          <p:cNvSpPr>
            <a:spLocks noChangeShapeType="1"/>
          </p:cNvSpPr>
          <p:nvPr/>
        </p:nvSpPr>
        <p:spPr bwMode="auto">
          <a:xfrm flipH="1" flipV="1">
            <a:off x="1633538" y="2227263"/>
            <a:ext cx="914400" cy="2819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31" name="Line 7"/>
          <p:cNvSpPr>
            <a:spLocks noChangeShapeType="1"/>
          </p:cNvSpPr>
          <p:nvPr/>
        </p:nvSpPr>
        <p:spPr bwMode="auto">
          <a:xfrm flipV="1">
            <a:off x="4300538" y="4437063"/>
            <a:ext cx="152400" cy="6096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32" name="Line 8"/>
          <p:cNvSpPr>
            <a:spLocks noChangeShapeType="1"/>
          </p:cNvSpPr>
          <p:nvPr/>
        </p:nvSpPr>
        <p:spPr bwMode="auto">
          <a:xfrm flipH="1">
            <a:off x="4833938" y="5351463"/>
            <a:ext cx="5334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59" name="Rectangle 35"/>
          <p:cNvSpPr>
            <a:spLocks noChangeArrowheads="1"/>
          </p:cNvSpPr>
          <p:nvPr/>
        </p:nvSpPr>
        <p:spPr bwMode="auto">
          <a:xfrm>
            <a:off x="4572848" y="4572000"/>
            <a:ext cx="1076215"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[change=0]</a:t>
            </a:r>
          </a:p>
        </p:txBody>
      </p:sp>
      <p:grpSp>
        <p:nvGrpSpPr>
          <p:cNvPr id="103434" name="Group 10"/>
          <p:cNvGrpSpPr>
            <a:grpSpLocks/>
          </p:cNvGrpSpPr>
          <p:nvPr/>
        </p:nvGrpSpPr>
        <p:grpSpPr bwMode="auto">
          <a:xfrm>
            <a:off x="739775" y="3584575"/>
            <a:ext cx="2406650" cy="1435100"/>
            <a:chOff x="466" y="2258"/>
            <a:chExt cx="1516" cy="904"/>
          </a:xfrm>
        </p:grpSpPr>
        <p:grpSp>
          <p:nvGrpSpPr>
            <p:cNvPr id="103435" name="Group 11"/>
            <p:cNvGrpSpPr>
              <a:grpSpLocks/>
            </p:cNvGrpSpPr>
            <p:nvPr/>
          </p:nvGrpSpPr>
          <p:grpSpPr bwMode="auto">
            <a:xfrm>
              <a:off x="861" y="2541"/>
              <a:ext cx="1121" cy="621"/>
              <a:chOff x="861" y="2541"/>
              <a:chExt cx="1121" cy="621"/>
            </a:xfrm>
          </p:grpSpPr>
          <p:sp>
            <p:nvSpPr>
              <p:cNvPr id="103436" name="Freeform 12"/>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37" name="Freeform 13"/>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sp>
          <p:nvSpPr>
            <p:cNvPr id="103438" name="Rectangle 14"/>
            <p:cNvSpPr>
              <a:spLocks noChangeArrowheads="1"/>
            </p:cNvSpPr>
            <p:nvPr/>
          </p:nvSpPr>
          <p:spPr bwMode="auto">
            <a:xfrm>
              <a:off x="466" y="2258"/>
              <a:ext cx="818"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t>Superstate</a:t>
              </a:r>
            </a:p>
          </p:txBody>
        </p:sp>
      </p:grpSp>
      <p:grpSp>
        <p:nvGrpSpPr>
          <p:cNvPr id="103477" name="Group 53"/>
          <p:cNvGrpSpPr>
            <a:grpSpLocks/>
          </p:cNvGrpSpPr>
          <p:nvPr/>
        </p:nvGrpSpPr>
        <p:grpSpPr bwMode="auto">
          <a:xfrm>
            <a:off x="325438" y="1231900"/>
            <a:ext cx="8196263" cy="4389438"/>
            <a:chOff x="205" y="776"/>
            <a:chExt cx="5163" cy="2765"/>
          </a:xfrm>
        </p:grpSpPr>
        <p:sp>
          <p:nvSpPr>
            <p:cNvPr id="103439" name="AutoShape 15"/>
            <p:cNvSpPr>
              <a:spLocks noChangeArrowheads="1"/>
            </p:cNvSpPr>
            <p:nvPr/>
          </p:nvSpPr>
          <p:spPr bwMode="auto">
            <a:xfrm>
              <a:off x="509" y="1037"/>
              <a:ext cx="664" cy="352"/>
            </a:xfrm>
            <a:prstGeom prst="roundRect">
              <a:avLst>
                <a:gd name="adj" fmla="val 38292"/>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40" name="Freeform 16"/>
            <p:cNvSpPr>
              <a:spLocks/>
            </p:cNvSpPr>
            <p:nvPr/>
          </p:nvSpPr>
          <p:spPr bwMode="auto">
            <a:xfrm>
              <a:off x="205" y="1453"/>
              <a:ext cx="9" cy="9"/>
            </a:xfrm>
            <a:custGeom>
              <a:avLst/>
              <a:gdLst>
                <a:gd name="T0" fmla="*/ 4 w 9"/>
                <a:gd name="T1" fmla="*/ 0 h 9"/>
                <a:gd name="T2" fmla="*/ 0 w 9"/>
                <a:gd name="T3" fmla="*/ 0 h 9"/>
                <a:gd name="T4" fmla="*/ 4 w 9"/>
                <a:gd name="T5" fmla="*/ 8 h 9"/>
                <a:gd name="T6" fmla="*/ 8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0" y="0"/>
                  </a:lnTo>
                  <a:lnTo>
                    <a:pt x="4" y="8"/>
                  </a:lnTo>
                  <a:lnTo>
                    <a:pt x="8" y="8"/>
                  </a:lnTo>
                  <a:lnTo>
                    <a:pt x="4"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41" name="Freeform 17"/>
            <p:cNvSpPr>
              <a:spLocks/>
            </p:cNvSpPr>
            <p:nvPr/>
          </p:nvSpPr>
          <p:spPr bwMode="auto">
            <a:xfrm>
              <a:off x="389" y="1317"/>
              <a:ext cx="137" cy="81"/>
            </a:xfrm>
            <a:custGeom>
              <a:avLst/>
              <a:gdLst>
                <a:gd name="T0" fmla="*/ 0 w 137"/>
                <a:gd name="T1" fmla="*/ 15 h 81"/>
                <a:gd name="T2" fmla="*/ 136 w 137"/>
                <a:gd name="T3" fmla="*/ 0 h 81"/>
                <a:gd name="T4" fmla="*/ 38 w 137"/>
                <a:gd name="T5" fmla="*/ 80 h 81"/>
                <a:gd name="T6" fmla="*/ 15 w 137"/>
                <a:gd name="T7" fmla="*/ 51 h 81"/>
                <a:gd name="T8" fmla="*/ 0 w 137"/>
                <a:gd name="T9" fmla="*/ 15 h 81"/>
              </a:gdLst>
              <a:ahLst/>
              <a:cxnLst>
                <a:cxn ang="0">
                  <a:pos x="T0" y="T1"/>
                </a:cxn>
                <a:cxn ang="0">
                  <a:pos x="T2" y="T3"/>
                </a:cxn>
                <a:cxn ang="0">
                  <a:pos x="T4" y="T5"/>
                </a:cxn>
                <a:cxn ang="0">
                  <a:pos x="T6" y="T7"/>
                </a:cxn>
                <a:cxn ang="0">
                  <a:pos x="T8" y="T9"/>
                </a:cxn>
              </a:cxnLst>
              <a:rect l="0" t="0" r="r" b="b"/>
              <a:pathLst>
                <a:path w="137" h="81">
                  <a:moveTo>
                    <a:pt x="0" y="15"/>
                  </a:moveTo>
                  <a:lnTo>
                    <a:pt x="136" y="0"/>
                  </a:lnTo>
                  <a:lnTo>
                    <a:pt x="38" y="80"/>
                  </a:lnTo>
                  <a:lnTo>
                    <a:pt x="15" y="51"/>
                  </a:lnTo>
                  <a:lnTo>
                    <a:pt x="0" y="15"/>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42" name="Freeform 18"/>
            <p:cNvSpPr>
              <a:spLocks/>
            </p:cNvSpPr>
            <p:nvPr/>
          </p:nvSpPr>
          <p:spPr bwMode="auto">
            <a:xfrm>
              <a:off x="213" y="1365"/>
              <a:ext cx="193" cy="97"/>
            </a:xfrm>
            <a:custGeom>
              <a:avLst/>
              <a:gdLst>
                <a:gd name="T0" fmla="*/ 0 w 193"/>
                <a:gd name="T1" fmla="*/ 81 h 97"/>
                <a:gd name="T2" fmla="*/ 8 w 193"/>
                <a:gd name="T3" fmla="*/ 96 h 97"/>
                <a:gd name="T4" fmla="*/ 192 w 193"/>
                <a:gd name="T5" fmla="*/ 15 h 97"/>
                <a:gd name="T6" fmla="*/ 184 w 193"/>
                <a:gd name="T7" fmla="*/ 0 h 97"/>
                <a:gd name="T8" fmla="*/ 0 w 193"/>
                <a:gd name="T9" fmla="*/ 81 h 97"/>
              </a:gdLst>
              <a:ahLst/>
              <a:cxnLst>
                <a:cxn ang="0">
                  <a:pos x="T0" y="T1"/>
                </a:cxn>
                <a:cxn ang="0">
                  <a:pos x="T2" y="T3"/>
                </a:cxn>
                <a:cxn ang="0">
                  <a:pos x="T4" y="T5"/>
                </a:cxn>
                <a:cxn ang="0">
                  <a:pos x="T6" y="T7"/>
                </a:cxn>
                <a:cxn ang="0">
                  <a:pos x="T8" y="T9"/>
                </a:cxn>
              </a:cxnLst>
              <a:rect l="0" t="0" r="r" b="b"/>
              <a:pathLst>
                <a:path w="193" h="97">
                  <a:moveTo>
                    <a:pt x="0" y="81"/>
                  </a:moveTo>
                  <a:lnTo>
                    <a:pt x="8" y="96"/>
                  </a:lnTo>
                  <a:lnTo>
                    <a:pt x="192" y="15"/>
                  </a:lnTo>
                  <a:lnTo>
                    <a:pt x="184" y="0"/>
                  </a:lnTo>
                  <a:lnTo>
                    <a:pt x="0" y="81"/>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43" name="Oval 19"/>
            <p:cNvSpPr>
              <a:spLocks noChangeArrowheads="1"/>
            </p:cNvSpPr>
            <p:nvPr/>
          </p:nvSpPr>
          <p:spPr bwMode="auto">
            <a:xfrm>
              <a:off x="408" y="1448"/>
              <a:ext cx="104" cy="88"/>
            </a:xfrm>
            <a:prstGeom prst="ellipse">
              <a:avLst/>
            </a:prstGeom>
            <a:solidFill>
              <a:srgbClr val="000000"/>
            </a:solidFill>
            <a:ln>
              <a:noFill/>
            </a:ln>
            <a:effectLst/>
            <a:extLst>
              <a:ext uri="{91240B29-F687-4f45-9708-019B960494DF}">
                <a14:hiddenLine xmlns="" xmlns:a14="http://schemas.microsoft.com/office/drawing/2010/main" w="508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44" name="Oval 20"/>
            <p:cNvSpPr>
              <a:spLocks noChangeArrowheads="1"/>
            </p:cNvSpPr>
            <p:nvPr/>
          </p:nvSpPr>
          <p:spPr bwMode="auto">
            <a:xfrm>
              <a:off x="408" y="1448"/>
              <a:ext cx="104" cy="88"/>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45" name="Rectangle 21"/>
            <p:cNvSpPr>
              <a:spLocks noChangeArrowheads="1"/>
            </p:cNvSpPr>
            <p:nvPr/>
          </p:nvSpPr>
          <p:spPr bwMode="auto">
            <a:xfrm>
              <a:off x="683" y="1093"/>
              <a:ext cx="297"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Idle</a:t>
              </a:r>
            </a:p>
          </p:txBody>
        </p:sp>
        <p:sp>
          <p:nvSpPr>
            <p:cNvPr id="103446" name="AutoShape 22"/>
            <p:cNvSpPr>
              <a:spLocks noChangeArrowheads="1"/>
            </p:cNvSpPr>
            <p:nvPr/>
          </p:nvSpPr>
          <p:spPr bwMode="auto">
            <a:xfrm>
              <a:off x="3221" y="869"/>
              <a:ext cx="2147" cy="616"/>
            </a:xfrm>
            <a:prstGeom prst="roundRect">
              <a:avLst>
                <a:gd name="adj" fmla="val 22495"/>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47" name="Rectangle 23"/>
            <p:cNvSpPr>
              <a:spLocks noChangeArrowheads="1"/>
            </p:cNvSpPr>
            <p:nvPr/>
          </p:nvSpPr>
          <p:spPr bwMode="auto">
            <a:xfrm>
              <a:off x="3922" y="923"/>
              <a:ext cx="934"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Collect Money</a:t>
              </a:r>
            </a:p>
          </p:txBody>
        </p:sp>
        <p:sp>
          <p:nvSpPr>
            <p:cNvPr id="103448" name="Rectangle 24"/>
            <p:cNvSpPr>
              <a:spLocks noChangeArrowheads="1"/>
            </p:cNvSpPr>
            <p:nvPr/>
          </p:nvSpPr>
          <p:spPr bwMode="auto">
            <a:xfrm>
              <a:off x="3272" y="1141"/>
              <a:ext cx="206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coins_in(amount) / add to balance</a:t>
              </a:r>
            </a:p>
          </p:txBody>
        </p:sp>
        <p:sp>
          <p:nvSpPr>
            <p:cNvPr id="103449" name="Freeform 25"/>
            <p:cNvSpPr>
              <a:spLocks/>
            </p:cNvSpPr>
            <p:nvPr/>
          </p:nvSpPr>
          <p:spPr bwMode="auto">
            <a:xfrm>
              <a:off x="4461" y="2333"/>
              <a:ext cx="9" cy="1"/>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50" name="Rectangle 26"/>
            <p:cNvSpPr>
              <a:spLocks noChangeArrowheads="1"/>
            </p:cNvSpPr>
            <p:nvPr/>
          </p:nvSpPr>
          <p:spPr bwMode="auto">
            <a:xfrm>
              <a:off x="3621" y="1661"/>
              <a:ext cx="8" cy="1"/>
            </a:xfrm>
            <a:prstGeom prst="rect">
              <a:avLst/>
            </a:prstGeom>
            <a:solidFill>
              <a:srgbClr val="000000"/>
            </a:solidFill>
            <a:ln>
              <a:noFill/>
            </a:ln>
            <a:effectLst/>
            <a:extLs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51" name="Freeform 27"/>
            <p:cNvSpPr>
              <a:spLocks/>
            </p:cNvSpPr>
            <p:nvPr/>
          </p:nvSpPr>
          <p:spPr bwMode="auto">
            <a:xfrm>
              <a:off x="3077" y="2341"/>
              <a:ext cx="9" cy="1"/>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52" name="AutoShape 28"/>
            <p:cNvSpPr>
              <a:spLocks noChangeArrowheads="1"/>
            </p:cNvSpPr>
            <p:nvPr/>
          </p:nvSpPr>
          <p:spPr bwMode="auto">
            <a:xfrm>
              <a:off x="2130" y="2341"/>
              <a:ext cx="2864" cy="464"/>
            </a:xfrm>
            <a:prstGeom prst="roundRect">
              <a:avLst>
                <a:gd name="adj" fmla="val 29500"/>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53" name="Rectangle 29"/>
            <p:cNvSpPr>
              <a:spLocks noChangeArrowheads="1"/>
            </p:cNvSpPr>
            <p:nvPr/>
          </p:nvSpPr>
          <p:spPr bwMode="auto">
            <a:xfrm>
              <a:off x="2518" y="2424"/>
              <a:ext cx="206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do: test item and compute change</a:t>
              </a:r>
            </a:p>
          </p:txBody>
        </p:sp>
        <p:sp>
          <p:nvSpPr>
            <p:cNvPr id="103454" name="Freeform 30"/>
            <p:cNvSpPr>
              <a:spLocks/>
            </p:cNvSpPr>
            <p:nvPr/>
          </p:nvSpPr>
          <p:spPr bwMode="auto">
            <a:xfrm>
              <a:off x="4149" y="2829"/>
              <a:ext cx="9" cy="1"/>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55" name="AutoShape 31"/>
            <p:cNvSpPr>
              <a:spLocks noChangeArrowheads="1"/>
            </p:cNvSpPr>
            <p:nvPr/>
          </p:nvSpPr>
          <p:spPr bwMode="auto">
            <a:xfrm>
              <a:off x="3445" y="3189"/>
              <a:ext cx="1517" cy="352"/>
            </a:xfrm>
            <a:prstGeom prst="roundRect">
              <a:avLst>
                <a:gd name="adj" fmla="val 38292"/>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56" name="Rectangle 32"/>
            <p:cNvSpPr>
              <a:spLocks noChangeArrowheads="1"/>
            </p:cNvSpPr>
            <p:nvPr/>
          </p:nvSpPr>
          <p:spPr bwMode="auto">
            <a:xfrm>
              <a:off x="3631" y="3227"/>
              <a:ext cx="1107"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do: make change</a:t>
              </a:r>
            </a:p>
          </p:txBody>
        </p:sp>
        <p:sp>
          <p:nvSpPr>
            <p:cNvPr id="103457" name="Rectangle 33"/>
            <p:cNvSpPr>
              <a:spLocks noChangeArrowheads="1"/>
            </p:cNvSpPr>
            <p:nvPr/>
          </p:nvSpPr>
          <p:spPr bwMode="auto">
            <a:xfrm>
              <a:off x="3429" y="3333"/>
              <a:ext cx="1" cy="8"/>
            </a:xfrm>
            <a:prstGeom prst="rect">
              <a:avLst/>
            </a:prstGeom>
            <a:solidFill>
              <a:srgbClr val="000000"/>
            </a:solid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58" name="Freeform 34"/>
            <p:cNvSpPr>
              <a:spLocks/>
            </p:cNvSpPr>
            <p:nvPr/>
          </p:nvSpPr>
          <p:spPr bwMode="auto">
            <a:xfrm>
              <a:off x="2845" y="2829"/>
              <a:ext cx="9" cy="1"/>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60" name="Rectangle 36"/>
            <p:cNvSpPr>
              <a:spLocks noChangeArrowheads="1"/>
            </p:cNvSpPr>
            <p:nvPr/>
          </p:nvSpPr>
          <p:spPr bwMode="auto">
            <a:xfrm>
              <a:off x="4330" y="2853"/>
              <a:ext cx="678"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[change&gt;0]</a:t>
              </a:r>
            </a:p>
          </p:txBody>
        </p:sp>
        <p:sp>
          <p:nvSpPr>
            <p:cNvPr id="103461" name="Freeform 37"/>
            <p:cNvSpPr>
              <a:spLocks/>
            </p:cNvSpPr>
            <p:nvPr/>
          </p:nvSpPr>
          <p:spPr bwMode="auto">
            <a:xfrm>
              <a:off x="1717" y="3197"/>
              <a:ext cx="9" cy="9"/>
            </a:xfrm>
            <a:custGeom>
              <a:avLst/>
              <a:gdLst>
                <a:gd name="T0" fmla="*/ 0 w 9"/>
                <a:gd name="T1" fmla="*/ 4 h 9"/>
                <a:gd name="T2" fmla="*/ 0 w 9"/>
                <a:gd name="T3" fmla="*/ 8 h 9"/>
                <a:gd name="T4" fmla="*/ 8 w 9"/>
                <a:gd name="T5" fmla="*/ 4 h 9"/>
                <a:gd name="T6" fmla="*/ 8 w 9"/>
                <a:gd name="T7" fmla="*/ 0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lnTo>
                    <a:pt x="0" y="8"/>
                  </a:lnTo>
                  <a:lnTo>
                    <a:pt x="8" y="4"/>
                  </a:lnTo>
                  <a:lnTo>
                    <a:pt x="8" y="0"/>
                  </a:lnTo>
                  <a:lnTo>
                    <a:pt x="0" y="4"/>
                  </a:lnTo>
                </a:path>
              </a:pathLst>
            </a:custGeom>
            <a:solidFill>
              <a:srgbClr val="000000"/>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62" name="Freeform 38"/>
            <p:cNvSpPr>
              <a:spLocks/>
            </p:cNvSpPr>
            <p:nvPr/>
          </p:nvSpPr>
          <p:spPr bwMode="auto">
            <a:xfrm>
              <a:off x="1189" y="1189"/>
              <a:ext cx="1" cy="9"/>
            </a:xfrm>
            <a:custGeom>
              <a:avLst/>
              <a:gdLst>
                <a:gd name="T0" fmla="*/ 0 w 1"/>
                <a:gd name="T1" fmla="*/ 8 h 9"/>
                <a:gd name="T2" fmla="*/ 0 w 1"/>
                <a:gd name="T3" fmla="*/ 8 h 9"/>
                <a:gd name="T4" fmla="*/ 0 w 1"/>
                <a:gd name="T5" fmla="*/ 0 h 9"/>
                <a:gd name="T6" fmla="*/ 0 w 1"/>
                <a:gd name="T7" fmla="*/ 0 h 9"/>
                <a:gd name="T8" fmla="*/ 0 w 1"/>
                <a:gd name="T9" fmla="*/ 8 h 9"/>
              </a:gdLst>
              <a:ahLst/>
              <a:cxnLst>
                <a:cxn ang="0">
                  <a:pos x="T0" y="T1"/>
                </a:cxn>
                <a:cxn ang="0">
                  <a:pos x="T2" y="T3"/>
                </a:cxn>
                <a:cxn ang="0">
                  <a:pos x="T4" y="T5"/>
                </a:cxn>
                <a:cxn ang="0">
                  <a:pos x="T6" y="T7"/>
                </a:cxn>
                <a:cxn ang="0">
                  <a:pos x="T8" y="T9"/>
                </a:cxn>
              </a:cxnLst>
              <a:rect l="0" t="0" r="r" b="b"/>
              <a:pathLst>
                <a:path w="1" h="9">
                  <a:moveTo>
                    <a:pt x="0" y="8"/>
                  </a:moveTo>
                  <a:lnTo>
                    <a:pt x="0" y="8"/>
                  </a:lnTo>
                  <a:lnTo>
                    <a:pt x="0" y="0"/>
                  </a:lnTo>
                  <a:lnTo>
                    <a:pt x="0" y="0"/>
                  </a:lnTo>
                  <a:lnTo>
                    <a:pt x="0" y="8"/>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63" name="Rectangle 39"/>
            <p:cNvSpPr>
              <a:spLocks noChangeArrowheads="1"/>
            </p:cNvSpPr>
            <p:nvPr/>
          </p:nvSpPr>
          <p:spPr bwMode="auto">
            <a:xfrm>
              <a:off x="2340" y="1858"/>
              <a:ext cx="731"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[item empty]</a:t>
              </a:r>
            </a:p>
          </p:txBody>
        </p:sp>
        <p:sp>
          <p:nvSpPr>
            <p:cNvPr id="103464" name="Rectangle 40"/>
            <p:cNvSpPr>
              <a:spLocks noChangeArrowheads="1"/>
            </p:cNvSpPr>
            <p:nvPr/>
          </p:nvSpPr>
          <p:spPr bwMode="auto">
            <a:xfrm>
              <a:off x="3651" y="1861"/>
              <a:ext cx="762"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[select(item)]</a:t>
              </a:r>
            </a:p>
          </p:txBody>
        </p:sp>
        <p:sp>
          <p:nvSpPr>
            <p:cNvPr id="103465" name="Rectangle 41"/>
            <p:cNvSpPr>
              <a:spLocks noChangeArrowheads="1"/>
            </p:cNvSpPr>
            <p:nvPr/>
          </p:nvSpPr>
          <p:spPr bwMode="auto">
            <a:xfrm>
              <a:off x="4659" y="1869"/>
              <a:ext cx="678"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[change&lt;0]</a:t>
              </a:r>
            </a:p>
          </p:txBody>
        </p:sp>
        <p:sp>
          <p:nvSpPr>
            <p:cNvPr id="103466" name="Rectangle 42"/>
            <p:cNvSpPr>
              <a:spLocks noChangeArrowheads="1"/>
            </p:cNvSpPr>
            <p:nvPr/>
          </p:nvSpPr>
          <p:spPr bwMode="auto">
            <a:xfrm>
              <a:off x="1413" y="776"/>
              <a:ext cx="1655"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coins_in(amount) / set balance</a:t>
              </a:r>
            </a:p>
          </p:txBody>
        </p:sp>
        <p:sp>
          <p:nvSpPr>
            <p:cNvPr id="103467" name="Rectangle 43"/>
            <p:cNvSpPr>
              <a:spLocks noChangeArrowheads="1"/>
            </p:cNvSpPr>
            <p:nvPr/>
          </p:nvSpPr>
          <p:spPr bwMode="auto">
            <a:xfrm>
              <a:off x="1627" y="1339"/>
              <a:ext cx="1152"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rPr>
                <a:t>cancel / refund coins</a:t>
              </a:r>
            </a:p>
          </p:txBody>
        </p:sp>
        <p:sp>
          <p:nvSpPr>
            <p:cNvPr id="103468" name="Freeform 44"/>
            <p:cNvSpPr>
              <a:spLocks/>
            </p:cNvSpPr>
            <p:nvPr/>
          </p:nvSpPr>
          <p:spPr bwMode="auto">
            <a:xfrm>
              <a:off x="2685" y="1485"/>
              <a:ext cx="1" cy="9"/>
            </a:xfrm>
            <a:custGeom>
              <a:avLst/>
              <a:gdLst>
                <a:gd name="T0" fmla="*/ 0 w 1"/>
                <a:gd name="T1" fmla="*/ 8 h 9"/>
                <a:gd name="T2" fmla="*/ 0 w 1"/>
                <a:gd name="T3" fmla="*/ 8 h 9"/>
                <a:gd name="T4" fmla="*/ 0 w 1"/>
                <a:gd name="T5" fmla="*/ 0 h 9"/>
                <a:gd name="T6" fmla="*/ 0 w 1"/>
                <a:gd name="T7" fmla="*/ 0 h 9"/>
                <a:gd name="T8" fmla="*/ 0 w 1"/>
                <a:gd name="T9" fmla="*/ 8 h 9"/>
              </a:gdLst>
              <a:ahLst/>
              <a:cxnLst>
                <a:cxn ang="0">
                  <a:pos x="T0" y="T1"/>
                </a:cxn>
                <a:cxn ang="0">
                  <a:pos x="T2" y="T3"/>
                </a:cxn>
                <a:cxn ang="0">
                  <a:pos x="T4" y="T5"/>
                </a:cxn>
                <a:cxn ang="0">
                  <a:pos x="T6" y="T7"/>
                </a:cxn>
                <a:cxn ang="0">
                  <a:pos x="T8" y="T9"/>
                </a:cxn>
              </a:cxnLst>
              <a:rect l="0" t="0" r="r" b="b"/>
              <a:pathLst>
                <a:path w="1" h="9">
                  <a:moveTo>
                    <a:pt x="0" y="8"/>
                  </a:moveTo>
                  <a:lnTo>
                    <a:pt x="0" y="8"/>
                  </a:lnTo>
                  <a:lnTo>
                    <a:pt x="0" y="0"/>
                  </a:lnTo>
                  <a:lnTo>
                    <a:pt x="0" y="0"/>
                  </a:lnTo>
                  <a:lnTo>
                    <a:pt x="0" y="8"/>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103469" name="Line 45"/>
            <p:cNvSpPr>
              <a:spLocks noChangeShapeType="1"/>
            </p:cNvSpPr>
            <p:nvPr/>
          </p:nvSpPr>
          <p:spPr bwMode="auto">
            <a:xfrm flipV="1">
              <a:off x="1188" y="1061"/>
              <a:ext cx="2008" cy="139"/>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70" name="Line 46"/>
            <p:cNvSpPr>
              <a:spLocks noChangeShapeType="1"/>
            </p:cNvSpPr>
            <p:nvPr/>
          </p:nvSpPr>
          <p:spPr bwMode="auto">
            <a:xfrm flipH="1">
              <a:off x="1162" y="1300"/>
              <a:ext cx="2038" cy="34"/>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71" name="Line 47"/>
            <p:cNvSpPr>
              <a:spLocks noChangeShapeType="1"/>
            </p:cNvSpPr>
            <p:nvPr/>
          </p:nvSpPr>
          <p:spPr bwMode="auto">
            <a:xfrm flipV="1">
              <a:off x="3044" y="1498"/>
              <a:ext cx="312" cy="832"/>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72" name="Line 48"/>
            <p:cNvSpPr>
              <a:spLocks noChangeShapeType="1"/>
            </p:cNvSpPr>
            <p:nvPr/>
          </p:nvSpPr>
          <p:spPr bwMode="auto">
            <a:xfrm flipH="1">
              <a:off x="3434" y="1513"/>
              <a:ext cx="182" cy="813"/>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73" name="Line 49"/>
            <p:cNvSpPr>
              <a:spLocks noChangeShapeType="1"/>
            </p:cNvSpPr>
            <p:nvPr/>
          </p:nvSpPr>
          <p:spPr bwMode="auto">
            <a:xfrm flipV="1">
              <a:off x="4484" y="1488"/>
              <a:ext cx="162" cy="842"/>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3474" name="Line 50"/>
            <p:cNvSpPr>
              <a:spLocks noChangeShapeType="1"/>
            </p:cNvSpPr>
            <p:nvPr/>
          </p:nvSpPr>
          <p:spPr bwMode="auto">
            <a:xfrm flipH="1">
              <a:off x="4128" y="2791"/>
              <a:ext cx="96" cy="384"/>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grpSp>
    </p:spTree>
    <p:extLst>
      <p:ext uri="{BB962C8B-B14F-4D97-AF65-F5344CB8AC3E}">
        <p14:creationId xmlns:p14="http://schemas.microsoft.com/office/powerpoint/2010/main" val="6839561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2" name="Rectangle 28"/>
          <p:cNvSpPr>
            <a:spLocks noChangeArrowheads="1"/>
          </p:cNvSpPr>
          <p:nvPr/>
        </p:nvSpPr>
        <p:spPr bwMode="auto">
          <a:xfrm>
            <a:off x="2154238" y="5092700"/>
            <a:ext cx="2433637" cy="454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a:solidFill>
                  <a:srgbClr val="000000"/>
                </a:solidFill>
              </a:rPr>
              <a:t>do: dispense item</a:t>
            </a:r>
          </a:p>
        </p:txBody>
      </p:sp>
      <p:grpSp>
        <p:nvGrpSpPr>
          <p:cNvPr id="36933" name="Group 69"/>
          <p:cNvGrpSpPr>
            <a:grpSpLocks/>
          </p:cNvGrpSpPr>
          <p:nvPr/>
        </p:nvGrpSpPr>
        <p:grpSpPr bwMode="auto">
          <a:xfrm>
            <a:off x="1676400" y="2209800"/>
            <a:ext cx="4397375" cy="3378200"/>
            <a:chOff x="1056" y="1392"/>
            <a:chExt cx="2770" cy="2128"/>
          </a:xfrm>
        </p:grpSpPr>
        <p:grpSp>
          <p:nvGrpSpPr>
            <p:cNvPr id="36934" name="Group 70"/>
            <p:cNvGrpSpPr>
              <a:grpSpLocks/>
            </p:cNvGrpSpPr>
            <p:nvPr/>
          </p:nvGrpSpPr>
          <p:grpSpPr bwMode="auto">
            <a:xfrm>
              <a:off x="1056" y="1392"/>
              <a:ext cx="2352" cy="2128"/>
              <a:chOff x="1056" y="1392"/>
              <a:chExt cx="2352" cy="2128"/>
            </a:xfrm>
          </p:grpSpPr>
          <p:sp>
            <p:nvSpPr>
              <p:cNvPr id="36935" name="AutoShape 71"/>
              <p:cNvSpPr>
                <a:spLocks noChangeArrowheads="1"/>
              </p:cNvSpPr>
              <p:nvPr/>
            </p:nvSpPr>
            <p:spPr bwMode="auto">
              <a:xfrm>
                <a:off x="1248" y="3168"/>
                <a:ext cx="1813" cy="352"/>
              </a:xfrm>
              <a:prstGeom prst="roundRect">
                <a:avLst>
                  <a:gd name="adj" fmla="val 38292"/>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936" name="Line 72"/>
              <p:cNvSpPr>
                <a:spLocks noChangeShapeType="1"/>
              </p:cNvSpPr>
              <p:nvPr/>
            </p:nvSpPr>
            <p:spPr bwMode="auto">
              <a:xfrm flipH="1" flipV="1">
                <a:off x="1056" y="1392"/>
                <a:ext cx="576" cy="1776"/>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937" name="Line 73"/>
              <p:cNvSpPr>
                <a:spLocks noChangeShapeType="1"/>
              </p:cNvSpPr>
              <p:nvPr/>
            </p:nvSpPr>
            <p:spPr bwMode="auto">
              <a:xfrm flipV="1">
                <a:off x="2736" y="2784"/>
                <a:ext cx="96" cy="384"/>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938" name="Line 74"/>
              <p:cNvSpPr>
                <a:spLocks noChangeShapeType="1"/>
              </p:cNvSpPr>
              <p:nvPr/>
            </p:nvSpPr>
            <p:spPr bwMode="auto">
              <a:xfrm flipH="1">
                <a:off x="3072" y="3360"/>
                <a:ext cx="33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6939" name="Rectangle 75"/>
            <p:cNvSpPr>
              <a:spLocks noChangeArrowheads="1"/>
            </p:cNvSpPr>
            <p:nvPr/>
          </p:nvSpPr>
          <p:spPr bwMode="auto">
            <a:xfrm>
              <a:off x="2955" y="2869"/>
              <a:ext cx="871" cy="2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[change=0]</a:t>
              </a:r>
            </a:p>
          </p:txBody>
        </p:sp>
      </p:grpSp>
      <p:grpSp>
        <p:nvGrpSpPr>
          <p:cNvPr id="36940" name="Group 76"/>
          <p:cNvGrpSpPr>
            <a:grpSpLocks/>
          </p:cNvGrpSpPr>
          <p:nvPr/>
        </p:nvGrpSpPr>
        <p:grpSpPr bwMode="auto">
          <a:xfrm>
            <a:off x="488950" y="3584575"/>
            <a:ext cx="2657475" cy="1435100"/>
            <a:chOff x="308" y="2258"/>
            <a:chExt cx="1674" cy="904"/>
          </a:xfrm>
        </p:grpSpPr>
        <p:grpSp>
          <p:nvGrpSpPr>
            <p:cNvPr id="36941" name="Group 77"/>
            <p:cNvGrpSpPr>
              <a:grpSpLocks/>
            </p:cNvGrpSpPr>
            <p:nvPr/>
          </p:nvGrpSpPr>
          <p:grpSpPr bwMode="auto">
            <a:xfrm>
              <a:off x="861" y="2541"/>
              <a:ext cx="1121" cy="621"/>
              <a:chOff x="861" y="2541"/>
              <a:chExt cx="1121" cy="621"/>
            </a:xfrm>
          </p:grpSpPr>
          <p:sp>
            <p:nvSpPr>
              <p:cNvPr id="36942" name="Freeform 78"/>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6943" name="Freeform 79"/>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36944" name="Rectangle 80"/>
            <p:cNvSpPr>
              <a:spLocks noChangeArrowheads="1"/>
            </p:cNvSpPr>
            <p:nvPr/>
          </p:nvSpPr>
          <p:spPr bwMode="auto">
            <a:xfrm>
              <a:off x="308" y="2258"/>
              <a:ext cx="1135" cy="3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800"/>
                <a:t>Superstate</a:t>
              </a:r>
            </a:p>
          </p:txBody>
        </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70026218"/>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544" name="Group 1096"/>
          <p:cNvGrpSpPr>
            <a:grpSpLocks/>
          </p:cNvGrpSpPr>
          <p:nvPr/>
        </p:nvGrpSpPr>
        <p:grpSpPr bwMode="auto">
          <a:xfrm>
            <a:off x="8351838" y="5638800"/>
            <a:ext cx="792162" cy="304800"/>
            <a:chOff x="4949" y="2904"/>
            <a:chExt cx="499" cy="192"/>
          </a:xfrm>
        </p:grpSpPr>
        <p:sp>
          <p:nvSpPr>
            <p:cNvPr id="105545" name="Freeform 1097"/>
            <p:cNvSpPr>
              <a:spLocks/>
            </p:cNvSpPr>
            <p:nvPr/>
          </p:nvSpPr>
          <p:spPr bwMode="auto">
            <a:xfrm>
              <a:off x="5120" y="2960"/>
              <a:ext cx="129" cy="73"/>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5546" name="Rectangle 1098"/>
            <p:cNvSpPr>
              <a:spLocks noChangeArrowheads="1"/>
            </p:cNvSpPr>
            <p:nvPr/>
          </p:nvSpPr>
          <p:spPr bwMode="auto">
            <a:xfrm>
              <a:off x="4949" y="2992"/>
              <a:ext cx="163" cy="16"/>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547" name="Oval 1099"/>
            <p:cNvSpPr>
              <a:spLocks noChangeArrowheads="1"/>
            </p:cNvSpPr>
            <p:nvPr/>
          </p:nvSpPr>
          <p:spPr bwMode="auto">
            <a:xfrm>
              <a:off x="5320" y="2952"/>
              <a:ext cx="72" cy="88"/>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 xmlns:a14="http://schemas.microsoft.com/office/drawing/2010/main" w="254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548" name="Oval 1100"/>
            <p:cNvSpPr>
              <a:spLocks noChangeArrowheads="1"/>
            </p:cNvSpPr>
            <p:nvPr/>
          </p:nvSpPr>
          <p:spPr bwMode="auto">
            <a:xfrm>
              <a:off x="5320" y="2952"/>
              <a:ext cx="72" cy="88"/>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1"/>
            </a:gradFill>
            <a:ln w="254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549" name="Oval 1101"/>
            <p:cNvSpPr>
              <a:spLocks noChangeArrowheads="1"/>
            </p:cNvSpPr>
            <p:nvPr/>
          </p:nvSpPr>
          <p:spPr bwMode="auto">
            <a:xfrm>
              <a:off x="5264" y="2904"/>
              <a:ext cx="184" cy="192"/>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1"/>
            </a:gradFill>
            <a:ln w="254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5475" name="Rectangle 1027"/>
          <p:cNvSpPr>
            <a:spLocks noChangeArrowheads="1"/>
          </p:cNvSpPr>
          <p:nvPr/>
        </p:nvSpPr>
        <p:spPr bwMode="auto">
          <a:xfrm>
            <a:off x="2154238" y="5092700"/>
            <a:ext cx="2433637" cy="454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a:solidFill>
                  <a:srgbClr val="000000"/>
                </a:solidFill>
              </a:rPr>
              <a:t>do: dispense item</a:t>
            </a:r>
          </a:p>
        </p:txBody>
      </p:sp>
      <p:grpSp>
        <p:nvGrpSpPr>
          <p:cNvPr id="105476" name="Group 1028"/>
          <p:cNvGrpSpPr>
            <a:grpSpLocks/>
          </p:cNvGrpSpPr>
          <p:nvPr/>
        </p:nvGrpSpPr>
        <p:grpSpPr bwMode="auto">
          <a:xfrm>
            <a:off x="1676400" y="2209800"/>
            <a:ext cx="3733800" cy="3378200"/>
            <a:chOff x="1056" y="1392"/>
            <a:chExt cx="2352" cy="2128"/>
          </a:xfrm>
        </p:grpSpPr>
        <p:sp>
          <p:nvSpPr>
            <p:cNvPr id="105477" name="AutoShape 1029"/>
            <p:cNvSpPr>
              <a:spLocks noChangeArrowheads="1"/>
            </p:cNvSpPr>
            <p:nvPr/>
          </p:nvSpPr>
          <p:spPr bwMode="auto">
            <a:xfrm>
              <a:off x="1248" y="3168"/>
              <a:ext cx="1813" cy="352"/>
            </a:xfrm>
            <a:prstGeom prst="roundRect">
              <a:avLst>
                <a:gd name="adj" fmla="val 38292"/>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78" name="Line 1030"/>
            <p:cNvSpPr>
              <a:spLocks noChangeShapeType="1"/>
            </p:cNvSpPr>
            <p:nvPr/>
          </p:nvSpPr>
          <p:spPr bwMode="auto">
            <a:xfrm flipH="1" flipV="1">
              <a:off x="1056" y="1392"/>
              <a:ext cx="576" cy="1776"/>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79" name="Line 1031"/>
            <p:cNvSpPr>
              <a:spLocks noChangeShapeType="1"/>
            </p:cNvSpPr>
            <p:nvPr/>
          </p:nvSpPr>
          <p:spPr bwMode="auto">
            <a:xfrm flipV="1">
              <a:off x="2736" y="2784"/>
              <a:ext cx="96" cy="384"/>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80" name="Line 1032"/>
            <p:cNvSpPr>
              <a:spLocks noChangeShapeType="1"/>
            </p:cNvSpPr>
            <p:nvPr/>
          </p:nvSpPr>
          <p:spPr bwMode="auto">
            <a:xfrm flipH="1">
              <a:off x="3072" y="3360"/>
              <a:ext cx="33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5481" name="Rectangle 1033"/>
          <p:cNvSpPr>
            <a:spLocks noChangeArrowheads="1"/>
          </p:cNvSpPr>
          <p:nvPr/>
        </p:nvSpPr>
        <p:spPr bwMode="auto">
          <a:xfrm>
            <a:off x="914400" y="1219200"/>
            <a:ext cx="2600325" cy="8191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ja-JP" altLang="en-US" sz="2400">
                <a:solidFill>
                  <a:srgbClr val="000000"/>
                </a:solidFill>
                <a:latin typeface="Arial"/>
              </a:rPr>
              <a:t>‘</a:t>
            </a:r>
            <a:r>
              <a:rPr lang="en-US" sz="2400">
                <a:solidFill>
                  <a:srgbClr val="000000"/>
                </a:solidFill>
              </a:rPr>
              <a:t>Dispense item</a:t>
            </a:r>
            <a:r>
              <a:rPr lang="ja-JP" altLang="en-US" sz="2400">
                <a:solidFill>
                  <a:srgbClr val="000000"/>
                </a:solidFill>
                <a:latin typeface="Arial"/>
              </a:rPr>
              <a:t>’</a:t>
            </a:r>
            <a:r>
              <a:rPr lang="en-US" sz="2400">
                <a:solidFill>
                  <a:srgbClr val="000000"/>
                </a:solidFill>
              </a:rPr>
              <a:t> as</a:t>
            </a:r>
          </a:p>
          <a:p>
            <a:r>
              <a:rPr lang="en-US" sz="2400">
                <a:solidFill>
                  <a:srgbClr val="000000"/>
                </a:solidFill>
              </a:rPr>
              <a:t>an atomic activity:</a:t>
            </a:r>
          </a:p>
        </p:txBody>
      </p:sp>
      <p:sp>
        <p:nvSpPr>
          <p:cNvPr id="105482" name="AutoShape 1034"/>
          <p:cNvSpPr>
            <a:spLocks noChangeArrowheads="1"/>
          </p:cNvSpPr>
          <p:nvPr/>
        </p:nvSpPr>
        <p:spPr bwMode="auto">
          <a:xfrm>
            <a:off x="5641975" y="1905000"/>
            <a:ext cx="1485900" cy="825500"/>
          </a:xfrm>
          <a:prstGeom prst="roundRect">
            <a:avLst>
              <a:gd name="adj" fmla="val 27264"/>
            </a:avLst>
          </a:prstGeom>
          <a:solidFill>
            <a:srgbClr val="FFFFFF"/>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83" name="AutoShape 1035"/>
          <p:cNvSpPr>
            <a:spLocks noChangeArrowheads="1"/>
          </p:cNvSpPr>
          <p:nvPr/>
        </p:nvSpPr>
        <p:spPr bwMode="auto">
          <a:xfrm>
            <a:off x="5484813" y="1955800"/>
            <a:ext cx="1676400" cy="1155700"/>
          </a:xfrm>
          <a:prstGeom prst="roundRect">
            <a:avLst>
              <a:gd name="adj" fmla="val 26463"/>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do: move arm </a:t>
            </a:r>
          </a:p>
          <a:p>
            <a:pPr algn="ctr"/>
            <a:r>
              <a:rPr lang="en-US" sz="2000"/>
              <a:t>to row</a:t>
            </a:r>
          </a:p>
        </p:txBody>
      </p:sp>
      <p:sp>
        <p:nvSpPr>
          <p:cNvPr id="105484" name="Rectangle 1036"/>
          <p:cNvSpPr>
            <a:spLocks noChangeArrowheads="1"/>
          </p:cNvSpPr>
          <p:nvPr/>
        </p:nvSpPr>
        <p:spPr bwMode="auto">
          <a:xfrm>
            <a:off x="8197850" y="2427288"/>
            <a:ext cx="1254125" cy="2746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85" name="Freeform 1037"/>
          <p:cNvSpPr>
            <a:spLocks/>
          </p:cNvSpPr>
          <p:nvPr/>
        </p:nvSpPr>
        <p:spPr bwMode="auto">
          <a:xfrm>
            <a:off x="12357100" y="2628900"/>
            <a:ext cx="204788" cy="115888"/>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solidFill>
            <a:srgbClr val="000000"/>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5486" name="Rectangle 1038"/>
          <p:cNvSpPr>
            <a:spLocks noChangeArrowheads="1"/>
          </p:cNvSpPr>
          <p:nvPr/>
        </p:nvSpPr>
        <p:spPr bwMode="auto">
          <a:xfrm>
            <a:off x="12085638" y="2679700"/>
            <a:ext cx="258762" cy="25400"/>
          </a:xfrm>
          <a:prstGeom prst="rect">
            <a:avLst/>
          </a:prstGeom>
          <a:solidFill>
            <a:srgbClr val="00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5488" name="Group 1040"/>
          <p:cNvGrpSpPr>
            <a:grpSpLocks/>
          </p:cNvGrpSpPr>
          <p:nvPr/>
        </p:nvGrpSpPr>
        <p:grpSpPr bwMode="auto">
          <a:xfrm>
            <a:off x="4646613" y="2298700"/>
            <a:ext cx="839787" cy="128588"/>
            <a:chOff x="144" y="2952"/>
            <a:chExt cx="529" cy="81"/>
          </a:xfrm>
        </p:grpSpPr>
        <p:sp>
          <p:nvSpPr>
            <p:cNvPr id="105489" name="Rectangle 1041"/>
            <p:cNvSpPr>
              <a:spLocks noChangeArrowheads="1"/>
            </p:cNvSpPr>
            <p:nvPr/>
          </p:nvSpPr>
          <p:spPr bwMode="auto">
            <a:xfrm>
              <a:off x="216" y="2992"/>
              <a:ext cx="1" cy="8"/>
            </a:xfrm>
            <a:prstGeom prst="rect">
              <a:avLst/>
            </a:prstGeom>
            <a:solidFill>
              <a:srgbClr val="00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90" name="Freeform 1042"/>
            <p:cNvSpPr>
              <a:spLocks/>
            </p:cNvSpPr>
            <p:nvPr/>
          </p:nvSpPr>
          <p:spPr bwMode="auto">
            <a:xfrm>
              <a:off x="544" y="2960"/>
              <a:ext cx="129" cy="73"/>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solidFill>
              <a:srgbClr val="000000"/>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5491" name="Rectangle 1043"/>
            <p:cNvSpPr>
              <a:spLocks noChangeArrowheads="1"/>
            </p:cNvSpPr>
            <p:nvPr/>
          </p:nvSpPr>
          <p:spPr bwMode="auto">
            <a:xfrm>
              <a:off x="224" y="2992"/>
              <a:ext cx="312" cy="8"/>
            </a:xfrm>
            <a:prstGeom prst="rect">
              <a:avLst/>
            </a:prstGeom>
            <a:solidFill>
              <a:srgbClr val="00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92" name="Oval 1044"/>
            <p:cNvSpPr>
              <a:spLocks noChangeArrowheads="1"/>
            </p:cNvSpPr>
            <p:nvPr/>
          </p:nvSpPr>
          <p:spPr bwMode="auto">
            <a:xfrm>
              <a:off x="144" y="2952"/>
              <a:ext cx="72" cy="80"/>
            </a:xfrm>
            <a:prstGeom prst="ellipse">
              <a:avLst/>
            </a:prstGeom>
            <a:solidFill>
              <a:srgbClr val="000000"/>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93" name="Oval 1045"/>
            <p:cNvSpPr>
              <a:spLocks noChangeArrowheads="1"/>
            </p:cNvSpPr>
            <p:nvPr/>
          </p:nvSpPr>
          <p:spPr bwMode="auto">
            <a:xfrm>
              <a:off x="144" y="2952"/>
              <a:ext cx="72" cy="8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5494" name="Oval 1046"/>
          <p:cNvSpPr>
            <a:spLocks noChangeArrowheads="1"/>
          </p:cNvSpPr>
          <p:nvPr/>
        </p:nvSpPr>
        <p:spPr bwMode="auto">
          <a:xfrm>
            <a:off x="12674600" y="2616200"/>
            <a:ext cx="114300" cy="139700"/>
          </a:xfrm>
          <a:prstGeom prst="ellipse">
            <a:avLst/>
          </a:prstGeom>
          <a:solidFill>
            <a:srgbClr val="000000"/>
          </a:solidFill>
          <a:ln>
            <a:noFill/>
          </a:ln>
          <a:effectLst/>
          <a:extLst>
            <a:ext uri="{91240B29-F687-4f45-9708-019B960494DF}">
              <a14:hiddenLine xmlns="" xmlns:a14="http://schemas.microsoft.com/office/drawing/2010/main" w="254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95" name="Oval 1047"/>
          <p:cNvSpPr>
            <a:spLocks noChangeArrowheads="1"/>
          </p:cNvSpPr>
          <p:nvPr/>
        </p:nvSpPr>
        <p:spPr bwMode="auto">
          <a:xfrm>
            <a:off x="12674600" y="2616200"/>
            <a:ext cx="114300" cy="13970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96" name="Oval 1048"/>
          <p:cNvSpPr>
            <a:spLocks noChangeArrowheads="1"/>
          </p:cNvSpPr>
          <p:nvPr/>
        </p:nvSpPr>
        <p:spPr bwMode="auto">
          <a:xfrm>
            <a:off x="12585700" y="2540000"/>
            <a:ext cx="292100" cy="304800"/>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497" name="Rectangle 1049"/>
          <p:cNvSpPr>
            <a:spLocks noChangeArrowheads="1"/>
          </p:cNvSpPr>
          <p:nvPr/>
        </p:nvSpPr>
        <p:spPr bwMode="auto">
          <a:xfrm>
            <a:off x="5257800" y="838200"/>
            <a:ext cx="2752725" cy="11842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ja-JP" altLang="en-US" sz="2400">
                <a:solidFill>
                  <a:srgbClr val="000000"/>
                </a:solidFill>
                <a:latin typeface="Arial"/>
              </a:rPr>
              <a:t>‘</a:t>
            </a:r>
            <a:r>
              <a:rPr lang="en-US" sz="2400">
                <a:solidFill>
                  <a:srgbClr val="000000"/>
                </a:solidFill>
              </a:rPr>
              <a:t>Dispense item</a:t>
            </a:r>
            <a:r>
              <a:rPr lang="ja-JP" altLang="en-US" sz="2400">
                <a:solidFill>
                  <a:srgbClr val="000000"/>
                </a:solidFill>
                <a:latin typeface="Arial"/>
              </a:rPr>
              <a:t>’</a:t>
            </a:r>
            <a:r>
              <a:rPr lang="en-US" sz="2400">
                <a:solidFill>
                  <a:srgbClr val="000000"/>
                </a:solidFill>
              </a:rPr>
              <a:t> as </a:t>
            </a:r>
          </a:p>
          <a:p>
            <a:r>
              <a:rPr lang="en-US" sz="2400">
                <a:solidFill>
                  <a:srgbClr val="000000"/>
                </a:solidFill>
              </a:rPr>
              <a:t>a composite activity</a:t>
            </a:r>
          </a:p>
          <a:p>
            <a:r>
              <a:rPr lang="en-US" sz="2400" b="0" i="1">
                <a:solidFill>
                  <a:srgbClr val="000000"/>
                </a:solidFill>
              </a:rPr>
              <a:t>[or sub-machine]:</a:t>
            </a:r>
          </a:p>
        </p:txBody>
      </p:sp>
      <p:sp>
        <p:nvSpPr>
          <p:cNvPr id="105498" name="Rectangle 1050"/>
          <p:cNvSpPr>
            <a:spLocks noChangeArrowheads="1"/>
          </p:cNvSpPr>
          <p:nvPr/>
        </p:nvSpPr>
        <p:spPr bwMode="auto">
          <a:xfrm>
            <a:off x="6107113" y="1671638"/>
            <a:ext cx="25082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5506" name="Group 1058"/>
          <p:cNvGrpSpPr>
            <a:grpSpLocks/>
          </p:cNvGrpSpPr>
          <p:nvPr/>
        </p:nvGrpSpPr>
        <p:grpSpPr bwMode="auto">
          <a:xfrm>
            <a:off x="6437313" y="3111500"/>
            <a:ext cx="1889125" cy="457200"/>
            <a:chOff x="4055" y="1960"/>
            <a:chExt cx="1190" cy="288"/>
          </a:xfrm>
        </p:grpSpPr>
        <p:sp>
          <p:nvSpPr>
            <p:cNvPr id="105487" name="Rectangle 1039"/>
            <p:cNvSpPr>
              <a:spLocks noChangeArrowheads="1"/>
            </p:cNvSpPr>
            <p:nvPr/>
          </p:nvSpPr>
          <p:spPr bwMode="auto">
            <a:xfrm>
              <a:off x="4416" y="1960"/>
              <a:ext cx="829" cy="2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arm ready</a:t>
              </a:r>
            </a:p>
          </p:txBody>
        </p:sp>
        <p:cxnSp>
          <p:nvCxnSpPr>
            <p:cNvPr id="105500" name="AutoShape 1052"/>
            <p:cNvCxnSpPr>
              <a:cxnSpLocks noChangeShapeType="1"/>
            </p:cNvCxnSpPr>
            <p:nvPr/>
          </p:nvCxnSpPr>
          <p:spPr bwMode="auto">
            <a:xfrm>
              <a:off x="4055" y="1960"/>
              <a:ext cx="432" cy="288"/>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05501" name="AutoShape 1053"/>
          <p:cNvSpPr>
            <a:spLocks noChangeArrowheads="1"/>
          </p:cNvSpPr>
          <p:nvPr/>
        </p:nvSpPr>
        <p:spPr bwMode="auto">
          <a:xfrm>
            <a:off x="6437313" y="3568700"/>
            <a:ext cx="1676400" cy="1155700"/>
          </a:xfrm>
          <a:prstGeom prst="roundRect">
            <a:avLst>
              <a:gd name="adj" fmla="val 26463"/>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do: move arm </a:t>
            </a:r>
          </a:p>
          <a:p>
            <a:pPr algn="ctr"/>
            <a:r>
              <a:rPr lang="en-US" sz="2000"/>
              <a:t>to column</a:t>
            </a:r>
          </a:p>
        </p:txBody>
      </p:sp>
      <p:grpSp>
        <p:nvGrpSpPr>
          <p:cNvPr id="105507" name="Group 1059"/>
          <p:cNvGrpSpPr>
            <a:grpSpLocks/>
          </p:cNvGrpSpPr>
          <p:nvPr/>
        </p:nvGrpSpPr>
        <p:grpSpPr bwMode="auto">
          <a:xfrm>
            <a:off x="7427913" y="4724400"/>
            <a:ext cx="1527175" cy="565150"/>
            <a:chOff x="4679" y="2976"/>
            <a:chExt cx="962" cy="356"/>
          </a:xfrm>
        </p:grpSpPr>
        <p:sp>
          <p:nvSpPr>
            <p:cNvPr id="105499" name="Rectangle 1051"/>
            <p:cNvSpPr>
              <a:spLocks noChangeArrowheads="1"/>
            </p:cNvSpPr>
            <p:nvPr/>
          </p:nvSpPr>
          <p:spPr bwMode="auto">
            <a:xfrm>
              <a:off x="4752" y="3024"/>
              <a:ext cx="889" cy="2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r>
                <a:rPr lang="en-US" sz="2000">
                  <a:solidFill>
                    <a:srgbClr val="000000"/>
                  </a:solidFill>
                </a:rPr>
                <a:t>arm ready</a:t>
              </a:r>
            </a:p>
          </p:txBody>
        </p:sp>
        <p:cxnSp>
          <p:nvCxnSpPr>
            <p:cNvPr id="105502" name="AutoShape 1054"/>
            <p:cNvCxnSpPr>
              <a:cxnSpLocks noChangeShapeType="1"/>
            </p:cNvCxnSpPr>
            <p:nvPr/>
          </p:nvCxnSpPr>
          <p:spPr bwMode="auto">
            <a:xfrm>
              <a:off x="4679" y="2976"/>
              <a:ext cx="48" cy="356"/>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05503" name="AutoShape 1055"/>
          <p:cNvSpPr>
            <a:spLocks noChangeArrowheads="1"/>
          </p:cNvSpPr>
          <p:nvPr/>
        </p:nvSpPr>
        <p:spPr bwMode="auto">
          <a:xfrm>
            <a:off x="6665913" y="5245100"/>
            <a:ext cx="1676400" cy="1155700"/>
          </a:xfrm>
          <a:prstGeom prst="roundRect">
            <a:avLst>
              <a:gd name="adj" fmla="val 26463"/>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do: push item</a:t>
            </a:r>
          </a:p>
          <a:p>
            <a:pPr algn="ctr"/>
            <a:r>
              <a:rPr lang="en-US" sz="2000"/>
              <a:t>off shelf</a:t>
            </a:r>
          </a:p>
        </p:txBody>
      </p:sp>
      <p:grpSp>
        <p:nvGrpSpPr>
          <p:cNvPr id="105531" name="Group 1083"/>
          <p:cNvGrpSpPr>
            <a:grpSpLocks/>
          </p:cNvGrpSpPr>
          <p:nvPr/>
        </p:nvGrpSpPr>
        <p:grpSpPr bwMode="auto">
          <a:xfrm>
            <a:off x="8351838" y="5638800"/>
            <a:ext cx="792162" cy="304800"/>
            <a:chOff x="4949" y="2904"/>
            <a:chExt cx="499" cy="192"/>
          </a:xfrm>
        </p:grpSpPr>
        <p:sp>
          <p:nvSpPr>
            <p:cNvPr id="105532" name="Freeform 1084"/>
            <p:cNvSpPr>
              <a:spLocks/>
            </p:cNvSpPr>
            <p:nvPr/>
          </p:nvSpPr>
          <p:spPr bwMode="auto">
            <a:xfrm>
              <a:off x="5120" y="2960"/>
              <a:ext cx="129" cy="73"/>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solidFill>
              <a:srgbClr val="000000"/>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5533" name="Rectangle 1085"/>
            <p:cNvSpPr>
              <a:spLocks noChangeArrowheads="1"/>
            </p:cNvSpPr>
            <p:nvPr/>
          </p:nvSpPr>
          <p:spPr bwMode="auto">
            <a:xfrm>
              <a:off x="4949" y="2992"/>
              <a:ext cx="163" cy="16"/>
            </a:xfrm>
            <a:prstGeom prst="rect">
              <a:avLst/>
            </a:prstGeom>
            <a:solidFill>
              <a:srgbClr val="00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534" name="Oval 1086"/>
            <p:cNvSpPr>
              <a:spLocks noChangeArrowheads="1"/>
            </p:cNvSpPr>
            <p:nvPr/>
          </p:nvSpPr>
          <p:spPr bwMode="auto">
            <a:xfrm>
              <a:off x="5320" y="2952"/>
              <a:ext cx="72" cy="88"/>
            </a:xfrm>
            <a:prstGeom prst="ellipse">
              <a:avLst/>
            </a:prstGeom>
            <a:solidFill>
              <a:srgbClr val="000000"/>
            </a:solidFill>
            <a:ln>
              <a:noFill/>
            </a:ln>
            <a:effectLst/>
            <a:extLst>
              <a:ext uri="{91240B29-F687-4f45-9708-019B960494DF}">
                <a14:hiddenLine xmlns="" xmlns:a14="http://schemas.microsoft.com/office/drawing/2010/main" w="254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535" name="Oval 1087"/>
            <p:cNvSpPr>
              <a:spLocks noChangeArrowheads="1"/>
            </p:cNvSpPr>
            <p:nvPr/>
          </p:nvSpPr>
          <p:spPr bwMode="auto">
            <a:xfrm>
              <a:off x="5320" y="2952"/>
              <a:ext cx="72" cy="88"/>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536" name="Oval 1088"/>
            <p:cNvSpPr>
              <a:spLocks noChangeArrowheads="1"/>
            </p:cNvSpPr>
            <p:nvPr/>
          </p:nvSpPr>
          <p:spPr bwMode="auto">
            <a:xfrm>
              <a:off x="5264" y="2904"/>
              <a:ext cx="184" cy="192"/>
            </a:xfrm>
            <a:prstGeom prst="ellipse">
              <a:avLst/>
            </a:prstGeom>
            <a:noFill/>
            <a:ln w="254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5537" name="AutoShape 1089"/>
          <p:cNvSpPr>
            <a:spLocks noChangeArrowheads="1"/>
          </p:cNvSpPr>
          <p:nvPr/>
        </p:nvSpPr>
        <p:spPr bwMode="auto">
          <a:xfrm>
            <a:off x="4876800" y="2514600"/>
            <a:ext cx="304800" cy="2667000"/>
          </a:xfrm>
          <a:prstGeom prst="upArrow">
            <a:avLst>
              <a:gd name="adj1" fmla="val 50000"/>
              <a:gd name="adj2" fmla="val 218750"/>
            </a:avLst>
          </a:prstGeom>
          <a:gradFill rotWithShape="0">
            <a:gsLst>
              <a:gs pos="0">
                <a:srgbClr val="000082"/>
              </a:gs>
              <a:gs pos="30000">
                <a:srgbClr val="66008F"/>
              </a:gs>
              <a:gs pos="64999">
                <a:srgbClr val="BA0066"/>
              </a:gs>
              <a:gs pos="89999">
                <a:srgbClr val="FF0000"/>
              </a:gs>
              <a:gs pos="100000">
                <a:srgbClr val="FF8200"/>
              </a:gs>
            </a:gsLst>
            <a:lin ang="5400000" scaled="1"/>
          </a:gra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550" name="Line 1102"/>
          <p:cNvSpPr>
            <a:spLocks noChangeShapeType="1"/>
          </p:cNvSpPr>
          <p:nvPr/>
        </p:nvSpPr>
        <p:spPr bwMode="auto">
          <a:xfrm flipH="1" flipV="1">
            <a:off x="1676400" y="2209800"/>
            <a:ext cx="914400" cy="2819400"/>
          </a:xfrm>
          <a:prstGeom prst="line">
            <a:avLst/>
          </a:prstGeom>
          <a:noFill/>
          <a:ln w="28575">
            <a:solidFill>
              <a:srgbClr val="79001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551" name="Line 1103"/>
          <p:cNvSpPr>
            <a:spLocks noChangeShapeType="1"/>
          </p:cNvSpPr>
          <p:nvPr/>
        </p:nvSpPr>
        <p:spPr bwMode="auto">
          <a:xfrm flipV="1">
            <a:off x="4343400" y="4419600"/>
            <a:ext cx="152400" cy="609600"/>
          </a:xfrm>
          <a:prstGeom prst="line">
            <a:avLst/>
          </a:prstGeom>
          <a:noFill/>
          <a:ln w="28575">
            <a:solidFill>
              <a:srgbClr val="79001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469033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5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54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54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55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550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55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55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55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0553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555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5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utoUpdateAnimBg="0"/>
      <p:bldP spid="105483" grpId="0" animBg="1" autoUpdateAnimBg="0"/>
      <p:bldP spid="105497" grpId="0" autoUpdateAnimBg="0"/>
      <p:bldP spid="105501" grpId="0" animBg="1" autoUpdateAnimBg="0"/>
      <p:bldP spid="105503" grpId="0" animBg="1" autoUpdateAnimBg="0"/>
      <p:bldP spid="105537" grpId="0" animBg="1"/>
      <p:bldP spid="105550" grpId="0" animBg="1"/>
      <p:bldP spid="10555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dirty="0" err="1"/>
              <a:t>Superstates</a:t>
            </a:r>
            <a:endParaRPr lang="en-US" dirty="0"/>
          </a:p>
        </p:txBody>
      </p:sp>
      <p:sp>
        <p:nvSpPr>
          <p:cNvPr id="40963" name="Rectangle 3"/>
          <p:cNvSpPr>
            <a:spLocks noGrp="1" noChangeArrowheads="1"/>
          </p:cNvSpPr>
          <p:nvPr>
            <p:ph type="body" idx="1"/>
          </p:nvPr>
        </p:nvSpPr>
        <p:spPr>
          <a:noFill/>
          <a:ln/>
        </p:spPr>
        <p:txBody>
          <a:bodyPr/>
          <a:lstStyle/>
          <a:p>
            <a:r>
              <a:rPr lang="en-US" dirty="0"/>
              <a:t>Goal:</a:t>
            </a:r>
          </a:p>
          <a:p>
            <a:pPr lvl="1"/>
            <a:r>
              <a:rPr lang="en-US" sz="2400" dirty="0"/>
              <a:t>Avoid </a:t>
            </a:r>
            <a:r>
              <a:rPr lang="en-US" sz="2400" dirty="0" smtClean="0"/>
              <a:t>spaghetti </a:t>
            </a:r>
            <a:r>
              <a:rPr lang="zh-CN" altLang="en-US" sz="2400" dirty="0" smtClean="0"/>
              <a:t>（意大利面）</a:t>
            </a:r>
            <a:r>
              <a:rPr lang="en-US" sz="2400" dirty="0" smtClean="0"/>
              <a:t> </a:t>
            </a:r>
            <a:r>
              <a:rPr lang="en-US" sz="2400" dirty="0"/>
              <a:t>models </a:t>
            </a:r>
          </a:p>
          <a:p>
            <a:pPr lvl="1"/>
            <a:r>
              <a:rPr lang="en-US" sz="2400" dirty="0"/>
              <a:t>Reduce the number of lines in a state diagram</a:t>
            </a:r>
            <a:endParaRPr lang="en-US" dirty="0"/>
          </a:p>
          <a:p>
            <a:r>
              <a:rPr lang="en-US" dirty="0"/>
              <a:t>Transitions </a:t>
            </a:r>
            <a:r>
              <a:rPr lang="en-US" u="sng" dirty="0"/>
              <a:t>from</a:t>
            </a:r>
            <a:r>
              <a:rPr lang="en-US" dirty="0"/>
              <a:t> other states to the </a:t>
            </a:r>
            <a:r>
              <a:rPr lang="en-US" dirty="0" err="1"/>
              <a:t>superstate</a:t>
            </a:r>
            <a:r>
              <a:rPr lang="en-US" dirty="0"/>
              <a:t> enter the first </a:t>
            </a:r>
            <a:r>
              <a:rPr lang="en-US" dirty="0" err="1"/>
              <a:t>substate</a:t>
            </a:r>
            <a:r>
              <a:rPr lang="en-US" dirty="0"/>
              <a:t> of the </a:t>
            </a:r>
            <a:r>
              <a:rPr lang="en-US" dirty="0" err="1"/>
              <a:t>superstate</a:t>
            </a:r>
            <a:r>
              <a:rPr lang="en-US" dirty="0"/>
              <a:t>.</a:t>
            </a:r>
          </a:p>
          <a:p>
            <a:r>
              <a:rPr lang="en-US" dirty="0"/>
              <a:t>Transitions </a:t>
            </a:r>
            <a:r>
              <a:rPr lang="en-US" u="sng" dirty="0"/>
              <a:t>to</a:t>
            </a:r>
            <a:r>
              <a:rPr lang="en-US" dirty="0"/>
              <a:t> other states from a </a:t>
            </a:r>
            <a:r>
              <a:rPr lang="en-US" dirty="0" err="1"/>
              <a:t>superstate</a:t>
            </a:r>
            <a:r>
              <a:rPr lang="en-US" dirty="0"/>
              <a:t> are inherited by all the </a:t>
            </a:r>
            <a:r>
              <a:rPr lang="en-US" dirty="0" err="1" smtClean="0"/>
              <a:t>substates</a:t>
            </a:r>
            <a:r>
              <a:rPr lang="en-US" dirty="0" smtClean="0"/>
              <a:t> </a:t>
            </a:r>
            <a:r>
              <a:rPr lang="en-US" dirty="0"/>
              <a:t>inheritance)</a:t>
            </a:r>
          </a:p>
        </p:txBody>
      </p:sp>
    </p:spTree>
    <p:extLst>
      <p:ext uri="{BB962C8B-B14F-4D97-AF65-F5344CB8AC3E}">
        <p14:creationId xmlns:p14="http://schemas.microsoft.com/office/powerpoint/2010/main" val="284736162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a:t>Modeling Concurrency</a:t>
            </a:r>
          </a:p>
        </p:txBody>
      </p:sp>
      <p:sp>
        <p:nvSpPr>
          <p:cNvPr id="41989" name="Rectangle 5"/>
          <p:cNvSpPr>
            <a:spLocks noGrp="1" noChangeArrowheads="1"/>
          </p:cNvSpPr>
          <p:nvPr>
            <p:ph type="body" idx="1"/>
          </p:nvPr>
        </p:nvSpPr>
        <p:spPr>
          <a:xfrm>
            <a:off x="431800" y="945103"/>
            <a:ext cx="8229600" cy="5065712"/>
          </a:xfrm>
        </p:spPr>
        <p:txBody>
          <a:bodyPr/>
          <a:lstStyle/>
          <a:p>
            <a:pPr>
              <a:buFont typeface="Symbol" charset="0"/>
              <a:buNone/>
            </a:pPr>
            <a:r>
              <a:rPr lang="en-US" sz="2400" dirty="0"/>
              <a:t>Two  types of concurrency</a:t>
            </a:r>
          </a:p>
          <a:p>
            <a:pPr>
              <a:buFont typeface="Symbol" charset="0"/>
              <a:buNone/>
            </a:pPr>
            <a:r>
              <a:rPr lang="en-US" sz="2400" dirty="0" smtClean="0"/>
              <a:t>1. System </a:t>
            </a:r>
            <a:r>
              <a:rPr lang="en-US" sz="2400" dirty="0"/>
              <a:t>concurrency</a:t>
            </a:r>
          </a:p>
          <a:p>
            <a:pPr lvl="1"/>
            <a:r>
              <a:rPr lang="en-US" sz="2000" dirty="0" smtClean="0"/>
              <a:t>State </a:t>
            </a:r>
            <a:r>
              <a:rPr lang="en-US" sz="2000" dirty="0"/>
              <a:t>of overall system as the aggregation of state diagrams, one for each object. Each state diagram is executing concurrently with the others.</a:t>
            </a:r>
          </a:p>
          <a:p>
            <a:pPr>
              <a:buFont typeface="Symbol" charset="0"/>
              <a:buNone/>
            </a:pPr>
            <a:r>
              <a:rPr lang="en-US" sz="2400" dirty="0"/>
              <a:t>2. Object concurrency</a:t>
            </a:r>
          </a:p>
          <a:p>
            <a:pPr lvl="1"/>
            <a:r>
              <a:rPr lang="en-US" sz="2000" dirty="0"/>
              <a:t>An object can be partitioned into subsets of  states (attributes and links) such that each of them has its own </a:t>
            </a:r>
            <a:r>
              <a:rPr lang="en-US" sz="2000" dirty="0" err="1"/>
              <a:t>subdiagram</a:t>
            </a:r>
            <a:r>
              <a:rPr lang="en-US" sz="2000" dirty="0"/>
              <a:t>. </a:t>
            </a:r>
          </a:p>
          <a:p>
            <a:pPr lvl="1"/>
            <a:r>
              <a:rPr lang="en-US" sz="2000" dirty="0"/>
              <a:t>The state of the object consists of a set of states: one state from each </a:t>
            </a:r>
            <a:r>
              <a:rPr lang="en-US" sz="2000" dirty="0" err="1"/>
              <a:t>subdiagram</a:t>
            </a:r>
            <a:r>
              <a:rPr lang="en-US" sz="2000" dirty="0"/>
              <a:t>.</a:t>
            </a:r>
          </a:p>
          <a:p>
            <a:pPr lvl="1"/>
            <a:r>
              <a:rPr lang="en-US" sz="2000" dirty="0"/>
              <a:t>State diagrams are divided into </a:t>
            </a:r>
            <a:r>
              <a:rPr lang="en-US" sz="2000" dirty="0" err="1"/>
              <a:t>subdiagrams</a:t>
            </a:r>
            <a:r>
              <a:rPr lang="en-US" sz="2000" dirty="0"/>
              <a:t> by dotted lines.</a:t>
            </a:r>
          </a:p>
          <a:p>
            <a:pPr lvl="1"/>
            <a:r>
              <a:rPr lang="en-US" sz="2000" i="1" dirty="0"/>
              <a:t>[Concurrent sub-diagram behaviors are not always independent.]</a:t>
            </a:r>
          </a:p>
        </p:txBody>
      </p:sp>
    </p:spTree>
    <p:extLst>
      <p:ext uri="{BB962C8B-B14F-4D97-AF65-F5344CB8AC3E}">
        <p14:creationId xmlns:p14="http://schemas.microsoft.com/office/powerpoint/2010/main" val="4268852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198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198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198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198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198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19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01800" y="179388"/>
            <a:ext cx="6846054" cy="688975"/>
          </a:xfrm>
          <a:noFill/>
          <a:ln/>
        </p:spPr>
        <p:txBody>
          <a:bodyPr/>
          <a:lstStyle/>
          <a:p>
            <a:r>
              <a:rPr lang="en-US" sz="2400" dirty="0"/>
              <a:t>Example of Concurrency within an Object</a:t>
            </a:r>
          </a:p>
        </p:txBody>
      </p:sp>
      <p:sp>
        <p:nvSpPr>
          <p:cNvPr id="44035" name="AutoShape 3"/>
          <p:cNvSpPr>
            <a:spLocks noChangeArrowheads="1"/>
          </p:cNvSpPr>
          <p:nvPr/>
        </p:nvSpPr>
        <p:spPr bwMode="auto">
          <a:xfrm>
            <a:off x="2552700" y="1828800"/>
            <a:ext cx="3721100" cy="3556000"/>
          </a:xfrm>
          <a:prstGeom prst="roundRect">
            <a:avLst>
              <a:gd name="adj" fmla="val 6310"/>
            </a:avLst>
          </a:prstGeom>
          <a:noFill/>
          <a:ln w="508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36" name="Freeform 4"/>
          <p:cNvSpPr>
            <a:spLocks/>
          </p:cNvSpPr>
          <p:nvPr/>
        </p:nvSpPr>
        <p:spPr bwMode="auto">
          <a:xfrm>
            <a:off x="2578100" y="2451100"/>
            <a:ext cx="1588" cy="26988"/>
          </a:xfrm>
          <a:custGeom>
            <a:avLst/>
            <a:gdLst>
              <a:gd name="T0" fmla="*/ 0 w 1"/>
              <a:gd name="T1" fmla="*/ 0 h 17"/>
              <a:gd name="T2" fmla="*/ 0 w 1"/>
              <a:gd name="T3" fmla="*/ 0 h 17"/>
              <a:gd name="T4" fmla="*/ 0 w 1"/>
              <a:gd name="T5" fmla="*/ 16 h 17"/>
              <a:gd name="T6" fmla="*/ 0 w 1"/>
              <a:gd name="T7" fmla="*/ 1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0"/>
                </a:lnTo>
                <a:lnTo>
                  <a:pt x="0" y="16"/>
                </a:lnTo>
                <a:lnTo>
                  <a:pt x="0" y="16"/>
                </a:lnTo>
                <a:lnTo>
                  <a:pt x="0"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37" name="Freeform 5"/>
          <p:cNvSpPr>
            <a:spLocks/>
          </p:cNvSpPr>
          <p:nvPr/>
        </p:nvSpPr>
        <p:spPr bwMode="auto">
          <a:xfrm>
            <a:off x="6286500" y="2438400"/>
            <a:ext cx="14288" cy="26988"/>
          </a:xfrm>
          <a:custGeom>
            <a:avLst/>
            <a:gdLst>
              <a:gd name="T0" fmla="*/ 0 w 9"/>
              <a:gd name="T1" fmla="*/ 0 h 17"/>
              <a:gd name="T2" fmla="*/ 4 w 9"/>
              <a:gd name="T3" fmla="*/ 0 h 17"/>
              <a:gd name="T4" fmla="*/ 8 w 9"/>
              <a:gd name="T5" fmla="*/ 16 h 17"/>
              <a:gd name="T6" fmla="*/ 0 w 9"/>
              <a:gd name="T7" fmla="*/ 16 h 17"/>
              <a:gd name="T8" fmla="*/ 0 w 9"/>
              <a:gd name="T9" fmla="*/ 0 h 17"/>
            </a:gdLst>
            <a:ahLst/>
            <a:cxnLst>
              <a:cxn ang="0">
                <a:pos x="T0" y="T1"/>
              </a:cxn>
              <a:cxn ang="0">
                <a:pos x="T2" y="T3"/>
              </a:cxn>
              <a:cxn ang="0">
                <a:pos x="T4" y="T5"/>
              </a:cxn>
              <a:cxn ang="0">
                <a:pos x="T6" y="T7"/>
              </a:cxn>
              <a:cxn ang="0">
                <a:pos x="T8" y="T9"/>
              </a:cxn>
            </a:cxnLst>
            <a:rect l="0" t="0" r="r" b="b"/>
            <a:pathLst>
              <a:path w="9" h="17">
                <a:moveTo>
                  <a:pt x="0" y="0"/>
                </a:moveTo>
                <a:lnTo>
                  <a:pt x="4" y="0"/>
                </a:lnTo>
                <a:lnTo>
                  <a:pt x="8" y="16"/>
                </a:lnTo>
                <a:lnTo>
                  <a:pt x="0" y="16"/>
                </a:lnTo>
                <a:lnTo>
                  <a:pt x="0"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38" name="Freeform 6"/>
          <p:cNvSpPr>
            <a:spLocks/>
          </p:cNvSpPr>
          <p:nvPr/>
        </p:nvSpPr>
        <p:spPr bwMode="auto">
          <a:xfrm>
            <a:off x="2590800" y="2438400"/>
            <a:ext cx="3684588" cy="39688"/>
          </a:xfrm>
          <a:custGeom>
            <a:avLst/>
            <a:gdLst>
              <a:gd name="T0" fmla="*/ 0 w 2321"/>
              <a:gd name="T1" fmla="*/ 6 h 25"/>
              <a:gd name="T2" fmla="*/ 0 w 2321"/>
              <a:gd name="T3" fmla="*/ 24 h 25"/>
              <a:gd name="T4" fmla="*/ 2320 w 2321"/>
              <a:gd name="T5" fmla="*/ 18 h 25"/>
              <a:gd name="T6" fmla="*/ 2320 w 2321"/>
              <a:gd name="T7" fmla="*/ 0 h 25"/>
              <a:gd name="T8" fmla="*/ 0 w 2321"/>
              <a:gd name="T9" fmla="*/ 6 h 25"/>
            </a:gdLst>
            <a:ahLst/>
            <a:cxnLst>
              <a:cxn ang="0">
                <a:pos x="T0" y="T1"/>
              </a:cxn>
              <a:cxn ang="0">
                <a:pos x="T2" y="T3"/>
              </a:cxn>
              <a:cxn ang="0">
                <a:pos x="T4" y="T5"/>
              </a:cxn>
              <a:cxn ang="0">
                <a:pos x="T6" y="T7"/>
              </a:cxn>
              <a:cxn ang="0">
                <a:pos x="T8" y="T9"/>
              </a:cxn>
            </a:cxnLst>
            <a:rect l="0" t="0" r="r" b="b"/>
            <a:pathLst>
              <a:path w="2321" h="25">
                <a:moveTo>
                  <a:pt x="0" y="6"/>
                </a:moveTo>
                <a:lnTo>
                  <a:pt x="0" y="24"/>
                </a:lnTo>
                <a:lnTo>
                  <a:pt x="2320" y="18"/>
                </a:lnTo>
                <a:lnTo>
                  <a:pt x="2320" y="0"/>
                </a:lnTo>
                <a:lnTo>
                  <a:pt x="0" y="6"/>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39" name="Rectangle 7"/>
          <p:cNvSpPr>
            <a:spLocks noChangeArrowheads="1"/>
          </p:cNvSpPr>
          <p:nvPr/>
        </p:nvSpPr>
        <p:spPr bwMode="auto">
          <a:xfrm>
            <a:off x="4035929" y="1858963"/>
            <a:ext cx="1016578"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Emitting </a:t>
            </a:r>
          </a:p>
        </p:txBody>
      </p:sp>
      <p:sp>
        <p:nvSpPr>
          <p:cNvPr id="44040" name="AutoShape 8"/>
          <p:cNvSpPr>
            <a:spLocks noChangeArrowheads="1"/>
          </p:cNvSpPr>
          <p:nvPr/>
        </p:nvSpPr>
        <p:spPr bwMode="auto">
          <a:xfrm>
            <a:off x="241300" y="3441700"/>
            <a:ext cx="1219200" cy="863600"/>
          </a:xfrm>
          <a:prstGeom prst="roundRect">
            <a:avLst>
              <a:gd name="adj" fmla="val 24653"/>
            </a:avLst>
          </a:prstGeom>
          <a:noFill/>
          <a:ln w="508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41" name="AutoShape 9"/>
          <p:cNvSpPr>
            <a:spLocks noChangeArrowheads="1"/>
          </p:cNvSpPr>
          <p:nvPr/>
        </p:nvSpPr>
        <p:spPr bwMode="auto">
          <a:xfrm>
            <a:off x="7416800" y="3365500"/>
            <a:ext cx="1397000" cy="1016000"/>
          </a:xfrm>
          <a:prstGeom prst="roundRect">
            <a:avLst>
              <a:gd name="adj" fmla="val 21171"/>
            </a:avLst>
          </a:prstGeom>
          <a:noFill/>
          <a:ln w="508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42" name="Rectangle 10"/>
          <p:cNvSpPr>
            <a:spLocks noChangeArrowheads="1"/>
          </p:cNvSpPr>
          <p:nvPr/>
        </p:nvSpPr>
        <p:spPr bwMode="auto">
          <a:xfrm>
            <a:off x="406556" y="3560763"/>
            <a:ext cx="901388"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Setting</a:t>
            </a:r>
          </a:p>
        </p:txBody>
      </p:sp>
      <p:sp>
        <p:nvSpPr>
          <p:cNvPr id="44043" name="Rectangle 11"/>
          <p:cNvSpPr>
            <a:spLocks noChangeArrowheads="1"/>
          </p:cNvSpPr>
          <p:nvPr/>
        </p:nvSpPr>
        <p:spPr bwMode="auto">
          <a:xfrm>
            <a:off x="7632361" y="3548063"/>
            <a:ext cx="849991"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Ready</a:t>
            </a:r>
          </a:p>
        </p:txBody>
      </p:sp>
      <p:sp>
        <p:nvSpPr>
          <p:cNvPr id="44044" name="Rectangle 12"/>
          <p:cNvSpPr>
            <a:spLocks noChangeArrowheads="1"/>
          </p:cNvSpPr>
          <p:nvPr/>
        </p:nvSpPr>
        <p:spPr bwMode="auto">
          <a:xfrm>
            <a:off x="667553" y="3916363"/>
            <a:ext cx="477819"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Up</a:t>
            </a:r>
          </a:p>
        </p:txBody>
      </p:sp>
      <p:sp>
        <p:nvSpPr>
          <p:cNvPr id="44045" name="Rectangle 13"/>
          <p:cNvSpPr>
            <a:spLocks noChangeArrowheads="1"/>
          </p:cNvSpPr>
          <p:nvPr/>
        </p:nvSpPr>
        <p:spPr bwMode="auto">
          <a:xfrm>
            <a:off x="7507129" y="3865563"/>
            <a:ext cx="516254"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to r</a:t>
            </a:r>
          </a:p>
        </p:txBody>
      </p:sp>
      <p:sp>
        <p:nvSpPr>
          <p:cNvPr id="44046" name="Rectangle 14"/>
          <p:cNvSpPr>
            <a:spLocks noChangeArrowheads="1"/>
          </p:cNvSpPr>
          <p:nvPr/>
        </p:nvSpPr>
        <p:spPr bwMode="auto">
          <a:xfrm>
            <a:off x="7928808" y="3865563"/>
            <a:ext cx="619046"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eset</a:t>
            </a:r>
          </a:p>
        </p:txBody>
      </p:sp>
      <p:sp>
        <p:nvSpPr>
          <p:cNvPr id="44047" name="Rectangle 15"/>
          <p:cNvSpPr>
            <a:spLocks noChangeArrowheads="1"/>
          </p:cNvSpPr>
          <p:nvPr/>
        </p:nvSpPr>
        <p:spPr bwMode="auto">
          <a:xfrm>
            <a:off x="1460500" y="3873500"/>
            <a:ext cx="1588" cy="12700"/>
          </a:xfrm>
          <a:prstGeom prst="rect">
            <a:avLst/>
          </a:prstGeom>
          <a:solidFill>
            <a:srgbClr val="000000"/>
          </a:solidFill>
          <a:ln>
            <a:noFill/>
          </a:ln>
          <a:effectLst/>
          <a:extLs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48" name="Rectangle 16"/>
          <p:cNvSpPr>
            <a:spLocks noChangeArrowheads="1"/>
          </p:cNvSpPr>
          <p:nvPr/>
        </p:nvSpPr>
        <p:spPr bwMode="auto">
          <a:xfrm>
            <a:off x="2146300" y="3873500"/>
            <a:ext cx="1588" cy="12700"/>
          </a:xfrm>
          <a:prstGeom prst="rect">
            <a:avLst/>
          </a:prstGeom>
          <a:solidFill>
            <a:srgbClr val="000000"/>
          </a:solidFill>
          <a:ln>
            <a:noFill/>
          </a:ln>
          <a:effectLst/>
          <a:extLs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49" name="Rectangle 17"/>
          <p:cNvSpPr>
            <a:spLocks noChangeArrowheads="1"/>
          </p:cNvSpPr>
          <p:nvPr/>
        </p:nvSpPr>
        <p:spPr bwMode="auto">
          <a:xfrm>
            <a:off x="1473200" y="3873500"/>
            <a:ext cx="660400" cy="12700"/>
          </a:xfrm>
          <a:prstGeom prst="rect">
            <a:avLst/>
          </a:prstGeom>
          <a:solidFill>
            <a:srgbClr val="000000"/>
          </a:solidFill>
          <a:ln>
            <a:noFill/>
          </a:ln>
          <a:effectLst/>
          <a:extLs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50" name="AutoShape 18"/>
          <p:cNvSpPr>
            <a:spLocks noChangeArrowheads="1"/>
          </p:cNvSpPr>
          <p:nvPr/>
        </p:nvSpPr>
        <p:spPr bwMode="auto">
          <a:xfrm>
            <a:off x="3949700" y="2717800"/>
            <a:ext cx="1219200" cy="876300"/>
          </a:xfrm>
          <a:prstGeom prst="roundRect">
            <a:avLst>
              <a:gd name="adj" fmla="val 24319"/>
            </a:avLst>
          </a:prstGeom>
          <a:noFill/>
          <a:ln w="508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51" name="Rectangle 19"/>
          <p:cNvSpPr>
            <a:spLocks noChangeArrowheads="1"/>
          </p:cNvSpPr>
          <p:nvPr/>
        </p:nvSpPr>
        <p:spPr bwMode="auto">
          <a:xfrm>
            <a:off x="4023099" y="2987675"/>
            <a:ext cx="1029540" cy="2590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050">
                <a:solidFill>
                  <a:srgbClr val="000000"/>
                </a:solidFill>
              </a:rPr>
              <a:t>Do: Dispense</a:t>
            </a:r>
          </a:p>
        </p:txBody>
      </p:sp>
      <p:sp>
        <p:nvSpPr>
          <p:cNvPr id="44052" name="Freeform 20" descr="Dark vertical"/>
          <p:cNvSpPr>
            <a:spLocks/>
          </p:cNvSpPr>
          <p:nvPr/>
        </p:nvSpPr>
        <p:spPr bwMode="auto">
          <a:xfrm>
            <a:off x="2514600" y="3886200"/>
            <a:ext cx="14288" cy="39688"/>
          </a:xfrm>
          <a:custGeom>
            <a:avLst/>
            <a:gdLst>
              <a:gd name="T0" fmla="*/ 8 w 9"/>
              <a:gd name="T1" fmla="*/ 0 h 25"/>
              <a:gd name="T2" fmla="*/ 0 w 9"/>
              <a:gd name="T3" fmla="*/ 0 h 25"/>
              <a:gd name="T4" fmla="*/ 0 w 9"/>
              <a:gd name="T5" fmla="*/ 24 h 25"/>
              <a:gd name="T6" fmla="*/ 8 w 9"/>
              <a:gd name="T7" fmla="*/ 24 h 25"/>
              <a:gd name="T8" fmla="*/ 8 w 9"/>
              <a:gd name="T9" fmla="*/ 0 h 25"/>
            </a:gdLst>
            <a:ahLst/>
            <a:cxnLst>
              <a:cxn ang="0">
                <a:pos x="T0" y="T1"/>
              </a:cxn>
              <a:cxn ang="0">
                <a:pos x="T2" y="T3"/>
              </a:cxn>
              <a:cxn ang="0">
                <a:pos x="T4" y="T5"/>
              </a:cxn>
              <a:cxn ang="0">
                <a:pos x="T6" y="T7"/>
              </a:cxn>
              <a:cxn ang="0">
                <a:pos x="T8" y="T9"/>
              </a:cxn>
            </a:cxnLst>
            <a:rect l="0" t="0" r="r" b="b"/>
            <a:pathLst>
              <a:path w="9" h="25">
                <a:moveTo>
                  <a:pt x="8" y="0"/>
                </a:moveTo>
                <a:lnTo>
                  <a:pt x="0" y="0"/>
                </a:lnTo>
                <a:lnTo>
                  <a:pt x="0" y="24"/>
                </a:lnTo>
                <a:lnTo>
                  <a:pt x="8" y="24"/>
                </a:lnTo>
                <a:lnTo>
                  <a:pt x="8" y="0"/>
                </a:lnTo>
              </a:path>
            </a:pathLst>
          </a:custGeom>
          <a:pattFill prst="dkVert">
            <a:fgClr>
              <a:srgbClr val="000000"/>
            </a:fgClr>
            <a:bgClr>
              <a:srgbClr val="FFFFFF"/>
            </a:bgClr>
          </a:patt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53" name="Freeform 21" descr="Dark vertical"/>
          <p:cNvSpPr>
            <a:spLocks/>
          </p:cNvSpPr>
          <p:nvPr/>
        </p:nvSpPr>
        <p:spPr bwMode="auto">
          <a:xfrm>
            <a:off x="6261100" y="3911600"/>
            <a:ext cx="14288" cy="39688"/>
          </a:xfrm>
          <a:custGeom>
            <a:avLst/>
            <a:gdLst>
              <a:gd name="T0" fmla="*/ 0 w 9"/>
              <a:gd name="T1" fmla="*/ 0 h 25"/>
              <a:gd name="T2" fmla="*/ 8 w 9"/>
              <a:gd name="T3" fmla="*/ 0 h 25"/>
              <a:gd name="T4" fmla="*/ 8 w 9"/>
              <a:gd name="T5" fmla="*/ 24 h 25"/>
              <a:gd name="T6" fmla="*/ 0 w 9"/>
              <a:gd name="T7" fmla="*/ 24 h 25"/>
              <a:gd name="T8" fmla="*/ 0 w 9"/>
              <a:gd name="T9" fmla="*/ 0 h 25"/>
            </a:gdLst>
            <a:ahLst/>
            <a:cxnLst>
              <a:cxn ang="0">
                <a:pos x="T0" y="T1"/>
              </a:cxn>
              <a:cxn ang="0">
                <a:pos x="T2" y="T3"/>
              </a:cxn>
              <a:cxn ang="0">
                <a:pos x="T4" y="T5"/>
              </a:cxn>
              <a:cxn ang="0">
                <a:pos x="T6" y="T7"/>
              </a:cxn>
              <a:cxn ang="0">
                <a:pos x="T8" y="T9"/>
              </a:cxn>
            </a:cxnLst>
            <a:rect l="0" t="0" r="r" b="b"/>
            <a:pathLst>
              <a:path w="9" h="25">
                <a:moveTo>
                  <a:pt x="0" y="0"/>
                </a:moveTo>
                <a:lnTo>
                  <a:pt x="8" y="0"/>
                </a:lnTo>
                <a:lnTo>
                  <a:pt x="8" y="24"/>
                </a:lnTo>
                <a:lnTo>
                  <a:pt x="0" y="24"/>
                </a:lnTo>
                <a:lnTo>
                  <a:pt x="0" y="0"/>
                </a:lnTo>
              </a:path>
            </a:pathLst>
          </a:custGeom>
          <a:pattFill prst="dkVert">
            <a:fgClr>
              <a:srgbClr val="000000"/>
            </a:fgClr>
            <a:bgClr>
              <a:srgbClr val="FFFFFF"/>
            </a:bgClr>
          </a:patt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54" name="Freeform 22" descr="Dark vertical"/>
          <p:cNvSpPr>
            <a:spLocks/>
          </p:cNvSpPr>
          <p:nvPr/>
        </p:nvSpPr>
        <p:spPr bwMode="auto">
          <a:xfrm>
            <a:off x="2540000" y="3886200"/>
            <a:ext cx="3709988" cy="65088"/>
          </a:xfrm>
          <a:custGeom>
            <a:avLst/>
            <a:gdLst>
              <a:gd name="T0" fmla="*/ 0 w 2337"/>
              <a:gd name="T1" fmla="*/ 0 h 41"/>
              <a:gd name="T2" fmla="*/ 0 w 2337"/>
              <a:gd name="T3" fmla="*/ 27 h 41"/>
              <a:gd name="T4" fmla="*/ 2336 w 2337"/>
              <a:gd name="T5" fmla="*/ 40 h 41"/>
              <a:gd name="T6" fmla="*/ 2336 w 2337"/>
              <a:gd name="T7" fmla="*/ 13 h 41"/>
              <a:gd name="T8" fmla="*/ 0 w 2337"/>
              <a:gd name="T9" fmla="*/ 0 h 41"/>
            </a:gdLst>
            <a:ahLst/>
            <a:cxnLst>
              <a:cxn ang="0">
                <a:pos x="T0" y="T1"/>
              </a:cxn>
              <a:cxn ang="0">
                <a:pos x="T2" y="T3"/>
              </a:cxn>
              <a:cxn ang="0">
                <a:pos x="T4" y="T5"/>
              </a:cxn>
              <a:cxn ang="0">
                <a:pos x="T6" y="T7"/>
              </a:cxn>
              <a:cxn ang="0">
                <a:pos x="T8" y="T9"/>
              </a:cxn>
            </a:cxnLst>
            <a:rect l="0" t="0" r="r" b="b"/>
            <a:pathLst>
              <a:path w="2337" h="41">
                <a:moveTo>
                  <a:pt x="0" y="0"/>
                </a:moveTo>
                <a:lnTo>
                  <a:pt x="0" y="27"/>
                </a:lnTo>
                <a:lnTo>
                  <a:pt x="2336" y="40"/>
                </a:lnTo>
                <a:lnTo>
                  <a:pt x="2336" y="13"/>
                </a:lnTo>
                <a:lnTo>
                  <a:pt x="0" y="0"/>
                </a:lnTo>
              </a:path>
            </a:pathLst>
          </a:custGeom>
          <a:pattFill prst="dkVert">
            <a:fgClr>
              <a:srgbClr val="000000"/>
            </a:fgClr>
            <a:bgClr>
              <a:srgbClr val="FFFFFF"/>
            </a:bgClr>
          </a:patt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55" name="Freeform 23"/>
          <p:cNvSpPr>
            <a:spLocks/>
          </p:cNvSpPr>
          <p:nvPr/>
        </p:nvSpPr>
        <p:spPr bwMode="auto">
          <a:xfrm>
            <a:off x="2133600" y="3873500"/>
            <a:ext cx="14288" cy="14288"/>
          </a:xfrm>
          <a:custGeom>
            <a:avLst/>
            <a:gdLst>
              <a:gd name="T0" fmla="*/ 8 w 9"/>
              <a:gd name="T1" fmla="*/ 0 h 9"/>
              <a:gd name="T2" fmla="*/ 4 w 9"/>
              <a:gd name="T3" fmla="*/ 0 h 9"/>
              <a:gd name="T4" fmla="*/ 0 w 9"/>
              <a:gd name="T5" fmla="*/ 4 h 9"/>
              <a:gd name="T6" fmla="*/ 4 w 9"/>
              <a:gd name="T7" fmla="*/ 8 h 9"/>
              <a:gd name="T8" fmla="*/ 8 w 9"/>
              <a:gd name="T9" fmla="*/ 0 h 9"/>
            </a:gdLst>
            <a:ahLst/>
            <a:cxnLst>
              <a:cxn ang="0">
                <a:pos x="T0" y="T1"/>
              </a:cxn>
              <a:cxn ang="0">
                <a:pos x="T2" y="T3"/>
              </a:cxn>
              <a:cxn ang="0">
                <a:pos x="T4" y="T5"/>
              </a:cxn>
              <a:cxn ang="0">
                <a:pos x="T6" y="T7"/>
              </a:cxn>
              <a:cxn ang="0">
                <a:pos x="T8" y="T9"/>
              </a:cxn>
            </a:cxnLst>
            <a:rect l="0" t="0" r="r" b="b"/>
            <a:pathLst>
              <a:path w="9" h="9">
                <a:moveTo>
                  <a:pt x="8" y="0"/>
                </a:moveTo>
                <a:lnTo>
                  <a:pt x="4" y="0"/>
                </a:lnTo>
                <a:lnTo>
                  <a:pt x="0" y="4"/>
                </a:lnTo>
                <a:lnTo>
                  <a:pt x="4" y="8"/>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56" name="Freeform 24"/>
          <p:cNvSpPr>
            <a:spLocks/>
          </p:cNvSpPr>
          <p:nvPr/>
        </p:nvSpPr>
        <p:spPr bwMode="auto">
          <a:xfrm>
            <a:off x="3733800" y="4686300"/>
            <a:ext cx="217488" cy="153988"/>
          </a:xfrm>
          <a:custGeom>
            <a:avLst/>
            <a:gdLst>
              <a:gd name="T0" fmla="*/ 38 w 137"/>
              <a:gd name="T1" fmla="*/ 0 h 97"/>
              <a:gd name="T2" fmla="*/ 136 w 137"/>
              <a:gd name="T3" fmla="*/ 96 h 97"/>
              <a:gd name="T4" fmla="*/ 0 w 137"/>
              <a:gd name="T5" fmla="*/ 66 h 97"/>
              <a:gd name="T6" fmla="*/ 23 w 137"/>
              <a:gd name="T7" fmla="*/ 37 h 97"/>
              <a:gd name="T8" fmla="*/ 38 w 137"/>
              <a:gd name="T9" fmla="*/ 0 h 97"/>
            </a:gdLst>
            <a:ahLst/>
            <a:cxnLst>
              <a:cxn ang="0">
                <a:pos x="T0" y="T1"/>
              </a:cxn>
              <a:cxn ang="0">
                <a:pos x="T2" y="T3"/>
              </a:cxn>
              <a:cxn ang="0">
                <a:pos x="T4" y="T5"/>
              </a:cxn>
              <a:cxn ang="0">
                <a:pos x="T6" y="T7"/>
              </a:cxn>
              <a:cxn ang="0">
                <a:pos x="T8" y="T9"/>
              </a:cxn>
            </a:cxnLst>
            <a:rect l="0" t="0" r="r" b="b"/>
            <a:pathLst>
              <a:path w="137" h="97">
                <a:moveTo>
                  <a:pt x="38" y="0"/>
                </a:moveTo>
                <a:lnTo>
                  <a:pt x="136" y="96"/>
                </a:lnTo>
                <a:lnTo>
                  <a:pt x="0" y="66"/>
                </a:lnTo>
                <a:lnTo>
                  <a:pt x="23" y="37"/>
                </a:lnTo>
                <a:lnTo>
                  <a:pt x="3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57" name="Freeform 25"/>
          <p:cNvSpPr>
            <a:spLocks/>
          </p:cNvSpPr>
          <p:nvPr/>
        </p:nvSpPr>
        <p:spPr bwMode="auto">
          <a:xfrm>
            <a:off x="2146300" y="3873500"/>
            <a:ext cx="1614488" cy="877888"/>
          </a:xfrm>
          <a:custGeom>
            <a:avLst/>
            <a:gdLst>
              <a:gd name="T0" fmla="*/ 8 w 1017"/>
              <a:gd name="T1" fmla="*/ 0 h 553"/>
              <a:gd name="T2" fmla="*/ 0 w 1017"/>
              <a:gd name="T3" fmla="*/ 16 h 553"/>
              <a:gd name="T4" fmla="*/ 1008 w 1017"/>
              <a:gd name="T5" fmla="*/ 552 h 553"/>
              <a:gd name="T6" fmla="*/ 1016 w 1017"/>
              <a:gd name="T7" fmla="*/ 536 h 553"/>
              <a:gd name="T8" fmla="*/ 8 w 1017"/>
              <a:gd name="T9" fmla="*/ 0 h 553"/>
            </a:gdLst>
            <a:ahLst/>
            <a:cxnLst>
              <a:cxn ang="0">
                <a:pos x="T0" y="T1"/>
              </a:cxn>
              <a:cxn ang="0">
                <a:pos x="T2" y="T3"/>
              </a:cxn>
              <a:cxn ang="0">
                <a:pos x="T4" y="T5"/>
              </a:cxn>
              <a:cxn ang="0">
                <a:pos x="T6" y="T7"/>
              </a:cxn>
              <a:cxn ang="0">
                <a:pos x="T8" y="T9"/>
              </a:cxn>
            </a:cxnLst>
            <a:rect l="0" t="0" r="r" b="b"/>
            <a:pathLst>
              <a:path w="1017" h="553">
                <a:moveTo>
                  <a:pt x="8" y="0"/>
                </a:moveTo>
                <a:lnTo>
                  <a:pt x="0" y="16"/>
                </a:lnTo>
                <a:lnTo>
                  <a:pt x="1008" y="552"/>
                </a:lnTo>
                <a:lnTo>
                  <a:pt x="1016" y="536"/>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58" name="Freeform 26"/>
          <p:cNvSpPr>
            <a:spLocks/>
          </p:cNvSpPr>
          <p:nvPr/>
        </p:nvSpPr>
        <p:spPr bwMode="auto">
          <a:xfrm>
            <a:off x="2095500" y="3848100"/>
            <a:ext cx="14288" cy="14288"/>
          </a:xfrm>
          <a:custGeom>
            <a:avLst/>
            <a:gdLst>
              <a:gd name="T0" fmla="*/ 4 w 9"/>
              <a:gd name="T1" fmla="*/ 0 h 9"/>
              <a:gd name="T2" fmla="*/ 0 w 9"/>
              <a:gd name="T3" fmla="*/ 0 h 9"/>
              <a:gd name="T4" fmla="*/ 4 w 9"/>
              <a:gd name="T5" fmla="*/ 8 h 9"/>
              <a:gd name="T6" fmla="*/ 8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0" y="0"/>
                </a:lnTo>
                <a:lnTo>
                  <a:pt x="4" y="8"/>
                </a:lnTo>
                <a:lnTo>
                  <a:pt x="8" y="8"/>
                </a:lnTo>
                <a:lnTo>
                  <a:pt x="4"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59" name="Freeform 27"/>
          <p:cNvSpPr>
            <a:spLocks/>
          </p:cNvSpPr>
          <p:nvPr/>
        </p:nvSpPr>
        <p:spPr bwMode="auto">
          <a:xfrm>
            <a:off x="3683000" y="3098800"/>
            <a:ext cx="217488" cy="128588"/>
          </a:xfrm>
          <a:custGeom>
            <a:avLst/>
            <a:gdLst>
              <a:gd name="T0" fmla="*/ 0 w 137"/>
              <a:gd name="T1" fmla="*/ 15 h 81"/>
              <a:gd name="T2" fmla="*/ 136 w 137"/>
              <a:gd name="T3" fmla="*/ 0 h 81"/>
              <a:gd name="T4" fmla="*/ 30 w 137"/>
              <a:gd name="T5" fmla="*/ 80 h 81"/>
              <a:gd name="T6" fmla="*/ 15 w 137"/>
              <a:gd name="T7" fmla="*/ 44 h 81"/>
              <a:gd name="T8" fmla="*/ 0 w 137"/>
              <a:gd name="T9" fmla="*/ 15 h 81"/>
            </a:gdLst>
            <a:ahLst/>
            <a:cxnLst>
              <a:cxn ang="0">
                <a:pos x="T0" y="T1"/>
              </a:cxn>
              <a:cxn ang="0">
                <a:pos x="T2" y="T3"/>
              </a:cxn>
              <a:cxn ang="0">
                <a:pos x="T4" y="T5"/>
              </a:cxn>
              <a:cxn ang="0">
                <a:pos x="T6" y="T7"/>
              </a:cxn>
              <a:cxn ang="0">
                <a:pos x="T8" y="T9"/>
              </a:cxn>
            </a:cxnLst>
            <a:rect l="0" t="0" r="r" b="b"/>
            <a:pathLst>
              <a:path w="137" h="81">
                <a:moveTo>
                  <a:pt x="0" y="15"/>
                </a:moveTo>
                <a:lnTo>
                  <a:pt x="136" y="0"/>
                </a:lnTo>
                <a:lnTo>
                  <a:pt x="30" y="80"/>
                </a:lnTo>
                <a:lnTo>
                  <a:pt x="15" y="44"/>
                </a:lnTo>
                <a:lnTo>
                  <a:pt x="0" y="15"/>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60" name="Freeform 28"/>
          <p:cNvSpPr>
            <a:spLocks/>
          </p:cNvSpPr>
          <p:nvPr/>
        </p:nvSpPr>
        <p:spPr bwMode="auto">
          <a:xfrm>
            <a:off x="2108200" y="3175000"/>
            <a:ext cx="1589088" cy="687388"/>
          </a:xfrm>
          <a:custGeom>
            <a:avLst/>
            <a:gdLst>
              <a:gd name="T0" fmla="*/ 0 w 1001"/>
              <a:gd name="T1" fmla="*/ 416 h 433"/>
              <a:gd name="T2" fmla="*/ 8 w 1001"/>
              <a:gd name="T3" fmla="*/ 432 h 433"/>
              <a:gd name="T4" fmla="*/ 1000 w 1001"/>
              <a:gd name="T5" fmla="*/ 16 h 433"/>
              <a:gd name="T6" fmla="*/ 992 w 1001"/>
              <a:gd name="T7" fmla="*/ 0 h 433"/>
              <a:gd name="T8" fmla="*/ 0 w 1001"/>
              <a:gd name="T9" fmla="*/ 416 h 433"/>
            </a:gdLst>
            <a:ahLst/>
            <a:cxnLst>
              <a:cxn ang="0">
                <a:pos x="T0" y="T1"/>
              </a:cxn>
              <a:cxn ang="0">
                <a:pos x="T2" y="T3"/>
              </a:cxn>
              <a:cxn ang="0">
                <a:pos x="T4" y="T5"/>
              </a:cxn>
              <a:cxn ang="0">
                <a:pos x="T6" y="T7"/>
              </a:cxn>
              <a:cxn ang="0">
                <a:pos x="T8" y="T9"/>
              </a:cxn>
            </a:cxnLst>
            <a:rect l="0" t="0" r="r" b="b"/>
            <a:pathLst>
              <a:path w="1001" h="433">
                <a:moveTo>
                  <a:pt x="0" y="416"/>
                </a:moveTo>
                <a:lnTo>
                  <a:pt x="8" y="432"/>
                </a:lnTo>
                <a:lnTo>
                  <a:pt x="1000" y="16"/>
                </a:lnTo>
                <a:lnTo>
                  <a:pt x="992" y="0"/>
                </a:lnTo>
                <a:lnTo>
                  <a:pt x="0" y="416"/>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61" name="Freeform 29"/>
          <p:cNvSpPr>
            <a:spLocks/>
          </p:cNvSpPr>
          <p:nvPr/>
        </p:nvSpPr>
        <p:spPr bwMode="auto">
          <a:xfrm>
            <a:off x="5207000" y="3187700"/>
            <a:ext cx="14288" cy="14288"/>
          </a:xfrm>
          <a:custGeom>
            <a:avLst/>
            <a:gdLst>
              <a:gd name="T0" fmla="*/ 8 w 9"/>
              <a:gd name="T1" fmla="*/ 0 h 9"/>
              <a:gd name="T2" fmla="*/ 4 w 9"/>
              <a:gd name="T3" fmla="*/ 0 h 9"/>
              <a:gd name="T4" fmla="*/ 0 w 9"/>
              <a:gd name="T5" fmla="*/ 4 h 9"/>
              <a:gd name="T6" fmla="*/ 4 w 9"/>
              <a:gd name="T7" fmla="*/ 8 h 9"/>
              <a:gd name="T8" fmla="*/ 8 w 9"/>
              <a:gd name="T9" fmla="*/ 0 h 9"/>
            </a:gdLst>
            <a:ahLst/>
            <a:cxnLst>
              <a:cxn ang="0">
                <a:pos x="T0" y="T1"/>
              </a:cxn>
              <a:cxn ang="0">
                <a:pos x="T2" y="T3"/>
              </a:cxn>
              <a:cxn ang="0">
                <a:pos x="T4" y="T5"/>
              </a:cxn>
              <a:cxn ang="0">
                <a:pos x="T6" y="T7"/>
              </a:cxn>
              <a:cxn ang="0">
                <a:pos x="T8" y="T9"/>
              </a:cxn>
            </a:cxnLst>
            <a:rect l="0" t="0" r="r" b="b"/>
            <a:pathLst>
              <a:path w="9" h="9">
                <a:moveTo>
                  <a:pt x="8" y="0"/>
                </a:moveTo>
                <a:lnTo>
                  <a:pt x="4" y="0"/>
                </a:lnTo>
                <a:lnTo>
                  <a:pt x="0" y="4"/>
                </a:lnTo>
                <a:lnTo>
                  <a:pt x="4" y="8"/>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62" name="Freeform 30"/>
          <p:cNvSpPr>
            <a:spLocks/>
          </p:cNvSpPr>
          <p:nvPr/>
        </p:nvSpPr>
        <p:spPr bwMode="auto">
          <a:xfrm>
            <a:off x="5219700" y="3187700"/>
            <a:ext cx="877888" cy="484188"/>
          </a:xfrm>
          <a:custGeom>
            <a:avLst/>
            <a:gdLst>
              <a:gd name="T0" fmla="*/ 8 w 553"/>
              <a:gd name="T1" fmla="*/ 0 h 305"/>
              <a:gd name="T2" fmla="*/ 0 w 553"/>
              <a:gd name="T3" fmla="*/ 16 h 305"/>
              <a:gd name="T4" fmla="*/ 544 w 553"/>
              <a:gd name="T5" fmla="*/ 304 h 305"/>
              <a:gd name="T6" fmla="*/ 552 w 553"/>
              <a:gd name="T7" fmla="*/ 288 h 305"/>
              <a:gd name="T8" fmla="*/ 8 w 553"/>
              <a:gd name="T9" fmla="*/ 0 h 305"/>
            </a:gdLst>
            <a:ahLst/>
            <a:cxnLst>
              <a:cxn ang="0">
                <a:pos x="T0" y="T1"/>
              </a:cxn>
              <a:cxn ang="0">
                <a:pos x="T2" y="T3"/>
              </a:cxn>
              <a:cxn ang="0">
                <a:pos x="T4" y="T5"/>
              </a:cxn>
              <a:cxn ang="0">
                <a:pos x="T6" y="T7"/>
              </a:cxn>
              <a:cxn ang="0">
                <a:pos x="T8" y="T9"/>
              </a:cxn>
            </a:cxnLst>
            <a:rect l="0" t="0" r="r" b="b"/>
            <a:pathLst>
              <a:path w="553" h="305">
                <a:moveTo>
                  <a:pt x="8" y="0"/>
                </a:moveTo>
                <a:lnTo>
                  <a:pt x="0" y="16"/>
                </a:lnTo>
                <a:lnTo>
                  <a:pt x="544" y="304"/>
                </a:lnTo>
                <a:lnTo>
                  <a:pt x="552" y="288"/>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63" name="Freeform 31"/>
          <p:cNvSpPr>
            <a:spLocks/>
          </p:cNvSpPr>
          <p:nvPr/>
        </p:nvSpPr>
        <p:spPr bwMode="auto">
          <a:xfrm>
            <a:off x="6769100" y="3937000"/>
            <a:ext cx="14288" cy="14288"/>
          </a:xfrm>
          <a:custGeom>
            <a:avLst/>
            <a:gdLst>
              <a:gd name="T0" fmla="*/ 4 w 9"/>
              <a:gd name="T1" fmla="*/ 0 h 9"/>
              <a:gd name="T2" fmla="*/ 8 w 9"/>
              <a:gd name="T3" fmla="*/ 0 h 9"/>
              <a:gd name="T4" fmla="*/ 4 w 9"/>
              <a:gd name="T5" fmla="*/ 8 h 9"/>
              <a:gd name="T6" fmla="*/ 0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8" y="0"/>
                </a:lnTo>
                <a:lnTo>
                  <a:pt x="4" y="8"/>
                </a:lnTo>
                <a:lnTo>
                  <a:pt x="0" y="8"/>
                </a:lnTo>
                <a:lnTo>
                  <a:pt x="4"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64" name="Freeform 32"/>
          <p:cNvSpPr>
            <a:spLocks/>
          </p:cNvSpPr>
          <p:nvPr/>
        </p:nvSpPr>
        <p:spPr bwMode="auto">
          <a:xfrm>
            <a:off x="6096000" y="3657600"/>
            <a:ext cx="674688" cy="293688"/>
          </a:xfrm>
          <a:custGeom>
            <a:avLst/>
            <a:gdLst>
              <a:gd name="T0" fmla="*/ 8 w 425"/>
              <a:gd name="T1" fmla="*/ 0 h 185"/>
              <a:gd name="T2" fmla="*/ 0 w 425"/>
              <a:gd name="T3" fmla="*/ 15 h 185"/>
              <a:gd name="T4" fmla="*/ 416 w 425"/>
              <a:gd name="T5" fmla="*/ 184 h 185"/>
              <a:gd name="T6" fmla="*/ 424 w 425"/>
              <a:gd name="T7" fmla="*/ 169 h 185"/>
              <a:gd name="T8" fmla="*/ 8 w 425"/>
              <a:gd name="T9" fmla="*/ 0 h 185"/>
            </a:gdLst>
            <a:ahLst/>
            <a:cxnLst>
              <a:cxn ang="0">
                <a:pos x="T0" y="T1"/>
              </a:cxn>
              <a:cxn ang="0">
                <a:pos x="T2" y="T3"/>
              </a:cxn>
              <a:cxn ang="0">
                <a:pos x="T4" y="T5"/>
              </a:cxn>
              <a:cxn ang="0">
                <a:pos x="T6" y="T7"/>
              </a:cxn>
              <a:cxn ang="0">
                <a:pos x="T8" y="T9"/>
              </a:cxn>
            </a:cxnLst>
            <a:rect l="0" t="0" r="r" b="b"/>
            <a:pathLst>
              <a:path w="425" h="185">
                <a:moveTo>
                  <a:pt x="8" y="0"/>
                </a:moveTo>
                <a:lnTo>
                  <a:pt x="0" y="15"/>
                </a:lnTo>
                <a:lnTo>
                  <a:pt x="416" y="184"/>
                </a:lnTo>
                <a:lnTo>
                  <a:pt x="424" y="169"/>
                </a:lnTo>
                <a:lnTo>
                  <a:pt x="8"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65" name="Freeform 33"/>
          <p:cNvSpPr>
            <a:spLocks/>
          </p:cNvSpPr>
          <p:nvPr/>
        </p:nvSpPr>
        <p:spPr bwMode="auto">
          <a:xfrm>
            <a:off x="7239000" y="3898900"/>
            <a:ext cx="128588" cy="77788"/>
          </a:xfrm>
          <a:custGeom>
            <a:avLst/>
            <a:gdLst>
              <a:gd name="T0" fmla="*/ 0 w 81"/>
              <a:gd name="T1" fmla="*/ 0 h 49"/>
              <a:gd name="T2" fmla="*/ 80 w 81"/>
              <a:gd name="T3" fmla="*/ 27 h 49"/>
              <a:gd name="T4" fmla="*/ 0 w 81"/>
              <a:gd name="T5" fmla="*/ 48 h 49"/>
              <a:gd name="T6" fmla="*/ 0 w 81"/>
              <a:gd name="T7" fmla="*/ 27 h 49"/>
              <a:gd name="T8" fmla="*/ 0 w 81"/>
              <a:gd name="T9" fmla="*/ 0 h 49"/>
            </a:gdLst>
            <a:ahLst/>
            <a:cxnLst>
              <a:cxn ang="0">
                <a:pos x="T0" y="T1"/>
              </a:cxn>
              <a:cxn ang="0">
                <a:pos x="T2" y="T3"/>
              </a:cxn>
              <a:cxn ang="0">
                <a:pos x="T4" y="T5"/>
              </a:cxn>
              <a:cxn ang="0">
                <a:pos x="T6" y="T7"/>
              </a:cxn>
              <a:cxn ang="0">
                <a:pos x="T8" y="T9"/>
              </a:cxn>
            </a:cxnLst>
            <a:rect l="0" t="0" r="r" b="b"/>
            <a:pathLst>
              <a:path w="81" h="49">
                <a:moveTo>
                  <a:pt x="0" y="0"/>
                </a:moveTo>
                <a:lnTo>
                  <a:pt x="80" y="27"/>
                </a:lnTo>
                <a:lnTo>
                  <a:pt x="0" y="48"/>
                </a:lnTo>
                <a:lnTo>
                  <a:pt x="0" y="27"/>
                </a:lnTo>
                <a:lnTo>
                  <a:pt x="0"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66" name="Line 34"/>
          <p:cNvSpPr>
            <a:spLocks noChangeShapeType="1"/>
          </p:cNvSpPr>
          <p:nvPr/>
        </p:nvSpPr>
        <p:spPr bwMode="auto">
          <a:xfrm>
            <a:off x="6762750" y="3956050"/>
            <a:ext cx="4699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67" name="Freeform 35"/>
          <p:cNvSpPr>
            <a:spLocks/>
          </p:cNvSpPr>
          <p:nvPr/>
        </p:nvSpPr>
        <p:spPr bwMode="auto">
          <a:xfrm>
            <a:off x="5207000" y="4914900"/>
            <a:ext cx="14288" cy="14288"/>
          </a:xfrm>
          <a:custGeom>
            <a:avLst/>
            <a:gdLst>
              <a:gd name="T0" fmla="*/ 4 w 9"/>
              <a:gd name="T1" fmla="*/ 0 h 9"/>
              <a:gd name="T2" fmla="*/ 0 w 9"/>
              <a:gd name="T3" fmla="*/ 4 h 9"/>
              <a:gd name="T4" fmla="*/ 4 w 9"/>
              <a:gd name="T5" fmla="*/ 8 h 9"/>
              <a:gd name="T6" fmla="*/ 8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0" y="4"/>
                </a:lnTo>
                <a:lnTo>
                  <a:pt x="4" y="8"/>
                </a:lnTo>
                <a:lnTo>
                  <a:pt x="8" y="8"/>
                </a:lnTo>
                <a:lnTo>
                  <a:pt x="4" y="0"/>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68" name="Freeform 36"/>
          <p:cNvSpPr>
            <a:spLocks/>
          </p:cNvSpPr>
          <p:nvPr/>
        </p:nvSpPr>
        <p:spPr bwMode="auto">
          <a:xfrm>
            <a:off x="6794500" y="3898900"/>
            <a:ext cx="14288" cy="26988"/>
          </a:xfrm>
          <a:custGeom>
            <a:avLst/>
            <a:gdLst>
              <a:gd name="T0" fmla="*/ 0 w 9"/>
              <a:gd name="T1" fmla="*/ 5 h 17"/>
              <a:gd name="T2" fmla="*/ 4 w 9"/>
              <a:gd name="T3" fmla="*/ 0 h 17"/>
              <a:gd name="T4" fmla="*/ 8 w 9"/>
              <a:gd name="T5" fmla="*/ 11 h 17"/>
              <a:gd name="T6" fmla="*/ 4 w 9"/>
              <a:gd name="T7" fmla="*/ 16 h 17"/>
              <a:gd name="T8" fmla="*/ 0 w 9"/>
              <a:gd name="T9" fmla="*/ 5 h 17"/>
            </a:gdLst>
            <a:ahLst/>
            <a:cxnLst>
              <a:cxn ang="0">
                <a:pos x="T0" y="T1"/>
              </a:cxn>
              <a:cxn ang="0">
                <a:pos x="T2" y="T3"/>
              </a:cxn>
              <a:cxn ang="0">
                <a:pos x="T4" y="T5"/>
              </a:cxn>
              <a:cxn ang="0">
                <a:pos x="T6" y="T7"/>
              </a:cxn>
              <a:cxn ang="0">
                <a:pos x="T8" y="T9"/>
              </a:cxn>
            </a:cxnLst>
            <a:rect l="0" t="0" r="r" b="b"/>
            <a:pathLst>
              <a:path w="9" h="17">
                <a:moveTo>
                  <a:pt x="0" y="5"/>
                </a:moveTo>
                <a:lnTo>
                  <a:pt x="4" y="0"/>
                </a:lnTo>
                <a:lnTo>
                  <a:pt x="8" y="11"/>
                </a:lnTo>
                <a:lnTo>
                  <a:pt x="4" y="16"/>
                </a:lnTo>
                <a:lnTo>
                  <a:pt x="0" y="5"/>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69" name="Freeform 37"/>
          <p:cNvSpPr>
            <a:spLocks/>
          </p:cNvSpPr>
          <p:nvPr/>
        </p:nvSpPr>
        <p:spPr bwMode="auto">
          <a:xfrm>
            <a:off x="5219700" y="3911600"/>
            <a:ext cx="1576388" cy="1017588"/>
          </a:xfrm>
          <a:custGeom>
            <a:avLst/>
            <a:gdLst>
              <a:gd name="T0" fmla="*/ 0 w 993"/>
              <a:gd name="T1" fmla="*/ 624 h 641"/>
              <a:gd name="T2" fmla="*/ 8 w 993"/>
              <a:gd name="T3" fmla="*/ 640 h 641"/>
              <a:gd name="T4" fmla="*/ 992 w 993"/>
              <a:gd name="T5" fmla="*/ 16 h 641"/>
              <a:gd name="T6" fmla="*/ 984 w 993"/>
              <a:gd name="T7" fmla="*/ 0 h 641"/>
              <a:gd name="T8" fmla="*/ 0 w 993"/>
              <a:gd name="T9" fmla="*/ 624 h 641"/>
            </a:gdLst>
            <a:ahLst/>
            <a:cxnLst>
              <a:cxn ang="0">
                <a:pos x="T0" y="T1"/>
              </a:cxn>
              <a:cxn ang="0">
                <a:pos x="T2" y="T3"/>
              </a:cxn>
              <a:cxn ang="0">
                <a:pos x="T4" y="T5"/>
              </a:cxn>
              <a:cxn ang="0">
                <a:pos x="T6" y="T7"/>
              </a:cxn>
              <a:cxn ang="0">
                <a:pos x="T8" y="T9"/>
              </a:cxn>
            </a:cxnLst>
            <a:rect l="0" t="0" r="r" b="b"/>
            <a:pathLst>
              <a:path w="993" h="641">
                <a:moveTo>
                  <a:pt x="0" y="624"/>
                </a:moveTo>
                <a:lnTo>
                  <a:pt x="8" y="640"/>
                </a:lnTo>
                <a:lnTo>
                  <a:pt x="992" y="16"/>
                </a:lnTo>
                <a:lnTo>
                  <a:pt x="984" y="0"/>
                </a:lnTo>
                <a:lnTo>
                  <a:pt x="0" y="624"/>
                </a:lnTo>
              </a:path>
            </a:pathLst>
          </a:custGeom>
          <a:solidFill>
            <a:srgbClr val="000000"/>
          </a:solidFill>
          <a:ln>
            <a:noFill/>
          </a:ln>
          <a:effectLst/>
          <a:extLst>
            <a:ext uri="{91240B29-F687-4f45-9708-019B960494DF}">
              <a14:hiddenLine xmlns=""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70" name="Rectangle 38"/>
          <p:cNvSpPr>
            <a:spLocks noChangeArrowheads="1"/>
          </p:cNvSpPr>
          <p:nvPr/>
        </p:nvSpPr>
        <p:spPr bwMode="auto">
          <a:xfrm>
            <a:off x="4017671" y="3140075"/>
            <a:ext cx="786397" cy="2590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050">
                <a:solidFill>
                  <a:srgbClr val="000000"/>
                </a:solidFill>
              </a:rPr>
              <a:t>       Cash</a:t>
            </a:r>
          </a:p>
        </p:txBody>
      </p:sp>
      <p:sp>
        <p:nvSpPr>
          <p:cNvPr id="44071" name="AutoShape 39"/>
          <p:cNvSpPr>
            <a:spLocks noChangeArrowheads="1"/>
          </p:cNvSpPr>
          <p:nvPr/>
        </p:nvSpPr>
        <p:spPr bwMode="auto">
          <a:xfrm>
            <a:off x="3949700" y="4203700"/>
            <a:ext cx="1219200" cy="876300"/>
          </a:xfrm>
          <a:prstGeom prst="roundRect">
            <a:avLst>
              <a:gd name="adj" fmla="val 24319"/>
            </a:avLst>
          </a:prstGeom>
          <a:noFill/>
          <a:ln w="508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72" name="Rectangle 40"/>
          <p:cNvSpPr>
            <a:spLocks noChangeArrowheads="1"/>
          </p:cNvSpPr>
          <p:nvPr/>
        </p:nvSpPr>
        <p:spPr bwMode="auto">
          <a:xfrm>
            <a:off x="4042865" y="4473575"/>
            <a:ext cx="755057" cy="2590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050">
                <a:solidFill>
                  <a:srgbClr val="000000"/>
                </a:solidFill>
              </a:rPr>
              <a:t>Do: Eject</a:t>
            </a:r>
          </a:p>
        </p:txBody>
      </p:sp>
      <p:sp>
        <p:nvSpPr>
          <p:cNvPr id="44073" name="Rectangle 41"/>
          <p:cNvSpPr>
            <a:spLocks noChangeArrowheads="1"/>
          </p:cNvSpPr>
          <p:nvPr/>
        </p:nvSpPr>
        <p:spPr bwMode="auto">
          <a:xfrm>
            <a:off x="4034211" y="4625975"/>
            <a:ext cx="762841" cy="2590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050">
                <a:solidFill>
                  <a:srgbClr val="000000"/>
                </a:solidFill>
              </a:rPr>
              <a:t>       Card</a:t>
            </a:r>
          </a:p>
        </p:txBody>
      </p:sp>
      <p:sp>
        <p:nvSpPr>
          <p:cNvPr id="44074" name="Rectangle 42"/>
          <p:cNvSpPr>
            <a:spLocks noChangeArrowheads="1"/>
          </p:cNvSpPr>
          <p:nvPr/>
        </p:nvSpPr>
        <p:spPr bwMode="auto">
          <a:xfrm>
            <a:off x="1259057" y="3965575"/>
            <a:ext cx="864850" cy="2590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050">
                <a:solidFill>
                  <a:srgbClr val="000000"/>
                </a:solidFill>
              </a:rPr>
              <a:t>       Ready</a:t>
            </a:r>
          </a:p>
        </p:txBody>
      </p:sp>
      <p:sp>
        <p:nvSpPr>
          <p:cNvPr id="44075" name="Rectangle 43"/>
          <p:cNvSpPr>
            <a:spLocks noChangeArrowheads="1"/>
          </p:cNvSpPr>
          <p:nvPr/>
        </p:nvSpPr>
        <p:spPr bwMode="auto">
          <a:xfrm>
            <a:off x="4963204" y="3025775"/>
            <a:ext cx="1125767" cy="25135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050">
                <a:solidFill>
                  <a:srgbClr val="000000"/>
                </a:solidFill>
              </a:rPr>
              <a:t>       Cash taken</a:t>
            </a:r>
          </a:p>
        </p:txBody>
      </p:sp>
      <p:sp>
        <p:nvSpPr>
          <p:cNvPr id="44076" name="Rectangle 44"/>
          <p:cNvSpPr>
            <a:spLocks noChangeArrowheads="1"/>
          </p:cNvSpPr>
          <p:nvPr/>
        </p:nvSpPr>
        <p:spPr bwMode="auto">
          <a:xfrm>
            <a:off x="4938241" y="4816475"/>
            <a:ext cx="1147117" cy="2590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050">
                <a:solidFill>
                  <a:srgbClr val="000000"/>
                </a:solidFill>
              </a:rPr>
              <a:t>       Card taken</a:t>
            </a:r>
          </a:p>
        </p:txBody>
      </p:sp>
      <p:sp>
        <p:nvSpPr>
          <p:cNvPr id="44077" name="Freeform 45"/>
          <p:cNvSpPr>
            <a:spLocks/>
          </p:cNvSpPr>
          <p:nvPr/>
        </p:nvSpPr>
        <p:spPr bwMode="auto">
          <a:xfrm>
            <a:off x="6477000" y="2832100"/>
            <a:ext cx="552450" cy="514350"/>
          </a:xfrm>
          <a:custGeom>
            <a:avLst/>
            <a:gdLst>
              <a:gd name="T0" fmla="*/ 101 w 348"/>
              <a:gd name="T1" fmla="*/ 0 h 324"/>
              <a:gd name="T2" fmla="*/ 0 w 348"/>
              <a:gd name="T3" fmla="*/ 0 h 324"/>
              <a:gd name="T4" fmla="*/ 170 w 348"/>
              <a:gd name="T5" fmla="*/ 323 h 324"/>
              <a:gd name="T6" fmla="*/ 347 w 348"/>
              <a:gd name="T7" fmla="*/ 0 h 324"/>
              <a:gd name="T8" fmla="*/ 240 w 348"/>
              <a:gd name="T9" fmla="*/ 0 h 324"/>
              <a:gd name="T10" fmla="*/ 101 w 348"/>
              <a:gd name="T11" fmla="*/ 0 h 324"/>
            </a:gdLst>
            <a:ahLst/>
            <a:cxnLst>
              <a:cxn ang="0">
                <a:pos x="T0" y="T1"/>
              </a:cxn>
              <a:cxn ang="0">
                <a:pos x="T2" y="T3"/>
              </a:cxn>
              <a:cxn ang="0">
                <a:pos x="T4" y="T5"/>
              </a:cxn>
              <a:cxn ang="0">
                <a:pos x="T6" y="T7"/>
              </a:cxn>
              <a:cxn ang="0">
                <a:pos x="T8" y="T9"/>
              </a:cxn>
              <a:cxn ang="0">
                <a:pos x="T10" y="T11"/>
              </a:cxn>
            </a:cxnLst>
            <a:rect l="0" t="0" r="r" b="b"/>
            <a:pathLst>
              <a:path w="348" h="324">
                <a:moveTo>
                  <a:pt x="101" y="0"/>
                </a:moveTo>
                <a:lnTo>
                  <a:pt x="0" y="0"/>
                </a:lnTo>
                <a:lnTo>
                  <a:pt x="170" y="323"/>
                </a:lnTo>
                <a:lnTo>
                  <a:pt x="347" y="0"/>
                </a:lnTo>
                <a:lnTo>
                  <a:pt x="240" y="0"/>
                </a:lnTo>
                <a:lnTo>
                  <a:pt x="101"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78" name="Freeform 46"/>
          <p:cNvSpPr>
            <a:spLocks/>
          </p:cNvSpPr>
          <p:nvPr/>
        </p:nvSpPr>
        <p:spPr bwMode="auto">
          <a:xfrm>
            <a:off x="6680200" y="1701800"/>
            <a:ext cx="471488" cy="1131888"/>
          </a:xfrm>
          <a:custGeom>
            <a:avLst/>
            <a:gdLst>
              <a:gd name="T0" fmla="*/ 0 w 297"/>
              <a:gd name="T1" fmla="*/ 712 h 713"/>
              <a:gd name="T2" fmla="*/ 8 w 297"/>
              <a:gd name="T3" fmla="*/ 488 h 713"/>
              <a:gd name="T4" fmla="*/ 64 w 297"/>
              <a:gd name="T5" fmla="*/ 272 h 713"/>
              <a:gd name="T6" fmla="*/ 136 w 297"/>
              <a:gd name="T7" fmla="*/ 104 h 713"/>
              <a:gd name="T8" fmla="*/ 184 w 297"/>
              <a:gd name="T9" fmla="*/ 48 h 713"/>
              <a:gd name="T10" fmla="*/ 224 w 297"/>
              <a:gd name="T11" fmla="*/ 24 h 713"/>
              <a:gd name="T12" fmla="*/ 296 w 297"/>
              <a:gd name="T13" fmla="*/ 0 h 713"/>
              <a:gd name="T14" fmla="*/ 264 w 297"/>
              <a:gd name="T15" fmla="*/ 48 h 713"/>
              <a:gd name="T16" fmla="*/ 232 w 297"/>
              <a:gd name="T17" fmla="*/ 136 h 713"/>
              <a:gd name="T18" fmla="*/ 192 w 297"/>
              <a:gd name="T19" fmla="*/ 312 h 713"/>
              <a:gd name="T20" fmla="*/ 176 w 297"/>
              <a:gd name="T21" fmla="*/ 464 h 713"/>
              <a:gd name="T22" fmla="*/ 176 w 297"/>
              <a:gd name="T23" fmla="*/ 712 h 713"/>
              <a:gd name="T24" fmla="*/ 0 w 297"/>
              <a:gd name="T25" fmla="*/ 71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713">
                <a:moveTo>
                  <a:pt x="0" y="712"/>
                </a:moveTo>
                <a:lnTo>
                  <a:pt x="8" y="488"/>
                </a:lnTo>
                <a:lnTo>
                  <a:pt x="64" y="272"/>
                </a:lnTo>
                <a:lnTo>
                  <a:pt x="136" y="104"/>
                </a:lnTo>
                <a:lnTo>
                  <a:pt x="184" y="48"/>
                </a:lnTo>
                <a:lnTo>
                  <a:pt x="224" y="24"/>
                </a:lnTo>
                <a:lnTo>
                  <a:pt x="296" y="0"/>
                </a:lnTo>
                <a:lnTo>
                  <a:pt x="264" y="48"/>
                </a:lnTo>
                <a:lnTo>
                  <a:pt x="232" y="136"/>
                </a:lnTo>
                <a:lnTo>
                  <a:pt x="192" y="312"/>
                </a:lnTo>
                <a:lnTo>
                  <a:pt x="176" y="464"/>
                </a:lnTo>
                <a:lnTo>
                  <a:pt x="176" y="712"/>
                </a:lnTo>
                <a:lnTo>
                  <a:pt x="0" y="71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79" name="Rectangle 47"/>
          <p:cNvSpPr>
            <a:spLocks noChangeArrowheads="1"/>
          </p:cNvSpPr>
          <p:nvPr/>
        </p:nvSpPr>
        <p:spPr bwMode="auto">
          <a:xfrm>
            <a:off x="6649561" y="1346200"/>
            <a:ext cx="1691641" cy="3359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i="1">
                <a:solidFill>
                  <a:srgbClr val="000000"/>
                </a:solidFill>
              </a:rPr>
              <a:t>Synchronization</a:t>
            </a:r>
          </a:p>
        </p:txBody>
      </p:sp>
      <p:sp>
        <p:nvSpPr>
          <p:cNvPr id="44080" name="Rectangle 48"/>
          <p:cNvSpPr>
            <a:spLocks noChangeArrowheads="1"/>
          </p:cNvSpPr>
          <p:nvPr/>
        </p:nvSpPr>
        <p:spPr bwMode="auto">
          <a:xfrm>
            <a:off x="589258" y="1231900"/>
            <a:ext cx="1634534" cy="3359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i="1">
                <a:solidFill>
                  <a:srgbClr val="000000"/>
                </a:solidFill>
              </a:rPr>
              <a:t>Splitting control</a:t>
            </a:r>
          </a:p>
        </p:txBody>
      </p:sp>
      <p:sp>
        <p:nvSpPr>
          <p:cNvPr id="44081" name="Freeform 49"/>
          <p:cNvSpPr>
            <a:spLocks/>
          </p:cNvSpPr>
          <p:nvPr/>
        </p:nvSpPr>
        <p:spPr bwMode="auto">
          <a:xfrm>
            <a:off x="1701800" y="2768600"/>
            <a:ext cx="704850" cy="560388"/>
          </a:xfrm>
          <a:custGeom>
            <a:avLst/>
            <a:gdLst>
              <a:gd name="T0" fmla="*/ 314 w 444"/>
              <a:gd name="T1" fmla="*/ 0 h 353"/>
              <a:gd name="T2" fmla="*/ 443 w 444"/>
              <a:gd name="T3" fmla="*/ 0 h 353"/>
              <a:gd name="T4" fmla="*/ 226 w 444"/>
              <a:gd name="T5" fmla="*/ 352 h 353"/>
              <a:gd name="T6" fmla="*/ 0 w 444"/>
              <a:gd name="T7" fmla="*/ 0 h 353"/>
              <a:gd name="T8" fmla="*/ 137 w 444"/>
              <a:gd name="T9" fmla="*/ 0 h 353"/>
              <a:gd name="T10" fmla="*/ 314 w 444"/>
              <a:gd name="T11" fmla="*/ 0 h 353"/>
            </a:gdLst>
            <a:ahLst/>
            <a:cxnLst>
              <a:cxn ang="0">
                <a:pos x="T0" y="T1"/>
              </a:cxn>
              <a:cxn ang="0">
                <a:pos x="T2" y="T3"/>
              </a:cxn>
              <a:cxn ang="0">
                <a:pos x="T4" y="T5"/>
              </a:cxn>
              <a:cxn ang="0">
                <a:pos x="T6" y="T7"/>
              </a:cxn>
              <a:cxn ang="0">
                <a:pos x="T8" y="T9"/>
              </a:cxn>
              <a:cxn ang="0">
                <a:pos x="T10" y="T11"/>
              </a:cxn>
            </a:cxnLst>
            <a:rect l="0" t="0" r="r" b="b"/>
            <a:pathLst>
              <a:path w="444" h="353">
                <a:moveTo>
                  <a:pt x="314" y="0"/>
                </a:moveTo>
                <a:lnTo>
                  <a:pt x="443" y="0"/>
                </a:lnTo>
                <a:lnTo>
                  <a:pt x="226" y="352"/>
                </a:lnTo>
                <a:lnTo>
                  <a:pt x="0" y="0"/>
                </a:lnTo>
                <a:lnTo>
                  <a:pt x="137" y="0"/>
                </a:lnTo>
                <a:lnTo>
                  <a:pt x="314"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82" name="Freeform 50"/>
          <p:cNvSpPr>
            <a:spLocks/>
          </p:cNvSpPr>
          <p:nvPr/>
        </p:nvSpPr>
        <p:spPr bwMode="auto">
          <a:xfrm>
            <a:off x="1714500" y="1638300"/>
            <a:ext cx="484188" cy="1131888"/>
          </a:xfrm>
          <a:custGeom>
            <a:avLst/>
            <a:gdLst>
              <a:gd name="T0" fmla="*/ 304 w 305"/>
              <a:gd name="T1" fmla="*/ 712 h 713"/>
              <a:gd name="T2" fmla="*/ 288 w 305"/>
              <a:gd name="T3" fmla="*/ 480 h 713"/>
              <a:gd name="T4" fmla="*/ 240 w 305"/>
              <a:gd name="T5" fmla="*/ 264 h 713"/>
              <a:gd name="T6" fmla="*/ 168 w 305"/>
              <a:gd name="T7" fmla="*/ 96 h 713"/>
              <a:gd name="T8" fmla="*/ 120 w 305"/>
              <a:gd name="T9" fmla="*/ 48 h 713"/>
              <a:gd name="T10" fmla="*/ 72 w 305"/>
              <a:gd name="T11" fmla="*/ 16 h 713"/>
              <a:gd name="T12" fmla="*/ 0 w 305"/>
              <a:gd name="T13" fmla="*/ 0 h 713"/>
              <a:gd name="T14" fmla="*/ 32 w 305"/>
              <a:gd name="T15" fmla="*/ 40 h 713"/>
              <a:gd name="T16" fmla="*/ 72 w 305"/>
              <a:gd name="T17" fmla="*/ 136 h 713"/>
              <a:gd name="T18" fmla="*/ 104 w 305"/>
              <a:gd name="T19" fmla="*/ 304 h 713"/>
              <a:gd name="T20" fmla="*/ 120 w 305"/>
              <a:gd name="T21" fmla="*/ 456 h 713"/>
              <a:gd name="T22" fmla="*/ 128 w 305"/>
              <a:gd name="T23" fmla="*/ 712 h 713"/>
              <a:gd name="T24" fmla="*/ 304 w 305"/>
              <a:gd name="T25" fmla="*/ 71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5" h="713">
                <a:moveTo>
                  <a:pt x="304" y="712"/>
                </a:moveTo>
                <a:lnTo>
                  <a:pt x="288" y="480"/>
                </a:lnTo>
                <a:lnTo>
                  <a:pt x="240" y="264"/>
                </a:lnTo>
                <a:lnTo>
                  <a:pt x="168" y="96"/>
                </a:lnTo>
                <a:lnTo>
                  <a:pt x="120" y="48"/>
                </a:lnTo>
                <a:lnTo>
                  <a:pt x="72" y="16"/>
                </a:lnTo>
                <a:lnTo>
                  <a:pt x="0" y="0"/>
                </a:lnTo>
                <a:lnTo>
                  <a:pt x="32" y="40"/>
                </a:lnTo>
                <a:lnTo>
                  <a:pt x="72" y="136"/>
                </a:lnTo>
                <a:lnTo>
                  <a:pt x="104" y="304"/>
                </a:lnTo>
                <a:lnTo>
                  <a:pt x="120" y="456"/>
                </a:lnTo>
                <a:lnTo>
                  <a:pt x="128" y="712"/>
                </a:lnTo>
                <a:lnTo>
                  <a:pt x="304" y="71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44083" name="Line 51"/>
          <p:cNvSpPr>
            <a:spLocks noChangeShapeType="1"/>
          </p:cNvSpPr>
          <p:nvPr/>
        </p:nvSpPr>
        <p:spPr bwMode="auto">
          <a:xfrm>
            <a:off x="2082800" y="3436938"/>
            <a:ext cx="0" cy="1000125"/>
          </a:xfrm>
          <a:prstGeom prst="line">
            <a:avLst/>
          </a:prstGeom>
          <a:noFill/>
          <a:ln w="508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4084" name="Line 52"/>
          <p:cNvSpPr>
            <a:spLocks noChangeShapeType="1"/>
          </p:cNvSpPr>
          <p:nvPr/>
        </p:nvSpPr>
        <p:spPr bwMode="auto">
          <a:xfrm>
            <a:off x="6807200" y="3487738"/>
            <a:ext cx="0" cy="1000125"/>
          </a:xfrm>
          <a:prstGeom prst="line">
            <a:avLst/>
          </a:prstGeom>
          <a:noFill/>
          <a:ln w="508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Tree>
    <p:extLst>
      <p:ext uri="{BB962C8B-B14F-4D97-AF65-F5344CB8AC3E}">
        <p14:creationId xmlns:p14="http://schemas.microsoft.com/office/powerpoint/2010/main" val="3675416483"/>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71684" y="179388"/>
            <a:ext cx="7772316" cy="688975"/>
          </a:xfrm>
          <a:noFill/>
          <a:ln/>
        </p:spPr>
        <p:txBody>
          <a:bodyPr/>
          <a:lstStyle/>
          <a:p>
            <a:r>
              <a:rPr lang="en-US" sz="2400" dirty="0"/>
              <a:t>State Chart Diagram </a:t>
            </a:r>
            <a:r>
              <a:rPr lang="en-US" sz="2400" i="1" dirty="0" err="1"/>
              <a:t>vs</a:t>
            </a:r>
            <a:r>
              <a:rPr lang="en-US" sz="2400" dirty="0"/>
              <a:t> Sequence Diagram</a:t>
            </a:r>
          </a:p>
        </p:txBody>
      </p:sp>
      <p:sp>
        <p:nvSpPr>
          <p:cNvPr id="46083" name="Rectangle 3"/>
          <p:cNvSpPr>
            <a:spLocks noGrp="1" noChangeArrowheads="1"/>
          </p:cNvSpPr>
          <p:nvPr>
            <p:ph type="body" idx="1"/>
          </p:nvPr>
        </p:nvSpPr>
        <p:spPr>
          <a:xfrm>
            <a:off x="417309" y="1090958"/>
            <a:ext cx="8229600" cy="5065712"/>
          </a:xfrm>
          <a:noFill/>
          <a:ln/>
        </p:spPr>
        <p:txBody>
          <a:bodyPr/>
          <a:lstStyle/>
          <a:p>
            <a:pPr>
              <a:lnSpc>
                <a:spcPct val="80000"/>
              </a:lnSpc>
            </a:pPr>
            <a:r>
              <a:rPr lang="en-US" dirty="0"/>
              <a:t>State chart diagrams help to identify:</a:t>
            </a:r>
          </a:p>
          <a:p>
            <a:pPr lvl="1">
              <a:lnSpc>
                <a:spcPct val="80000"/>
              </a:lnSpc>
            </a:pPr>
            <a:r>
              <a:rPr lang="en-US" i="1" dirty="0">
                <a:solidFill>
                  <a:srgbClr val="790015"/>
                </a:solidFill>
              </a:rPr>
              <a:t>Changes</a:t>
            </a:r>
            <a:r>
              <a:rPr lang="en-US" dirty="0"/>
              <a:t> to an individual object over time</a:t>
            </a:r>
          </a:p>
          <a:p>
            <a:pPr>
              <a:lnSpc>
                <a:spcPct val="80000"/>
              </a:lnSpc>
            </a:pPr>
            <a:r>
              <a:rPr lang="en-US" dirty="0"/>
              <a:t>Sequence diagrams help to identify</a:t>
            </a:r>
          </a:p>
          <a:p>
            <a:pPr lvl="1">
              <a:lnSpc>
                <a:spcPct val="80000"/>
              </a:lnSpc>
            </a:pPr>
            <a:r>
              <a:rPr lang="en-US" dirty="0"/>
              <a:t>The </a:t>
            </a:r>
            <a:r>
              <a:rPr lang="en-US" i="1" dirty="0"/>
              <a:t>temporal relationship </a:t>
            </a:r>
            <a:r>
              <a:rPr lang="en-US" dirty="0"/>
              <a:t>of between objects over time</a:t>
            </a:r>
          </a:p>
          <a:p>
            <a:pPr lvl="1">
              <a:lnSpc>
                <a:spcPct val="80000"/>
              </a:lnSpc>
            </a:pPr>
            <a:r>
              <a:rPr lang="en-US" i="1" dirty="0"/>
              <a:t>Sequence of operations </a:t>
            </a:r>
            <a:r>
              <a:rPr lang="en-US" dirty="0"/>
              <a:t>as a response to one ore more events</a:t>
            </a:r>
          </a:p>
          <a:p>
            <a:pPr>
              <a:lnSpc>
                <a:spcPct val="80000"/>
              </a:lnSpc>
            </a:pPr>
            <a:r>
              <a:rPr lang="en-US" i="1" dirty="0"/>
              <a:t>State diagrams are class-level documentation; sequence diagrams are instance-level documents.</a:t>
            </a:r>
          </a:p>
          <a:p>
            <a:pPr lvl="1">
              <a:lnSpc>
                <a:spcPct val="80000"/>
              </a:lnSpc>
            </a:pPr>
            <a:r>
              <a:rPr lang="en-US" i="1" dirty="0"/>
              <a:t> </a:t>
            </a:r>
            <a:r>
              <a:rPr lang="en-US" b="0" i="1" dirty="0"/>
              <a:t>We can infer many possible event-order-dependent behaviors from an STD;</a:t>
            </a:r>
          </a:p>
          <a:p>
            <a:pPr lvl="1">
              <a:lnSpc>
                <a:spcPct val="80000"/>
              </a:lnSpc>
            </a:pPr>
            <a:r>
              <a:rPr lang="en-US" b="0" i="1" dirty="0"/>
              <a:t>A sequence diagram shows one behavioral history, for one specific ordering of input events.</a:t>
            </a:r>
          </a:p>
        </p:txBody>
      </p:sp>
      <p:sp>
        <p:nvSpPr>
          <p:cNvPr id="46084" name="Rectangle 4"/>
          <p:cNvSpPr>
            <a:spLocks noChangeArrowheads="1"/>
          </p:cNvSpPr>
          <p:nvPr/>
        </p:nvSpPr>
        <p:spPr bwMode="auto">
          <a:xfrm>
            <a:off x="4559300" y="3327400"/>
            <a:ext cx="4051300" cy="27368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972663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6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08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60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0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704" y="179388"/>
            <a:ext cx="8534296" cy="688975"/>
          </a:xfrm>
          <a:noFill/>
          <a:ln/>
        </p:spPr>
        <p:txBody>
          <a:bodyPr/>
          <a:lstStyle/>
          <a:p>
            <a:r>
              <a:rPr lang="en-US" sz="2400" dirty="0"/>
              <a:t>Dynamic Modeling of User Interfaces</a:t>
            </a:r>
          </a:p>
        </p:txBody>
      </p:sp>
      <p:sp>
        <p:nvSpPr>
          <p:cNvPr id="47107" name="Rectangle 3"/>
          <p:cNvSpPr>
            <a:spLocks noGrp="1" noChangeArrowheads="1"/>
          </p:cNvSpPr>
          <p:nvPr>
            <p:ph type="body" idx="1"/>
          </p:nvPr>
        </p:nvSpPr>
        <p:spPr>
          <a:xfrm>
            <a:off x="355600" y="1023938"/>
            <a:ext cx="8483600" cy="4921250"/>
          </a:xfrm>
          <a:noFill/>
          <a:ln/>
        </p:spPr>
        <p:txBody>
          <a:bodyPr/>
          <a:lstStyle/>
          <a:p>
            <a:r>
              <a:rPr lang="en-US" sz="2400" dirty="0" err="1"/>
              <a:t>Statechart</a:t>
            </a:r>
            <a:r>
              <a:rPr lang="en-US" sz="2400" dirty="0"/>
              <a:t> diagrams can be used for the design of user interfaces</a:t>
            </a:r>
          </a:p>
          <a:p>
            <a:pPr lvl="1"/>
            <a:r>
              <a:rPr lang="en-US" sz="2000" dirty="0"/>
              <a:t>Also called Navigation Path</a:t>
            </a:r>
          </a:p>
          <a:p>
            <a:r>
              <a:rPr lang="en-US" sz="2400" dirty="0"/>
              <a:t>States: Name of screens</a:t>
            </a:r>
          </a:p>
          <a:p>
            <a:pPr lvl="1"/>
            <a:r>
              <a:rPr lang="en-US" sz="2000" dirty="0"/>
              <a:t>Graphical layout of the screens associated with the states helps when presenting the dynamic model of a user interface </a:t>
            </a:r>
          </a:p>
          <a:p>
            <a:r>
              <a:rPr lang="en-US" sz="2400" dirty="0"/>
              <a:t>Activities/actions are shown as bullets under screen name</a:t>
            </a:r>
          </a:p>
          <a:p>
            <a:pPr lvl="1"/>
            <a:r>
              <a:rPr lang="en-US" sz="2000" dirty="0"/>
              <a:t>Often only the exit action is shown</a:t>
            </a:r>
          </a:p>
          <a:p>
            <a:r>
              <a:rPr lang="en-US" sz="2400" dirty="0"/>
              <a:t>State transitions: Result of  exit action</a:t>
            </a:r>
          </a:p>
          <a:p>
            <a:pPr lvl="1"/>
            <a:r>
              <a:rPr lang="en-US" sz="2000" dirty="0"/>
              <a:t>Button click</a:t>
            </a:r>
          </a:p>
          <a:p>
            <a:pPr lvl="1"/>
            <a:r>
              <a:rPr lang="en-US" sz="2000" dirty="0"/>
              <a:t>Menu selection</a:t>
            </a:r>
          </a:p>
          <a:p>
            <a:pPr lvl="1"/>
            <a:r>
              <a:rPr lang="en-US" sz="2000" dirty="0"/>
              <a:t>Cursor movements</a:t>
            </a:r>
          </a:p>
          <a:p>
            <a:r>
              <a:rPr lang="en-US" sz="2400" dirty="0"/>
              <a:t>Good for web-based user interface design</a:t>
            </a:r>
          </a:p>
        </p:txBody>
      </p:sp>
    </p:spTree>
    <p:extLst>
      <p:ext uri="{BB962C8B-B14F-4D97-AF65-F5344CB8AC3E}">
        <p14:creationId xmlns:p14="http://schemas.microsoft.com/office/powerpoint/2010/main" val="36407223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1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1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710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710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71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3.8 M</a:t>
            </a:r>
            <a:r>
              <a:rPr lang="en-US" altLang="zh-CN" dirty="0" smtClean="0"/>
              <a:t>odeling Inheritance Relationships between Objects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7674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Analysis Model</a:t>
            </a:r>
            <a:endParaRPr lang="en-US" dirty="0"/>
          </a:p>
        </p:txBody>
      </p:sp>
      <p:sp>
        <p:nvSpPr>
          <p:cNvPr id="3" name="Content Placeholder 2"/>
          <p:cNvSpPr>
            <a:spLocks noGrp="1"/>
          </p:cNvSpPr>
          <p:nvPr>
            <p:ph idx="1"/>
          </p:nvPr>
        </p:nvSpPr>
        <p:spPr/>
        <p:txBody>
          <a:bodyPr/>
          <a:lstStyle/>
          <a:p>
            <a:r>
              <a:rPr lang="en-US" dirty="0" smtClean="0"/>
              <a:t>It is composed of three individual models:</a:t>
            </a:r>
          </a:p>
          <a:p>
            <a:pPr lvl="1"/>
            <a:r>
              <a:rPr lang="en-US" dirty="0" smtClean="0"/>
              <a:t>Functional model: user cases and scenarios</a:t>
            </a:r>
          </a:p>
          <a:p>
            <a:pPr lvl="1"/>
            <a:r>
              <a:rPr lang="en-US" dirty="0" smtClean="0"/>
              <a:t>Analysis object model: class and object diagrams</a:t>
            </a:r>
          </a:p>
          <a:p>
            <a:pPr lvl="1"/>
            <a:r>
              <a:rPr lang="en-US" dirty="0" smtClean="0"/>
              <a:t>Dynamic model: state machine and sequence diagrams</a:t>
            </a:r>
            <a:endParaRPr lang="en-US" dirty="0"/>
          </a:p>
        </p:txBody>
      </p:sp>
      <p:grpSp>
        <p:nvGrpSpPr>
          <p:cNvPr id="51" name="Group 50"/>
          <p:cNvGrpSpPr/>
          <p:nvPr/>
        </p:nvGrpSpPr>
        <p:grpSpPr>
          <a:xfrm>
            <a:off x="1359112" y="3805237"/>
            <a:ext cx="7013576" cy="2528888"/>
            <a:chOff x="746125" y="2009775"/>
            <a:chExt cx="7937500" cy="3505200"/>
          </a:xfrm>
        </p:grpSpPr>
        <p:sp>
          <p:nvSpPr>
            <p:cNvPr id="4" name="Rectangle 23"/>
            <p:cNvSpPr>
              <a:spLocks noChangeArrowheads="1"/>
            </p:cNvSpPr>
            <p:nvPr/>
          </p:nvSpPr>
          <p:spPr bwMode="auto">
            <a:xfrm>
              <a:off x="746125" y="3252788"/>
              <a:ext cx="1562100" cy="665162"/>
            </a:xfrm>
            <a:prstGeom prst="rect">
              <a:avLst/>
            </a:prstGeom>
            <a:solidFill>
              <a:schemeClr val="bg1"/>
            </a:solidFill>
            <a:ln w="22225">
              <a:solidFill>
                <a:srgbClr val="000000"/>
              </a:solidFill>
              <a:miter lim="800000"/>
              <a:headEnd/>
              <a:tailEnd/>
            </a:ln>
          </p:spPr>
          <p:txBody>
            <a:bodyPr/>
            <a:lstStyle/>
            <a:p>
              <a:endParaRPr lang="en-US" sz="1800"/>
            </a:p>
          </p:txBody>
        </p:sp>
        <p:sp>
          <p:nvSpPr>
            <p:cNvPr id="5" name="Rectangle 30"/>
            <p:cNvSpPr>
              <a:spLocks noChangeArrowheads="1"/>
            </p:cNvSpPr>
            <p:nvPr/>
          </p:nvSpPr>
          <p:spPr bwMode="auto">
            <a:xfrm>
              <a:off x="790575" y="2009775"/>
              <a:ext cx="1562100" cy="665163"/>
            </a:xfrm>
            <a:prstGeom prst="rect">
              <a:avLst/>
            </a:prstGeom>
            <a:solidFill>
              <a:schemeClr val="bg1"/>
            </a:solidFill>
            <a:ln w="22225">
              <a:solidFill>
                <a:srgbClr val="000000"/>
              </a:solidFill>
              <a:miter lim="800000"/>
              <a:headEnd/>
              <a:tailEnd/>
            </a:ln>
          </p:spPr>
          <p:txBody>
            <a:bodyPr/>
            <a:lstStyle/>
            <a:p>
              <a:endParaRPr lang="en-US" sz="1800"/>
            </a:p>
          </p:txBody>
        </p:sp>
        <p:sp>
          <p:nvSpPr>
            <p:cNvPr id="6" name="Line 53"/>
            <p:cNvSpPr>
              <a:spLocks noChangeShapeType="1"/>
            </p:cNvSpPr>
            <p:nvPr/>
          </p:nvSpPr>
          <p:spPr bwMode="auto">
            <a:xfrm>
              <a:off x="1525588" y="2652713"/>
              <a:ext cx="1587" cy="600075"/>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800"/>
            </a:p>
          </p:txBody>
        </p:sp>
        <p:sp>
          <p:nvSpPr>
            <p:cNvPr id="7" name="Line 54"/>
            <p:cNvSpPr>
              <a:spLocks noChangeShapeType="1"/>
            </p:cNvSpPr>
            <p:nvPr/>
          </p:nvSpPr>
          <p:spPr bwMode="auto">
            <a:xfrm>
              <a:off x="4338638" y="2652713"/>
              <a:ext cx="1587" cy="600075"/>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800"/>
            </a:p>
          </p:txBody>
        </p:sp>
        <p:sp>
          <p:nvSpPr>
            <p:cNvPr id="8" name="Line 55"/>
            <p:cNvSpPr>
              <a:spLocks noChangeShapeType="1"/>
            </p:cNvSpPr>
            <p:nvPr/>
          </p:nvSpPr>
          <p:spPr bwMode="auto">
            <a:xfrm>
              <a:off x="6134100" y="2674938"/>
              <a:ext cx="928688" cy="577850"/>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800"/>
            </a:p>
          </p:txBody>
        </p:sp>
        <p:sp>
          <p:nvSpPr>
            <p:cNvPr id="9" name="Line 56"/>
            <p:cNvSpPr>
              <a:spLocks noChangeShapeType="1"/>
            </p:cNvSpPr>
            <p:nvPr/>
          </p:nvSpPr>
          <p:spPr bwMode="auto">
            <a:xfrm flipH="1">
              <a:off x="7062788" y="2674938"/>
              <a:ext cx="806450" cy="577850"/>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800"/>
            </a:p>
          </p:txBody>
        </p:sp>
        <p:sp>
          <p:nvSpPr>
            <p:cNvPr id="10" name="Freeform 57"/>
            <p:cNvSpPr>
              <a:spLocks/>
            </p:cNvSpPr>
            <p:nvPr/>
          </p:nvSpPr>
          <p:spPr bwMode="auto">
            <a:xfrm>
              <a:off x="1477963" y="3917950"/>
              <a:ext cx="2706687" cy="398463"/>
            </a:xfrm>
            <a:custGeom>
              <a:avLst/>
              <a:gdLst>
                <a:gd name="T0" fmla="*/ 1705 w 1705"/>
                <a:gd name="T1" fmla="*/ 251 h 251"/>
                <a:gd name="T2" fmla="*/ 0 w 1705"/>
                <a:gd name="T3" fmla="*/ 251 h 251"/>
                <a:gd name="T4" fmla="*/ 0 w 1705"/>
                <a:gd name="T5" fmla="*/ 0 h 251"/>
              </a:gdLst>
              <a:ahLst/>
              <a:cxnLst>
                <a:cxn ang="0">
                  <a:pos x="T0" y="T1"/>
                </a:cxn>
                <a:cxn ang="0">
                  <a:pos x="T2" y="T3"/>
                </a:cxn>
                <a:cxn ang="0">
                  <a:pos x="T4" y="T5"/>
                </a:cxn>
              </a:cxnLst>
              <a:rect l="0" t="0" r="r" b="b"/>
              <a:pathLst>
                <a:path w="1705" h="251">
                  <a:moveTo>
                    <a:pt x="1705" y="251"/>
                  </a:moveTo>
                  <a:lnTo>
                    <a:pt x="0" y="251"/>
                  </a:lnTo>
                  <a:lnTo>
                    <a:pt x="0" y="0"/>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grpSp>
          <p:nvGrpSpPr>
            <p:cNvPr id="11" name="Group 78"/>
            <p:cNvGrpSpPr>
              <a:grpSpLocks/>
            </p:cNvGrpSpPr>
            <p:nvPr/>
          </p:nvGrpSpPr>
          <p:grpSpPr bwMode="auto">
            <a:xfrm>
              <a:off x="4273550" y="3917950"/>
              <a:ext cx="131763" cy="909638"/>
              <a:chOff x="2594" y="1868"/>
              <a:chExt cx="83" cy="573"/>
            </a:xfrm>
          </p:grpSpPr>
          <p:sp>
            <p:nvSpPr>
              <p:cNvPr id="12" name="Line 28"/>
              <p:cNvSpPr>
                <a:spLocks noChangeShapeType="1"/>
              </p:cNvSpPr>
              <p:nvPr/>
            </p:nvSpPr>
            <p:spPr bwMode="auto">
              <a:xfrm>
                <a:off x="2636" y="1868"/>
                <a:ext cx="1" cy="573"/>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800"/>
              </a:p>
            </p:txBody>
          </p:sp>
          <p:sp>
            <p:nvSpPr>
              <p:cNvPr id="13" name="Freeform 58"/>
              <p:cNvSpPr>
                <a:spLocks/>
              </p:cNvSpPr>
              <p:nvPr/>
            </p:nvSpPr>
            <p:spPr bwMode="auto">
              <a:xfrm>
                <a:off x="2594" y="2259"/>
                <a:ext cx="83" cy="168"/>
              </a:xfrm>
              <a:custGeom>
                <a:avLst/>
                <a:gdLst>
                  <a:gd name="T0" fmla="*/ 83 w 83"/>
                  <a:gd name="T1" fmla="*/ 84 h 168"/>
                  <a:gd name="T2" fmla="*/ 42 w 83"/>
                  <a:gd name="T3" fmla="*/ 168 h 168"/>
                  <a:gd name="T4" fmla="*/ 0 w 83"/>
                  <a:gd name="T5" fmla="*/ 84 h 168"/>
                  <a:gd name="T6" fmla="*/ 42 w 83"/>
                  <a:gd name="T7" fmla="*/ 0 h 168"/>
                  <a:gd name="T8" fmla="*/ 83 w 83"/>
                  <a:gd name="T9" fmla="*/ 84 h 168"/>
                </a:gdLst>
                <a:ahLst/>
                <a:cxnLst>
                  <a:cxn ang="0">
                    <a:pos x="T0" y="T1"/>
                  </a:cxn>
                  <a:cxn ang="0">
                    <a:pos x="T2" y="T3"/>
                  </a:cxn>
                  <a:cxn ang="0">
                    <a:pos x="T4" y="T5"/>
                  </a:cxn>
                  <a:cxn ang="0">
                    <a:pos x="T6" y="T7"/>
                  </a:cxn>
                  <a:cxn ang="0">
                    <a:pos x="T8" y="T9"/>
                  </a:cxn>
                </a:cxnLst>
                <a:rect l="0" t="0" r="r" b="b"/>
                <a:pathLst>
                  <a:path w="83" h="168">
                    <a:moveTo>
                      <a:pt x="83" y="84"/>
                    </a:moveTo>
                    <a:lnTo>
                      <a:pt x="42" y="168"/>
                    </a:lnTo>
                    <a:lnTo>
                      <a:pt x="0" y="84"/>
                    </a:lnTo>
                    <a:lnTo>
                      <a:pt x="42" y="0"/>
                    </a:lnTo>
                    <a:lnTo>
                      <a:pt x="83" y="84"/>
                    </a:lnTo>
                    <a:close/>
                  </a:path>
                </a:pathLst>
              </a:custGeom>
              <a:solidFill>
                <a:srgbClr val="FFFFFF"/>
              </a:solidFill>
              <a:ln w="22225">
                <a:solidFill>
                  <a:srgbClr val="000000"/>
                </a:solidFill>
                <a:prstDash val="solid"/>
                <a:round/>
                <a:headEnd/>
                <a:tailEnd/>
              </a:ln>
            </p:spPr>
            <p:txBody>
              <a:bodyPr/>
              <a:lstStyle/>
              <a:p>
                <a:endParaRPr lang="en-US" sz="1800"/>
              </a:p>
            </p:txBody>
          </p:sp>
        </p:grpSp>
        <p:sp>
          <p:nvSpPr>
            <p:cNvPr id="14" name="Freeform 59"/>
            <p:cNvSpPr>
              <a:spLocks/>
            </p:cNvSpPr>
            <p:nvPr/>
          </p:nvSpPr>
          <p:spPr bwMode="auto">
            <a:xfrm>
              <a:off x="4184650" y="3895725"/>
              <a:ext cx="2878138" cy="420688"/>
            </a:xfrm>
            <a:custGeom>
              <a:avLst/>
              <a:gdLst>
                <a:gd name="T0" fmla="*/ 0 w 1662"/>
                <a:gd name="T1" fmla="*/ 265 h 265"/>
                <a:gd name="T2" fmla="*/ 1662 w 1662"/>
                <a:gd name="T3" fmla="*/ 265 h 265"/>
                <a:gd name="T4" fmla="*/ 1662 w 1662"/>
                <a:gd name="T5" fmla="*/ 0 h 265"/>
              </a:gdLst>
              <a:ahLst/>
              <a:cxnLst>
                <a:cxn ang="0">
                  <a:pos x="T0" y="T1"/>
                </a:cxn>
                <a:cxn ang="0">
                  <a:pos x="T2" y="T3"/>
                </a:cxn>
                <a:cxn ang="0">
                  <a:pos x="T4" y="T5"/>
                </a:cxn>
              </a:cxnLst>
              <a:rect l="0" t="0" r="r" b="b"/>
              <a:pathLst>
                <a:path w="1662" h="265">
                  <a:moveTo>
                    <a:pt x="0" y="265"/>
                  </a:moveTo>
                  <a:lnTo>
                    <a:pt x="1662" y="265"/>
                  </a:lnTo>
                  <a:lnTo>
                    <a:pt x="1662" y="0"/>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grpSp>
          <p:nvGrpSpPr>
            <p:cNvPr id="15" name="Group 84"/>
            <p:cNvGrpSpPr>
              <a:grpSpLocks/>
            </p:cNvGrpSpPr>
            <p:nvPr/>
          </p:nvGrpSpPr>
          <p:grpSpPr bwMode="auto">
            <a:xfrm>
              <a:off x="3570288" y="4827588"/>
              <a:ext cx="1539875" cy="687387"/>
              <a:chOff x="2261" y="2441"/>
              <a:chExt cx="970" cy="433"/>
            </a:xfrm>
          </p:grpSpPr>
          <p:sp>
            <p:nvSpPr>
              <p:cNvPr id="16" name="Rectangle 5"/>
              <p:cNvSpPr>
                <a:spLocks noChangeArrowheads="1"/>
              </p:cNvSpPr>
              <p:nvPr/>
            </p:nvSpPr>
            <p:spPr bwMode="auto">
              <a:xfrm>
                <a:off x="2261" y="2441"/>
                <a:ext cx="970" cy="433"/>
              </a:xfrm>
              <a:prstGeom prst="rect">
                <a:avLst/>
              </a:prstGeom>
              <a:solidFill>
                <a:schemeClr val="bg1"/>
              </a:solidFill>
              <a:ln w="22225">
                <a:solidFill>
                  <a:srgbClr val="000000"/>
                </a:solidFill>
                <a:miter lim="800000"/>
                <a:headEnd/>
                <a:tailEnd/>
              </a:ln>
            </p:spPr>
            <p:txBody>
              <a:bodyPr/>
              <a:lstStyle/>
              <a:p>
                <a:endParaRPr lang="en-US" sz="1800"/>
              </a:p>
            </p:txBody>
          </p:sp>
          <p:grpSp>
            <p:nvGrpSpPr>
              <p:cNvPr id="17" name="Group 68"/>
              <p:cNvGrpSpPr>
                <a:grpSpLocks/>
              </p:cNvGrpSpPr>
              <p:nvPr/>
            </p:nvGrpSpPr>
            <p:grpSpPr bwMode="auto">
              <a:xfrm>
                <a:off x="2431" y="2546"/>
                <a:ext cx="628" cy="273"/>
                <a:chOff x="2377" y="2559"/>
                <a:chExt cx="628" cy="273"/>
              </a:xfrm>
            </p:grpSpPr>
            <p:sp>
              <p:nvSpPr>
                <p:cNvPr id="18" name="Rectangle 6"/>
                <p:cNvSpPr>
                  <a:spLocks noChangeArrowheads="1"/>
                </p:cNvSpPr>
                <p:nvPr/>
              </p:nvSpPr>
              <p:spPr bwMode="auto">
                <a:xfrm>
                  <a:off x="2476" y="2559"/>
                  <a:ext cx="396"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analysis</a:t>
                  </a:r>
                  <a:endParaRPr lang="en-US" sz="1200" u="sng">
                    <a:latin typeface="Times" charset="0"/>
                  </a:endParaRPr>
                </a:p>
              </p:txBody>
            </p:sp>
            <p:sp>
              <p:nvSpPr>
                <p:cNvPr id="19" name="Rectangle 8"/>
                <p:cNvSpPr>
                  <a:spLocks noChangeArrowheads="1"/>
                </p:cNvSpPr>
                <p:nvPr/>
              </p:nvSpPr>
              <p:spPr bwMode="auto">
                <a:xfrm>
                  <a:off x="2377" y="2671"/>
                  <a:ext cx="628"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model:Model</a:t>
                  </a:r>
                  <a:endParaRPr lang="en-US" sz="1200" u="sng">
                    <a:latin typeface="Times" charset="0"/>
                  </a:endParaRPr>
                </a:p>
              </p:txBody>
            </p:sp>
          </p:grpSp>
        </p:grpSp>
        <p:grpSp>
          <p:nvGrpSpPr>
            <p:cNvPr id="20" name="Group 83"/>
            <p:cNvGrpSpPr>
              <a:grpSpLocks/>
            </p:cNvGrpSpPr>
            <p:nvPr/>
          </p:nvGrpSpPr>
          <p:grpSpPr bwMode="auto">
            <a:xfrm>
              <a:off x="6307138" y="3252788"/>
              <a:ext cx="1562100" cy="665162"/>
              <a:chOff x="3973" y="1449"/>
              <a:chExt cx="984" cy="419"/>
            </a:xfrm>
          </p:grpSpPr>
          <p:sp>
            <p:nvSpPr>
              <p:cNvPr id="21" name="Rectangle 11"/>
              <p:cNvSpPr>
                <a:spLocks noChangeArrowheads="1"/>
              </p:cNvSpPr>
              <p:nvPr/>
            </p:nvSpPr>
            <p:spPr bwMode="auto">
              <a:xfrm>
                <a:off x="3973" y="1449"/>
                <a:ext cx="984" cy="419"/>
              </a:xfrm>
              <a:prstGeom prst="rect">
                <a:avLst/>
              </a:prstGeom>
              <a:solidFill>
                <a:schemeClr val="bg1"/>
              </a:solidFill>
              <a:ln w="22225">
                <a:solidFill>
                  <a:srgbClr val="000000"/>
                </a:solidFill>
                <a:miter lim="800000"/>
                <a:headEnd/>
                <a:tailEnd/>
              </a:ln>
            </p:spPr>
            <p:txBody>
              <a:bodyPr/>
              <a:lstStyle/>
              <a:p>
                <a:endParaRPr lang="en-US" sz="1800"/>
              </a:p>
            </p:txBody>
          </p:sp>
          <p:grpSp>
            <p:nvGrpSpPr>
              <p:cNvPr id="22" name="Group 74"/>
              <p:cNvGrpSpPr>
                <a:grpSpLocks/>
              </p:cNvGrpSpPr>
              <p:nvPr/>
            </p:nvGrpSpPr>
            <p:grpSpPr bwMode="auto">
              <a:xfrm>
                <a:off x="4150" y="1540"/>
                <a:ext cx="628" cy="286"/>
                <a:chOff x="4043" y="1553"/>
                <a:chExt cx="628" cy="286"/>
              </a:xfrm>
            </p:grpSpPr>
            <p:sp>
              <p:nvSpPr>
                <p:cNvPr id="23" name="Rectangle 12"/>
                <p:cNvSpPr>
                  <a:spLocks noChangeArrowheads="1"/>
                </p:cNvSpPr>
                <p:nvPr/>
              </p:nvSpPr>
              <p:spPr bwMode="auto">
                <a:xfrm>
                  <a:off x="4132" y="1553"/>
                  <a:ext cx="409"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dynamic</a:t>
                  </a:r>
                  <a:endParaRPr lang="en-US" sz="1200" u="sng">
                    <a:latin typeface="Times" charset="0"/>
                  </a:endParaRPr>
                </a:p>
              </p:txBody>
            </p:sp>
            <p:sp>
              <p:nvSpPr>
                <p:cNvPr id="24" name="Rectangle 14"/>
                <p:cNvSpPr>
                  <a:spLocks noChangeArrowheads="1"/>
                </p:cNvSpPr>
                <p:nvPr/>
              </p:nvSpPr>
              <p:spPr bwMode="auto">
                <a:xfrm>
                  <a:off x="4043" y="1678"/>
                  <a:ext cx="628"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model:Model</a:t>
                  </a:r>
                  <a:endParaRPr lang="en-US" sz="1200" u="sng">
                    <a:latin typeface="Times" charset="0"/>
                  </a:endParaRPr>
                </a:p>
              </p:txBody>
            </p:sp>
          </p:grpSp>
        </p:grpSp>
        <p:grpSp>
          <p:nvGrpSpPr>
            <p:cNvPr id="25" name="Group 81"/>
            <p:cNvGrpSpPr>
              <a:grpSpLocks/>
            </p:cNvGrpSpPr>
            <p:nvPr/>
          </p:nvGrpSpPr>
          <p:grpSpPr bwMode="auto">
            <a:xfrm>
              <a:off x="3570288" y="3252788"/>
              <a:ext cx="1539875" cy="665162"/>
              <a:chOff x="2261" y="1449"/>
              <a:chExt cx="970" cy="419"/>
            </a:xfrm>
          </p:grpSpPr>
          <p:sp>
            <p:nvSpPr>
              <p:cNvPr id="26" name="Rectangle 17"/>
              <p:cNvSpPr>
                <a:spLocks noChangeArrowheads="1"/>
              </p:cNvSpPr>
              <p:nvPr/>
            </p:nvSpPr>
            <p:spPr bwMode="auto">
              <a:xfrm>
                <a:off x="2261" y="1449"/>
                <a:ext cx="970" cy="419"/>
              </a:xfrm>
              <a:prstGeom prst="rect">
                <a:avLst/>
              </a:prstGeom>
              <a:solidFill>
                <a:schemeClr val="bg1"/>
              </a:solidFill>
              <a:ln w="22225">
                <a:solidFill>
                  <a:srgbClr val="000000"/>
                </a:solidFill>
                <a:miter lim="800000"/>
                <a:headEnd/>
                <a:tailEnd/>
              </a:ln>
            </p:spPr>
            <p:txBody>
              <a:bodyPr/>
              <a:lstStyle/>
              <a:p>
                <a:endParaRPr lang="en-US" sz="1800"/>
              </a:p>
            </p:txBody>
          </p:sp>
          <p:grpSp>
            <p:nvGrpSpPr>
              <p:cNvPr id="27" name="Group 66"/>
              <p:cNvGrpSpPr>
                <a:grpSpLocks/>
              </p:cNvGrpSpPr>
              <p:nvPr/>
            </p:nvGrpSpPr>
            <p:grpSpPr bwMode="auto">
              <a:xfrm>
                <a:off x="2431" y="1540"/>
                <a:ext cx="628" cy="286"/>
                <a:chOff x="2377" y="1553"/>
                <a:chExt cx="628" cy="286"/>
              </a:xfrm>
            </p:grpSpPr>
            <p:sp>
              <p:nvSpPr>
                <p:cNvPr id="28" name="Rectangle 18"/>
                <p:cNvSpPr>
                  <a:spLocks noChangeArrowheads="1"/>
                </p:cNvSpPr>
                <p:nvPr/>
              </p:nvSpPr>
              <p:spPr bwMode="auto">
                <a:xfrm>
                  <a:off x="2521" y="1553"/>
                  <a:ext cx="293"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object</a:t>
                  </a:r>
                  <a:endParaRPr lang="en-US" sz="1200" u="sng">
                    <a:latin typeface="Times" charset="0"/>
                  </a:endParaRPr>
                </a:p>
              </p:txBody>
            </p:sp>
            <p:sp>
              <p:nvSpPr>
                <p:cNvPr id="29" name="Rectangle 20"/>
                <p:cNvSpPr>
                  <a:spLocks noChangeArrowheads="1"/>
                </p:cNvSpPr>
                <p:nvPr/>
              </p:nvSpPr>
              <p:spPr bwMode="auto">
                <a:xfrm>
                  <a:off x="2377" y="1678"/>
                  <a:ext cx="628"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model:Model</a:t>
                  </a:r>
                  <a:endParaRPr lang="en-US" sz="1200" u="sng">
                    <a:latin typeface="Times" charset="0"/>
                  </a:endParaRPr>
                </a:p>
              </p:txBody>
            </p:sp>
          </p:grpSp>
        </p:grpSp>
        <p:grpSp>
          <p:nvGrpSpPr>
            <p:cNvPr id="30" name="Group 62"/>
            <p:cNvGrpSpPr>
              <a:grpSpLocks/>
            </p:cNvGrpSpPr>
            <p:nvPr/>
          </p:nvGrpSpPr>
          <p:grpSpPr bwMode="auto">
            <a:xfrm>
              <a:off x="1028700" y="3397248"/>
              <a:ext cx="996950" cy="454025"/>
              <a:chOff x="678" y="1553"/>
              <a:chExt cx="628" cy="286"/>
            </a:xfrm>
          </p:grpSpPr>
          <p:sp>
            <p:nvSpPr>
              <p:cNvPr id="31" name="Rectangle 24"/>
              <p:cNvSpPr>
                <a:spLocks noChangeArrowheads="1"/>
              </p:cNvSpPr>
              <p:nvPr/>
            </p:nvSpPr>
            <p:spPr bwMode="auto">
              <a:xfrm>
                <a:off x="747" y="1553"/>
                <a:ext cx="470"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functional</a:t>
                </a:r>
                <a:endParaRPr lang="en-US" sz="1200" u="sng">
                  <a:latin typeface="Times" charset="0"/>
                </a:endParaRPr>
              </a:p>
            </p:txBody>
          </p:sp>
          <p:sp>
            <p:nvSpPr>
              <p:cNvPr id="32" name="Rectangle 26"/>
              <p:cNvSpPr>
                <a:spLocks noChangeArrowheads="1"/>
              </p:cNvSpPr>
              <p:nvPr/>
            </p:nvSpPr>
            <p:spPr bwMode="auto">
              <a:xfrm>
                <a:off x="678" y="1678"/>
                <a:ext cx="628"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model:Model</a:t>
                </a:r>
                <a:endParaRPr lang="en-US" sz="1200" u="sng">
                  <a:latin typeface="Times" charset="0"/>
                </a:endParaRPr>
              </a:p>
            </p:txBody>
          </p:sp>
        </p:grpSp>
        <p:grpSp>
          <p:nvGrpSpPr>
            <p:cNvPr id="33" name="Group 76"/>
            <p:cNvGrpSpPr>
              <a:grpSpLocks/>
            </p:cNvGrpSpPr>
            <p:nvPr/>
          </p:nvGrpSpPr>
          <p:grpSpPr bwMode="auto">
            <a:xfrm>
              <a:off x="1001714" y="2120901"/>
              <a:ext cx="1058863" cy="455613"/>
              <a:chOff x="631" y="736"/>
              <a:chExt cx="667" cy="287"/>
            </a:xfrm>
          </p:grpSpPr>
          <p:sp>
            <p:nvSpPr>
              <p:cNvPr id="34" name="Rectangle 31"/>
              <p:cNvSpPr>
                <a:spLocks noChangeArrowheads="1"/>
              </p:cNvSpPr>
              <p:nvPr/>
            </p:nvSpPr>
            <p:spPr bwMode="auto">
              <a:xfrm>
                <a:off x="724" y="736"/>
                <a:ext cx="439"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u="sng">
                    <a:solidFill>
                      <a:srgbClr val="000000"/>
                    </a:solidFill>
                  </a:rPr>
                  <a:t>use case</a:t>
                </a:r>
                <a:endParaRPr lang="en-US" sz="1200" u="sng">
                  <a:latin typeface="Times" charset="0"/>
                </a:endParaRPr>
              </a:p>
            </p:txBody>
          </p:sp>
          <p:sp>
            <p:nvSpPr>
              <p:cNvPr id="35" name="Rectangle 33"/>
              <p:cNvSpPr>
                <a:spLocks noChangeArrowheads="1"/>
              </p:cNvSpPr>
              <p:nvPr/>
            </p:nvSpPr>
            <p:spPr bwMode="auto">
              <a:xfrm>
                <a:off x="631" y="862"/>
                <a:ext cx="66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u="sng">
                    <a:solidFill>
                      <a:srgbClr val="000000"/>
                    </a:solidFill>
                  </a:rPr>
                  <a:t>diagram:View</a:t>
                </a:r>
                <a:endParaRPr lang="en-US" sz="1200" u="sng">
                  <a:latin typeface="Times" charset="0"/>
                </a:endParaRPr>
              </a:p>
            </p:txBody>
          </p:sp>
        </p:grpSp>
        <p:grpSp>
          <p:nvGrpSpPr>
            <p:cNvPr id="36" name="Group 80"/>
            <p:cNvGrpSpPr>
              <a:grpSpLocks/>
            </p:cNvGrpSpPr>
            <p:nvPr/>
          </p:nvGrpSpPr>
          <p:grpSpPr bwMode="auto">
            <a:xfrm>
              <a:off x="3568700" y="2009775"/>
              <a:ext cx="1539875" cy="665163"/>
              <a:chOff x="2236" y="666"/>
              <a:chExt cx="970" cy="419"/>
            </a:xfrm>
          </p:grpSpPr>
          <p:sp>
            <p:nvSpPr>
              <p:cNvPr id="37" name="Rectangle 36"/>
              <p:cNvSpPr>
                <a:spLocks noChangeArrowheads="1"/>
              </p:cNvSpPr>
              <p:nvPr/>
            </p:nvSpPr>
            <p:spPr bwMode="auto">
              <a:xfrm>
                <a:off x="2236" y="666"/>
                <a:ext cx="970" cy="419"/>
              </a:xfrm>
              <a:prstGeom prst="rect">
                <a:avLst/>
              </a:prstGeom>
              <a:solidFill>
                <a:schemeClr val="bg1"/>
              </a:solidFill>
              <a:ln w="22225">
                <a:solidFill>
                  <a:srgbClr val="000000"/>
                </a:solidFill>
                <a:miter lim="800000"/>
                <a:headEnd/>
                <a:tailEnd/>
              </a:ln>
            </p:spPr>
            <p:txBody>
              <a:bodyPr/>
              <a:lstStyle/>
              <a:p>
                <a:endParaRPr lang="en-US" sz="1800"/>
              </a:p>
            </p:txBody>
          </p:sp>
          <p:grpSp>
            <p:nvGrpSpPr>
              <p:cNvPr id="38" name="Group 64"/>
              <p:cNvGrpSpPr>
                <a:grpSpLocks/>
              </p:cNvGrpSpPr>
              <p:nvPr/>
            </p:nvGrpSpPr>
            <p:grpSpPr bwMode="auto">
              <a:xfrm>
                <a:off x="2386" y="746"/>
                <a:ext cx="667" cy="287"/>
                <a:chOff x="2363" y="770"/>
                <a:chExt cx="667" cy="287"/>
              </a:xfrm>
            </p:grpSpPr>
            <p:sp>
              <p:nvSpPr>
                <p:cNvPr id="39" name="Rectangle 37"/>
                <p:cNvSpPr>
                  <a:spLocks noChangeArrowheads="1"/>
                </p:cNvSpPr>
                <p:nvPr/>
              </p:nvSpPr>
              <p:spPr bwMode="auto">
                <a:xfrm>
                  <a:off x="2534" y="770"/>
                  <a:ext cx="250"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class</a:t>
                  </a:r>
                  <a:endParaRPr lang="en-US" sz="1200" u="sng">
                    <a:latin typeface="Times" charset="0"/>
                  </a:endParaRPr>
                </a:p>
              </p:txBody>
            </p:sp>
            <p:sp>
              <p:nvSpPr>
                <p:cNvPr id="40" name="Rectangle 39"/>
                <p:cNvSpPr>
                  <a:spLocks noChangeArrowheads="1"/>
                </p:cNvSpPr>
                <p:nvPr/>
              </p:nvSpPr>
              <p:spPr bwMode="auto">
                <a:xfrm>
                  <a:off x="2363" y="896"/>
                  <a:ext cx="66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diagram:View</a:t>
                  </a:r>
                  <a:endParaRPr lang="en-US" sz="1200" u="sng">
                    <a:latin typeface="Times" charset="0"/>
                  </a:endParaRPr>
                </a:p>
              </p:txBody>
            </p:sp>
          </p:grpSp>
        </p:grpSp>
        <p:grpSp>
          <p:nvGrpSpPr>
            <p:cNvPr id="41" name="Group 79"/>
            <p:cNvGrpSpPr>
              <a:grpSpLocks/>
            </p:cNvGrpSpPr>
            <p:nvPr/>
          </p:nvGrpSpPr>
          <p:grpSpPr bwMode="auto">
            <a:xfrm>
              <a:off x="5362575" y="2009775"/>
              <a:ext cx="1562100" cy="665163"/>
              <a:chOff x="3426" y="666"/>
              <a:chExt cx="984" cy="419"/>
            </a:xfrm>
          </p:grpSpPr>
          <p:sp>
            <p:nvSpPr>
              <p:cNvPr id="42" name="Rectangle 42"/>
              <p:cNvSpPr>
                <a:spLocks noChangeArrowheads="1"/>
              </p:cNvSpPr>
              <p:nvPr/>
            </p:nvSpPr>
            <p:spPr bwMode="auto">
              <a:xfrm>
                <a:off x="3426" y="666"/>
                <a:ext cx="984" cy="419"/>
              </a:xfrm>
              <a:prstGeom prst="rect">
                <a:avLst/>
              </a:prstGeom>
              <a:solidFill>
                <a:schemeClr val="bg1"/>
              </a:solidFill>
              <a:ln w="22225">
                <a:solidFill>
                  <a:srgbClr val="000000"/>
                </a:solidFill>
                <a:miter lim="800000"/>
                <a:headEnd/>
                <a:tailEnd/>
              </a:ln>
            </p:spPr>
            <p:txBody>
              <a:bodyPr/>
              <a:lstStyle/>
              <a:p>
                <a:endParaRPr lang="en-US" sz="1800"/>
              </a:p>
            </p:txBody>
          </p:sp>
          <p:grpSp>
            <p:nvGrpSpPr>
              <p:cNvPr id="43" name="Group 70"/>
              <p:cNvGrpSpPr>
                <a:grpSpLocks/>
              </p:cNvGrpSpPr>
              <p:nvPr/>
            </p:nvGrpSpPr>
            <p:grpSpPr bwMode="auto">
              <a:xfrm>
                <a:off x="3583" y="757"/>
                <a:ext cx="667" cy="287"/>
                <a:chOff x="3510" y="770"/>
                <a:chExt cx="667" cy="287"/>
              </a:xfrm>
            </p:grpSpPr>
            <p:sp>
              <p:nvSpPr>
                <p:cNvPr id="44" name="Rectangle 43"/>
                <p:cNvSpPr>
                  <a:spLocks noChangeArrowheads="1"/>
                </p:cNvSpPr>
                <p:nvPr/>
              </p:nvSpPr>
              <p:spPr bwMode="auto">
                <a:xfrm>
                  <a:off x="3590" y="770"/>
                  <a:ext cx="482"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statechart</a:t>
                  </a:r>
                  <a:endParaRPr lang="en-US" sz="1200" u="sng">
                    <a:latin typeface="Times" charset="0"/>
                  </a:endParaRPr>
                </a:p>
              </p:txBody>
            </p:sp>
            <p:sp>
              <p:nvSpPr>
                <p:cNvPr id="45" name="Rectangle 45"/>
                <p:cNvSpPr>
                  <a:spLocks noChangeArrowheads="1"/>
                </p:cNvSpPr>
                <p:nvPr/>
              </p:nvSpPr>
              <p:spPr bwMode="auto">
                <a:xfrm>
                  <a:off x="3510" y="896"/>
                  <a:ext cx="66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diagram:View</a:t>
                  </a:r>
                  <a:endParaRPr lang="en-US" sz="1200" u="sng">
                    <a:latin typeface="Times" charset="0"/>
                  </a:endParaRPr>
                </a:p>
              </p:txBody>
            </p:sp>
          </p:grpSp>
        </p:grpSp>
        <p:grpSp>
          <p:nvGrpSpPr>
            <p:cNvPr id="46" name="Group 82"/>
            <p:cNvGrpSpPr>
              <a:grpSpLocks/>
            </p:cNvGrpSpPr>
            <p:nvPr/>
          </p:nvGrpSpPr>
          <p:grpSpPr bwMode="auto">
            <a:xfrm>
              <a:off x="7121525" y="2009775"/>
              <a:ext cx="1562100" cy="665163"/>
              <a:chOff x="4486" y="666"/>
              <a:chExt cx="984" cy="419"/>
            </a:xfrm>
          </p:grpSpPr>
          <p:sp>
            <p:nvSpPr>
              <p:cNvPr id="47" name="Rectangle 48"/>
              <p:cNvSpPr>
                <a:spLocks noChangeArrowheads="1"/>
              </p:cNvSpPr>
              <p:nvPr/>
            </p:nvSpPr>
            <p:spPr bwMode="auto">
              <a:xfrm>
                <a:off x="4486" y="666"/>
                <a:ext cx="984" cy="419"/>
              </a:xfrm>
              <a:prstGeom prst="rect">
                <a:avLst/>
              </a:prstGeom>
              <a:solidFill>
                <a:schemeClr val="bg1"/>
              </a:solidFill>
              <a:ln w="22225">
                <a:solidFill>
                  <a:srgbClr val="000000"/>
                </a:solidFill>
                <a:miter lim="800000"/>
                <a:headEnd/>
                <a:tailEnd/>
              </a:ln>
            </p:spPr>
            <p:txBody>
              <a:bodyPr/>
              <a:lstStyle/>
              <a:p>
                <a:endParaRPr lang="en-US" sz="1800"/>
              </a:p>
            </p:txBody>
          </p:sp>
          <p:grpSp>
            <p:nvGrpSpPr>
              <p:cNvPr id="48" name="Group 72"/>
              <p:cNvGrpSpPr>
                <a:grpSpLocks/>
              </p:cNvGrpSpPr>
              <p:nvPr/>
            </p:nvGrpSpPr>
            <p:grpSpPr bwMode="auto">
              <a:xfrm>
                <a:off x="4644" y="757"/>
                <a:ext cx="667" cy="287"/>
                <a:chOff x="4546" y="770"/>
                <a:chExt cx="667" cy="287"/>
              </a:xfrm>
            </p:grpSpPr>
            <p:sp>
              <p:nvSpPr>
                <p:cNvPr id="49" name="Rectangle 49"/>
                <p:cNvSpPr>
                  <a:spLocks noChangeArrowheads="1"/>
                </p:cNvSpPr>
                <p:nvPr/>
              </p:nvSpPr>
              <p:spPr bwMode="auto">
                <a:xfrm>
                  <a:off x="4621" y="770"/>
                  <a:ext cx="476"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sequence</a:t>
                  </a:r>
                  <a:endParaRPr lang="en-US" sz="1200" u="sng">
                    <a:latin typeface="Times" charset="0"/>
                  </a:endParaRPr>
                </a:p>
              </p:txBody>
            </p:sp>
            <p:sp>
              <p:nvSpPr>
                <p:cNvPr id="50" name="Rectangle 51"/>
                <p:cNvSpPr>
                  <a:spLocks noChangeArrowheads="1"/>
                </p:cNvSpPr>
                <p:nvPr/>
              </p:nvSpPr>
              <p:spPr bwMode="auto">
                <a:xfrm>
                  <a:off x="4546" y="896"/>
                  <a:ext cx="66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rPr>
                    <a:t>diagram:View</a:t>
                  </a:r>
                  <a:endParaRPr lang="en-US" sz="1200" u="sng">
                    <a:latin typeface="Times" charset="0"/>
                  </a:endParaRPr>
                </a:p>
              </p:txBody>
            </p:sp>
          </p:grpSp>
        </p:grpSp>
      </p:grpSp>
    </p:spTree>
    <p:extLst>
      <p:ext uri="{BB962C8B-B14F-4D97-AF65-F5344CB8AC3E}">
        <p14:creationId xmlns:p14="http://schemas.microsoft.com/office/powerpoint/2010/main" val="31465991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ln/>
        </p:spPr>
        <p:txBody>
          <a:bodyPr/>
          <a:lstStyle/>
          <a:p>
            <a:r>
              <a:rPr lang="en-US" altLang="zh-CN"/>
              <a:t>Objectives</a:t>
            </a:r>
          </a:p>
        </p:txBody>
      </p:sp>
      <p:sp>
        <p:nvSpPr>
          <p:cNvPr id="276483"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a:t>Create generalization-specialization hierachies</a:t>
            </a:r>
          </a:p>
          <a:p>
            <a:r>
              <a:rPr lang="en-US" altLang="zh-CN"/>
              <a:t>Identify when showing a subclass is worthwhile</a:t>
            </a:r>
          </a:p>
          <a:p>
            <a:r>
              <a:rPr lang="en-US" altLang="zh-CN"/>
              <a:t>Apply the </a:t>
            </a:r>
            <a:r>
              <a:rPr lang="zh-CN" altLang="en-US"/>
              <a:t>“</a:t>
            </a:r>
            <a:r>
              <a:rPr lang="en-US" altLang="zh-CN"/>
              <a:t>100%</a:t>
            </a:r>
            <a:r>
              <a:rPr lang="zh-CN" altLang="en-US"/>
              <a:t>”</a:t>
            </a:r>
            <a:r>
              <a:rPr lang="en-US" altLang="zh-CN"/>
              <a:t> and </a:t>
            </a:r>
            <a:r>
              <a:rPr lang="zh-CN" altLang="en-US"/>
              <a:t>“</a:t>
            </a:r>
            <a:r>
              <a:rPr lang="en-US" altLang="zh-CN"/>
              <a:t>IS-a</a:t>
            </a:r>
            <a:r>
              <a:rPr lang="zh-CN" altLang="en-US"/>
              <a:t>”</a:t>
            </a:r>
            <a:r>
              <a:rPr lang="en-US" altLang="zh-CN"/>
              <a:t> tests to validate subclasses</a:t>
            </a:r>
          </a:p>
        </p:txBody>
      </p:sp>
      <p:sp>
        <p:nvSpPr>
          <p:cNvPr id="276484" name="Text Box 4"/>
          <p:cNvSpPr txBox="1">
            <a:spLocks noChangeArrowheads="1"/>
          </p:cNvSpPr>
          <p:nvPr/>
        </p:nvSpPr>
        <p:spPr bwMode="auto">
          <a:xfrm>
            <a:off x="1524000" y="3962400"/>
            <a:ext cx="5638800" cy="707886"/>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dirty="0"/>
              <a:t>Generalization and Specialization are fundamental concepts in domain modeling.</a:t>
            </a:r>
          </a:p>
        </p:txBody>
      </p:sp>
    </p:spTree>
    <p:extLst>
      <p:ext uri="{BB962C8B-B14F-4D97-AF65-F5344CB8AC3E}">
        <p14:creationId xmlns:p14="http://schemas.microsoft.com/office/powerpoint/2010/main" val="1292262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ln/>
        </p:spPr>
        <p:txBody>
          <a:bodyPr/>
          <a:lstStyle/>
          <a:p>
            <a:r>
              <a:rPr lang="en-US" altLang="zh-CN"/>
              <a:t>Generalization</a:t>
            </a:r>
          </a:p>
        </p:txBody>
      </p:sp>
      <p:sp>
        <p:nvSpPr>
          <p:cNvPr id="278531" name="Rectangle 3" descr="Rectangle: Click to edit Master text styles&#10;Second level&#10;Third level&#10;Fourth level&#10;Fifth level"/>
          <p:cNvSpPr>
            <a:spLocks noGrp="1" noChangeArrowheads="1"/>
          </p:cNvSpPr>
          <p:nvPr>
            <p:ph type="body" idx="1"/>
          </p:nvPr>
        </p:nvSpPr>
        <p:spPr>
          <a:ln/>
        </p:spPr>
        <p:txBody>
          <a:bodyPr/>
          <a:lstStyle/>
          <a:p>
            <a:endParaRPr lang="en-US" altLang="zh-CN"/>
          </a:p>
          <a:p>
            <a:endParaRPr lang="en-US" altLang="zh-CN"/>
          </a:p>
          <a:p>
            <a:endParaRPr lang="en-US" altLang="zh-CN"/>
          </a:p>
          <a:p>
            <a:endParaRPr lang="en-US" altLang="zh-CN"/>
          </a:p>
          <a:p>
            <a:endParaRPr lang="en-US" altLang="zh-CN"/>
          </a:p>
          <a:p>
            <a:r>
              <a:rPr lang="en-US" altLang="zh-CN" sz="2400">
                <a:solidFill>
                  <a:srgbClr val="FF3300"/>
                </a:solidFill>
              </a:rPr>
              <a:t>Generalization</a:t>
            </a:r>
            <a:r>
              <a:rPr lang="en-US" altLang="zh-CN" sz="2400"/>
              <a:t> is the activity of identifying commonality among concepts and defining superclass (general concept ) and subclass (specialized concept) relationships.</a:t>
            </a:r>
          </a:p>
        </p:txBody>
      </p:sp>
      <p:grpSp>
        <p:nvGrpSpPr>
          <p:cNvPr id="6" name="Group 20"/>
          <p:cNvGrpSpPr>
            <a:grpSpLocks/>
          </p:cNvGrpSpPr>
          <p:nvPr/>
        </p:nvGrpSpPr>
        <p:grpSpPr bwMode="auto">
          <a:xfrm>
            <a:off x="1682751" y="1333500"/>
            <a:ext cx="6197600" cy="2287588"/>
            <a:chOff x="1060" y="1027"/>
            <a:chExt cx="3904" cy="1441"/>
          </a:xfrm>
        </p:grpSpPr>
        <p:grpSp>
          <p:nvGrpSpPr>
            <p:cNvPr id="7" name="Group 17"/>
            <p:cNvGrpSpPr>
              <a:grpSpLocks/>
            </p:cNvGrpSpPr>
            <p:nvPr/>
          </p:nvGrpSpPr>
          <p:grpSpPr bwMode="auto">
            <a:xfrm>
              <a:off x="1060" y="2202"/>
              <a:ext cx="1231" cy="266"/>
              <a:chOff x="1060" y="2202"/>
              <a:chExt cx="1231" cy="266"/>
            </a:xfrm>
          </p:grpSpPr>
          <p:sp>
            <p:nvSpPr>
              <p:cNvPr id="20" name="Rectangle 4"/>
              <p:cNvSpPr>
                <a:spLocks noChangeArrowheads="1"/>
              </p:cNvSpPr>
              <p:nvPr/>
            </p:nvSpPr>
            <p:spPr bwMode="auto">
              <a:xfrm>
                <a:off x="1060" y="2202"/>
                <a:ext cx="1231" cy="266"/>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 name="Rectangle 5"/>
              <p:cNvSpPr>
                <a:spLocks noChangeArrowheads="1"/>
              </p:cNvSpPr>
              <p:nvPr/>
            </p:nvSpPr>
            <p:spPr bwMode="auto">
              <a:xfrm>
                <a:off x="1214" y="2258"/>
                <a:ext cx="92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FieldOfficer</a:t>
                </a:r>
                <a:endParaRPr lang="en-US" sz="1600"/>
              </a:p>
            </p:txBody>
          </p:sp>
        </p:grpSp>
        <p:grpSp>
          <p:nvGrpSpPr>
            <p:cNvPr id="8" name="Group 18"/>
            <p:cNvGrpSpPr>
              <a:grpSpLocks/>
            </p:cNvGrpSpPr>
            <p:nvPr/>
          </p:nvGrpSpPr>
          <p:grpSpPr bwMode="auto">
            <a:xfrm>
              <a:off x="3761" y="2202"/>
              <a:ext cx="1203" cy="266"/>
              <a:chOff x="3761" y="2202"/>
              <a:chExt cx="1203" cy="266"/>
            </a:xfrm>
          </p:grpSpPr>
          <p:sp>
            <p:nvSpPr>
              <p:cNvPr id="18" name="Rectangle 6"/>
              <p:cNvSpPr>
                <a:spLocks noChangeArrowheads="1"/>
              </p:cNvSpPr>
              <p:nvPr/>
            </p:nvSpPr>
            <p:spPr bwMode="auto">
              <a:xfrm>
                <a:off x="3761" y="2202"/>
                <a:ext cx="1203" cy="266"/>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9" name="Rectangle 7"/>
              <p:cNvSpPr>
                <a:spLocks noChangeArrowheads="1"/>
              </p:cNvSpPr>
              <p:nvPr/>
            </p:nvSpPr>
            <p:spPr bwMode="auto">
              <a:xfrm>
                <a:off x="3978" y="2258"/>
                <a:ext cx="770"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Dispatcher</a:t>
                </a:r>
                <a:endParaRPr lang="en-US" sz="1600"/>
              </a:p>
            </p:txBody>
          </p:sp>
        </p:grpSp>
        <p:sp>
          <p:nvSpPr>
            <p:cNvPr id="9" name="Freeform 13"/>
            <p:cNvSpPr>
              <a:spLocks/>
            </p:cNvSpPr>
            <p:nvPr/>
          </p:nvSpPr>
          <p:spPr bwMode="auto">
            <a:xfrm>
              <a:off x="2921" y="1810"/>
              <a:ext cx="182" cy="154"/>
            </a:xfrm>
            <a:custGeom>
              <a:avLst/>
              <a:gdLst>
                <a:gd name="T0" fmla="*/ 98 w 182"/>
                <a:gd name="T1" fmla="*/ 154 h 154"/>
                <a:gd name="T2" fmla="*/ 0 w 182"/>
                <a:gd name="T3" fmla="*/ 154 h 154"/>
                <a:gd name="T4" fmla="*/ 98 w 182"/>
                <a:gd name="T5" fmla="*/ 0 h 154"/>
                <a:gd name="T6" fmla="*/ 182 w 182"/>
                <a:gd name="T7" fmla="*/ 154 h 154"/>
                <a:gd name="T8" fmla="*/ 98 w 182"/>
                <a:gd name="T9" fmla="*/ 154 h 154"/>
              </a:gdLst>
              <a:ahLst/>
              <a:cxnLst>
                <a:cxn ang="0">
                  <a:pos x="T0" y="T1"/>
                </a:cxn>
                <a:cxn ang="0">
                  <a:pos x="T2" y="T3"/>
                </a:cxn>
                <a:cxn ang="0">
                  <a:pos x="T4" y="T5"/>
                </a:cxn>
                <a:cxn ang="0">
                  <a:pos x="T6" y="T7"/>
                </a:cxn>
                <a:cxn ang="0">
                  <a:pos x="T8" y="T9"/>
                </a:cxn>
              </a:cxnLst>
              <a:rect l="0" t="0" r="r" b="b"/>
              <a:pathLst>
                <a:path w="182" h="154">
                  <a:moveTo>
                    <a:pt x="98" y="154"/>
                  </a:moveTo>
                  <a:lnTo>
                    <a:pt x="0" y="154"/>
                  </a:lnTo>
                  <a:lnTo>
                    <a:pt x="98" y="0"/>
                  </a:lnTo>
                  <a:lnTo>
                    <a:pt x="182" y="154"/>
                  </a:lnTo>
                  <a:lnTo>
                    <a:pt x="98" y="15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 name="Freeform 14"/>
            <p:cNvSpPr>
              <a:spLocks/>
            </p:cNvSpPr>
            <p:nvPr/>
          </p:nvSpPr>
          <p:spPr bwMode="auto">
            <a:xfrm>
              <a:off x="1676" y="2062"/>
              <a:ext cx="2672" cy="140"/>
            </a:xfrm>
            <a:custGeom>
              <a:avLst/>
              <a:gdLst>
                <a:gd name="T0" fmla="*/ 0 w 2672"/>
                <a:gd name="T1" fmla="*/ 140 h 140"/>
                <a:gd name="T2" fmla="*/ 0 w 2672"/>
                <a:gd name="T3" fmla="*/ 0 h 140"/>
                <a:gd name="T4" fmla="*/ 2672 w 2672"/>
                <a:gd name="T5" fmla="*/ 0 h 140"/>
                <a:gd name="T6" fmla="*/ 2672 w 2672"/>
                <a:gd name="T7" fmla="*/ 126 h 140"/>
              </a:gdLst>
              <a:ahLst/>
              <a:cxnLst>
                <a:cxn ang="0">
                  <a:pos x="T0" y="T1"/>
                </a:cxn>
                <a:cxn ang="0">
                  <a:pos x="T2" y="T3"/>
                </a:cxn>
                <a:cxn ang="0">
                  <a:pos x="T4" y="T5"/>
                </a:cxn>
                <a:cxn ang="0">
                  <a:pos x="T6" y="T7"/>
                </a:cxn>
              </a:cxnLst>
              <a:rect l="0" t="0" r="r" b="b"/>
              <a:pathLst>
                <a:path w="2672" h="140">
                  <a:moveTo>
                    <a:pt x="0" y="140"/>
                  </a:moveTo>
                  <a:lnTo>
                    <a:pt x="0" y="0"/>
                  </a:lnTo>
                  <a:lnTo>
                    <a:pt x="2672" y="0"/>
                  </a:lnTo>
                  <a:lnTo>
                    <a:pt x="2672" y="126"/>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 name="Line 15"/>
            <p:cNvSpPr>
              <a:spLocks noChangeShapeType="1"/>
            </p:cNvSpPr>
            <p:nvPr/>
          </p:nvSpPr>
          <p:spPr bwMode="auto">
            <a:xfrm flipV="1">
              <a:off x="3019" y="1964"/>
              <a:ext cx="1" cy="9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2" name="Group 19"/>
            <p:cNvGrpSpPr>
              <a:grpSpLocks/>
            </p:cNvGrpSpPr>
            <p:nvPr/>
          </p:nvGrpSpPr>
          <p:grpSpPr bwMode="auto">
            <a:xfrm>
              <a:off x="2196" y="1027"/>
              <a:ext cx="1633" cy="799"/>
              <a:chOff x="2196" y="1027"/>
              <a:chExt cx="1633" cy="799"/>
            </a:xfrm>
          </p:grpSpPr>
          <p:sp>
            <p:nvSpPr>
              <p:cNvPr id="13" name="Rectangle 8"/>
              <p:cNvSpPr>
                <a:spLocks noChangeArrowheads="1"/>
              </p:cNvSpPr>
              <p:nvPr/>
            </p:nvSpPr>
            <p:spPr bwMode="auto">
              <a:xfrm>
                <a:off x="2196" y="1027"/>
                <a:ext cx="1633" cy="252"/>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 name="Rectangle 9"/>
              <p:cNvSpPr>
                <a:spLocks noChangeArrowheads="1"/>
              </p:cNvSpPr>
              <p:nvPr/>
            </p:nvSpPr>
            <p:spPr bwMode="auto">
              <a:xfrm>
                <a:off x="2512" y="1086"/>
                <a:ext cx="100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a:solidFill>
                      <a:srgbClr val="000000"/>
                    </a:solidFill>
                  </a:rPr>
                  <a:t>PoliceOfficer</a:t>
                </a:r>
                <a:endParaRPr lang="en-US" sz="1600"/>
              </a:p>
            </p:txBody>
          </p:sp>
          <p:sp>
            <p:nvSpPr>
              <p:cNvPr id="15" name="Rectangle 10"/>
              <p:cNvSpPr>
                <a:spLocks noChangeArrowheads="1"/>
              </p:cNvSpPr>
              <p:nvPr/>
            </p:nvSpPr>
            <p:spPr bwMode="auto">
              <a:xfrm>
                <a:off x="2196" y="1279"/>
                <a:ext cx="1633" cy="37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 name="Rectangle 12"/>
              <p:cNvSpPr>
                <a:spLocks noChangeArrowheads="1"/>
              </p:cNvSpPr>
              <p:nvPr/>
            </p:nvSpPr>
            <p:spPr bwMode="auto">
              <a:xfrm>
                <a:off x="2265" y="1425"/>
                <a:ext cx="1463"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badgeNumber:Integer</a:t>
                </a:r>
                <a:endParaRPr lang="en-US" sz="1600"/>
              </a:p>
            </p:txBody>
          </p:sp>
          <p:sp>
            <p:nvSpPr>
              <p:cNvPr id="17" name="Rectangle 11"/>
              <p:cNvSpPr>
                <a:spLocks noChangeArrowheads="1"/>
              </p:cNvSpPr>
              <p:nvPr/>
            </p:nvSpPr>
            <p:spPr bwMode="auto">
              <a:xfrm>
                <a:off x="2196" y="1657"/>
                <a:ext cx="1633" cy="169"/>
              </a:xfrm>
              <a:prstGeom prst="rect">
                <a:avLst/>
              </a:prstGeom>
              <a:solidFill>
                <a:schemeClr val="bg1"/>
              </a:solidFill>
              <a:ln w="22225">
                <a:solidFill>
                  <a:srgbClr val="000000"/>
                </a:solidFill>
                <a:miter lim="800000"/>
                <a:headEnd/>
                <a:tailEnd/>
              </a:ln>
            </p:spPr>
            <p:txBody>
              <a:bodyPr/>
              <a:lstStyle/>
              <a:p>
                <a:endParaRPr lang="en-US"/>
              </a:p>
            </p:txBody>
          </p:sp>
        </p:grpSp>
      </p:grpSp>
    </p:spTree>
    <p:extLst>
      <p:ext uri="{BB962C8B-B14F-4D97-AF65-F5344CB8AC3E}">
        <p14:creationId xmlns:p14="http://schemas.microsoft.com/office/powerpoint/2010/main" val="2473991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ln/>
        </p:spPr>
        <p:txBody>
          <a:bodyPr/>
          <a:lstStyle/>
          <a:p>
            <a:endParaRPr lang="en-US"/>
          </a:p>
        </p:txBody>
      </p:sp>
      <p:sp>
        <p:nvSpPr>
          <p:cNvPr id="279555"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a:t>UML notation: a large hollow triangle pointing to the more general element from the specialized one to the generalized one.</a:t>
            </a:r>
          </a:p>
        </p:txBody>
      </p:sp>
      <p:grpSp>
        <p:nvGrpSpPr>
          <p:cNvPr id="5" name="Group 20"/>
          <p:cNvGrpSpPr>
            <a:grpSpLocks/>
          </p:cNvGrpSpPr>
          <p:nvPr/>
        </p:nvGrpSpPr>
        <p:grpSpPr bwMode="auto">
          <a:xfrm>
            <a:off x="1538288" y="3282950"/>
            <a:ext cx="6197600" cy="2287588"/>
            <a:chOff x="1060" y="1027"/>
            <a:chExt cx="3904" cy="1441"/>
          </a:xfrm>
        </p:grpSpPr>
        <p:grpSp>
          <p:nvGrpSpPr>
            <p:cNvPr id="6" name="Group 17"/>
            <p:cNvGrpSpPr>
              <a:grpSpLocks/>
            </p:cNvGrpSpPr>
            <p:nvPr/>
          </p:nvGrpSpPr>
          <p:grpSpPr bwMode="auto">
            <a:xfrm>
              <a:off x="1060" y="2202"/>
              <a:ext cx="1231" cy="266"/>
              <a:chOff x="1060" y="2202"/>
              <a:chExt cx="1231" cy="266"/>
            </a:xfrm>
          </p:grpSpPr>
          <p:sp>
            <p:nvSpPr>
              <p:cNvPr id="19" name="Rectangle 4"/>
              <p:cNvSpPr>
                <a:spLocks noChangeArrowheads="1"/>
              </p:cNvSpPr>
              <p:nvPr/>
            </p:nvSpPr>
            <p:spPr bwMode="auto">
              <a:xfrm>
                <a:off x="1060" y="2202"/>
                <a:ext cx="1231" cy="266"/>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0" name="Rectangle 5"/>
              <p:cNvSpPr>
                <a:spLocks noChangeArrowheads="1"/>
              </p:cNvSpPr>
              <p:nvPr/>
            </p:nvSpPr>
            <p:spPr bwMode="auto">
              <a:xfrm>
                <a:off x="1214" y="2258"/>
                <a:ext cx="92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FieldOfficer</a:t>
                </a:r>
                <a:endParaRPr lang="en-US" sz="1600"/>
              </a:p>
            </p:txBody>
          </p:sp>
        </p:grpSp>
        <p:grpSp>
          <p:nvGrpSpPr>
            <p:cNvPr id="7" name="Group 18"/>
            <p:cNvGrpSpPr>
              <a:grpSpLocks/>
            </p:cNvGrpSpPr>
            <p:nvPr/>
          </p:nvGrpSpPr>
          <p:grpSpPr bwMode="auto">
            <a:xfrm>
              <a:off x="3761" y="2202"/>
              <a:ext cx="1203" cy="266"/>
              <a:chOff x="3761" y="2202"/>
              <a:chExt cx="1203" cy="266"/>
            </a:xfrm>
          </p:grpSpPr>
          <p:sp>
            <p:nvSpPr>
              <p:cNvPr id="17" name="Rectangle 6"/>
              <p:cNvSpPr>
                <a:spLocks noChangeArrowheads="1"/>
              </p:cNvSpPr>
              <p:nvPr/>
            </p:nvSpPr>
            <p:spPr bwMode="auto">
              <a:xfrm>
                <a:off x="3761" y="2202"/>
                <a:ext cx="1203" cy="266"/>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8" name="Rectangle 7"/>
              <p:cNvSpPr>
                <a:spLocks noChangeArrowheads="1"/>
              </p:cNvSpPr>
              <p:nvPr/>
            </p:nvSpPr>
            <p:spPr bwMode="auto">
              <a:xfrm>
                <a:off x="3978" y="2258"/>
                <a:ext cx="770"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Dispatcher</a:t>
                </a:r>
                <a:endParaRPr lang="en-US" sz="1600"/>
              </a:p>
            </p:txBody>
          </p:sp>
        </p:grpSp>
        <p:sp>
          <p:nvSpPr>
            <p:cNvPr id="8" name="Freeform 13"/>
            <p:cNvSpPr>
              <a:spLocks/>
            </p:cNvSpPr>
            <p:nvPr/>
          </p:nvSpPr>
          <p:spPr bwMode="auto">
            <a:xfrm>
              <a:off x="2921" y="1810"/>
              <a:ext cx="182" cy="154"/>
            </a:xfrm>
            <a:custGeom>
              <a:avLst/>
              <a:gdLst>
                <a:gd name="T0" fmla="*/ 98 w 182"/>
                <a:gd name="T1" fmla="*/ 154 h 154"/>
                <a:gd name="T2" fmla="*/ 0 w 182"/>
                <a:gd name="T3" fmla="*/ 154 h 154"/>
                <a:gd name="T4" fmla="*/ 98 w 182"/>
                <a:gd name="T5" fmla="*/ 0 h 154"/>
                <a:gd name="T6" fmla="*/ 182 w 182"/>
                <a:gd name="T7" fmla="*/ 154 h 154"/>
                <a:gd name="T8" fmla="*/ 98 w 182"/>
                <a:gd name="T9" fmla="*/ 154 h 154"/>
              </a:gdLst>
              <a:ahLst/>
              <a:cxnLst>
                <a:cxn ang="0">
                  <a:pos x="T0" y="T1"/>
                </a:cxn>
                <a:cxn ang="0">
                  <a:pos x="T2" y="T3"/>
                </a:cxn>
                <a:cxn ang="0">
                  <a:pos x="T4" y="T5"/>
                </a:cxn>
                <a:cxn ang="0">
                  <a:pos x="T6" y="T7"/>
                </a:cxn>
                <a:cxn ang="0">
                  <a:pos x="T8" y="T9"/>
                </a:cxn>
              </a:cxnLst>
              <a:rect l="0" t="0" r="r" b="b"/>
              <a:pathLst>
                <a:path w="182" h="154">
                  <a:moveTo>
                    <a:pt x="98" y="154"/>
                  </a:moveTo>
                  <a:lnTo>
                    <a:pt x="0" y="154"/>
                  </a:lnTo>
                  <a:lnTo>
                    <a:pt x="98" y="0"/>
                  </a:lnTo>
                  <a:lnTo>
                    <a:pt x="182" y="154"/>
                  </a:lnTo>
                  <a:lnTo>
                    <a:pt x="98" y="15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 name="Freeform 14"/>
            <p:cNvSpPr>
              <a:spLocks/>
            </p:cNvSpPr>
            <p:nvPr/>
          </p:nvSpPr>
          <p:spPr bwMode="auto">
            <a:xfrm>
              <a:off x="1676" y="2062"/>
              <a:ext cx="2672" cy="140"/>
            </a:xfrm>
            <a:custGeom>
              <a:avLst/>
              <a:gdLst>
                <a:gd name="T0" fmla="*/ 0 w 2672"/>
                <a:gd name="T1" fmla="*/ 140 h 140"/>
                <a:gd name="T2" fmla="*/ 0 w 2672"/>
                <a:gd name="T3" fmla="*/ 0 h 140"/>
                <a:gd name="T4" fmla="*/ 2672 w 2672"/>
                <a:gd name="T5" fmla="*/ 0 h 140"/>
                <a:gd name="T6" fmla="*/ 2672 w 2672"/>
                <a:gd name="T7" fmla="*/ 126 h 140"/>
              </a:gdLst>
              <a:ahLst/>
              <a:cxnLst>
                <a:cxn ang="0">
                  <a:pos x="T0" y="T1"/>
                </a:cxn>
                <a:cxn ang="0">
                  <a:pos x="T2" y="T3"/>
                </a:cxn>
                <a:cxn ang="0">
                  <a:pos x="T4" y="T5"/>
                </a:cxn>
                <a:cxn ang="0">
                  <a:pos x="T6" y="T7"/>
                </a:cxn>
              </a:cxnLst>
              <a:rect l="0" t="0" r="r" b="b"/>
              <a:pathLst>
                <a:path w="2672" h="140">
                  <a:moveTo>
                    <a:pt x="0" y="140"/>
                  </a:moveTo>
                  <a:lnTo>
                    <a:pt x="0" y="0"/>
                  </a:lnTo>
                  <a:lnTo>
                    <a:pt x="2672" y="0"/>
                  </a:lnTo>
                  <a:lnTo>
                    <a:pt x="2672" y="126"/>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 name="Line 15"/>
            <p:cNvSpPr>
              <a:spLocks noChangeShapeType="1"/>
            </p:cNvSpPr>
            <p:nvPr/>
          </p:nvSpPr>
          <p:spPr bwMode="auto">
            <a:xfrm flipV="1">
              <a:off x="3019" y="1964"/>
              <a:ext cx="1" cy="9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1" name="Group 19"/>
            <p:cNvGrpSpPr>
              <a:grpSpLocks/>
            </p:cNvGrpSpPr>
            <p:nvPr/>
          </p:nvGrpSpPr>
          <p:grpSpPr bwMode="auto">
            <a:xfrm>
              <a:off x="2196" y="1027"/>
              <a:ext cx="1633" cy="799"/>
              <a:chOff x="2196" y="1027"/>
              <a:chExt cx="1633" cy="799"/>
            </a:xfrm>
          </p:grpSpPr>
          <p:sp>
            <p:nvSpPr>
              <p:cNvPr id="12" name="Rectangle 8"/>
              <p:cNvSpPr>
                <a:spLocks noChangeArrowheads="1"/>
              </p:cNvSpPr>
              <p:nvPr/>
            </p:nvSpPr>
            <p:spPr bwMode="auto">
              <a:xfrm>
                <a:off x="2196" y="1027"/>
                <a:ext cx="1633" cy="252"/>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 name="Rectangle 9"/>
              <p:cNvSpPr>
                <a:spLocks noChangeArrowheads="1"/>
              </p:cNvSpPr>
              <p:nvPr/>
            </p:nvSpPr>
            <p:spPr bwMode="auto">
              <a:xfrm>
                <a:off x="2512" y="1086"/>
                <a:ext cx="100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i="1">
                    <a:solidFill>
                      <a:srgbClr val="000000"/>
                    </a:solidFill>
                  </a:rPr>
                  <a:t>PoliceOfficer</a:t>
                </a:r>
                <a:endParaRPr lang="en-US" sz="1600"/>
              </a:p>
            </p:txBody>
          </p:sp>
          <p:sp>
            <p:nvSpPr>
              <p:cNvPr id="14" name="Rectangle 10"/>
              <p:cNvSpPr>
                <a:spLocks noChangeArrowheads="1"/>
              </p:cNvSpPr>
              <p:nvPr/>
            </p:nvSpPr>
            <p:spPr bwMode="auto">
              <a:xfrm>
                <a:off x="2196" y="1279"/>
                <a:ext cx="1633" cy="37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5" name="Rectangle 12"/>
              <p:cNvSpPr>
                <a:spLocks noChangeArrowheads="1"/>
              </p:cNvSpPr>
              <p:nvPr/>
            </p:nvSpPr>
            <p:spPr bwMode="auto">
              <a:xfrm>
                <a:off x="2265" y="1425"/>
                <a:ext cx="1463"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badgeNumber:Integer</a:t>
                </a:r>
                <a:endParaRPr lang="en-US" sz="1600"/>
              </a:p>
            </p:txBody>
          </p:sp>
          <p:sp>
            <p:nvSpPr>
              <p:cNvPr id="16" name="Rectangle 11"/>
              <p:cNvSpPr>
                <a:spLocks noChangeArrowheads="1"/>
              </p:cNvSpPr>
              <p:nvPr/>
            </p:nvSpPr>
            <p:spPr bwMode="auto">
              <a:xfrm>
                <a:off x="2196" y="1657"/>
                <a:ext cx="1633" cy="169"/>
              </a:xfrm>
              <a:prstGeom prst="rect">
                <a:avLst/>
              </a:prstGeom>
              <a:solidFill>
                <a:schemeClr val="bg1"/>
              </a:solidFill>
              <a:ln w="22225">
                <a:solidFill>
                  <a:srgbClr val="000000"/>
                </a:solidFill>
                <a:miter lim="800000"/>
                <a:headEnd/>
                <a:tailEnd/>
              </a:ln>
            </p:spPr>
            <p:txBody>
              <a:bodyPr/>
              <a:lstStyle/>
              <a:p>
                <a:endParaRPr lang="en-US"/>
              </a:p>
            </p:txBody>
          </p:sp>
        </p:grpSp>
      </p:grpSp>
    </p:spTree>
    <p:extLst>
      <p:ext uri="{BB962C8B-B14F-4D97-AF65-F5344CB8AC3E}">
        <p14:creationId xmlns:p14="http://schemas.microsoft.com/office/powerpoint/2010/main" val="309445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ln/>
        </p:spPr>
        <p:txBody>
          <a:bodyPr/>
          <a:lstStyle/>
          <a:p>
            <a:endParaRPr lang="en-US"/>
          </a:p>
        </p:txBody>
      </p:sp>
      <p:sp>
        <p:nvSpPr>
          <p:cNvPr id="282627" name="Rectangle 3" descr="Rectangle: Click to edit Master text styles&#10;Second level&#10;Third level&#10;Fourth level&#10;Fifth level"/>
          <p:cNvSpPr>
            <a:spLocks noGrp="1" noChangeArrowheads="1"/>
          </p:cNvSpPr>
          <p:nvPr>
            <p:ph type="body" idx="1"/>
          </p:nvPr>
        </p:nvSpPr>
        <p:spPr>
          <a:ln/>
        </p:spPr>
        <p:txBody>
          <a:bodyPr/>
          <a:lstStyle/>
          <a:p>
            <a:endParaRPr lang="en-US" altLang="zh-CN"/>
          </a:p>
          <a:p>
            <a:endParaRPr lang="en-US" altLang="zh-CN"/>
          </a:p>
        </p:txBody>
      </p:sp>
      <p:sp>
        <p:nvSpPr>
          <p:cNvPr id="282629" name="Text Box 5"/>
          <p:cNvSpPr txBox="1">
            <a:spLocks noChangeArrowheads="1"/>
          </p:cNvSpPr>
          <p:nvPr/>
        </p:nvSpPr>
        <p:spPr bwMode="auto">
          <a:xfrm>
            <a:off x="1143000" y="1981200"/>
            <a:ext cx="6781800" cy="2400657"/>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dirty="0">
                <a:solidFill>
                  <a:srgbClr val="FF3300"/>
                </a:solidFill>
              </a:rPr>
              <a:t>100% Rule</a:t>
            </a:r>
          </a:p>
          <a:p>
            <a:pPr algn="just">
              <a:spcBef>
                <a:spcPct val="50000"/>
              </a:spcBef>
            </a:pPr>
            <a:r>
              <a:rPr lang="en-US" altLang="zh-CN" sz="2000" dirty="0"/>
              <a:t>100% of the conceptual superclass</a:t>
            </a:r>
            <a:r>
              <a:rPr lang="zh-CN" altLang="en-US" sz="2000" dirty="0"/>
              <a:t>’</a:t>
            </a:r>
            <a:r>
              <a:rPr lang="en-US" altLang="zh-CN" sz="2000" dirty="0"/>
              <a:t>s definition should be applicable the sub-class. The subclass must conform to 100% of the superclass</a:t>
            </a:r>
            <a:r>
              <a:rPr lang="zh-CN" altLang="en-US" sz="2000" dirty="0"/>
              <a:t>’</a:t>
            </a:r>
            <a:r>
              <a:rPr lang="en-US" altLang="zh-CN" sz="2000" dirty="0"/>
              <a:t>s:</a:t>
            </a:r>
          </a:p>
          <a:p>
            <a:pPr algn="l">
              <a:spcBef>
                <a:spcPct val="50000"/>
              </a:spcBef>
              <a:buFontTx/>
              <a:buChar char="•"/>
            </a:pPr>
            <a:r>
              <a:rPr lang="en-US" altLang="zh-CN" sz="2000" dirty="0"/>
              <a:t>Attributes</a:t>
            </a:r>
          </a:p>
          <a:p>
            <a:pPr algn="l">
              <a:spcBef>
                <a:spcPct val="50000"/>
              </a:spcBef>
              <a:buFontTx/>
              <a:buChar char="•"/>
            </a:pPr>
            <a:r>
              <a:rPr lang="en-US" altLang="zh-CN" sz="2000" dirty="0"/>
              <a:t>associations</a:t>
            </a:r>
          </a:p>
        </p:txBody>
      </p:sp>
    </p:spTree>
    <p:extLst>
      <p:ext uri="{BB962C8B-B14F-4D97-AF65-F5344CB8AC3E}">
        <p14:creationId xmlns:p14="http://schemas.microsoft.com/office/powerpoint/2010/main" val="3421577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ln/>
        </p:spPr>
        <p:txBody>
          <a:bodyPr/>
          <a:lstStyle/>
          <a:p>
            <a:endParaRPr lang="en-US"/>
          </a:p>
        </p:txBody>
      </p:sp>
      <p:sp>
        <p:nvSpPr>
          <p:cNvPr id="283651" name="Rectangle 3" descr="Rectangle: Click to edit Master text styles&#10;Second level&#10;Third level&#10;Fourth level&#10;Fifth level"/>
          <p:cNvSpPr>
            <a:spLocks noGrp="1" noChangeArrowheads="1"/>
          </p:cNvSpPr>
          <p:nvPr>
            <p:ph type="body" idx="1"/>
          </p:nvPr>
        </p:nvSpPr>
        <p:spPr>
          <a:ln/>
        </p:spPr>
        <p:txBody>
          <a:bodyPr/>
          <a:lstStyle/>
          <a:p>
            <a:endParaRPr lang="en-US"/>
          </a:p>
        </p:txBody>
      </p:sp>
      <p:sp>
        <p:nvSpPr>
          <p:cNvPr id="283652" name="Text Box 4"/>
          <p:cNvSpPr txBox="1">
            <a:spLocks noChangeArrowheads="1"/>
          </p:cNvSpPr>
          <p:nvPr/>
        </p:nvSpPr>
        <p:spPr bwMode="auto">
          <a:xfrm>
            <a:off x="1143000" y="1981200"/>
            <a:ext cx="6781800" cy="2660650"/>
          </a:xfrm>
          <a:prstGeom prst="rect">
            <a:avLst/>
          </a:prstGeom>
          <a:noFill/>
          <a:ln w="12700">
            <a:solidFill>
              <a:srgbClr val="00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dirty="0">
                <a:solidFill>
                  <a:srgbClr val="FF3300"/>
                </a:solidFill>
              </a:rPr>
              <a:t>Is-a Rule</a:t>
            </a:r>
          </a:p>
          <a:p>
            <a:pPr algn="l">
              <a:spcBef>
                <a:spcPct val="50000"/>
              </a:spcBef>
            </a:pPr>
            <a:r>
              <a:rPr lang="en-US" altLang="zh-CN" dirty="0"/>
              <a:t>All the members of a sub-class set must be members of their superclass set.</a:t>
            </a:r>
          </a:p>
          <a:p>
            <a:pPr algn="l">
              <a:spcBef>
                <a:spcPct val="50000"/>
              </a:spcBef>
            </a:pPr>
            <a:r>
              <a:rPr lang="en-US" altLang="zh-CN" dirty="0"/>
              <a:t>In natural language, this can usually be informally tested by forming the statement: </a:t>
            </a:r>
            <a:r>
              <a:rPr lang="en-US" altLang="zh-CN" i="1" dirty="0"/>
              <a:t>Subclass </a:t>
            </a:r>
            <a:r>
              <a:rPr lang="en-US" altLang="zh-CN" i="1" dirty="0">
                <a:solidFill>
                  <a:srgbClr val="FF3300"/>
                </a:solidFill>
              </a:rPr>
              <a:t>is a</a:t>
            </a:r>
            <a:r>
              <a:rPr lang="en-US" altLang="zh-CN" i="1" dirty="0"/>
              <a:t> Superclass</a:t>
            </a:r>
          </a:p>
        </p:txBody>
      </p:sp>
    </p:spTree>
    <p:extLst>
      <p:ext uri="{BB962C8B-B14F-4D97-AF65-F5344CB8AC3E}">
        <p14:creationId xmlns:p14="http://schemas.microsoft.com/office/powerpoint/2010/main" val="3247220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3.9 Reviewing the Analysis Model</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961402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524080" y="152400"/>
            <a:ext cx="6857920" cy="685800"/>
          </a:xfrm>
        </p:spPr>
        <p:txBody>
          <a:bodyPr/>
          <a:lstStyle/>
          <a:p>
            <a:r>
              <a:rPr lang="en-US" sz="2400" dirty="0"/>
              <a:t>Verification and Validation of models</a:t>
            </a:r>
            <a:endParaRPr lang="en-US" sz="2000" b="0" i="0" dirty="0">
              <a:solidFill>
                <a:schemeClr val="tx1"/>
              </a:solidFill>
            </a:endParaRPr>
          </a:p>
        </p:txBody>
      </p:sp>
      <p:grpSp>
        <p:nvGrpSpPr>
          <p:cNvPr id="143363" name="Group 3"/>
          <p:cNvGrpSpPr>
            <a:grpSpLocks/>
          </p:cNvGrpSpPr>
          <p:nvPr/>
        </p:nvGrpSpPr>
        <p:grpSpPr bwMode="auto">
          <a:xfrm>
            <a:off x="-152400" y="1270001"/>
            <a:ext cx="9448800" cy="5094288"/>
            <a:chOff x="-96" y="800"/>
            <a:chExt cx="5952" cy="3209"/>
          </a:xfrm>
        </p:grpSpPr>
        <p:grpSp>
          <p:nvGrpSpPr>
            <p:cNvPr id="143364" name="Group 4"/>
            <p:cNvGrpSpPr>
              <a:grpSpLocks/>
            </p:cNvGrpSpPr>
            <p:nvPr/>
          </p:nvGrpSpPr>
          <p:grpSpPr bwMode="auto">
            <a:xfrm>
              <a:off x="-96" y="892"/>
              <a:ext cx="2106" cy="1177"/>
              <a:chOff x="-96" y="892"/>
              <a:chExt cx="2106" cy="1177"/>
            </a:xfrm>
          </p:grpSpPr>
          <p:sp>
            <p:nvSpPr>
              <p:cNvPr id="143365" name="Text Box 5"/>
              <p:cNvSpPr txBox="1">
                <a:spLocks noChangeArrowheads="1"/>
              </p:cNvSpPr>
              <p:nvPr/>
            </p:nvSpPr>
            <p:spPr bwMode="auto">
              <a:xfrm>
                <a:off x="-88" y="1160"/>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R</a:t>
                </a:r>
                <a:endParaRPr lang="en-US" sz="1800" i="1">
                  <a:solidFill>
                    <a:srgbClr val="FF0000"/>
                  </a:solidFill>
                  <a:latin typeface="Helvetica" charset="0"/>
                </a:endParaRPr>
              </a:p>
            </p:txBody>
          </p:sp>
          <p:sp>
            <p:nvSpPr>
              <p:cNvPr id="143366" name="Text Box 6"/>
              <p:cNvSpPr txBox="1">
                <a:spLocks noChangeArrowheads="1"/>
              </p:cNvSpPr>
              <p:nvPr/>
            </p:nvSpPr>
            <p:spPr bwMode="auto">
              <a:xfrm>
                <a:off x="-96" y="1836"/>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R</a:t>
                </a:r>
                <a:endParaRPr lang="en-US" sz="1800" i="1">
                  <a:solidFill>
                    <a:srgbClr val="FF0000"/>
                  </a:solidFill>
                  <a:latin typeface="Helvetica" charset="0"/>
                </a:endParaRPr>
              </a:p>
            </p:txBody>
          </p:sp>
          <p:sp>
            <p:nvSpPr>
              <p:cNvPr id="143367" name="Text Box 7"/>
              <p:cNvSpPr txBox="1">
                <a:spLocks noChangeArrowheads="1"/>
              </p:cNvSpPr>
              <p:nvPr/>
            </p:nvSpPr>
            <p:spPr bwMode="auto">
              <a:xfrm>
                <a:off x="-66" y="1516"/>
                <a:ext cx="49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800" b="0" i="1"/>
                  <a:t>f</a:t>
                </a:r>
                <a:r>
                  <a:rPr lang="en-US" sz="1800" b="0" i="1" baseline="-25000"/>
                  <a:t>R</a:t>
                </a:r>
              </a:p>
            </p:txBody>
          </p:sp>
          <p:sp>
            <p:nvSpPr>
              <p:cNvPr id="143368" name="Line 8"/>
              <p:cNvSpPr>
                <a:spLocks noChangeShapeType="1"/>
              </p:cNvSpPr>
              <p:nvPr/>
            </p:nvSpPr>
            <p:spPr bwMode="auto">
              <a:xfrm flipV="1">
                <a:off x="343" y="1436"/>
                <a:ext cx="0" cy="388"/>
              </a:xfrm>
              <a:prstGeom prst="line">
                <a:avLst/>
              </a:prstGeom>
              <a:noFill/>
              <a:ln w="28575">
                <a:solidFill>
                  <a:schemeClr val="accent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69" name="Text Box 9"/>
              <p:cNvSpPr txBox="1">
                <a:spLocks noChangeArrowheads="1"/>
              </p:cNvSpPr>
              <p:nvPr/>
            </p:nvSpPr>
            <p:spPr bwMode="auto">
              <a:xfrm>
                <a:off x="1134" y="1492"/>
                <a:ext cx="49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800" b="0" i="1"/>
                  <a:t>f</a:t>
                </a:r>
                <a:r>
                  <a:rPr lang="en-US" sz="1800" b="0" i="1" baseline="-25000"/>
                  <a:t>MA</a:t>
                </a:r>
              </a:p>
            </p:txBody>
          </p:sp>
          <p:sp>
            <p:nvSpPr>
              <p:cNvPr id="143370" name="Text Box 10"/>
              <p:cNvSpPr txBox="1">
                <a:spLocks noChangeArrowheads="1"/>
              </p:cNvSpPr>
              <p:nvPr/>
            </p:nvSpPr>
            <p:spPr bwMode="auto">
              <a:xfrm>
                <a:off x="1152" y="1132"/>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M</a:t>
                </a:r>
                <a:r>
                  <a:rPr lang="en-US" sz="1800" baseline="-25000">
                    <a:latin typeface="Helvetica" charset="0"/>
                  </a:rPr>
                  <a:t>Analysis</a:t>
                </a:r>
                <a:endParaRPr lang="en-US" sz="1800" i="1">
                  <a:solidFill>
                    <a:srgbClr val="FF0000"/>
                  </a:solidFill>
                  <a:latin typeface="Helvetica" charset="0"/>
                </a:endParaRPr>
              </a:p>
            </p:txBody>
          </p:sp>
          <p:sp>
            <p:nvSpPr>
              <p:cNvPr id="143371" name="Line 11"/>
              <p:cNvSpPr>
                <a:spLocks noChangeShapeType="1"/>
              </p:cNvSpPr>
              <p:nvPr/>
            </p:nvSpPr>
            <p:spPr bwMode="auto">
              <a:xfrm>
                <a:off x="510" y="1248"/>
                <a:ext cx="738" cy="1"/>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72" name="Line 12"/>
              <p:cNvSpPr>
                <a:spLocks noChangeShapeType="1"/>
              </p:cNvSpPr>
              <p:nvPr/>
            </p:nvSpPr>
            <p:spPr bwMode="auto">
              <a:xfrm>
                <a:off x="462" y="1944"/>
                <a:ext cx="786" cy="1"/>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73" name="Text Box 13"/>
              <p:cNvSpPr txBox="1">
                <a:spLocks noChangeArrowheads="1"/>
              </p:cNvSpPr>
              <p:nvPr/>
            </p:nvSpPr>
            <p:spPr bwMode="auto">
              <a:xfrm>
                <a:off x="1168" y="1808"/>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M</a:t>
                </a:r>
                <a:r>
                  <a:rPr lang="en-US" sz="1800" baseline="-25000">
                    <a:latin typeface="Helvetica" charset="0"/>
                  </a:rPr>
                  <a:t>Analysis</a:t>
                </a:r>
              </a:p>
            </p:txBody>
          </p:sp>
          <p:sp>
            <p:nvSpPr>
              <p:cNvPr id="143374" name="Line 14"/>
              <p:cNvSpPr>
                <a:spLocks noChangeShapeType="1"/>
              </p:cNvSpPr>
              <p:nvPr/>
            </p:nvSpPr>
            <p:spPr bwMode="auto">
              <a:xfrm flipH="1" flipV="1">
                <a:off x="1582" y="1412"/>
                <a:ext cx="2" cy="412"/>
              </a:xfrm>
              <a:prstGeom prst="line">
                <a:avLst/>
              </a:prstGeom>
              <a:noFill/>
              <a:ln w="28575">
                <a:solidFill>
                  <a:schemeClr val="accent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75" name="Text Box 15"/>
              <p:cNvSpPr txBox="1">
                <a:spLocks noChangeArrowheads="1"/>
              </p:cNvSpPr>
              <p:nvPr/>
            </p:nvSpPr>
            <p:spPr bwMode="auto">
              <a:xfrm>
                <a:off x="582" y="892"/>
                <a:ext cx="666"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solidFill>
                      <a:srgbClr val="FF0000"/>
                    </a:solidFill>
                  </a:rPr>
                  <a:t>Analysis</a:t>
                </a:r>
              </a:p>
            </p:txBody>
          </p:sp>
        </p:grpSp>
        <p:grpSp>
          <p:nvGrpSpPr>
            <p:cNvPr id="143376" name="Group 16"/>
            <p:cNvGrpSpPr>
              <a:grpSpLocks/>
            </p:cNvGrpSpPr>
            <p:nvPr/>
          </p:nvGrpSpPr>
          <p:grpSpPr bwMode="auto">
            <a:xfrm>
              <a:off x="1392" y="800"/>
              <a:ext cx="4464" cy="3209"/>
              <a:chOff x="1392" y="800"/>
              <a:chExt cx="4464" cy="3209"/>
            </a:xfrm>
          </p:grpSpPr>
          <p:grpSp>
            <p:nvGrpSpPr>
              <p:cNvPr id="143377" name="Group 17"/>
              <p:cNvGrpSpPr>
                <a:grpSpLocks/>
              </p:cNvGrpSpPr>
              <p:nvPr/>
            </p:nvGrpSpPr>
            <p:grpSpPr bwMode="auto">
              <a:xfrm>
                <a:off x="1392" y="2940"/>
                <a:ext cx="2690" cy="1069"/>
                <a:chOff x="1392" y="2940"/>
                <a:chExt cx="2690" cy="1069"/>
              </a:xfrm>
            </p:grpSpPr>
            <p:sp>
              <p:nvSpPr>
                <p:cNvPr id="143378" name="Text Box 18"/>
                <p:cNvSpPr txBox="1">
                  <a:spLocks noChangeArrowheads="1"/>
                </p:cNvSpPr>
                <p:nvPr/>
              </p:nvSpPr>
              <p:spPr bwMode="auto">
                <a:xfrm>
                  <a:off x="2496" y="3100"/>
                  <a:ext cx="49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800" b="0" i="1"/>
                    <a:t>f</a:t>
                  </a:r>
                  <a:r>
                    <a:rPr lang="en-US" sz="1800" b="0" i="1" baseline="-25000"/>
                    <a:t>M</a:t>
                  </a:r>
                </a:p>
              </p:txBody>
            </p:sp>
            <p:sp>
              <p:nvSpPr>
                <p:cNvPr id="143379" name="Text Box 19"/>
                <p:cNvSpPr txBox="1">
                  <a:spLocks noChangeArrowheads="1"/>
                </p:cNvSpPr>
                <p:nvPr/>
              </p:nvSpPr>
              <p:spPr bwMode="auto">
                <a:xfrm>
                  <a:off x="2503" y="3776"/>
                  <a:ext cx="49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800" b="0" i="1"/>
                    <a:t>f</a:t>
                  </a:r>
                  <a:r>
                    <a:rPr lang="en-US" sz="1800" b="0" i="1" baseline="-25000"/>
                    <a:t>R</a:t>
                  </a:r>
                </a:p>
              </p:txBody>
            </p:sp>
            <p:sp>
              <p:nvSpPr>
                <p:cNvPr id="143380" name="Text Box 20"/>
                <p:cNvSpPr txBox="1">
                  <a:spLocks noChangeArrowheads="1"/>
                </p:cNvSpPr>
                <p:nvPr/>
              </p:nvSpPr>
              <p:spPr bwMode="auto">
                <a:xfrm>
                  <a:off x="3224" y="2956"/>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M</a:t>
                  </a:r>
                  <a:endParaRPr lang="en-US" sz="1800" i="1">
                    <a:solidFill>
                      <a:srgbClr val="FF0000"/>
                    </a:solidFill>
                    <a:latin typeface="Helvetica" charset="0"/>
                  </a:endParaRPr>
                </a:p>
              </p:txBody>
            </p:sp>
            <p:sp>
              <p:nvSpPr>
                <p:cNvPr id="143381" name="Text Box 21"/>
                <p:cNvSpPr txBox="1">
                  <a:spLocks noChangeArrowheads="1"/>
                </p:cNvSpPr>
                <p:nvPr/>
              </p:nvSpPr>
              <p:spPr bwMode="auto">
                <a:xfrm>
                  <a:off x="1400" y="2940"/>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M</a:t>
                  </a:r>
                  <a:endParaRPr lang="en-US" sz="1800" i="1">
                    <a:solidFill>
                      <a:srgbClr val="FF0000"/>
                    </a:solidFill>
                    <a:latin typeface="Helvetica" charset="0"/>
                  </a:endParaRPr>
                </a:p>
              </p:txBody>
            </p:sp>
            <p:sp>
              <p:nvSpPr>
                <p:cNvPr id="143382" name="Line 22"/>
                <p:cNvSpPr>
                  <a:spLocks noChangeShapeType="1"/>
                </p:cNvSpPr>
                <p:nvPr/>
              </p:nvSpPr>
              <p:spPr bwMode="auto">
                <a:xfrm>
                  <a:off x="2023" y="3052"/>
                  <a:ext cx="1464" cy="0"/>
                </a:xfrm>
                <a:prstGeom prst="line">
                  <a:avLst/>
                </a:prstGeom>
                <a:noFill/>
                <a:ln w="2857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83" name="Line 23"/>
                <p:cNvSpPr>
                  <a:spLocks noChangeShapeType="1"/>
                </p:cNvSpPr>
                <p:nvPr/>
              </p:nvSpPr>
              <p:spPr bwMode="auto">
                <a:xfrm>
                  <a:off x="2023" y="3748"/>
                  <a:ext cx="1464" cy="0"/>
                </a:xfrm>
                <a:prstGeom prst="line">
                  <a:avLst/>
                </a:prstGeom>
                <a:noFill/>
                <a:ln w="2857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84" name="Text Box 24"/>
                <p:cNvSpPr txBox="1">
                  <a:spLocks noChangeArrowheads="1"/>
                </p:cNvSpPr>
                <p:nvPr/>
              </p:nvSpPr>
              <p:spPr bwMode="auto">
                <a:xfrm>
                  <a:off x="1392" y="3616"/>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R</a:t>
                  </a:r>
                  <a:endParaRPr lang="en-US" sz="1800" i="1">
                    <a:solidFill>
                      <a:srgbClr val="FF0000"/>
                    </a:solidFill>
                    <a:latin typeface="Helvetica" charset="0"/>
                  </a:endParaRPr>
                </a:p>
              </p:txBody>
            </p:sp>
            <p:sp>
              <p:nvSpPr>
                <p:cNvPr id="143385" name="Text Box 25"/>
                <p:cNvSpPr txBox="1">
                  <a:spLocks noChangeArrowheads="1"/>
                </p:cNvSpPr>
                <p:nvPr/>
              </p:nvSpPr>
              <p:spPr bwMode="auto">
                <a:xfrm>
                  <a:off x="3240" y="3632"/>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R</a:t>
                  </a:r>
                  <a:endParaRPr lang="en-US" sz="1800" i="1">
                    <a:solidFill>
                      <a:srgbClr val="FF0000"/>
                    </a:solidFill>
                    <a:latin typeface="Helvetica" charset="0"/>
                  </a:endParaRPr>
                </a:p>
              </p:txBody>
            </p:sp>
            <p:sp>
              <p:nvSpPr>
                <p:cNvPr id="143386" name="Line 26"/>
                <p:cNvSpPr>
                  <a:spLocks noChangeShapeType="1"/>
                </p:cNvSpPr>
                <p:nvPr/>
              </p:nvSpPr>
              <p:spPr bwMode="auto">
                <a:xfrm flipV="1">
                  <a:off x="1831" y="3216"/>
                  <a:ext cx="0" cy="3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87" name="Line 27"/>
                <p:cNvSpPr>
                  <a:spLocks noChangeShapeType="1"/>
                </p:cNvSpPr>
                <p:nvPr/>
              </p:nvSpPr>
              <p:spPr bwMode="auto">
                <a:xfrm flipV="1">
                  <a:off x="3663" y="3216"/>
                  <a:ext cx="0" cy="3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88" name="Text Box 28"/>
                <p:cNvSpPr txBox="1">
                  <a:spLocks noChangeArrowheads="1"/>
                </p:cNvSpPr>
                <p:nvPr/>
              </p:nvSpPr>
              <p:spPr bwMode="auto">
                <a:xfrm>
                  <a:off x="1465" y="3320"/>
                  <a:ext cx="157"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solidFill>
                        <a:srgbClr val="FF0000"/>
                      </a:solidFill>
                    </a:rPr>
                    <a:t>I</a:t>
                  </a:r>
                </a:p>
              </p:txBody>
            </p:sp>
            <p:sp>
              <p:nvSpPr>
                <p:cNvPr id="143389" name="Text Box 29"/>
                <p:cNvSpPr txBox="1">
                  <a:spLocks noChangeArrowheads="1"/>
                </p:cNvSpPr>
                <p:nvPr/>
              </p:nvSpPr>
              <p:spPr bwMode="auto">
                <a:xfrm>
                  <a:off x="3809" y="3336"/>
                  <a:ext cx="157"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solidFill>
                        <a:srgbClr val="FF0000"/>
                      </a:solidFill>
                    </a:rPr>
                    <a:t>I</a:t>
                  </a:r>
                </a:p>
              </p:txBody>
            </p:sp>
          </p:grpSp>
          <p:grpSp>
            <p:nvGrpSpPr>
              <p:cNvPr id="143390" name="Group 30"/>
              <p:cNvGrpSpPr>
                <a:grpSpLocks/>
              </p:cNvGrpSpPr>
              <p:nvPr/>
            </p:nvGrpSpPr>
            <p:grpSpPr bwMode="auto">
              <a:xfrm>
                <a:off x="1868" y="804"/>
                <a:ext cx="1444" cy="1237"/>
                <a:chOff x="1868" y="804"/>
                <a:chExt cx="1444" cy="1237"/>
              </a:xfrm>
            </p:grpSpPr>
            <p:sp>
              <p:nvSpPr>
                <p:cNvPr id="143391" name="Text Box 31"/>
                <p:cNvSpPr txBox="1">
                  <a:spLocks noChangeArrowheads="1"/>
                </p:cNvSpPr>
                <p:nvPr/>
              </p:nvSpPr>
              <p:spPr bwMode="auto">
                <a:xfrm>
                  <a:off x="2388" y="1492"/>
                  <a:ext cx="49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800" b="0" i="1"/>
                    <a:t>f</a:t>
                  </a:r>
                  <a:r>
                    <a:rPr lang="en-US" sz="1800" b="0" i="1" baseline="-25000"/>
                    <a:t>MS</a:t>
                  </a:r>
                </a:p>
              </p:txBody>
            </p:sp>
            <p:sp>
              <p:nvSpPr>
                <p:cNvPr id="143392" name="Text Box 32"/>
                <p:cNvSpPr txBox="1">
                  <a:spLocks noChangeArrowheads="1"/>
                </p:cNvSpPr>
                <p:nvPr/>
              </p:nvSpPr>
              <p:spPr bwMode="auto">
                <a:xfrm>
                  <a:off x="2358" y="1156"/>
                  <a:ext cx="906"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M</a:t>
                  </a:r>
                  <a:r>
                    <a:rPr lang="en-US" sz="1800" baseline="-25000">
                      <a:latin typeface="Helvetica" charset="0"/>
                    </a:rPr>
                    <a:t>System</a:t>
                  </a:r>
                </a:p>
              </p:txBody>
            </p:sp>
            <p:sp>
              <p:nvSpPr>
                <p:cNvPr id="143393" name="Line 33"/>
                <p:cNvSpPr>
                  <a:spLocks noChangeShapeType="1"/>
                </p:cNvSpPr>
                <p:nvPr/>
              </p:nvSpPr>
              <p:spPr bwMode="auto">
                <a:xfrm>
                  <a:off x="1872" y="1248"/>
                  <a:ext cx="57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94" name="Line 34"/>
                <p:cNvSpPr>
                  <a:spLocks noChangeShapeType="1"/>
                </p:cNvSpPr>
                <p:nvPr/>
              </p:nvSpPr>
              <p:spPr bwMode="auto">
                <a:xfrm>
                  <a:off x="1920" y="1944"/>
                  <a:ext cx="57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95" name="Text Box 35"/>
                <p:cNvSpPr txBox="1">
                  <a:spLocks noChangeArrowheads="1"/>
                </p:cNvSpPr>
                <p:nvPr/>
              </p:nvSpPr>
              <p:spPr bwMode="auto">
                <a:xfrm>
                  <a:off x="2448" y="1808"/>
                  <a:ext cx="864"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M</a:t>
                  </a:r>
                  <a:r>
                    <a:rPr lang="en-US" sz="1800" baseline="-25000">
                      <a:latin typeface="Helvetica" charset="0"/>
                    </a:rPr>
                    <a:t>System</a:t>
                  </a:r>
                </a:p>
              </p:txBody>
            </p:sp>
            <p:sp>
              <p:nvSpPr>
                <p:cNvPr id="143396" name="Line 36"/>
                <p:cNvSpPr>
                  <a:spLocks noChangeShapeType="1"/>
                </p:cNvSpPr>
                <p:nvPr/>
              </p:nvSpPr>
              <p:spPr bwMode="auto">
                <a:xfrm flipV="1">
                  <a:off x="2835" y="1412"/>
                  <a:ext cx="0" cy="388"/>
                </a:xfrm>
                <a:prstGeom prst="line">
                  <a:avLst/>
                </a:prstGeom>
                <a:noFill/>
                <a:ln w="28575">
                  <a:solidFill>
                    <a:schemeClr val="accent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97" name="Text Box 37"/>
                <p:cNvSpPr txBox="1">
                  <a:spLocks noChangeArrowheads="1"/>
                </p:cNvSpPr>
                <p:nvPr/>
              </p:nvSpPr>
              <p:spPr bwMode="auto">
                <a:xfrm>
                  <a:off x="1868" y="804"/>
                  <a:ext cx="601" cy="40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solidFill>
                        <a:srgbClr val="FF0000"/>
                      </a:solidFill>
                    </a:rPr>
                    <a:t>System</a:t>
                  </a:r>
                </a:p>
                <a:p>
                  <a:pPr algn="ctr"/>
                  <a:r>
                    <a:rPr lang="en-US" sz="1800">
                      <a:solidFill>
                        <a:srgbClr val="FF0000"/>
                      </a:solidFill>
                    </a:rPr>
                    <a:t>Design</a:t>
                  </a:r>
                </a:p>
              </p:txBody>
            </p:sp>
          </p:grpSp>
          <p:grpSp>
            <p:nvGrpSpPr>
              <p:cNvPr id="143398" name="Group 38"/>
              <p:cNvGrpSpPr>
                <a:grpSpLocks/>
              </p:cNvGrpSpPr>
              <p:nvPr/>
            </p:nvGrpSpPr>
            <p:grpSpPr bwMode="auto">
              <a:xfrm>
                <a:off x="3060" y="800"/>
                <a:ext cx="1500" cy="1237"/>
                <a:chOff x="3060" y="800"/>
                <a:chExt cx="1500" cy="1237"/>
              </a:xfrm>
            </p:grpSpPr>
            <p:sp>
              <p:nvSpPr>
                <p:cNvPr id="143399" name="Text Box 39"/>
                <p:cNvSpPr txBox="1">
                  <a:spLocks noChangeArrowheads="1"/>
                </p:cNvSpPr>
                <p:nvPr/>
              </p:nvSpPr>
              <p:spPr bwMode="auto">
                <a:xfrm>
                  <a:off x="3684" y="1488"/>
                  <a:ext cx="49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800" b="0" i="1"/>
                    <a:t>f</a:t>
                  </a:r>
                  <a:r>
                    <a:rPr lang="en-US" sz="1800" b="0" i="1" baseline="-25000"/>
                    <a:t>MD</a:t>
                  </a:r>
                </a:p>
              </p:txBody>
            </p:sp>
            <p:sp>
              <p:nvSpPr>
                <p:cNvPr id="143400" name="Text Box 40"/>
                <p:cNvSpPr txBox="1">
                  <a:spLocks noChangeArrowheads="1"/>
                </p:cNvSpPr>
                <p:nvPr/>
              </p:nvSpPr>
              <p:spPr bwMode="auto">
                <a:xfrm>
                  <a:off x="3702" y="1128"/>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M</a:t>
                  </a:r>
                  <a:r>
                    <a:rPr lang="en-US" sz="1800" baseline="-25000">
                      <a:latin typeface="Helvetica" charset="0"/>
                    </a:rPr>
                    <a:t>Object</a:t>
                  </a:r>
                </a:p>
              </p:txBody>
            </p:sp>
            <p:sp>
              <p:nvSpPr>
                <p:cNvPr id="143401" name="Line 41"/>
                <p:cNvSpPr>
                  <a:spLocks noChangeShapeType="1"/>
                </p:cNvSpPr>
                <p:nvPr/>
              </p:nvSpPr>
              <p:spPr bwMode="auto">
                <a:xfrm>
                  <a:off x="3060" y="1244"/>
                  <a:ext cx="684"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02" name="Line 42"/>
                <p:cNvSpPr>
                  <a:spLocks noChangeShapeType="1"/>
                </p:cNvSpPr>
                <p:nvPr/>
              </p:nvSpPr>
              <p:spPr bwMode="auto">
                <a:xfrm>
                  <a:off x="3060" y="1940"/>
                  <a:ext cx="732"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03" name="Text Box 43"/>
                <p:cNvSpPr txBox="1">
                  <a:spLocks noChangeArrowheads="1"/>
                </p:cNvSpPr>
                <p:nvPr/>
              </p:nvSpPr>
              <p:spPr bwMode="auto">
                <a:xfrm>
                  <a:off x="3718" y="1804"/>
                  <a:ext cx="842"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800">
                      <a:latin typeface="Helvetica" charset="0"/>
                    </a:rPr>
                    <a:t>M</a:t>
                  </a:r>
                  <a:r>
                    <a:rPr lang="en-US" sz="1800" baseline="-25000">
                      <a:latin typeface="Helvetica" charset="0"/>
                    </a:rPr>
                    <a:t>Object</a:t>
                  </a:r>
                </a:p>
              </p:txBody>
            </p:sp>
            <p:sp>
              <p:nvSpPr>
                <p:cNvPr id="143404" name="Line 44"/>
                <p:cNvSpPr>
                  <a:spLocks noChangeShapeType="1"/>
                </p:cNvSpPr>
                <p:nvPr/>
              </p:nvSpPr>
              <p:spPr bwMode="auto">
                <a:xfrm flipV="1">
                  <a:off x="4131" y="1408"/>
                  <a:ext cx="0" cy="388"/>
                </a:xfrm>
                <a:prstGeom prst="line">
                  <a:avLst/>
                </a:prstGeom>
                <a:noFill/>
                <a:ln w="28575">
                  <a:solidFill>
                    <a:schemeClr val="accent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05" name="Text Box 45"/>
                <p:cNvSpPr txBox="1">
                  <a:spLocks noChangeArrowheads="1"/>
                </p:cNvSpPr>
                <p:nvPr/>
              </p:nvSpPr>
              <p:spPr bwMode="auto">
                <a:xfrm>
                  <a:off x="3181" y="800"/>
                  <a:ext cx="569" cy="40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solidFill>
                        <a:srgbClr val="FF0000"/>
                      </a:solidFill>
                    </a:rPr>
                    <a:t>Object</a:t>
                  </a:r>
                </a:p>
                <a:p>
                  <a:pPr algn="ctr"/>
                  <a:r>
                    <a:rPr lang="en-US" sz="1800">
                      <a:solidFill>
                        <a:srgbClr val="FF0000"/>
                      </a:solidFill>
                    </a:rPr>
                    <a:t>Design</a:t>
                  </a:r>
                </a:p>
              </p:txBody>
            </p:sp>
          </p:grpSp>
          <p:grpSp>
            <p:nvGrpSpPr>
              <p:cNvPr id="143406" name="Group 46"/>
              <p:cNvGrpSpPr>
                <a:grpSpLocks/>
              </p:cNvGrpSpPr>
              <p:nvPr/>
            </p:nvGrpSpPr>
            <p:grpSpPr bwMode="auto">
              <a:xfrm>
                <a:off x="4361" y="800"/>
                <a:ext cx="1495" cy="1227"/>
                <a:chOff x="4361" y="800"/>
                <a:chExt cx="1495" cy="1227"/>
              </a:xfrm>
            </p:grpSpPr>
            <p:sp>
              <p:nvSpPr>
                <p:cNvPr id="143407" name="Text Box 47"/>
                <p:cNvSpPr txBox="1">
                  <a:spLocks noChangeArrowheads="1"/>
                </p:cNvSpPr>
                <p:nvPr/>
              </p:nvSpPr>
              <p:spPr bwMode="auto">
                <a:xfrm>
                  <a:off x="4998" y="1138"/>
                  <a:ext cx="84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600">
                      <a:latin typeface="Helvetica" charset="0"/>
                    </a:rPr>
                    <a:t>M</a:t>
                  </a:r>
                  <a:r>
                    <a:rPr lang="en-US" sz="1600" baseline="-25000">
                      <a:latin typeface="Helvetica" charset="0"/>
                    </a:rPr>
                    <a:t>Impl</a:t>
                  </a:r>
                  <a:endParaRPr lang="en-US" sz="1800" baseline="-25000">
                    <a:latin typeface="Helvetica" charset="0"/>
                  </a:endParaRPr>
                </a:p>
              </p:txBody>
            </p:sp>
            <p:sp>
              <p:nvSpPr>
                <p:cNvPr id="143408" name="Text Box 48"/>
                <p:cNvSpPr txBox="1">
                  <a:spLocks noChangeArrowheads="1"/>
                </p:cNvSpPr>
                <p:nvPr/>
              </p:nvSpPr>
              <p:spPr bwMode="auto">
                <a:xfrm>
                  <a:off x="5014" y="1814"/>
                  <a:ext cx="84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600">
                      <a:latin typeface="Helvetica" charset="0"/>
                    </a:rPr>
                    <a:t>M</a:t>
                  </a:r>
                  <a:r>
                    <a:rPr lang="en-US" sz="1600" baseline="-25000">
                      <a:latin typeface="Helvetica" charset="0"/>
                    </a:rPr>
                    <a:t>Impl</a:t>
                  </a:r>
                </a:p>
              </p:txBody>
            </p:sp>
            <p:grpSp>
              <p:nvGrpSpPr>
                <p:cNvPr id="143409" name="Group 49"/>
                <p:cNvGrpSpPr>
                  <a:grpSpLocks/>
                </p:cNvGrpSpPr>
                <p:nvPr/>
              </p:nvGrpSpPr>
              <p:grpSpPr bwMode="auto">
                <a:xfrm>
                  <a:off x="4361" y="800"/>
                  <a:ext cx="1117" cy="1140"/>
                  <a:chOff x="4361" y="800"/>
                  <a:chExt cx="1117" cy="1140"/>
                </a:xfrm>
              </p:grpSpPr>
              <p:sp>
                <p:nvSpPr>
                  <p:cNvPr id="143410" name="Text Box 50"/>
                  <p:cNvSpPr txBox="1">
                    <a:spLocks noChangeArrowheads="1"/>
                  </p:cNvSpPr>
                  <p:nvPr/>
                </p:nvSpPr>
                <p:spPr bwMode="auto">
                  <a:xfrm>
                    <a:off x="4980" y="1488"/>
                    <a:ext cx="49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1800" b="0" i="1"/>
                      <a:t>f</a:t>
                    </a:r>
                    <a:r>
                      <a:rPr lang="en-US" sz="1800" b="0" i="1" baseline="-25000"/>
                      <a:t>Impl</a:t>
                    </a:r>
                  </a:p>
                </p:txBody>
              </p:sp>
              <p:sp>
                <p:nvSpPr>
                  <p:cNvPr id="143411" name="Line 51"/>
                  <p:cNvSpPr>
                    <a:spLocks noChangeShapeType="1"/>
                  </p:cNvSpPr>
                  <p:nvPr/>
                </p:nvSpPr>
                <p:spPr bwMode="auto">
                  <a:xfrm>
                    <a:off x="4464" y="1244"/>
                    <a:ext cx="72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12" name="Line 52"/>
                  <p:cNvSpPr>
                    <a:spLocks noChangeShapeType="1"/>
                  </p:cNvSpPr>
                  <p:nvPr/>
                </p:nvSpPr>
                <p:spPr bwMode="auto">
                  <a:xfrm>
                    <a:off x="4464" y="1940"/>
                    <a:ext cx="787"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13" name="Line 53"/>
                  <p:cNvSpPr>
                    <a:spLocks noChangeShapeType="1"/>
                  </p:cNvSpPr>
                  <p:nvPr/>
                </p:nvSpPr>
                <p:spPr bwMode="auto">
                  <a:xfrm flipV="1">
                    <a:off x="5427" y="1408"/>
                    <a:ext cx="0" cy="388"/>
                  </a:xfrm>
                  <a:prstGeom prst="line">
                    <a:avLst/>
                  </a:prstGeom>
                  <a:noFill/>
                  <a:ln w="28575">
                    <a:solidFill>
                      <a:schemeClr val="accent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14" name="Text Box 54"/>
                  <p:cNvSpPr txBox="1">
                    <a:spLocks noChangeArrowheads="1"/>
                  </p:cNvSpPr>
                  <p:nvPr/>
                </p:nvSpPr>
                <p:spPr bwMode="auto">
                  <a:xfrm>
                    <a:off x="4361" y="800"/>
                    <a:ext cx="803" cy="40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solidFill>
                          <a:srgbClr val="FF0000"/>
                        </a:solidFill>
                      </a:rPr>
                      <a:t>Implemen-</a:t>
                    </a:r>
                  </a:p>
                  <a:p>
                    <a:pPr algn="ctr"/>
                    <a:r>
                      <a:rPr lang="en-US" sz="1800">
                        <a:solidFill>
                          <a:srgbClr val="FF0000"/>
                        </a:solidFill>
                      </a:rPr>
                      <a:t>tation</a:t>
                    </a:r>
                  </a:p>
                </p:txBody>
              </p:sp>
            </p:grpSp>
          </p:grpSp>
        </p:grpSp>
      </p:grpSp>
      <p:grpSp>
        <p:nvGrpSpPr>
          <p:cNvPr id="143415" name="Group 55"/>
          <p:cNvGrpSpPr>
            <a:grpSpLocks/>
          </p:cNvGrpSpPr>
          <p:nvPr/>
        </p:nvGrpSpPr>
        <p:grpSpPr bwMode="auto">
          <a:xfrm>
            <a:off x="6934200" y="3503612"/>
            <a:ext cx="1600200" cy="369888"/>
            <a:chOff x="4368" y="2207"/>
            <a:chExt cx="1008" cy="233"/>
          </a:xfrm>
        </p:grpSpPr>
        <p:sp>
          <p:nvSpPr>
            <p:cNvPr id="143416" name="Line 56"/>
            <p:cNvSpPr>
              <a:spLocks noChangeShapeType="1"/>
            </p:cNvSpPr>
            <p:nvPr/>
          </p:nvSpPr>
          <p:spPr bwMode="auto">
            <a:xfrm flipH="1">
              <a:off x="4368" y="2208"/>
              <a:ext cx="1008"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17" name="Text Box 57"/>
            <p:cNvSpPr txBox="1">
              <a:spLocks noChangeArrowheads="1"/>
            </p:cNvSpPr>
            <p:nvPr/>
          </p:nvSpPr>
          <p:spPr bwMode="auto">
            <a:xfrm>
              <a:off x="4419" y="2207"/>
              <a:ext cx="790" cy="23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latin typeface="Palatino" charset="0"/>
                </a:rPr>
                <a:t>Verification</a:t>
              </a:r>
            </a:p>
          </p:txBody>
        </p:sp>
      </p:grpSp>
      <p:grpSp>
        <p:nvGrpSpPr>
          <p:cNvPr id="143418" name="Group 58"/>
          <p:cNvGrpSpPr>
            <a:grpSpLocks/>
          </p:cNvGrpSpPr>
          <p:nvPr/>
        </p:nvGrpSpPr>
        <p:grpSpPr bwMode="auto">
          <a:xfrm>
            <a:off x="4876802" y="3503612"/>
            <a:ext cx="1443038" cy="369888"/>
            <a:chOff x="3072" y="2207"/>
            <a:chExt cx="909" cy="233"/>
          </a:xfrm>
        </p:grpSpPr>
        <p:sp>
          <p:nvSpPr>
            <p:cNvPr id="143419" name="Line 59"/>
            <p:cNvSpPr>
              <a:spLocks noChangeShapeType="1"/>
            </p:cNvSpPr>
            <p:nvPr/>
          </p:nvSpPr>
          <p:spPr bwMode="auto">
            <a:xfrm flipH="1">
              <a:off x="3072" y="2208"/>
              <a:ext cx="864"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20" name="Text Box 60"/>
            <p:cNvSpPr txBox="1">
              <a:spLocks noChangeArrowheads="1"/>
            </p:cNvSpPr>
            <p:nvPr/>
          </p:nvSpPr>
          <p:spPr bwMode="auto">
            <a:xfrm>
              <a:off x="3191" y="2207"/>
              <a:ext cx="790" cy="23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latin typeface="Palatino" charset="0"/>
                </a:rPr>
                <a:t>Verification</a:t>
              </a:r>
            </a:p>
          </p:txBody>
        </p:sp>
      </p:grpSp>
      <p:grpSp>
        <p:nvGrpSpPr>
          <p:cNvPr id="143421" name="Group 61"/>
          <p:cNvGrpSpPr>
            <a:grpSpLocks/>
          </p:cNvGrpSpPr>
          <p:nvPr/>
        </p:nvGrpSpPr>
        <p:grpSpPr bwMode="auto">
          <a:xfrm>
            <a:off x="2743200" y="3503612"/>
            <a:ext cx="1524000" cy="369888"/>
            <a:chOff x="1728" y="2207"/>
            <a:chExt cx="960" cy="233"/>
          </a:xfrm>
        </p:grpSpPr>
        <p:sp>
          <p:nvSpPr>
            <p:cNvPr id="143422" name="Line 62"/>
            <p:cNvSpPr>
              <a:spLocks noChangeShapeType="1"/>
            </p:cNvSpPr>
            <p:nvPr/>
          </p:nvSpPr>
          <p:spPr bwMode="auto">
            <a:xfrm flipH="1">
              <a:off x="1728" y="2208"/>
              <a:ext cx="96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23" name="Text Box 63"/>
            <p:cNvSpPr txBox="1">
              <a:spLocks noChangeArrowheads="1"/>
            </p:cNvSpPr>
            <p:nvPr/>
          </p:nvSpPr>
          <p:spPr bwMode="auto">
            <a:xfrm>
              <a:off x="1827" y="2207"/>
              <a:ext cx="790" cy="23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latin typeface="Palatino" charset="0"/>
                </a:rPr>
                <a:t>Verification</a:t>
              </a:r>
            </a:p>
          </p:txBody>
        </p:sp>
      </p:grpSp>
      <p:grpSp>
        <p:nvGrpSpPr>
          <p:cNvPr id="143424" name="Group 64"/>
          <p:cNvGrpSpPr>
            <a:grpSpLocks/>
          </p:cNvGrpSpPr>
          <p:nvPr/>
        </p:nvGrpSpPr>
        <p:grpSpPr bwMode="auto">
          <a:xfrm>
            <a:off x="762000" y="3503612"/>
            <a:ext cx="1371600" cy="369888"/>
            <a:chOff x="480" y="2207"/>
            <a:chExt cx="864" cy="233"/>
          </a:xfrm>
        </p:grpSpPr>
        <p:sp>
          <p:nvSpPr>
            <p:cNvPr id="143425" name="Line 65"/>
            <p:cNvSpPr>
              <a:spLocks noChangeShapeType="1"/>
            </p:cNvSpPr>
            <p:nvPr/>
          </p:nvSpPr>
          <p:spPr bwMode="auto">
            <a:xfrm flipH="1">
              <a:off x="480" y="2208"/>
              <a:ext cx="864"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26" name="Text Box 66"/>
            <p:cNvSpPr txBox="1">
              <a:spLocks noChangeArrowheads="1"/>
            </p:cNvSpPr>
            <p:nvPr/>
          </p:nvSpPr>
          <p:spPr bwMode="auto">
            <a:xfrm>
              <a:off x="587" y="2207"/>
              <a:ext cx="717" cy="23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latin typeface="Palatino" charset="0"/>
                </a:rPr>
                <a:t>Validation</a:t>
              </a:r>
            </a:p>
          </p:txBody>
        </p:sp>
      </p:grpSp>
      <p:sp>
        <p:nvSpPr>
          <p:cNvPr id="143427" name="Line 67"/>
          <p:cNvSpPr>
            <a:spLocks noChangeShapeType="1"/>
          </p:cNvSpPr>
          <p:nvPr/>
        </p:nvSpPr>
        <p:spPr bwMode="auto">
          <a:xfrm>
            <a:off x="3124200" y="4876800"/>
            <a:ext cx="23622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28" name="Line 68"/>
          <p:cNvSpPr>
            <a:spLocks noChangeShapeType="1"/>
          </p:cNvSpPr>
          <p:nvPr/>
        </p:nvSpPr>
        <p:spPr bwMode="auto">
          <a:xfrm>
            <a:off x="3200400" y="5867400"/>
            <a:ext cx="23622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29" name="Line 69"/>
          <p:cNvSpPr>
            <a:spLocks noChangeShapeType="1"/>
          </p:cNvSpPr>
          <p:nvPr/>
        </p:nvSpPr>
        <p:spPr bwMode="auto">
          <a:xfrm>
            <a:off x="2133600" y="2209800"/>
            <a:ext cx="0" cy="6096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30" name="Line 70"/>
          <p:cNvSpPr>
            <a:spLocks noChangeShapeType="1"/>
          </p:cNvSpPr>
          <p:nvPr/>
        </p:nvSpPr>
        <p:spPr bwMode="auto">
          <a:xfrm>
            <a:off x="4038600" y="2209800"/>
            <a:ext cx="0" cy="6858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31" name="Line 71"/>
          <p:cNvSpPr>
            <a:spLocks noChangeShapeType="1"/>
          </p:cNvSpPr>
          <p:nvPr/>
        </p:nvSpPr>
        <p:spPr bwMode="auto">
          <a:xfrm>
            <a:off x="6324600" y="2133600"/>
            <a:ext cx="0" cy="762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32" name="Line 72"/>
          <p:cNvSpPr>
            <a:spLocks noChangeShapeType="1"/>
          </p:cNvSpPr>
          <p:nvPr/>
        </p:nvSpPr>
        <p:spPr bwMode="auto">
          <a:xfrm>
            <a:off x="8686800" y="2133600"/>
            <a:ext cx="0" cy="762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433" name="Line 73"/>
          <p:cNvSpPr>
            <a:spLocks noChangeShapeType="1"/>
          </p:cNvSpPr>
          <p:nvPr/>
        </p:nvSpPr>
        <p:spPr bwMode="auto">
          <a:xfrm>
            <a:off x="533400" y="2209800"/>
            <a:ext cx="0" cy="6096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Tree>
    <p:extLst>
      <p:ext uri="{BB962C8B-B14F-4D97-AF65-F5344CB8AC3E}">
        <p14:creationId xmlns:p14="http://schemas.microsoft.com/office/powerpoint/2010/main" val="1135931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3415"/>
                                        </p:tgtEl>
                                        <p:attrNameLst>
                                          <p:attrName>style.visibility</p:attrName>
                                        </p:attrNameLst>
                                      </p:cBhvr>
                                      <p:to>
                                        <p:strVal val="visible"/>
                                      </p:to>
                                    </p:set>
                                    <p:anim calcmode="lin" valueType="num">
                                      <p:cBhvr additive="base">
                                        <p:cTn id="7" dur="500" fill="hold"/>
                                        <p:tgtEl>
                                          <p:spTgt spid="143415"/>
                                        </p:tgtEl>
                                        <p:attrNameLst>
                                          <p:attrName>ppt_x</p:attrName>
                                        </p:attrNameLst>
                                      </p:cBhvr>
                                      <p:tavLst>
                                        <p:tav tm="0">
                                          <p:val>
                                            <p:strVal val="1+#ppt_w/2"/>
                                          </p:val>
                                        </p:tav>
                                        <p:tav tm="100000">
                                          <p:val>
                                            <p:strVal val="#ppt_x"/>
                                          </p:val>
                                        </p:tav>
                                      </p:tavLst>
                                    </p:anim>
                                    <p:anim calcmode="lin" valueType="num">
                                      <p:cBhvr additive="base">
                                        <p:cTn id="8" dur="500" fill="hold"/>
                                        <p:tgtEl>
                                          <p:spTgt spid="1434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43418"/>
                                        </p:tgtEl>
                                        <p:attrNameLst>
                                          <p:attrName>style.visibility</p:attrName>
                                        </p:attrNameLst>
                                      </p:cBhvr>
                                      <p:to>
                                        <p:strVal val="visible"/>
                                      </p:to>
                                    </p:set>
                                    <p:anim calcmode="lin" valueType="num">
                                      <p:cBhvr additive="base">
                                        <p:cTn id="13" dur="500" fill="hold"/>
                                        <p:tgtEl>
                                          <p:spTgt spid="143418"/>
                                        </p:tgtEl>
                                        <p:attrNameLst>
                                          <p:attrName>ppt_x</p:attrName>
                                        </p:attrNameLst>
                                      </p:cBhvr>
                                      <p:tavLst>
                                        <p:tav tm="0">
                                          <p:val>
                                            <p:strVal val="1+#ppt_w/2"/>
                                          </p:val>
                                        </p:tav>
                                        <p:tav tm="100000">
                                          <p:val>
                                            <p:strVal val="#ppt_x"/>
                                          </p:val>
                                        </p:tav>
                                      </p:tavLst>
                                    </p:anim>
                                    <p:anim calcmode="lin" valueType="num">
                                      <p:cBhvr additive="base">
                                        <p:cTn id="14" dur="500" fill="hold"/>
                                        <p:tgtEl>
                                          <p:spTgt spid="1434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43421"/>
                                        </p:tgtEl>
                                        <p:attrNameLst>
                                          <p:attrName>style.visibility</p:attrName>
                                        </p:attrNameLst>
                                      </p:cBhvr>
                                      <p:to>
                                        <p:strVal val="visible"/>
                                      </p:to>
                                    </p:set>
                                    <p:anim calcmode="lin" valueType="num">
                                      <p:cBhvr additive="base">
                                        <p:cTn id="19" dur="500" fill="hold"/>
                                        <p:tgtEl>
                                          <p:spTgt spid="143421"/>
                                        </p:tgtEl>
                                        <p:attrNameLst>
                                          <p:attrName>ppt_x</p:attrName>
                                        </p:attrNameLst>
                                      </p:cBhvr>
                                      <p:tavLst>
                                        <p:tav tm="0">
                                          <p:val>
                                            <p:strVal val="1+#ppt_w/2"/>
                                          </p:val>
                                        </p:tav>
                                        <p:tav tm="100000">
                                          <p:val>
                                            <p:strVal val="#ppt_x"/>
                                          </p:val>
                                        </p:tav>
                                      </p:tavLst>
                                    </p:anim>
                                    <p:anim calcmode="lin" valueType="num">
                                      <p:cBhvr additive="base">
                                        <p:cTn id="20" dur="500" fill="hold"/>
                                        <p:tgtEl>
                                          <p:spTgt spid="1434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43424"/>
                                        </p:tgtEl>
                                        <p:attrNameLst>
                                          <p:attrName>style.visibility</p:attrName>
                                        </p:attrNameLst>
                                      </p:cBhvr>
                                      <p:to>
                                        <p:strVal val="visible"/>
                                      </p:to>
                                    </p:set>
                                    <p:anim calcmode="lin" valueType="num">
                                      <p:cBhvr additive="base">
                                        <p:cTn id="25" dur="500" fill="hold"/>
                                        <p:tgtEl>
                                          <p:spTgt spid="143424"/>
                                        </p:tgtEl>
                                        <p:attrNameLst>
                                          <p:attrName>ppt_x</p:attrName>
                                        </p:attrNameLst>
                                      </p:cBhvr>
                                      <p:tavLst>
                                        <p:tav tm="0">
                                          <p:val>
                                            <p:strVal val="1+#ppt_w/2"/>
                                          </p:val>
                                        </p:tav>
                                        <p:tav tm="100000">
                                          <p:val>
                                            <p:strVal val="#ppt_x"/>
                                          </p:val>
                                        </p:tav>
                                      </p:tavLst>
                                    </p:anim>
                                    <p:anim calcmode="lin" valueType="num">
                                      <p:cBhvr additive="base">
                                        <p:cTn id="26" dur="500" fill="hold"/>
                                        <p:tgtEl>
                                          <p:spTgt spid="1434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a:xfrm>
            <a:off x="533506" y="179388"/>
            <a:ext cx="8610494" cy="688975"/>
          </a:xfrm>
        </p:spPr>
        <p:txBody>
          <a:bodyPr/>
          <a:lstStyle/>
          <a:p>
            <a:r>
              <a:rPr lang="en-US" sz="2000"/>
              <a:t>Correctness, Completeness and Consistency</a:t>
            </a:r>
          </a:p>
        </p:txBody>
      </p:sp>
      <p:sp>
        <p:nvSpPr>
          <p:cNvPr id="141315" name="Rectangle 1027"/>
          <p:cNvSpPr>
            <a:spLocks noGrp="1" noChangeArrowheads="1"/>
          </p:cNvSpPr>
          <p:nvPr>
            <p:ph type="body" idx="1"/>
          </p:nvPr>
        </p:nvSpPr>
        <p:spPr>
          <a:xfrm>
            <a:off x="381000" y="990600"/>
            <a:ext cx="8255000" cy="4921250"/>
          </a:xfrm>
        </p:spPr>
        <p:txBody>
          <a:bodyPr/>
          <a:lstStyle/>
          <a:p>
            <a:r>
              <a:rPr lang="en-US" sz="2000"/>
              <a:t>Verification is an equivalence check between the transformation of two models:</a:t>
            </a:r>
          </a:p>
          <a:p>
            <a:pPr lvl="1"/>
            <a:r>
              <a:rPr lang="en-US" sz="1800"/>
              <a:t>We have two models, is the transformation between them correct?</a:t>
            </a:r>
          </a:p>
          <a:p>
            <a:r>
              <a:rPr lang="en-US" sz="2000"/>
              <a:t>Validation is different. We don</a:t>
            </a:r>
            <a:r>
              <a:rPr lang="ja-JP" altLang="en-US" sz="2000">
                <a:latin typeface="Arial"/>
              </a:rPr>
              <a:t>’</a:t>
            </a:r>
            <a:r>
              <a:rPr lang="en-US" sz="2000"/>
              <a:t>t have two models, we need to compare one model with reality</a:t>
            </a:r>
          </a:p>
          <a:p>
            <a:pPr lvl="1"/>
            <a:r>
              <a:rPr lang="ja-JP" altLang="en-US" sz="1800">
                <a:latin typeface="Arial"/>
              </a:rPr>
              <a:t>“</a:t>
            </a:r>
            <a:r>
              <a:rPr lang="en-US" sz="1800"/>
              <a:t>Reality</a:t>
            </a:r>
            <a:r>
              <a:rPr lang="ja-JP" altLang="en-US" sz="1800">
                <a:latin typeface="Arial"/>
              </a:rPr>
              <a:t>”</a:t>
            </a:r>
            <a:r>
              <a:rPr lang="en-US" sz="1800"/>
              <a:t> can also be an artificial system, like an legacy system</a:t>
            </a:r>
          </a:p>
          <a:p>
            <a:r>
              <a:rPr lang="en-US" sz="2000"/>
              <a:t>Validation is a critical step in the development process Requirements should be validated with the client and the user. </a:t>
            </a:r>
          </a:p>
          <a:p>
            <a:pPr lvl="1"/>
            <a:r>
              <a:rPr lang="en-US" sz="1800"/>
              <a:t>Techniques: Formal and informal reviews (Meetings, requirements review)</a:t>
            </a:r>
          </a:p>
          <a:p>
            <a:r>
              <a:rPr lang="en-US" sz="2000" b="1" i="1"/>
              <a:t>Requirements validation</a:t>
            </a:r>
            <a:r>
              <a:rPr lang="en-US" sz="2000"/>
              <a:t> involves the following checks</a:t>
            </a:r>
          </a:p>
          <a:p>
            <a:pPr lvl="1"/>
            <a:r>
              <a:rPr lang="en-US" sz="1800"/>
              <a:t>Correctness  </a:t>
            </a:r>
          </a:p>
          <a:p>
            <a:pPr lvl="1"/>
            <a:r>
              <a:rPr lang="en-US" sz="1800"/>
              <a:t>Completeness</a:t>
            </a:r>
          </a:p>
          <a:p>
            <a:pPr lvl="1"/>
            <a:r>
              <a:rPr lang="en-US" sz="1800"/>
              <a:t>Ambiguity</a:t>
            </a:r>
          </a:p>
          <a:p>
            <a:pPr lvl="1"/>
            <a:r>
              <a:rPr lang="en-US" sz="1800"/>
              <a:t>Realism</a:t>
            </a:r>
          </a:p>
        </p:txBody>
      </p:sp>
    </p:spTree>
    <p:extLst>
      <p:ext uri="{BB962C8B-B14F-4D97-AF65-F5344CB8AC3E}">
        <p14:creationId xmlns:p14="http://schemas.microsoft.com/office/powerpoint/2010/main" val="8162530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a:xfrm>
            <a:off x="914496" y="179388"/>
            <a:ext cx="8229504" cy="688975"/>
          </a:xfrm>
        </p:spPr>
        <p:txBody>
          <a:bodyPr/>
          <a:lstStyle/>
          <a:p>
            <a:r>
              <a:rPr lang="en-US" sz="2400" dirty="0"/>
              <a:t>Modeling Checklist for the Review</a:t>
            </a:r>
          </a:p>
        </p:txBody>
      </p:sp>
      <p:sp>
        <p:nvSpPr>
          <p:cNvPr id="144387" name="Rectangle 1027"/>
          <p:cNvSpPr>
            <a:spLocks noGrp="1" noChangeArrowheads="1"/>
          </p:cNvSpPr>
          <p:nvPr>
            <p:ph type="body" idx="1"/>
          </p:nvPr>
        </p:nvSpPr>
        <p:spPr>
          <a:xfrm>
            <a:off x="355600" y="869950"/>
            <a:ext cx="8255000" cy="4921250"/>
          </a:xfrm>
        </p:spPr>
        <p:txBody>
          <a:bodyPr/>
          <a:lstStyle/>
          <a:p>
            <a:r>
              <a:rPr lang="en-US" sz="2000" dirty="0"/>
              <a:t>Is the model correct?  </a:t>
            </a:r>
          </a:p>
          <a:p>
            <a:pPr lvl="1"/>
            <a:r>
              <a:rPr lang="en-US" sz="1800" dirty="0"/>
              <a:t>A model is correct if it represents the client</a:t>
            </a:r>
            <a:r>
              <a:rPr lang="ja-JP" altLang="en-US" sz="1800" dirty="0">
                <a:latin typeface="Arial"/>
              </a:rPr>
              <a:t>’</a:t>
            </a:r>
            <a:r>
              <a:rPr lang="en-US" sz="1800" dirty="0"/>
              <a:t>s view of the the system: Everything is the model represents an aspect of reality </a:t>
            </a:r>
          </a:p>
          <a:p>
            <a:pPr lvl="2"/>
            <a:endParaRPr lang="en-US" sz="1600" dirty="0"/>
          </a:p>
          <a:p>
            <a:r>
              <a:rPr lang="en-US" sz="2000" dirty="0"/>
              <a:t>Is the model complete?</a:t>
            </a:r>
          </a:p>
          <a:p>
            <a:pPr lvl="1"/>
            <a:r>
              <a:rPr lang="en-US" sz="1800" dirty="0"/>
              <a:t>Every scenario through the system, including exceptions, is described. </a:t>
            </a:r>
          </a:p>
          <a:p>
            <a:r>
              <a:rPr lang="en-US" sz="2000" dirty="0"/>
              <a:t>Is the model consistent?</a:t>
            </a:r>
          </a:p>
          <a:p>
            <a:pPr lvl="1"/>
            <a:r>
              <a:rPr lang="en-US" sz="1800" dirty="0"/>
              <a:t>The model does not have components that contradict themselves (for example, deliver contradicting results)</a:t>
            </a:r>
          </a:p>
          <a:p>
            <a:r>
              <a:rPr lang="en-US" sz="2000" dirty="0"/>
              <a:t>Is the model unambiguous?</a:t>
            </a:r>
          </a:p>
          <a:p>
            <a:pPr lvl="1"/>
            <a:r>
              <a:rPr lang="en-US" sz="1800" dirty="0"/>
              <a:t>The model describes one system (one reality), not many</a:t>
            </a:r>
          </a:p>
          <a:p>
            <a:r>
              <a:rPr lang="en-US" sz="2000" dirty="0"/>
              <a:t>Is the model realistic?</a:t>
            </a:r>
          </a:p>
          <a:p>
            <a:pPr lvl="1"/>
            <a:r>
              <a:rPr lang="en-US" sz="1800" dirty="0"/>
              <a:t>The model can be implemented without problems</a:t>
            </a:r>
          </a:p>
          <a:p>
            <a:endParaRPr lang="en-US" sz="2000" dirty="0"/>
          </a:p>
        </p:txBody>
      </p:sp>
    </p:spTree>
    <p:extLst>
      <p:ext uri="{BB962C8B-B14F-4D97-AF65-F5344CB8AC3E}">
        <p14:creationId xmlns:p14="http://schemas.microsoft.com/office/powerpoint/2010/main" val="22723607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66892" y="179388"/>
            <a:ext cx="8077108" cy="688975"/>
          </a:xfrm>
          <a:noFill/>
          <a:ln/>
        </p:spPr>
        <p:txBody>
          <a:bodyPr/>
          <a:lstStyle/>
          <a:p>
            <a:r>
              <a:rPr lang="en-US" dirty="0"/>
              <a:t>Diagram Checklist for the RAD</a:t>
            </a:r>
          </a:p>
        </p:txBody>
      </p:sp>
      <p:sp>
        <p:nvSpPr>
          <p:cNvPr id="71683" name="Rectangle 3"/>
          <p:cNvSpPr>
            <a:spLocks noGrp="1" noChangeArrowheads="1"/>
          </p:cNvSpPr>
          <p:nvPr>
            <p:ph type="body" idx="1"/>
          </p:nvPr>
        </p:nvSpPr>
        <p:spPr>
          <a:xfrm>
            <a:off x="330200" y="990600"/>
            <a:ext cx="8509000" cy="4921250"/>
          </a:xfrm>
          <a:noFill/>
          <a:ln/>
        </p:spPr>
        <p:txBody>
          <a:bodyPr/>
          <a:lstStyle/>
          <a:p>
            <a:r>
              <a:rPr lang="en-US" sz="2000"/>
              <a:t>One problem with modeling:</a:t>
            </a:r>
          </a:p>
          <a:p>
            <a:pPr lvl="1"/>
            <a:r>
              <a:rPr lang="en-US" sz="1800"/>
              <a:t>We describe a system model with many different views (class diagram, use cases, sequence diagrams, )state charts)</a:t>
            </a:r>
          </a:p>
          <a:p>
            <a:r>
              <a:rPr lang="en-US" sz="2000"/>
              <a:t>We need to check the equivalence of these views as well </a:t>
            </a:r>
          </a:p>
          <a:p>
            <a:r>
              <a:rPr lang="en-US" sz="2000"/>
              <a:t>Syntactical check of the models</a:t>
            </a:r>
          </a:p>
          <a:p>
            <a:pPr lvl="1"/>
            <a:r>
              <a:rPr lang="en-US" sz="1800"/>
              <a:t>Check for consistent naming of classes, attributes, methods in different subsystems</a:t>
            </a:r>
          </a:p>
          <a:p>
            <a:pPr lvl="1"/>
            <a:r>
              <a:rPr lang="en-US" sz="1800"/>
              <a:t>Identify dangling associations (associations pointing to nowhere)</a:t>
            </a:r>
          </a:p>
          <a:p>
            <a:pPr lvl="1"/>
            <a:r>
              <a:rPr lang="en-US" sz="1800"/>
              <a:t>Identify double- defined classes </a:t>
            </a:r>
          </a:p>
          <a:p>
            <a:pPr lvl="1"/>
            <a:r>
              <a:rPr lang="en-US" sz="1800"/>
              <a:t>Identify missing classes (mentioned in one model but not defined anywhere)</a:t>
            </a:r>
          </a:p>
          <a:p>
            <a:pPr lvl="1"/>
            <a:r>
              <a:rPr lang="en-US" sz="1800"/>
              <a:t>Check for classes with the same name but different meanings</a:t>
            </a:r>
          </a:p>
          <a:p>
            <a:r>
              <a:rPr lang="en-US" sz="2000"/>
              <a:t>Don</a:t>
            </a:r>
            <a:r>
              <a:rPr lang="ja-JP" altLang="en-US" sz="2000">
                <a:latin typeface="Arial"/>
              </a:rPr>
              <a:t>’</a:t>
            </a:r>
            <a:r>
              <a:rPr lang="en-US" sz="2000"/>
              <a:t>t rely on CASE  tools for these checks</a:t>
            </a:r>
          </a:p>
          <a:p>
            <a:pPr lvl="1"/>
            <a:r>
              <a:rPr lang="en-US" sz="1800"/>
              <a:t>Many of the existing tools don</a:t>
            </a:r>
            <a:r>
              <a:rPr lang="ja-JP" altLang="en-US" sz="1800">
                <a:latin typeface="Arial"/>
              </a:rPr>
              <a:t>’</a:t>
            </a:r>
            <a:r>
              <a:rPr lang="en-US" sz="1800"/>
              <a:t>t do all these checks for you.</a:t>
            </a:r>
          </a:p>
          <a:p>
            <a:r>
              <a:rPr lang="en-US" sz="2000"/>
              <a:t>Examples for syntactical problems with UML diagrams</a:t>
            </a:r>
          </a:p>
        </p:txBody>
      </p:sp>
    </p:spTree>
    <p:extLst>
      <p:ext uri="{BB962C8B-B14F-4D97-AF65-F5344CB8AC3E}">
        <p14:creationId xmlns:p14="http://schemas.microsoft.com/office/powerpoint/2010/main" val="5385379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6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16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168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1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6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16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16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168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68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1683">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16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30560</TotalTime>
  <Pages>0</Pages>
  <Words>8015</Words>
  <Characters>0</Characters>
  <Application>Microsoft Macintosh PowerPoint</Application>
  <DocSecurity>0</DocSecurity>
  <PresentationFormat>全屏显示(4:3)</PresentationFormat>
  <Lines>0</Lines>
  <Paragraphs>1458</Paragraphs>
  <Slides>119</Slides>
  <Notes>28</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119</vt:i4>
      </vt:variant>
    </vt:vector>
  </HeadingPairs>
  <TitlesOfParts>
    <vt:vector size="135" baseType="lpstr">
      <vt:lpstr>Courier</vt:lpstr>
      <vt:lpstr>Helvetica</vt:lpstr>
      <vt:lpstr>Lucida Sans Typewriter</vt:lpstr>
      <vt:lpstr>ＭＳ Ｐゴシック</vt:lpstr>
      <vt:lpstr>Palatino</vt:lpstr>
      <vt:lpstr>Symbol</vt:lpstr>
      <vt:lpstr>Times</vt:lpstr>
      <vt:lpstr>Times New Roman</vt:lpstr>
      <vt:lpstr>Wingdings</vt:lpstr>
      <vt:lpstr>黑体</vt:lpstr>
      <vt:lpstr>华文新魏</vt:lpstr>
      <vt:lpstr>楷体_GB2312</vt:lpstr>
      <vt:lpstr>宋体</vt:lpstr>
      <vt:lpstr>Arial</vt:lpstr>
      <vt:lpstr>1_自定义设计方案</vt:lpstr>
      <vt:lpstr>2_自定义设计方案</vt:lpstr>
      <vt:lpstr>5. Analysis</vt:lpstr>
      <vt:lpstr>Outline</vt:lpstr>
      <vt:lpstr>1. Analysis: Bridging What to How</vt:lpstr>
      <vt:lpstr>2. Models for Analysis</vt:lpstr>
      <vt:lpstr>2.1 Reality and Model</vt:lpstr>
      <vt:lpstr>2.2 Why models? </vt:lpstr>
      <vt:lpstr>2.3 What is a  “good” model?</vt:lpstr>
      <vt:lpstr>2.4 Models of models of models...</vt:lpstr>
      <vt:lpstr>2.5 Analysis Model</vt:lpstr>
      <vt:lpstr> Products of requirements elicitation and analysis.</vt:lpstr>
      <vt:lpstr>PowerPoint 演示文稿</vt:lpstr>
      <vt:lpstr>3. Analysis Activities</vt:lpstr>
      <vt:lpstr>Analysis Activities</vt:lpstr>
      <vt:lpstr>3.1 Object Identifications </vt:lpstr>
      <vt:lpstr>3.1.1 Object Identification</vt:lpstr>
      <vt:lpstr>//</vt:lpstr>
      <vt:lpstr>3.1.2 Pieces of an Object Model</vt:lpstr>
      <vt:lpstr>3.1.3 Object Types</vt:lpstr>
      <vt:lpstr>PowerPoint 演示文稿</vt:lpstr>
      <vt:lpstr>3.1.4 How do you find objects?</vt:lpstr>
      <vt:lpstr>Finding Participating Objects in Use Cases</vt:lpstr>
      <vt:lpstr>Example: Flow of events</vt:lpstr>
      <vt:lpstr>Mapping parts of speech to object model components [Abbott, 1983]</vt:lpstr>
      <vt:lpstr>Mapping parts of speech to object model components [Abbott, 1983]</vt:lpstr>
      <vt:lpstr>Mapping parts of speech to object model components [Abbott, 1983]</vt:lpstr>
      <vt:lpstr>Generation of a class diagram from flow of events</vt:lpstr>
      <vt:lpstr>ReportEmergency use case flow of events</vt:lpstr>
      <vt:lpstr>Abbott’s technique for mapping parts of speech to model components</vt:lpstr>
      <vt:lpstr>(1) Heuristics for identifying entity objects</vt:lpstr>
      <vt:lpstr>(2) Heuristics for Identifying boundary objects</vt:lpstr>
      <vt:lpstr> (3) Heuristics for Identifying control objects</vt:lpstr>
      <vt:lpstr>Example: 2BWatch Objects</vt:lpstr>
      <vt:lpstr>Naming of Object Types in UML </vt:lpstr>
      <vt:lpstr>3.2 Mapping Use Cases to Objects with Sequence Diagrams</vt:lpstr>
      <vt:lpstr>Sequence diagram for the ReportEmergency use case.</vt:lpstr>
      <vt:lpstr>PowerPoint 演示文稿</vt:lpstr>
      <vt:lpstr>PowerPoint 演示文稿</vt:lpstr>
      <vt:lpstr>Heuristics for Sequence Diagrams</vt:lpstr>
      <vt:lpstr>An ARENA Sequence Diagram : Create Tournament</vt:lpstr>
      <vt:lpstr>Impact on  ARENA’s Object Model</vt:lpstr>
      <vt:lpstr>PowerPoint 演示文稿</vt:lpstr>
      <vt:lpstr>PowerPoint 演示文稿</vt:lpstr>
      <vt:lpstr>Impact on  ARENA’s Object Model (ctd)</vt:lpstr>
      <vt:lpstr>Example from the Sequence Diagram</vt:lpstr>
      <vt:lpstr>PowerPoint 演示文稿</vt:lpstr>
      <vt:lpstr>What else can we get out of sequence diagrams?</vt:lpstr>
      <vt:lpstr>Fork Diagram</vt:lpstr>
      <vt:lpstr>Stair Diagram</vt:lpstr>
      <vt:lpstr>Fork or Stair?</vt:lpstr>
      <vt:lpstr>3.3 Modeling Interactions among objects with CRC cards</vt:lpstr>
      <vt:lpstr>3.4 Identifying Associations</vt:lpstr>
      <vt:lpstr>What is association?</vt:lpstr>
      <vt:lpstr>When we need add associations</vt:lpstr>
      <vt:lpstr>UML Notation</vt:lpstr>
      <vt:lpstr>Common Associations List</vt:lpstr>
      <vt:lpstr>Naming Associations</vt:lpstr>
      <vt:lpstr>Roles</vt:lpstr>
      <vt:lpstr>Multiplicity(多重性)</vt:lpstr>
      <vt:lpstr>PowerPoint 演示文稿</vt:lpstr>
      <vt:lpstr>The Direction of Association</vt:lpstr>
      <vt:lpstr>Association Guidelines</vt:lpstr>
      <vt:lpstr>3.5 Identifying Aggregates</vt:lpstr>
      <vt:lpstr>Aggregation and Composition</vt:lpstr>
      <vt:lpstr>Composite Aggregation-Filled Diamond</vt:lpstr>
      <vt:lpstr>How to Identify Composition</vt:lpstr>
      <vt:lpstr>Shared Aggregation-Hollow Diamond</vt:lpstr>
      <vt:lpstr>PowerPoint 演示文稿</vt:lpstr>
      <vt:lpstr>PowerPoint 演示文稿</vt:lpstr>
      <vt:lpstr>3.6 Identifying Attributes</vt:lpstr>
      <vt:lpstr>What is Attributes</vt:lpstr>
      <vt:lpstr>UML Attribute Notation</vt:lpstr>
      <vt:lpstr>Valid Attribute Types</vt:lpstr>
      <vt:lpstr>Data Types</vt:lpstr>
      <vt:lpstr>3.7 Modeling State-Dependent Behavior of Individual Objects</vt:lpstr>
      <vt:lpstr>PowerPoint 演示文稿</vt:lpstr>
      <vt:lpstr>UML State chart Diagram Notation</vt:lpstr>
      <vt:lpstr>Statechart Diagrams</vt:lpstr>
      <vt:lpstr>State</vt:lpstr>
      <vt:lpstr>Example of a StateChart Diagram</vt:lpstr>
      <vt:lpstr>Nested State Diagram</vt:lpstr>
      <vt:lpstr>Example of a Nested Statechart Diagram</vt:lpstr>
      <vt:lpstr>PowerPoint 演示文稿</vt:lpstr>
      <vt:lpstr>PowerPoint 演示文稿</vt:lpstr>
      <vt:lpstr>Superstates</vt:lpstr>
      <vt:lpstr>Modeling Concurrency</vt:lpstr>
      <vt:lpstr>Example of Concurrency within an Object</vt:lpstr>
      <vt:lpstr>State Chart Diagram vs Sequence Diagram</vt:lpstr>
      <vt:lpstr>Dynamic Modeling of User Interfaces</vt:lpstr>
      <vt:lpstr>3.8 Modeling Inheritance Relationships between Objects</vt:lpstr>
      <vt:lpstr>Objectives</vt:lpstr>
      <vt:lpstr>Generalization</vt:lpstr>
      <vt:lpstr>PowerPoint 演示文稿</vt:lpstr>
      <vt:lpstr>PowerPoint 演示文稿</vt:lpstr>
      <vt:lpstr>PowerPoint 演示文稿</vt:lpstr>
      <vt:lpstr>3.9 Reviewing the Analysis Model</vt:lpstr>
      <vt:lpstr>Verification and Validation of models</vt:lpstr>
      <vt:lpstr>Correctness, Completeness and Consistency</vt:lpstr>
      <vt:lpstr>Modeling Checklist for the Review</vt:lpstr>
      <vt:lpstr>Diagram Checklist for the RAD</vt:lpstr>
      <vt:lpstr>Different spellings in different diagrams</vt:lpstr>
      <vt:lpstr>Omissions in some diagrams</vt:lpstr>
      <vt:lpstr>4. Managing Analysis</vt:lpstr>
      <vt:lpstr>Requirements Analysis Document Template</vt:lpstr>
      <vt:lpstr>Section 3.5 System Model</vt:lpstr>
      <vt:lpstr>Section 3.3 Nonfunctional Requirements</vt:lpstr>
      <vt:lpstr>Nonfunctional Requirements: Trigger Questions</vt:lpstr>
      <vt:lpstr>Nonfunctional Requirements (2)</vt:lpstr>
      <vt:lpstr>Nonfunctional Requirements (3)</vt:lpstr>
      <vt:lpstr>Nonfunctional Requirements (4)</vt:lpstr>
      <vt:lpstr>Constraints (Pseudo Requirements)</vt:lpstr>
      <vt:lpstr>Who uses class diagrams?</vt:lpstr>
      <vt:lpstr>Class-diagrams have different types of users</vt:lpstr>
      <vt:lpstr>Application domain vs solution domain//</vt:lpstr>
      <vt:lpstr>The Role of the Analyst</vt:lpstr>
      <vt:lpstr>Designer</vt:lpstr>
      <vt:lpstr>Three Types of Implementors</vt:lpstr>
      <vt:lpstr>Why do we distinguish these different users of class diagrams?</vt:lpstr>
      <vt:lpstr>Summary: Requirements Analysis</vt:lpstr>
      <vt:lpstr>Thanks  cao-jian@cs.sjtu.edu.cn</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Qianni</dc:creator>
  <cp:lastModifiedBy>Microsoft Office 用户</cp:lastModifiedBy>
  <cp:revision>2713</cp:revision>
  <cp:lastPrinted>1601-01-01T00:00:00Z</cp:lastPrinted>
  <dcterms:created xsi:type="dcterms:W3CDTF">1601-01-01T00:00:00Z</dcterms:created>
  <dcterms:modified xsi:type="dcterms:W3CDTF">2016-03-20T12:38:44Z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