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wav" ContentType="audio/wav"/>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65"/>
  </p:notesMasterIdLst>
  <p:sldIdLst>
    <p:sldId id="975" r:id="rId3"/>
    <p:sldId id="976" r:id="rId4"/>
    <p:sldId id="1037" r:id="rId5"/>
    <p:sldId id="977" r:id="rId6"/>
    <p:sldId id="978" r:id="rId7"/>
    <p:sldId id="979" r:id="rId8"/>
    <p:sldId id="1030" r:id="rId9"/>
    <p:sldId id="1031" r:id="rId10"/>
    <p:sldId id="980" r:id="rId11"/>
    <p:sldId id="1038" r:id="rId12"/>
    <p:sldId id="981" r:id="rId13"/>
    <p:sldId id="1039" r:id="rId14"/>
    <p:sldId id="982" r:id="rId15"/>
    <p:sldId id="1032" r:id="rId16"/>
    <p:sldId id="983" r:id="rId17"/>
    <p:sldId id="984" r:id="rId18"/>
    <p:sldId id="985" r:id="rId19"/>
    <p:sldId id="986" r:id="rId20"/>
    <p:sldId id="987" r:id="rId21"/>
    <p:sldId id="988" r:id="rId22"/>
    <p:sldId id="990" r:id="rId23"/>
    <p:sldId id="991" r:id="rId24"/>
    <p:sldId id="992" r:id="rId25"/>
    <p:sldId id="1034" r:id="rId26"/>
    <p:sldId id="995" r:id="rId27"/>
    <p:sldId id="1036" r:id="rId28"/>
    <p:sldId id="1035" r:id="rId29"/>
    <p:sldId id="996" r:id="rId30"/>
    <p:sldId id="997" r:id="rId31"/>
    <p:sldId id="998" r:id="rId32"/>
    <p:sldId id="999" r:id="rId33"/>
    <p:sldId id="1000" r:id="rId34"/>
    <p:sldId id="1001" r:id="rId35"/>
    <p:sldId id="1002" r:id="rId36"/>
    <p:sldId id="1003" r:id="rId37"/>
    <p:sldId id="1004" r:id="rId38"/>
    <p:sldId id="1005" r:id="rId39"/>
    <p:sldId id="1006" r:id="rId40"/>
    <p:sldId id="1007" r:id="rId41"/>
    <p:sldId id="1008" r:id="rId42"/>
    <p:sldId id="1009" r:id="rId43"/>
    <p:sldId id="1010" r:id="rId44"/>
    <p:sldId id="1011" r:id="rId45"/>
    <p:sldId id="1012" r:id="rId46"/>
    <p:sldId id="1040" r:id="rId47"/>
    <p:sldId id="1042" r:id="rId48"/>
    <p:sldId id="1043" r:id="rId49"/>
    <p:sldId id="1033" r:id="rId50"/>
    <p:sldId id="1013" r:id="rId51"/>
    <p:sldId id="1014" r:id="rId52"/>
    <p:sldId id="1015" r:id="rId53"/>
    <p:sldId id="1016" r:id="rId54"/>
    <p:sldId id="1017" r:id="rId55"/>
    <p:sldId id="1018" r:id="rId56"/>
    <p:sldId id="1019" r:id="rId57"/>
    <p:sldId id="1044" r:id="rId58"/>
    <p:sldId id="1025" r:id="rId59"/>
    <p:sldId id="1026" r:id="rId60"/>
    <p:sldId id="1027" r:id="rId61"/>
    <p:sldId id="1028" r:id="rId62"/>
    <p:sldId id="1029" r:id="rId63"/>
    <p:sldId id="876" r:id="rId64"/>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Arial" charset="0"/>
        <a:ea typeface="黑体" charset="0"/>
        <a:cs typeface="黑体" charset="0"/>
      </a:defRPr>
    </a:lvl1pPr>
    <a:lvl2pPr marL="457200" algn="ctr" rtl="0" fontAlgn="base">
      <a:spcBef>
        <a:spcPct val="0"/>
      </a:spcBef>
      <a:spcAft>
        <a:spcPct val="0"/>
      </a:spcAft>
      <a:defRPr sz="2400" kern="1200">
        <a:solidFill>
          <a:schemeClr val="tx1"/>
        </a:solidFill>
        <a:latin typeface="Arial" charset="0"/>
        <a:ea typeface="黑体" charset="0"/>
        <a:cs typeface="黑体" charset="0"/>
      </a:defRPr>
    </a:lvl2pPr>
    <a:lvl3pPr marL="914400" algn="ctr" rtl="0" fontAlgn="base">
      <a:spcBef>
        <a:spcPct val="0"/>
      </a:spcBef>
      <a:spcAft>
        <a:spcPct val="0"/>
      </a:spcAft>
      <a:defRPr sz="2400" kern="1200">
        <a:solidFill>
          <a:schemeClr val="tx1"/>
        </a:solidFill>
        <a:latin typeface="Arial" charset="0"/>
        <a:ea typeface="黑体" charset="0"/>
        <a:cs typeface="黑体" charset="0"/>
      </a:defRPr>
    </a:lvl3pPr>
    <a:lvl4pPr marL="1371600" algn="ctr" rtl="0" fontAlgn="base">
      <a:spcBef>
        <a:spcPct val="0"/>
      </a:spcBef>
      <a:spcAft>
        <a:spcPct val="0"/>
      </a:spcAft>
      <a:defRPr sz="2400" kern="1200">
        <a:solidFill>
          <a:schemeClr val="tx1"/>
        </a:solidFill>
        <a:latin typeface="Arial" charset="0"/>
        <a:ea typeface="黑体" charset="0"/>
        <a:cs typeface="黑体" charset="0"/>
      </a:defRPr>
    </a:lvl4pPr>
    <a:lvl5pPr marL="1828800" algn="ctr" rtl="0" fontAlgn="base">
      <a:spcBef>
        <a:spcPct val="0"/>
      </a:spcBef>
      <a:spcAft>
        <a:spcPct val="0"/>
      </a:spcAft>
      <a:defRPr sz="2400" kern="1200">
        <a:solidFill>
          <a:schemeClr val="tx1"/>
        </a:solidFill>
        <a:latin typeface="Arial" charset="0"/>
        <a:ea typeface="黑体" charset="0"/>
        <a:cs typeface="黑体" charset="0"/>
      </a:defRPr>
    </a:lvl5pPr>
    <a:lvl6pPr marL="2286000" algn="l" defTabSz="457200" rtl="0" eaLnBrk="1" latinLnBrk="0" hangingPunct="1">
      <a:defRPr sz="2400" kern="1200">
        <a:solidFill>
          <a:schemeClr val="tx1"/>
        </a:solidFill>
        <a:latin typeface="Arial" charset="0"/>
        <a:ea typeface="黑体" charset="0"/>
        <a:cs typeface="黑体" charset="0"/>
      </a:defRPr>
    </a:lvl6pPr>
    <a:lvl7pPr marL="2743200" algn="l" defTabSz="457200" rtl="0" eaLnBrk="1" latinLnBrk="0" hangingPunct="1">
      <a:defRPr sz="2400" kern="1200">
        <a:solidFill>
          <a:schemeClr val="tx1"/>
        </a:solidFill>
        <a:latin typeface="Arial" charset="0"/>
        <a:ea typeface="黑体" charset="0"/>
        <a:cs typeface="黑体" charset="0"/>
      </a:defRPr>
    </a:lvl7pPr>
    <a:lvl8pPr marL="3200400" algn="l" defTabSz="457200" rtl="0" eaLnBrk="1" latinLnBrk="0" hangingPunct="1">
      <a:defRPr sz="2400" kern="1200">
        <a:solidFill>
          <a:schemeClr val="tx1"/>
        </a:solidFill>
        <a:latin typeface="Arial" charset="0"/>
        <a:ea typeface="黑体" charset="0"/>
        <a:cs typeface="黑体" charset="0"/>
      </a:defRPr>
    </a:lvl8pPr>
    <a:lvl9pPr marL="3657600" algn="l" defTabSz="457200" rtl="0" eaLnBrk="1" latinLnBrk="0" hangingPunct="1">
      <a:defRPr sz="2400" kern="1200">
        <a:solidFill>
          <a:schemeClr val="tx1"/>
        </a:solidFill>
        <a:latin typeface="Arial" charset="0"/>
        <a:ea typeface="黑体" charset="0"/>
        <a:cs typeface="黑体" charset="0"/>
      </a:defRPr>
    </a:lvl9pPr>
  </p:defaultTextStyle>
  <p:extLst>
    <p:ext uri="{EFAFB233-063F-42B5-8137-9DF3F51BA10A}">
      <p15:sldGuideLst xmlns:p15="http://schemas.microsoft.com/office/powerpoint/2012/main">
        <p15:guide id="1" orient="horz" pos="2324">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12357C"/>
    <a:srgbClr val="DDDDDD"/>
    <a:srgbClr val="132584"/>
    <a:srgbClr val="FE340C"/>
    <a:srgbClr val="950341"/>
    <a:srgbClr val="9305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78388" autoAdjust="0"/>
  </p:normalViewPr>
  <p:slideViewPr>
    <p:cSldViewPr snapToObjects="1">
      <p:cViewPr>
        <p:scale>
          <a:sx n="66" d="100"/>
          <a:sy n="66" d="100"/>
        </p:scale>
        <p:origin x="1928" y="144"/>
      </p:cViewPr>
      <p:guideLst>
        <p:guide orient="horz" pos="2324"/>
        <p:guide pos="28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ea typeface="宋体" charset="0"/>
                <a:cs typeface="宋体"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ea typeface="宋体" charset="0"/>
                <a:cs typeface="宋体" charset="0"/>
              </a:defRPr>
            </a:lvl1pPr>
          </a:lstStyle>
          <a:p>
            <a:pPr>
              <a:defRPr/>
            </a:pPr>
            <a:fld id="{1B49A2F8-CCFC-5D4C-A1C4-C56321058C50}" type="slidenum">
              <a:rPr lang="en-US" altLang="zh-CN"/>
              <a:pPr>
                <a:defRPr/>
              </a:pPr>
              <a:t>‹#›</a:t>
            </a:fld>
            <a:endParaRPr lang="en-US" altLang="zh-CN"/>
          </a:p>
        </p:txBody>
      </p:sp>
    </p:spTree>
    <p:extLst>
      <p:ext uri="{BB962C8B-B14F-4D97-AF65-F5344CB8AC3E}">
        <p14:creationId xmlns:p14="http://schemas.microsoft.com/office/powerpoint/2010/main" val="3520186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endParaRPr lang="en-US" dirty="0"/>
          </a:p>
        </p:txBody>
      </p:sp>
      <p:sp>
        <p:nvSpPr>
          <p:cNvPr id="18435"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773446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de-DE"/>
          </a:p>
        </p:txBody>
      </p:sp>
      <p:sp>
        <p:nvSpPr>
          <p:cNvPr id="27651"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330301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de-DE"/>
          </a:p>
        </p:txBody>
      </p:sp>
      <p:sp>
        <p:nvSpPr>
          <p:cNvPr id="29699"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489692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de-DE"/>
          </a:p>
        </p:txBody>
      </p:sp>
      <p:sp>
        <p:nvSpPr>
          <p:cNvPr id="3174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116945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dirty="0" smtClean="0"/>
              <a:t>Subsystem is a replaceable part of the system with well-defined</a:t>
            </a:r>
            <a:r>
              <a:rPr lang="en-US" baseline="0" dirty="0" smtClean="0"/>
              <a:t> </a:t>
            </a:r>
            <a:r>
              <a:rPr lang="en-US" baseline="0" dirty="0" err="1" smtClean="0"/>
              <a:t>interfacess</a:t>
            </a:r>
            <a:endParaRPr lang="en-US" dirty="0" smtClean="0"/>
          </a:p>
          <a:p>
            <a:r>
              <a:rPr lang="en-US" dirty="0" smtClean="0"/>
              <a:t>Relation </a:t>
            </a:r>
            <a:r>
              <a:rPr lang="en-US" dirty="0"/>
              <a:t>of subsystems to each other is similar to object model</a:t>
            </a:r>
          </a:p>
          <a:p>
            <a:r>
              <a:rPr lang="en-US" dirty="0"/>
              <a:t>System topology is similar functional model!</a:t>
            </a:r>
          </a:p>
          <a:p>
            <a:endParaRPr lang="en-US" dirty="0"/>
          </a:p>
        </p:txBody>
      </p:sp>
      <p:sp>
        <p:nvSpPr>
          <p:cNvPr id="50179"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922757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Relation of subsystems to each other is similar to object model</a:t>
            </a:r>
          </a:p>
          <a:p>
            <a:r>
              <a:rPr lang="en-US"/>
              <a:t>System topology is similar functional model!</a:t>
            </a:r>
          </a:p>
          <a:p>
            <a:endParaRPr lang="en-US"/>
          </a:p>
        </p:txBody>
      </p:sp>
      <p:sp>
        <p:nvSpPr>
          <p:cNvPr id="50179"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518434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r>
              <a:rPr lang="en-US"/>
              <a:t>In an object-oriented design such as JEWEL, each subsystem  makes its layer a subclass of the generic layer class provided by the UI subsystem. Each individual subsystem must provide for its own zoom and refresh methods. Ideally the refresh method will be called for every draw operation. The UI subsystem is responsible for knowing when to call for a refresh (but  the UI group will not have to implement it itself: it is a callback method implemented by the visualization and GIS group). All the interfaces with UI (such as how UI will provide the other groups with selection information) should be well documented and agreed on by all groups.</a:t>
            </a:r>
          </a:p>
        </p:txBody>
      </p:sp>
      <p:sp>
        <p:nvSpPr>
          <p:cNvPr id="34819"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554725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p:spPr>
        <p:txBody>
          <a:bodyPr/>
          <a:lstStyle/>
          <a:p>
            <a:r>
              <a:rPr lang="en-US"/>
              <a:t>A virtual machine can be seen  a collection of classes instead of a single class. This module uses services provided by lower level virtual machines and provides a service to higher level machines</a:t>
            </a:r>
          </a:p>
          <a:p>
            <a:r>
              <a:rPr lang="en-US"/>
              <a:t>Key concept in structuring and providing abstraction, but slightly out of out of date, cannot deal with distributed architectures. Works still well for single processor architectures (tasks)</a:t>
            </a:r>
          </a:p>
          <a:p>
            <a:endParaRPr lang="en-US"/>
          </a:p>
        </p:txBody>
      </p:sp>
      <p:sp>
        <p:nvSpPr>
          <p:cNvPr id="38915"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997276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0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69271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1795" name="Rectangle 3"/>
          <p:cNvSpPr>
            <a:spLocks noGrp="1" noChangeArrowheads="1"/>
          </p:cNvSpPr>
          <p:nvPr>
            <p:ph type="body" idx="1"/>
          </p:nvPr>
        </p:nvSpPr>
        <p:spPr/>
        <p:txBody>
          <a:bodyPr/>
          <a:lstStyle/>
          <a:p>
            <a:r>
              <a:rPr lang="en-US" dirty="0"/>
              <a:t>An example of a closed architecture is the Reference Model of Open Systems Interconnection (in short, the OSI model) is composed of seven layers [</a:t>
            </a:r>
            <a:r>
              <a:rPr lang="en-US" dirty="0" err="1"/>
              <a:t>Tanenbaum</a:t>
            </a:r>
            <a:r>
              <a:rPr lang="en-US" dirty="0"/>
              <a:t>, 1996]. Each layer is responsible for performing a well defined function. In addition, each layer provides its services by using services by the layer below. The Physical layer represents the hardware interface to the network. It is responsible for transmitting bits over a communication channels. The </a:t>
            </a:r>
            <a:r>
              <a:rPr lang="en-US" dirty="0" err="1"/>
              <a:t>DataLink</a:t>
            </a:r>
            <a:r>
              <a:rPr lang="en-US" dirty="0"/>
              <a:t> layer is responsible for transmitting data frames without error using the services of the Physical layer. The Network layer is responsible for transmitting and routing packets within a network. The Transport layer is responsible for ensuring that the data is reliably transmitted from end to end. The Transport layer is the interface Unix programmers see when transmitting information over TCP/IP sockets between two processes. The Session layer is responsible for the initialization of a connection, including authentication. The Presentation layer performs data transformation services, such as byte swapping or encryption. The Application layer is the system you are designing (unless you are building an operating system or protocol stack). The application layer can and should, of course, also consist of layered subsystems.</a:t>
            </a:r>
          </a:p>
          <a:p>
            <a:endParaRPr lang="en-US" dirty="0"/>
          </a:p>
          <a:p>
            <a:r>
              <a:rPr lang="en-US" dirty="0"/>
              <a:t>An example of closed architecture: the OSI model (UML class diagram). The OSI model decomposes network services into seven layers, each responsible for a different level of abstraction.</a:t>
            </a:r>
          </a:p>
          <a:p>
            <a:endParaRPr lang="en-US" dirty="0"/>
          </a:p>
        </p:txBody>
      </p:sp>
    </p:spTree>
    <p:extLst>
      <p:ext uri="{BB962C8B-B14F-4D97-AF65-F5344CB8AC3E}">
        <p14:creationId xmlns:p14="http://schemas.microsoft.com/office/powerpoint/2010/main" val="69831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de-DE"/>
          </a:p>
        </p:txBody>
      </p:sp>
      <p:sp>
        <p:nvSpPr>
          <p:cNvPr id="4710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71729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Compared with Requirements Analysis System design is messy.</a:t>
            </a:r>
          </a:p>
          <a:p>
            <a:r>
              <a:rPr lang="en-US" dirty="0" smtClean="0"/>
              <a:t>One of the reasons is that the analysis depends on the application domain. When entering </a:t>
            </a:r>
            <a:r>
              <a:rPr lang="en-US" altLang="zh-CN" dirty="0" smtClean="0"/>
              <a:t>into </a:t>
            </a:r>
            <a:r>
              <a:rPr lang="en-US" dirty="0" smtClean="0"/>
              <a:t>design, we add the implementation domain. We worry about how to map the application domain expressed in the system model (object model, dynamic model, functional model) into the existing hardware. </a:t>
            </a:r>
          </a:p>
          <a:p>
            <a:r>
              <a:rPr lang="en-US" dirty="0" smtClean="0"/>
              <a:t>Unfortunately this is not a well known science. Again only heuristics are known. Unfortunately even these heuristics have a half-life of 2-5 years. One of the problems is that we are still making incredible progress in computer science which is driven by technology</a:t>
            </a:r>
          </a:p>
          <a:p>
            <a:r>
              <a:rPr lang="en-US" dirty="0" smtClean="0"/>
              <a:t>20 years ago every analysis was mapped on a main frame. It was too expensive to waste cycles.</a:t>
            </a:r>
          </a:p>
          <a:p>
            <a:r>
              <a:rPr lang="en-US" dirty="0" smtClean="0"/>
              <a:t>With the </a:t>
            </a:r>
            <a:r>
              <a:rPr lang="en-US" dirty="0" err="1" smtClean="0"/>
              <a:t>advence</a:t>
            </a:r>
            <a:r>
              <a:rPr lang="en-US" dirty="0" smtClean="0"/>
              <a:t> of minis and LAN networks, people started talking about client/server architectures and mapped their analysis onto distributed networks of computers</a:t>
            </a:r>
          </a:p>
          <a:p>
            <a:r>
              <a:rPr lang="en-US" dirty="0" smtClean="0"/>
              <a:t>One of the questions a designer faces is performance </a:t>
            </a:r>
            <a:r>
              <a:rPr lang="en-US" dirty="0" err="1" smtClean="0"/>
              <a:t>vs</a:t>
            </a:r>
            <a:r>
              <a:rPr lang="en-US" dirty="0" smtClean="0"/>
              <a:t> reliability. If a certain design needs to be optimized because the response time is too slow, what should the designer do? Pick a Cray or a network of Sun workstations?</a:t>
            </a:r>
          </a:p>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5</a:t>
            </a:fld>
            <a:endParaRPr lang="en-US" altLang="zh-CN"/>
          </a:p>
        </p:txBody>
      </p:sp>
    </p:spTree>
    <p:extLst>
      <p:ext uri="{BB962C8B-B14F-4D97-AF65-F5344CB8AC3E}">
        <p14:creationId xmlns:p14="http://schemas.microsoft.com/office/powerpoint/2010/main" val="3123227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62</a:t>
            </a:fld>
            <a:endParaRPr lang="en-US" altLang="zh-CN"/>
          </a:p>
        </p:txBody>
      </p:sp>
    </p:spTree>
    <p:extLst>
      <p:ext uri="{BB962C8B-B14F-4D97-AF65-F5344CB8AC3E}">
        <p14:creationId xmlns:p14="http://schemas.microsoft.com/office/powerpoint/2010/main" val="327618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design goals are derived from the nonfunctional requirements</a:t>
            </a:r>
          </a:p>
          <a:p>
            <a:r>
              <a:rPr lang="en-US" altLang="zh-CN" dirty="0" smtClean="0"/>
              <a:t>Boundary use cases:</a:t>
            </a:r>
            <a:r>
              <a:rPr lang="en-US" altLang="zh-CN" baseline="0" dirty="0" smtClean="0"/>
              <a:t> describing the system configuration, startup, shutdown, and exception handling issues</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8</a:t>
            </a:fld>
            <a:endParaRPr lang="en-US" altLang="zh-CN"/>
          </a:p>
        </p:txBody>
      </p:sp>
    </p:spTree>
    <p:extLst>
      <p:ext uri="{BB962C8B-B14F-4D97-AF65-F5344CB8AC3E}">
        <p14:creationId xmlns:p14="http://schemas.microsoft.com/office/powerpoint/2010/main" val="64626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38200" y="3810000"/>
            <a:ext cx="5105400" cy="4724400"/>
          </a:xfrm>
          <a:noFill/>
          <a:ln/>
        </p:spPr>
        <p:txBody>
          <a:bodyPr/>
          <a:lstStyle/>
          <a:p>
            <a:r>
              <a:rPr lang="en-US" dirty="0"/>
              <a:t>1. Design goals</a:t>
            </a:r>
          </a:p>
          <a:p>
            <a:r>
              <a:rPr lang="en-US" dirty="0"/>
              <a:t>2. System decomposition</a:t>
            </a:r>
          </a:p>
          <a:p>
            <a:r>
              <a:rPr lang="en-US" dirty="0"/>
              <a:t>      Breaking the system into subsystems, Layers and partitions, System information flow (topology)</a:t>
            </a:r>
          </a:p>
          <a:p>
            <a:r>
              <a:rPr lang="en-US" dirty="0"/>
              <a:t>3. Identification of concurrency</a:t>
            </a:r>
          </a:p>
          <a:p>
            <a:r>
              <a:rPr lang="en-US" dirty="0"/>
              <a:t>    Threads of control</a:t>
            </a:r>
          </a:p>
          <a:p>
            <a:r>
              <a:rPr lang="en-US" dirty="0"/>
              <a:t>4. Hardware/software allocation</a:t>
            </a:r>
          </a:p>
          <a:p>
            <a:r>
              <a:rPr lang="en-US" dirty="0"/>
              <a:t>  Estimate hardware requirements,  Hardware/software trade-offs,   Describe processor allocation, Physical connectivity (existing hardware)</a:t>
            </a:r>
          </a:p>
          <a:p>
            <a:r>
              <a:rPr lang="en-US" dirty="0"/>
              <a:t>5. Data management</a:t>
            </a:r>
          </a:p>
          <a:p>
            <a:r>
              <a:rPr lang="en-US" dirty="0"/>
              <a:t>   Data structures implemented in memory or secondary storage</a:t>
            </a:r>
          </a:p>
          <a:p>
            <a:r>
              <a:rPr lang="en-US" dirty="0"/>
              <a:t>6. Global resource handling</a:t>
            </a:r>
          </a:p>
          <a:p>
            <a:r>
              <a:rPr lang="en-US" dirty="0"/>
              <a:t>     Choose access control</a:t>
            </a:r>
          </a:p>
          <a:p>
            <a:r>
              <a:rPr lang="en-US" dirty="0"/>
              <a:t>7. Software control implementation</a:t>
            </a:r>
          </a:p>
          <a:p>
            <a:r>
              <a:rPr lang="en-US" dirty="0"/>
              <a:t>    Procedure-based, event-based, concurrent systems</a:t>
            </a:r>
          </a:p>
          <a:p>
            <a:r>
              <a:rPr lang="en-US" dirty="0"/>
              <a:t>8. Boundary conditions</a:t>
            </a:r>
          </a:p>
          <a:p>
            <a:r>
              <a:rPr lang="en-US" dirty="0"/>
              <a:t>   Describe behavior at initialization, termination and failure</a:t>
            </a:r>
          </a:p>
          <a:p>
            <a:r>
              <a:rPr lang="en-US" dirty="0"/>
              <a:t>9. Feasibility </a:t>
            </a:r>
          </a:p>
          <a:p>
            <a:r>
              <a:rPr lang="en-US" dirty="0"/>
              <a:t> Discuss design alternatives, Technological constraints that drive the design, What if the constraints change?</a:t>
            </a:r>
          </a:p>
        </p:txBody>
      </p:sp>
      <p:sp>
        <p:nvSpPr>
          <p:cNvPr id="23555" name="Rectangle 3"/>
          <p:cNvSpPr>
            <a:spLocks noGrp="1" noRot="1" noChangeAspect="1" noChangeArrowheads="1" noTextEdit="1"/>
          </p:cNvSpPr>
          <p:nvPr>
            <p:ph type="sldImg"/>
          </p:nvPr>
        </p:nvSpPr>
        <p:spPr>
          <a:xfrm>
            <a:off x="1227138" y="158750"/>
            <a:ext cx="4098925" cy="3073400"/>
          </a:xfrm>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78838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dirty="0" err="1"/>
              <a:t>Rumbaugh</a:t>
            </a:r>
            <a:r>
              <a:rPr lang="en-US" dirty="0"/>
              <a:t> distinguishes two kinds of design: System design and Object design. System design, the topic of this and the next lecture is concerned with the overall aspects of the system.  What are the goals it tries to achieve. The main goals are: Low cost, good response time, high reliability.  Types (Often listed under Global requirements in Problem Statement). </a:t>
            </a:r>
            <a:r>
              <a:rPr lang="en-US" dirty="0">
                <a:effectLst>
                  <a:outerShdw blurRad="38100" dist="38100" dir="2700000" algn="tl">
                    <a:srgbClr val="DDDDDD"/>
                  </a:outerShdw>
                </a:effectLst>
              </a:rPr>
              <a:t>Trade-off priorities</a:t>
            </a:r>
            <a:endParaRPr lang="en-US" dirty="0"/>
          </a:p>
          <a:p>
            <a:r>
              <a:rPr lang="en-US" dirty="0"/>
              <a:t>System design is also concerned about the overall structure of the system. How is it broken into pieces? How do these pieces fit together? Must they know about each other? The best system design is one where the interaction between the subsystems is minimal.</a:t>
            </a:r>
          </a:p>
          <a:p>
            <a:r>
              <a:rPr lang="en-US" dirty="0"/>
              <a:t>Concurrency is another important design issue. The more concurrency we can identify in a system, the better it can perform. </a:t>
            </a:r>
          </a:p>
          <a:p>
            <a:r>
              <a:rPr lang="en-US" dirty="0"/>
              <a:t>Mapping the subsystem to processors is the moment of truth, and the hardest. While </a:t>
            </a:r>
            <a:r>
              <a:rPr lang="en-US" dirty="0" err="1"/>
              <a:t>decomposotion</a:t>
            </a:r>
            <a:r>
              <a:rPr lang="en-US" dirty="0"/>
              <a:t> and concurrency identification are still independent of technology, subsystem allocation is not. Shall we map them to hardware or can we get by with software (Example: Floating point package).</a:t>
            </a:r>
          </a:p>
          <a:p>
            <a:r>
              <a:rPr lang="en-US" dirty="0"/>
              <a:t>The management of data is also a design issue.  The FRIEN database group is an example: Most of its problems are design specific.</a:t>
            </a:r>
          </a:p>
          <a:p>
            <a:r>
              <a:rPr lang="en-US" dirty="0"/>
              <a:t>Access methods specify the security of the design. Can a random user or a program gone hay-wire create havoc to the rest of the system?</a:t>
            </a:r>
          </a:p>
          <a:p>
            <a:r>
              <a:rPr lang="en-US" dirty="0"/>
              <a:t>Control is another important design issue. Who is in control? A main program or a set of harmoniously cooperating processes?</a:t>
            </a:r>
          </a:p>
          <a:p>
            <a:r>
              <a:rPr lang="en-US" dirty="0"/>
              <a:t>Boundary conditions specify the non-steady state behavior of the system.  Usually the designer worries about the steady state (average number of transactions/sec). However, initialization and termination behavior, in particular failure conditions are important design issues. How does the system behave when an error occurs? Does it simply type "Illegal address  at PC 0. Abort!" (Famous last words on a screen cockpit filmed by a video camera before the plane, an F-15 fighter, crashed).</a:t>
            </a:r>
          </a:p>
          <a:p>
            <a:r>
              <a:rPr lang="en-US" dirty="0"/>
              <a:t>For the FRIEND system, database design issues are very important. We will discuss several design goals that are very important for the design of distributed databases</a:t>
            </a:r>
          </a:p>
          <a:p>
            <a:endParaRPr lang="en-US" dirty="0"/>
          </a:p>
        </p:txBody>
      </p:sp>
      <p:sp>
        <p:nvSpPr>
          <p:cNvPr id="2150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321756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endParaRPr lang="en-US" dirty="0"/>
          </a:p>
        </p:txBody>
      </p:sp>
      <p:sp>
        <p:nvSpPr>
          <p:cNvPr id="25603"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07768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8963"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de-DE"/>
          </a:p>
        </p:txBody>
      </p:sp>
    </p:spTree>
    <p:extLst>
      <p:ext uri="{BB962C8B-B14F-4D97-AF65-F5344CB8AC3E}">
        <p14:creationId xmlns:p14="http://schemas.microsoft.com/office/powerpoint/2010/main" val="149054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71011"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de-DE"/>
          </a:p>
        </p:txBody>
      </p:sp>
    </p:spTree>
    <p:extLst>
      <p:ext uri="{BB962C8B-B14F-4D97-AF65-F5344CB8AC3E}">
        <p14:creationId xmlns:p14="http://schemas.microsoft.com/office/powerpoint/2010/main" val="3864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78179"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de-DE"/>
          </a:p>
        </p:txBody>
      </p:sp>
    </p:spTree>
    <p:extLst>
      <p:ext uri="{BB962C8B-B14F-4D97-AF65-F5344CB8AC3E}">
        <p14:creationId xmlns:p14="http://schemas.microsoft.com/office/powerpoint/2010/main" val="139600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8170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141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815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7048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079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7252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35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1295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6142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7632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2492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44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2123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331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87098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7791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538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1909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919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016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9102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7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925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4230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20" Type="http://schemas.openxmlformats.org/officeDocument/2006/relationships/image" Target="../media/image3.png"/><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4.jpeg"/><Relationship Id="rId15" Type="http://schemas.openxmlformats.org/officeDocument/2006/relationships/image" Target="../media/image5.jpeg"/><Relationship Id="rId16" Type="http://schemas.openxmlformats.org/officeDocument/2006/relationships/image" Target="../media/image6.jpeg"/><Relationship Id="rId17" Type="http://schemas.openxmlformats.org/officeDocument/2006/relationships/image" Target="../media/image7.jpeg"/><Relationship Id="rId18" Type="http://schemas.openxmlformats.org/officeDocument/2006/relationships/image" Target="../media/image8.jpeg"/><Relationship Id="rId19" Type="http://schemas.openxmlformats.org/officeDocument/2006/relationships/image" Target="../media/image9.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11" descr="ppt底板白-英文大写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1030"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
        <p:nvSpPr>
          <p:cNvPr id="1031" name="TextBox 1"/>
          <p:cNvSpPr txBox="1">
            <a:spLocks noChangeArrowheads="1"/>
          </p:cNvSpPr>
          <p:nvPr/>
        </p:nvSpPr>
        <p:spPr bwMode="auto">
          <a:xfrm>
            <a:off x="5849937" y="6477000"/>
            <a:ext cx="32940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黑体" charset="0"/>
                <a:cs typeface="黑体" charset="0"/>
              </a:defRPr>
            </a:lvl1pPr>
            <a:lvl2pPr marL="742950" indent="-285750" eaLnBrk="0" hangingPunct="0">
              <a:defRPr sz="2400">
                <a:solidFill>
                  <a:schemeClr val="tx1"/>
                </a:solidFill>
                <a:latin typeface="Arial" charset="0"/>
                <a:ea typeface="黑体" charset="0"/>
                <a:cs typeface="黑体" charset="0"/>
              </a:defRPr>
            </a:lvl2pPr>
            <a:lvl3pPr marL="1143000" indent="-228600" eaLnBrk="0" hangingPunct="0">
              <a:defRPr sz="2400">
                <a:solidFill>
                  <a:schemeClr val="tx1"/>
                </a:solidFill>
                <a:latin typeface="Arial" charset="0"/>
                <a:ea typeface="黑体" charset="0"/>
                <a:cs typeface="黑体" charset="0"/>
              </a:defRPr>
            </a:lvl3pPr>
            <a:lvl4pPr marL="1600200" indent="-228600" eaLnBrk="0" hangingPunct="0">
              <a:defRPr sz="2400">
                <a:solidFill>
                  <a:schemeClr val="tx1"/>
                </a:solidFill>
                <a:latin typeface="Arial" charset="0"/>
                <a:ea typeface="黑体" charset="0"/>
                <a:cs typeface="黑体" charset="0"/>
              </a:defRPr>
            </a:lvl4pPr>
            <a:lvl5pPr marL="2057400" indent="-228600" eaLnBrk="0" hangingPunct="0">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eaLnBrk="1" hangingPunct="1"/>
            <a:r>
              <a:rPr lang="en-US" sz="2000" dirty="0"/>
              <a:t>S</a:t>
            </a:r>
            <a:r>
              <a:rPr lang="en-US" altLang="zh-CN" sz="2000" dirty="0"/>
              <a:t>oftware Engineering</a:t>
            </a:r>
            <a:endParaRPr lang="en-US" sz="2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4" r:id="rId12"/>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29" descr="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22" descr="图片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Picture 23" descr="图片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3" name="Picture 24" descr="图片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Picture 25" descr="图片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5" name="Picture 26" descr="图片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6"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2057"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0"/>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7.xml"/><Relationship Id="rId5" Type="http://schemas.openxmlformats.org/officeDocument/2006/relationships/image" Target="../media/image13.png"/><Relationship Id="rId1" Type="http://schemas.openxmlformats.org/officeDocument/2006/relationships/video" Target="NULL" TargetMode="External"/><Relationship Id="rId2" Type="http://schemas.microsoft.com/office/2007/relationships/media" Target="NU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 Id="rId3" Type="http://schemas.openxmlformats.org/officeDocument/2006/relationships/image" Target="../media/image21.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 Id="rId3"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idx="4294967295"/>
          </p:nvPr>
        </p:nvSpPr>
        <p:spPr>
          <a:xfrm>
            <a:off x="152400" y="2057436"/>
            <a:ext cx="8839200" cy="1927225"/>
          </a:xfrm>
        </p:spPr>
        <p:txBody>
          <a:bodyPr anchor="ctr"/>
          <a:lstStyle/>
          <a:p>
            <a:pPr eaLnBrk="1" hangingPunct="1">
              <a:lnSpc>
                <a:spcPct val="110000"/>
              </a:lnSpc>
            </a:pPr>
            <a:r>
              <a:rPr lang="en-US" altLang="zh-CN" sz="4000" dirty="0" smtClean="0">
                <a:solidFill>
                  <a:schemeClr val="bg1"/>
                </a:solidFill>
                <a:latin typeface="Arial" charset="0"/>
                <a:ea typeface="华文新魏" charset="0"/>
              </a:rPr>
              <a:t>6. System Design: </a:t>
            </a:r>
            <a:br>
              <a:rPr lang="en-US" altLang="zh-CN" sz="4000" dirty="0" smtClean="0">
                <a:solidFill>
                  <a:schemeClr val="bg1"/>
                </a:solidFill>
                <a:latin typeface="Arial" charset="0"/>
                <a:ea typeface="华文新魏" charset="0"/>
              </a:rPr>
            </a:br>
            <a:r>
              <a:rPr lang="en-US" altLang="zh-CN" sz="4000" dirty="0" smtClean="0">
                <a:solidFill>
                  <a:schemeClr val="bg1"/>
                </a:solidFill>
                <a:latin typeface="Arial" charset="0"/>
                <a:ea typeface="华文新魏" charset="0"/>
              </a:rPr>
              <a:t>Decomposing the System</a:t>
            </a:r>
            <a:endParaRPr lang="en-US" altLang="zh-CN" sz="4000" dirty="0">
              <a:solidFill>
                <a:schemeClr val="bg1"/>
              </a:solidFill>
              <a:latin typeface="Arial" charset="0"/>
              <a:ea typeface="华文新魏" charset="0"/>
            </a:endParaRPr>
          </a:p>
        </p:txBody>
      </p:sp>
      <p:pic>
        <p:nvPicPr>
          <p:cNvPr id="2" name="Picture 1" descr="BU00527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3998146"/>
            <a:ext cx="2798663" cy="259914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smtClean="0"/>
              <a:t>2. System Design Activities</a:t>
            </a:r>
            <a:endParaRPr lang="en-US" sz="36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582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9"/>
          <p:cNvSpPr>
            <a:spLocks noGrp="1" noChangeArrowheads="1"/>
          </p:cNvSpPr>
          <p:nvPr>
            <p:ph type="title"/>
          </p:nvPr>
        </p:nvSpPr>
        <p:spPr/>
        <p:txBody>
          <a:bodyPr/>
          <a:lstStyle/>
          <a:p>
            <a:r>
              <a:rPr lang="en-US"/>
              <a:t>Overview</a:t>
            </a:r>
          </a:p>
        </p:txBody>
      </p:sp>
      <p:sp>
        <p:nvSpPr>
          <p:cNvPr id="20490" name="Rectangle 10"/>
          <p:cNvSpPr>
            <a:spLocks noGrp="1" noChangeArrowheads="1"/>
          </p:cNvSpPr>
          <p:nvPr>
            <p:ph type="body" idx="1"/>
          </p:nvPr>
        </p:nvSpPr>
        <p:spPr>
          <a:xfrm>
            <a:off x="431800" y="919536"/>
            <a:ext cx="8229600" cy="5065712"/>
          </a:xfrm>
        </p:spPr>
        <p:txBody>
          <a:bodyPr/>
          <a:lstStyle/>
          <a:p>
            <a:pPr>
              <a:buFont typeface="Symbol" charset="0"/>
              <a:buNone/>
            </a:pPr>
            <a:r>
              <a:rPr lang="en-US" sz="2400" dirty="0"/>
              <a:t>System Design I (</a:t>
            </a:r>
            <a:r>
              <a:rPr lang="en-US" sz="2400" dirty="0" smtClean="0"/>
              <a:t>T</a:t>
            </a:r>
            <a:r>
              <a:rPr lang="en-US" altLang="zh-CN" sz="2400" dirty="0" smtClean="0"/>
              <a:t>his lecture</a:t>
            </a:r>
            <a:r>
              <a:rPr lang="en-US" sz="2400" dirty="0" smtClean="0"/>
              <a:t>)</a:t>
            </a:r>
            <a:endParaRPr lang="en-US" sz="2400" dirty="0"/>
          </a:p>
          <a:p>
            <a:pPr lvl="1">
              <a:buFont typeface="Wingdings" charset="0"/>
              <a:buNone/>
            </a:pPr>
            <a:r>
              <a:rPr lang="en-US" sz="2000" dirty="0"/>
              <a:t>0. Overview of System Design</a:t>
            </a:r>
          </a:p>
          <a:p>
            <a:pPr lvl="1">
              <a:buFont typeface="Wingdings" charset="0"/>
              <a:buNone/>
            </a:pPr>
            <a:r>
              <a:rPr lang="en-US" sz="2000" dirty="0"/>
              <a:t>1. Design Goals</a:t>
            </a:r>
          </a:p>
          <a:p>
            <a:pPr lvl="1">
              <a:buFont typeface="Wingdings" charset="0"/>
              <a:buNone/>
            </a:pPr>
            <a:r>
              <a:rPr lang="en-US" sz="2000" dirty="0"/>
              <a:t>2. Subsystem Decomposition</a:t>
            </a:r>
          </a:p>
          <a:p>
            <a:endParaRPr lang="en-US" sz="2400" dirty="0"/>
          </a:p>
          <a:p>
            <a:pPr>
              <a:buFont typeface="Symbol" charset="0"/>
              <a:buNone/>
            </a:pPr>
            <a:r>
              <a:rPr lang="en-US" sz="2400" dirty="0"/>
              <a:t>System Design II: Addressing Design Goals (next lecture)</a:t>
            </a:r>
          </a:p>
          <a:p>
            <a:pPr lvl="1">
              <a:buFont typeface="Wingdings" charset="0"/>
              <a:buNone/>
            </a:pPr>
            <a:r>
              <a:rPr lang="en-US" sz="2000" dirty="0"/>
              <a:t>3</a:t>
            </a:r>
            <a:r>
              <a:rPr lang="en-US" sz="2000" dirty="0" smtClean="0"/>
              <a:t>. </a:t>
            </a:r>
            <a:r>
              <a:rPr lang="en-US" sz="2000" dirty="0"/>
              <a:t>Hardware/Software Mapping</a:t>
            </a:r>
          </a:p>
          <a:p>
            <a:pPr lvl="1">
              <a:buFont typeface="Wingdings" charset="0"/>
              <a:buNone/>
            </a:pPr>
            <a:r>
              <a:rPr lang="en-US" sz="2000" dirty="0"/>
              <a:t>4</a:t>
            </a:r>
            <a:r>
              <a:rPr lang="en-US" sz="2000" dirty="0" smtClean="0"/>
              <a:t>. </a:t>
            </a:r>
            <a:r>
              <a:rPr lang="en-US" sz="2000" dirty="0"/>
              <a:t>Persistent Data Management</a:t>
            </a:r>
          </a:p>
          <a:p>
            <a:pPr lvl="1">
              <a:buFont typeface="Wingdings" charset="0"/>
              <a:buNone/>
            </a:pPr>
            <a:r>
              <a:rPr lang="en-US" sz="2000" dirty="0"/>
              <a:t>5</a:t>
            </a:r>
            <a:r>
              <a:rPr lang="en-US" sz="2000" dirty="0" smtClean="0"/>
              <a:t>. </a:t>
            </a:r>
            <a:r>
              <a:rPr lang="en-US" sz="2000" dirty="0"/>
              <a:t>Global Resource Handling and Access Control</a:t>
            </a:r>
          </a:p>
          <a:p>
            <a:pPr lvl="1">
              <a:buFont typeface="Wingdings" charset="0"/>
              <a:buNone/>
            </a:pPr>
            <a:r>
              <a:rPr lang="en-US" sz="2000" dirty="0"/>
              <a:t>6</a:t>
            </a:r>
            <a:r>
              <a:rPr lang="en-US" sz="2000" dirty="0" smtClean="0"/>
              <a:t>. </a:t>
            </a:r>
            <a:r>
              <a:rPr lang="en-US" sz="2000" dirty="0"/>
              <a:t>Software Control</a:t>
            </a:r>
          </a:p>
          <a:p>
            <a:pPr lvl="1">
              <a:buFont typeface="Wingdings" charset="0"/>
              <a:buNone/>
            </a:pPr>
            <a:r>
              <a:rPr lang="en-US" sz="2000" dirty="0"/>
              <a:t>7</a:t>
            </a:r>
            <a:r>
              <a:rPr lang="en-US" sz="2000" dirty="0" smtClean="0"/>
              <a:t>. </a:t>
            </a:r>
            <a:r>
              <a:rPr lang="en-US" sz="2000" dirty="0"/>
              <a:t>Boundary Conditions</a:t>
            </a:r>
          </a:p>
        </p:txBody>
      </p:sp>
    </p:spTree>
    <p:extLst>
      <p:ext uri="{BB962C8B-B14F-4D97-AF65-F5344CB8AC3E}">
        <p14:creationId xmlns:p14="http://schemas.microsoft.com/office/powerpoint/2010/main" val="14012860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AutoShape 10"/>
          <p:cNvSpPr>
            <a:spLocks noChangeArrowheads="1"/>
          </p:cNvSpPr>
          <p:nvPr/>
        </p:nvSpPr>
        <p:spPr bwMode="auto">
          <a:xfrm>
            <a:off x="2346325" y="3389313"/>
            <a:ext cx="2073275" cy="398462"/>
          </a:xfrm>
          <a:prstGeom prst="roundRect">
            <a:avLst>
              <a:gd name="adj" fmla="val 47213"/>
            </a:avLst>
          </a:pr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155" name="Rectangle 11"/>
          <p:cNvSpPr>
            <a:spLocks noChangeArrowheads="1"/>
          </p:cNvSpPr>
          <p:nvPr/>
        </p:nvSpPr>
        <p:spPr bwMode="auto">
          <a:xfrm>
            <a:off x="2724150" y="3505200"/>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System design</a:t>
            </a:r>
            <a:endParaRPr lang="en-US">
              <a:latin typeface="Lucida Sans Typewriter" charset="0"/>
            </a:endParaRPr>
          </a:p>
        </p:txBody>
      </p:sp>
      <p:sp>
        <p:nvSpPr>
          <p:cNvPr id="6156" name="AutoShape 12"/>
          <p:cNvSpPr>
            <a:spLocks noChangeArrowheads="1"/>
          </p:cNvSpPr>
          <p:nvPr/>
        </p:nvSpPr>
        <p:spPr bwMode="auto">
          <a:xfrm>
            <a:off x="2346325" y="5148263"/>
            <a:ext cx="2073275" cy="419100"/>
          </a:xfrm>
          <a:prstGeom prst="roundRect">
            <a:avLst>
              <a:gd name="adj" fmla="val 44884"/>
            </a:avLst>
          </a:pr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157" name="Rectangle 13"/>
          <p:cNvSpPr>
            <a:spLocks noChangeArrowheads="1"/>
          </p:cNvSpPr>
          <p:nvPr/>
        </p:nvSpPr>
        <p:spPr bwMode="auto">
          <a:xfrm>
            <a:off x="2724150" y="5284788"/>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Object design</a:t>
            </a:r>
            <a:endParaRPr lang="en-US">
              <a:latin typeface="Lucida Sans Typewriter" charset="0"/>
            </a:endParaRPr>
          </a:p>
        </p:txBody>
      </p:sp>
      <p:sp>
        <p:nvSpPr>
          <p:cNvPr id="6158" name="Rectangle 14"/>
          <p:cNvSpPr>
            <a:spLocks noChangeArrowheads="1"/>
          </p:cNvSpPr>
          <p:nvPr/>
        </p:nvSpPr>
        <p:spPr bwMode="auto">
          <a:xfrm>
            <a:off x="4921250" y="5797550"/>
            <a:ext cx="1697038" cy="398463"/>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159" name="Rectangle 15"/>
          <p:cNvSpPr>
            <a:spLocks noChangeArrowheads="1"/>
          </p:cNvSpPr>
          <p:nvPr/>
        </p:nvSpPr>
        <p:spPr bwMode="auto">
          <a:xfrm>
            <a:off x="5111750" y="5829300"/>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object design</a:t>
            </a:r>
            <a:endParaRPr lang="en-US" u="sng">
              <a:latin typeface="Lucida Sans Typewriter" charset="0"/>
            </a:endParaRPr>
          </a:p>
        </p:txBody>
      </p:sp>
      <p:sp>
        <p:nvSpPr>
          <p:cNvPr id="6161" name="Rectangle 17"/>
          <p:cNvSpPr>
            <a:spLocks noChangeArrowheads="1"/>
          </p:cNvSpPr>
          <p:nvPr/>
        </p:nvSpPr>
        <p:spPr bwMode="auto">
          <a:xfrm>
            <a:off x="5514975" y="5975350"/>
            <a:ext cx="5318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model</a:t>
            </a:r>
            <a:endParaRPr lang="en-US" u="sng">
              <a:latin typeface="Lucida Sans Typewriter" charset="0"/>
            </a:endParaRPr>
          </a:p>
        </p:txBody>
      </p:sp>
      <p:sp>
        <p:nvSpPr>
          <p:cNvPr id="6163" name="Rectangle 19"/>
          <p:cNvSpPr>
            <a:spLocks noChangeArrowheads="1"/>
          </p:cNvSpPr>
          <p:nvPr/>
        </p:nvSpPr>
        <p:spPr bwMode="auto">
          <a:xfrm>
            <a:off x="4921250" y="3954463"/>
            <a:ext cx="1697038" cy="3984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164" name="Rectangle 20"/>
          <p:cNvSpPr>
            <a:spLocks noChangeArrowheads="1"/>
          </p:cNvSpPr>
          <p:nvPr/>
        </p:nvSpPr>
        <p:spPr bwMode="auto">
          <a:xfrm>
            <a:off x="5162550" y="4090988"/>
            <a:ext cx="12763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design goals</a:t>
            </a:r>
            <a:endParaRPr lang="en-US" u="sng">
              <a:latin typeface="Lucida Sans Typewriter" charset="0"/>
            </a:endParaRPr>
          </a:p>
        </p:txBody>
      </p:sp>
      <p:sp>
        <p:nvSpPr>
          <p:cNvPr id="6166" name="Rectangle 22"/>
          <p:cNvSpPr>
            <a:spLocks noChangeArrowheads="1"/>
          </p:cNvSpPr>
          <p:nvPr/>
        </p:nvSpPr>
        <p:spPr bwMode="auto">
          <a:xfrm>
            <a:off x="4921250" y="4541838"/>
            <a:ext cx="1697038" cy="396875"/>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167" name="Rectangle 23"/>
          <p:cNvSpPr>
            <a:spLocks noChangeArrowheads="1"/>
          </p:cNvSpPr>
          <p:nvPr/>
        </p:nvSpPr>
        <p:spPr bwMode="auto">
          <a:xfrm>
            <a:off x="5313363" y="4594225"/>
            <a:ext cx="957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subsystem</a:t>
            </a:r>
            <a:endParaRPr lang="en-US" u="sng">
              <a:latin typeface="Lucida Sans Typewriter" charset="0"/>
            </a:endParaRPr>
          </a:p>
        </p:txBody>
      </p:sp>
      <p:sp>
        <p:nvSpPr>
          <p:cNvPr id="6169" name="Rectangle 25"/>
          <p:cNvSpPr>
            <a:spLocks noChangeArrowheads="1"/>
          </p:cNvSpPr>
          <p:nvPr/>
        </p:nvSpPr>
        <p:spPr bwMode="auto">
          <a:xfrm>
            <a:off x="5111750" y="4719638"/>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decomposition</a:t>
            </a:r>
            <a:endParaRPr lang="en-US" u="sng">
              <a:latin typeface="Lucida Sans Typewriter" charset="0"/>
            </a:endParaRPr>
          </a:p>
        </p:txBody>
      </p:sp>
      <p:sp>
        <p:nvSpPr>
          <p:cNvPr id="6215" name="Line 71"/>
          <p:cNvSpPr>
            <a:spLocks noChangeShapeType="1"/>
          </p:cNvSpPr>
          <p:nvPr/>
        </p:nvSpPr>
        <p:spPr bwMode="auto">
          <a:xfrm>
            <a:off x="2932113" y="2008188"/>
            <a:ext cx="0" cy="1381125"/>
          </a:xfrm>
          <a:prstGeom prst="line">
            <a:avLst/>
          </a:prstGeom>
          <a:noFill/>
          <a:ln w="20638">
            <a:solidFill>
              <a:srgbClr val="000000"/>
            </a:solidFill>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18" name="Line 74"/>
          <p:cNvSpPr>
            <a:spLocks noChangeShapeType="1"/>
          </p:cNvSpPr>
          <p:nvPr/>
        </p:nvSpPr>
        <p:spPr bwMode="auto">
          <a:xfrm>
            <a:off x="2640013" y="2008188"/>
            <a:ext cx="1587" cy="1381125"/>
          </a:xfrm>
          <a:prstGeom prst="line">
            <a:avLst/>
          </a:prstGeom>
          <a:noFill/>
          <a:ln w="20638">
            <a:solidFill>
              <a:srgbClr val="000000"/>
            </a:solidFill>
            <a:round/>
            <a:headEnd type="arrow" w="med" len="med"/>
            <a:tailEnd/>
          </a:ln>
          <a:extLst>
            <a:ext uri="{909E8E84-426E-40dd-AFC4-6F175D3DCCD1}">
              <a14:hiddenFill xmlns="" xmlns:a14="http://schemas.microsoft.com/office/drawing/2010/main">
                <a:noFill/>
              </a14:hiddenFill>
            </a:ext>
          </a:extLst>
        </p:spPr>
        <p:txBody>
          <a:bodyPr/>
          <a:lstStyle/>
          <a:p>
            <a:endParaRPr lang="en-US"/>
          </a:p>
        </p:txBody>
      </p:sp>
      <p:sp>
        <p:nvSpPr>
          <p:cNvPr id="6221" name="Line 77"/>
          <p:cNvSpPr>
            <a:spLocks noChangeShapeType="1"/>
          </p:cNvSpPr>
          <p:nvPr/>
        </p:nvSpPr>
        <p:spPr bwMode="auto">
          <a:xfrm>
            <a:off x="2932113" y="3787775"/>
            <a:ext cx="1587" cy="1339850"/>
          </a:xfrm>
          <a:prstGeom prst="line">
            <a:avLst/>
          </a:prstGeom>
          <a:noFill/>
          <a:ln w="20638">
            <a:solidFill>
              <a:srgbClr val="000000"/>
            </a:solidFill>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24" name="Line 80"/>
          <p:cNvSpPr>
            <a:spLocks noChangeShapeType="1"/>
          </p:cNvSpPr>
          <p:nvPr/>
        </p:nvSpPr>
        <p:spPr bwMode="auto">
          <a:xfrm>
            <a:off x="2640013" y="3767138"/>
            <a:ext cx="1587" cy="1401762"/>
          </a:xfrm>
          <a:prstGeom prst="line">
            <a:avLst/>
          </a:prstGeom>
          <a:noFill/>
          <a:ln w="20638">
            <a:solidFill>
              <a:srgbClr val="000000"/>
            </a:solidFill>
            <a:round/>
            <a:headEnd type="arrow" w="med" len="med"/>
            <a:tailEnd/>
          </a:ln>
          <a:extLst>
            <a:ext uri="{909E8E84-426E-40dd-AFC4-6F175D3DCCD1}">
              <a14:hiddenFill xmlns="" xmlns:a14="http://schemas.microsoft.com/office/drawing/2010/main">
                <a:noFill/>
              </a14:hiddenFill>
            </a:ext>
          </a:extLst>
        </p:spPr>
        <p:txBody>
          <a:bodyPr/>
          <a:lstStyle/>
          <a:p>
            <a:endParaRPr lang="en-US"/>
          </a:p>
        </p:txBody>
      </p:sp>
      <p:sp>
        <p:nvSpPr>
          <p:cNvPr id="6225" name="AutoShape 81"/>
          <p:cNvSpPr>
            <a:spLocks noChangeArrowheads="1"/>
          </p:cNvSpPr>
          <p:nvPr/>
        </p:nvSpPr>
        <p:spPr bwMode="auto">
          <a:xfrm>
            <a:off x="2346325" y="1609725"/>
            <a:ext cx="2093913" cy="419100"/>
          </a:xfrm>
          <a:prstGeom prst="roundRect">
            <a:avLst>
              <a:gd name="adj" fmla="val 44884"/>
            </a:avLst>
          </a:prstGeom>
          <a:noFill/>
          <a:ln w="20638">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26" name="Rectangle 82"/>
          <p:cNvSpPr>
            <a:spLocks noChangeArrowheads="1"/>
          </p:cNvSpPr>
          <p:nvPr/>
        </p:nvSpPr>
        <p:spPr bwMode="auto">
          <a:xfrm>
            <a:off x="2940050" y="1744663"/>
            <a:ext cx="95726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Analysis </a:t>
            </a:r>
            <a:endParaRPr lang="en-US">
              <a:latin typeface="Lucida Sans Typewriter" charset="0"/>
            </a:endParaRPr>
          </a:p>
        </p:txBody>
      </p:sp>
      <p:sp>
        <p:nvSpPr>
          <p:cNvPr id="6227" name="Rectangle 83"/>
          <p:cNvSpPr>
            <a:spLocks noChangeArrowheads="1"/>
          </p:cNvSpPr>
          <p:nvPr/>
        </p:nvSpPr>
        <p:spPr bwMode="auto">
          <a:xfrm>
            <a:off x="4921250" y="2803525"/>
            <a:ext cx="1717675" cy="396875"/>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28" name="Rectangle 84"/>
          <p:cNvSpPr>
            <a:spLocks noChangeArrowheads="1"/>
          </p:cNvSpPr>
          <p:nvPr/>
        </p:nvSpPr>
        <p:spPr bwMode="auto">
          <a:xfrm>
            <a:off x="5026025" y="2833688"/>
            <a:ext cx="159543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analysis object</a:t>
            </a:r>
            <a:endParaRPr lang="en-US" u="sng">
              <a:latin typeface="Lucida Sans Typewriter" charset="0"/>
            </a:endParaRPr>
          </a:p>
        </p:txBody>
      </p:sp>
      <p:sp>
        <p:nvSpPr>
          <p:cNvPr id="6230" name="Rectangle 86"/>
          <p:cNvSpPr>
            <a:spLocks noChangeArrowheads="1"/>
          </p:cNvSpPr>
          <p:nvPr/>
        </p:nvSpPr>
        <p:spPr bwMode="auto">
          <a:xfrm>
            <a:off x="5529263" y="2981325"/>
            <a:ext cx="53181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model</a:t>
            </a:r>
            <a:endParaRPr lang="en-US" u="sng">
              <a:latin typeface="Lucida Sans Typewriter" charset="0"/>
            </a:endParaRPr>
          </a:p>
        </p:txBody>
      </p:sp>
      <p:sp>
        <p:nvSpPr>
          <p:cNvPr id="6254" name="Rectangle 110"/>
          <p:cNvSpPr>
            <a:spLocks noChangeArrowheads="1"/>
          </p:cNvSpPr>
          <p:nvPr/>
        </p:nvSpPr>
        <p:spPr bwMode="auto">
          <a:xfrm>
            <a:off x="4921250" y="2216150"/>
            <a:ext cx="1717675" cy="398463"/>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5" name="Rectangle 111"/>
          <p:cNvSpPr>
            <a:spLocks noChangeArrowheads="1"/>
          </p:cNvSpPr>
          <p:nvPr/>
        </p:nvSpPr>
        <p:spPr bwMode="auto">
          <a:xfrm>
            <a:off x="5127625" y="2332038"/>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dynamic model</a:t>
            </a:r>
            <a:endParaRPr lang="en-US" u="sng">
              <a:latin typeface="Lucida Sans Typewriter" charset="0"/>
            </a:endParaRPr>
          </a:p>
        </p:txBody>
      </p:sp>
      <p:sp>
        <p:nvSpPr>
          <p:cNvPr id="6265" name="Rectangle 121"/>
          <p:cNvSpPr>
            <a:spLocks noChangeArrowheads="1"/>
          </p:cNvSpPr>
          <p:nvPr/>
        </p:nvSpPr>
        <p:spPr bwMode="auto">
          <a:xfrm>
            <a:off x="4921250" y="1316038"/>
            <a:ext cx="1717675" cy="398462"/>
          </a:xfrm>
          <a:prstGeom prst="rect">
            <a:avLst/>
          </a:prstGeom>
          <a:noFill/>
          <a:ln w="206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66" name="Rectangle 122"/>
          <p:cNvSpPr>
            <a:spLocks noChangeArrowheads="1"/>
          </p:cNvSpPr>
          <p:nvPr/>
        </p:nvSpPr>
        <p:spPr bwMode="auto">
          <a:xfrm>
            <a:off x="5127625" y="1347788"/>
            <a:ext cx="1382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nonfunctional</a:t>
            </a:r>
            <a:endParaRPr lang="en-US" u="sng">
              <a:latin typeface="Lucida Sans Typewriter" charset="0"/>
            </a:endParaRPr>
          </a:p>
        </p:txBody>
      </p:sp>
      <p:sp>
        <p:nvSpPr>
          <p:cNvPr id="6268" name="Rectangle 124"/>
          <p:cNvSpPr>
            <a:spLocks noChangeArrowheads="1"/>
          </p:cNvSpPr>
          <p:nvPr/>
        </p:nvSpPr>
        <p:spPr bwMode="auto">
          <a:xfrm>
            <a:off x="5176838" y="1493838"/>
            <a:ext cx="12763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u="sng">
                <a:solidFill>
                  <a:srgbClr val="000000"/>
                </a:solidFill>
                <a:latin typeface="Lucida Sans Typewriter" charset="0"/>
              </a:rPr>
              <a:t>requirements</a:t>
            </a:r>
            <a:endParaRPr lang="en-US" u="sng">
              <a:latin typeface="Lucida Sans Typewriter" charset="0"/>
            </a:endParaRPr>
          </a:p>
        </p:txBody>
      </p:sp>
      <p:sp>
        <p:nvSpPr>
          <p:cNvPr id="6289" name="Line 145"/>
          <p:cNvSpPr>
            <a:spLocks noChangeShapeType="1"/>
          </p:cNvSpPr>
          <p:nvPr/>
        </p:nvSpPr>
        <p:spPr bwMode="auto">
          <a:xfrm>
            <a:off x="3729038" y="2028825"/>
            <a:ext cx="1171575" cy="303213"/>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90" name="Line 146"/>
          <p:cNvSpPr>
            <a:spLocks noChangeShapeType="1"/>
          </p:cNvSpPr>
          <p:nvPr/>
        </p:nvSpPr>
        <p:spPr bwMode="auto">
          <a:xfrm>
            <a:off x="3414713" y="2028825"/>
            <a:ext cx="1485900" cy="952500"/>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91" name="Line 147"/>
          <p:cNvSpPr>
            <a:spLocks noChangeShapeType="1"/>
          </p:cNvSpPr>
          <p:nvPr/>
        </p:nvSpPr>
        <p:spPr bwMode="auto">
          <a:xfrm flipH="1">
            <a:off x="3371850" y="1493838"/>
            <a:ext cx="1549400" cy="1895475"/>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92" name="Line 148"/>
          <p:cNvSpPr>
            <a:spLocks noChangeShapeType="1"/>
          </p:cNvSpPr>
          <p:nvPr/>
        </p:nvSpPr>
        <p:spPr bwMode="auto">
          <a:xfrm flipH="1">
            <a:off x="3603625" y="2544763"/>
            <a:ext cx="1317625" cy="844550"/>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93" name="Line 149"/>
          <p:cNvSpPr>
            <a:spLocks noChangeShapeType="1"/>
          </p:cNvSpPr>
          <p:nvPr/>
        </p:nvSpPr>
        <p:spPr bwMode="auto">
          <a:xfrm flipH="1">
            <a:off x="3959225" y="2981325"/>
            <a:ext cx="941388" cy="407988"/>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94" name="Line 150"/>
          <p:cNvSpPr>
            <a:spLocks noChangeShapeType="1"/>
          </p:cNvSpPr>
          <p:nvPr/>
        </p:nvSpPr>
        <p:spPr bwMode="auto">
          <a:xfrm flipH="1">
            <a:off x="3603625" y="4186238"/>
            <a:ext cx="1285875" cy="941387"/>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95" name="Line 151"/>
          <p:cNvSpPr>
            <a:spLocks noChangeShapeType="1"/>
          </p:cNvSpPr>
          <p:nvPr/>
        </p:nvSpPr>
        <p:spPr bwMode="auto">
          <a:xfrm flipH="1">
            <a:off x="3948113" y="4733925"/>
            <a:ext cx="941387" cy="407988"/>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96" name="Line 152"/>
          <p:cNvSpPr>
            <a:spLocks noChangeShapeType="1"/>
          </p:cNvSpPr>
          <p:nvPr/>
        </p:nvSpPr>
        <p:spPr bwMode="auto">
          <a:xfrm flipH="1">
            <a:off x="3371850" y="3194050"/>
            <a:ext cx="1701800" cy="1947863"/>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6297" name="Line 153"/>
          <p:cNvSpPr>
            <a:spLocks noChangeShapeType="1"/>
          </p:cNvSpPr>
          <p:nvPr/>
        </p:nvSpPr>
        <p:spPr bwMode="auto">
          <a:xfrm>
            <a:off x="3414713" y="5567363"/>
            <a:ext cx="1474787" cy="407987"/>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2" name="Title 1"/>
          <p:cNvSpPr>
            <a:spLocks noGrp="1"/>
          </p:cNvSpPr>
          <p:nvPr>
            <p:ph type="title"/>
          </p:nvPr>
        </p:nvSpPr>
        <p:spPr/>
        <p:txBody>
          <a:bodyPr/>
          <a:lstStyle/>
          <a:p>
            <a:endParaRPr lang="en-US"/>
          </a:p>
        </p:txBody>
      </p:sp>
      <p:sp>
        <p:nvSpPr>
          <p:cNvPr id="38" name="Line 150"/>
          <p:cNvSpPr>
            <a:spLocks noChangeShapeType="1"/>
          </p:cNvSpPr>
          <p:nvPr/>
        </p:nvSpPr>
        <p:spPr bwMode="auto">
          <a:xfrm>
            <a:off x="3414713" y="3787776"/>
            <a:ext cx="1485900" cy="398462"/>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39" name="Line 150"/>
          <p:cNvSpPr>
            <a:spLocks noChangeShapeType="1"/>
          </p:cNvSpPr>
          <p:nvPr/>
        </p:nvSpPr>
        <p:spPr bwMode="auto">
          <a:xfrm>
            <a:off x="3216274" y="3787776"/>
            <a:ext cx="1673225" cy="931862"/>
          </a:xfrm>
          <a:prstGeom prst="line">
            <a:avLst/>
          </a:prstGeom>
          <a:noFill/>
          <a:ln w="20638">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08876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06560" y="90"/>
            <a:ext cx="6680132" cy="688975"/>
          </a:xfrm>
          <a:noFill/>
          <a:ln/>
        </p:spPr>
        <p:txBody>
          <a:bodyPr/>
          <a:lstStyle/>
          <a:p>
            <a:r>
              <a:rPr lang="en-US" sz="2400" dirty="0"/>
              <a:t>How to use the results from the Requirements Analysis for System Design</a:t>
            </a:r>
          </a:p>
        </p:txBody>
      </p:sp>
      <p:sp>
        <p:nvSpPr>
          <p:cNvPr id="24579" name="Rectangle 3"/>
          <p:cNvSpPr>
            <a:spLocks noGrp="1" noChangeArrowheads="1"/>
          </p:cNvSpPr>
          <p:nvPr>
            <p:ph type="body" idx="1"/>
          </p:nvPr>
        </p:nvSpPr>
        <p:spPr>
          <a:noFill/>
          <a:ln/>
        </p:spPr>
        <p:txBody>
          <a:bodyPr/>
          <a:lstStyle/>
          <a:p>
            <a:r>
              <a:rPr lang="en-US" sz="2000" dirty="0"/>
              <a:t>Nonfunctional requirements =&gt;</a:t>
            </a:r>
          </a:p>
          <a:p>
            <a:pPr lvl="1"/>
            <a:r>
              <a:rPr lang="en-US" sz="1800" dirty="0"/>
              <a:t>Activity 1: Design Goals Definition</a:t>
            </a:r>
          </a:p>
          <a:p>
            <a:r>
              <a:rPr lang="en-US" sz="2000" dirty="0"/>
              <a:t>Functional model =&gt;</a:t>
            </a:r>
          </a:p>
          <a:p>
            <a:pPr lvl="1"/>
            <a:r>
              <a:rPr lang="en-US" sz="1800" dirty="0"/>
              <a:t>Activity 2: System decomposition (Selection of subsystems based on functional requirements, cohesion, and coupling)</a:t>
            </a:r>
          </a:p>
          <a:p>
            <a:r>
              <a:rPr lang="en-US" sz="2000" dirty="0"/>
              <a:t>Object model =&gt; </a:t>
            </a:r>
          </a:p>
          <a:p>
            <a:pPr lvl="1"/>
            <a:r>
              <a:rPr lang="en-US" sz="1800" dirty="0"/>
              <a:t>Activity </a:t>
            </a:r>
            <a:r>
              <a:rPr lang="en-US" sz="1800" dirty="0" smtClean="0"/>
              <a:t>3: </a:t>
            </a:r>
            <a:r>
              <a:rPr lang="en-US" sz="1800" dirty="0"/>
              <a:t>Hardware/software mapping </a:t>
            </a:r>
          </a:p>
          <a:p>
            <a:pPr lvl="1"/>
            <a:r>
              <a:rPr lang="en-US" sz="1800" dirty="0"/>
              <a:t>Activity </a:t>
            </a:r>
            <a:r>
              <a:rPr lang="en-US" sz="1800" dirty="0" smtClean="0"/>
              <a:t>4: </a:t>
            </a:r>
            <a:r>
              <a:rPr lang="en-US" sz="1800" dirty="0"/>
              <a:t>Persistent data management</a:t>
            </a:r>
          </a:p>
          <a:p>
            <a:r>
              <a:rPr lang="en-US" sz="2000" dirty="0"/>
              <a:t>Dynamic model =&gt;</a:t>
            </a:r>
          </a:p>
          <a:p>
            <a:pPr lvl="1"/>
            <a:r>
              <a:rPr lang="en-US" sz="1800" dirty="0" smtClean="0"/>
              <a:t>Activity 5: </a:t>
            </a:r>
            <a:r>
              <a:rPr lang="en-US" sz="1800" dirty="0"/>
              <a:t>Global resource handling</a:t>
            </a:r>
          </a:p>
          <a:p>
            <a:pPr lvl="1"/>
            <a:r>
              <a:rPr lang="en-US" sz="1800" dirty="0"/>
              <a:t>Activity </a:t>
            </a:r>
            <a:r>
              <a:rPr lang="en-US" sz="1800" dirty="0" smtClean="0"/>
              <a:t>6: </a:t>
            </a:r>
            <a:r>
              <a:rPr lang="en-US" sz="1800" dirty="0"/>
              <a:t>Software control</a:t>
            </a:r>
          </a:p>
          <a:p>
            <a:r>
              <a:rPr lang="en-US" sz="2000" dirty="0"/>
              <a:t>Subsystem Decomposition</a:t>
            </a:r>
          </a:p>
          <a:p>
            <a:pPr lvl="1"/>
            <a:r>
              <a:rPr lang="en-US" sz="1800" dirty="0"/>
              <a:t>Activity </a:t>
            </a:r>
            <a:r>
              <a:rPr lang="en-US" sz="1800" dirty="0" smtClean="0"/>
              <a:t>7: </a:t>
            </a:r>
            <a:r>
              <a:rPr lang="en-US" sz="1800" dirty="0"/>
              <a:t>Boundary conditions</a:t>
            </a:r>
          </a:p>
        </p:txBody>
      </p:sp>
    </p:spTree>
    <p:extLst>
      <p:ext uri="{BB962C8B-B14F-4D97-AF65-F5344CB8AC3E}">
        <p14:creationId xmlns:p14="http://schemas.microsoft.com/office/powerpoint/2010/main" val="35779944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smtClean="0"/>
              <a:t>3. D</a:t>
            </a:r>
            <a:r>
              <a:rPr lang="en-US" altLang="zh-CN" sz="3600" dirty="0" smtClean="0"/>
              <a:t>etermine </a:t>
            </a:r>
            <a:r>
              <a:rPr lang="en-US" sz="3600" dirty="0" smtClean="0"/>
              <a:t>D</a:t>
            </a:r>
            <a:r>
              <a:rPr lang="en-US" altLang="zh-CN" sz="3600" dirty="0" smtClean="0"/>
              <a:t>esign Goals</a:t>
            </a:r>
            <a:endParaRPr lang="en-US" sz="36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6580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7" name="Rectangle 7"/>
          <p:cNvSpPr>
            <a:spLocks noGrp="1" noChangeArrowheads="1"/>
          </p:cNvSpPr>
          <p:nvPr>
            <p:ph type="title"/>
          </p:nvPr>
        </p:nvSpPr>
        <p:spPr>
          <a:xfrm>
            <a:off x="1143090" y="152486"/>
            <a:ext cx="7772400" cy="1143000"/>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440" tIns="45720" rIns="91440" bIns="45720"/>
          <a:lstStyle/>
          <a:p>
            <a:r>
              <a:rPr lang="en-US" dirty="0"/>
              <a:t>How do we get the Design Goals?</a:t>
            </a:r>
            <a:endParaRPr lang="de-DE" dirty="0"/>
          </a:p>
        </p:txBody>
      </p:sp>
      <p:sp>
        <p:nvSpPr>
          <p:cNvPr id="174088" name="Rectangle 8"/>
          <p:cNvSpPr>
            <a:spLocks noGrp="1" noChangeArrowheads="1"/>
          </p:cNvSpPr>
          <p:nvPr>
            <p:ph type="body" idx="1"/>
          </p:nvPr>
        </p:nvSpPr>
        <p:spPr>
          <a:xfrm>
            <a:off x="685800" y="990664"/>
            <a:ext cx="7772400" cy="4114800"/>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440" tIns="45720" rIns="91440" bIns="45720" anchor="ctr"/>
          <a:lstStyle/>
          <a:p>
            <a:pPr>
              <a:buFont typeface="Monotype Sorts" charset="0"/>
              <a:buNone/>
            </a:pPr>
            <a:r>
              <a:rPr lang="en-US" dirty="0"/>
              <a:t>Let</a:t>
            </a:r>
            <a:r>
              <a:rPr lang="ja-JP" altLang="en-US" dirty="0">
                <a:latin typeface="Arial"/>
              </a:rPr>
              <a:t>’</a:t>
            </a:r>
            <a:r>
              <a:rPr lang="en-US" dirty="0"/>
              <a:t>s look at a small example </a:t>
            </a:r>
          </a:p>
          <a:p>
            <a:endParaRPr lang="en-US" dirty="0"/>
          </a:p>
          <a:p>
            <a:r>
              <a:rPr lang="en-US" dirty="0"/>
              <a:t>Current Situation: </a:t>
            </a:r>
          </a:p>
          <a:p>
            <a:pPr lvl="1"/>
            <a:r>
              <a:rPr lang="en-US" dirty="0"/>
              <a:t>Computers must be used in the office</a:t>
            </a:r>
          </a:p>
          <a:p>
            <a:endParaRPr lang="en-US" dirty="0"/>
          </a:p>
          <a:p>
            <a:r>
              <a:rPr lang="en-US" dirty="0"/>
              <a:t>What we want:</a:t>
            </a:r>
          </a:p>
          <a:p>
            <a:pPr lvl="1"/>
            <a:r>
              <a:rPr lang="en-US" dirty="0"/>
              <a:t> A computer that can be used in mobile situations. </a:t>
            </a:r>
          </a:p>
          <a:p>
            <a:endParaRPr lang="en-US" dirty="0"/>
          </a:p>
        </p:txBody>
      </p:sp>
    </p:spTree>
    <p:extLst>
      <p:ext uri="{BB962C8B-B14F-4D97-AF65-F5344CB8AC3E}">
        <p14:creationId xmlns:p14="http://schemas.microsoft.com/office/powerpoint/2010/main" val="2816739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5">
            <a:extLst>
              <a:ext uri="{28A0092B-C50C-407E-A947-70E740481C1C}">
                <a14:useLocalDpi xmlns:a14="http://schemas.microsoft.com/office/drawing/2010/main" val="0"/>
              </a:ext>
            </a:extLst>
          </a:blip>
          <a:srcRect/>
          <a:stretch>
            <a:fillRect/>
          </a:stretch>
        </p:blipFill>
        <p:spPr bwMode="auto">
          <a:xfrm>
            <a:off x="1758950" y="1143000"/>
            <a:ext cx="5719763" cy="4711700"/>
          </a:xfrm>
          <a:prstGeom prst="rect">
            <a:avLst/>
          </a:prstGeom>
          <a:noFill/>
          <a:extLst>
            <a:ext uri="{909E8E84-426E-40dd-AFC4-6F175D3DCCD1}">
              <a14:hiddenFill xmlns="" xmlns:a14="http://schemas.microsoft.com/office/drawing/2010/main">
                <a:solidFill>
                  <a:srgbClr val="FFFFFF"/>
                </a:solidFill>
              </a14:hiddenFill>
            </a:ext>
          </a:extLst>
        </p:spPr>
      </p:pic>
      <p:sp>
        <p:nvSpPr>
          <p:cNvPr id="167941" name="Rectangle 5"/>
          <p:cNvSpPr>
            <a:spLocks noGrp="1" noChangeArrowheads="1"/>
          </p:cNvSpPr>
          <p:nvPr>
            <p:ph type="title"/>
          </p:nvPr>
        </p:nvSpPr>
        <p:spPr>
          <a:xfrm>
            <a:off x="2209862" y="0"/>
            <a:ext cx="6095942" cy="1143000"/>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440" tIns="45720" rIns="91440" bIns="45720"/>
          <a:lstStyle/>
          <a:p>
            <a:r>
              <a:rPr lang="de-DE" sz="2400" dirty="0"/>
              <a:t/>
            </a:r>
            <a:br>
              <a:rPr lang="de-DE" sz="2400" dirty="0"/>
            </a:br>
            <a:r>
              <a:rPr lang="de-DE" sz="2400" dirty="0" err="1"/>
              <a:t>Example</a:t>
            </a:r>
            <a:r>
              <a:rPr lang="de-DE" sz="2400" dirty="0"/>
              <a:t>: </a:t>
            </a:r>
            <a:r>
              <a:rPr lang="de-DE" sz="2400" dirty="0" err="1"/>
              <a:t>Current</a:t>
            </a:r>
            <a:r>
              <a:rPr lang="de-DE" sz="2400" dirty="0"/>
              <a:t> Desktop Development</a:t>
            </a:r>
          </a:p>
        </p:txBody>
      </p:sp>
    </p:spTree>
    <p:extLst>
      <p:ext uri="{BB962C8B-B14F-4D97-AF65-F5344CB8AC3E}">
        <p14:creationId xmlns:p14="http://schemas.microsoft.com/office/powerpoint/2010/main" val="4275443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0"/>
                                  </p:stCondLst>
                                  <p:childTnLst>
                                    <p:set>
                                      <p:cBhvr>
                                        <p:cTn id="6" dur="1" fill="hold">
                                          <p:stCondLst>
                                            <p:cond delay="499"/>
                                          </p:stCondLst>
                                        </p:cTn>
                                        <p:tgtEl>
                                          <p:spTgt spid="167938"/>
                                        </p:tgtEl>
                                        <p:attrNameLst>
                                          <p:attrName>style.visibility</p:attrName>
                                        </p:attrNameLst>
                                      </p:cBhvr>
                                      <p:to>
                                        <p:strVal val="visible"/>
                                      </p:to>
                                    </p:set>
                                  </p:childTnLst>
                                </p:cTn>
                              </p:par>
                            </p:childTnLst>
                          </p:cTn>
                        </p:par>
                        <p:par>
                          <p:cTn id="7" fill="hold" nodeType="afterGroup">
                            <p:stCondLst>
                              <p:cond delay="10500"/>
                            </p:stCondLst>
                            <p:childTnLst>
                              <p:par>
                                <p:cTn id="8" presetID="1" presetClass="mediacall" presetSubtype="0" fill="hold" nodeType="afterEffect">
                                  <p:stCondLst>
                                    <p:cond delay="10000"/>
                                  </p:stCondLst>
                                  <p:childTnLst>
                                    <p:cmd type="call" cmd="playFrom(0.0)">
                                      <p:cBhvr>
                                        <p:cTn id="9" dur="1" fill="hold"/>
                                        <p:tgtEl>
                                          <p:spTgt spid="16793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167938"/>
                </p:tgtEl>
              </p:cMediaNode>
            </p:video>
            <p:seq concurrent="1" nextAc="seek">
              <p:cTn id="11" restart="whenNotActive" fill="hold" evtFilter="cancelBubble" nodeType="interactiveSeq">
                <p:stCondLst>
                  <p:cond evt="onClick" delay="0">
                    <p:tgtEl>
                      <p:spTgt spid="167938"/>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167938"/>
                                        </p:tgtEl>
                                      </p:cBhvr>
                                    </p:cmd>
                                  </p:childTnLst>
                                </p:cTn>
                              </p:par>
                            </p:childTnLst>
                          </p:cTn>
                        </p:par>
                      </p:childTnLst>
                    </p:cTn>
                  </p:par>
                </p:childTnLst>
              </p:cTn>
              <p:nextCondLst>
                <p:cond evt="onClick" delay="0">
                  <p:tgtEl>
                    <p:spTgt spid="167938"/>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39825"/>
            <a:ext cx="5629275" cy="46402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69987" name="AutoShape 3"/>
          <p:cNvSpPr>
            <a:spLocks/>
          </p:cNvSpPr>
          <p:nvPr/>
        </p:nvSpPr>
        <p:spPr bwMode="auto">
          <a:xfrm>
            <a:off x="492125" y="2576513"/>
            <a:ext cx="2252663" cy="707886"/>
          </a:xfrm>
          <a:prstGeom prst="borderCallout1">
            <a:avLst>
              <a:gd name="adj1" fmla="val 17060"/>
              <a:gd name="adj2" fmla="val 103125"/>
              <a:gd name="adj3" fmla="val 266588"/>
              <a:gd name="adj4" fmla="val 157815"/>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de-DE" sz="2000"/>
              <a:t>Single Output Device</a:t>
            </a:r>
          </a:p>
        </p:txBody>
      </p:sp>
      <p:sp>
        <p:nvSpPr>
          <p:cNvPr id="169988" name="AutoShape 4"/>
          <p:cNvSpPr>
            <a:spLocks/>
          </p:cNvSpPr>
          <p:nvPr/>
        </p:nvSpPr>
        <p:spPr bwMode="auto">
          <a:xfrm>
            <a:off x="2181225" y="5719763"/>
            <a:ext cx="1946275" cy="400110"/>
          </a:xfrm>
          <a:prstGeom prst="borderCallout1">
            <a:avLst>
              <a:gd name="adj1" fmla="val 28917"/>
              <a:gd name="adj2" fmla="val 103616"/>
              <a:gd name="adj3" fmla="val -200801"/>
              <a:gd name="adj4" fmla="val 161444"/>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de-DE" sz="2000"/>
              <a:t>Precise Input</a:t>
            </a:r>
          </a:p>
        </p:txBody>
      </p:sp>
      <p:sp>
        <p:nvSpPr>
          <p:cNvPr id="169989" name="AutoShape 5"/>
          <p:cNvSpPr>
            <a:spLocks/>
          </p:cNvSpPr>
          <p:nvPr/>
        </p:nvSpPr>
        <p:spPr bwMode="auto">
          <a:xfrm>
            <a:off x="6191250" y="2057400"/>
            <a:ext cx="2181225" cy="1015663"/>
          </a:xfrm>
          <a:prstGeom prst="borderCallout1">
            <a:avLst>
              <a:gd name="adj1" fmla="val 12102"/>
              <a:gd name="adj2" fmla="val -3227"/>
              <a:gd name="adj3" fmla="val 231431"/>
              <a:gd name="adj4" fmla="val -19894"/>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000"/>
              <a:t>Direction where the user looks is irrelevant</a:t>
            </a:r>
            <a:endParaRPr lang="de-DE" sz="2000"/>
          </a:p>
        </p:txBody>
      </p:sp>
      <p:sp>
        <p:nvSpPr>
          <p:cNvPr id="169990" name="AutoShape 6"/>
          <p:cNvSpPr>
            <a:spLocks/>
          </p:cNvSpPr>
          <p:nvPr/>
        </p:nvSpPr>
        <p:spPr bwMode="auto">
          <a:xfrm>
            <a:off x="-69850" y="3660775"/>
            <a:ext cx="2251075" cy="707886"/>
          </a:xfrm>
          <a:prstGeom prst="borderCallout1">
            <a:avLst>
              <a:gd name="adj1" fmla="val 17060"/>
              <a:gd name="adj2" fmla="val 103125"/>
              <a:gd name="adj3" fmla="val 158532"/>
              <a:gd name="adj4" fmla="val 163023"/>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de-DE" sz="2000" dirty="0"/>
              <a:t>Fixed Network</a:t>
            </a:r>
          </a:p>
          <a:p>
            <a:pPr algn="ctr"/>
            <a:r>
              <a:rPr lang="de-DE" sz="2000" dirty="0"/>
              <a:t>Connection</a:t>
            </a:r>
          </a:p>
        </p:txBody>
      </p:sp>
      <p:sp>
        <p:nvSpPr>
          <p:cNvPr id="169991" name="AutoShape 7"/>
          <p:cNvSpPr>
            <a:spLocks/>
          </p:cNvSpPr>
          <p:nvPr/>
        </p:nvSpPr>
        <p:spPr bwMode="auto">
          <a:xfrm>
            <a:off x="7246938" y="4206875"/>
            <a:ext cx="1758950" cy="1015663"/>
          </a:xfrm>
          <a:prstGeom prst="borderCallout1">
            <a:avLst>
              <a:gd name="adj1" fmla="val 17060"/>
              <a:gd name="adj2" fmla="val -4000"/>
              <a:gd name="adj3" fmla="val 175829"/>
              <a:gd name="adj4" fmla="val -16000"/>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de-DE" sz="2000"/>
              <a:t>Location of user  does not matter</a:t>
            </a:r>
          </a:p>
        </p:txBody>
      </p:sp>
      <p:sp>
        <p:nvSpPr>
          <p:cNvPr id="169993" name="Rectangle 9"/>
          <p:cNvSpPr>
            <a:spLocks noGrp="1" noChangeArrowheads="1"/>
          </p:cNvSpPr>
          <p:nvPr>
            <p:ph type="title"/>
          </p:nvPr>
        </p:nvSpPr>
        <p:spPr>
          <a:xfrm>
            <a:off x="1854324" y="165100"/>
            <a:ext cx="6962776" cy="671612"/>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440" tIns="45720" rIns="91440" bIns="45720"/>
          <a:lstStyle/>
          <a:p>
            <a:r>
              <a:rPr lang="en-US" sz="2400"/>
              <a:t>Identify Current Technology Constraints</a:t>
            </a:r>
          </a:p>
        </p:txBody>
      </p:sp>
    </p:spTree>
    <p:extLst>
      <p:ext uri="{BB962C8B-B14F-4D97-AF65-F5344CB8AC3E}">
        <p14:creationId xmlns:p14="http://schemas.microsoft.com/office/powerpoint/2010/main" val="1437706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9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99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animBg="1" autoUpdateAnimBg="0"/>
      <p:bldP spid="169988" grpId="0" animBg="1" autoUpdateAnimBg="0"/>
      <p:bldP spid="169989" grpId="0" animBg="1" autoUpdateAnimBg="0"/>
      <p:bldP spid="169990" grpId="0" animBg="1" autoUpdateAnimBg="0"/>
      <p:bldP spid="16999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39825"/>
            <a:ext cx="5629275" cy="46402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177166" name="Group 14"/>
          <p:cNvGrpSpPr>
            <a:grpSpLocks/>
          </p:cNvGrpSpPr>
          <p:nvPr/>
        </p:nvGrpSpPr>
        <p:grpSpPr bwMode="auto">
          <a:xfrm>
            <a:off x="-69850" y="2032000"/>
            <a:ext cx="9075738" cy="4087813"/>
            <a:chOff x="40" y="1376"/>
            <a:chExt cx="5717" cy="2575"/>
          </a:xfrm>
        </p:grpSpPr>
        <p:sp>
          <p:nvSpPr>
            <p:cNvPr id="177161" name="AutoShape 9"/>
            <p:cNvSpPr>
              <a:spLocks/>
            </p:cNvSpPr>
            <p:nvPr/>
          </p:nvSpPr>
          <p:spPr bwMode="auto">
            <a:xfrm>
              <a:off x="394" y="1719"/>
              <a:ext cx="1419" cy="446"/>
            </a:xfrm>
            <a:prstGeom prst="borderCallout1">
              <a:avLst>
                <a:gd name="adj1" fmla="val 17060"/>
                <a:gd name="adj2" fmla="val 103125"/>
                <a:gd name="adj3" fmla="val 266588"/>
                <a:gd name="adj4" fmla="val 157815"/>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de-DE" sz="2000" dirty="0"/>
                <a:t>Single Output Device</a:t>
              </a:r>
            </a:p>
          </p:txBody>
        </p:sp>
        <p:sp>
          <p:nvSpPr>
            <p:cNvPr id="177162" name="AutoShape 10"/>
            <p:cNvSpPr>
              <a:spLocks/>
            </p:cNvSpPr>
            <p:nvPr/>
          </p:nvSpPr>
          <p:spPr bwMode="auto">
            <a:xfrm>
              <a:off x="1458" y="3699"/>
              <a:ext cx="1226" cy="252"/>
            </a:xfrm>
            <a:prstGeom prst="borderCallout1">
              <a:avLst>
                <a:gd name="adj1" fmla="val 28917"/>
                <a:gd name="adj2" fmla="val 103616"/>
                <a:gd name="adj3" fmla="val -200801"/>
                <a:gd name="adj4" fmla="val 161444"/>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de-DE" sz="2000" dirty="0" err="1"/>
                <a:t>Precise</a:t>
              </a:r>
              <a:r>
                <a:rPr lang="de-DE" sz="2000" dirty="0"/>
                <a:t> Input</a:t>
              </a:r>
            </a:p>
          </p:txBody>
        </p:sp>
        <p:sp>
          <p:nvSpPr>
            <p:cNvPr id="177163" name="AutoShape 11"/>
            <p:cNvSpPr>
              <a:spLocks/>
            </p:cNvSpPr>
            <p:nvPr/>
          </p:nvSpPr>
          <p:spPr bwMode="auto">
            <a:xfrm>
              <a:off x="3962" y="1376"/>
              <a:ext cx="1374" cy="640"/>
            </a:xfrm>
            <a:prstGeom prst="borderCallout1">
              <a:avLst>
                <a:gd name="adj1" fmla="val 12102"/>
                <a:gd name="adj2" fmla="val -3227"/>
                <a:gd name="adj3" fmla="val 231431"/>
                <a:gd name="adj4" fmla="val -19894"/>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000" dirty="0"/>
                <a:t>Direction where the user looks is irrelevant</a:t>
              </a:r>
              <a:endParaRPr lang="de-DE" sz="2000" dirty="0"/>
            </a:p>
          </p:txBody>
        </p:sp>
        <p:sp>
          <p:nvSpPr>
            <p:cNvPr id="177164" name="AutoShape 12"/>
            <p:cNvSpPr>
              <a:spLocks/>
            </p:cNvSpPr>
            <p:nvPr/>
          </p:nvSpPr>
          <p:spPr bwMode="auto">
            <a:xfrm>
              <a:off x="40" y="2402"/>
              <a:ext cx="1418" cy="446"/>
            </a:xfrm>
            <a:prstGeom prst="borderCallout1">
              <a:avLst>
                <a:gd name="adj1" fmla="val 17060"/>
                <a:gd name="adj2" fmla="val 103125"/>
                <a:gd name="adj3" fmla="val 158532"/>
                <a:gd name="adj4" fmla="val 163023"/>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de-DE" sz="2000"/>
                <a:t>Fixed Network</a:t>
              </a:r>
            </a:p>
            <a:p>
              <a:pPr algn="ctr"/>
              <a:r>
                <a:rPr lang="de-DE" sz="2000"/>
                <a:t>Connection</a:t>
              </a:r>
            </a:p>
          </p:txBody>
        </p:sp>
        <p:sp>
          <p:nvSpPr>
            <p:cNvPr id="177165" name="AutoShape 13"/>
            <p:cNvSpPr>
              <a:spLocks/>
            </p:cNvSpPr>
            <p:nvPr/>
          </p:nvSpPr>
          <p:spPr bwMode="auto">
            <a:xfrm>
              <a:off x="4649" y="2640"/>
              <a:ext cx="1108" cy="640"/>
            </a:xfrm>
            <a:prstGeom prst="borderCallout1">
              <a:avLst>
                <a:gd name="adj1" fmla="val 17060"/>
                <a:gd name="adj2" fmla="val -4000"/>
                <a:gd name="adj3" fmla="val 175829"/>
                <a:gd name="adj4" fmla="val -16000"/>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de-DE" sz="2000"/>
                <a:t>Location of user  does not matter</a:t>
              </a:r>
            </a:p>
          </p:txBody>
        </p:sp>
      </p:grpSp>
      <p:sp>
        <p:nvSpPr>
          <p:cNvPr id="177155" name="AutoShape 3"/>
          <p:cNvSpPr>
            <a:spLocks/>
          </p:cNvSpPr>
          <p:nvPr/>
        </p:nvSpPr>
        <p:spPr bwMode="auto">
          <a:xfrm>
            <a:off x="492125" y="2576513"/>
            <a:ext cx="2252663" cy="707886"/>
          </a:xfrm>
          <a:prstGeom prst="borderCallout1">
            <a:avLst>
              <a:gd name="adj1" fmla="val 17060"/>
              <a:gd name="adj2" fmla="val 103125"/>
              <a:gd name="adj3" fmla="val 266588"/>
              <a:gd name="adj4" fmla="val 157815"/>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de-DE" sz="2000"/>
              <a:t>Multiple Output Devices</a:t>
            </a:r>
          </a:p>
        </p:txBody>
      </p:sp>
      <p:sp>
        <p:nvSpPr>
          <p:cNvPr id="177156" name="AutoShape 4"/>
          <p:cNvSpPr>
            <a:spLocks/>
          </p:cNvSpPr>
          <p:nvPr/>
        </p:nvSpPr>
        <p:spPr bwMode="auto">
          <a:xfrm>
            <a:off x="2181225" y="5719763"/>
            <a:ext cx="1946275" cy="400110"/>
          </a:xfrm>
          <a:prstGeom prst="borderCallout1">
            <a:avLst>
              <a:gd name="adj1" fmla="val 28917"/>
              <a:gd name="adj2" fmla="val 103616"/>
              <a:gd name="adj3" fmla="val -200801"/>
              <a:gd name="adj4" fmla="val 161444"/>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de-DE" sz="2000"/>
              <a:t>Vague Input</a:t>
            </a:r>
          </a:p>
        </p:txBody>
      </p:sp>
      <p:sp>
        <p:nvSpPr>
          <p:cNvPr id="177157" name="AutoShape 5"/>
          <p:cNvSpPr>
            <a:spLocks/>
          </p:cNvSpPr>
          <p:nvPr/>
        </p:nvSpPr>
        <p:spPr bwMode="auto">
          <a:xfrm>
            <a:off x="6191250" y="2057400"/>
            <a:ext cx="2181225" cy="923330"/>
          </a:xfrm>
          <a:prstGeom prst="borderCallout1">
            <a:avLst>
              <a:gd name="adj1" fmla="val 12102"/>
              <a:gd name="adj2" fmla="val -3227"/>
              <a:gd name="adj3" fmla="val 231431"/>
              <a:gd name="adj4" fmla="val -19894"/>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800"/>
              <a:t>Direction where the user looks is relevant</a:t>
            </a:r>
            <a:endParaRPr lang="de-DE" sz="1800"/>
          </a:p>
        </p:txBody>
      </p:sp>
      <p:sp>
        <p:nvSpPr>
          <p:cNvPr id="177158" name="AutoShape 6"/>
          <p:cNvSpPr>
            <a:spLocks/>
          </p:cNvSpPr>
          <p:nvPr/>
        </p:nvSpPr>
        <p:spPr bwMode="auto">
          <a:xfrm>
            <a:off x="-69850" y="3660775"/>
            <a:ext cx="2251075" cy="707886"/>
          </a:xfrm>
          <a:prstGeom prst="borderCallout1">
            <a:avLst>
              <a:gd name="adj1" fmla="val 17060"/>
              <a:gd name="adj2" fmla="val 103125"/>
              <a:gd name="adj3" fmla="val 158532"/>
              <a:gd name="adj4" fmla="val 163023"/>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de-DE" sz="2000"/>
              <a:t>Dynamic Network</a:t>
            </a:r>
          </a:p>
          <a:p>
            <a:pPr algn="ctr"/>
            <a:r>
              <a:rPr lang="de-DE" sz="2000"/>
              <a:t>Connection</a:t>
            </a:r>
          </a:p>
        </p:txBody>
      </p:sp>
      <p:sp>
        <p:nvSpPr>
          <p:cNvPr id="177167" name="AutoShape 15"/>
          <p:cNvSpPr>
            <a:spLocks/>
          </p:cNvSpPr>
          <p:nvPr/>
        </p:nvSpPr>
        <p:spPr bwMode="auto">
          <a:xfrm>
            <a:off x="7243403" y="3744734"/>
            <a:ext cx="1758950" cy="1323439"/>
          </a:xfrm>
          <a:prstGeom prst="borderCallout1">
            <a:avLst>
              <a:gd name="adj1" fmla="val 12102"/>
              <a:gd name="adj2" fmla="val -4333"/>
              <a:gd name="adj3" fmla="val 167565"/>
              <a:gd name="adj4" fmla="val -16157"/>
            </a:avLst>
          </a:prstGeom>
          <a:solidFill>
            <a:schemeClr val="bg1"/>
          </a:solidFill>
          <a:ln w="28575">
            <a:solidFill>
              <a:srgbClr val="FC012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endParaRPr lang="de-DE" sz="2000"/>
          </a:p>
          <a:p>
            <a:pPr algn="ctr"/>
            <a:r>
              <a:rPr lang="de-DE" sz="2000"/>
              <a:t>Location-based</a:t>
            </a:r>
          </a:p>
          <a:p>
            <a:pPr algn="ctr"/>
            <a:endParaRPr lang="de-DE" sz="2000"/>
          </a:p>
        </p:txBody>
      </p:sp>
      <p:sp>
        <p:nvSpPr>
          <p:cNvPr id="177168" name="Rectangle 16"/>
          <p:cNvSpPr>
            <a:spLocks noGrp="1" noChangeArrowheads="1"/>
          </p:cNvSpPr>
          <p:nvPr>
            <p:ph type="title"/>
          </p:nvPr>
        </p:nvSpPr>
        <p:spPr>
          <a:xfrm>
            <a:off x="1331640" y="255588"/>
            <a:ext cx="7812360" cy="653132"/>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440" tIns="45720" rIns="91440" bIns="45720"/>
          <a:lstStyle/>
          <a:p>
            <a:r>
              <a:rPr lang="en-US" sz="2000" dirty="0"/>
              <a:t>Generalize Constraints using Technology Enablers</a:t>
            </a:r>
          </a:p>
        </p:txBody>
      </p:sp>
    </p:spTree>
    <p:extLst>
      <p:ext uri="{BB962C8B-B14F-4D97-AF65-F5344CB8AC3E}">
        <p14:creationId xmlns:p14="http://schemas.microsoft.com/office/powerpoint/2010/main" val="3983513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p:cTn id="7" dur="1000" fill="hold"/>
                                        <p:tgtEl>
                                          <p:spTgt spid="177156"/>
                                        </p:tgtEl>
                                        <p:attrNameLst>
                                          <p:attrName>ppt_w</p:attrName>
                                        </p:attrNameLst>
                                      </p:cBhvr>
                                      <p:tavLst>
                                        <p:tav tm="0">
                                          <p:val>
                                            <p:fltVal val="0"/>
                                          </p:val>
                                        </p:tav>
                                        <p:tav tm="100000">
                                          <p:val>
                                            <p:strVal val="#ppt_w"/>
                                          </p:val>
                                        </p:tav>
                                      </p:tavLst>
                                    </p:anim>
                                    <p:anim calcmode="lin" valueType="num">
                                      <p:cBhvr>
                                        <p:cTn id="8" dur="1000" fill="hold"/>
                                        <p:tgtEl>
                                          <p:spTgt spid="177156"/>
                                        </p:tgtEl>
                                        <p:attrNameLst>
                                          <p:attrName>ppt_h</p:attrName>
                                        </p:attrNameLst>
                                      </p:cBhvr>
                                      <p:tavLst>
                                        <p:tav tm="0">
                                          <p:val>
                                            <p:fltVal val="0"/>
                                          </p:val>
                                        </p:tav>
                                        <p:tav tm="100000">
                                          <p:val>
                                            <p:strVal val="#ppt_h"/>
                                          </p:val>
                                        </p:tav>
                                      </p:tavLst>
                                    </p:anim>
                                    <p:anim calcmode="lin" valueType="num">
                                      <p:cBhvr>
                                        <p:cTn id="9" dur="1000" fill="hold"/>
                                        <p:tgtEl>
                                          <p:spTgt spid="17715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71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77155"/>
                                        </p:tgtEl>
                                        <p:attrNameLst>
                                          <p:attrName>style.visibility</p:attrName>
                                        </p:attrNameLst>
                                      </p:cBhvr>
                                      <p:to>
                                        <p:strVal val="visible"/>
                                      </p:to>
                                    </p:set>
                                    <p:anim calcmode="lin" valueType="num">
                                      <p:cBhvr>
                                        <p:cTn id="15" dur="1000" fill="hold"/>
                                        <p:tgtEl>
                                          <p:spTgt spid="177155"/>
                                        </p:tgtEl>
                                        <p:attrNameLst>
                                          <p:attrName>ppt_w</p:attrName>
                                        </p:attrNameLst>
                                      </p:cBhvr>
                                      <p:tavLst>
                                        <p:tav tm="0">
                                          <p:val>
                                            <p:fltVal val="0"/>
                                          </p:val>
                                        </p:tav>
                                        <p:tav tm="100000">
                                          <p:val>
                                            <p:strVal val="#ppt_w"/>
                                          </p:val>
                                        </p:tav>
                                      </p:tavLst>
                                    </p:anim>
                                    <p:anim calcmode="lin" valueType="num">
                                      <p:cBhvr>
                                        <p:cTn id="16" dur="1000" fill="hold"/>
                                        <p:tgtEl>
                                          <p:spTgt spid="177155"/>
                                        </p:tgtEl>
                                        <p:attrNameLst>
                                          <p:attrName>ppt_h</p:attrName>
                                        </p:attrNameLst>
                                      </p:cBhvr>
                                      <p:tavLst>
                                        <p:tav tm="0">
                                          <p:val>
                                            <p:fltVal val="0"/>
                                          </p:val>
                                        </p:tav>
                                        <p:tav tm="100000">
                                          <p:val>
                                            <p:strVal val="#ppt_h"/>
                                          </p:val>
                                        </p:tav>
                                      </p:tavLst>
                                    </p:anim>
                                    <p:anim calcmode="lin" valueType="num">
                                      <p:cBhvr>
                                        <p:cTn id="17" dur="1000" fill="hold"/>
                                        <p:tgtEl>
                                          <p:spTgt spid="17715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771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77158"/>
                                        </p:tgtEl>
                                        <p:attrNameLst>
                                          <p:attrName>style.visibility</p:attrName>
                                        </p:attrNameLst>
                                      </p:cBhvr>
                                      <p:to>
                                        <p:strVal val="visible"/>
                                      </p:to>
                                    </p:set>
                                    <p:anim calcmode="lin" valueType="num">
                                      <p:cBhvr>
                                        <p:cTn id="23" dur="1000" fill="hold"/>
                                        <p:tgtEl>
                                          <p:spTgt spid="177158"/>
                                        </p:tgtEl>
                                        <p:attrNameLst>
                                          <p:attrName>ppt_w</p:attrName>
                                        </p:attrNameLst>
                                      </p:cBhvr>
                                      <p:tavLst>
                                        <p:tav tm="0">
                                          <p:val>
                                            <p:fltVal val="0"/>
                                          </p:val>
                                        </p:tav>
                                        <p:tav tm="100000">
                                          <p:val>
                                            <p:strVal val="#ppt_w"/>
                                          </p:val>
                                        </p:tav>
                                      </p:tavLst>
                                    </p:anim>
                                    <p:anim calcmode="lin" valueType="num">
                                      <p:cBhvr>
                                        <p:cTn id="24" dur="1000" fill="hold"/>
                                        <p:tgtEl>
                                          <p:spTgt spid="177158"/>
                                        </p:tgtEl>
                                        <p:attrNameLst>
                                          <p:attrName>ppt_h</p:attrName>
                                        </p:attrNameLst>
                                      </p:cBhvr>
                                      <p:tavLst>
                                        <p:tav tm="0">
                                          <p:val>
                                            <p:fltVal val="0"/>
                                          </p:val>
                                        </p:tav>
                                        <p:tav tm="100000">
                                          <p:val>
                                            <p:strVal val="#ppt_h"/>
                                          </p:val>
                                        </p:tav>
                                      </p:tavLst>
                                    </p:anim>
                                    <p:anim calcmode="lin" valueType="num">
                                      <p:cBhvr>
                                        <p:cTn id="25" dur="1000" fill="hold"/>
                                        <p:tgtEl>
                                          <p:spTgt spid="17715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771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715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77167"/>
                                        </p:tgtEl>
                                        <p:attrNameLst>
                                          <p:attrName>style.visibility</p:attrName>
                                        </p:attrNameLst>
                                      </p:cBhvr>
                                      <p:to>
                                        <p:strVal val="visible"/>
                                      </p:to>
                                    </p:set>
                                    <p:anim calcmode="lin" valueType="num">
                                      <p:cBhvr>
                                        <p:cTn id="35" dur="1000" fill="hold"/>
                                        <p:tgtEl>
                                          <p:spTgt spid="177167"/>
                                        </p:tgtEl>
                                        <p:attrNameLst>
                                          <p:attrName>ppt_w</p:attrName>
                                        </p:attrNameLst>
                                      </p:cBhvr>
                                      <p:tavLst>
                                        <p:tav tm="0">
                                          <p:val>
                                            <p:fltVal val="0"/>
                                          </p:val>
                                        </p:tav>
                                        <p:tav tm="100000">
                                          <p:val>
                                            <p:strVal val="#ppt_w"/>
                                          </p:val>
                                        </p:tav>
                                      </p:tavLst>
                                    </p:anim>
                                    <p:anim calcmode="lin" valueType="num">
                                      <p:cBhvr>
                                        <p:cTn id="36" dur="1000" fill="hold"/>
                                        <p:tgtEl>
                                          <p:spTgt spid="177167"/>
                                        </p:tgtEl>
                                        <p:attrNameLst>
                                          <p:attrName>ppt_h</p:attrName>
                                        </p:attrNameLst>
                                      </p:cBhvr>
                                      <p:tavLst>
                                        <p:tav tm="0">
                                          <p:val>
                                            <p:fltVal val="0"/>
                                          </p:val>
                                        </p:tav>
                                        <p:tav tm="100000">
                                          <p:val>
                                            <p:strVal val="#ppt_h"/>
                                          </p:val>
                                        </p:tav>
                                      </p:tavLst>
                                    </p:anim>
                                    <p:anim calcmode="lin" valueType="num">
                                      <p:cBhvr>
                                        <p:cTn id="37" dur="1000" fill="hold"/>
                                        <p:tgtEl>
                                          <p:spTgt spid="17716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771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nimBg="1" autoUpdateAnimBg="0"/>
      <p:bldP spid="177156" grpId="0" animBg="1" autoUpdateAnimBg="0"/>
      <p:bldP spid="177157" grpId="0" animBg="1" autoUpdateAnimBg="0"/>
      <p:bldP spid="177158" grpId="0" animBg="1" autoUpdateAnimBg="0"/>
      <p:bldP spid="17716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a:xfrm>
            <a:off x="877174" y="101600"/>
            <a:ext cx="7772400" cy="798612"/>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440" tIns="45720" rIns="91440" bIns="45720"/>
          <a:lstStyle/>
          <a:p>
            <a:r>
              <a:rPr lang="en-US" dirty="0"/>
              <a:t>Establish New Design Goals</a:t>
            </a:r>
          </a:p>
        </p:txBody>
      </p:sp>
      <p:sp>
        <p:nvSpPr>
          <p:cNvPr id="175110" name="Rectangle 6"/>
          <p:cNvSpPr>
            <a:spLocks noGrp="1" noChangeArrowheads="1"/>
          </p:cNvSpPr>
          <p:nvPr>
            <p:ph type="body" idx="1"/>
          </p:nvPr>
        </p:nvSpPr>
        <p:spPr>
          <a:xfrm>
            <a:off x="457308" y="836712"/>
            <a:ext cx="7772400" cy="4268752"/>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91440" tIns="45720" rIns="91440" bIns="45720" anchor="ctr"/>
          <a:lstStyle/>
          <a:p>
            <a:r>
              <a:rPr lang="en-US" dirty="0"/>
              <a:t>Mobile Network Connection</a:t>
            </a:r>
          </a:p>
          <a:p>
            <a:r>
              <a:rPr lang="en-US" dirty="0"/>
              <a:t>Multiple Output Devices</a:t>
            </a:r>
          </a:p>
          <a:p>
            <a:r>
              <a:rPr lang="en-US" dirty="0"/>
              <a:t>Location-Based</a:t>
            </a:r>
          </a:p>
          <a:p>
            <a:r>
              <a:rPr lang="en-US" dirty="0"/>
              <a:t>Multimodal Input (Users Gaze, Users Location, …)</a:t>
            </a:r>
          </a:p>
          <a:p>
            <a:r>
              <a:rPr lang="en-US" dirty="0"/>
              <a:t>Vague input</a:t>
            </a:r>
          </a:p>
        </p:txBody>
      </p:sp>
    </p:spTree>
    <p:extLst>
      <p:ext uri="{BB962C8B-B14F-4D97-AF65-F5344CB8AC3E}">
        <p14:creationId xmlns:p14="http://schemas.microsoft.com/office/powerpoint/2010/main" val="4205829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Design</a:t>
            </a:r>
          </a:p>
          <a:p>
            <a:r>
              <a:rPr lang="en-US" dirty="0" smtClean="0"/>
              <a:t>System Design Activities</a:t>
            </a:r>
          </a:p>
          <a:p>
            <a:r>
              <a:rPr lang="en-US" dirty="0" smtClean="0"/>
              <a:t>Determine Design Goals</a:t>
            </a:r>
          </a:p>
          <a:p>
            <a:r>
              <a:rPr lang="en-US" dirty="0" smtClean="0"/>
              <a:t>System Design Concepts</a:t>
            </a:r>
          </a:p>
          <a:p>
            <a:r>
              <a:rPr lang="en-US" dirty="0" smtClean="0"/>
              <a:t>Software Architecture Pattern</a:t>
            </a:r>
          </a:p>
          <a:p>
            <a:endParaRPr lang="en-US" dirty="0"/>
          </a:p>
        </p:txBody>
      </p:sp>
    </p:spTree>
    <p:extLst>
      <p:ext uri="{BB962C8B-B14F-4D97-AF65-F5344CB8AC3E}">
        <p14:creationId xmlns:p14="http://schemas.microsoft.com/office/powerpoint/2010/main" val="1364822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3" name="Rectangle 9"/>
          <p:cNvSpPr>
            <a:spLocks noGrp="1" noChangeArrowheads="1"/>
          </p:cNvSpPr>
          <p:nvPr>
            <p:ph type="title"/>
          </p:nvPr>
        </p:nvSpPr>
        <p:spPr/>
        <p:txBody>
          <a:bodyPr/>
          <a:lstStyle/>
          <a:p>
            <a:r>
              <a:rPr lang="en-US"/>
              <a:t>Sharpen the Design Goals</a:t>
            </a:r>
          </a:p>
        </p:txBody>
      </p:sp>
      <p:sp>
        <p:nvSpPr>
          <p:cNvPr id="180234" name="Rectangle 10"/>
          <p:cNvSpPr>
            <a:spLocks noGrp="1" noChangeArrowheads="1"/>
          </p:cNvSpPr>
          <p:nvPr>
            <p:ph type="body" idx="1"/>
          </p:nvPr>
        </p:nvSpPr>
        <p:spPr>
          <a:xfrm>
            <a:off x="431800" y="868363"/>
            <a:ext cx="8229600" cy="5264211"/>
          </a:xfrm>
        </p:spPr>
        <p:txBody>
          <a:bodyPr/>
          <a:lstStyle/>
          <a:p>
            <a:r>
              <a:rPr lang="en-US" sz="2400" dirty="0"/>
              <a:t>Location-based input </a:t>
            </a:r>
          </a:p>
          <a:p>
            <a:pPr lvl="1"/>
            <a:r>
              <a:rPr lang="en-US" sz="2000" dirty="0"/>
              <a:t>Input depends on user location</a:t>
            </a:r>
          </a:p>
          <a:p>
            <a:pPr lvl="1"/>
            <a:r>
              <a:rPr lang="en-US" sz="2000" dirty="0"/>
              <a:t>Input depends on the direction where the user </a:t>
            </a:r>
            <a:br>
              <a:rPr lang="en-US" sz="2000" dirty="0"/>
            </a:br>
            <a:r>
              <a:rPr lang="en-US" sz="2000" dirty="0"/>
              <a:t>looks (</a:t>
            </a:r>
            <a:r>
              <a:rPr lang="ja-JP" altLang="en-US" sz="2000" dirty="0">
                <a:latin typeface="Arial"/>
              </a:rPr>
              <a:t>“</a:t>
            </a:r>
            <a:r>
              <a:rPr lang="en-US" sz="2000" dirty="0"/>
              <a:t>egocentric systems</a:t>
            </a:r>
            <a:r>
              <a:rPr lang="ja-JP" altLang="en-US" sz="2000" dirty="0">
                <a:latin typeface="Arial"/>
              </a:rPr>
              <a:t>”</a:t>
            </a:r>
            <a:r>
              <a:rPr lang="en-US" sz="2000" dirty="0"/>
              <a:t>)</a:t>
            </a:r>
          </a:p>
          <a:p>
            <a:r>
              <a:rPr lang="en-US" sz="2400" dirty="0"/>
              <a:t>Multi-modal input</a:t>
            </a:r>
          </a:p>
          <a:p>
            <a:pPr lvl="1"/>
            <a:r>
              <a:rPr lang="en-US" sz="2000" dirty="0"/>
              <a:t>The input comes from more than one input device</a:t>
            </a:r>
          </a:p>
          <a:p>
            <a:r>
              <a:rPr lang="en-US" sz="2400" dirty="0"/>
              <a:t>Dynamic connection</a:t>
            </a:r>
          </a:p>
          <a:p>
            <a:pPr lvl="1"/>
            <a:r>
              <a:rPr lang="en-US" sz="2000" dirty="0"/>
              <a:t>Contracts are only valid for a limited time </a:t>
            </a:r>
          </a:p>
          <a:p>
            <a:r>
              <a:rPr lang="en-US" sz="2400" dirty="0"/>
              <a:t>Is there a possibility of further generalizations?</a:t>
            </a:r>
          </a:p>
          <a:p>
            <a:r>
              <a:rPr lang="en-US" sz="2400" dirty="0"/>
              <a:t>Example: location can be seen as a special case of context </a:t>
            </a:r>
          </a:p>
          <a:p>
            <a:pPr lvl="1"/>
            <a:r>
              <a:rPr lang="en-US" sz="2000" dirty="0"/>
              <a:t>User preference is part of the context</a:t>
            </a:r>
          </a:p>
          <a:p>
            <a:pPr lvl="1"/>
            <a:r>
              <a:rPr lang="en-US" sz="2000" dirty="0"/>
              <a:t>Interpretation of commands depends on context </a:t>
            </a:r>
          </a:p>
        </p:txBody>
      </p:sp>
    </p:spTree>
    <p:extLst>
      <p:ext uri="{BB962C8B-B14F-4D97-AF65-F5344CB8AC3E}">
        <p14:creationId xmlns:p14="http://schemas.microsoft.com/office/powerpoint/2010/main" val="2664468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t>List of Design Goals</a:t>
            </a:r>
          </a:p>
        </p:txBody>
      </p:sp>
      <p:sp>
        <p:nvSpPr>
          <p:cNvPr id="26627" name="Rectangle 3"/>
          <p:cNvSpPr>
            <a:spLocks noGrp="1" noChangeArrowheads="1"/>
          </p:cNvSpPr>
          <p:nvPr>
            <p:ph type="body" idx="1"/>
          </p:nvPr>
        </p:nvSpPr>
        <p:spPr>
          <a:xfrm>
            <a:off x="596900" y="1009650"/>
            <a:ext cx="4051300" cy="4800600"/>
          </a:xfrm>
          <a:noFill/>
          <a:ln/>
        </p:spPr>
        <p:txBody>
          <a:bodyPr/>
          <a:lstStyle/>
          <a:p>
            <a:pPr>
              <a:lnSpc>
                <a:spcPct val="80000"/>
              </a:lnSpc>
            </a:pPr>
            <a:r>
              <a:rPr lang="en-US" sz="2000"/>
              <a:t>Reliability</a:t>
            </a:r>
          </a:p>
          <a:p>
            <a:pPr>
              <a:lnSpc>
                <a:spcPct val="80000"/>
              </a:lnSpc>
            </a:pPr>
            <a:r>
              <a:rPr lang="en-US" sz="2000"/>
              <a:t>Modifiability</a:t>
            </a:r>
          </a:p>
          <a:p>
            <a:pPr>
              <a:lnSpc>
                <a:spcPct val="80000"/>
              </a:lnSpc>
            </a:pPr>
            <a:r>
              <a:rPr lang="en-US" sz="2000"/>
              <a:t>Maintainability</a:t>
            </a:r>
          </a:p>
          <a:p>
            <a:pPr>
              <a:lnSpc>
                <a:spcPct val="80000"/>
              </a:lnSpc>
            </a:pPr>
            <a:r>
              <a:rPr lang="en-US" sz="2000"/>
              <a:t>Understandability</a:t>
            </a:r>
          </a:p>
          <a:p>
            <a:pPr>
              <a:lnSpc>
                <a:spcPct val="80000"/>
              </a:lnSpc>
            </a:pPr>
            <a:r>
              <a:rPr lang="en-US" sz="2000"/>
              <a:t>Adaptability</a:t>
            </a:r>
          </a:p>
          <a:p>
            <a:pPr>
              <a:lnSpc>
                <a:spcPct val="80000"/>
              </a:lnSpc>
            </a:pPr>
            <a:r>
              <a:rPr lang="en-US" sz="2000"/>
              <a:t>Reusability</a:t>
            </a:r>
          </a:p>
          <a:p>
            <a:pPr>
              <a:lnSpc>
                <a:spcPct val="80000"/>
              </a:lnSpc>
            </a:pPr>
            <a:r>
              <a:rPr lang="en-US" sz="2000"/>
              <a:t>Efficiency</a:t>
            </a:r>
          </a:p>
          <a:p>
            <a:pPr>
              <a:lnSpc>
                <a:spcPct val="80000"/>
              </a:lnSpc>
            </a:pPr>
            <a:r>
              <a:rPr lang="en-US" sz="2000"/>
              <a:t>Portability</a:t>
            </a:r>
          </a:p>
          <a:p>
            <a:pPr>
              <a:lnSpc>
                <a:spcPct val="80000"/>
              </a:lnSpc>
            </a:pPr>
            <a:r>
              <a:rPr lang="en-US" sz="2000"/>
              <a:t>Traceability of requirements</a:t>
            </a:r>
          </a:p>
          <a:p>
            <a:pPr>
              <a:lnSpc>
                <a:spcPct val="80000"/>
              </a:lnSpc>
            </a:pPr>
            <a:r>
              <a:rPr lang="en-US" sz="2000"/>
              <a:t>Fault tolerance</a:t>
            </a:r>
          </a:p>
          <a:p>
            <a:pPr>
              <a:lnSpc>
                <a:spcPct val="80000"/>
              </a:lnSpc>
            </a:pPr>
            <a:r>
              <a:rPr lang="en-US" sz="2000"/>
              <a:t>Backward-compatibility</a:t>
            </a:r>
          </a:p>
          <a:p>
            <a:pPr>
              <a:lnSpc>
                <a:spcPct val="80000"/>
              </a:lnSpc>
            </a:pPr>
            <a:r>
              <a:rPr lang="en-US" sz="2000"/>
              <a:t>Cost-effectiveness</a:t>
            </a:r>
          </a:p>
          <a:p>
            <a:pPr>
              <a:lnSpc>
                <a:spcPct val="80000"/>
              </a:lnSpc>
            </a:pPr>
            <a:r>
              <a:rPr lang="en-US" sz="2000"/>
              <a:t>Robustness</a:t>
            </a:r>
          </a:p>
          <a:p>
            <a:pPr>
              <a:lnSpc>
                <a:spcPct val="80000"/>
              </a:lnSpc>
            </a:pPr>
            <a:r>
              <a:rPr lang="en-US" sz="2000"/>
              <a:t>High-performance</a:t>
            </a:r>
          </a:p>
        </p:txBody>
      </p:sp>
      <p:sp>
        <p:nvSpPr>
          <p:cNvPr id="26628" name="Rectangle 4"/>
          <p:cNvSpPr>
            <a:spLocks noChangeArrowheads="1"/>
          </p:cNvSpPr>
          <p:nvPr/>
        </p:nvSpPr>
        <p:spPr bwMode="auto">
          <a:xfrm>
            <a:off x="4584700" y="1022350"/>
            <a:ext cx="4051300" cy="48006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lstStyle/>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Good documentation</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Well-defined interfaces</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User-friendliness</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Reuse of components</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Rapid development</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Minimum # of errors</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Readability</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Ease of learning</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Ease of remembering</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Ease of use</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Increased productivity</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Low-cost</a:t>
            </a:r>
          </a:p>
          <a:p>
            <a:pPr marL="285750" indent="-285750" algn="l">
              <a:lnSpc>
                <a:spcPct val="90000"/>
              </a:lnSpc>
              <a:spcBef>
                <a:spcPct val="30000"/>
              </a:spcBef>
              <a:buClr>
                <a:schemeClr val="tx2"/>
              </a:buClr>
              <a:buSzPct val="75000"/>
              <a:buFont typeface="Monotype Sorts" charset="0"/>
              <a:buChar char=""/>
            </a:pPr>
            <a:r>
              <a:rPr lang="en-US" sz="2000" b="0" dirty="0">
                <a:latin typeface="Times New Roman" charset="0"/>
              </a:rPr>
              <a:t>Flexibility</a:t>
            </a:r>
          </a:p>
        </p:txBody>
      </p:sp>
    </p:spTree>
    <p:extLst>
      <p:ext uri="{BB962C8B-B14F-4D97-AF65-F5344CB8AC3E}">
        <p14:creationId xmlns:p14="http://schemas.microsoft.com/office/powerpoint/2010/main" val="15450973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2927350" y="3028950"/>
            <a:ext cx="4483100" cy="349250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5" name="Rectangle 3"/>
          <p:cNvSpPr>
            <a:spLocks noGrp="1" noChangeArrowheads="1"/>
          </p:cNvSpPr>
          <p:nvPr>
            <p:ph type="title"/>
          </p:nvPr>
        </p:nvSpPr>
        <p:spPr>
          <a:xfrm>
            <a:off x="1447882" y="179388"/>
            <a:ext cx="7696118" cy="688975"/>
          </a:xfrm>
          <a:noFill/>
          <a:ln/>
        </p:spPr>
        <p:txBody>
          <a:bodyPr/>
          <a:lstStyle/>
          <a:p>
            <a:r>
              <a:rPr lang="en-US" dirty="0"/>
              <a:t>Relationship Between Design Goals</a:t>
            </a:r>
          </a:p>
        </p:txBody>
      </p:sp>
      <p:sp>
        <p:nvSpPr>
          <p:cNvPr id="28676" name="Oval 4"/>
          <p:cNvSpPr>
            <a:spLocks noChangeArrowheads="1"/>
          </p:cNvSpPr>
          <p:nvPr/>
        </p:nvSpPr>
        <p:spPr bwMode="auto">
          <a:xfrm>
            <a:off x="298450" y="819150"/>
            <a:ext cx="5473700" cy="336550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7" name="Oval 5"/>
          <p:cNvSpPr>
            <a:spLocks noChangeArrowheads="1"/>
          </p:cNvSpPr>
          <p:nvPr/>
        </p:nvSpPr>
        <p:spPr bwMode="auto">
          <a:xfrm>
            <a:off x="4032250" y="1212850"/>
            <a:ext cx="4775200" cy="351790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9" name="Rectangle 7"/>
          <p:cNvSpPr>
            <a:spLocks noChangeArrowheads="1"/>
          </p:cNvSpPr>
          <p:nvPr/>
        </p:nvSpPr>
        <p:spPr bwMode="auto">
          <a:xfrm>
            <a:off x="4114800" y="3187700"/>
            <a:ext cx="1306513" cy="3937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Reliability</a:t>
            </a:r>
          </a:p>
        </p:txBody>
      </p:sp>
      <p:sp>
        <p:nvSpPr>
          <p:cNvPr id="28680" name="Rectangle 8"/>
          <p:cNvSpPr>
            <a:spLocks noChangeArrowheads="1"/>
          </p:cNvSpPr>
          <p:nvPr/>
        </p:nvSpPr>
        <p:spPr bwMode="auto">
          <a:xfrm>
            <a:off x="779463" y="1460500"/>
            <a:ext cx="3071812" cy="19177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b="0">
                <a:solidFill>
                  <a:srgbClr val="000000"/>
                </a:solidFill>
              </a:rPr>
              <a:t>Low cost </a:t>
            </a:r>
          </a:p>
          <a:p>
            <a:r>
              <a:rPr lang="en-US" sz="2000" b="0">
                <a:solidFill>
                  <a:srgbClr val="000000"/>
                </a:solidFill>
              </a:rPr>
              <a:t>Increased Productivity</a:t>
            </a:r>
          </a:p>
          <a:p>
            <a:r>
              <a:rPr lang="en-US" sz="2000" b="0">
                <a:solidFill>
                  <a:srgbClr val="000000"/>
                </a:solidFill>
              </a:rPr>
              <a:t>Backward-Compatibility</a:t>
            </a:r>
          </a:p>
          <a:p>
            <a:r>
              <a:rPr lang="en-US" sz="2000" b="0">
                <a:solidFill>
                  <a:srgbClr val="000000"/>
                </a:solidFill>
              </a:rPr>
              <a:t>Traceability of requirements</a:t>
            </a:r>
          </a:p>
          <a:p>
            <a:r>
              <a:rPr lang="en-US" sz="2000" b="0">
                <a:solidFill>
                  <a:srgbClr val="000000"/>
                </a:solidFill>
              </a:rPr>
              <a:t>Rapid development</a:t>
            </a:r>
          </a:p>
          <a:p>
            <a:r>
              <a:rPr lang="en-US" sz="2000" b="0">
                <a:solidFill>
                  <a:srgbClr val="000000"/>
                </a:solidFill>
              </a:rPr>
              <a:t>Flexibility</a:t>
            </a:r>
          </a:p>
        </p:txBody>
      </p:sp>
      <p:sp>
        <p:nvSpPr>
          <p:cNvPr id="28682" name="Rectangle 10"/>
          <p:cNvSpPr>
            <a:spLocks noChangeArrowheads="1"/>
          </p:cNvSpPr>
          <p:nvPr/>
        </p:nvSpPr>
        <p:spPr bwMode="auto">
          <a:xfrm>
            <a:off x="385870" y="4094163"/>
            <a:ext cx="772897"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dirty="0">
                <a:solidFill>
                  <a:srgbClr val="000000"/>
                </a:solidFill>
              </a:rPr>
              <a:t>Client</a:t>
            </a:r>
          </a:p>
        </p:txBody>
      </p:sp>
      <p:sp>
        <p:nvSpPr>
          <p:cNvPr id="28683" name="Rectangle 11"/>
          <p:cNvSpPr>
            <a:spLocks noChangeArrowheads="1"/>
          </p:cNvSpPr>
          <p:nvPr/>
        </p:nvSpPr>
        <p:spPr bwMode="auto">
          <a:xfrm>
            <a:off x="6926263" y="868363"/>
            <a:ext cx="1408112" cy="454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a:solidFill>
                  <a:srgbClr val="000000"/>
                </a:solidFill>
              </a:rPr>
              <a:t>End User</a:t>
            </a:r>
          </a:p>
        </p:txBody>
      </p:sp>
      <p:sp>
        <p:nvSpPr>
          <p:cNvPr id="28684" name="Rectangle 12"/>
          <p:cNvSpPr>
            <a:spLocks noChangeArrowheads="1"/>
          </p:cNvSpPr>
          <p:nvPr/>
        </p:nvSpPr>
        <p:spPr bwMode="auto">
          <a:xfrm>
            <a:off x="450716" y="4360863"/>
            <a:ext cx="1311543"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(Customer,</a:t>
            </a:r>
          </a:p>
        </p:txBody>
      </p:sp>
      <p:sp>
        <p:nvSpPr>
          <p:cNvPr id="28685" name="Rectangle 13"/>
          <p:cNvSpPr>
            <a:spLocks noChangeArrowheads="1"/>
          </p:cNvSpPr>
          <p:nvPr/>
        </p:nvSpPr>
        <p:spPr bwMode="auto">
          <a:xfrm>
            <a:off x="4768850" y="3581400"/>
            <a:ext cx="2374900" cy="6985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ctr"/>
            <a:r>
              <a:rPr lang="en-US" sz="2000" b="0">
                <a:solidFill>
                  <a:srgbClr val="000000"/>
                </a:solidFill>
              </a:rPr>
              <a:t>Portability</a:t>
            </a:r>
          </a:p>
          <a:p>
            <a:pPr algn="ctr"/>
            <a:r>
              <a:rPr lang="en-US" sz="2000" b="0">
                <a:solidFill>
                  <a:srgbClr val="000000"/>
                </a:solidFill>
              </a:rPr>
              <a:t>Good Documentation</a:t>
            </a:r>
          </a:p>
        </p:txBody>
      </p:sp>
      <p:sp>
        <p:nvSpPr>
          <p:cNvPr id="28686" name="Rectangle 14"/>
          <p:cNvSpPr>
            <a:spLocks noChangeArrowheads="1"/>
          </p:cNvSpPr>
          <p:nvPr/>
        </p:nvSpPr>
        <p:spPr bwMode="auto">
          <a:xfrm>
            <a:off x="4284663" y="2273300"/>
            <a:ext cx="1238250" cy="6985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ctr"/>
            <a:r>
              <a:rPr lang="en-US" sz="2000" b="0">
                <a:solidFill>
                  <a:srgbClr val="000000"/>
                </a:solidFill>
              </a:rPr>
              <a:t>Runtime</a:t>
            </a:r>
          </a:p>
          <a:p>
            <a:pPr algn="ctr"/>
            <a:r>
              <a:rPr lang="en-US" sz="2000" b="0">
                <a:solidFill>
                  <a:srgbClr val="000000"/>
                </a:solidFill>
              </a:rPr>
              <a:t>Efficiency</a:t>
            </a:r>
          </a:p>
        </p:txBody>
      </p:sp>
      <p:sp>
        <p:nvSpPr>
          <p:cNvPr id="28687" name="Rectangle 15"/>
          <p:cNvSpPr>
            <a:spLocks noChangeArrowheads="1"/>
          </p:cNvSpPr>
          <p:nvPr/>
        </p:nvSpPr>
        <p:spPr bwMode="auto">
          <a:xfrm>
            <a:off x="399165" y="4627563"/>
            <a:ext cx="1119371"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a:solidFill>
                  <a:srgbClr val="000000"/>
                </a:solidFill>
              </a:rPr>
              <a:t>Sponsor)</a:t>
            </a:r>
          </a:p>
        </p:txBody>
      </p:sp>
      <p:grpSp>
        <p:nvGrpSpPr>
          <p:cNvPr id="28690" name="Group 18"/>
          <p:cNvGrpSpPr>
            <a:grpSpLocks/>
          </p:cNvGrpSpPr>
          <p:nvPr/>
        </p:nvGrpSpPr>
        <p:grpSpPr bwMode="auto">
          <a:xfrm>
            <a:off x="7345363" y="5529263"/>
            <a:ext cx="1654175" cy="809625"/>
            <a:chOff x="4627" y="3483"/>
            <a:chExt cx="1042" cy="510"/>
          </a:xfrm>
        </p:grpSpPr>
        <p:sp>
          <p:nvSpPr>
            <p:cNvPr id="28688" name="Rectangle 16"/>
            <p:cNvSpPr>
              <a:spLocks noChangeArrowheads="1"/>
            </p:cNvSpPr>
            <p:nvPr/>
          </p:nvSpPr>
          <p:spPr bwMode="auto">
            <a:xfrm>
              <a:off x="4627" y="3483"/>
              <a:ext cx="999" cy="28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a:solidFill>
                    <a:srgbClr val="000000"/>
                  </a:solidFill>
                </a:rPr>
                <a:t>Developer/</a:t>
              </a:r>
            </a:p>
          </p:txBody>
        </p:sp>
        <p:sp>
          <p:nvSpPr>
            <p:cNvPr id="28689" name="Rectangle 17"/>
            <p:cNvSpPr>
              <a:spLocks noChangeArrowheads="1"/>
            </p:cNvSpPr>
            <p:nvPr/>
          </p:nvSpPr>
          <p:spPr bwMode="auto">
            <a:xfrm>
              <a:off x="4627" y="3707"/>
              <a:ext cx="1042" cy="28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400">
                  <a:solidFill>
                    <a:srgbClr val="000000"/>
                  </a:solidFill>
                </a:rPr>
                <a:t>Maintainer</a:t>
              </a:r>
            </a:p>
          </p:txBody>
        </p:sp>
      </p:grpSp>
      <p:sp>
        <p:nvSpPr>
          <p:cNvPr id="28693" name="Rectangle 21"/>
          <p:cNvSpPr>
            <a:spLocks noChangeArrowheads="1"/>
          </p:cNvSpPr>
          <p:nvPr/>
        </p:nvSpPr>
        <p:spPr bwMode="auto">
          <a:xfrm>
            <a:off x="3689350" y="4808538"/>
            <a:ext cx="2833688" cy="1308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b="0">
                <a:solidFill>
                  <a:srgbClr val="000000"/>
                </a:solidFill>
              </a:rPr>
              <a:t>Minimum # of errors</a:t>
            </a:r>
          </a:p>
          <a:p>
            <a:r>
              <a:rPr lang="en-US" sz="2000" b="0">
                <a:solidFill>
                  <a:srgbClr val="000000"/>
                </a:solidFill>
              </a:rPr>
              <a:t>Modifiability, Readability</a:t>
            </a:r>
          </a:p>
          <a:p>
            <a:r>
              <a:rPr lang="en-US" sz="2000" b="0">
                <a:solidFill>
                  <a:srgbClr val="000000"/>
                </a:solidFill>
              </a:rPr>
              <a:t>Reusability, Adaptability</a:t>
            </a:r>
          </a:p>
          <a:p>
            <a:r>
              <a:rPr lang="en-US" sz="2000" b="0">
                <a:solidFill>
                  <a:srgbClr val="000000"/>
                </a:solidFill>
              </a:rPr>
              <a:t>Well-defined interfaces</a:t>
            </a:r>
          </a:p>
        </p:txBody>
      </p:sp>
      <p:sp>
        <p:nvSpPr>
          <p:cNvPr id="28701" name="Rectangle 29"/>
          <p:cNvSpPr>
            <a:spLocks noChangeArrowheads="1"/>
          </p:cNvSpPr>
          <p:nvPr/>
        </p:nvSpPr>
        <p:spPr bwMode="auto">
          <a:xfrm>
            <a:off x="6172200" y="1447800"/>
            <a:ext cx="1930400" cy="19177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b="0">
                <a:solidFill>
                  <a:srgbClr val="000000"/>
                </a:solidFill>
              </a:rPr>
              <a:t>Functionality</a:t>
            </a:r>
          </a:p>
          <a:p>
            <a:r>
              <a:rPr lang="en-US" sz="2000" b="0">
                <a:solidFill>
                  <a:srgbClr val="000000"/>
                </a:solidFill>
              </a:rPr>
              <a:t>User-friendliness</a:t>
            </a:r>
          </a:p>
          <a:p>
            <a:r>
              <a:rPr lang="en-US" sz="2000" b="0">
                <a:solidFill>
                  <a:srgbClr val="000000"/>
                </a:solidFill>
              </a:rPr>
              <a:t>Ease of Use</a:t>
            </a:r>
          </a:p>
          <a:p>
            <a:r>
              <a:rPr lang="en-US" sz="2000" b="0">
                <a:solidFill>
                  <a:srgbClr val="000000"/>
                </a:solidFill>
              </a:rPr>
              <a:t>Ease of learning</a:t>
            </a:r>
          </a:p>
          <a:p>
            <a:r>
              <a:rPr lang="en-US" sz="2000" b="0">
                <a:solidFill>
                  <a:srgbClr val="000000"/>
                </a:solidFill>
              </a:rPr>
              <a:t>Fault tolerant</a:t>
            </a:r>
          </a:p>
          <a:p>
            <a:r>
              <a:rPr lang="en-US" sz="2000" b="0">
                <a:solidFill>
                  <a:srgbClr val="000000"/>
                </a:solidFill>
              </a:rPr>
              <a:t>Robustness</a:t>
            </a:r>
          </a:p>
        </p:txBody>
      </p:sp>
      <p:sp>
        <p:nvSpPr>
          <p:cNvPr id="28713" name="Text Box 41"/>
          <p:cNvSpPr txBox="1">
            <a:spLocks noChangeArrowheads="1"/>
          </p:cNvSpPr>
          <p:nvPr/>
        </p:nvSpPr>
        <p:spPr bwMode="auto">
          <a:xfrm>
            <a:off x="398241" y="4921567"/>
            <a:ext cx="2353116" cy="147732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a:t>Nielson</a:t>
            </a:r>
          </a:p>
          <a:p>
            <a:pPr algn="ctr"/>
            <a:r>
              <a:rPr lang="en-US" sz="1800"/>
              <a:t>Usability Engineering</a:t>
            </a:r>
          </a:p>
          <a:p>
            <a:pPr algn="ctr"/>
            <a:r>
              <a:rPr lang="en-US" sz="1800"/>
              <a:t>MMK, HCI</a:t>
            </a:r>
          </a:p>
          <a:p>
            <a:pPr algn="ctr"/>
            <a:r>
              <a:rPr lang="en-US" sz="1800"/>
              <a:t>Rubin</a:t>
            </a:r>
          </a:p>
          <a:p>
            <a:pPr algn="ctr"/>
            <a:r>
              <a:rPr lang="en-US" sz="1800"/>
              <a:t>Task Analysis</a:t>
            </a:r>
          </a:p>
        </p:txBody>
      </p:sp>
    </p:spTree>
    <p:extLst>
      <p:ext uri="{BB962C8B-B14F-4D97-AF65-F5344CB8AC3E}">
        <p14:creationId xmlns:p14="http://schemas.microsoft.com/office/powerpoint/2010/main" val="323232639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Typical Design Trade-offs</a:t>
            </a:r>
          </a:p>
        </p:txBody>
      </p:sp>
      <p:sp>
        <p:nvSpPr>
          <p:cNvPr id="30723" name="Rectangle 3"/>
          <p:cNvSpPr>
            <a:spLocks noGrp="1" noChangeArrowheads="1"/>
          </p:cNvSpPr>
          <p:nvPr>
            <p:ph type="body" idx="1"/>
          </p:nvPr>
        </p:nvSpPr>
        <p:spPr>
          <a:noFill/>
          <a:ln/>
        </p:spPr>
        <p:txBody>
          <a:bodyPr/>
          <a:lstStyle/>
          <a:p>
            <a:r>
              <a:rPr lang="en-US"/>
              <a:t>Functionality vs. Usability</a:t>
            </a:r>
          </a:p>
          <a:p>
            <a:r>
              <a:rPr lang="en-US"/>
              <a:t>Cost vs. Robustness</a:t>
            </a:r>
          </a:p>
          <a:p>
            <a:r>
              <a:rPr lang="en-US"/>
              <a:t>Efficiency vs. Portability</a:t>
            </a:r>
          </a:p>
          <a:p>
            <a:r>
              <a:rPr lang="en-US"/>
              <a:t>Rapid development vs. Functionality</a:t>
            </a:r>
          </a:p>
          <a:p>
            <a:r>
              <a:rPr lang="en-US"/>
              <a:t>Cost vs. Reusability</a:t>
            </a:r>
          </a:p>
          <a:p>
            <a:r>
              <a:rPr lang="en-US"/>
              <a:t>Backward Compatibility vs. Readability</a:t>
            </a:r>
          </a:p>
        </p:txBody>
      </p:sp>
    </p:spTree>
    <p:extLst>
      <p:ext uri="{BB962C8B-B14F-4D97-AF65-F5344CB8AC3E}">
        <p14:creationId xmlns:p14="http://schemas.microsoft.com/office/powerpoint/2010/main" val="40717289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4. S</a:t>
            </a:r>
            <a:r>
              <a:rPr lang="en-US" altLang="zh-CN" sz="3200" dirty="0" smtClean="0"/>
              <a:t>ystem Design Concepts</a:t>
            </a:r>
            <a:endParaRPr lang="en-US" sz="32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077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1143090" y="179388"/>
            <a:ext cx="8000910" cy="688975"/>
          </a:xfrm>
        </p:spPr>
        <p:txBody>
          <a:bodyPr/>
          <a:lstStyle/>
          <a:p>
            <a:r>
              <a:rPr lang="en-US" dirty="0" smtClean="0"/>
              <a:t>4.1 Subsystems and Classes</a:t>
            </a:r>
            <a:endParaRPr lang="en-US" dirty="0"/>
          </a:p>
        </p:txBody>
      </p:sp>
      <p:sp>
        <p:nvSpPr>
          <p:cNvPr id="49157" name="Rectangle 5"/>
          <p:cNvSpPr>
            <a:spLocks noGrp="1" noChangeArrowheads="1"/>
          </p:cNvSpPr>
          <p:nvPr>
            <p:ph type="body" idx="1"/>
          </p:nvPr>
        </p:nvSpPr>
        <p:spPr>
          <a:xfrm>
            <a:off x="431800" y="935312"/>
            <a:ext cx="8229600" cy="5065712"/>
          </a:xfrm>
        </p:spPr>
        <p:txBody>
          <a:bodyPr/>
          <a:lstStyle/>
          <a:p>
            <a:pPr>
              <a:lnSpc>
                <a:spcPct val="100000"/>
              </a:lnSpc>
            </a:pPr>
            <a:r>
              <a:rPr lang="en-US" dirty="0" smtClean="0"/>
              <a:t>Subsystem</a:t>
            </a:r>
            <a:endParaRPr lang="en-US" dirty="0"/>
          </a:p>
          <a:p>
            <a:pPr lvl="1">
              <a:lnSpc>
                <a:spcPct val="100000"/>
              </a:lnSpc>
            </a:pPr>
            <a:r>
              <a:rPr lang="en-US" dirty="0"/>
              <a:t>Collection of classes, associations, operations, events and constraints that are interrelated</a:t>
            </a:r>
          </a:p>
          <a:p>
            <a:pPr lvl="1">
              <a:lnSpc>
                <a:spcPct val="100000"/>
              </a:lnSpc>
            </a:pPr>
            <a:r>
              <a:rPr lang="en-US" dirty="0"/>
              <a:t>Seed for subsystems: UML Objects and Classes. </a:t>
            </a:r>
          </a:p>
        </p:txBody>
      </p:sp>
      <p:sp>
        <p:nvSpPr>
          <p:cNvPr id="4" name="Rectangle 7"/>
          <p:cNvSpPr>
            <a:spLocks noChangeArrowheads="1"/>
          </p:cNvSpPr>
          <p:nvPr/>
        </p:nvSpPr>
        <p:spPr bwMode="auto">
          <a:xfrm>
            <a:off x="2792412" y="4885325"/>
            <a:ext cx="1533525" cy="3556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 name="Rectangle 8"/>
          <p:cNvSpPr>
            <a:spLocks noChangeArrowheads="1"/>
          </p:cNvSpPr>
          <p:nvPr/>
        </p:nvSpPr>
        <p:spPr bwMode="auto">
          <a:xfrm>
            <a:off x="2792412" y="4885325"/>
            <a:ext cx="1555750" cy="377825"/>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 name="Rectangle 9"/>
          <p:cNvSpPr>
            <a:spLocks noChangeArrowheads="1"/>
          </p:cNvSpPr>
          <p:nvPr/>
        </p:nvSpPr>
        <p:spPr bwMode="auto">
          <a:xfrm>
            <a:off x="3305175" y="5029788"/>
            <a:ext cx="53181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Class</a:t>
            </a:r>
            <a:endParaRPr lang="en-US">
              <a:latin typeface="Lucida Sans Typewriter" charset="0"/>
            </a:endParaRPr>
          </a:p>
        </p:txBody>
      </p:sp>
      <p:sp>
        <p:nvSpPr>
          <p:cNvPr id="7" name="Freeform 10"/>
          <p:cNvSpPr>
            <a:spLocks/>
          </p:cNvSpPr>
          <p:nvPr/>
        </p:nvSpPr>
        <p:spPr bwMode="auto">
          <a:xfrm>
            <a:off x="5459412" y="3862975"/>
            <a:ext cx="2511425" cy="1200150"/>
          </a:xfrm>
          <a:custGeom>
            <a:avLst/>
            <a:gdLst>
              <a:gd name="T0" fmla="*/ 1582 w 1582"/>
              <a:gd name="T1" fmla="*/ 756 h 756"/>
              <a:gd name="T2" fmla="*/ 1582 w 1582"/>
              <a:gd name="T3" fmla="*/ 0 h 756"/>
              <a:gd name="T4" fmla="*/ 0 w 1582"/>
              <a:gd name="T5" fmla="*/ 0 h 756"/>
            </a:gdLst>
            <a:ahLst/>
            <a:cxnLst>
              <a:cxn ang="0">
                <a:pos x="T0" y="T1"/>
              </a:cxn>
              <a:cxn ang="0">
                <a:pos x="T2" y="T3"/>
              </a:cxn>
              <a:cxn ang="0">
                <a:pos x="T4" y="T5"/>
              </a:cxn>
            </a:cxnLst>
            <a:rect l="0" t="0" r="r" b="b"/>
            <a:pathLst>
              <a:path w="1582" h="756">
                <a:moveTo>
                  <a:pt x="1582" y="756"/>
                </a:moveTo>
                <a:lnTo>
                  <a:pt x="1582" y="0"/>
                </a:lnTo>
                <a:lnTo>
                  <a:pt x="0" y="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 name="Rectangle 11"/>
          <p:cNvSpPr>
            <a:spLocks noChangeArrowheads="1"/>
          </p:cNvSpPr>
          <p:nvPr/>
        </p:nvSpPr>
        <p:spPr bwMode="auto">
          <a:xfrm>
            <a:off x="7367587" y="5163138"/>
            <a:ext cx="5318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parts</a:t>
            </a:r>
            <a:endParaRPr lang="en-US">
              <a:latin typeface="Lucida Sans Typewriter" charset="0"/>
            </a:endParaRPr>
          </a:p>
        </p:txBody>
      </p:sp>
      <p:sp>
        <p:nvSpPr>
          <p:cNvPr id="9" name="Line 12"/>
          <p:cNvSpPr>
            <a:spLocks noChangeShapeType="1"/>
          </p:cNvSpPr>
          <p:nvPr/>
        </p:nvSpPr>
        <p:spPr bwMode="auto">
          <a:xfrm>
            <a:off x="7081837" y="5085350"/>
            <a:ext cx="889000" cy="158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Freeform 13"/>
          <p:cNvSpPr>
            <a:spLocks/>
          </p:cNvSpPr>
          <p:nvPr/>
        </p:nvSpPr>
        <p:spPr bwMode="auto">
          <a:xfrm>
            <a:off x="6815137" y="4996450"/>
            <a:ext cx="288925" cy="155575"/>
          </a:xfrm>
          <a:custGeom>
            <a:avLst/>
            <a:gdLst>
              <a:gd name="T0" fmla="*/ 84 w 182"/>
              <a:gd name="T1" fmla="*/ 0 h 98"/>
              <a:gd name="T2" fmla="*/ 0 w 182"/>
              <a:gd name="T3" fmla="*/ 56 h 98"/>
              <a:gd name="T4" fmla="*/ 84 w 182"/>
              <a:gd name="T5" fmla="*/ 98 h 98"/>
              <a:gd name="T6" fmla="*/ 182 w 182"/>
              <a:gd name="T7" fmla="*/ 56 h 98"/>
              <a:gd name="T8" fmla="*/ 84 w 182"/>
              <a:gd name="T9" fmla="*/ 0 h 98"/>
            </a:gdLst>
            <a:ahLst/>
            <a:cxnLst>
              <a:cxn ang="0">
                <a:pos x="T0" y="T1"/>
              </a:cxn>
              <a:cxn ang="0">
                <a:pos x="T2" y="T3"/>
              </a:cxn>
              <a:cxn ang="0">
                <a:pos x="T4" y="T5"/>
              </a:cxn>
              <a:cxn ang="0">
                <a:pos x="T6" y="T7"/>
              </a:cxn>
              <a:cxn ang="0">
                <a:pos x="T8" y="T9"/>
              </a:cxn>
            </a:cxnLst>
            <a:rect l="0" t="0" r="r" b="b"/>
            <a:pathLst>
              <a:path w="182" h="98">
                <a:moveTo>
                  <a:pt x="84" y="0"/>
                </a:moveTo>
                <a:lnTo>
                  <a:pt x="0" y="56"/>
                </a:lnTo>
                <a:lnTo>
                  <a:pt x="84" y="98"/>
                </a:lnTo>
                <a:lnTo>
                  <a:pt x="182" y="56"/>
                </a:lnTo>
                <a:lnTo>
                  <a:pt x="84" y="0"/>
                </a:lnTo>
                <a:close/>
              </a:path>
            </a:pathLst>
          </a:custGeom>
          <a:solidFill>
            <a:srgbClr val="FFFFFF"/>
          </a:solidFill>
          <a:ln w="22225">
            <a:solidFill>
              <a:srgbClr val="FFFFFF"/>
            </a:solidFill>
            <a:prstDash val="solid"/>
            <a:round/>
            <a:headEnd/>
            <a:tailEnd/>
          </a:ln>
        </p:spPr>
        <p:txBody>
          <a:bodyPr/>
          <a:lstStyle/>
          <a:p>
            <a:endParaRPr lang="en-US"/>
          </a:p>
        </p:txBody>
      </p:sp>
      <p:sp>
        <p:nvSpPr>
          <p:cNvPr id="11" name="Freeform 14"/>
          <p:cNvSpPr>
            <a:spLocks/>
          </p:cNvSpPr>
          <p:nvPr/>
        </p:nvSpPr>
        <p:spPr bwMode="auto">
          <a:xfrm>
            <a:off x="6859587" y="5018675"/>
            <a:ext cx="288925" cy="133350"/>
          </a:xfrm>
          <a:custGeom>
            <a:avLst/>
            <a:gdLst>
              <a:gd name="T0" fmla="*/ 84 w 182"/>
              <a:gd name="T1" fmla="*/ 0 h 84"/>
              <a:gd name="T2" fmla="*/ 0 w 182"/>
              <a:gd name="T3" fmla="*/ 42 h 84"/>
              <a:gd name="T4" fmla="*/ 84 w 182"/>
              <a:gd name="T5" fmla="*/ 84 h 84"/>
              <a:gd name="T6" fmla="*/ 182 w 182"/>
              <a:gd name="T7" fmla="*/ 42 h 84"/>
              <a:gd name="T8" fmla="*/ 84 w 182"/>
              <a:gd name="T9" fmla="*/ 0 h 84"/>
            </a:gdLst>
            <a:ahLst/>
            <a:cxnLst>
              <a:cxn ang="0">
                <a:pos x="T0" y="T1"/>
              </a:cxn>
              <a:cxn ang="0">
                <a:pos x="T2" y="T3"/>
              </a:cxn>
              <a:cxn ang="0">
                <a:pos x="T4" y="T5"/>
              </a:cxn>
              <a:cxn ang="0">
                <a:pos x="T6" y="T7"/>
              </a:cxn>
              <a:cxn ang="0">
                <a:pos x="T8" y="T9"/>
              </a:cxn>
            </a:cxnLst>
            <a:rect l="0" t="0" r="r" b="b"/>
            <a:pathLst>
              <a:path w="182" h="84">
                <a:moveTo>
                  <a:pt x="84" y="0"/>
                </a:moveTo>
                <a:lnTo>
                  <a:pt x="0" y="42"/>
                </a:lnTo>
                <a:lnTo>
                  <a:pt x="84" y="84"/>
                </a:lnTo>
                <a:lnTo>
                  <a:pt x="182" y="42"/>
                </a:lnTo>
                <a:lnTo>
                  <a:pt x="84" y="0"/>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 name="Rectangle 15"/>
          <p:cNvSpPr>
            <a:spLocks noChangeArrowheads="1"/>
          </p:cNvSpPr>
          <p:nvPr/>
        </p:nvSpPr>
        <p:spPr bwMode="auto">
          <a:xfrm>
            <a:off x="5584825" y="3940763"/>
            <a:ext cx="1063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a:t>
            </a:r>
            <a:endParaRPr lang="en-US">
              <a:latin typeface="Lucida Sans Typewriter" charset="0"/>
            </a:endParaRPr>
          </a:p>
        </p:txBody>
      </p:sp>
      <p:sp>
        <p:nvSpPr>
          <p:cNvPr id="13" name="Line 16"/>
          <p:cNvSpPr>
            <a:spLocks noChangeShapeType="1"/>
          </p:cNvSpPr>
          <p:nvPr/>
        </p:nvSpPr>
        <p:spPr bwMode="auto">
          <a:xfrm>
            <a:off x="3136900" y="3874088"/>
            <a:ext cx="777875" cy="1587"/>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Freeform 17"/>
          <p:cNvSpPr>
            <a:spLocks/>
          </p:cNvSpPr>
          <p:nvPr/>
        </p:nvSpPr>
        <p:spPr bwMode="auto">
          <a:xfrm>
            <a:off x="2859087" y="3818525"/>
            <a:ext cx="311150" cy="155575"/>
          </a:xfrm>
          <a:custGeom>
            <a:avLst/>
            <a:gdLst>
              <a:gd name="T0" fmla="*/ 84 w 196"/>
              <a:gd name="T1" fmla="*/ 0 h 98"/>
              <a:gd name="T2" fmla="*/ 0 w 196"/>
              <a:gd name="T3" fmla="*/ 56 h 98"/>
              <a:gd name="T4" fmla="*/ 84 w 196"/>
              <a:gd name="T5" fmla="*/ 98 h 98"/>
              <a:gd name="T6" fmla="*/ 196 w 196"/>
              <a:gd name="T7" fmla="*/ 56 h 98"/>
              <a:gd name="T8" fmla="*/ 84 w 196"/>
              <a:gd name="T9" fmla="*/ 0 h 98"/>
            </a:gdLst>
            <a:ahLst/>
            <a:cxnLst>
              <a:cxn ang="0">
                <a:pos x="T0" y="T1"/>
              </a:cxn>
              <a:cxn ang="0">
                <a:pos x="T2" y="T3"/>
              </a:cxn>
              <a:cxn ang="0">
                <a:pos x="T4" y="T5"/>
              </a:cxn>
              <a:cxn ang="0">
                <a:pos x="T6" y="T7"/>
              </a:cxn>
              <a:cxn ang="0">
                <a:pos x="T8" y="T9"/>
              </a:cxn>
            </a:cxnLst>
            <a:rect l="0" t="0" r="r" b="b"/>
            <a:pathLst>
              <a:path w="196" h="98">
                <a:moveTo>
                  <a:pt x="84" y="0"/>
                </a:moveTo>
                <a:lnTo>
                  <a:pt x="0" y="56"/>
                </a:lnTo>
                <a:lnTo>
                  <a:pt x="84" y="98"/>
                </a:lnTo>
                <a:lnTo>
                  <a:pt x="196" y="56"/>
                </a:lnTo>
                <a:lnTo>
                  <a:pt x="84" y="0"/>
                </a:lnTo>
                <a:close/>
              </a:path>
            </a:pathLst>
          </a:custGeom>
          <a:solidFill>
            <a:srgbClr val="FFFFFF"/>
          </a:solidFill>
          <a:ln w="22225">
            <a:solidFill>
              <a:srgbClr val="FFFFFF"/>
            </a:solidFill>
            <a:prstDash val="solid"/>
            <a:round/>
            <a:headEnd/>
            <a:tailEnd/>
          </a:ln>
        </p:spPr>
        <p:txBody>
          <a:bodyPr/>
          <a:lstStyle/>
          <a:p>
            <a:endParaRPr lang="en-US"/>
          </a:p>
        </p:txBody>
      </p:sp>
      <p:sp>
        <p:nvSpPr>
          <p:cNvPr id="15" name="Freeform 18"/>
          <p:cNvSpPr>
            <a:spLocks/>
          </p:cNvSpPr>
          <p:nvPr/>
        </p:nvSpPr>
        <p:spPr bwMode="auto">
          <a:xfrm>
            <a:off x="2892425" y="3807413"/>
            <a:ext cx="288925" cy="133350"/>
          </a:xfrm>
          <a:custGeom>
            <a:avLst/>
            <a:gdLst>
              <a:gd name="T0" fmla="*/ 98 w 182"/>
              <a:gd name="T1" fmla="*/ 0 h 84"/>
              <a:gd name="T2" fmla="*/ 0 w 182"/>
              <a:gd name="T3" fmla="*/ 42 h 84"/>
              <a:gd name="T4" fmla="*/ 98 w 182"/>
              <a:gd name="T5" fmla="*/ 84 h 84"/>
              <a:gd name="T6" fmla="*/ 182 w 182"/>
              <a:gd name="T7" fmla="*/ 42 h 84"/>
              <a:gd name="T8" fmla="*/ 98 w 182"/>
              <a:gd name="T9" fmla="*/ 0 h 84"/>
            </a:gdLst>
            <a:ahLst/>
            <a:cxnLst>
              <a:cxn ang="0">
                <a:pos x="T0" y="T1"/>
              </a:cxn>
              <a:cxn ang="0">
                <a:pos x="T2" y="T3"/>
              </a:cxn>
              <a:cxn ang="0">
                <a:pos x="T4" y="T5"/>
              </a:cxn>
              <a:cxn ang="0">
                <a:pos x="T6" y="T7"/>
              </a:cxn>
              <a:cxn ang="0">
                <a:pos x="T8" y="T9"/>
              </a:cxn>
            </a:cxnLst>
            <a:rect l="0" t="0" r="r" b="b"/>
            <a:pathLst>
              <a:path w="182" h="84">
                <a:moveTo>
                  <a:pt x="98" y="0"/>
                </a:moveTo>
                <a:lnTo>
                  <a:pt x="0" y="42"/>
                </a:lnTo>
                <a:lnTo>
                  <a:pt x="98" y="84"/>
                </a:lnTo>
                <a:lnTo>
                  <a:pt x="182" y="42"/>
                </a:lnTo>
                <a:lnTo>
                  <a:pt x="98" y="0"/>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 name="Rectangle 19"/>
          <p:cNvSpPr>
            <a:spLocks noChangeArrowheads="1"/>
          </p:cNvSpPr>
          <p:nvPr/>
        </p:nvSpPr>
        <p:spPr bwMode="auto">
          <a:xfrm>
            <a:off x="1347787" y="3729625"/>
            <a:ext cx="1555750" cy="3556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17" name="Group 35"/>
          <p:cNvGrpSpPr>
            <a:grpSpLocks/>
          </p:cNvGrpSpPr>
          <p:nvPr/>
        </p:nvGrpSpPr>
        <p:grpSpPr bwMode="auto">
          <a:xfrm>
            <a:off x="1336675" y="3685175"/>
            <a:ext cx="1577975" cy="377825"/>
            <a:chOff x="786" y="1358"/>
            <a:chExt cx="994" cy="238"/>
          </a:xfrm>
        </p:grpSpPr>
        <p:sp>
          <p:nvSpPr>
            <p:cNvPr id="18" name="Rectangle 20"/>
            <p:cNvSpPr>
              <a:spLocks noChangeArrowheads="1"/>
            </p:cNvSpPr>
            <p:nvPr/>
          </p:nvSpPr>
          <p:spPr bwMode="auto">
            <a:xfrm>
              <a:off x="786" y="1358"/>
              <a:ext cx="994" cy="23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9" name="Rectangle 21"/>
            <p:cNvSpPr>
              <a:spLocks noChangeArrowheads="1"/>
            </p:cNvSpPr>
            <p:nvPr/>
          </p:nvSpPr>
          <p:spPr bwMode="auto">
            <a:xfrm>
              <a:off x="1082" y="1410"/>
              <a:ext cx="40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System</a:t>
              </a:r>
              <a:endParaRPr lang="en-US">
                <a:latin typeface="Lucida Sans Typewriter" charset="0"/>
              </a:endParaRPr>
            </a:p>
          </p:txBody>
        </p:sp>
      </p:grpSp>
      <p:sp>
        <p:nvSpPr>
          <p:cNvPr id="20" name="Rectangle 22"/>
          <p:cNvSpPr>
            <a:spLocks noChangeArrowheads="1"/>
          </p:cNvSpPr>
          <p:nvPr/>
        </p:nvSpPr>
        <p:spPr bwMode="auto">
          <a:xfrm>
            <a:off x="3925887" y="3729625"/>
            <a:ext cx="1533525" cy="3333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21" name="Group 34"/>
          <p:cNvGrpSpPr>
            <a:grpSpLocks/>
          </p:cNvGrpSpPr>
          <p:nvPr/>
        </p:nvGrpSpPr>
        <p:grpSpPr bwMode="auto">
          <a:xfrm>
            <a:off x="3914775" y="3696288"/>
            <a:ext cx="1555750" cy="355600"/>
            <a:chOff x="2410" y="1344"/>
            <a:chExt cx="980" cy="224"/>
          </a:xfrm>
        </p:grpSpPr>
        <p:sp>
          <p:nvSpPr>
            <p:cNvPr id="22" name="Rectangle 23"/>
            <p:cNvSpPr>
              <a:spLocks noChangeArrowheads="1"/>
            </p:cNvSpPr>
            <p:nvPr/>
          </p:nvSpPr>
          <p:spPr bwMode="auto">
            <a:xfrm>
              <a:off x="2410" y="1344"/>
              <a:ext cx="980" cy="224"/>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 name="Rectangle 24"/>
            <p:cNvSpPr>
              <a:spLocks noChangeArrowheads="1"/>
            </p:cNvSpPr>
            <p:nvPr/>
          </p:nvSpPr>
          <p:spPr bwMode="auto">
            <a:xfrm>
              <a:off x="2766" y="1390"/>
              <a:ext cx="26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Lucida Sans Typewriter" charset="0"/>
                </a:rPr>
                <a:t>Part</a:t>
              </a:r>
              <a:endParaRPr lang="en-US">
                <a:latin typeface="Lucida Sans Typewriter" charset="0"/>
              </a:endParaRPr>
            </a:p>
          </p:txBody>
        </p:sp>
      </p:grpSp>
      <p:sp>
        <p:nvSpPr>
          <p:cNvPr id="24" name="Rectangle 25"/>
          <p:cNvSpPr>
            <a:spLocks noChangeArrowheads="1"/>
          </p:cNvSpPr>
          <p:nvPr/>
        </p:nvSpPr>
        <p:spPr bwMode="auto">
          <a:xfrm>
            <a:off x="3754437" y="3985213"/>
            <a:ext cx="10636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a:t>
            </a:r>
            <a:endParaRPr lang="en-US">
              <a:latin typeface="Lucida Sans Typewriter" charset="0"/>
            </a:endParaRPr>
          </a:p>
        </p:txBody>
      </p:sp>
      <p:sp>
        <p:nvSpPr>
          <p:cNvPr id="25" name="Rectangle 26"/>
          <p:cNvSpPr>
            <a:spLocks noChangeArrowheads="1"/>
          </p:cNvSpPr>
          <p:nvPr/>
        </p:nvSpPr>
        <p:spPr bwMode="auto">
          <a:xfrm>
            <a:off x="4859337" y="4885325"/>
            <a:ext cx="2000250" cy="3556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6" name="Rectangle 27"/>
          <p:cNvSpPr>
            <a:spLocks noChangeArrowheads="1"/>
          </p:cNvSpPr>
          <p:nvPr/>
        </p:nvSpPr>
        <p:spPr bwMode="auto">
          <a:xfrm>
            <a:off x="4859337" y="4885325"/>
            <a:ext cx="2022475" cy="377825"/>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 name="Rectangle 28"/>
          <p:cNvSpPr>
            <a:spLocks noChangeArrowheads="1"/>
          </p:cNvSpPr>
          <p:nvPr/>
        </p:nvSpPr>
        <p:spPr bwMode="auto">
          <a:xfrm>
            <a:off x="5394325" y="5029788"/>
            <a:ext cx="957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Lucida Sans Typewriter" charset="0"/>
              </a:rPr>
              <a:t>Subsystem</a:t>
            </a:r>
            <a:endParaRPr lang="en-US">
              <a:latin typeface="Lucida Sans Typewriter" charset="0"/>
            </a:endParaRPr>
          </a:p>
        </p:txBody>
      </p:sp>
      <p:sp>
        <p:nvSpPr>
          <p:cNvPr id="28" name="Freeform 29"/>
          <p:cNvSpPr>
            <a:spLocks/>
          </p:cNvSpPr>
          <p:nvPr/>
        </p:nvSpPr>
        <p:spPr bwMode="auto">
          <a:xfrm>
            <a:off x="4548187" y="4063000"/>
            <a:ext cx="288925" cy="266700"/>
          </a:xfrm>
          <a:custGeom>
            <a:avLst/>
            <a:gdLst>
              <a:gd name="T0" fmla="*/ 98 w 182"/>
              <a:gd name="T1" fmla="*/ 168 h 168"/>
              <a:gd name="T2" fmla="*/ 0 w 182"/>
              <a:gd name="T3" fmla="*/ 168 h 168"/>
              <a:gd name="T4" fmla="*/ 98 w 182"/>
              <a:gd name="T5" fmla="*/ 0 h 168"/>
              <a:gd name="T6" fmla="*/ 182 w 182"/>
              <a:gd name="T7" fmla="*/ 168 h 168"/>
              <a:gd name="T8" fmla="*/ 98 w 182"/>
              <a:gd name="T9" fmla="*/ 168 h 168"/>
            </a:gdLst>
            <a:ahLst/>
            <a:cxnLst>
              <a:cxn ang="0">
                <a:pos x="T0" y="T1"/>
              </a:cxn>
              <a:cxn ang="0">
                <a:pos x="T2" y="T3"/>
              </a:cxn>
              <a:cxn ang="0">
                <a:pos x="T4" y="T5"/>
              </a:cxn>
              <a:cxn ang="0">
                <a:pos x="T6" y="T7"/>
              </a:cxn>
              <a:cxn ang="0">
                <a:pos x="T8" y="T9"/>
              </a:cxn>
            </a:cxnLst>
            <a:rect l="0" t="0" r="r" b="b"/>
            <a:pathLst>
              <a:path w="182" h="168">
                <a:moveTo>
                  <a:pt x="98" y="168"/>
                </a:moveTo>
                <a:lnTo>
                  <a:pt x="0" y="168"/>
                </a:lnTo>
                <a:lnTo>
                  <a:pt x="98" y="0"/>
                </a:lnTo>
                <a:lnTo>
                  <a:pt x="182" y="168"/>
                </a:lnTo>
                <a:lnTo>
                  <a:pt x="98" y="168"/>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9" name="Line 30"/>
          <p:cNvSpPr>
            <a:spLocks noChangeShapeType="1"/>
          </p:cNvSpPr>
          <p:nvPr/>
        </p:nvSpPr>
        <p:spPr bwMode="auto">
          <a:xfrm flipV="1">
            <a:off x="4702175" y="4329700"/>
            <a:ext cx="3175" cy="33337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Line 31"/>
          <p:cNvSpPr>
            <a:spLocks noChangeShapeType="1"/>
          </p:cNvSpPr>
          <p:nvPr/>
        </p:nvSpPr>
        <p:spPr bwMode="auto">
          <a:xfrm flipV="1">
            <a:off x="5840412" y="4663075"/>
            <a:ext cx="1588" cy="22225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Line 32"/>
          <p:cNvSpPr>
            <a:spLocks noChangeShapeType="1"/>
          </p:cNvSpPr>
          <p:nvPr/>
        </p:nvSpPr>
        <p:spPr bwMode="auto">
          <a:xfrm flipV="1">
            <a:off x="3543300" y="4663075"/>
            <a:ext cx="1587" cy="222250"/>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 name="Line 33"/>
          <p:cNvSpPr>
            <a:spLocks noChangeShapeType="1"/>
          </p:cNvSpPr>
          <p:nvPr/>
        </p:nvSpPr>
        <p:spPr bwMode="auto">
          <a:xfrm>
            <a:off x="3536950" y="4663075"/>
            <a:ext cx="2303462" cy="4763"/>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3177949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714480" y="2071678"/>
            <a:ext cx="6235768" cy="3036330"/>
          </a:xfrm>
          <a:prstGeom prst="rect">
            <a:avLst/>
          </a:prstGeom>
          <a:noFill/>
          <a:ln w="9525">
            <a:noFill/>
            <a:miter lim="800000"/>
            <a:headEnd/>
            <a:tailEnd/>
          </a:ln>
          <a:effectLst/>
        </p:spPr>
      </p:pic>
      <p:sp>
        <p:nvSpPr>
          <p:cNvPr id="3" name="TextBox 2"/>
          <p:cNvSpPr txBox="1"/>
          <p:nvPr/>
        </p:nvSpPr>
        <p:spPr>
          <a:xfrm>
            <a:off x="683568" y="5445224"/>
            <a:ext cx="7266680" cy="830997"/>
          </a:xfrm>
          <a:prstGeom prst="rect">
            <a:avLst/>
          </a:prstGeom>
          <a:noFill/>
        </p:spPr>
        <p:txBody>
          <a:bodyPr wrap="square" rtlCol="0">
            <a:spAutoFit/>
          </a:bodyPr>
          <a:lstStyle/>
          <a:p>
            <a:pPr algn="l"/>
            <a:r>
              <a:rPr lang="en-US" dirty="0" smtClean="0"/>
              <a:t>The subsystem decomposition:</a:t>
            </a:r>
          </a:p>
          <a:p>
            <a:pPr algn="l"/>
            <a:r>
              <a:rPr lang="en-US" dirty="0" smtClean="0"/>
              <a:t>(1) Logical component; (2) Physical Component</a:t>
            </a:r>
            <a:endParaRPr lang="en-US" dirty="0"/>
          </a:p>
        </p:txBody>
      </p:sp>
    </p:spTree>
    <p:extLst>
      <p:ext uri="{BB962C8B-B14F-4D97-AF65-F5344CB8AC3E}">
        <p14:creationId xmlns:p14="http://schemas.microsoft.com/office/powerpoint/2010/main" val="1749208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1619672" y="260648"/>
            <a:ext cx="7524328" cy="582635"/>
          </a:xfrm>
        </p:spPr>
        <p:txBody>
          <a:bodyPr/>
          <a:lstStyle/>
          <a:p>
            <a:r>
              <a:rPr lang="en-US" dirty="0" smtClean="0"/>
              <a:t>4.2 Services and Subsystem Interface</a:t>
            </a:r>
            <a:endParaRPr lang="en-US" dirty="0"/>
          </a:p>
        </p:txBody>
      </p:sp>
      <p:sp>
        <p:nvSpPr>
          <p:cNvPr id="49157" name="Rectangle 5"/>
          <p:cNvSpPr>
            <a:spLocks noGrp="1" noChangeArrowheads="1"/>
          </p:cNvSpPr>
          <p:nvPr>
            <p:ph type="body" idx="1"/>
          </p:nvPr>
        </p:nvSpPr>
        <p:spPr>
          <a:xfrm>
            <a:off x="431800" y="935312"/>
            <a:ext cx="8229600" cy="5065712"/>
          </a:xfrm>
        </p:spPr>
        <p:txBody>
          <a:bodyPr/>
          <a:lstStyle/>
          <a:p>
            <a:pPr>
              <a:lnSpc>
                <a:spcPct val="100000"/>
              </a:lnSpc>
            </a:pPr>
            <a:r>
              <a:rPr lang="en-US" dirty="0" smtClean="0"/>
              <a:t>(</a:t>
            </a:r>
            <a:r>
              <a:rPr lang="en-US" dirty="0"/>
              <a:t>Subsystem) Service: </a:t>
            </a:r>
          </a:p>
          <a:p>
            <a:pPr lvl="1">
              <a:lnSpc>
                <a:spcPct val="100000"/>
              </a:lnSpc>
            </a:pPr>
            <a:r>
              <a:rPr lang="en-US" dirty="0">
                <a:solidFill>
                  <a:srgbClr val="FF0000"/>
                </a:solidFill>
              </a:rPr>
              <a:t>Group of operations  </a:t>
            </a:r>
            <a:r>
              <a:rPr lang="en-US" dirty="0"/>
              <a:t>provided by the subsystem </a:t>
            </a:r>
          </a:p>
          <a:p>
            <a:pPr lvl="1">
              <a:lnSpc>
                <a:spcPct val="100000"/>
              </a:lnSpc>
            </a:pPr>
            <a:r>
              <a:rPr lang="en-US" dirty="0"/>
              <a:t>Seed for services: Subsystem use cases</a:t>
            </a:r>
          </a:p>
          <a:p>
            <a:pPr>
              <a:lnSpc>
                <a:spcPct val="100000"/>
              </a:lnSpc>
            </a:pPr>
            <a:r>
              <a:rPr lang="en-US" dirty="0"/>
              <a:t>Service is specified by Subsystem interface:</a:t>
            </a:r>
          </a:p>
          <a:p>
            <a:pPr lvl="1">
              <a:lnSpc>
                <a:spcPct val="100000"/>
              </a:lnSpc>
            </a:pPr>
            <a:r>
              <a:rPr lang="en-US" dirty="0"/>
              <a:t>Specifies interaction and information flow from/to subsystem boundaries, but not inside the subsystem. </a:t>
            </a:r>
          </a:p>
          <a:p>
            <a:pPr lvl="1">
              <a:lnSpc>
                <a:spcPct val="100000"/>
              </a:lnSpc>
            </a:pPr>
            <a:r>
              <a:rPr lang="en-US" dirty="0"/>
              <a:t>Should be well-defined and small. </a:t>
            </a:r>
          </a:p>
          <a:p>
            <a:pPr lvl="1">
              <a:lnSpc>
                <a:spcPct val="100000"/>
              </a:lnSpc>
            </a:pPr>
            <a:r>
              <a:rPr lang="en-US" dirty="0"/>
              <a:t>Often called API: Application programmer</a:t>
            </a:r>
            <a:r>
              <a:rPr lang="ja-JP" altLang="en-US" dirty="0">
                <a:latin typeface="Arial"/>
              </a:rPr>
              <a:t>’</a:t>
            </a:r>
            <a:r>
              <a:rPr lang="en-US" dirty="0"/>
              <a:t>s interface, but this term should </a:t>
            </a:r>
            <a:r>
              <a:rPr lang="en-US" dirty="0" smtClean="0"/>
              <a:t>be used </a:t>
            </a:r>
            <a:r>
              <a:rPr lang="en-US" dirty="0"/>
              <a:t>during implementation,  not during System Design</a:t>
            </a:r>
          </a:p>
        </p:txBody>
      </p:sp>
    </p:spTree>
    <p:extLst>
      <p:ext uri="{BB962C8B-B14F-4D97-AF65-F5344CB8AC3E}">
        <p14:creationId xmlns:p14="http://schemas.microsoft.com/office/powerpoint/2010/main" val="59095095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066892" y="179388"/>
            <a:ext cx="8077108" cy="688975"/>
          </a:xfrm>
        </p:spPr>
        <p:txBody>
          <a:bodyPr/>
          <a:lstStyle/>
          <a:p>
            <a:endParaRPr lang="en-US" dirty="0"/>
          </a:p>
        </p:txBody>
      </p:sp>
      <p:sp>
        <p:nvSpPr>
          <p:cNvPr id="120835" name="Rectangle 3"/>
          <p:cNvSpPr>
            <a:spLocks noGrp="1" noChangeArrowheads="1"/>
          </p:cNvSpPr>
          <p:nvPr>
            <p:ph type="body" idx="1"/>
          </p:nvPr>
        </p:nvSpPr>
        <p:spPr>
          <a:xfrm>
            <a:off x="434385" y="990664"/>
            <a:ext cx="8229600" cy="5065712"/>
          </a:xfrm>
        </p:spPr>
        <p:txBody>
          <a:bodyPr/>
          <a:lstStyle/>
          <a:p>
            <a:pPr>
              <a:lnSpc>
                <a:spcPct val="100000"/>
              </a:lnSpc>
            </a:pPr>
            <a:r>
              <a:rPr lang="en-US" dirty="0">
                <a:solidFill>
                  <a:srgbClr val="FF0000"/>
                </a:solidFill>
              </a:rPr>
              <a:t>Service:</a:t>
            </a:r>
            <a:r>
              <a:rPr lang="en-US" dirty="0"/>
              <a:t> A set of related operations that share a common purpose</a:t>
            </a:r>
          </a:p>
          <a:p>
            <a:pPr lvl="1">
              <a:lnSpc>
                <a:spcPct val="100000"/>
              </a:lnSpc>
            </a:pPr>
            <a:r>
              <a:rPr lang="en-US" dirty="0"/>
              <a:t>Notification subsystem service:</a:t>
            </a:r>
          </a:p>
          <a:p>
            <a:pPr lvl="2"/>
            <a:r>
              <a:rPr lang="en-US" dirty="0" err="1"/>
              <a:t>LookupChannel</a:t>
            </a:r>
            <a:r>
              <a:rPr lang="en-US" dirty="0"/>
              <a:t>()</a:t>
            </a:r>
          </a:p>
          <a:p>
            <a:pPr lvl="2"/>
            <a:r>
              <a:rPr lang="en-US" dirty="0" err="1"/>
              <a:t>SubscribeToChannel</a:t>
            </a:r>
            <a:r>
              <a:rPr lang="en-US" dirty="0"/>
              <a:t>()</a:t>
            </a:r>
          </a:p>
          <a:p>
            <a:pPr lvl="2"/>
            <a:r>
              <a:rPr lang="en-US" dirty="0" err="1"/>
              <a:t>SendNotice</a:t>
            </a:r>
            <a:r>
              <a:rPr lang="en-US" dirty="0"/>
              <a:t>()</a:t>
            </a:r>
          </a:p>
          <a:p>
            <a:pPr lvl="2"/>
            <a:r>
              <a:rPr lang="en-US" dirty="0" err="1"/>
              <a:t>UnscubscribeFromChannel</a:t>
            </a:r>
            <a:r>
              <a:rPr lang="en-US" dirty="0"/>
              <a:t>()</a:t>
            </a:r>
          </a:p>
          <a:p>
            <a:pPr lvl="1">
              <a:lnSpc>
                <a:spcPct val="100000"/>
              </a:lnSpc>
            </a:pPr>
            <a:r>
              <a:rPr lang="en-US" dirty="0"/>
              <a:t>Services are defined in System Design</a:t>
            </a:r>
          </a:p>
          <a:p>
            <a:pPr>
              <a:lnSpc>
                <a:spcPct val="100000"/>
              </a:lnSpc>
            </a:pPr>
            <a:r>
              <a:rPr lang="en-US" dirty="0">
                <a:solidFill>
                  <a:srgbClr val="FF0000"/>
                </a:solidFill>
              </a:rPr>
              <a:t>Subsystem Interface:</a:t>
            </a:r>
            <a:r>
              <a:rPr lang="en-US" dirty="0"/>
              <a:t> Set of fully typed related operations.</a:t>
            </a:r>
          </a:p>
          <a:p>
            <a:pPr lvl="1">
              <a:lnSpc>
                <a:spcPct val="100000"/>
              </a:lnSpc>
            </a:pPr>
            <a:r>
              <a:rPr lang="en-US" dirty="0"/>
              <a:t>Subsystem Interfaces are defined in Object Design</a:t>
            </a:r>
          </a:p>
          <a:p>
            <a:pPr lvl="1">
              <a:lnSpc>
                <a:spcPct val="100000"/>
              </a:lnSpc>
            </a:pPr>
            <a:r>
              <a:rPr lang="en-US" dirty="0"/>
              <a:t>Also  called application programmer interface (API)</a:t>
            </a:r>
          </a:p>
          <a:p>
            <a:pPr lvl="1">
              <a:lnSpc>
                <a:spcPct val="100000"/>
              </a:lnSpc>
            </a:pPr>
            <a:endParaRPr lang="en-US" dirty="0"/>
          </a:p>
        </p:txBody>
      </p:sp>
    </p:spTree>
    <p:extLst>
      <p:ext uri="{BB962C8B-B14F-4D97-AF65-F5344CB8AC3E}">
        <p14:creationId xmlns:p14="http://schemas.microsoft.com/office/powerpoint/2010/main" val="3648226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t>Choosing Subsystems</a:t>
            </a:r>
          </a:p>
        </p:txBody>
      </p:sp>
      <p:sp>
        <p:nvSpPr>
          <p:cNvPr id="51203" name="Rectangle 3"/>
          <p:cNvSpPr>
            <a:spLocks noGrp="1" noChangeArrowheads="1"/>
          </p:cNvSpPr>
          <p:nvPr>
            <p:ph type="body" idx="1"/>
          </p:nvPr>
        </p:nvSpPr>
        <p:spPr>
          <a:xfrm>
            <a:off x="431800" y="901895"/>
            <a:ext cx="8229600" cy="5065712"/>
          </a:xfrm>
          <a:noFill/>
          <a:ln/>
        </p:spPr>
        <p:txBody>
          <a:bodyPr/>
          <a:lstStyle/>
          <a:p>
            <a:r>
              <a:rPr lang="en-US" sz="2400" dirty="0"/>
              <a:t>Criteria for subsystem selection: Most of the interaction should be within subsystems, rather than across subsystem boundaries (High cohesion).</a:t>
            </a:r>
          </a:p>
          <a:p>
            <a:pPr lvl="1"/>
            <a:r>
              <a:rPr lang="en-US" sz="2000" dirty="0"/>
              <a:t>Does one subsystem always call the other for the service?</a:t>
            </a:r>
          </a:p>
          <a:p>
            <a:pPr lvl="1"/>
            <a:r>
              <a:rPr lang="en-US" sz="2000" dirty="0"/>
              <a:t>Which of the subsystems call each other for service?</a:t>
            </a:r>
          </a:p>
          <a:p>
            <a:r>
              <a:rPr lang="en-US" sz="2400" dirty="0"/>
              <a:t>Primary Question: </a:t>
            </a:r>
          </a:p>
          <a:p>
            <a:pPr lvl="1"/>
            <a:r>
              <a:rPr lang="en-US" sz="2000" dirty="0"/>
              <a:t>What kind of service is provided by the subsystems (subsystem interface)?</a:t>
            </a:r>
          </a:p>
          <a:p>
            <a:r>
              <a:rPr lang="en-US" sz="2400" dirty="0"/>
              <a:t>Secondary Question:</a:t>
            </a:r>
          </a:p>
          <a:p>
            <a:pPr lvl="1"/>
            <a:r>
              <a:rPr lang="en-US" sz="2000" dirty="0"/>
              <a:t> Can the subsystems be hierarchically ordered (layers)?</a:t>
            </a:r>
          </a:p>
          <a:p>
            <a:r>
              <a:rPr lang="en-US" sz="2400" dirty="0"/>
              <a:t>What kind of model is good for describing layers and partitions?</a:t>
            </a:r>
          </a:p>
        </p:txBody>
      </p:sp>
    </p:spTree>
    <p:extLst>
      <p:ext uri="{BB962C8B-B14F-4D97-AF65-F5344CB8AC3E}">
        <p14:creationId xmlns:p14="http://schemas.microsoft.com/office/powerpoint/2010/main" val="6021631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smtClean="0"/>
              <a:t>1. Design</a:t>
            </a:r>
            <a:endParaRPr lang="en-US" sz="40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4087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638372" y="228684"/>
            <a:ext cx="7200828" cy="704850"/>
          </a:xfrm>
          <a:noFill/>
          <a:ln/>
        </p:spPr>
        <p:txBody>
          <a:bodyPr/>
          <a:lstStyle/>
          <a:p>
            <a:r>
              <a:rPr lang="en-US" dirty="0"/>
              <a:t>Subsystem Decomposition Example</a:t>
            </a:r>
          </a:p>
        </p:txBody>
      </p:sp>
      <p:cxnSp>
        <p:nvCxnSpPr>
          <p:cNvPr id="105492" name="AutoShape 20"/>
          <p:cNvCxnSpPr>
            <a:cxnSpLocks noChangeShapeType="1"/>
            <a:stCxn id="105521" idx="3"/>
            <a:endCxn id="105533" idx="1"/>
          </p:cNvCxnSpPr>
          <p:nvPr/>
        </p:nvCxnSpPr>
        <p:spPr bwMode="auto">
          <a:xfrm>
            <a:off x="5192713" y="1779588"/>
            <a:ext cx="968375" cy="45720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493" name="AutoShape 21"/>
          <p:cNvCxnSpPr>
            <a:cxnSpLocks noChangeShapeType="1"/>
            <a:stCxn id="105521" idx="2"/>
            <a:endCxn id="105524" idx="0"/>
          </p:cNvCxnSpPr>
          <p:nvPr/>
        </p:nvCxnSpPr>
        <p:spPr bwMode="auto">
          <a:xfrm>
            <a:off x="4152900" y="2147888"/>
            <a:ext cx="457200" cy="30718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494" name="AutoShape 22"/>
          <p:cNvCxnSpPr>
            <a:cxnSpLocks noChangeShapeType="1"/>
            <a:stCxn id="105536" idx="3"/>
            <a:endCxn id="105530" idx="1"/>
          </p:cNvCxnSpPr>
          <p:nvPr/>
        </p:nvCxnSpPr>
        <p:spPr bwMode="auto">
          <a:xfrm>
            <a:off x="5802313" y="3455988"/>
            <a:ext cx="968375" cy="606425"/>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495" name="AutoShape 23"/>
          <p:cNvCxnSpPr>
            <a:cxnSpLocks noChangeShapeType="1"/>
            <a:stCxn id="105536" idx="2"/>
            <a:endCxn id="105524" idx="0"/>
          </p:cNvCxnSpPr>
          <p:nvPr/>
        </p:nvCxnSpPr>
        <p:spPr bwMode="auto">
          <a:xfrm flipH="1">
            <a:off x="4610100" y="3824288"/>
            <a:ext cx="152400" cy="13954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496" name="AutoShape 24"/>
          <p:cNvCxnSpPr>
            <a:cxnSpLocks noChangeShapeType="1"/>
            <a:stCxn id="105521" idx="2"/>
            <a:endCxn id="105536" idx="0"/>
          </p:cNvCxnSpPr>
          <p:nvPr/>
        </p:nvCxnSpPr>
        <p:spPr bwMode="auto">
          <a:xfrm>
            <a:off x="4152900" y="2147888"/>
            <a:ext cx="609600" cy="9382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497" name="AutoShape 25"/>
          <p:cNvCxnSpPr>
            <a:cxnSpLocks noChangeShapeType="1"/>
            <a:stCxn id="105511" idx="3"/>
            <a:endCxn id="105536" idx="1"/>
          </p:cNvCxnSpPr>
          <p:nvPr/>
        </p:nvCxnSpPr>
        <p:spPr bwMode="auto">
          <a:xfrm>
            <a:off x="2678113" y="3455988"/>
            <a:ext cx="1044575" cy="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498" name="AutoShape 26"/>
          <p:cNvCxnSpPr>
            <a:cxnSpLocks noChangeShapeType="1"/>
            <a:endCxn id="105524" idx="0"/>
          </p:cNvCxnSpPr>
          <p:nvPr/>
        </p:nvCxnSpPr>
        <p:spPr bwMode="auto">
          <a:xfrm>
            <a:off x="2679700" y="3460750"/>
            <a:ext cx="1930400" cy="175895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501" name="AutoShape 29"/>
          <p:cNvCxnSpPr>
            <a:cxnSpLocks noChangeShapeType="1"/>
            <a:stCxn id="105533" idx="2"/>
            <a:endCxn id="105530" idx="0"/>
          </p:cNvCxnSpPr>
          <p:nvPr/>
        </p:nvCxnSpPr>
        <p:spPr bwMode="auto">
          <a:xfrm>
            <a:off x="7200900" y="2605088"/>
            <a:ext cx="609600" cy="1087437"/>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506" name="AutoShape 34"/>
          <p:cNvCxnSpPr>
            <a:cxnSpLocks noChangeShapeType="1"/>
            <a:stCxn id="105530" idx="2"/>
            <a:endCxn id="105527" idx="0"/>
          </p:cNvCxnSpPr>
          <p:nvPr/>
        </p:nvCxnSpPr>
        <p:spPr bwMode="auto">
          <a:xfrm flipH="1">
            <a:off x="7734300" y="4430713"/>
            <a:ext cx="76200" cy="712787"/>
          </a:xfrm>
          <a:prstGeom prst="straightConnector1">
            <a:avLst/>
          </a:prstGeom>
          <a:noFill/>
          <a:ln w="28575">
            <a:solidFill>
              <a:schemeClr val="tx1"/>
            </a:solidFill>
            <a:prstDash val="dash"/>
            <a:round/>
            <a:headEnd type="arrow" w="med" len="lg"/>
            <a:tailEnd type="non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5507" name="AutoShape 35"/>
          <p:cNvCxnSpPr>
            <a:cxnSpLocks noChangeShapeType="1"/>
            <a:stCxn id="105530" idx="2"/>
            <a:endCxn id="105524" idx="0"/>
          </p:cNvCxnSpPr>
          <p:nvPr/>
        </p:nvCxnSpPr>
        <p:spPr bwMode="auto">
          <a:xfrm flipH="1">
            <a:off x="4610100" y="4430713"/>
            <a:ext cx="3200400" cy="788987"/>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5509" name="Text Box 37"/>
          <p:cNvSpPr txBox="1">
            <a:spLocks noChangeArrowheads="1"/>
          </p:cNvSpPr>
          <p:nvPr/>
        </p:nvSpPr>
        <p:spPr bwMode="auto">
          <a:xfrm>
            <a:off x="276658" y="1654175"/>
            <a:ext cx="2850284" cy="1015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2000" dirty="0"/>
              <a:t>Is this the right </a:t>
            </a:r>
          </a:p>
          <a:p>
            <a:pPr algn="l"/>
            <a:r>
              <a:rPr lang="en-US" sz="2000" dirty="0"/>
              <a:t>decomposition or </a:t>
            </a:r>
          </a:p>
          <a:p>
            <a:pPr algn="l"/>
            <a:r>
              <a:rPr lang="en-US" sz="2000" dirty="0"/>
              <a:t>is this too much ravioli?</a:t>
            </a:r>
          </a:p>
        </p:txBody>
      </p:sp>
      <p:grpSp>
        <p:nvGrpSpPr>
          <p:cNvPr id="105519" name="Group 47"/>
          <p:cNvGrpSpPr>
            <a:grpSpLocks/>
          </p:cNvGrpSpPr>
          <p:nvPr/>
        </p:nvGrpSpPr>
        <p:grpSpPr bwMode="auto">
          <a:xfrm>
            <a:off x="609600" y="2819400"/>
            <a:ext cx="2057400" cy="993775"/>
            <a:chOff x="336" y="2208"/>
            <a:chExt cx="1296" cy="626"/>
          </a:xfrm>
        </p:grpSpPr>
        <p:sp>
          <p:nvSpPr>
            <p:cNvPr id="105511" name="Rectangle 39"/>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Modeling</a:t>
              </a:r>
              <a:endParaRPr lang="en-US"/>
            </a:p>
          </p:txBody>
        </p:sp>
        <p:sp>
          <p:nvSpPr>
            <p:cNvPr id="105513" name="Freeform 41"/>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05520" name="Group 48"/>
          <p:cNvGrpSpPr>
            <a:grpSpLocks/>
          </p:cNvGrpSpPr>
          <p:nvPr/>
        </p:nvGrpSpPr>
        <p:grpSpPr bwMode="auto">
          <a:xfrm>
            <a:off x="3124200" y="1143000"/>
            <a:ext cx="2057400" cy="993775"/>
            <a:chOff x="336" y="2208"/>
            <a:chExt cx="1296" cy="626"/>
          </a:xfrm>
        </p:grpSpPr>
        <p:sp>
          <p:nvSpPr>
            <p:cNvPr id="105521" name="Rectangle 49"/>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Authoring</a:t>
              </a:r>
              <a:endParaRPr lang="en-US"/>
            </a:p>
          </p:txBody>
        </p:sp>
        <p:sp>
          <p:nvSpPr>
            <p:cNvPr id="105522" name="Freeform 5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05523" name="Group 51"/>
          <p:cNvGrpSpPr>
            <a:grpSpLocks/>
          </p:cNvGrpSpPr>
          <p:nvPr/>
        </p:nvGrpSpPr>
        <p:grpSpPr bwMode="auto">
          <a:xfrm>
            <a:off x="3581400" y="4953000"/>
            <a:ext cx="2057400" cy="993775"/>
            <a:chOff x="336" y="2208"/>
            <a:chExt cx="1296" cy="626"/>
          </a:xfrm>
        </p:grpSpPr>
        <p:sp>
          <p:nvSpPr>
            <p:cNvPr id="105524" name="Rectangle 52"/>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Workorder</a:t>
              </a:r>
              <a:endParaRPr lang="en-US"/>
            </a:p>
          </p:txBody>
        </p:sp>
        <p:sp>
          <p:nvSpPr>
            <p:cNvPr id="105525" name="Freeform 53"/>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05526" name="Group 54"/>
          <p:cNvGrpSpPr>
            <a:grpSpLocks/>
          </p:cNvGrpSpPr>
          <p:nvPr/>
        </p:nvGrpSpPr>
        <p:grpSpPr bwMode="auto">
          <a:xfrm>
            <a:off x="6705600" y="4876800"/>
            <a:ext cx="2057400" cy="993775"/>
            <a:chOff x="336" y="2208"/>
            <a:chExt cx="1296" cy="626"/>
          </a:xfrm>
        </p:grpSpPr>
        <p:sp>
          <p:nvSpPr>
            <p:cNvPr id="105527" name="Rectangle 5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Repair</a:t>
              </a:r>
              <a:endParaRPr lang="en-US"/>
            </a:p>
          </p:txBody>
        </p:sp>
        <p:sp>
          <p:nvSpPr>
            <p:cNvPr id="105528" name="Freeform 5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05529" name="Group 57"/>
          <p:cNvGrpSpPr>
            <a:grpSpLocks/>
          </p:cNvGrpSpPr>
          <p:nvPr/>
        </p:nvGrpSpPr>
        <p:grpSpPr bwMode="auto">
          <a:xfrm>
            <a:off x="6781800" y="3425825"/>
            <a:ext cx="2057400" cy="993775"/>
            <a:chOff x="336" y="2208"/>
            <a:chExt cx="1296" cy="626"/>
          </a:xfrm>
        </p:grpSpPr>
        <p:sp>
          <p:nvSpPr>
            <p:cNvPr id="105530" name="Rectangle 58"/>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Inspection</a:t>
              </a:r>
              <a:endParaRPr lang="en-US"/>
            </a:p>
          </p:txBody>
        </p:sp>
        <p:sp>
          <p:nvSpPr>
            <p:cNvPr id="105531" name="Freeform 59"/>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05532" name="Group 60"/>
          <p:cNvGrpSpPr>
            <a:grpSpLocks/>
          </p:cNvGrpSpPr>
          <p:nvPr/>
        </p:nvGrpSpPr>
        <p:grpSpPr bwMode="auto">
          <a:xfrm>
            <a:off x="6172200" y="1600200"/>
            <a:ext cx="2057400" cy="993775"/>
            <a:chOff x="336" y="2208"/>
            <a:chExt cx="1296" cy="626"/>
          </a:xfrm>
        </p:grpSpPr>
        <p:sp>
          <p:nvSpPr>
            <p:cNvPr id="105533" name="Rectangle 61"/>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Augmented</a:t>
              </a:r>
            </a:p>
            <a:p>
              <a:pPr algn="ctr"/>
              <a:r>
                <a:rPr lang="en-US" sz="1600">
                  <a:latin typeface="Courier New" charset="0"/>
                </a:rPr>
                <a:t>Reality</a:t>
              </a:r>
              <a:endParaRPr lang="en-US"/>
            </a:p>
          </p:txBody>
        </p:sp>
        <p:sp>
          <p:nvSpPr>
            <p:cNvPr id="105534" name="Freeform 62"/>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05535" name="Group 63"/>
          <p:cNvGrpSpPr>
            <a:grpSpLocks/>
          </p:cNvGrpSpPr>
          <p:nvPr/>
        </p:nvGrpSpPr>
        <p:grpSpPr bwMode="auto">
          <a:xfrm>
            <a:off x="3733800" y="2819400"/>
            <a:ext cx="2057400" cy="993775"/>
            <a:chOff x="336" y="2208"/>
            <a:chExt cx="1296" cy="626"/>
          </a:xfrm>
        </p:grpSpPr>
        <p:sp>
          <p:nvSpPr>
            <p:cNvPr id="105536" name="Rectangle 64"/>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charset="0"/>
                </a:rPr>
                <a:t>Workflow</a:t>
              </a:r>
              <a:endParaRPr lang="en-US"/>
            </a:p>
          </p:txBody>
        </p:sp>
        <p:sp>
          <p:nvSpPr>
            <p:cNvPr id="105537" name="Freeform 65"/>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solidFill>
              <a:schemeClr val="bg1"/>
            </a:solidFill>
            <a:ln w="22225">
              <a:solidFill>
                <a:srgbClr val="000000"/>
              </a:solidFill>
              <a:prstDash val="solid"/>
              <a:round/>
              <a:headEnd/>
              <a:tailEnd/>
            </a:ln>
          </p:spPr>
          <p:txBody>
            <a:bodyPr/>
            <a:lstStyle/>
            <a:p>
              <a:endParaRPr lang="en-US"/>
            </a:p>
          </p:txBody>
        </p:sp>
      </p:grpSp>
    </p:spTree>
    <p:extLst>
      <p:ext uri="{BB962C8B-B14F-4D97-AF65-F5344CB8AC3E}">
        <p14:creationId xmlns:p14="http://schemas.microsoft.com/office/powerpoint/2010/main" val="281388621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889124" y="179388"/>
            <a:ext cx="7254875" cy="688975"/>
          </a:xfrm>
          <a:noFill/>
          <a:ln/>
        </p:spPr>
        <p:txBody>
          <a:bodyPr/>
          <a:lstStyle/>
          <a:p>
            <a:r>
              <a:rPr lang="en-US" dirty="0"/>
              <a:t>Definition: Subsystem Interface Object</a:t>
            </a:r>
          </a:p>
        </p:txBody>
      </p:sp>
      <p:sp>
        <p:nvSpPr>
          <p:cNvPr id="54275" name="Rectangle 3"/>
          <p:cNvSpPr>
            <a:spLocks noGrp="1" noChangeArrowheads="1"/>
          </p:cNvSpPr>
          <p:nvPr>
            <p:ph type="body" idx="1"/>
          </p:nvPr>
        </p:nvSpPr>
        <p:spPr>
          <a:noFill/>
          <a:ln/>
        </p:spPr>
        <p:txBody>
          <a:bodyPr/>
          <a:lstStyle/>
          <a:p>
            <a:r>
              <a:rPr lang="en-US" sz="2800" dirty="0"/>
              <a:t>A </a:t>
            </a:r>
            <a:r>
              <a:rPr lang="en-US" sz="2800" i="1" dirty="0"/>
              <a:t>Subsystem Interface Object</a:t>
            </a:r>
            <a:r>
              <a:rPr lang="en-US" sz="2800" dirty="0"/>
              <a:t>  provides a service  </a:t>
            </a:r>
            <a:endParaRPr lang="en-US" sz="1600" dirty="0"/>
          </a:p>
          <a:p>
            <a:pPr lvl="1"/>
            <a:r>
              <a:rPr lang="en-US" sz="2400" dirty="0"/>
              <a:t>This is the set of public methods provided by the subsystem</a:t>
            </a:r>
          </a:p>
          <a:p>
            <a:pPr lvl="1"/>
            <a:r>
              <a:rPr lang="en-US" sz="2400" dirty="0"/>
              <a:t>The Subsystem interface describes all the methods of the subsystem interface </a:t>
            </a:r>
            <a:r>
              <a:rPr lang="en-US" sz="2400" dirty="0" smtClean="0"/>
              <a:t>object</a:t>
            </a:r>
            <a:endParaRPr lang="en-US" sz="2400" dirty="0"/>
          </a:p>
        </p:txBody>
      </p:sp>
      <p:sp>
        <p:nvSpPr>
          <p:cNvPr id="54276" name="Rectangle 4"/>
          <p:cNvSpPr>
            <a:spLocks noChangeArrowheads="1"/>
          </p:cNvSpPr>
          <p:nvPr/>
        </p:nvSpPr>
        <p:spPr bwMode="auto">
          <a:xfrm>
            <a:off x="1889125" y="1838325"/>
            <a:ext cx="4122738" cy="730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53220048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986021" y="58876"/>
            <a:ext cx="7010336" cy="688975"/>
          </a:xfrm>
        </p:spPr>
        <p:txBody>
          <a:bodyPr/>
          <a:lstStyle/>
          <a:p>
            <a:r>
              <a:rPr lang="en-US" sz="2400" dirty="0"/>
              <a:t>System as a set of subsystems communicating via a software </a:t>
            </a:r>
            <a:r>
              <a:rPr lang="en-US" sz="2400" dirty="0" smtClean="0"/>
              <a:t>bus</a:t>
            </a:r>
            <a:endParaRPr lang="en-US" sz="2400" dirty="0"/>
          </a:p>
        </p:txBody>
      </p:sp>
      <p:sp>
        <p:nvSpPr>
          <p:cNvPr id="108548" name="Rectangle 4"/>
          <p:cNvSpPr>
            <a:spLocks noChangeArrowheads="1"/>
          </p:cNvSpPr>
          <p:nvPr/>
        </p:nvSpPr>
        <p:spPr bwMode="auto">
          <a:xfrm>
            <a:off x="1066800" y="1295400"/>
            <a:ext cx="1841500" cy="7493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endParaRPr lang="en-US" sz="2000">
              <a:latin typeface="Book Antiqua" charset="0"/>
            </a:endParaRPr>
          </a:p>
          <a:p>
            <a:pPr algn="ctr"/>
            <a:r>
              <a:rPr lang="en-US" sz="2000">
                <a:latin typeface="Book Antiqua" charset="0"/>
              </a:rPr>
              <a:t>Authoring</a:t>
            </a:r>
          </a:p>
          <a:p>
            <a:pPr algn="ctr"/>
            <a:endParaRPr lang="en-US" sz="2000">
              <a:latin typeface="Book Antiqua" charset="0"/>
            </a:endParaRPr>
          </a:p>
        </p:txBody>
      </p:sp>
      <p:sp>
        <p:nvSpPr>
          <p:cNvPr id="108549" name="Rectangle 5"/>
          <p:cNvSpPr>
            <a:spLocks noChangeArrowheads="1"/>
          </p:cNvSpPr>
          <p:nvPr/>
        </p:nvSpPr>
        <p:spPr bwMode="auto">
          <a:xfrm>
            <a:off x="6096000" y="1447800"/>
            <a:ext cx="1600200" cy="9017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latin typeface="Book Antiqua" charset="0"/>
              </a:rPr>
              <a:t>  Modeling</a:t>
            </a:r>
          </a:p>
        </p:txBody>
      </p:sp>
      <p:sp>
        <p:nvSpPr>
          <p:cNvPr id="108550" name="Rectangle 6"/>
          <p:cNvSpPr>
            <a:spLocks noChangeArrowheads="1"/>
          </p:cNvSpPr>
          <p:nvPr/>
        </p:nvSpPr>
        <p:spPr bwMode="auto">
          <a:xfrm>
            <a:off x="6096000" y="3048000"/>
            <a:ext cx="1663700" cy="9017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r>
              <a:rPr lang="en-US" sz="2000">
                <a:latin typeface="Book Antiqua" charset="0"/>
              </a:rPr>
              <a:t>     Augmented</a:t>
            </a:r>
          </a:p>
          <a:p>
            <a:r>
              <a:rPr lang="en-US" sz="2000">
                <a:latin typeface="Book Antiqua" charset="0"/>
              </a:rPr>
              <a:t>     Reality</a:t>
            </a:r>
          </a:p>
        </p:txBody>
      </p:sp>
      <p:sp>
        <p:nvSpPr>
          <p:cNvPr id="108551" name="Rectangle 7"/>
          <p:cNvSpPr>
            <a:spLocks noChangeArrowheads="1"/>
          </p:cNvSpPr>
          <p:nvPr/>
        </p:nvSpPr>
        <p:spPr bwMode="auto">
          <a:xfrm>
            <a:off x="6096000" y="4572000"/>
            <a:ext cx="1676400" cy="7620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latin typeface="Book Antiqua" charset="0"/>
              </a:rPr>
              <a:t>Workorder</a:t>
            </a:r>
          </a:p>
        </p:txBody>
      </p:sp>
      <p:sp>
        <p:nvSpPr>
          <p:cNvPr id="108552" name="Rectangle 8"/>
          <p:cNvSpPr>
            <a:spLocks noChangeArrowheads="1"/>
          </p:cNvSpPr>
          <p:nvPr/>
        </p:nvSpPr>
        <p:spPr bwMode="auto">
          <a:xfrm>
            <a:off x="876300" y="4495800"/>
            <a:ext cx="2019300" cy="7493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r>
              <a:rPr lang="en-US" sz="2000">
                <a:latin typeface="Book Antiqua" charset="0"/>
              </a:rPr>
              <a:t>          Repair</a:t>
            </a:r>
          </a:p>
        </p:txBody>
      </p:sp>
      <p:sp>
        <p:nvSpPr>
          <p:cNvPr id="108553" name="Rectangle 9"/>
          <p:cNvSpPr>
            <a:spLocks noChangeArrowheads="1"/>
          </p:cNvSpPr>
          <p:nvPr/>
        </p:nvSpPr>
        <p:spPr bwMode="auto">
          <a:xfrm>
            <a:off x="990600" y="3352800"/>
            <a:ext cx="1905000" cy="7493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latin typeface="Book Antiqua" charset="0"/>
              </a:rPr>
              <a:t>Inspection</a:t>
            </a:r>
          </a:p>
        </p:txBody>
      </p:sp>
      <p:sp>
        <p:nvSpPr>
          <p:cNvPr id="108563" name="Rectangle 19"/>
          <p:cNvSpPr>
            <a:spLocks noChangeArrowheads="1"/>
          </p:cNvSpPr>
          <p:nvPr/>
        </p:nvSpPr>
        <p:spPr bwMode="auto">
          <a:xfrm>
            <a:off x="1092200" y="2286000"/>
            <a:ext cx="1816100" cy="7493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endParaRPr lang="en-US" sz="2000">
              <a:latin typeface="Book Antiqua" charset="0"/>
            </a:endParaRPr>
          </a:p>
          <a:p>
            <a:pPr algn="ctr"/>
            <a:r>
              <a:rPr lang="en-US" sz="2000">
                <a:latin typeface="Book Antiqua" charset="0"/>
              </a:rPr>
              <a:t>Workflow</a:t>
            </a:r>
          </a:p>
        </p:txBody>
      </p:sp>
      <p:sp>
        <p:nvSpPr>
          <p:cNvPr id="108566" name="Line 22"/>
          <p:cNvSpPr>
            <a:spLocks noChangeShapeType="1"/>
          </p:cNvSpPr>
          <p:nvPr/>
        </p:nvSpPr>
        <p:spPr bwMode="auto">
          <a:xfrm>
            <a:off x="4343400" y="1219200"/>
            <a:ext cx="0" cy="4343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567" name="Line 23"/>
          <p:cNvSpPr>
            <a:spLocks noChangeShapeType="1"/>
          </p:cNvSpPr>
          <p:nvPr/>
        </p:nvSpPr>
        <p:spPr bwMode="auto">
          <a:xfrm>
            <a:off x="2895600" y="1676400"/>
            <a:ext cx="14478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68" name="Line 24"/>
          <p:cNvSpPr>
            <a:spLocks noChangeShapeType="1"/>
          </p:cNvSpPr>
          <p:nvPr/>
        </p:nvSpPr>
        <p:spPr bwMode="auto">
          <a:xfrm>
            <a:off x="2908300" y="2590800"/>
            <a:ext cx="14351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69" name="Line 25"/>
          <p:cNvSpPr>
            <a:spLocks noChangeShapeType="1"/>
          </p:cNvSpPr>
          <p:nvPr/>
        </p:nvSpPr>
        <p:spPr bwMode="auto">
          <a:xfrm>
            <a:off x="2895600" y="3733800"/>
            <a:ext cx="14478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0" name="Line 26"/>
          <p:cNvSpPr>
            <a:spLocks noChangeShapeType="1"/>
          </p:cNvSpPr>
          <p:nvPr/>
        </p:nvSpPr>
        <p:spPr bwMode="auto">
          <a:xfrm>
            <a:off x="2895600" y="4800600"/>
            <a:ext cx="14478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1" name="Line 27"/>
          <p:cNvSpPr>
            <a:spLocks noChangeShapeType="1"/>
          </p:cNvSpPr>
          <p:nvPr/>
        </p:nvSpPr>
        <p:spPr bwMode="auto">
          <a:xfrm flipH="1">
            <a:off x="4343400" y="1905000"/>
            <a:ext cx="17526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2" name="Line 28"/>
          <p:cNvSpPr>
            <a:spLocks noChangeShapeType="1"/>
          </p:cNvSpPr>
          <p:nvPr/>
        </p:nvSpPr>
        <p:spPr bwMode="auto">
          <a:xfrm flipH="1">
            <a:off x="4343400" y="3581400"/>
            <a:ext cx="17526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3" name="Line 29"/>
          <p:cNvSpPr>
            <a:spLocks noChangeShapeType="1"/>
          </p:cNvSpPr>
          <p:nvPr/>
        </p:nvSpPr>
        <p:spPr bwMode="auto">
          <a:xfrm flipH="1">
            <a:off x="4343400" y="5105400"/>
            <a:ext cx="17526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4" name="Rectangle 30"/>
          <p:cNvSpPr>
            <a:spLocks noChangeArrowheads="1"/>
          </p:cNvSpPr>
          <p:nvPr/>
        </p:nvSpPr>
        <p:spPr bwMode="auto">
          <a:xfrm>
            <a:off x="2755900" y="1295400"/>
            <a:ext cx="152400" cy="749300"/>
          </a:xfrm>
          <a:prstGeom prst="rect">
            <a:avLst/>
          </a:prstGeom>
          <a:solidFill>
            <a:srgbClr val="FF99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5" name="Rectangle 31"/>
          <p:cNvSpPr>
            <a:spLocks noChangeArrowheads="1"/>
          </p:cNvSpPr>
          <p:nvPr/>
        </p:nvSpPr>
        <p:spPr bwMode="auto">
          <a:xfrm>
            <a:off x="2755900" y="2286000"/>
            <a:ext cx="152400" cy="749300"/>
          </a:xfrm>
          <a:prstGeom prst="rect">
            <a:avLst/>
          </a:prstGeom>
          <a:solidFill>
            <a:srgbClr val="FF99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6" name="Rectangle 32"/>
          <p:cNvSpPr>
            <a:spLocks noChangeArrowheads="1"/>
          </p:cNvSpPr>
          <p:nvPr/>
        </p:nvSpPr>
        <p:spPr bwMode="auto">
          <a:xfrm>
            <a:off x="2755900" y="3352800"/>
            <a:ext cx="152400" cy="749300"/>
          </a:xfrm>
          <a:prstGeom prst="rect">
            <a:avLst/>
          </a:prstGeom>
          <a:solidFill>
            <a:srgbClr val="FF99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7" name="Rectangle 33"/>
          <p:cNvSpPr>
            <a:spLocks noChangeArrowheads="1"/>
          </p:cNvSpPr>
          <p:nvPr/>
        </p:nvSpPr>
        <p:spPr bwMode="auto">
          <a:xfrm>
            <a:off x="2743200" y="4495800"/>
            <a:ext cx="152400" cy="749300"/>
          </a:xfrm>
          <a:prstGeom prst="rect">
            <a:avLst/>
          </a:prstGeom>
          <a:solidFill>
            <a:srgbClr val="FF99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8" name="Rectangle 34"/>
          <p:cNvSpPr>
            <a:spLocks noChangeArrowheads="1"/>
          </p:cNvSpPr>
          <p:nvPr/>
        </p:nvSpPr>
        <p:spPr bwMode="auto">
          <a:xfrm>
            <a:off x="6096000" y="1447800"/>
            <a:ext cx="152400" cy="901700"/>
          </a:xfrm>
          <a:prstGeom prst="rect">
            <a:avLst/>
          </a:prstGeom>
          <a:solidFill>
            <a:srgbClr val="FF99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79" name="Rectangle 35"/>
          <p:cNvSpPr>
            <a:spLocks noChangeArrowheads="1"/>
          </p:cNvSpPr>
          <p:nvPr/>
        </p:nvSpPr>
        <p:spPr bwMode="auto">
          <a:xfrm>
            <a:off x="6096000" y="3048000"/>
            <a:ext cx="152400" cy="901700"/>
          </a:xfrm>
          <a:prstGeom prst="rect">
            <a:avLst/>
          </a:prstGeom>
          <a:solidFill>
            <a:srgbClr val="FF99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80" name="Rectangle 36"/>
          <p:cNvSpPr>
            <a:spLocks noChangeArrowheads="1"/>
          </p:cNvSpPr>
          <p:nvPr/>
        </p:nvSpPr>
        <p:spPr bwMode="auto">
          <a:xfrm>
            <a:off x="6096000" y="4572000"/>
            <a:ext cx="152400" cy="762000"/>
          </a:xfrm>
          <a:prstGeom prst="rect">
            <a:avLst/>
          </a:prstGeom>
          <a:solidFill>
            <a:srgbClr val="FF99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82" name="Rectangle 38"/>
          <p:cNvSpPr>
            <a:spLocks noChangeArrowheads="1"/>
          </p:cNvSpPr>
          <p:nvPr/>
        </p:nvSpPr>
        <p:spPr bwMode="auto">
          <a:xfrm>
            <a:off x="620713" y="5943600"/>
            <a:ext cx="7564437" cy="5778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latin typeface="Book Antiqua" charset="0"/>
              </a:rPr>
              <a:t>A Subsystem Interface Object  publishes the service  (= Set of public methods)  </a:t>
            </a:r>
          </a:p>
          <a:p>
            <a:r>
              <a:rPr lang="en-US" sz="1600">
                <a:latin typeface="Book Antiqua" charset="0"/>
              </a:rPr>
              <a:t>provided by the subsystem</a:t>
            </a:r>
          </a:p>
        </p:txBody>
      </p:sp>
      <p:sp>
        <p:nvSpPr>
          <p:cNvPr id="108583" name="Rectangle 39"/>
          <p:cNvSpPr>
            <a:spLocks noChangeArrowheads="1"/>
          </p:cNvSpPr>
          <p:nvPr/>
        </p:nvSpPr>
        <p:spPr bwMode="auto">
          <a:xfrm>
            <a:off x="381000" y="5715000"/>
            <a:ext cx="152400" cy="762000"/>
          </a:xfrm>
          <a:prstGeom prst="rect">
            <a:avLst/>
          </a:prstGeom>
          <a:solidFill>
            <a:srgbClr val="FF999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584" name="Rectangle 40"/>
          <p:cNvSpPr>
            <a:spLocks noChangeArrowheads="1"/>
          </p:cNvSpPr>
          <p:nvPr/>
        </p:nvSpPr>
        <p:spPr bwMode="auto">
          <a:xfrm>
            <a:off x="1066800" y="11430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85" name="Rectangle 41"/>
          <p:cNvSpPr>
            <a:spLocks noChangeArrowheads="1"/>
          </p:cNvSpPr>
          <p:nvPr/>
        </p:nvSpPr>
        <p:spPr bwMode="auto">
          <a:xfrm>
            <a:off x="6096000" y="12954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86" name="Rectangle 42"/>
          <p:cNvSpPr>
            <a:spLocks noChangeArrowheads="1"/>
          </p:cNvSpPr>
          <p:nvPr/>
        </p:nvSpPr>
        <p:spPr bwMode="auto">
          <a:xfrm>
            <a:off x="1092200" y="21336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87" name="Rectangle 43"/>
          <p:cNvSpPr>
            <a:spLocks noChangeArrowheads="1"/>
          </p:cNvSpPr>
          <p:nvPr/>
        </p:nvSpPr>
        <p:spPr bwMode="auto">
          <a:xfrm>
            <a:off x="6096000" y="28956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88" name="Rectangle 44"/>
          <p:cNvSpPr>
            <a:spLocks noChangeArrowheads="1"/>
          </p:cNvSpPr>
          <p:nvPr/>
        </p:nvSpPr>
        <p:spPr bwMode="auto">
          <a:xfrm>
            <a:off x="990600" y="32004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89" name="Rectangle 45"/>
          <p:cNvSpPr>
            <a:spLocks noChangeArrowheads="1"/>
          </p:cNvSpPr>
          <p:nvPr/>
        </p:nvSpPr>
        <p:spPr bwMode="auto">
          <a:xfrm>
            <a:off x="6096000" y="44196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08590" name="Rectangle 46"/>
          <p:cNvSpPr>
            <a:spLocks noChangeArrowheads="1"/>
          </p:cNvSpPr>
          <p:nvPr/>
        </p:nvSpPr>
        <p:spPr bwMode="auto">
          <a:xfrm>
            <a:off x="876300" y="43434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Tree>
    <p:extLst>
      <p:ext uri="{BB962C8B-B14F-4D97-AF65-F5344CB8AC3E}">
        <p14:creationId xmlns:p14="http://schemas.microsoft.com/office/powerpoint/2010/main" val="2568181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A 3-layered Architecture</a:t>
            </a:r>
          </a:p>
        </p:txBody>
      </p:sp>
      <p:grpSp>
        <p:nvGrpSpPr>
          <p:cNvPr id="138247" name="Group 7"/>
          <p:cNvGrpSpPr>
            <a:grpSpLocks/>
          </p:cNvGrpSpPr>
          <p:nvPr/>
        </p:nvGrpSpPr>
        <p:grpSpPr bwMode="auto">
          <a:xfrm>
            <a:off x="419100" y="893763"/>
            <a:ext cx="2057400" cy="993775"/>
            <a:chOff x="336" y="2208"/>
            <a:chExt cx="1296" cy="626"/>
          </a:xfrm>
        </p:grpSpPr>
        <p:sp>
          <p:nvSpPr>
            <p:cNvPr id="138248" name="Rectangle 8"/>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Repair</a:t>
              </a:r>
              <a:endParaRPr lang="en-US"/>
            </a:p>
          </p:txBody>
        </p:sp>
        <p:sp>
          <p:nvSpPr>
            <p:cNvPr id="138249" name="Freeform 9"/>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38250" name="Group 10"/>
          <p:cNvGrpSpPr>
            <a:grpSpLocks/>
          </p:cNvGrpSpPr>
          <p:nvPr/>
        </p:nvGrpSpPr>
        <p:grpSpPr bwMode="auto">
          <a:xfrm>
            <a:off x="3352800" y="893763"/>
            <a:ext cx="2057400" cy="993775"/>
            <a:chOff x="336" y="2208"/>
            <a:chExt cx="1296" cy="626"/>
          </a:xfrm>
        </p:grpSpPr>
        <p:sp>
          <p:nvSpPr>
            <p:cNvPr id="138251" name="Rectangle 11"/>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Inspection</a:t>
              </a:r>
              <a:endParaRPr lang="en-US"/>
            </a:p>
          </p:txBody>
        </p:sp>
        <p:sp>
          <p:nvSpPr>
            <p:cNvPr id="138252" name="Freeform 12"/>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38253" name="Group 13"/>
          <p:cNvGrpSpPr>
            <a:grpSpLocks/>
          </p:cNvGrpSpPr>
          <p:nvPr/>
        </p:nvGrpSpPr>
        <p:grpSpPr bwMode="auto">
          <a:xfrm>
            <a:off x="6286500" y="893763"/>
            <a:ext cx="2057400" cy="993775"/>
            <a:chOff x="336" y="2208"/>
            <a:chExt cx="1296" cy="626"/>
          </a:xfrm>
        </p:grpSpPr>
        <p:sp>
          <p:nvSpPr>
            <p:cNvPr id="138254" name="Rectangle 14"/>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Authoring</a:t>
              </a:r>
              <a:endParaRPr lang="en-US"/>
            </a:p>
          </p:txBody>
        </p:sp>
        <p:sp>
          <p:nvSpPr>
            <p:cNvPr id="138255" name="Freeform 15"/>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38256" name="Group 16"/>
          <p:cNvGrpSpPr>
            <a:grpSpLocks/>
          </p:cNvGrpSpPr>
          <p:nvPr/>
        </p:nvGrpSpPr>
        <p:grpSpPr bwMode="auto">
          <a:xfrm>
            <a:off x="2171700" y="2425700"/>
            <a:ext cx="2057400" cy="993775"/>
            <a:chOff x="336" y="2208"/>
            <a:chExt cx="1296" cy="626"/>
          </a:xfrm>
        </p:grpSpPr>
        <p:sp>
          <p:nvSpPr>
            <p:cNvPr id="138257" name="Rectangle 17"/>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Augmented</a:t>
              </a:r>
            </a:p>
            <a:p>
              <a:pPr algn="ctr"/>
              <a:r>
                <a:rPr lang="en-US" sz="1600">
                  <a:latin typeface="Courier New" charset="0"/>
                </a:rPr>
                <a:t>Reality</a:t>
              </a:r>
              <a:endParaRPr lang="en-US"/>
            </a:p>
          </p:txBody>
        </p:sp>
        <p:sp>
          <p:nvSpPr>
            <p:cNvPr id="138258" name="Freeform 18"/>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38259" name="Group 19"/>
          <p:cNvGrpSpPr>
            <a:grpSpLocks/>
          </p:cNvGrpSpPr>
          <p:nvPr/>
        </p:nvGrpSpPr>
        <p:grpSpPr bwMode="auto">
          <a:xfrm>
            <a:off x="5372100" y="3416300"/>
            <a:ext cx="2057400" cy="993775"/>
            <a:chOff x="336" y="2208"/>
            <a:chExt cx="1296" cy="626"/>
          </a:xfrm>
        </p:grpSpPr>
        <p:sp>
          <p:nvSpPr>
            <p:cNvPr id="138260" name="Rectangle 20"/>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Workflow</a:t>
              </a:r>
              <a:endParaRPr lang="en-US"/>
            </a:p>
          </p:txBody>
        </p:sp>
        <p:sp>
          <p:nvSpPr>
            <p:cNvPr id="138261" name="Freeform 21"/>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38262" name="Group 22"/>
          <p:cNvGrpSpPr>
            <a:grpSpLocks/>
          </p:cNvGrpSpPr>
          <p:nvPr/>
        </p:nvGrpSpPr>
        <p:grpSpPr bwMode="auto">
          <a:xfrm>
            <a:off x="2171700" y="3806825"/>
            <a:ext cx="2057400" cy="993775"/>
            <a:chOff x="336" y="2208"/>
            <a:chExt cx="1296" cy="626"/>
          </a:xfrm>
        </p:grpSpPr>
        <p:sp>
          <p:nvSpPr>
            <p:cNvPr id="138263" name="Rectangle 23"/>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Modeling</a:t>
              </a:r>
              <a:endParaRPr lang="en-US"/>
            </a:p>
          </p:txBody>
        </p:sp>
        <p:sp>
          <p:nvSpPr>
            <p:cNvPr id="138264" name="Freeform 24"/>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cxnSp>
        <p:nvCxnSpPr>
          <p:cNvPr id="138266" name="AutoShape 26"/>
          <p:cNvCxnSpPr>
            <a:cxnSpLocks noChangeShapeType="1"/>
            <a:stCxn id="138248" idx="2"/>
            <a:endCxn id="138257" idx="1"/>
          </p:cNvCxnSpPr>
          <p:nvPr/>
        </p:nvCxnSpPr>
        <p:spPr bwMode="auto">
          <a:xfrm>
            <a:off x="1447800" y="1898650"/>
            <a:ext cx="712788" cy="1163638"/>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8267" name="AutoShape 27"/>
          <p:cNvCxnSpPr>
            <a:cxnSpLocks noChangeShapeType="1"/>
            <a:stCxn id="138251" idx="2"/>
            <a:endCxn id="138257" idx="0"/>
          </p:cNvCxnSpPr>
          <p:nvPr/>
        </p:nvCxnSpPr>
        <p:spPr bwMode="auto">
          <a:xfrm flipH="1">
            <a:off x="3200400" y="1898650"/>
            <a:ext cx="1181100" cy="79375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8268" name="AutoShape 28"/>
          <p:cNvCxnSpPr>
            <a:cxnSpLocks noChangeShapeType="1"/>
            <a:stCxn id="138257" idx="2"/>
            <a:endCxn id="138263" idx="0"/>
          </p:cNvCxnSpPr>
          <p:nvPr/>
        </p:nvCxnSpPr>
        <p:spPr bwMode="auto">
          <a:xfrm>
            <a:off x="3200400" y="3430588"/>
            <a:ext cx="0" cy="642937"/>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8269" name="AutoShape 29"/>
          <p:cNvCxnSpPr>
            <a:cxnSpLocks noChangeShapeType="1"/>
            <a:stCxn id="138254" idx="2"/>
            <a:endCxn id="138260" idx="0"/>
          </p:cNvCxnSpPr>
          <p:nvPr/>
        </p:nvCxnSpPr>
        <p:spPr bwMode="auto">
          <a:xfrm flipH="1">
            <a:off x="6400800" y="1898650"/>
            <a:ext cx="914400" cy="178435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8270" name="AutoShape 30"/>
          <p:cNvCxnSpPr>
            <a:cxnSpLocks noChangeShapeType="1"/>
            <a:stCxn id="138251" idx="2"/>
            <a:endCxn id="138260" idx="0"/>
          </p:cNvCxnSpPr>
          <p:nvPr/>
        </p:nvCxnSpPr>
        <p:spPr bwMode="auto">
          <a:xfrm>
            <a:off x="4381500" y="1898650"/>
            <a:ext cx="2019300" cy="178435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8271" name="AutoShape 31"/>
          <p:cNvCxnSpPr>
            <a:cxnSpLocks noChangeShapeType="1"/>
            <a:stCxn id="138248" idx="3"/>
            <a:endCxn id="138260" idx="0"/>
          </p:cNvCxnSpPr>
          <p:nvPr/>
        </p:nvCxnSpPr>
        <p:spPr bwMode="auto">
          <a:xfrm>
            <a:off x="2487613" y="1530350"/>
            <a:ext cx="3913187" cy="215265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50883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2" name="Group 2"/>
          <p:cNvGrpSpPr>
            <a:grpSpLocks/>
          </p:cNvGrpSpPr>
          <p:nvPr/>
        </p:nvGrpSpPr>
        <p:grpSpPr bwMode="auto">
          <a:xfrm>
            <a:off x="3048000" y="2209800"/>
            <a:ext cx="2057400" cy="993775"/>
            <a:chOff x="336" y="2208"/>
            <a:chExt cx="1296" cy="626"/>
          </a:xfrm>
        </p:grpSpPr>
        <p:sp>
          <p:nvSpPr>
            <p:cNvPr id="153603" name="Rectangle 3"/>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Tournament</a:t>
              </a:r>
              <a:endParaRPr lang="en-US"/>
            </a:p>
          </p:txBody>
        </p:sp>
        <p:sp>
          <p:nvSpPr>
            <p:cNvPr id="153604" name="Freeform 4"/>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53605" name="Group 5"/>
          <p:cNvGrpSpPr>
            <a:grpSpLocks/>
          </p:cNvGrpSpPr>
          <p:nvPr/>
        </p:nvGrpSpPr>
        <p:grpSpPr bwMode="auto">
          <a:xfrm>
            <a:off x="228600" y="3810000"/>
            <a:ext cx="2057400" cy="993775"/>
            <a:chOff x="336" y="2208"/>
            <a:chExt cx="1296" cy="626"/>
          </a:xfrm>
        </p:grpSpPr>
        <p:sp>
          <p:nvSpPr>
            <p:cNvPr id="153606" name="Rectangle 6"/>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Component Management</a:t>
              </a:r>
              <a:endParaRPr lang="en-US"/>
            </a:p>
          </p:txBody>
        </p:sp>
        <p:sp>
          <p:nvSpPr>
            <p:cNvPr id="153607" name="Freeform 7"/>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53608" name="Group 8"/>
          <p:cNvGrpSpPr>
            <a:grpSpLocks/>
          </p:cNvGrpSpPr>
          <p:nvPr/>
        </p:nvGrpSpPr>
        <p:grpSpPr bwMode="auto">
          <a:xfrm>
            <a:off x="6705600" y="2362200"/>
            <a:ext cx="2057400" cy="993775"/>
            <a:chOff x="336" y="2208"/>
            <a:chExt cx="1296" cy="626"/>
          </a:xfrm>
        </p:grpSpPr>
        <p:sp>
          <p:nvSpPr>
            <p:cNvPr id="153609" name="Rectangle 9"/>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User Management</a:t>
              </a:r>
              <a:endParaRPr lang="en-US"/>
            </a:p>
          </p:txBody>
        </p:sp>
        <p:sp>
          <p:nvSpPr>
            <p:cNvPr id="153610" name="Freeform 1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53611" name="Group 11"/>
          <p:cNvGrpSpPr>
            <a:grpSpLocks/>
          </p:cNvGrpSpPr>
          <p:nvPr/>
        </p:nvGrpSpPr>
        <p:grpSpPr bwMode="auto">
          <a:xfrm>
            <a:off x="4495800" y="4724400"/>
            <a:ext cx="2057400" cy="993775"/>
            <a:chOff x="336" y="2208"/>
            <a:chExt cx="1296" cy="626"/>
          </a:xfrm>
        </p:grpSpPr>
        <p:sp>
          <p:nvSpPr>
            <p:cNvPr id="153612" name="Rectangle 12"/>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Tournament Statistics</a:t>
              </a:r>
              <a:endParaRPr lang="en-US"/>
            </a:p>
          </p:txBody>
        </p:sp>
        <p:sp>
          <p:nvSpPr>
            <p:cNvPr id="153613" name="Freeform 13"/>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53614" name="Group 14"/>
          <p:cNvGrpSpPr>
            <a:grpSpLocks/>
          </p:cNvGrpSpPr>
          <p:nvPr/>
        </p:nvGrpSpPr>
        <p:grpSpPr bwMode="auto">
          <a:xfrm>
            <a:off x="6705600" y="4038600"/>
            <a:ext cx="2057400" cy="993775"/>
            <a:chOff x="336" y="2208"/>
            <a:chExt cx="1296" cy="626"/>
          </a:xfrm>
        </p:grpSpPr>
        <p:sp>
          <p:nvSpPr>
            <p:cNvPr id="153615" name="Rectangle 1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User Directory</a:t>
              </a:r>
              <a:endParaRPr lang="en-US"/>
            </a:p>
          </p:txBody>
        </p:sp>
        <p:sp>
          <p:nvSpPr>
            <p:cNvPr id="153616" name="Freeform 1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53617" name="Group 17"/>
          <p:cNvGrpSpPr>
            <a:grpSpLocks/>
          </p:cNvGrpSpPr>
          <p:nvPr/>
        </p:nvGrpSpPr>
        <p:grpSpPr bwMode="auto">
          <a:xfrm>
            <a:off x="1600200" y="533400"/>
            <a:ext cx="2057400" cy="993775"/>
            <a:chOff x="336" y="2208"/>
            <a:chExt cx="1296" cy="626"/>
          </a:xfrm>
        </p:grpSpPr>
        <p:sp>
          <p:nvSpPr>
            <p:cNvPr id="153618" name="Rectangle 18"/>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User Interface</a:t>
              </a:r>
              <a:endParaRPr lang="en-US"/>
            </a:p>
          </p:txBody>
        </p:sp>
        <p:sp>
          <p:nvSpPr>
            <p:cNvPr id="153619" name="Freeform 19"/>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cxnSp>
        <p:nvCxnSpPr>
          <p:cNvPr id="153620" name="AutoShape 20"/>
          <p:cNvCxnSpPr>
            <a:cxnSpLocks noChangeShapeType="1"/>
            <a:stCxn id="153603" idx="2"/>
            <a:endCxn id="153612" idx="0"/>
          </p:cNvCxnSpPr>
          <p:nvPr/>
        </p:nvCxnSpPr>
        <p:spPr bwMode="auto">
          <a:xfrm>
            <a:off x="4076700" y="3214688"/>
            <a:ext cx="1447800" cy="17764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3621" name="AutoShape 21"/>
          <p:cNvCxnSpPr>
            <a:cxnSpLocks noChangeShapeType="1"/>
            <a:stCxn id="153609" idx="2"/>
            <a:endCxn id="153615" idx="0"/>
          </p:cNvCxnSpPr>
          <p:nvPr/>
        </p:nvCxnSpPr>
        <p:spPr bwMode="auto">
          <a:xfrm>
            <a:off x="7734300" y="3367088"/>
            <a:ext cx="0" cy="9382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3622" name="AutoShape 22"/>
          <p:cNvCxnSpPr>
            <a:cxnSpLocks noChangeShapeType="1"/>
            <a:stCxn id="153603" idx="2"/>
            <a:endCxn id="153615" idx="1"/>
          </p:cNvCxnSpPr>
          <p:nvPr/>
        </p:nvCxnSpPr>
        <p:spPr bwMode="auto">
          <a:xfrm>
            <a:off x="4076700" y="3214688"/>
            <a:ext cx="2617788" cy="146050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3623" name="AutoShape 23"/>
          <p:cNvCxnSpPr>
            <a:cxnSpLocks noChangeShapeType="1"/>
            <a:stCxn id="153618" idx="2"/>
            <a:endCxn id="153603" idx="0"/>
          </p:cNvCxnSpPr>
          <p:nvPr/>
        </p:nvCxnSpPr>
        <p:spPr bwMode="auto">
          <a:xfrm>
            <a:off x="2628900" y="1538288"/>
            <a:ext cx="1447800" cy="9382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53624" name="Group 24"/>
          <p:cNvGrpSpPr>
            <a:grpSpLocks/>
          </p:cNvGrpSpPr>
          <p:nvPr/>
        </p:nvGrpSpPr>
        <p:grpSpPr bwMode="auto">
          <a:xfrm>
            <a:off x="2057400" y="4876800"/>
            <a:ext cx="2057400" cy="993775"/>
            <a:chOff x="336" y="2208"/>
            <a:chExt cx="1296" cy="626"/>
          </a:xfrm>
        </p:grpSpPr>
        <p:sp>
          <p:nvSpPr>
            <p:cNvPr id="153625" name="Rectangle 2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600">
                  <a:latin typeface="Courier New" charset="0"/>
                </a:rPr>
                <a:t>Session Management</a:t>
              </a:r>
              <a:endParaRPr lang="en-US"/>
            </a:p>
          </p:txBody>
        </p:sp>
        <p:sp>
          <p:nvSpPr>
            <p:cNvPr id="153626" name="Freeform 2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cxnSp>
        <p:nvCxnSpPr>
          <p:cNvPr id="153627" name="AutoShape 27"/>
          <p:cNvCxnSpPr>
            <a:cxnSpLocks noChangeShapeType="1"/>
            <a:stCxn id="153603" idx="2"/>
            <a:endCxn id="153606" idx="0"/>
          </p:cNvCxnSpPr>
          <p:nvPr/>
        </p:nvCxnSpPr>
        <p:spPr bwMode="auto">
          <a:xfrm flipH="1">
            <a:off x="1257300" y="3214688"/>
            <a:ext cx="2819400" cy="8620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3628" name="AutoShape 28"/>
          <p:cNvCxnSpPr>
            <a:cxnSpLocks noChangeShapeType="1"/>
            <a:stCxn id="153603" idx="2"/>
            <a:endCxn id="153625" idx="0"/>
          </p:cNvCxnSpPr>
          <p:nvPr/>
        </p:nvCxnSpPr>
        <p:spPr bwMode="auto">
          <a:xfrm flipH="1">
            <a:off x="3086100" y="3214688"/>
            <a:ext cx="990600" cy="19288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3629" name="AutoShape 29"/>
          <p:cNvCxnSpPr>
            <a:cxnSpLocks noChangeShapeType="1"/>
            <a:stCxn id="153618" idx="2"/>
            <a:endCxn id="153609" idx="1"/>
          </p:cNvCxnSpPr>
          <p:nvPr/>
        </p:nvCxnSpPr>
        <p:spPr bwMode="auto">
          <a:xfrm>
            <a:off x="2628900" y="1538288"/>
            <a:ext cx="4065588" cy="146050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3630" name="AutoShape 30"/>
          <p:cNvCxnSpPr>
            <a:cxnSpLocks noChangeShapeType="1"/>
            <a:stCxn id="153618" idx="2"/>
            <a:endCxn id="153606" idx="0"/>
          </p:cNvCxnSpPr>
          <p:nvPr/>
        </p:nvCxnSpPr>
        <p:spPr bwMode="auto">
          <a:xfrm flipH="1">
            <a:off x="1257300" y="1538288"/>
            <a:ext cx="1371600" cy="25384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3631" name="Text Box 31"/>
          <p:cNvSpPr txBox="1">
            <a:spLocks noChangeArrowheads="1"/>
          </p:cNvSpPr>
          <p:nvPr/>
        </p:nvSpPr>
        <p:spPr bwMode="auto">
          <a:xfrm>
            <a:off x="5459438" y="290513"/>
            <a:ext cx="327781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b="0" dirty="0"/>
              <a:t>Another Example: </a:t>
            </a:r>
          </a:p>
          <a:p>
            <a:pPr algn="ctr"/>
            <a:r>
              <a:rPr lang="en-US" sz="2800" b="0" dirty="0"/>
              <a:t>ARENA Subsystem</a:t>
            </a:r>
            <a:br>
              <a:rPr lang="en-US" sz="2800" b="0" dirty="0"/>
            </a:br>
            <a:r>
              <a:rPr lang="en-US" sz="2800" b="0" dirty="0"/>
              <a:t>decomposition</a:t>
            </a:r>
          </a:p>
        </p:txBody>
      </p:sp>
      <p:cxnSp>
        <p:nvCxnSpPr>
          <p:cNvPr id="153637" name="AutoShape 37"/>
          <p:cNvCxnSpPr>
            <a:cxnSpLocks noChangeShapeType="1"/>
            <a:stCxn id="153618" idx="2"/>
            <a:endCxn id="153639" idx="0"/>
          </p:cNvCxnSpPr>
          <p:nvPr/>
        </p:nvCxnSpPr>
        <p:spPr bwMode="auto">
          <a:xfrm flipH="1">
            <a:off x="1181100" y="1538288"/>
            <a:ext cx="1447800" cy="10906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53638" name="Group 38"/>
          <p:cNvGrpSpPr>
            <a:grpSpLocks/>
          </p:cNvGrpSpPr>
          <p:nvPr/>
        </p:nvGrpSpPr>
        <p:grpSpPr bwMode="auto">
          <a:xfrm>
            <a:off x="152400" y="2362200"/>
            <a:ext cx="2057400" cy="993775"/>
            <a:chOff x="336" y="2208"/>
            <a:chExt cx="1296" cy="626"/>
          </a:xfrm>
        </p:grpSpPr>
        <p:sp>
          <p:nvSpPr>
            <p:cNvPr id="153639" name="Rectangle 39"/>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charset="0"/>
                </a:rPr>
                <a:t>Advertisement</a:t>
              </a:r>
              <a:endParaRPr lang="en-US"/>
            </a:p>
          </p:txBody>
        </p:sp>
        <p:sp>
          <p:nvSpPr>
            <p:cNvPr id="153640" name="Freeform 4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solidFill>
              <a:schemeClr val="bg1"/>
            </a:solidFill>
            <a:ln w="22225">
              <a:solidFill>
                <a:srgbClr val="000000"/>
              </a:solidFill>
              <a:prstDash val="solid"/>
              <a:round/>
              <a:headEnd/>
              <a:tailEnd/>
            </a:ln>
          </p:spPr>
          <p:txBody>
            <a:bodyPr/>
            <a:lstStyle/>
            <a:p>
              <a:endParaRPr lang="en-US"/>
            </a:p>
          </p:txBody>
        </p:sp>
      </p:grpSp>
      <p:cxnSp>
        <p:nvCxnSpPr>
          <p:cNvPr id="153643" name="AutoShape 43"/>
          <p:cNvCxnSpPr>
            <a:cxnSpLocks noChangeShapeType="1"/>
            <a:stCxn id="153603" idx="1"/>
            <a:endCxn id="153639" idx="3"/>
          </p:cNvCxnSpPr>
          <p:nvPr/>
        </p:nvCxnSpPr>
        <p:spPr bwMode="auto">
          <a:xfrm flipH="1">
            <a:off x="2220913" y="2846388"/>
            <a:ext cx="815975" cy="15240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85997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6" name="Group 2"/>
          <p:cNvGrpSpPr>
            <a:grpSpLocks/>
          </p:cNvGrpSpPr>
          <p:nvPr/>
        </p:nvGrpSpPr>
        <p:grpSpPr bwMode="auto">
          <a:xfrm>
            <a:off x="3048000" y="2209800"/>
            <a:ext cx="2057400" cy="993775"/>
            <a:chOff x="336" y="2208"/>
            <a:chExt cx="1296" cy="626"/>
          </a:xfrm>
        </p:grpSpPr>
        <p:sp>
          <p:nvSpPr>
            <p:cNvPr id="154627" name="Rectangle 3"/>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200">
                  <a:latin typeface="Courier New" charset="0"/>
                </a:rPr>
                <a:t>Tournament</a:t>
              </a:r>
              <a:endParaRPr lang="en-US" sz="1800"/>
            </a:p>
          </p:txBody>
        </p:sp>
        <p:sp>
          <p:nvSpPr>
            <p:cNvPr id="154628" name="Freeform 4"/>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grpSp>
        <p:nvGrpSpPr>
          <p:cNvPr id="154629" name="Group 5"/>
          <p:cNvGrpSpPr>
            <a:grpSpLocks/>
          </p:cNvGrpSpPr>
          <p:nvPr/>
        </p:nvGrpSpPr>
        <p:grpSpPr bwMode="auto">
          <a:xfrm>
            <a:off x="228600" y="3810000"/>
            <a:ext cx="2057400" cy="993775"/>
            <a:chOff x="336" y="2208"/>
            <a:chExt cx="1296" cy="626"/>
          </a:xfrm>
        </p:grpSpPr>
        <p:sp>
          <p:nvSpPr>
            <p:cNvPr id="154630" name="Rectangle 6"/>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200">
                  <a:latin typeface="Courier New" charset="0"/>
                </a:rPr>
                <a:t>Component Management</a:t>
              </a:r>
              <a:endParaRPr lang="en-US" sz="1800"/>
            </a:p>
          </p:txBody>
        </p:sp>
        <p:sp>
          <p:nvSpPr>
            <p:cNvPr id="154631" name="Freeform 7"/>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grpSp>
        <p:nvGrpSpPr>
          <p:cNvPr id="154632" name="Group 8"/>
          <p:cNvGrpSpPr>
            <a:grpSpLocks/>
          </p:cNvGrpSpPr>
          <p:nvPr/>
        </p:nvGrpSpPr>
        <p:grpSpPr bwMode="auto">
          <a:xfrm>
            <a:off x="6705600" y="2362200"/>
            <a:ext cx="2057400" cy="993775"/>
            <a:chOff x="336" y="2208"/>
            <a:chExt cx="1296" cy="626"/>
          </a:xfrm>
        </p:grpSpPr>
        <p:sp>
          <p:nvSpPr>
            <p:cNvPr id="154633" name="Rectangle 9"/>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200">
                  <a:latin typeface="Courier New" charset="0"/>
                </a:rPr>
                <a:t>User Management</a:t>
              </a:r>
              <a:endParaRPr lang="en-US" sz="1800"/>
            </a:p>
          </p:txBody>
        </p:sp>
        <p:sp>
          <p:nvSpPr>
            <p:cNvPr id="154634" name="Freeform 1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grpSp>
        <p:nvGrpSpPr>
          <p:cNvPr id="154635" name="Group 11"/>
          <p:cNvGrpSpPr>
            <a:grpSpLocks/>
          </p:cNvGrpSpPr>
          <p:nvPr/>
        </p:nvGrpSpPr>
        <p:grpSpPr bwMode="auto">
          <a:xfrm>
            <a:off x="4495800" y="4724400"/>
            <a:ext cx="2057400" cy="993775"/>
            <a:chOff x="336" y="2208"/>
            <a:chExt cx="1296" cy="626"/>
          </a:xfrm>
        </p:grpSpPr>
        <p:sp>
          <p:nvSpPr>
            <p:cNvPr id="154636" name="Rectangle 12"/>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200">
                  <a:latin typeface="Courier New" charset="0"/>
                </a:rPr>
                <a:t>Tournament Statistics</a:t>
              </a:r>
              <a:endParaRPr lang="en-US" sz="1800"/>
            </a:p>
          </p:txBody>
        </p:sp>
        <p:sp>
          <p:nvSpPr>
            <p:cNvPr id="154637" name="Freeform 13"/>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grpSp>
        <p:nvGrpSpPr>
          <p:cNvPr id="154638" name="Group 14"/>
          <p:cNvGrpSpPr>
            <a:grpSpLocks/>
          </p:cNvGrpSpPr>
          <p:nvPr/>
        </p:nvGrpSpPr>
        <p:grpSpPr bwMode="auto">
          <a:xfrm>
            <a:off x="6705600" y="4038600"/>
            <a:ext cx="2057400" cy="993775"/>
            <a:chOff x="336" y="2208"/>
            <a:chExt cx="1296" cy="626"/>
          </a:xfrm>
        </p:grpSpPr>
        <p:sp>
          <p:nvSpPr>
            <p:cNvPr id="154639" name="Rectangle 1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200">
                  <a:latin typeface="Courier New" charset="0"/>
                </a:rPr>
                <a:t>User Directory</a:t>
              </a:r>
              <a:endParaRPr lang="en-US" sz="1800"/>
            </a:p>
          </p:txBody>
        </p:sp>
        <p:sp>
          <p:nvSpPr>
            <p:cNvPr id="154640" name="Freeform 1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grpSp>
        <p:nvGrpSpPr>
          <p:cNvPr id="154641" name="Group 17"/>
          <p:cNvGrpSpPr>
            <a:grpSpLocks/>
          </p:cNvGrpSpPr>
          <p:nvPr/>
        </p:nvGrpSpPr>
        <p:grpSpPr bwMode="auto">
          <a:xfrm>
            <a:off x="1600200" y="533400"/>
            <a:ext cx="2057400" cy="993775"/>
            <a:chOff x="336" y="2208"/>
            <a:chExt cx="1296" cy="626"/>
          </a:xfrm>
        </p:grpSpPr>
        <p:sp>
          <p:nvSpPr>
            <p:cNvPr id="154642" name="Rectangle 18"/>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200">
                  <a:latin typeface="Courier New" charset="0"/>
                </a:rPr>
                <a:t>User Interface</a:t>
              </a:r>
              <a:endParaRPr lang="en-US" sz="1800"/>
            </a:p>
          </p:txBody>
        </p:sp>
        <p:sp>
          <p:nvSpPr>
            <p:cNvPr id="154643" name="Freeform 19"/>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cxnSp>
        <p:nvCxnSpPr>
          <p:cNvPr id="154644" name="AutoShape 20"/>
          <p:cNvCxnSpPr>
            <a:cxnSpLocks noChangeShapeType="1"/>
            <a:stCxn id="154627" idx="2"/>
            <a:endCxn id="154636" idx="0"/>
          </p:cNvCxnSpPr>
          <p:nvPr/>
        </p:nvCxnSpPr>
        <p:spPr bwMode="auto">
          <a:xfrm>
            <a:off x="4076700" y="3214688"/>
            <a:ext cx="1447800" cy="17764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4645" name="AutoShape 21"/>
          <p:cNvCxnSpPr>
            <a:cxnSpLocks noChangeShapeType="1"/>
            <a:stCxn id="154633" idx="2"/>
            <a:endCxn id="154639" idx="0"/>
          </p:cNvCxnSpPr>
          <p:nvPr/>
        </p:nvCxnSpPr>
        <p:spPr bwMode="auto">
          <a:xfrm>
            <a:off x="7734300" y="3367088"/>
            <a:ext cx="0" cy="9382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4646" name="AutoShape 22"/>
          <p:cNvCxnSpPr>
            <a:cxnSpLocks noChangeShapeType="1"/>
            <a:stCxn id="154627" idx="2"/>
            <a:endCxn id="154639" idx="1"/>
          </p:cNvCxnSpPr>
          <p:nvPr/>
        </p:nvCxnSpPr>
        <p:spPr bwMode="auto">
          <a:xfrm>
            <a:off x="4076700" y="3214688"/>
            <a:ext cx="2617788" cy="146050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4647" name="AutoShape 23"/>
          <p:cNvCxnSpPr>
            <a:cxnSpLocks noChangeShapeType="1"/>
            <a:stCxn id="154642" idx="2"/>
            <a:endCxn id="154627" idx="0"/>
          </p:cNvCxnSpPr>
          <p:nvPr/>
        </p:nvCxnSpPr>
        <p:spPr bwMode="auto">
          <a:xfrm>
            <a:off x="2628900" y="1538288"/>
            <a:ext cx="1447800" cy="9382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54648" name="Group 24"/>
          <p:cNvGrpSpPr>
            <a:grpSpLocks/>
          </p:cNvGrpSpPr>
          <p:nvPr/>
        </p:nvGrpSpPr>
        <p:grpSpPr bwMode="auto">
          <a:xfrm>
            <a:off x="2057400" y="4876800"/>
            <a:ext cx="2057400" cy="993775"/>
            <a:chOff x="336" y="2208"/>
            <a:chExt cx="1296" cy="626"/>
          </a:xfrm>
        </p:grpSpPr>
        <p:sp>
          <p:nvSpPr>
            <p:cNvPr id="154649" name="Rectangle 2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nchorCtr="1"/>
            <a:lstStyle/>
            <a:p>
              <a:pPr algn="ctr"/>
              <a:r>
                <a:rPr lang="en-US" sz="1200">
                  <a:latin typeface="Courier New" charset="0"/>
                </a:rPr>
                <a:t>Session Management</a:t>
              </a:r>
              <a:endParaRPr lang="en-US" sz="1800"/>
            </a:p>
          </p:txBody>
        </p:sp>
        <p:sp>
          <p:nvSpPr>
            <p:cNvPr id="154650" name="Freeform 2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1800"/>
            </a:p>
          </p:txBody>
        </p:sp>
      </p:grpSp>
      <p:cxnSp>
        <p:nvCxnSpPr>
          <p:cNvPr id="154651" name="AutoShape 27"/>
          <p:cNvCxnSpPr>
            <a:cxnSpLocks noChangeShapeType="1"/>
            <a:stCxn id="154627" idx="2"/>
            <a:endCxn id="154630" idx="0"/>
          </p:cNvCxnSpPr>
          <p:nvPr/>
        </p:nvCxnSpPr>
        <p:spPr bwMode="auto">
          <a:xfrm flipH="1">
            <a:off x="1257300" y="3214688"/>
            <a:ext cx="2819400" cy="8620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4652" name="AutoShape 28"/>
          <p:cNvCxnSpPr>
            <a:cxnSpLocks noChangeShapeType="1"/>
            <a:stCxn id="154627" idx="2"/>
            <a:endCxn id="154649" idx="0"/>
          </p:cNvCxnSpPr>
          <p:nvPr/>
        </p:nvCxnSpPr>
        <p:spPr bwMode="auto">
          <a:xfrm flipH="1">
            <a:off x="3086100" y="3214688"/>
            <a:ext cx="990600" cy="19288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4653" name="AutoShape 29"/>
          <p:cNvCxnSpPr>
            <a:cxnSpLocks noChangeShapeType="1"/>
            <a:stCxn id="154642" idx="2"/>
            <a:endCxn id="154633" idx="1"/>
          </p:cNvCxnSpPr>
          <p:nvPr/>
        </p:nvCxnSpPr>
        <p:spPr bwMode="auto">
          <a:xfrm>
            <a:off x="2628900" y="1538288"/>
            <a:ext cx="4065588" cy="146050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4654" name="AutoShape 30"/>
          <p:cNvCxnSpPr>
            <a:cxnSpLocks noChangeShapeType="1"/>
            <a:stCxn id="154642" idx="2"/>
            <a:endCxn id="154630" idx="0"/>
          </p:cNvCxnSpPr>
          <p:nvPr/>
        </p:nvCxnSpPr>
        <p:spPr bwMode="auto">
          <a:xfrm flipH="1">
            <a:off x="1257300" y="1538288"/>
            <a:ext cx="1371600" cy="25384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4656" name="AutoShape 32"/>
          <p:cNvSpPr>
            <a:spLocks noChangeArrowheads="1"/>
          </p:cNvSpPr>
          <p:nvPr/>
        </p:nvSpPr>
        <p:spPr bwMode="auto">
          <a:xfrm>
            <a:off x="1981200" y="3200400"/>
            <a:ext cx="2438400" cy="990600"/>
          </a:xfrm>
          <a:prstGeom prst="wedgeRoundRectCallout">
            <a:avLst>
              <a:gd name="adj1" fmla="val -44921"/>
              <a:gd name="adj2" fmla="val 70032"/>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1800" b="0">
                <a:solidFill>
                  <a:srgbClr val="FF0000"/>
                </a:solidFill>
                <a:latin typeface="Helvetica" charset="0"/>
              </a:rPr>
              <a:t>For adding games, styles, and expert rating formulas</a:t>
            </a:r>
          </a:p>
        </p:txBody>
      </p:sp>
      <p:sp>
        <p:nvSpPr>
          <p:cNvPr id="154657" name="AutoShape 33"/>
          <p:cNvSpPr>
            <a:spLocks noChangeArrowheads="1"/>
          </p:cNvSpPr>
          <p:nvPr/>
        </p:nvSpPr>
        <p:spPr bwMode="auto">
          <a:xfrm>
            <a:off x="6553200" y="5486400"/>
            <a:ext cx="2438400" cy="990600"/>
          </a:xfrm>
          <a:prstGeom prst="wedgeRoundRectCallout">
            <a:avLst>
              <a:gd name="adj1" fmla="val 14324"/>
              <a:gd name="adj2" fmla="val -110255"/>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1800" b="0">
                <a:solidFill>
                  <a:srgbClr val="FF0000"/>
                </a:solidFill>
                <a:latin typeface="Helvetica" charset="0"/>
              </a:rPr>
              <a:t>Stores user profiles (contact &amp; subscriptions)</a:t>
            </a:r>
          </a:p>
        </p:txBody>
      </p:sp>
      <p:sp>
        <p:nvSpPr>
          <p:cNvPr id="154658" name="AutoShape 34"/>
          <p:cNvSpPr>
            <a:spLocks noChangeArrowheads="1"/>
          </p:cNvSpPr>
          <p:nvPr/>
        </p:nvSpPr>
        <p:spPr bwMode="auto">
          <a:xfrm>
            <a:off x="4038600" y="5638800"/>
            <a:ext cx="2438400" cy="990600"/>
          </a:xfrm>
          <a:prstGeom prst="wedgeRoundRectCallout">
            <a:avLst>
              <a:gd name="adj1" fmla="val -25519"/>
              <a:gd name="adj2" fmla="val -66347"/>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1800" b="0">
                <a:solidFill>
                  <a:srgbClr val="FF0000"/>
                </a:solidFill>
                <a:latin typeface="Helvetica" charset="0"/>
              </a:rPr>
              <a:t>Stores results of archived tournaments</a:t>
            </a:r>
          </a:p>
        </p:txBody>
      </p:sp>
      <p:sp>
        <p:nvSpPr>
          <p:cNvPr id="154659" name="AutoShape 35"/>
          <p:cNvSpPr>
            <a:spLocks noChangeArrowheads="1"/>
          </p:cNvSpPr>
          <p:nvPr/>
        </p:nvSpPr>
        <p:spPr bwMode="auto">
          <a:xfrm>
            <a:off x="533400" y="5715000"/>
            <a:ext cx="2438400" cy="990600"/>
          </a:xfrm>
          <a:prstGeom prst="wedgeRoundRectCallout">
            <a:avLst>
              <a:gd name="adj1" fmla="val 67120"/>
              <a:gd name="adj2" fmla="val -41347"/>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1800" b="0">
                <a:solidFill>
                  <a:srgbClr val="FF0000"/>
                </a:solidFill>
                <a:latin typeface="Helvetica" charset="0"/>
              </a:rPr>
              <a:t>Maintains state during matches.</a:t>
            </a:r>
          </a:p>
        </p:txBody>
      </p:sp>
      <p:sp>
        <p:nvSpPr>
          <p:cNvPr id="154660" name="AutoShape 36"/>
          <p:cNvSpPr>
            <a:spLocks noChangeArrowheads="1"/>
          </p:cNvSpPr>
          <p:nvPr/>
        </p:nvSpPr>
        <p:spPr bwMode="auto">
          <a:xfrm>
            <a:off x="6400800" y="1295400"/>
            <a:ext cx="2438400" cy="990600"/>
          </a:xfrm>
          <a:prstGeom prst="wedgeRoundRectCallout">
            <a:avLst>
              <a:gd name="adj1" fmla="val 13995"/>
              <a:gd name="adj2" fmla="val 88301"/>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1800" b="0">
                <a:solidFill>
                  <a:srgbClr val="FF0000"/>
                </a:solidFill>
                <a:latin typeface="Helvetica" charset="0"/>
              </a:rPr>
              <a:t>Administers user accounts</a:t>
            </a:r>
          </a:p>
        </p:txBody>
      </p:sp>
      <p:cxnSp>
        <p:nvCxnSpPr>
          <p:cNvPr id="154661" name="AutoShape 37"/>
          <p:cNvCxnSpPr>
            <a:cxnSpLocks noChangeShapeType="1"/>
            <a:stCxn id="154642" idx="2"/>
            <a:endCxn id="154663" idx="0"/>
          </p:cNvCxnSpPr>
          <p:nvPr/>
        </p:nvCxnSpPr>
        <p:spPr bwMode="auto">
          <a:xfrm flipH="1">
            <a:off x="1181100" y="1538288"/>
            <a:ext cx="1447800" cy="1090612"/>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54662" name="Group 38"/>
          <p:cNvGrpSpPr>
            <a:grpSpLocks/>
          </p:cNvGrpSpPr>
          <p:nvPr/>
        </p:nvGrpSpPr>
        <p:grpSpPr bwMode="auto">
          <a:xfrm>
            <a:off x="152400" y="2362200"/>
            <a:ext cx="2057400" cy="993775"/>
            <a:chOff x="336" y="2208"/>
            <a:chExt cx="1296" cy="626"/>
          </a:xfrm>
        </p:grpSpPr>
        <p:sp>
          <p:nvSpPr>
            <p:cNvPr id="154663" name="Rectangle 39"/>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200">
                  <a:latin typeface="Courier New" charset="0"/>
                </a:rPr>
                <a:t>Advertisement</a:t>
              </a:r>
              <a:endParaRPr lang="en-US" sz="1800"/>
            </a:p>
          </p:txBody>
        </p:sp>
        <p:sp>
          <p:nvSpPr>
            <p:cNvPr id="154664" name="Freeform 4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solidFill>
              <a:schemeClr val="bg1"/>
            </a:solidFill>
            <a:ln w="22225">
              <a:solidFill>
                <a:srgbClr val="000000"/>
              </a:solidFill>
              <a:prstDash val="solid"/>
              <a:round/>
              <a:headEnd/>
              <a:tailEnd/>
            </a:ln>
          </p:spPr>
          <p:txBody>
            <a:bodyPr/>
            <a:lstStyle/>
            <a:p>
              <a:endParaRPr lang="en-US" sz="1800"/>
            </a:p>
          </p:txBody>
        </p:sp>
      </p:grpSp>
      <p:sp>
        <p:nvSpPr>
          <p:cNvPr id="154665" name="AutoShape 41"/>
          <p:cNvSpPr>
            <a:spLocks noChangeArrowheads="1"/>
          </p:cNvSpPr>
          <p:nvPr/>
        </p:nvSpPr>
        <p:spPr bwMode="auto">
          <a:xfrm>
            <a:off x="3505200" y="1447800"/>
            <a:ext cx="2743200" cy="990600"/>
          </a:xfrm>
          <a:prstGeom prst="wedgeRoundRectCallout">
            <a:avLst>
              <a:gd name="adj1" fmla="val -34375"/>
              <a:gd name="adj2" fmla="val 70032"/>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1800" b="0">
                <a:solidFill>
                  <a:srgbClr val="FF0000"/>
                </a:solidFill>
                <a:latin typeface="Helvetica" charset="0"/>
              </a:rPr>
              <a:t>Manages tournaments, applications, promotions.</a:t>
            </a:r>
          </a:p>
        </p:txBody>
      </p:sp>
      <p:sp>
        <p:nvSpPr>
          <p:cNvPr id="154666" name="AutoShape 42"/>
          <p:cNvSpPr>
            <a:spLocks noChangeArrowheads="1"/>
          </p:cNvSpPr>
          <p:nvPr/>
        </p:nvSpPr>
        <p:spPr bwMode="auto">
          <a:xfrm>
            <a:off x="0" y="1066800"/>
            <a:ext cx="2743200" cy="990600"/>
          </a:xfrm>
          <a:prstGeom prst="wedgeRoundRectCallout">
            <a:avLst>
              <a:gd name="adj1" fmla="val -23667"/>
              <a:gd name="adj2" fmla="val 97435"/>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1800" b="0">
                <a:solidFill>
                  <a:srgbClr val="FF0000"/>
                </a:solidFill>
                <a:latin typeface="Helvetica" charset="0"/>
              </a:rPr>
              <a:t>Manages advertisement banners and sponsorships.</a:t>
            </a:r>
          </a:p>
        </p:txBody>
      </p:sp>
      <p:cxnSp>
        <p:nvCxnSpPr>
          <p:cNvPr id="154667" name="AutoShape 43"/>
          <p:cNvCxnSpPr>
            <a:cxnSpLocks noChangeShapeType="1"/>
            <a:stCxn id="154627" idx="1"/>
            <a:endCxn id="154663" idx="3"/>
          </p:cNvCxnSpPr>
          <p:nvPr/>
        </p:nvCxnSpPr>
        <p:spPr bwMode="auto">
          <a:xfrm flipH="1">
            <a:off x="2220913" y="2846388"/>
            <a:ext cx="815975" cy="152400"/>
          </a:xfrm>
          <a:prstGeom prst="straightConnector1">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4668" name="Rectangle 44"/>
          <p:cNvSpPr>
            <a:spLocks noGrp="1" noChangeArrowheads="1"/>
          </p:cNvSpPr>
          <p:nvPr>
            <p:ph type="title"/>
          </p:nvPr>
        </p:nvSpPr>
        <p:spPr>
          <a:xfrm>
            <a:off x="1600200" y="180975"/>
            <a:ext cx="6972300" cy="704850"/>
          </a:xfrm>
        </p:spPr>
        <p:txBody>
          <a:bodyPr/>
          <a:lstStyle/>
          <a:p>
            <a:pPr algn="r"/>
            <a:r>
              <a:rPr lang="en-US" sz="2400" b="0" i="0" dirty="0">
                <a:solidFill>
                  <a:schemeClr val="tx1"/>
                </a:solidFill>
              </a:rPr>
              <a:t>Services provided by ARENA  Subsystems</a:t>
            </a:r>
            <a:endParaRPr lang="de-DE" sz="2400" b="0" i="0" dirty="0">
              <a:solidFill>
                <a:schemeClr val="tx1"/>
              </a:solidFill>
            </a:endParaRPr>
          </a:p>
        </p:txBody>
      </p:sp>
    </p:spTree>
    <p:extLst>
      <p:ext uri="{BB962C8B-B14F-4D97-AF65-F5344CB8AC3E}">
        <p14:creationId xmlns:p14="http://schemas.microsoft.com/office/powerpoint/2010/main" val="3136232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46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46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4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6" grpId="0" animBg="1" autoUpdateAnimBg="0"/>
      <p:bldP spid="154657" grpId="0" animBg="1" autoUpdateAnimBg="0"/>
      <p:bldP spid="154658" grpId="0" animBg="1" autoUpdateAnimBg="0"/>
      <p:bldP spid="154659" grpId="0" animBg="1" autoUpdateAnimBg="0"/>
      <p:bldP spid="154660" grpId="0" animBg="1" autoUpdateAnimBg="0"/>
      <p:bldP spid="154665" grpId="0" animBg="1" autoUpdateAnimBg="0"/>
      <p:bldP spid="15466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smtClean="0"/>
              <a:t>4.3 Coupling </a:t>
            </a:r>
            <a:r>
              <a:rPr lang="en-US" dirty="0"/>
              <a:t>and Cohesion</a:t>
            </a:r>
          </a:p>
        </p:txBody>
      </p:sp>
      <p:sp>
        <p:nvSpPr>
          <p:cNvPr id="121859" name="Rectangle 3"/>
          <p:cNvSpPr>
            <a:spLocks noGrp="1" noChangeArrowheads="1"/>
          </p:cNvSpPr>
          <p:nvPr>
            <p:ph type="body" idx="1"/>
          </p:nvPr>
        </p:nvSpPr>
        <p:spPr>
          <a:xfrm>
            <a:off x="355600" y="1162050"/>
            <a:ext cx="8594725" cy="4921250"/>
          </a:xfrm>
        </p:spPr>
        <p:txBody>
          <a:bodyPr/>
          <a:lstStyle/>
          <a:p>
            <a:pPr>
              <a:lnSpc>
                <a:spcPct val="80000"/>
              </a:lnSpc>
            </a:pPr>
            <a:r>
              <a:rPr lang="en-US" sz="2400" dirty="0"/>
              <a:t>Goal: Reduction of </a:t>
            </a:r>
            <a:r>
              <a:rPr lang="en-US" sz="2400" b="1" i="1" dirty="0"/>
              <a:t>complexity while change occurs</a:t>
            </a:r>
            <a:endParaRPr lang="en-US" sz="2400" dirty="0"/>
          </a:p>
          <a:p>
            <a:pPr>
              <a:lnSpc>
                <a:spcPct val="80000"/>
              </a:lnSpc>
            </a:pPr>
            <a:r>
              <a:rPr lang="en-US" sz="2400" dirty="0"/>
              <a:t>Cohesion measures the dependence among classes</a:t>
            </a:r>
          </a:p>
          <a:p>
            <a:pPr lvl="1">
              <a:lnSpc>
                <a:spcPct val="80000"/>
              </a:lnSpc>
            </a:pPr>
            <a:r>
              <a:rPr lang="en-US" sz="2000" dirty="0"/>
              <a:t>High cohesion: The classes in the subsystem perform similar tasks and are related to each other (via associations)</a:t>
            </a:r>
          </a:p>
          <a:p>
            <a:pPr lvl="1">
              <a:lnSpc>
                <a:spcPct val="80000"/>
              </a:lnSpc>
            </a:pPr>
            <a:r>
              <a:rPr lang="en-US" sz="2000" dirty="0"/>
              <a:t>Low cohesion: Lots of miscellaneous and auxiliary classes, no associations</a:t>
            </a:r>
          </a:p>
          <a:p>
            <a:pPr>
              <a:lnSpc>
                <a:spcPct val="80000"/>
              </a:lnSpc>
            </a:pPr>
            <a:r>
              <a:rPr lang="en-US" sz="2400" dirty="0"/>
              <a:t>Coupling measures dependencies between subsystems</a:t>
            </a:r>
          </a:p>
          <a:p>
            <a:pPr lvl="1">
              <a:lnSpc>
                <a:spcPct val="80000"/>
              </a:lnSpc>
            </a:pPr>
            <a:r>
              <a:rPr lang="en-US" sz="2000" dirty="0"/>
              <a:t>High coupling: Changes to one subsystem will have high impact on the other subsystem (change of model, massive recompilation, etc.)</a:t>
            </a:r>
          </a:p>
          <a:p>
            <a:pPr lvl="1">
              <a:lnSpc>
                <a:spcPct val="80000"/>
              </a:lnSpc>
            </a:pPr>
            <a:r>
              <a:rPr lang="en-US" sz="2000" dirty="0"/>
              <a:t>Low coupling: A change in one subsystem does not affect any other subsystem</a:t>
            </a:r>
          </a:p>
          <a:p>
            <a:pPr>
              <a:lnSpc>
                <a:spcPct val="80000"/>
              </a:lnSpc>
            </a:pPr>
            <a:r>
              <a:rPr lang="en-US" sz="2400" dirty="0"/>
              <a:t>Subsystems should have as maximum cohesion and minimum coupling as possible:</a:t>
            </a:r>
          </a:p>
          <a:p>
            <a:pPr lvl="1">
              <a:lnSpc>
                <a:spcPct val="80000"/>
              </a:lnSpc>
            </a:pPr>
            <a:r>
              <a:rPr lang="en-US" sz="2000" dirty="0"/>
              <a:t>How can we achieve high cohesion?</a:t>
            </a:r>
          </a:p>
          <a:p>
            <a:pPr lvl="1">
              <a:lnSpc>
                <a:spcPct val="80000"/>
              </a:lnSpc>
            </a:pPr>
            <a:r>
              <a:rPr lang="en-US" sz="2000" dirty="0"/>
              <a:t>How can we achieve loose coupling? </a:t>
            </a:r>
          </a:p>
        </p:txBody>
      </p:sp>
    </p:spTree>
    <p:extLst>
      <p:ext uri="{BB962C8B-B14F-4D97-AF65-F5344CB8AC3E}">
        <p14:creationId xmlns:p14="http://schemas.microsoft.com/office/powerpoint/2010/main" val="1437975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US" dirty="0" smtClean="0"/>
              <a:t>4.4 Partitions </a:t>
            </a:r>
            <a:r>
              <a:rPr lang="en-US" dirty="0"/>
              <a:t>and Layers</a:t>
            </a:r>
          </a:p>
        </p:txBody>
      </p:sp>
      <p:sp>
        <p:nvSpPr>
          <p:cNvPr id="33795" name="Rectangle 3"/>
          <p:cNvSpPr>
            <a:spLocks noGrp="1" noChangeArrowheads="1"/>
          </p:cNvSpPr>
          <p:nvPr>
            <p:ph type="body" idx="1"/>
          </p:nvPr>
        </p:nvSpPr>
        <p:spPr>
          <a:xfrm>
            <a:off x="558800" y="927100"/>
            <a:ext cx="8255000" cy="4921250"/>
          </a:xfrm>
          <a:noFill/>
          <a:ln/>
        </p:spPr>
        <p:txBody>
          <a:bodyPr/>
          <a:lstStyle/>
          <a:p>
            <a:pPr>
              <a:buFont typeface="Symbol" charset="0"/>
              <a:buNone/>
            </a:pPr>
            <a:r>
              <a:rPr lang="en-US" sz="2400" dirty="0"/>
              <a:t> </a:t>
            </a:r>
            <a:r>
              <a:rPr lang="en-US" sz="2400" dirty="0" smtClean="0"/>
              <a:t>    Partitioning </a:t>
            </a:r>
            <a:r>
              <a:rPr lang="en-US" sz="2400" dirty="0"/>
              <a:t>and layering are techniques to achieve low coupling.</a:t>
            </a:r>
          </a:p>
          <a:p>
            <a:pPr>
              <a:buFont typeface="Symbol" charset="0"/>
              <a:buNone/>
            </a:pPr>
            <a:r>
              <a:rPr lang="en-US" sz="2400" dirty="0"/>
              <a:t>A large system is usually decomposed into subsystems using both, layers and partitions.</a:t>
            </a:r>
          </a:p>
          <a:p>
            <a:r>
              <a:rPr lang="en-US" sz="2400" b="1" dirty="0"/>
              <a:t>Partitions</a:t>
            </a:r>
            <a:r>
              <a:rPr lang="en-US" sz="2400" dirty="0"/>
              <a:t> vertically divide a system into several independent (or weakly-coupled) subsystems that provide services on the same level of abstraction.</a:t>
            </a:r>
          </a:p>
          <a:p>
            <a:r>
              <a:rPr lang="en-US" sz="2400" dirty="0"/>
              <a:t>A </a:t>
            </a:r>
            <a:r>
              <a:rPr lang="en-US" sz="2400" b="1" dirty="0"/>
              <a:t>layer </a:t>
            </a:r>
            <a:r>
              <a:rPr lang="en-US" sz="2400" dirty="0"/>
              <a:t>is a subsystem that provides subsystem services to a higher layers (level of abstraction)</a:t>
            </a:r>
          </a:p>
          <a:p>
            <a:pPr lvl="1"/>
            <a:r>
              <a:rPr lang="en-US" sz="2000" dirty="0"/>
              <a:t>A layer can only depend on lower layers</a:t>
            </a:r>
          </a:p>
          <a:p>
            <a:pPr lvl="1"/>
            <a:r>
              <a:rPr lang="en-US" sz="2000" dirty="0"/>
              <a:t>A layer has no knowledge of higher layers</a:t>
            </a:r>
          </a:p>
        </p:txBody>
      </p:sp>
    </p:spTree>
    <p:extLst>
      <p:ext uri="{BB962C8B-B14F-4D97-AF65-F5344CB8AC3E}">
        <p14:creationId xmlns:p14="http://schemas.microsoft.com/office/powerpoint/2010/main" val="314999443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22" name="Group 18"/>
          <p:cNvGrpSpPr>
            <a:grpSpLocks/>
          </p:cNvGrpSpPr>
          <p:nvPr/>
        </p:nvGrpSpPr>
        <p:grpSpPr bwMode="auto">
          <a:xfrm>
            <a:off x="-34925" y="1160463"/>
            <a:ext cx="9009063" cy="2206625"/>
            <a:chOff x="-22" y="1107"/>
            <a:chExt cx="5675" cy="1390"/>
          </a:xfrm>
        </p:grpSpPr>
        <p:pic>
          <p:nvPicPr>
            <p:cNvPr id="1239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 y="1107"/>
              <a:ext cx="5062" cy="139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23912" name="Text Box 8"/>
            <p:cNvSpPr txBox="1">
              <a:spLocks noChangeArrowheads="1"/>
            </p:cNvSpPr>
            <p:nvPr/>
          </p:nvSpPr>
          <p:spPr bwMode="auto">
            <a:xfrm>
              <a:off x="5030" y="1330"/>
              <a:ext cx="59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Layer 1</a:t>
              </a:r>
            </a:p>
          </p:txBody>
        </p:sp>
        <p:sp>
          <p:nvSpPr>
            <p:cNvPr id="123913" name="Text Box 9"/>
            <p:cNvSpPr txBox="1">
              <a:spLocks noChangeArrowheads="1"/>
            </p:cNvSpPr>
            <p:nvPr/>
          </p:nvSpPr>
          <p:spPr bwMode="auto">
            <a:xfrm>
              <a:off x="5042" y="1785"/>
              <a:ext cx="59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Layer 2</a:t>
              </a:r>
            </a:p>
          </p:txBody>
        </p:sp>
        <p:sp>
          <p:nvSpPr>
            <p:cNvPr id="123914" name="Text Box 10"/>
            <p:cNvSpPr txBox="1">
              <a:spLocks noChangeArrowheads="1"/>
            </p:cNvSpPr>
            <p:nvPr/>
          </p:nvSpPr>
          <p:spPr bwMode="auto">
            <a:xfrm>
              <a:off x="5061" y="2217"/>
              <a:ext cx="59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Layer 3</a:t>
              </a:r>
            </a:p>
          </p:txBody>
        </p:sp>
      </p:grpSp>
      <p:sp>
        <p:nvSpPr>
          <p:cNvPr id="123918" name="Rectangle 14"/>
          <p:cNvSpPr>
            <a:spLocks noGrp="1" noChangeArrowheads="1"/>
          </p:cNvSpPr>
          <p:nvPr>
            <p:ph type="title"/>
          </p:nvPr>
        </p:nvSpPr>
        <p:spPr>
          <a:xfrm>
            <a:off x="914496" y="179388"/>
            <a:ext cx="8229504" cy="688975"/>
          </a:xfrm>
        </p:spPr>
        <p:txBody>
          <a:bodyPr/>
          <a:lstStyle/>
          <a:p>
            <a:r>
              <a:rPr lang="en-US" sz="2400" dirty="0"/>
              <a:t>Subsystem Decomposition into Layers</a:t>
            </a:r>
          </a:p>
        </p:txBody>
      </p:sp>
      <p:sp>
        <p:nvSpPr>
          <p:cNvPr id="123920" name="Rectangle 16"/>
          <p:cNvSpPr>
            <a:spLocks noGrp="1" noChangeArrowheads="1"/>
          </p:cNvSpPr>
          <p:nvPr>
            <p:ph type="body" idx="1"/>
          </p:nvPr>
        </p:nvSpPr>
        <p:spPr>
          <a:xfrm>
            <a:off x="355600" y="3746500"/>
            <a:ext cx="8255000" cy="2470150"/>
          </a:xfrm>
        </p:spPr>
        <p:txBody>
          <a:bodyPr/>
          <a:lstStyle/>
          <a:p>
            <a:r>
              <a:rPr lang="en-US"/>
              <a:t>Subsystem Decomposition Heuristics:</a:t>
            </a:r>
          </a:p>
          <a:p>
            <a:r>
              <a:rPr lang="en-US"/>
              <a:t>No more than 7+/-2 subsystems</a:t>
            </a:r>
          </a:p>
          <a:p>
            <a:pPr lvl="1"/>
            <a:r>
              <a:rPr lang="en-US"/>
              <a:t>More subsystems increase cohesion but also complexity (more services)</a:t>
            </a:r>
          </a:p>
          <a:p>
            <a:r>
              <a:rPr lang="en-US"/>
              <a:t>No more than 4+/-2 layers, use 3 layers (good)</a:t>
            </a:r>
          </a:p>
        </p:txBody>
      </p:sp>
    </p:spTree>
    <p:extLst>
      <p:ext uri="{BB962C8B-B14F-4D97-AF65-F5344CB8AC3E}">
        <p14:creationId xmlns:p14="http://schemas.microsoft.com/office/powerpoint/2010/main" val="2710084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a:xfrm>
            <a:off x="1143090" y="179388"/>
            <a:ext cx="8000910" cy="688975"/>
          </a:xfrm>
        </p:spPr>
        <p:txBody>
          <a:bodyPr/>
          <a:lstStyle/>
          <a:p>
            <a:r>
              <a:rPr lang="en-US" dirty="0"/>
              <a:t>Relationships between Subsystems</a:t>
            </a:r>
          </a:p>
        </p:txBody>
      </p:sp>
      <p:sp>
        <p:nvSpPr>
          <p:cNvPr id="35845" name="Rectangle 5"/>
          <p:cNvSpPr>
            <a:spLocks noGrp="1" noChangeArrowheads="1"/>
          </p:cNvSpPr>
          <p:nvPr>
            <p:ph type="body" idx="1"/>
          </p:nvPr>
        </p:nvSpPr>
        <p:spPr/>
        <p:txBody>
          <a:bodyPr/>
          <a:lstStyle/>
          <a:p>
            <a:r>
              <a:rPr lang="en-US" dirty="0"/>
              <a:t>Layer relationship</a:t>
            </a:r>
          </a:p>
          <a:p>
            <a:pPr lvl="1"/>
            <a:r>
              <a:rPr lang="en-US" dirty="0"/>
              <a:t>Layer A </a:t>
            </a:r>
            <a:r>
              <a:rPr lang="ja-JP" altLang="en-US" dirty="0">
                <a:latin typeface="Arial"/>
              </a:rPr>
              <a:t>“</a:t>
            </a:r>
            <a:r>
              <a:rPr lang="en-US" dirty="0"/>
              <a:t>Calls</a:t>
            </a:r>
            <a:r>
              <a:rPr lang="ja-JP" altLang="en-US" dirty="0">
                <a:latin typeface="Arial"/>
              </a:rPr>
              <a:t>”</a:t>
            </a:r>
            <a:r>
              <a:rPr lang="en-US" dirty="0"/>
              <a:t> Layer B  (runtime)</a:t>
            </a:r>
          </a:p>
          <a:p>
            <a:pPr lvl="1"/>
            <a:r>
              <a:rPr lang="en-US" dirty="0"/>
              <a:t>Layer A </a:t>
            </a:r>
            <a:r>
              <a:rPr lang="ja-JP" altLang="en-US" dirty="0">
                <a:latin typeface="Arial"/>
              </a:rPr>
              <a:t>“</a:t>
            </a:r>
            <a:r>
              <a:rPr lang="en-US" dirty="0"/>
              <a:t>Depends on</a:t>
            </a:r>
            <a:r>
              <a:rPr lang="ja-JP" altLang="en-US" dirty="0">
                <a:latin typeface="Arial"/>
              </a:rPr>
              <a:t>”</a:t>
            </a:r>
            <a:r>
              <a:rPr lang="en-US" dirty="0"/>
              <a:t>  Layer B (</a:t>
            </a:r>
            <a:r>
              <a:rPr lang="ja-JP" altLang="en-US" dirty="0">
                <a:latin typeface="Arial"/>
              </a:rPr>
              <a:t>“</a:t>
            </a:r>
            <a:r>
              <a:rPr lang="en-US" dirty="0"/>
              <a:t>make</a:t>
            </a:r>
            <a:r>
              <a:rPr lang="ja-JP" altLang="en-US" dirty="0">
                <a:latin typeface="Arial"/>
              </a:rPr>
              <a:t>”</a:t>
            </a:r>
            <a:r>
              <a:rPr lang="en-US" dirty="0"/>
              <a:t> dependency, compile time)</a:t>
            </a:r>
          </a:p>
          <a:p>
            <a:r>
              <a:rPr lang="en-US" dirty="0"/>
              <a:t>Partition relationship</a:t>
            </a:r>
          </a:p>
          <a:p>
            <a:pPr lvl="1"/>
            <a:r>
              <a:rPr lang="en-US" dirty="0"/>
              <a:t>The subsystems have mutual </a:t>
            </a:r>
            <a:r>
              <a:rPr lang="en-US" dirty="0" smtClean="0"/>
              <a:t>but </a:t>
            </a:r>
            <a:r>
              <a:rPr lang="en-US" dirty="0"/>
              <a:t>not </a:t>
            </a:r>
            <a:r>
              <a:rPr lang="en-US" dirty="0" smtClean="0"/>
              <a:t>deep knowledge </a:t>
            </a:r>
            <a:r>
              <a:rPr lang="en-US" dirty="0"/>
              <a:t>about each other</a:t>
            </a:r>
          </a:p>
          <a:p>
            <a:pPr lvl="1"/>
            <a:r>
              <a:rPr lang="en-US" dirty="0"/>
              <a:t>Partition A </a:t>
            </a:r>
            <a:r>
              <a:rPr lang="ja-JP" altLang="en-US" dirty="0">
                <a:latin typeface="Arial"/>
              </a:rPr>
              <a:t>“</a:t>
            </a:r>
            <a:r>
              <a:rPr lang="en-US" dirty="0"/>
              <a:t>Calls</a:t>
            </a:r>
            <a:r>
              <a:rPr lang="ja-JP" altLang="en-US" dirty="0">
                <a:latin typeface="Arial"/>
              </a:rPr>
              <a:t>”</a:t>
            </a:r>
            <a:r>
              <a:rPr lang="en-US" dirty="0"/>
              <a:t> partition B and partition B </a:t>
            </a:r>
            <a:r>
              <a:rPr lang="ja-JP" altLang="en-US" dirty="0">
                <a:latin typeface="Arial"/>
              </a:rPr>
              <a:t>“</a:t>
            </a:r>
            <a:r>
              <a:rPr lang="en-US" dirty="0"/>
              <a:t>Calls</a:t>
            </a:r>
            <a:r>
              <a:rPr lang="ja-JP" altLang="en-US" dirty="0">
                <a:latin typeface="Arial"/>
              </a:rPr>
              <a:t>”</a:t>
            </a:r>
            <a:r>
              <a:rPr lang="en-US" dirty="0"/>
              <a:t> partition A</a:t>
            </a:r>
          </a:p>
        </p:txBody>
      </p:sp>
    </p:spTree>
    <p:extLst>
      <p:ext uri="{BB962C8B-B14F-4D97-AF65-F5344CB8AC3E}">
        <p14:creationId xmlns:p14="http://schemas.microsoft.com/office/powerpoint/2010/main" val="40111021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dirty="0" smtClean="0"/>
              <a:t>1.1 Design Methodology</a:t>
            </a:r>
            <a:endParaRPr lang="en-US" dirty="0"/>
          </a:p>
        </p:txBody>
      </p:sp>
      <p:sp>
        <p:nvSpPr>
          <p:cNvPr id="17411" name="Rectangle 3"/>
          <p:cNvSpPr>
            <a:spLocks noGrp="1" noChangeArrowheads="1"/>
          </p:cNvSpPr>
          <p:nvPr>
            <p:ph type="body" idx="1"/>
          </p:nvPr>
        </p:nvSpPr>
        <p:spPr>
          <a:noFill/>
          <a:ln/>
        </p:spPr>
        <p:txBody>
          <a:bodyPr/>
          <a:lstStyle/>
          <a:p>
            <a:pPr indent="6350">
              <a:buFont typeface="Symbol" charset="0"/>
              <a:buNone/>
            </a:pPr>
            <a:r>
              <a:rPr lang="ja-JP" altLang="en-US" sz="2800" dirty="0">
                <a:latin typeface="Arial"/>
              </a:rPr>
              <a:t>“</a:t>
            </a:r>
            <a:r>
              <a:rPr lang="en-US" sz="2800" dirty="0"/>
              <a:t>There are two ways of constructing a software design: One way is to make it so simple that there are obviously no deficiencies, and the other way is to make it so complicated that there are no obvious deficiencies.</a:t>
            </a:r>
            <a:r>
              <a:rPr lang="ja-JP" altLang="en-US" sz="2800" dirty="0">
                <a:latin typeface="Arial"/>
              </a:rPr>
              <a:t>”</a:t>
            </a:r>
            <a:endParaRPr lang="en-US" sz="2800" dirty="0"/>
          </a:p>
          <a:p>
            <a:pPr indent="6350">
              <a:buFont typeface="Symbol" charset="0"/>
              <a:buNone/>
            </a:pPr>
            <a:endParaRPr lang="en-US" sz="2800" dirty="0"/>
          </a:p>
          <a:p>
            <a:pPr lvl="4">
              <a:buFontTx/>
              <a:buNone/>
            </a:pPr>
            <a:r>
              <a:rPr lang="en-US" sz="2400" dirty="0"/>
              <a:t>- C.A.R. Hoare</a:t>
            </a:r>
          </a:p>
        </p:txBody>
      </p:sp>
    </p:spTree>
    <p:extLst>
      <p:ext uri="{BB962C8B-B14F-4D97-AF65-F5344CB8AC3E}">
        <p14:creationId xmlns:p14="http://schemas.microsoft.com/office/powerpoint/2010/main" val="144008963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Virtual Machine</a:t>
            </a:r>
          </a:p>
        </p:txBody>
      </p:sp>
      <p:sp>
        <p:nvSpPr>
          <p:cNvPr id="36867" name="Rectangle 3"/>
          <p:cNvSpPr>
            <a:spLocks noGrp="1" noChangeArrowheads="1"/>
          </p:cNvSpPr>
          <p:nvPr>
            <p:ph type="body" idx="1"/>
          </p:nvPr>
        </p:nvSpPr>
        <p:spPr>
          <a:xfrm>
            <a:off x="355600" y="1035050"/>
            <a:ext cx="8178800" cy="717550"/>
          </a:xfrm>
          <a:noFill/>
          <a:ln/>
        </p:spPr>
        <p:txBody>
          <a:bodyPr/>
          <a:lstStyle/>
          <a:p>
            <a:pPr>
              <a:lnSpc>
                <a:spcPct val="80000"/>
              </a:lnSpc>
            </a:pPr>
            <a:r>
              <a:rPr lang="en-US" sz="2400" dirty="0" err="1"/>
              <a:t>Dijkstra</a:t>
            </a:r>
            <a:r>
              <a:rPr lang="en-US" sz="2400" dirty="0"/>
              <a:t>: T.H.E. operating system (1965)</a:t>
            </a:r>
          </a:p>
          <a:p>
            <a:pPr lvl="1">
              <a:lnSpc>
                <a:spcPct val="80000"/>
              </a:lnSpc>
            </a:pPr>
            <a:r>
              <a:rPr lang="en-US" sz="2000" dirty="0"/>
              <a:t>A system should be developed by an ordered set of virtual machines, each built in terms of the ones below it.</a:t>
            </a:r>
          </a:p>
        </p:txBody>
      </p:sp>
      <p:sp>
        <p:nvSpPr>
          <p:cNvPr id="36869" name="Rectangle 5"/>
          <p:cNvSpPr>
            <a:spLocks noChangeArrowheads="1"/>
          </p:cNvSpPr>
          <p:nvPr/>
        </p:nvSpPr>
        <p:spPr bwMode="auto">
          <a:xfrm>
            <a:off x="1581150" y="5054600"/>
            <a:ext cx="5130800" cy="8636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71" name="Rectangle 7"/>
          <p:cNvSpPr>
            <a:spLocks noChangeArrowheads="1"/>
          </p:cNvSpPr>
          <p:nvPr/>
        </p:nvSpPr>
        <p:spPr bwMode="auto">
          <a:xfrm>
            <a:off x="1581150" y="4165600"/>
            <a:ext cx="5130800" cy="8890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73" name="Rectangle 9"/>
          <p:cNvSpPr>
            <a:spLocks noChangeArrowheads="1"/>
          </p:cNvSpPr>
          <p:nvPr/>
        </p:nvSpPr>
        <p:spPr bwMode="auto">
          <a:xfrm>
            <a:off x="1581150" y="3302000"/>
            <a:ext cx="5130800" cy="8636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74" name="Rectangle 10"/>
          <p:cNvSpPr>
            <a:spLocks noChangeArrowheads="1"/>
          </p:cNvSpPr>
          <p:nvPr/>
        </p:nvSpPr>
        <p:spPr bwMode="auto">
          <a:xfrm>
            <a:off x="1574800" y="2451100"/>
            <a:ext cx="5130800" cy="876300"/>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75" name="Rectangle 11"/>
          <p:cNvSpPr>
            <a:spLocks noChangeArrowheads="1"/>
          </p:cNvSpPr>
          <p:nvPr/>
        </p:nvSpPr>
        <p:spPr bwMode="auto">
          <a:xfrm>
            <a:off x="1581150" y="2457450"/>
            <a:ext cx="5130800" cy="8763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76" name="Rectangle 12"/>
          <p:cNvSpPr>
            <a:spLocks noChangeArrowheads="1"/>
          </p:cNvSpPr>
          <p:nvPr/>
        </p:nvSpPr>
        <p:spPr bwMode="auto">
          <a:xfrm>
            <a:off x="6891823" y="5299075"/>
            <a:ext cx="72292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b="0">
                <a:solidFill>
                  <a:srgbClr val="000000"/>
                </a:solidFill>
              </a:rPr>
              <a:t>VM4</a:t>
            </a:r>
          </a:p>
        </p:txBody>
      </p:sp>
      <p:sp>
        <p:nvSpPr>
          <p:cNvPr id="36877" name="Rectangle 13"/>
          <p:cNvSpPr>
            <a:spLocks noChangeArrowheads="1"/>
          </p:cNvSpPr>
          <p:nvPr/>
        </p:nvSpPr>
        <p:spPr bwMode="auto">
          <a:xfrm>
            <a:off x="6891823" y="4397375"/>
            <a:ext cx="72292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b="0">
                <a:solidFill>
                  <a:srgbClr val="000000"/>
                </a:solidFill>
              </a:rPr>
              <a:t>VM3</a:t>
            </a:r>
          </a:p>
        </p:txBody>
      </p:sp>
      <p:sp>
        <p:nvSpPr>
          <p:cNvPr id="36878" name="Rectangle 14"/>
          <p:cNvSpPr>
            <a:spLocks noChangeArrowheads="1"/>
          </p:cNvSpPr>
          <p:nvPr/>
        </p:nvSpPr>
        <p:spPr bwMode="auto">
          <a:xfrm>
            <a:off x="6891823" y="3571875"/>
            <a:ext cx="72292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b="0">
                <a:solidFill>
                  <a:srgbClr val="000000"/>
                </a:solidFill>
              </a:rPr>
              <a:t>VM2</a:t>
            </a:r>
          </a:p>
        </p:txBody>
      </p:sp>
      <p:sp>
        <p:nvSpPr>
          <p:cNvPr id="36879" name="Rectangle 15"/>
          <p:cNvSpPr>
            <a:spLocks noChangeArrowheads="1"/>
          </p:cNvSpPr>
          <p:nvPr/>
        </p:nvSpPr>
        <p:spPr bwMode="auto">
          <a:xfrm>
            <a:off x="6899761" y="2670175"/>
            <a:ext cx="722928"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b="0">
                <a:solidFill>
                  <a:srgbClr val="000000"/>
                </a:solidFill>
              </a:rPr>
              <a:t>VM1</a:t>
            </a:r>
          </a:p>
        </p:txBody>
      </p:sp>
      <p:sp>
        <p:nvSpPr>
          <p:cNvPr id="36880" name="Rectangle 16"/>
          <p:cNvSpPr>
            <a:spLocks noChangeArrowheads="1"/>
          </p:cNvSpPr>
          <p:nvPr/>
        </p:nvSpPr>
        <p:spPr bwMode="auto">
          <a:xfrm>
            <a:off x="2540000" y="2667000"/>
            <a:ext cx="520700" cy="584200"/>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81" name="Rectangle 17"/>
          <p:cNvSpPr>
            <a:spLocks noChangeArrowheads="1"/>
          </p:cNvSpPr>
          <p:nvPr/>
        </p:nvSpPr>
        <p:spPr bwMode="auto">
          <a:xfrm>
            <a:off x="2546350" y="2673350"/>
            <a:ext cx="520700" cy="5842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82" name="Line 18"/>
          <p:cNvSpPr>
            <a:spLocks noChangeShapeType="1"/>
          </p:cNvSpPr>
          <p:nvPr/>
        </p:nvSpPr>
        <p:spPr bwMode="auto">
          <a:xfrm>
            <a:off x="2546350" y="30797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83" name="Line 19"/>
          <p:cNvSpPr>
            <a:spLocks noChangeShapeType="1"/>
          </p:cNvSpPr>
          <p:nvPr/>
        </p:nvSpPr>
        <p:spPr bwMode="auto">
          <a:xfrm>
            <a:off x="2546350" y="29146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84" name="Rectangle 20"/>
          <p:cNvSpPr>
            <a:spLocks noChangeArrowheads="1"/>
          </p:cNvSpPr>
          <p:nvPr/>
        </p:nvSpPr>
        <p:spPr bwMode="auto">
          <a:xfrm>
            <a:off x="2666572" y="2743200"/>
            <a:ext cx="37830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C1</a:t>
            </a:r>
          </a:p>
        </p:txBody>
      </p:sp>
      <p:sp>
        <p:nvSpPr>
          <p:cNvPr id="36885" name="Rectangle 21"/>
          <p:cNvSpPr>
            <a:spLocks noChangeArrowheads="1"/>
          </p:cNvSpPr>
          <p:nvPr/>
        </p:nvSpPr>
        <p:spPr bwMode="auto">
          <a:xfrm>
            <a:off x="2547412" y="2908300"/>
            <a:ext cx="40555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attr</a:t>
            </a:r>
          </a:p>
        </p:txBody>
      </p:sp>
      <p:sp>
        <p:nvSpPr>
          <p:cNvPr id="36886" name="Rectangle 22"/>
          <p:cNvSpPr>
            <a:spLocks noChangeArrowheads="1"/>
          </p:cNvSpPr>
          <p:nvPr/>
        </p:nvSpPr>
        <p:spPr bwMode="auto">
          <a:xfrm>
            <a:off x="2547379" y="3098800"/>
            <a:ext cx="403956"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opr</a:t>
            </a:r>
          </a:p>
        </p:txBody>
      </p:sp>
      <p:sp>
        <p:nvSpPr>
          <p:cNvPr id="36887" name="Rectangle 23"/>
          <p:cNvSpPr>
            <a:spLocks noChangeArrowheads="1"/>
          </p:cNvSpPr>
          <p:nvPr/>
        </p:nvSpPr>
        <p:spPr bwMode="auto">
          <a:xfrm>
            <a:off x="3505200" y="2641600"/>
            <a:ext cx="520700" cy="5842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88" name="Rectangle 24"/>
          <p:cNvSpPr>
            <a:spLocks noChangeArrowheads="1"/>
          </p:cNvSpPr>
          <p:nvPr/>
        </p:nvSpPr>
        <p:spPr bwMode="auto">
          <a:xfrm>
            <a:off x="3511550" y="2647950"/>
            <a:ext cx="520700" cy="5715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89" name="Line 25"/>
          <p:cNvSpPr>
            <a:spLocks noChangeShapeType="1"/>
          </p:cNvSpPr>
          <p:nvPr/>
        </p:nvSpPr>
        <p:spPr bwMode="auto">
          <a:xfrm>
            <a:off x="3511550" y="30543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90" name="Line 26"/>
          <p:cNvSpPr>
            <a:spLocks noChangeShapeType="1"/>
          </p:cNvSpPr>
          <p:nvPr/>
        </p:nvSpPr>
        <p:spPr bwMode="auto">
          <a:xfrm>
            <a:off x="3511550" y="28638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91" name="Rectangle 27"/>
          <p:cNvSpPr>
            <a:spLocks noChangeArrowheads="1"/>
          </p:cNvSpPr>
          <p:nvPr/>
        </p:nvSpPr>
        <p:spPr bwMode="auto">
          <a:xfrm>
            <a:off x="3631772" y="2692400"/>
            <a:ext cx="37830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C1</a:t>
            </a:r>
          </a:p>
        </p:txBody>
      </p:sp>
      <p:sp>
        <p:nvSpPr>
          <p:cNvPr id="36892" name="Rectangle 28"/>
          <p:cNvSpPr>
            <a:spLocks noChangeArrowheads="1"/>
          </p:cNvSpPr>
          <p:nvPr/>
        </p:nvSpPr>
        <p:spPr bwMode="auto">
          <a:xfrm>
            <a:off x="3512612" y="2870200"/>
            <a:ext cx="40555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attr</a:t>
            </a:r>
          </a:p>
        </p:txBody>
      </p:sp>
      <p:sp>
        <p:nvSpPr>
          <p:cNvPr id="36893" name="Rectangle 29"/>
          <p:cNvSpPr>
            <a:spLocks noChangeArrowheads="1"/>
          </p:cNvSpPr>
          <p:nvPr/>
        </p:nvSpPr>
        <p:spPr bwMode="auto">
          <a:xfrm>
            <a:off x="3512579" y="3060700"/>
            <a:ext cx="403956"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opr</a:t>
            </a:r>
          </a:p>
        </p:txBody>
      </p:sp>
      <p:sp>
        <p:nvSpPr>
          <p:cNvPr id="36894" name="Rectangle 30"/>
          <p:cNvSpPr>
            <a:spLocks noChangeArrowheads="1"/>
          </p:cNvSpPr>
          <p:nvPr/>
        </p:nvSpPr>
        <p:spPr bwMode="auto">
          <a:xfrm>
            <a:off x="4686300" y="2667000"/>
            <a:ext cx="520700" cy="5842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95" name="Rectangle 31"/>
          <p:cNvSpPr>
            <a:spLocks noChangeArrowheads="1"/>
          </p:cNvSpPr>
          <p:nvPr/>
        </p:nvSpPr>
        <p:spPr bwMode="auto">
          <a:xfrm>
            <a:off x="4692650" y="2673350"/>
            <a:ext cx="520700" cy="5842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96" name="Line 32"/>
          <p:cNvSpPr>
            <a:spLocks noChangeShapeType="1"/>
          </p:cNvSpPr>
          <p:nvPr/>
        </p:nvSpPr>
        <p:spPr bwMode="auto">
          <a:xfrm>
            <a:off x="4692650" y="30797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97" name="Line 33"/>
          <p:cNvSpPr>
            <a:spLocks noChangeShapeType="1"/>
          </p:cNvSpPr>
          <p:nvPr/>
        </p:nvSpPr>
        <p:spPr bwMode="auto">
          <a:xfrm>
            <a:off x="4692650" y="29146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898" name="Rectangle 34"/>
          <p:cNvSpPr>
            <a:spLocks noChangeArrowheads="1"/>
          </p:cNvSpPr>
          <p:nvPr/>
        </p:nvSpPr>
        <p:spPr bwMode="auto">
          <a:xfrm>
            <a:off x="4811284" y="2743200"/>
            <a:ext cx="37830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C1</a:t>
            </a:r>
          </a:p>
        </p:txBody>
      </p:sp>
      <p:sp>
        <p:nvSpPr>
          <p:cNvPr id="36899" name="Rectangle 35"/>
          <p:cNvSpPr>
            <a:spLocks noChangeArrowheads="1"/>
          </p:cNvSpPr>
          <p:nvPr/>
        </p:nvSpPr>
        <p:spPr bwMode="auto">
          <a:xfrm>
            <a:off x="4692124" y="2908300"/>
            <a:ext cx="40555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attr</a:t>
            </a:r>
          </a:p>
        </p:txBody>
      </p:sp>
      <p:sp>
        <p:nvSpPr>
          <p:cNvPr id="36900" name="Rectangle 36"/>
          <p:cNvSpPr>
            <a:spLocks noChangeArrowheads="1"/>
          </p:cNvSpPr>
          <p:nvPr/>
        </p:nvSpPr>
        <p:spPr bwMode="auto">
          <a:xfrm>
            <a:off x="4692091" y="3098800"/>
            <a:ext cx="403956"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opr</a:t>
            </a:r>
          </a:p>
        </p:txBody>
      </p:sp>
      <p:sp>
        <p:nvSpPr>
          <p:cNvPr id="36901" name="Rectangle 37"/>
          <p:cNvSpPr>
            <a:spLocks noChangeArrowheads="1"/>
          </p:cNvSpPr>
          <p:nvPr/>
        </p:nvSpPr>
        <p:spPr bwMode="auto">
          <a:xfrm>
            <a:off x="3073400" y="3492500"/>
            <a:ext cx="520700" cy="5842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02" name="Rectangle 38"/>
          <p:cNvSpPr>
            <a:spLocks noChangeArrowheads="1"/>
          </p:cNvSpPr>
          <p:nvPr/>
        </p:nvSpPr>
        <p:spPr bwMode="auto">
          <a:xfrm>
            <a:off x="3079750" y="3498850"/>
            <a:ext cx="520700" cy="5842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03" name="Line 39"/>
          <p:cNvSpPr>
            <a:spLocks noChangeShapeType="1"/>
          </p:cNvSpPr>
          <p:nvPr/>
        </p:nvSpPr>
        <p:spPr bwMode="auto">
          <a:xfrm>
            <a:off x="3079750" y="39052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04" name="Line 40"/>
          <p:cNvSpPr>
            <a:spLocks noChangeShapeType="1"/>
          </p:cNvSpPr>
          <p:nvPr/>
        </p:nvSpPr>
        <p:spPr bwMode="auto">
          <a:xfrm>
            <a:off x="3079750" y="37274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05" name="Rectangle 41"/>
          <p:cNvSpPr>
            <a:spLocks noChangeArrowheads="1"/>
          </p:cNvSpPr>
          <p:nvPr/>
        </p:nvSpPr>
        <p:spPr bwMode="auto">
          <a:xfrm>
            <a:off x="3203147" y="3556000"/>
            <a:ext cx="37830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C1</a:t>
            </a:r>
          </a:p>
        </p:txBody>
      </p:sp>
      <p:sp>
        <p:nvSpPr>
          <p:cNvPr id="36906" name="Rectangle 42"/>
          <p:cNvSpPr>
            <a:spLocks noChangeArrowheads="1"/>
          </p:cNvSpPr>
          <p:nvPr/>
        </p:nvSpPr>
        <p:spPr bwMode="auto">
          <a:xfrm>
            <a:off x="3083987" y="3733800"/>
            <a:ext cx="40555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attr</a:t>
            </a:r>
          </a:p>
        </p:txBody>
      </p:sp>
      <p:sp>
        <p:nvSpPr>
          <p:cNvPr id="36907" name="Rectangle 43"/>
          <p:cNvSpPr>
            <a:spLocks noChangeArrowheads="1"/>
          </p:cNvSpPr>
          <p:nvPr/>
        </p:nvSpPr>
        <p:spPr bwMode="auto">
          <a:xfrm>
            <a:off x="3083954" y="3911600"/>
            <a:ext cx="403956"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opr</a:t>
            </a:r>
          </a:p>
        </p:txBody>
      </p:sp>
      <p:sp>
        <p:nvSpPr>
          <p:cNvPr id="36908" name="Rectangle 44"/>
          <p:cNvSpPr>
            <a:spLocks noChangeArrowheads="1"/>
          </p:cNvSpPr>
          <p:nvPr/>
        </p:nvSpPr>
        <p:spPr bwMode="auto">
          <a:xfrm>
            <a:off x="4368800" y="3441700"/>
            <a:ext cx="520700" cy="5842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09" name="Rectangle 45"/>
          <p:cNvSpPr>
            <a:spLocks noChangeArrowheads="1"/>
          </p:cNvSpPr>
          <p:nvPr/>
        </p:nvSpPr>
        <p:spPr bwMode="auto">
          <a:xfrm>
            <a:off x="4375150" y="3448050"/>
            <a:ext cx="520700" cy="5842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10" name="Line 46"/>
          <p:cNvSpPr>
            <a:spLocks noChangeShapeType="1"/>
          </p:cNvSpPr>
          <p:nvPr/>
        </p:nvSpPr>
        <p:spPr bwMode="auto">
          <a:xfrm>
            <a:off x="4375150" y="38544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11" name="Line 47"/>
          <p:cNvSpPr>
            <a:spLocks noChangeShapeType="1"/>
          </p:cNvSpPr>
          <p:nvPr/>
        </p:nvSpPr>
        <p:spPr bwMode="auto">
          <a:xfrm>
            <a:off x="4375150" y="36893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12" name="Rectangle 48"/>
          <p:cNvSpPr>
            <a:spLocks noChangeArrowheads="1"/>
          </p:cNvSpPr>
          <p:nvPr/>
        </p:nvSpPr>
        <p:spPr bwMode="auto">
          <a:xfrm>
            <a:off x="4490609" y="3517900"/>
            <a:ext cx="37830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C1</a:t>
            </a:r>
          </a:p>
        </p:txBody>
      </p:sp>
      <p:sp>
        <p:nvSpPr>
          <p:cNvPr id="36913" name="Rectangle 49"/>
          <p:cNvSpPr>
            <a:spLocks noChangeArrowheads="1"/>
          </p:cNvSpPr>
          <p:nvPr/>
        </p:nvSpPr>
        <p:spPr bwMode="auto">
          <a:xfrm>
            <a:off x="4371449" y="3695700"/>
            <a:ext cx="40555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attr</a:t>
            </a:r>
          </a:p>
        </p:txBody>
      </p:sp>
      <p:sp>
        <p:nvSpPr>
          <p:cNvPr id="36914" name="Rectangle 50"/>
          <p:cNvSpPr>
            <a:spLocks noChangeArrowheads="1"/>
          </p:cNvSpPr>
          <p:nvPr/>
        </p:nvSpPr>
        <p:spPr bwMode="auto">
          <a:xfrm>
            <a:off x="4371416" y="3873500"/>
            <a:ext cx="403956"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opr</a:t>
            </a:r>
          </a:p>
        </p:txBody>
      </p:sp>
      <p:sp>
        <p:nvSpPr>
          <p:cNvPr id="36915" name="Rectangle 51"/>
          <p:cNvSpPr>
            <a:spLocks noChangeArrowheads="1"/>
          </p:cNvSpPr>
          <p:nvPr/>
        </p:nvSpPr>
        <p:spPr bwMode="auto">
          <a:xfrm>
            <a:off x="4787900" y="4305300"/>
            <a:ext cx="533400" cy="5969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16" name="Rectangle 52"/>
          <p:cNvSpPr>
            <a:spLocks noChangeArrowheads="1"/>
          </p:cNvSpPr>
          <p:nvPr/>
        </p:nvSpPr>
        <p:spPr bwMode="auto">
          <a:xfrm>
            <a:off x="4794250" y="4311650"/>
            <a:ext cx="520700" cy="5969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17" name="Line 53"/>
          <p:cNvSpPr>
            <a:spLocks noChangeShapeType="1"/>
          </p:cNvSpPr>
          <p:nvPr/>
        </p:nvSpPr>
        <p:spPr bwMode="auto">
          <a:xfrm>
            <a:off x="4794250" y="4730750"/>
            <a:ext cx="5334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18" name="Line 54"/>
          <p:cNvSpPr>
            <a:spLocks noChangeShapeType="1"/>
          </p:cNvSpPr>
          <p:nvPr/>
        </p:nvSpPr>
        <p:spPr bwMode="auto">
          <a:xfrm>
            <a:off x="4794250" y="4552950"/>
            <a:ext cx="5334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19" name="Rectangle 55"/>
          <p:cNvSpPr>
            <a:spLocks noChangeArrowheads="1"/>
          </p:cNvSpPr>
          <p:nvPr/>
        </p:nvSpPr>
        <p:spPr bwMode="auto">
          <a:xfrm>
            <a:off x="4919234" y="4381500"/>
            <a:ext cx="37830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C1</a:t>
            </a:r>
          </a:p>
        </p:txBody>
      </p:sp>
      <p:sp>
        <p:nvSpPr>
          <p:cNvPr id="36920" name="Rectangle 56"/>
          <p:cNvSpPr>
            <a:spLocks noChangeArrowheads="1"/>
          </p:cNvSpPr>
          <p:nvPr/>
        </p:nvSpPr>
        <p:spPr bwMode="auto">
          <a:xfrm>
            <a:off x="4800074" y="4559300"/>
            <a:ext cx="40555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attr</a:t>
            </a:r>
          </a:p>
        </p:txBody>
      </p:sp>
      <p:sp>
        <p:nvSpPr>
          <p:cNvPr id="36921" name="Rectangle 57"/>
          <p:cNvSpPr>
            <a:spLocks noChangeArrowheads="1"/>
          </p:cNvSpPr>
          <p:nvPr/>
        </p:nvSpPr>
        <p:spPr bwMode="auto">
          <a:xfrm>
            <a:off x="4800041" y="4737100"/>
            <a:ext cx="403956"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opr</a:t>
            </a:r>
          </a:p>
        </p:txBody>
      </p:sp>
      <p:sp>
        <p:nvSpPr>
          <p:cNvPr id="36922" name="Rectangle 58"/>
          <p:cNvSpPr>
            <a:spLocks noChangeArrowheads="1"/>
          </p:cNvSpPr>
          <p:nvPr/>
        </p:nvSpPr>
        <p:spPr bwMode="auto">
          <a:xfrm>
            <a:off x="2857500" y="4394200"/>
            <a:ext cx="533400" cy="5842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23" name="Rectangle 59"/>
          <p:cNvSpPr>
            <a:spLocks noChangeArrowheads="1"/>
          </p:cNvSpPr>
          <p:nvPr/>
        </p:nvSpPr>
        <p:spPr bwMode="auto">
          <a:xfrm>
            <a:off x="2863850" y="4400550"/>
            <a:ext cx="520700" cy="5842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24" name="Line 60"/>
          <p:cNvSpPr>
            <a:spLocks noChangeShapeType="1"/>
          </p:cNvSpPr>
          <p:nvPr/>
        </p:nvSpPr>
        <p:spPr bwMode="auto">
          <a:xfrm>
            <a:off x="2863850" y="4806950"/>
            <a:ext cx="5334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25" name="Line 61"/>
          <p:cNvSpPr>
            <a:spLocks noChangeShapeType="1"/>
          </p:cNvSpPr>
          <p:nvPr/>
        </p:nvSpPr>
        <p:spPr bwMode="auto">
          <a:xfrm>
            <a:off x="2863850" y="4641850"/>
            <a:ext cx="5334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26" name="Rectangle 62"/>
          <p:cNvSpPr>
            <a:spLocks noChangeArrowheads="1"/>
          </p:cNvSpPr>
          <p:nvPr/>
        </p:nvSpPr>
        <p:spPr bwMode="auto">
          <a:xfrm>
            <a:off x="2988834" y="4470400"/>
            <a:ext cx="37830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C1</a:t>
            </a:r>
          </a:p>
        </p:txBody>
      </p:sp>
      <p:sp>
        <p:nvSpPr>
          <p:cNvPr id="36927" name="Rectangle 63"/>
          <p:cNvSpPr>
            <a:spLocks noChangeArrowheads="1"/>
          </p:cNvSpPr>
          <p:nvPr/>
        </p:nvSpPr>
        <p:spPr bwMode="auto">
          <a:xfrm>
            <a:off x="2869674" y="4635500"/>
            <a:ext cx="40555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attr</a:t>
            </a:r>
          </a:p>
        </p:txBody>
      </p:sp>
      <p:sp>
        <p:nvSpPr>
          <p:cNvPr id="36928" name="Rectangle 64"/>
          <p:cNvSpPr>
            <a:spLocks noChangeArrowheads="1"/>
          </p:cNvSpPr>
          <p:nvPr/>
        </p:nvSpPr>
        <p:spPr bwMode="auto">
          <a:xfrm>
            <a:off x="2869641" y="4826000"/>
            <a:ext cx="403956"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opr</a:t>
            </a:r>
          </a:p>
        </p:txBody>
      </p:sp>
      <p:sp>
        <p:nvSpPr>
          <p:cNvPr id="36929" name="Rectangle 65"/>
          <p:cNvSpPr>
            <a:spLocks noChangeArrowheads="1"/>
          </p:cNvSpPr>
          <p:nvPr/>
        </p:nvSpPr>
        <p:spPr bwMode="auto">
          <a:xfrm>
            <a:off x="4038600" y="5219700"/>
            <a:ext cx="520700" cy="5842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30" name="Rectangle 66"/>
          <p:cNvSpPr>
            <a:spLocks noChangeArrowheads="1"/>
          </p:cNvSpPr>
          <p:nvPr/>
        </p:nvSpPr>
        <p:spPr bwMode="auto">
          <a:xfrm>
            <a:off x="4044950" y="5226050"/>
            <a:ext cx="520700" cy="5842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31" name="Line 67"/>
          <p:cNvSpPr>
            <a:spLocks noChangeShapeType="1"/>
          </p:cNvSpPr>
          <p:nvPr/>
        </p:nvSpPr>
        <p:spPr bwMode="auto">
          <a:xfrm>
            <a:off x="4044950" y="56324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32" name="Line 68"/>
          <p:cNvSpPr>
            <a:spLocks noChangeShapeType="1"/>
          </p:cNvSpPr>
          <p:nvPr/>
        </p:nvSpPr>
        <p:spPr bwMode="auto">
          <a:xfrm>
            <a:off x="4044950" y="5454650"/>
            <a:ext cx="520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36933" name="Rectangle 69"/>
          <p:cNvSpPr>
            <a:spLocks noChangeArrowheads="1"/>
          </p:cNvSpPr>
          <p:nvPr/>
        </p:nvSpPr>
        <p:spPr bwMode="auto">
          <a:xfrm>
            <a:off x="4168347" y="5283200"/>
            <a:ext cx="37830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C1</a:t>
            </a:r>
          </a:p>
        </p:txBody>
      </p:sp>
      <p:sp>
        <p:nvSpPr>
          <p:cNvPr id="36934" name="Rectangle 70"/>
          <p:cNvSpPr>
            <a:spLocks noChangeArrowheads="1"/>
          </p:cNvSpPr>
          <p:nvPr/>
        </p:nvSpPr>
        <p:spPr bwMode="auto">
          <a:xfrm>
            <a:off x="4049187" y="5461000"/>
            <a:ext cx="405558"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dirty="0" err="1">
                <a:solidFill>
                  <a:srgbClr val="000000"/>
                </a:solidFill>
              </a:rPr>
              <a:t>attr</a:t>
            </a:r>
            <a:endParaRPr lang="en-US" sz="1200" b="0" dirty="0">
              <a:solidFill>
                <a:srgbClr val="000000"/>
              </a:solidFill>
            </a:endParaRPr>
          </a:p>
        </p:txBody>
      </p:sp>
      <p:sp>
        <p:nvSpPr>
          <p:cNvPr id="36935" name="Rectangle 71"/>
          <p:cNvSpPr>
            <a:spLocks noChangeArrowheads="1"/>
          </p:cNvSpPr>
          <p:nvPr/>
        </p:nvSpPr>
        <p:spPr bwMode="auto">
          <a:xfrm>
            <a:off x="4049154" y="5638800"/>
            <a:ext cx="403956" cy="27443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200" b="0">
                <a:solidFill>
                  <a:srgbClr val="000000"/>
                </a:solidFill>
              </a:rPr>
              <a:t>opr</a:t>
            </a:r>
          </a:p>
        </p:txBody>
      </p:sp>
      <p:sp>
        <p:nvSpPr>
          <p:cNvPr id="36936" name="Rectangle 72"/>
          <p:cNvSpPr>
            <a:spLocks noChangeArrowheads="1"/>
          </p:cNvSpPr>
          <p:nvPr/>
        </p:nvSpPr>
        <p:spPr bwMode="auto">
          <a:xfrm>
            <a:off x="3766573" y="1882775"/>
            <a:ext cx="1137780"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Problem</a:t>
            </a:r>
          </a:p>
        </p:txBody>
      </p:sp>
      <p:sp>
        <p:nvSpPr>
          <p:cNvPr id="36937" name="Rectangle 73"/>
          <p:cNvSpPr>
            <a:spLocks noChangeArrowheads="1"/>
          </p:cNvSpPr>
          <p:nvPr/>
        </p:nvSpPr>
        <p:spPr bwMode="auto">
          <a:xfrm>
            <a:off x="3191479" y="6048375"/>
            <a:ext cx="2078417"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 Existing System</a:t>
            </a:r>
          </a:p>
        </p:txBody>
      </p:sp>
    </p:spTree>
    <p:extLst>
      <p:ext uri="{BB962C8B-B14F-4D97-AF65-F5344CB8AC3E}">
        <p14:creationId xmlns:p14="http://schemas.microsoft.com/office/powerpoint/2010/main" val="415002950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Virtual Machine</a:t>
            </a:r>
          </a:p>
        </p:txBody>
      </p:sp>
      <p:sp>
        <p:nvSpPr>
          <p:cNvPr id="37891" name="Rectangle 3"/>
          <p:cNvSpPr>
            <a:spLocks noGrp="1" noChangeArrowheads="1"/>
          </p:cNvSpPr>
          <p:nvPr>
            <p:ph type="body" idx="1"/>
          </p:nvPr>
        </p:nvSpPr>
        <p:spPr>
          <a:xfrm>
            <a:off x="373063" y="1041400"/>
            <a:ext cx="8255000" cy="5351463"/>
          </a:xfrm>
          <a:noFill/>
          <a:ln/>
        </p:spPr>
        <p:txBody>
          <a:bodyPr/>
          <a:lstStyle/>
          <a:p>
            <a:r>
              <a:rPr lang="en-US"/>
              <a:t>A virtual machine is an abstraction </a:t>
            </a:r>
          </a:p>
          <a:p>
            <a:pPr lvl="1"/>
            <a:r>
              <a:rPr lang="en-US"/>
              <a:t>It provides a set of attributes and operations.</a:t>
            </a:r>
          </a:p>
          <a:p>
            <a:r>
              <a:rPr lang="en-US"/>
              <a:t>A virtual machine is a subsystem </a:t>
            </a:r>
          </a:p>
          <a:p>
            <a:pPr lvl="1"/>
            <a:r>
              <a:rPr lang="en-US"/>
              <a:t>It is connected to higher and lower level virtual machines by </a:t>
            </a:r>
            <a:r>
              <a:rPr lang="en-US">
                <a:solidFill>
                  <a:srgbClr val="FF0000"/>
                </a:solidFill>
              </a:rPr>
              <a:t>"provides services for"</a:t>
            </a:r>
            <a:r>
              <a:rPr lang="en-US"/>
              <a:t> associations.</a:t>
            </a:r>
          </a:p>
          <a:p>
            <a:r>
              <a:rPr lang="en-US"/>
              <a:t>Virtual machines can implement two types of software architecture</a:t>
            </a:r>
          </a:p>
          <a:p>
            <a:pPr lvl="1"/>
            <a:r>
              <a:rPr lang="en-US"/>
              <a:t>Open and closed architectures.</a:t>
            </a:r>
            <a:br>
              <a:rPr lang="en-US"/>
            </a:br>
            <a:endParaRPr lang="en-US"/>
          </a:p>
        </p:txBody>
      </p:sp>
    </p:spTree>
    <p:extLst>
      <p:ext uri="{BB962C8B-B14F-4D97-AF65-F5344CB8AC3E}">
        <p14:creationId xmlns:p14="http://schemas.microsoft.com/office/powerpoint/2010/main" val="310618406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19288" y="179388"/>
            <a:ext cx="7924712" cy="688975"/>
          </a:xfrm>
          <a:noFill/>
          <a:ln/>
        </p:spPr>
        <p:txBody>
          <a:bodyPr/>
          <a:lstStyle/>
          <a:p>
            <a:r>
              <a:rPr lang="en-US" sz="2400" dirty="0"/>
              <a:t>Closed Architecture (Opaque Layering)</a:t>
            </a:r>
          </a:p>
        </p:txBody>
      </p:sp>
      <p:sp>
        <p:nvSpPr>
          <p:cNvPr id="39939" name="Rectangle 3"/>
          <p:cNvSpPr>
            <a:spLocks noGrp="1" noChangeArrowheads="1"/>
          </p:cNvSpPr>
          <p:nvPr>
            <p:ph type="body" idx="1"/>
          </p:nvPr>
        </p:nvSpPr>
        <p:spPr>
          <a:xfrm>
            <a:off x="370327" y="1588330"/>
            <a:ext cx="4064000" cy="3617840"/>
          </a:xfrm>
          <a:noFill/>
          <a:ln/>
        </p:spPr>
        <p:txBody>
          <a:bodyPr/>
          <a:lstStyle/>
          <a:p>
            <a:r>
              <a:rPr lang="en-US" dirty="0"/>
              <a:t>Any layer can only invoke operations from the immediate layer below </a:t>
            </a:r>
          </a:p>
          <a:p>
            <a:r>
              <a:rPr lang="en-US" dirty="0"/>
              <a:t>Design goal: </a:t>
            </a:r>
            <a:r>
              <a:rPr lang="en-US" b="1" dirty="0"/>
              <a:t>High maintainability, flexibility</a:t>
            </a:r>
          </a:p>
        </p:txBody>
      </p:sp>
      <p:grpSp>
        <p:nvGrpSpPr>
          <p:cNvPr id="40176" name="Group 240"/>
          <p:cNvGrpSpPr>
            <a:grpSpLocks/>
          </p:cNvGrpSpPr>
          <p:nvPr/>
        </p:nvGrpSpPr>
        <p:grpSpPr bwMode="auto">
          <a:xfrm>
            <a:off x="4591050" y="2438400"/>
            <a:ext cx="3973513" cy="2814638"/>
            <a:chOff x="2892" y="1536"/>
            <a:chExt cx="2503" cy="1773"/>
          </a:xfrm>
        </p:grpSpPr>
        <p:sp>
          <p:nvSpPr>
            <p:cNvPr id="40027" name="Rectangle 91"/>
            <p:cNvSpPr>
              <a:spLocks noChangeArrowheads="1"/>
            </p:cNvSpPr>
            <p:nvPr/>
          </p:nvSpPr>
          <p:spPr bwMode="auto">
            <a:xfrm>
              <a:off x="2892" y="2866"/>
              <a:ext cx="2160" cy="443"/>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029" name="Rectangle 93"/>
            <p:cNvSpPr>
              <a:spLocks noChangeArrowheads="1"/>
            </p:cNvSpPr>
            <p:nvPr/>
          </p:nvSpPr>
          <p:spPr bwMode="auto">
            <a:xfrm>
              <a:off x="2892" y="2423"/>
              <a:ext cx="2160" cy="444"/>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031" name="Rectangle 95"/>
            <p:cNvSpPr>
              <a:spLocks noChangeArrowheads="1"/>
            </p:cNvSpPr>
            <p:nvPr/>
          </p:nvSpPr>
          <p:spPr bwMode="auto">
            <a:xfrm>
              <a:off x="2892" y="1978"/>
              <a:ext cx="2160" cy="444"/>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033" name="Rectangle 97"/>
            <p:cNvSpPr>
              <a:spLocks noChangeArrowheads="1"/>
            </p:cNvSpPr>
            <p:nvPr/>
          </p:nvSpPr>
          <p:spPr bwMode="auto">
            <a:xfrm>
              <a:off x="2892" y="1536"/>
              <a:ext cx="2160" cy="443"/>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034" name="Rectangle 98"/>
            <p:cNvSpPr>
              <a:spLocks noChangeArrowheads="1"/>
            </p:cNvSpPr>
            <p:nvPr/>
          </p:nvSpPr>
          <p:spPr bwMode="auto">
            <a:xfrm>
              <a:off x="5139" y="3027"/>
              <a:ext cx="25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rPr>
                <a:t>VM4</a:t>
              </a:r>
              <a:endParaRPr lang="en-US"/>
            </a:p>
          </p:txBody>
        </p:sp>
        <p:sp>
          <p:nvSpPr>
            <p:cNvPr id="40035" name="Rectangle 99"/>
            <p:cNvSpPr>
              <a:spLocks noChangeArrowheads="1"/>
            </p:cNvSpPr>
            <p:nvPr/>
          </p:nvSpPr>
          <p:spPr bwMode="auto">
            <a:xfrm>
              <a:off x="5139" y="2585"/>
              <a:ext cx="25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rPr>
                <a:t>VM3</a:t>
              </a:r>
              <a:endParaRPr lang="en-US"/>
            </a:p>
          </p:txBody>
        </p:sp>
        <p:sp>
          <p:nvSpPr>
            <p:cNvPr id="40036" name="Rectangle 100"/>
            <p:cNvSpPr>
              <a:spLocks noChangeArrowheads="1"/>
            </p:cNvSpPr>
            <p:nvPr/>
          </p:nvSpPr>
          <p:spPr bwMode="auto">
            <a:xfrm>
              <a:off x="5139" y="2140"/>
              <a:ext cx="25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rPr>
                <a:t>VM2</a:t>
              </a:r>
              <a:endParaRPr lang="en-US"/>
            </a:p>
          </p:txBody>
        </p:sp>
        <p:sp>
          <p:nvSpPr>
            <p:cNvPr id="40037" name="Rectangle 101"/>
            <p:cNvSpPr>
              <a:spLocks noChangeArrowheads="1"/>
            </p:cNvSpPr>
            <p:nvPr/>
          </p:nvSpPr>
          <p:spPr bwMode="auto">
            <a:xfrm>
              <a:off x="5142" y="1697"/>
              <a:ext cx="253"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rPr>
                <a:t>VM1</a:t>
              </a:r>
              <a:endParaRPr lang="en-US"/>
            </a:p>
          </p:txBody>
        </p:sp>
        <p:grpSp>
          <p:nvGrpSpPr>
            <p:cNvPr id="40111" name="Group 175"/>
            <p:cNvGrpSpPr>
              <a:grpSpLocks/>
            </p:cNvGrpSpPr>
            <p:nvPr/>
          </p:nvGrpSpPr>
          <p:grpSpPr bwMode="auto">
            <a:xfrm>
              <a:off x="3296" y="1609"/>
              <a:ext cx="229" cy="298"/>
              <a:chOff x="3296" y="1646"/>
              <a:chExt cx="229" cy="298"/>
            </a:xfrm>
          </p:grpSpPr>
          <p:sp>
            <p:nvSpPr>
              <p:cNvPr id="40038" name="Rectangle 102"/>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039" name="Rectangle 103"/>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040" name="Line 104"/>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041" name="Line 105"/>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042" name="Rectangle 106"/>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043" name="Rectangle 107"/>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044" name="Rectangle 108"/>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sp>
          <p:nvSpPr>
            <p:cNvPr id="40096" name="Line 160"/>
            <p:cNvSpPr>
              <a:spLocks noChangeShapeType="1"/>
            </p:cNvSpPr>
            <p:nvPr/>
          </p:nvSpPr>
          <p:spPr bwMode="auto">
            <a:xfrm>
              <a:off x="4119" y="2145"/>
              <a:ext cx="122" cy="406"/>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097" name="Line 161"/>
            <p:cNvSpPr>
              <a:spLocks noChangeShapeType="1"/>
            </p:cNvSpPr>
            <p:nvPr/>
          </p:nvSpPr>
          <p:spPr bwMode="auto">
            <a:xfrm>
              <a:off x="4336" y="1907"/>
              <a:ext cx="151" cy="144"/>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099" name="Line 163"/>
            <p:cNvSpPr>
              <a:spLocks noChangeShapeType="1"/>
            </p:cNvSpPr>
            <p:nvPr/>
          </p:nvSpPr>
          <p:spPr bwMode="auto">
            <a:xfrm>
              <a:off x="3429" y="1907"/>
              <a:ext cx="461" cy="238"/>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09" name="Line 173"/>
            <p:cNvSpPr>
              <a:spLocks noChangeShapeType="1"/>
            </p:cNvSpPr>
            <p:nvPr/>
          </p:nvSpPr>
          <p:spPr bwMode="auto">
            <a:xfrm flipH="1">
              <a:off x="3658" y="2162"/>
              <a:ext cx="237" cy="389"/>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10" name="Line 174"/>
            <p:cNvSpPr>
              <a:spLocks noChangeShapeType="1"/>
            </p:cNvSpPr>
            <p:nvPr/>
          </p:nvSpPr>
          <p:spPr bwMode="auto">
            <a:xfrm flipH="1">
              <a:off x="3451" y="2740"/>
              <a:ext cx="803" cy="463"/>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0112" name="Group 176"/>
            <p:cNvGrpSpPr>
              <a:grpSpLocks/>
            </p:cNvGrpSpPr>
            <p:nvPr/>
          </p:nvGrpSpPr>
          <p:grpSpPr bwMode="auto">
            <a:xfrm>
              <a:off x="4221" y="1609"/>
              <a:ext cx="229" cy="298"/>
              <a:chOff x="3296" y="1646"/>
              <a:chExt cx="229" cy="298"/>
            </a:xfrm>
          </p:grpSpPr>
          <p:sp>
            <p:nvSpPr>
              <p:cNvPr id="40113" name="Rectangle 177"/>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114" name="Rectangle 178"/>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115" name="Line 179"/>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16" name="Line 180"/>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17" name="Rectangle 181"/>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118" name="Rectangle 182"/>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119" name="Rectangle 183"/>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0120" name="Group 184"/>
            <p:cNvGrpSpPr>
              <a:grpSpLocks/>
            </p:cNvGrpSpPr>
            <p:nvPr/>
          </p:nvGrpSpPr>
          <p:grpSpPr bwMode="auto">
            <a:xfrm>
              <a:off x="3708" y="1609"/>
              <a:ext cx="229" cy="298"/>
              <a:chOff x="3296" y="1646"/>
              <a:chExt cx="229" cy="298"/>
            </a:xfrm>
          </p:grpSpPr>
          <p:sp>
            <p:nvSpPr>
              <p:cNvPr id="40121" name="Rectangle 185"/>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122" name="Rectangle 186"/>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123" name="Line 187"/>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24" name="Line 188"/>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25" name="Rectangle 189"/>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126" name="Rectangle 190"/>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127" name="Rectangle 191"/>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0128" name="Group 192"/>
            <p:cNvGrpSpPr>
              <a:grpSpLocks/>
            </p:cNvGrpSpPr>
            <p:nvPr/>
          </p:nvGrpSpPr>
          <p:grpSpPr bwMode="auto">
            <a:xfrm>
              <a:off x="3890" y="2051"/>
              <a:ext cx="229" cy="298"/>
              <a:chOff x="3296" y="1646"/>
              <a:chExt cx="229" cy="298"/>
            </a:xfrm>
          </p:grpSpPr>
          <p:sp>
            <p:nvSpPr>
              <p:cNvPr id="40129" name="Rectangle 193"/>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130" name="Rectangle 194"/>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131" name="Line 195"/>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32" name="Line 196"/>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33" name="Rectangle 197"/>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134" name="Rectangle 198"/>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135" name="Rectangle 199"/>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0136" name="Group 200"/>
            <p:cNvGrpSpPr>
              <a:grpSpLocks/>
            </p:cNvGrpSpPr>
            <p:nvPr/>
          </p:nvGrpSpPr>
          <p:grpSpPr bwMode="auto">
            <a:xfrm>
              <a:off x="4393" y="2051"/>
              <a:ext cx="229" cy="298"/>
              <a:chOff x="3296" y="1646"/>
              <a:chExt cx="229" cy="298"/>
            </a:xfrm>
          </p:grpSpPr>
          <p:sp>
            <p:nvSpPr>
              <p:cNvPr id="40137" name="Rectangle 201"/>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138" name="Rectangle 202"/>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139" name="Line 203"/>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40" name="Line 204"/>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41" name="Rectangle 205"/>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142" name="Rectangle 206"/>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143" name="Rectangle 207"/>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0144" name="Group 208"/>
            <p:cNvGrpSpPr>
              <a:grpSpLocks/>
            </p:cNvGrpSpPr>
            <p:nvPr/>
          </p:nvGrpSpPr>
          <p:grpSpPr bwMode="auto">
            <a:xfrm>
              <a:off x="3429" y="2496"/>
              <a:ext cx="229" cy="298"/>
              <a:chOff x="3296" y="1646"/>
              <a:chExt cx="229" cy="298"/>
            </a:xfrm>
          </p:grpSpPr>
          <p:sp>
            <p:nvSpPr>
              <p:cNvPr id="40145" name="Rectangle 209"/>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146" name="Rectangle 210"/>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147" name="Line 211"/>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48" name="Line 212"/>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49" name="Rectangle 213"/>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150" name="Rectangle 214"/>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151" name="Rectangle 215"/>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0152" name="Group 216"/>
            <p:cNvGrpSpPr>
              <a:grpSpLocks/>
            </p:cNvGrpSpPr>
            <p:nvPr/>
          </p:nvGrpSpPr>
          <p:grpSpPr bwMode="auto">
            <a:xfrm>
              <a:off x="4241" y="2496"/>
              <a:ext cx="229" cy="298"/>
              <a:chOff x="3296" y="1646"/>
              <a:chExt cx="229" cy="298"/>
            </a:xfrm>
          </p:grpSpPr>
          <p:sp>
            <p:nvSpPr>
              <p:cNvPr id="40153" name="Rectangle 217"/>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154" name="Rectangle 218"/>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155" name="Line 219"/>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56" name="Line 220"/>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57" name="Rectangle 221"/>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158" name="Rectangle 222"/>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159" name="Rectangle 223"/>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0160" name="Group 224"/>
            <p:cNvGrpSpPr>
              <a:grpSpLocks/>
            </p:cNvGrpSpPr>
            <p:nvPr/>
          </p:nvGrpSpPr>
          <p:grpSpPr bwMode="auto">
            <a:xfrm>
              <a:off x="3219" y="2939"/>
              <a:ext cx="229" cy="298"/>
              <a:chOff x="3296" y="1646"/>
              <a:chExt cx="229" cy="298"/>
            </a:xfrm>
          </p:grpSpPr>
          <p:sp>
            <p:nvSpPr>
              <p:cNvPr id="40161" name="Rectangle 225"/>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162" name="Rectangle 226"/>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163" name="Line 227"/>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64" name="Line 228"/>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65" name="Rectangle 229"/>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166" name="Rectangle 230"/>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167" name="Rectangle 231"/>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0168" name="Group 232"/>
            <p:cNvGrpSpPr>
              <a:grpSpLocks/>
            </p:cNvGrpSpPr>
            <p:nvPr/>
          </p:nvGrpSpPr>
          <p:grpSpPr bwMode="auto">
            <a:xfrm>
              <a:off x="4241" y="2938"/>
              <a:ext cx="229" cy="298"/>
              <a:chOff x="3296" y="1646"/>
              <a:chExt cx="229" cy="298"/>
            </a:xfrm>
          </p:grpSpPr>
          <p:sp>
            <p:nvSpPr>
              <p:cNvPr id="40169" name="Rectangle 233"/>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170" name="Rectangle 234"/>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171" name="Line 235"/>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72" name="Line 236"/>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173" name="Rectangle 237"/>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174" name="Rectangle 238"/>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175" name="Rectangle 239"/>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spTree>
    <p:extLst>
      <p:ext uri="{BB962C8B-B14F-4D97-AF65-F5344CB8AC3E}">
        <p14:creationId xmlns:p14="http://schemas.microsoft.com/office/powerpoint/2010/main" val="128243163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05070" y="179388"/>
            <a:ext cx="7238930" cy="688975"/>
          </a:xfrm>
          <a:noFill/>
          <a:ln/>
        </p:spPr>
        <p:txBody>
          <a:bodyPr/>
          <a:lstStyle/>
          <a:p>
            <a:r>
              <a:rPr lang="en-US" sz="2400" dirty="0"/>
              <a:t>Open Architecture (Transparent Layering)</a:t>
            </a:r>
          </a:p>
        </p:txBody>
      </p:sp>
      <p:sp>
        <p:nvSpPr>
          <p:cNvPr id="40964" name="Rectangle 4"/>
          <p:cNvSpPr>
            <a:spLocks noGrp="1" noChangeArrowheads="1"/>
          </p:cNvSpPr>
          <p:nvPr>
            <p:ph type="body" idx="1"/>
          </p:nvPr>
        </p:nvSpPr>
        <p:spPr>
          <a:xfrm>
            <a:off x="408036" y="1469399"/>
            <a:ext cx="4064000" cy="2976506"/>
          </a:xfrm>
          <a:noFill/>
          <a:ln/>
        </p:spPr>
        <p:txBody>
          <a:bodyPr/>
          <a:lstStyle/>
          <a:p>
            <a:r>
              <a:rPr lang="en-US" dirty="0"/>
              <a:t>Any layer can invoke operations from any layers below</a:t>
            </a:r>
          </a:p>
          <a:p>
            <a:r>
              <a:rPr lang="en-US" dirty="0"/>
              <a:t>Design goal: </a:t>
            </a:r>
            <a:r>
              <a:rPr lang="en-US" b="1" dirty="0"/>
              <a:t>Runtime efficiency</a:t>
            </a:r>
          </a:p>
        </p:txBody>
      </p:sp>
      <p:sp>
        <p:nvSpPr>
          <p:cNvPr id="40974" name="Rectangle 14"/>
          <p:cNvSpPr>
            <a:spLocks noChangeArrowheads="1"/>
          </p:cNvSpPr>
          <p:nvPr/>
        </p:nvSpPr>
        <p:spPr bwMode="auto">
          <a:xfrm>
            <a:off x="4713287" y="3799486"/>
            <a:ext cx="3429000" cy="703263"/>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975" name="Rectangle 15"/>
          <p:cNvSpPr>
            <a:spLocks noChangeArrowheads="1"/>
          </p:cNvSpPr>
          <p:nvPr/>
        </p:nvSpPr>
        <p:spPr bwMode="auto">
          <a:xfrm>
            <a:off x="4713287" y="3096224"/>
            <a:ext cx="3429000" cy="704850"/>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976" name="Rectangle 16"/>
          <p:cNvSpPr>
            <a:spLocks noChangeArrowheads="1"/>
          </p:cNvSpPr>
          <p:nvPr/>
        </p:nvSpPr>
        <p:spPr bwMode="auto">
          <a:xfrm>
            <a:off x="4713287" y="2389786"/>
            <a:ext cx="3429000" cy="704850"/>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977" name="Rectangle 17"/>
          <p:cNvSpPr>
            <a:spLocks noChangeArrowheads="1"/>
          </p:cNvSpPr>
          <p:nvPr/>
        </p:nvSpPr>
        <p:spPr bwMode="auto">
          <a:xfrm>
            <a:off x="4713287" y="1688111"/>
            <a:ext cx="3429000" cy="703263"/>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978" name="Rectangle 18"/>
          <p:cNvSpPr>
            <a:spLocks noChangeArrowheads="1"/>
          </p:cNvSpPr>
          <p:nvPr/>
        </p:nvSpPr>
        <p:spPr bwMode="auto">
          <a:xfrm>
            <a:off x="8280400" y="4055074"/>
            <a:ext cx="401637"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rPr>
              <a:t>VM4</a:t>
            </a:r>
            <a:endParaRPr lang="en-US"/>
          </a:p>
        </p:txBody>
      </p:sp>
      <p:sp>
        <p:nvSpPr>
          <p:cNvPr id="40979" name="Rectangle 19"/>
          <p:cNvSpPr>
            <a:spLocks noChangeArrowheads="1"/>
          </p:cNvSpPr>
          <p:nvPr/>
        </p:nvSpPr>
        <p:spPr bwMode="auto">
          <a:xfrm>
            <a:off x="8280400" y="3353399"/>
            <a:ext cx="401637"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rPr>
              <a:t>VM3</a:t>
            </a:r>
            <a:endParaRPr lang="en-US"/>
          </a:p>
        </p:txBody>
      </p:sp>
      <p:sp>
        <p:nvSpPr>
          <p:cNvPr id="40980" name="Rectangle 20"/>
          <p:cNvSpPr>
            <a:spLocks noChangeArrowheads="1"/>
          </p:cNvSpPr>
          <p:nvPr/>
        </p:nvSpPr>
        <p:spPr bwMode="auto">
          <a:xfrm>
            <a:off x="8280400" y="2646961"/>
            <a:ext cx="401637"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rPr>
              <a:t>VM2</a:t>
            </a:r>
            <a:endParaRPr lang="en-US"/>
          </a:p>
        </p:txBody>
      </p:sp>
      <p:sp>
        <p:nvSpPr>
          <p:cNvPr id="40981" name="Rectangle 21"/>
          <p:cNvSpPr>
            <a:spLocks noChangeArrowheads="1"/>
          </p:cNvSpPr>
          <p:nvPr/>
        </p:nvSpPr>
        <p:spPr bwMode="auto">
          <a:xfrm>
            <a:off x="8285162" y="1943699"/>
            <a:ext cx="401638"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rPr>
              <a:t>VM1</a:t>
            </a:r>
            <a:endParaRPr lang="en-US"/>
          </a:p>
        </p:txBody>
      </p:sp>
      <p:grpSp>
        <p:nvGrpSpPr>
          <p:cNvPr id="40982" name="Group 22"/>
          <p:cNvGrpSpPr>
            <a:grpSpLocks/>
          </p:cNvGrpSpPr>
          <p:nvPr/>
        </p:nvGrpSpPr>
        <p:grpSpPr bwMode="auto">
          <a:xfrm>
            <a:off x="5354637" y="1803999"/>
            <a:ext cx="363538" cy="473075"/>
            <a:chOff x="3296" y="1646"/>
            <a:chExt cx="229" cy="298"/>
          </a:xfrm>
        </p:grpSpPr>
        <p:sp>
          <p:nvSpPr>
            <p:cNvPr id="40983" name="Rectangle 23"/>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984" name="Rectangle 24"/>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985" name="Line 25"/>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86" name="Line 26"/>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87" name="Rectangle 27"/>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0988" name="Rectangle 28"/>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0989" name="Rectangle 29"/>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sp>
        <p:nvSpPr>
          <p:cNvPr id="40991" name="Line 31"/>
          <p:cNvSpPr>
            <a:spLocks noChangeShapeType="1"/>
          </p:cNvSpPr>
          <p:nvPr/>
        </p:nvSpPr>
        <p:spPr bwMode="auto">
          <a:xfrm flipH="1">
            <a:off x="6977062" y="2277074"/>
            <a:ext cx="28575" cy="935037"/>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2" name="Line 32"/>
          <p:cNvSpPr>
            <a:spLocks noChangeShapeType="1"/>
          </p:cNvSpPr>
          <p:nvPr/>
        </p:nvSpPr>
        <p:spPr bwMode="auto">
          <a:xfrm>
            <a:off x="5565775" y="2277074"/>
            <a:ext cx="241300" cy="935037"/>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3" name="Line 33"/>
          <p:cNvSpPr>
            <a:spLocks noChangeShapeType="1"/>
          </p:cNvSpPr>
          <p:nvPr/>
        </p:nvSpPr>
        <p:spPr bwMode="auto">
          <a:xfrm flipH="1">
            <a:off x="5381625" y="2277074"/>
            <a:ext cx="184150" cy="1638300"/>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4" name="Line 34"/>
          <p:cNvSpPr>
            <a:spLocks noChangeShapeType="1"/>
          </p:cNvSpPr>
          <p:nvPr/>
        </p:nvSpPr>
        <p:spPr bwMode="auto">
          <a:xfrm flipH="1">
            <a:off x="5600700" y="2978749"/>
            <a:ext cx="879475" cy="1355725"/>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0995" name="Group 35"/>
          <p:cNvGrpSpPr>
            <a:grpSpLocks/>
          </p:cNvGrpSpPr>
          <p:nvPr/>
        </p:nvGrpSpPr>
        <p:grpSpPr bwMode="auto">
          <a:xfrm>
            <a:off x="6823075" y="1803999"/>
            <a:ext cx="363537" cy="473075"/>
            <a:chOff x="3296" y="1646"/>
            <a:chExt cx="229" cy="298"/>
          </a:xfrm>
        </p:grpSpPr>
        <p:sp>
          <p:nvSpPr>
            <p:cNvPr id="40996" name="Rectangle 36"/>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0997" name="Rectangle 37"/>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0998" name="Line 38"/>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9" name="Line 39"/>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0" name="Rectangle 40"/>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1001" name="Rectangle 41"/>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1002" name="Rectangle 42"/>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1003" name="Group 43"/>
          <p:cNvGrpSpPr>
            <a:grpSpLocks/>
          </p:cNvGrpSpPr>
          <p:nvPr/>
        </p:nvGrpSpPr>
        <p:grpSpPr bwMode="auto">
          <a:xfrm>
            <a:off x="6008687" y="1803999"/>
            <a:ext cx="363538" cy="473075"/>
            <a:chOff x="3296" y="1646"/>
            <a:chExt cx="229" cy="298"/>
          </a:xfrm>
        </p:grpSpPr>
        <p:sp>
          <p:nvSpPr>
            <p:cNvPr id="41004" name="Rectangle 44"/>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005" name="Rectangle 45"/>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1006" name="Line 46"/>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7" name="Line 47"/>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8" name="Rectangle 48"/>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1009" name="Rectangle 49"/>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1010" name="Rectangle 50"/>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1011" name="Group 51"/>
          <p:cNvGrpSpPr>
            <a:grpSpLocks/>
          </p:cNvGrpSpPr>
          <p:nvPr/>
        </p:nvGrpSpPr>
        <p:grpSpPr bwMode="auto">
          <a:xfrm>
            <a:off x="6297612" y="2505674"/>
            <a:ext cx="363538" cy="473075"/>
            <a:chOff x="3296" y="1646"/>
            <a:chExt cx="229" cy="298"/>
          </a:xfrm>
        </p:grpSpPr>
        <p:sp>
          <p:nvSpPr>
            <p:cNvPr id="41012" name="Rectangle 52"/>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013" name="Rectangle 53"/>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1014" name="Line 54"/>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15" name="Line 55"/>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16" name="Rectangle 56"/>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1017" name="Rectangle 57"/>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1018" name="Rectangle 58"/>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1019" name="Group 59"/>
          <p:cNvGrpSpPr>
            <a:grpSpLocks/>
          </p:cNvGrpSpPr>
          <p:nvPr/>
        </p:nvGrpSpPr>
        <p:grpSpPr bwMode="auto">
          <a:xfrm>
            <a:off x="7096125" y="2505674"/>
            <a:ext cx="363537" cy="473075"/>
            <a:chOff x="3296" y="1646"/>
            <a:chExt cx="229" cy="298"/>
          </a:xfrm>
        </p:grpSpPr>
        <p:sp>
          <p:nvSpPr>
            <p:cNvPr id="41020" name="Rectangle 60"/>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021" name="Rectangle 61"/>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1022" name="Line 62"/>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3" name="Line 63"/>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4" name="Rectangle 64"/>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1025" name="Rectangle 65"/>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1026" name="Rectangle 66"/>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1027" name="Group 67"/>
          <p:cNvGrpSpPr>
            <a:grpSpLocks/>
          </p:cNvGrpSpPr>
          <p:nvPr/>
        </p:nvGrpSpPr>
        <p:grpSpPr bwMode="auto">
          <a:xfrm>
            <a:off x="5565775" y="3212111"/>
            <a:ext cx="363537" cy="473075"/>
            <a:chOff x="3296" y="1646"/>
            <a:chExt cx="229" cy="298"/>
          </a:xfrm>
        </p:grpSpPr>
        <p:sp>
          <p:nvSpPr>
            <p:cNvPr id="41028" name="Rectangle 68"/>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029" name="Rectangle 69"/>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1030" name="Line 70"/>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31" name="Line 71"/>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32" name="Rectangle 72"/>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1033" name="Rectangle 73"/>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1034" name="Rectangle 74"/>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1035" name="Group 75"/>
          <p:cNvGrpSpPr>
            <a:grpSpLocks/>
          </p:cNvGrpSpPr>
          <p:nvPr/>
        </p:nvGrpSpPr>
        <p:grpSpPr bwMode="auto">
          <a:xfrm>
            <a:off x="6854825" y="3212111"/>
            <a:ext cx="363537" cy="473075"/>
            <a:chOff x="3296" y="1646"/>
            <a:chExt cx="229" cy="298"/>
          </a:xfrm>
        </p:grpSpPr>
        <p:sp>
          <p:nvSpPr>
            <p:cNvPr id="41036" name="Rectangle 76"/>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037" name="Rectangle 77"/>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1038" name="Line 78"/>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39" name="Line 79"/>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40" name="Rectangle 80"/>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1041" name="Rectangle 81"/>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1042" name="Rectangle 82"/>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1043" name="Group 83"/>
          <p:cNvGrpSpPr>
            <a:grpSpLocks/>
          </p:cNvGrpSpPr>
          <p:nvPr/>
        </p:nvGrpSpPr>
        <p:grpSpPr bwMode="auto">
          <a:xfrm>
            <a:off x="5232400" y="3915374"/>
            <a:ext cx="363537" cy="473075"/>
            <a:chOff x="3296" y="1646"/>
            <a:chExt cx="229" cy="298"/>
          </a:xfrm>
        </p:grpSpPr>
        <p:sp>
          <p:nvSpPr>
            <p:cNvPr id="41044" name="Rectangle 84"/>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045" name="Rectangle 85"/>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1046" name="Line 86"/>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47" name="Line 87"/>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48" name="Rectangle 88"/>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1049" name="Rectangle 89"/>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1050" name="Rectangle 90"/>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grpSp>
        <p:nvGrpSpPr>
          <p:cNvPr id="41051" name="Group 91"/>
          <p:cNvGrpSpPr>
            <a:grpSpLocks/>
          </p:cNvGrpSpPr>
          <p:nvPr/>
        </p:nvGrpSpPr>
        <p:grpSpPr bwMode="auto">
          <a:xfrm>
            <a:off x="6854825" y="3913786"/>
            <a:ext cx="363537" cy="473075"/>
            <a:chOff x="3296" y="1646"/>
            <a:chExt cx="229" cy="298"/>
          </a:xfrm>
        </p:grpSpPr>
        <p:sp>
          <p:nvSpPr>
            <p:cNvPr id="41052" name="Rectangle 92"/>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053" name="Rectangle 93"/>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1054" name="Line 94"/>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55" name="Line 95"/>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56" name="Rectangle 96"/>
            <p:cNvSpPr>
              <a:spLocks noChangeArrowheads="1"/>
            </p:cNvSpPr>
            <p:nvPr/>
          </p:nvSpPr>
          <p:spPr bwMode="auto">
            <a:xfrm>
              <a:off x="3373" y="1680"/>
              <a:ext cx="7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800" b="0">
                  <a:solidFill>
                    <a:srgbClr val="000000"/>
                  </a:solidFill>
                </a:rPr>
                <a:t>C1</a:t>
              </a:r>
              <a:endParaRPr lang="en-US"/>
            </a:p>
          </p:txBody>
        </p:sp>
        <p:sp>
          <p:nvSpPr>
            <p:cNvPr id="41057" name="Rectangle 97"/>
            <p:cNvSpPr>
              <a:spLocks noChangeArrowheads="1"/>
            </p:cNvSpPr>
            <p:nvPr/>
          </p:nvSpPr>
          <p:spPr bwMode="auto">
            <a:xfrm>
              <a:off x="3326" y="1770"/>
              <a:ext cx="85"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attr</a:t>
              </a:r>
              <a:endParaRPr lang="en-US"/>
            </a:p>
          </p:txBody>
        </p:sp>
        <p:sp>
          <p:nvSpPr>
            <p:cNvPr id="41058" name="Rectangle 98"/>
            <p:cNvSpPr>
              <a:spLocks noChangeArrowheads="1"/>
            </p:cNvSpPr>
            <p:nvPr/>
          </p:nvSpPr>
          <p:spPr bwMode="auto">
            <a:xfrm>
              <a:off x="3326" y="1867"/>
              <a:ext cx="64" cy="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800" b="0">
                  <a:solidFill>
                    <a:srgbClr val="000000"/>
                  </a:solidFill>
                </a:rPr>
                <a:t>op</a:t>
              </a:r>
              <a:endParaRPr lang="en-US"/>
            </a:p>
          </p:txBody>
        </p:sp>
      </p:grpSp>
    </p:spTree>
    <p:extLst>
      <p:ext uri="{BB962C8B-B14F-4D97-AF65-F5344CB8AC3E}">
        <p14:creationId xmlns:p14="http://schemas.microsoft.com/office/powerpoint/2010/main" val="354355082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902" y="179388"/>
            <a:ext cx="8458098" cy="688975"/>
          </a:xfrm>
          <a:noFill/>
          <a:ln/>
        </p:spPr>
        <p:txBody>
          <a:bodyPr/>
          <a:lstStyle/>
          <a:p>
            <a:r>
              <a:rPr lang="en-US" dirty="0"/>
              <a:t>Properties of Layered Systems</a:t>
            </a:r>
          </a:p>
        </p:txBody>
      </p:sp>
      <p:sp>
        <p:nvSpPr>
          <p:cNvPr id="41987" name="Rectangle 3"/>
          <p:cNvSpPr>
            <a:spLocks noGrp="1" noChangeArrowheads="1"/>
          </p:cNvSpPr>
          <p:nvPr>
            <p:ph type="body" idx="1"/>
          </p:nvPr>
        </p:nvSpPr>
        <p:spPr>
          <a:xfrm>
            <a:off x="355600" y="914400"/>
            <a:ext cx="8661400" cy="4921250"/>
          </a:xfrm>
          <a:noFill/>
          <a:ln/>
        </p:spPr>
        <p:txBody>
          <a:bodyPr/>
          <a:lstStyle/>
          <a:p>
            <a:r>
              <a:rPr lang="en-US" sz="2400" dirty="0"/>
              <a:t>Layered systems are </a:t>
            </a:r>
            <a:r>
              <a:rPr lang="en-US" sz="2400" b="1" i="1" dirty="0"/>
              <a:t>hierarchical</a:t>
            </a:r>
            <a:r>
              <a:rPr lang="en-US" sz="2400" dirty="0"/>
              <a:t>. They are desirable because hierarchy reduces complexity (by low coupling).</a:t>
            </a:r>
          </a:p>
          <a:p>
            <a:r>
              <a:rPr lang="en-US" sz="2400" dirty="0"/>
              <a:t>Closed architectures are more portable.</a:t>
            </a:r>
          </a:p>
          <a:p>
            <a:r>
              <a:rPr lang="en-US" sz="2400" dirty="0"/>
              <a:t>Open architectures are more efficient.</a:t>
            </a:r>
          </a:p>
          <a:p>
            <a:r>
              <a:rPr lang="en-US" sz="2400" dirty="0"/>
              <a:t>If a subsystem is a layer, it is often called a virtual machine.</a:t>
            </a:r>
          </a:p>
          <a:p>
            <a:endParaRPr lang="en-US" sz="2000" dirty="0"/>
          </a:p>
        </p:txBody>
      </p:sp>
    </p:spTree>
    <p:extLst>
      <p:ext uri="{BB962C8B-B14F-4D97-AF65-F5344CB8AC3E}">
        <p14:creationId xmlns:p14="http://schemas.microsoft.com/office/powerpoint/2010/main" val="292763591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26" name="Rectangle 70"/>
          <p:cNvSpPr>
            <a:spLocks noChangeArrowheads="1"/>
          </p:cNvSpPr>
          <p:nvPr/>
        </p:nvSpPr>
        <p:spPr bwMode="auto">
          <a:xfrm>
            <a:off x="4524375" y="5170488"/>
            <a:ext cx="2206625" cy="427037"/>
          </a:xfrm>
          <a:prstGeom prst="rect">
            <a:avLst/>
          </a:prstGeom>
          <a:noFill/>
          <a:ln w="412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127" name="Rectangle 71"/>
          <p:cNvSpPr>
            <a:spLocks noChangeArrowheads="1"/>
          </p:cNvSpPr>
          <p:nvPr/>
        </p:nvSpPr>
        <p:spPr bwMode="auto">
          <a:xfrm>
            <a:off x="4524375" y="5969000"/>
            <a:ext cx="2206625" cy="444500"/>
          </a:xfrm>
          <a:prstGeom prst="rect">
            <a:avLst/>
          </a:prstGeom>
          <a:noFill/>
          <a:ln w="412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128" name="Rectangle 72"/>
          <p:cNvSpPr>
            <a:spLocks noChangeArrowheads="1"/>
          </p:cNvSpPr>
          <p:nvPr/>
        </p:nvSpPr>
        <p:spPr bwMode="auto">
          <a:xfrm>
            <a:off x="4524375" y="4356100"/>
            <a:ext cx="2206625" cy="444500"/>
          </a:xfrm>
          <a:prstGeom prst="rect">
            <a:avLst/>
          </a:prstGeom>
          <a:noFill/>
          <a:ln w="412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129" name="Rectangle 73"/>
          <p:cNvSpPr>
            <a:spLocks noChangeArrowheads="1"/>
          </p:cNvSpPr>
          <p:nvPr/>
        </p:nvSpPr>
        <p:spPr bwMode="auto">
          <a:xfrm>
            <a:off x="4524375" y="3559175"/>
            <a:ext cx="2206625" cy="444500"/>
          </a:xfrm>
          <a:prstGeom prst="rect">
            <a:avLst/>
          </a:prstGeom>
          <a:noFill/>
          <a:ln w="412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130" name="Rectangle 74"/>
          <p:cNvSpPr>
            <a:spLocks noChangeArrowheads="1"/>
          </p:cNvSpPr>
          <p:nvPr/>
        </p:nvSpPr>
        <p:spPr bwMode="auto">
          <a:xfrm>
            <a:off x="4524375" y="2762250"/>
            <a:ext cx="2206625" cy="427038"/>
          </a:xfrm>
          <a:prstGeom prst="rect">
            <a:avLst/>
          </a:prstGeom>
          <a:noFill/>
          <a:ln w="412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131" name="Rectangle 75"/>
          <p:cNvSpPr>
            <a:spLocks noChangeArrowheads="1"/>
          </p:cNvSpPr>
          <p:nvPr/>
        </p:nvSpPr>
        <p:spPr bwMode="auto">
          <a:xfrm>
            <a:off x="4524375" y="1187450"/>
            <a:ext cx="2206625" cy="425450"/>
          </a:xfrm>
          <a:prstGeom prst="rect">
            <a:avLst/>
          </a:prstGeom>
          <a:noFill/>
          <a:ln w="412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45132" name="Group 76"/>
          <p:cNvGrpSpPr>
            <a:grpSpLocks/>
          </p:cNvGrpSpPr>
          <p:nvPr/>
        </p:nvGrpSpPr>
        <p:grpSpPr bwMode="auto">
          <a:xfrm>
            <a:off x="4505325" y="882650"/>
            <a:ext cx="796925" cy="334963"/>
            <a:chOff x="2522" y="160"/>
            <a:chExt cx="555" cy="233"/>
          </a:xfrm>
        </p:grpSpPr>
        <p:sp>
          <p:nvSpPr>
            <p:cNvPr id="45133" name="Freeform 77"/>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Lst>
              <a:ahLst/>
              <a:cxnLst>
                <a:cxn ang="0">
                  <a:pos x="T0" y="T1"/>
                </a:cxn>
                <a:cxn ang="0">
                  <a:pos x="T2" y="T3"/>
                </a:cxn>
                <a:cxn ang="0">
                  <a:pos x="T4" y="T5"/>
                </a:cxn>
                <a:cxn ang="0">
                  <a:pos x="T6" y="T7"/>
                </a:cxn>
                <a:cxn ang="0">
                  <a:pos x="T8" y="T9"/>
                </a:cxn>
                <a:cxn ang="0">
                  <a:pos x="T10" y="T11"/>
                </a:cxn>
                <a:cxn ang="0">
                  <a:pos x="T12" y="T13"/>
                </a:cxn>
              </a:cxnLst>
              <a:rect l="0" t="0" r="r" b="b"/>
              <a:pathLst>
                <a:path w="129" h="233">
                  <a:moveTo>
                    <a:pt x="0" y="220"/>
                  </a:moveTo>
                  <a:lnTo>
                    <a:pt x="26" y="233"/>
                  </a:lnTo>
                  <a:lnTo>
                    <a:pt x="129" y="26"/>
                  </a:lnTo>
                  <a:lnTo>
                    <a:pt x="116" y="0"/>
                  </a:lnTo>
                  <a:lnTo>
                    <a:pt x="116" y="0"/>
                  </a:lnTo>
                  <a:lnTo>
                    <a:pt x="103" y="13"/>
                  </a:lnTo>
                  <a:lnTo>
                    <a:pt x="0" y="2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34" name="Freeform 78"/>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35" name="Freeform 79"/>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36" name="Freeform 80"/>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29" h="26">
                  <a:moveTo>
                    <a:pt x="529" y="26"/>
                  </a:moveTo>
                  <a:lnTo>
                    <a:pt x="529" y="0"/>
                  </a:lnTo>
                  <a:lnTo>
                    <a:pt x="13" y="0"/>
                  </a:lnTo>
                  <a:lnTo>
                    <a:pt x="0" y="13"/>
                  </a:lnTo>
                  <a:lnTo>
                    <a:pt x="0" y="26"/>
                  </a:lnTo>
                  <a:lnTo>
                    <a:pt x="13" y="26"/>
                  </a:lnTo>
                  <a:lnTo>
                    <a:pt x="529" y="2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45137" name="Freeform 81"/>
          <p:cNvSpPr>
            <a:spLocks/>
          </p:cNvSpPr>
          <p:nvPr/>
        </p:nvSpPr>
        <p:spPr bwMode="auto">
          <a:xfrm>
            <a:off x="4505325" y="1649413"/>
            <a:ext cx="185738" cy="334962"/>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Lst>
            <a:ahLst/>
            <a:cxnLst>
              <a:cxn ang="0">
                <a:pos x="T0" y="T1"/>
              </a:cxn>
              <a:cxn ang="0">
                <a:pos x="T2" y="T3"/>
              </a:cxn>
              <a:cxn ang="0">
                <a:pos x="T4" y="T5"/>
              </a:cxn>
              <a:cxn ang="0">
                <a:pos x="T6" y="T7"/>
              </a:cxn>
              <a:cxn ang="0">
                <a:pos x="T8" y="T9"/>
              </a:cxn>
              <a:cxn ang="0">
                <a:pos x="T10" y="T11"/>
              </a:cxn>
              <a:cxn ang="0">
                <a:pos x="T12" y="T13"/>
              </a:cxn>
            </a:cxnLst>
            <a:rect l="0" t="0" r="r" b="b"/>
            <a:pathLst>
              <a:path w="129" h="233">
                <a:moveTo>
                  <a:pt x="0" y="220"/>
                </a:moveTo>
                <a:lnTo>
                  <a:pt x="26" y="233"/>
                </a:lnTo>
                <a:lnTo>
                  <a:pt x="129" y="26"/>
                </a:lnTo>
                <a:lnTo>
                  <a:pt x="116" y="0"/>
                </a:lnTo>
                <a:lnTo>
                  <a:pt x="116" y="0"/>
                </a:lnTo>
                <a:lnTo>
                  <a:pt x="103" y="13"/>
                </a:lnTo>
                <a:lnTo>
                  <a:pt x="0" y="2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38" name="Freeform 82"/>
          <p:cNvSpPr>
            <a:spLocks/>
          </p:cNvSpPr>
          <p:nvPr/>
        </p:nvSpPr>
        <p:spPr bwMode="auto">
          <a:xfrm>
            <a:off x="4672013" y="1649413"/>
            <a:ext cx="463550" cy="38100"/>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39" name="Freeform 83"/>
          <p:cNvSpPr>
            <a:spLocks/>
          </p:cNvSpPr>
          <p:nvPr/>
        </p:nvSpPr>
        <p:spPr bwMode="auto">
          <a:xfrm>
            <a:off x="5099050" y="1668463"/>
            <a:ext cx="203200" cy="315912"/>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40" name="Freeform 84"/>
          <p:cNvSpPr>
            <a:spLocks/>
          </p:cNvSpPr>
          <p:nvPr/>
        </p:nvSpPr>
        <p:spPr bwMode="auto">
          <a:xfrm>
            <a:off x="4505325" y="1946275"/>
            <a:ext cx="760413" cy="38100"/>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29" h="26">
                <a:moveTo>
                  <a:pt x="529" y="26"/>
                </a:moveTo>
                <a:lnTo>
                  <a:pt x="529" y="0"/>
                </a:lnTo>
                <a:lnTo>
                  <a:pt x="13" y="0"/>
                </a:lnTo>
                <a:lnTo>
                  <a:pt x="0" y="13"/>
                </a:lnTo>
                <a:lnTo>
                  <a:pt x="0" y="26"/>
                </a:lnTo>
                <a:lnTo>
                  <a:pt x="13" y="26"/>
                </a:lnTo>
                <a:lnTo>
                  <a:pt x="529" y="2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41" name="Rectangle 85"/>
          <p:cNvSpPr>
            <a:spLocks noChangeArrowheads="1"/>
          </p:cNvSpPr>
          <p:nvPr/>
        </p:nvSpPr>
        <p:spPr bwMode="auto">
          <a:xfrm>
            <a:off x="4524375" y="1965325"/>
            <a:ext cx="2206625" cy="427038"/>
          </a:xfrm>
          <a:prstGeom prst="rect">
            <a:avLst/>
          </a:prstGeom>
          <a:noFill/>
          <a:ln w="412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45142" name="Group 86"/>
          <p:cNvGrpSpPr>
            <a:grpSpLocks/>
          </p:cNvGrpSpPr>
          <p:nvPr/>
        </p:nvGrpSpPr>
        <p:grpSpPr bwMode="auto">
          <a:xfrm>
            <a:off x="4505325" y="2454275"/>
            <a:ext cx="796925" cy="333375"/>
            <a:chOff x="2522" y="1270"/>
            <a:chExt cx="555" cy="232"/>
          </a:xfrm>
        </p:grpSpPr>
        <p:sp>
          <p:nvSpPr>
            <p:cNvPr id="45143" name="Freeform 87"/>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20"/>
                  </a:moveTo>
                  <a:lnTo>
                    <a:pt x="26" y="232"/>
                  </a:lnTo>
                  <a:lnTo>
                    <a:pt x="129" y="26"/>
                  </a:lnTo>
                  <a:lnTo>
                    <a:pt x="116" y="0"/>
                  </a:lnTo>
                  <a:lnTo>
                    <a:pt x="116" y="0"/>
                  </a:lnTo>
                  <a:lnTo>
                    <a:pt x="103" y="13"/>
                  </a:lnTo>
                  <a:lnTo>
                    <a:pt x="0" y="2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44" name="Freeform 88"/>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45" name="Freeform 89"/>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46" name="Freeform 90"/>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29" h="25">
                  <a:moveTo>
                    <a:pt x="529" y="25"/>
                  </a:moveTo>
                  <a:lnTo>
                    <a:pt x="529" y="0"/>
                  </a:lnTo>
                  <a:lnTo>
                    <a:pt x="13" y="0"/>
                  </a:lnTo>
                  <a:lnTo>
                    <a:pt x="0" y="13"/>
                  </a:lnTo>
                  <a:lnTo>
                    <a:pt x="0" y="25"/>
                  </a:lnTo>
                  <a:lnTo>
                    <a:pt x="13" y="25"/>
                  </a:lnTo>
                  <a:lnTo>
                    <a:pt x="529" y="2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5147" name="Group 91"/>
          <p:cNvGrpSpPr>
            <a:grpSpLocks/>
          </p:cNvGrpSpPr>
          <p:nvPr/>
        </p:nvGrpSpPr>
        <p:grpSpPr bwMode="auto">
          <a:xfrm>
            <a:off x="4505325" y="3251200"/>
            <a:ext cx="796925" cy="333375"/>
            <a:chOff x="2522" y="1825"/>
            <a:chExt cx="555" cy="232"/>
          </a:xfrm>
        </p:grpSpPr>
        <p:sp>
          <p:nvSpPr>
            <p:cNvPr id="45148" name="Freeform 92"/>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20"/>
                  </a:moveTo>
                  <a:lnTo>
                    <a:pt x="26" y="232"/>
                  </a:lnTo>
                  <a:lnTo>
                    <a:pt x="129" y="26"/>
                  </a:lnTo>
                  <a:lnTo>
                    <a:pt x="116" y="0"/>
                  </a:lnTo>
                  <a:lnTo>
                    <a:pt x="116" y="0"/>
                  </a:lnTo>
                  <a:lnTo>
                    <a:pt x="103" y="13"/>
                  </a:lnTo>
                  <a:lnTo>
                    <a:pt x="0" y="2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49" name="Freeform 93"/>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50" name="Freeform 94"/>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51" name="Freeform 95"/>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29" h="25">
                  <a:moveTo>
                    <a:pt x="529" y="25"/>
                  </a:moveTo>
                  <a:lnTo>
                    <a:pt x="529" y="0"/>
                  </a:lnTo>
                  <a:lnTo>
                    <a:pt x="13" y="0"/>
                  </a:lnTo>
                  <a:lnTo>
                    <a:pt x="0" y="13"/>
                  </a:lnTo>
                  <a:lnTo>
                    <a:pt x="0" y="25"/>
                  </a:lnTo>
                  <a:lnTo>
                    <a:pt x="13" y="25"/>
                  </a:lnTo>
                  <a:lnTo>
                    <a:pt x="529" y="2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5152" name="Group 96"/>
          <p:cNvGrpSpPr>
            <a:grpSpLocks/>
          </p:cNvGrpSpPr>
          <p:nvPr/>
        </p:nvGrpSpPr>
        <p:grpSpPr bwMode="auto">
          <a:xfrm>
            <a:off x="4505325" y="4048125"/>
            <a:ext cx="796925" cy="333375"/>
            <a:chOff x="2522" y="2380"/>
            <a:chExt cx="555" cy="232"/>
          </a:xfrm>
        </p:grpSpPr>
        <p:sp>
          <p:nvSpPr>
            <p:cNvPr id="45153" name="Freeform 97"/>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19"/>
                  </a:moveTo>
                  <a:lnTo>
                    <a:pt x="26" y="232"/>
                  </a:lnTo>
                  <a:lnTo>
                    <a:pt x="129" y="26"/>
                  </a:lnTo>
                  <a:lnTo>
                    <a:pt x="116" y="0"/>
                  </a:lnTo>
                  <a:lnTo>
                    <a:pt x="116" y="0"/>
                  </a:lnTo>
                  <a:lnTo>
                    <a:pt x="103" y="13"/>
                  </a:lnTo>
                  <a:lnTo>
                    <a:pt x="0" y="2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54" name="Freeform 98"/>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55" name="Freeform 99"/>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56" name="Freeform 100"/>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29" h="25">
                  <a:moveTo>
                    <a:pt x="529" y="25"/>
                  </a:moveTo>
                  <a:lnTo>
                    <a:pt x="529" y="0"/>
                  </a:lnTo>
                  <a:lnTo>
                    <a:pt x="13" y="0"/>
                  </a:lnTo>
                  <a:lnTo>
                    <a:pt x="0" y="12"/>
                  </a:lnTo>
                  <a:lnTo>
                    <a:pt x="0" y="25"/>
                  </a:lnTo>
                  <a:lnTo>
                    <a:pt x="13" y="25"/>
                  </a:lnTo>
                  <a:lnTo>
                    <a:pt x="529" y="2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5157" name="Group 101"/>
          <p:cNvGrpSpPr>
            <a:grpSpLocks/>
          </p:cNvGrpSpPr>
          <p:nvPr/>
        </p:nvGrpSpPr>
        <p:grpSpPr bwMode="auto">
          <a:xfrm>
            <a:off x="4505325" y="4864100"/>
            <a:ext cx="796925" cy="333375"/>
            <a:chOff x="2522" y="2948"/>
            <a:chExt cx="555" cy="232"/>
          </a:xfrm>
        </p:grpSpPr>
        <p:sp>
          <p:nvSpPr>
            <p:cNvPr id="45158" name="Freeform 102"/>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19"/>
                  </a:moveTo>
                  <a:lnTo>
                    <a:pt x="26" y="232"/>
                  </a:lnTo>
                  <a:lnTo>
                    <a:pt x="129" y="26"/>
                  </a:lnTo>
                  <a:lnTo>
                    <a:pt x="116" y="0"/>
                  </a:lnTo>
                  <a:lnTo>
                    <a:pt x="116" y="0"/>
                  </a:lnTo>
                  <a:lnTo>
                    <a:pt x="103" y="13"/>
                  </a:lnTo>
                  <a:lnTo>
                    <a:pt x="0" y="2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59" name="Freeform 103"/>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60" name="Freeform 104"/>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61" name="Freeform 105"/>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29" h="26">
                  <a:moveTo>
                    <a:pt x="529" y="26"/>
                  </a:moveTo>
                  <a:lnTo>
                    <a:pt x="529" y="0"/>
                  </a:lnTo>
                  <a:lnTo>
                    <a:pt x="13" y="0"/>
                  </a:lnTo>
                  <a:lnTo>
                    <a:pt x="0" y="13"/>
                  </a:lnTo>
                  <a:lnTo>
                    <a:pt x="0" y="26"/>
                  </a:lnTo>
                  <a:lnTo>
                    <a:pt x="13" y="26"/>
                  </a:lnTo>
                  <a:lnTo>
                    <a:pt x="529" y="2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5162" name="Group 106"/>
          <p:cNvGrpSpPr>
            <a:grpSpLocks/>
          </p:cNvGrpSpPr>
          <p:nvPr/>
        </p:nvGrpSpPr>
        <p:grpSpPr bwMode="auto">
          <a:xfrm>
            <a:off x="4505325" y="5661025"/>
            <a:ext cx="796925" cy="333375"/>
            <a:chOff x="2522" y="3503"/>
            <a:chExt cx="555" cy="232"/>
          </a:xfrm>
        </p:grpSpPr>
        <p:sp>
          <p:nvSpPr>
            <p:cNvPr id="45163" name="Freeform 107"/>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19"/>
                  </a:moveTo>
                  <a:lnTo>
                    <a:pt x="26" y="232"/>
                  </a:lnTo>
                  <a:lnTo>
                    <a:pt x="129" y="26"/>
                  </a:lnTo>
                  <a:lnTo>
                    <a:pt x="116" y="0"/>
                  </a:lnTo>
                  <a:lnTo>
                    <a:pt x="116" y="0"/>
                  </a:lnTo>
                  <a:lnTo>
                    <a:pt x="103" y="13"/>
                  </a:lnTo>
                  <a:lnTo>
                    <a:pt x="0" y="2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64" name="Freeform 108"/>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65" name="Freeform 109"/>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66" name="Freeform 110"/>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29" h="26">
                  <a:moveTo>
                    <a:pt x="529" y="26"/>
                  </a:moveTo>
                  <a:lnTo>
                    <a:pt x="529" y="0"/>
                  </a:lnTo>
                  <a:lnTo>
                    <a:pt x="13" y="0"/>
                  </a:lnTo>
                  <a:lnTo>
                    <a:pt x="0" y="13"/>
                  </a:lnTo>
                  <a:lnTo>
                    <a:pt x="0" y="26"/>
                  </a:lnTo>
                  <a:lnTo>
                    <a:pt x="13" y="26"/>
                  </a:lnTo>
                  <a:lnTo>
                    <a:pt x="529" y="2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45167" name="Rectangle 111"/>
          <p:cNvSpPr>
            <a:spLocks noChangeArrowheads="1"/>
          </p:cNvSpPr>
          <p:nvPr/>
        </p:nvSpPr>
        <p:spPr bwMode="auto">
          <a:xfrm>
            <a:off x="5019675" y="1290638"/>
            <a:ext cx="13414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Application</a:t>
            </a:r>
            <a:endParaRPr lang="en-US" sz="1600" b="0">
              <a:latin typeface="Courier New" charset="0"/>
            </a:endParaRPr>
          </a:p>
        </p:txBody>
      </p:sp>
      <p:sp>
        <p:nvSpPr>
          <p:cNvPr id="45168" name="Rectangle 112"/>
          <p:cNvSpPr>
            <a:spLocks noChangeArrowheads="1"/>
          </p:cNvSpPr>
          <p:nvPr/>
        </p:nvSpPr>
        <p:spPr bwMode="auto">
          <a:xfrm>
            <a:off x="4964113" y="2068513"/>
            <a:ext cx="14636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Presentation</a:t>
            </a:r>
            <a:endParaRPr lang="en-US" sz="1600" b="0">
              <a:latin typeface="Courier New" charset="0"/>
            </a:endParaRPr>
          </a:p>
        </p:txBody>
      </p:sp>
      <p:sp>
        <p:nvSpPr>
          <p:cNvPr id="45169" name="Rectangle 113"/>
          <p:cNvSpPr>
            <a:spLocks noChangeArrowheads="1"/>
          </p:cNvSpPr>
          <p:nvPr/>
        </p:nvSpPr>
        <p:spPr bwMode="auto">
          <a:xfrm>
            <a:off x="5241925" y="2865438"/>
            <a:ext cx="8540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Session</a:t>
            </a:r>
            <a:endParaRPr lang="en-US" sz="1600" b="0">
              <a:latin typeface="Courier New" charset="0"/>
            </a:endParaRPr>
          </a:p>
        </p:txBody>
      </p:sp>
      <p:sp>
        <p:nvSpPr>
          <p:cNvPr id="45170" name="Rectangle 114"/>
          <p:cNvSpPr>
            <a:spLocks noChangeArrowheads="1"/>
          </p:cNvSpPr>
          <p:nvPr/>
        </p:nvSpPr>
        <p:spPr bwMode="auto">
          <a:xfrm>
            <a:off x="5130800" y="3671888"/>
            <a:ext cx="10969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Transport</a:t>
            </a:r>
            <a:endParaRPr lang="en-US" sz="1600" b="0">
              <a:latin typeface="Courier New" charset="0"/>
            </a:endParaRPr>
          </a:p>
        </p:txBody>
      </p:sp>
      <p:sp>
        <p:nvSpPr>
          <p:cNvPr id="45171" name="Rectangle 115"/>
          <p:cNvSpPr>
            <a:spLocks noChangeArrowheads="1"/>
          </p:cNvSpPr>
          <p:nvPr/>
        </p:nvSpPr>
        <p:spPr bwMode="auto">
          <a:xfrm>
            <a:off x="5241925" y="4468813"/>
            <a:ext cx="8540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Network</a:t>
            </a:r>
            <a:endParaRPr lang="en-US" sz="1600" b="0">
              <a:latin typeface="Courier New" charset="0"/>
            </a:endParaRPr>
          </a:p>
        </p:txBody>
      </p:sp>
      <p:sp>
        <p:nvSpPr>
          <p:cNvPr id="45172" name="Rectangle 116"/>
          <p:cNvSpPr>
            <a:spLocks noChangeArrowheads="1"/>
          </p:cNvSpPr>
          <p:nvPr/>
        </p:nvSpPr>
        <p:spPr bwMode="auto">
          <a:xfrm>
            <a:off x="5184775" y="5275263"/>
            <a:ext cx="9763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DataLink</a:t>
            </a:r>
            <a:endParaRPr lang="en-US" sz="1600" b="0">
              <a:latin typeface="Courier New" charset="0"/>
            </a:endParaRPr>
          </a:p>
        </p:txBody>
      </p:sp>
      <p:sp>
        <p:nvSpPr>
          <p:cNvPr id="45173" name="Rectangle 117"/>
          <p:cNvSpPr>
            <a:spLocks noChangeArrowheads="1"/>
          </p:cNvSpPr>
          <p:nvPr/>
        </p:nvSpPr>
        <p:spPr bwMode="auto">
          <a:xfrm>
            <a:off x="5184775" y="6080125"/>
            <a:ext cx="9763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Physical</a:t>
            </a:r>
            <a:endParaRPr lang="en-US" sz="1600" b="0">
              <a:latin typeface="Courier New" charset="0"/>
            </a:endParaRPr>
          </a:p>
        </p:txBody>
      </p:sp>
      <p:sp>
        <p:nvSpPr>
          <p:cNvPr id="45174" name="Line 118"/>
          <p:cNvSpPr>
            <a:spLocks noChangeShapeType="1"/>
          </p:cNvSpPr>
          <p:nvPr/>
        </p:nvSpPr>
        <p:spPr bwMode="auto">
          <a:xfrm flipV="1">
            <a:off x="4089400" y="1131888"/>
            <a:ext cx="1588" cy="203200"/>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75" name="Freeform 119"/>
          <p:cNvSpPr>
            <a:spLocks/>
          </p:cNvSpPr>
          <p:nvPr/>
        </p:nvSpPr>
        <p:spPr bwMode="auto">
          <a:xfrm>
            <a:off x="4033838" y="1131888"/>
            <a:ext cx="92075" cy="203200"/>
          </a:xfrm>
          <a:custGeom>
            <a:avLst/>
            <a:gdLst>
              <a:gd name="T0" fmla="*/ 0 w 65"/>
              <a:gd name="T1" fmla="*/ 142 h 142"/>
              <a:gd name="T2" fmla="*/ 39 w 65"/>
              <a:gd name="T3" fmla="*/ 0 h 142"/>
              <a:gd name="T4" fmla="*/ 65 w 65"/>
              <a:gd name="T5" fmla="*/ 142 h 142"/>
            </a:gdLst>
            <a:ahLst/>
            <a:cxnLst>
              <a:cxn ang="0">
                <a:pos x="T0" y="T1"/>
              </a:cxn>
              <a:cxn ang="0">
                <a:pos x="T2" y="T3"/>
              </a:cxn>
              <a:cxn ang="0">
                <a:pos x="T4" y="T5"/>
              </a:cxn>
            </a:cxnLst>
            <a:rect l="0" t="0" r="r" b="b"/>
            <a:pathLst>
              <a:path w="65" h="142">
                <a:moveTo>
                  <a:pt x="0" y="142"/>
                </a:moveTo>
                <a:lnTo>
                  <a:pt x="39" y="0"/>
                </a:lnTo>
                <a:lnTo>
                  <a:pt x="65" y="142"/>
                </a:lnTo>
              </a:path>
            </a:pathLst>
          </a:custGeom>
          <a:noFill/>
          <a:ln w="20638">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5176" name="Line 120"/>
          <p:cNvSpPr>
            <a:spLocks noChangeShapeType="1"/>
          </p:cNvSpPr>
          <p:nvPr/>
        </p:nvSpPr>
        <p:spPr bwMode="auto">
          <a:xfrm>
            <a:off x="4089400" y="1335088"/>
            <a:ext cx="1588" cy="74612"/>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77" name="Line 121"/>
          <p:cNvSpPr>
            <a:spLocks noChangeShapeType="1"/>
          </p:cNvSpPr>
          <p:nvPr/>
        </p:nvSpPr>
        <p:spPr bwMode="auto">
          <a:xfrm>
            <a:off x="4089400" y="1538288"/>
            <a:ext cx="1588" cy="130175"/>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78" name="Line 122"/>
          <p:cNvSpPr>
            <a:spLocks noChangeShapeType="1"/>
          </p:cNvSpPr>
          <p:nvPr/>
        </p:nvSpPr>
        <p:spPr bwMode="auto">
          <a:xfrm>
            <a:off x="4089400" y="1798638"/>
            <a:ext cx="1588" cy="14763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79" name="Line 123"/>
          <p:cNvSpPr>
            <a:spLocks noChangeShapeType="1"/>
          </p:cNvSpPr>
          <p:nvPr/>
        </p:nvSpPr>
        <p:spPr bwMode="auto">
          <a:xfrm>
            <a:off x="4089400" y="2057400"/>
            <a:ext cx="1588" cy="14763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0" name="Line 124"/>
          <p:cNvSpPr>
            <a:spLocks noChangeShapeType="1"/>
          </p:cNvSpPr>
          <p:nvPr/>
        </p:nvSpPr>
        <p:spPr bwMode="auto">
          <a:xfrm>
            <a:off x="4089400" y="2336800"/>
            <a:ext cx="1588" cy="12858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1" name="Line 125"/>
          <p:cNvSpPr>
            <a:spLocks noChangeShapeType="1"/>
          </p:cNvSpPr>
          <p:nvPr/>
        </p:nvSpPr>
        <p:spPr bwMode="auto">
          <a:xfrm>
            <a:off x="4089400" y="2595563"/>
            <a:ext cx="1588" cy="147637"/>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2" name="Line 126"/>
          <p:cNvSpPr>
            <a:spLocks noChangeShapeType="1"/>
          </p:cNvSpPr>
          <p:nvPr/>
        </p:nvSpPr>
        <p:spPr bwMode="auto">
          <a:xfrm>
            <a:off x="4089400" y="2854325"/>
            <a:ext cx="1588" cy="14763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3" name="Line 127"/>
          <p:cNvSpPr>
            <a:spLocks noChangeShapeType="1"/>
          </p:cNvSpPr>
          <p:nvPr/>
        </p:nvSpPr>
        <p:spPr bwMode="auto">
          <a:xfrm>
            <a:off x="4089400" y="3133725"/>
            <a:ext cx="1588" cy="12858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4" name="Line 128"/>
          <p:cNvSpPr>
            <a:spLocks noChangeShapeType="1"/>
          </p:cNvSpPr>
          <p:nvPr/>
        </p:nvSpPr>
        <p:spPr bwMode="auto">
          <a:xfrm>
            <a:off x="4089400" y="3392488"/>
            <a:ext cx="1588" cy="149225"/>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5" name="Line 129"/>
          <p:cNvSpPr>
            <a:spLocks noChangeShapeType="1"/>
          </p:cNvSpPr>
          <p:nvPr/>
        </p:nvSpPr>
        <p:spPr bwMode="auto">
          <a:xfrm>
            <a:off x="4089400" y="3651250"/>
            <a:ext cx="1588" cy="14763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6" name="Line 130"/>
          <p:cNvSpPr>
            <a:spLocks noChangeShapeType="1"/>
          </p:cNvSpPr>
          <p:nvPr/>
        </p:nvSpPr>
        <p:spPr bwMode="auto">
          <a:xfrm>
            <a:off x="4089400" y="3930650"/>
            <a:ext cx="1588" cy="12858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7" name="Line 131"/>
          <p:cNvSpPr>
            <a:spLocks noChangeShapeType="1"/>
          </p:cNvSpPr>
          <p:nvPr/>
        </p:nvSpPr>
        <p:spPr bwMode="auto">
          <a:xfrm>
            <a:off x="4089400" y="4189413"/>
            <a:ext cx="1588" cy="149225"/>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8" name="Line 132"/>
          <p:cNvSpPr>
            <a:spLocks noChangeShapeType="1"/>
          </p:cNvSpPr>
          <p:nvPr/>
        </p:nvSpPr>
        <p:spPr bwMode="auto">
          <a:xfrm>
            <a:off x="4089400" y="4448175"/>
            <a:ext cx="1588" cy="149225"/>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89" name="Line 133"/>
          <p:cNvSpPr>
            <a:spLocks noChangeShapeType="1"/>
          </p:cNvSpPr>
          <p:nvPr/>
        </p:nvSpPr>
        <p:spPr bwMode="auto">
          <a:xfrm>
            <a:off x="4089400" y="4727575"/>
            <a:ext cx="1588" cy="12858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90" name="Line 134"/>
          <p:cNvSpPr>
            <a:spLocks noChangeShapeType="1"/>
          </p:cNvSpPr>
          <p:nvPr/>
        </p:nvSpPr>
        <p:spPr bwMode="auto">
          <a:xfrm>
            <a:off x="4089400" y="4986338"/>
            <a:ext cx="1588" cy="149225"/>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91" name="Line 135"/>
          <p:cNvSpPr>
            <a:spLocks noChangeShapeType="1"/>
          </p:cNvSpPr>
          <p:nvPr/>
        </p:nvSpPr>
        <p:spPr bwMode="auto">
          <a:xfrm>
            <a:off x="4089400" y="5245100"/>
            <a:ext cx="1588" cy="149225"/>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92" name="Line 136"/>
          <p:cNvSpPr>
            <a:spLocks noChangeShapeType="1"/>
          </p:cNvSpPr>
          <p:nvPr/>
        </p:nvSpPr>
        <p:spPr bwMode="auto">
          <a:xfrm>
            <a:off x="4089400" y="5524500"/>
            <a:ext cx="1588" cy="12858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93" name="Line 137"/>
          <p:cNvSpPr>
            <a:spLocks noChangeShapeType="1"/>
          </p:cNvSpPr>
          <p:nvPr/>
        </p:nvSpPr>
        <p:spPr bwMode="auto">
          <a:xfrm>
            <a:off x="4089400" y="5783263"/>
            <a:ext cx="1588" cy="149225"/>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194" name="Line 138"/>
          <p:cNvSpPr>
            <a:spLocks noChangeShapeType="1"/>
          </p:cNvSpPr>
          <p:nvPr/>
        </p:nvSpPr>
        <p:spPr bwMode="auto">
          <a:xfrm>
            <a:off x="4089400" y="6043613"/>
            <a:ext cx="1588" cy="74612"/>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5207" name="Rectangle 151"/>
          <p:cNvSpPr>
            <a:spLocks noChangeArrowheads="1"/>
          </p:cNvSpPr>
          <p:nvPr/>
        </p:nvSpPr>
        <p:spPr bwMode="auto">
          <a:xfrm rot="-5400000">
            <a:off x="3257551" y="3503612"/>
            <a:ext cx="142240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0">
                <a:solidFill>
                  <a:srgbClr val="000000"/>
                </a:solidFill>
                <a:latin typeface="Times New Roman" charset="0"/>
              </a:rPr>
              <a:t>Level of abstraction</a:t>
            </a:r>
            <a:endParaRPr lang="en-US" sz="2400" b="0"/>
          </a:p>
        </p:txBody>
      </p:sp>
      <p:sp>
        <p:nvSpPr>
          <p:cNvPr id="45208" name="Line 152"/>
          <p:cNvSpPr>
            <a:spLocks noChangeShapeType="1"/>
          </p:cNvSpPr>
          <p:nvPr/>
        </p:nvSpPr>
        <p:spPr bwMode="auto">
          <a:xfrm>
            <a:off x="5627688" y="1606550"/>
            <a:ext cx="0" cy="344488"/>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209" name="Line 153"/>
          <p:cNvSpPr>
            <a:spLocks noChangeShapeType="1"/>
          </p:cNvSpPr>
          <p:nvPr/>
        </p:nvSpPr>
        <p:spPr bwMode="auto">
          <a:xfrm>
            <a:off x="5627688" y="2414588"/>
            <a:ext cx="0" cy="344487"/>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210" name="Line 154"/>
          <p:cNvSpPr>
            <a:spLocks noChangeShapeType="1"/>
          </p:cNvSpPr>
          <p:nvPr/>
        </p:nvSpPr>
        <p:spPr bwMode="auto">
          <a:xfrm>
            <a:off x="5627688" y="3192463"/>
            <a:ext cx="0" cy="344487"/>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211" name="Line 155"/>
          <p:cNvSpPr>
            <a:spLocks noChangeShapeType="1"/>
          </p:cNvSpPr>
          <p:nvPr/>
        </p:nvSpPr>
        <p:spPr bwMode="auto">
          <a:xfrm>
            <a:off x="5627688" y="4019550"/>
            <a:ext cx="0" cy="344488"/>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212" name="Line 156"/>
          <p:cNvSpPr>
            <a:spLocks noChangeShapeType="1"/>
          </p:cNvSpPr>
          <p:nvPr/>
        </p:nvSpPr>
        <p:spPr bwMode="auto">
          <a:xfrm>
            <a:off x="5627688" y="4818063"/>
            <a:ext cx="0" cy="344487"/>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213" name="Line 157"/>
          <p:cNvSpPr>
            <a:spLocks noChangeShapeType="1"/>
          </p:cNvSpPr>
          <p:nvPr/>
        </p:nvSpPr>
        <p:spPr bwMode="auto">
          <a:xfrm>
            <a:off x="5627688" y="5614988"/>
            <a:ext cx="0" cy="344487"/>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214" name="Rectangle 158"/>
          <p:cNvSpPr>
            <a:spLocks noGrp="1" noChangeArrowheads="1"/>
          </p:cNvSpPr>
          <p:nvPr>
            <p:ph type="title"/>
          </p:nvPr>
        </p:nvSpPr>
        <p:spPr>
          <a:xfrm>
            <a:off x="838298" y="179388"/>
            <a:ext cx="8305702" cy="688975"/>
          </a:xfrm>
        </p:spPr>
        <p:txBody>
          <a:bodyPr/>
          <a:lstStyle/>
          <a:p>
            <a:r>
              <a:rPr lang="en-US" sz="2000" dirty="0"/>
              <a:t>Example of a C</a:t>
            </a:r>
            <a:r>
              <a:rPr lang="en-US" sz="2000" dirty="0" smtClean="0"/>
              <a:t>losed Architectural </a:t>
            </a:r>
            <a:r>
              <a:rPr lang="en-US" sz="2000" dirty="0"/>
              <a:t>Style</a:t>
            </a:r>
          </a:p>
        </p:txBody>
      </p:sp>
      <p:sp>
        <p:nvSpPr>
          <p:cNvPr id="45215" name="Rectangle 159"/>
          <p:cNvSpPr>
            <a:spLocks noGrp="1" noChangeArrowheads="1"/>
          </p:cNvSpPr>
          <p:nvPr>
            <p:ph type="body" idx="1"/>
          </p:nvPr>
        </p:nvSpPr>
        <p:spPr>
          <a:xfrm>
            <a:off x="355600" y="1295400"/>
            <a:ext cx="3295650" cy="4921250"/>
          </a:xfrm>
        </p:spPr>
        <p:txBody>
          <a:bodyPr/>
          <a:lstStyle/>
          <a:p>
            <a:r>
              <a:rPr lang="en-US" sz="2000" dirty="0"/>
              <a:t>ISO</a:t>
            </a:r>
            <a:r>
              <a:rPr lang="ja-JP" altLang="en-US" sz="2000" dirty="0">
                <a:latin typeface="Arial"/>
              </a:rPr>
              <a:t>’</a:t>
            </a:r>
            <a:r>
              <a:rPr lang="en-US" sz="2000" dirty="0"/>
              <a:t>s OSI Reference Model </a:t>
            </a:r>
          </a:p>
          <a:p>
            <a:pPr lvl="1"/>
            <a:r>
              <a:rPr lang="en-US" sz="1800" dirty="0"/>
              <a:t>ISO = International Standard Organization</a:t>
            </a:r>
          </a:p>
          <a:p>
            <a:pPr lvl="1"/>
            <a:r>
              <a:rPr lang="en-US" sz="1800" dirty="0"/>
              <a:t>OSI = Open System Interconnection</a:t>
            </a:r>
          </a:p>
          <a:p>
            <a:r>
              <a:rPr lang="en-US" sz="2000" dirty="0"/>
              <a:t>Reference model defines 7 layers of network protocols and strict methods of communication between the layers.</a:t>
            </a:r>
          </a:p>
          <a:p>
            <a:r>
              <a:rPr lang="en-US" sz="2000" dirty="0"/>
              <a:t>Closed software architecture</a:t>
            </a:r>
          </a:p>
        </p:txBody>
      </p:sp>
      <p:sp>
        <p:nvSpPr>
          <p:cNvPr id="45216" name="Text Box 160"/>
          <p:cNvSpPr txBox="1">
            <a:spLocks noChangeArrowheads="1"/>
          </p:cNvSpPr>
          <p:nvPr/>
        </p:nvSpPr>
        <p:spPr bwMode="auto">
          <a:xfrm>
            <a:off x="5099050" y="369888"/>
            <a:ext cx="7683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de-DE" dirty="0"/>
              <a:t>Layer</a:t>
            </a:r>
          </a:p>
        </p:txBody>
      </p:sp>
    </p:spTree>
    <p:extLst>
      <p:ext uri="{BB962C8B-B14F-4D97-AF65-F5344CB8AC3E}">
        <p14:creationId xmlns:p14="http://schemas.microsoft.com/office/powerpoint/2010/main" val="218432492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1" name="Group 3"/>
          <p:cNvGrpSpPr>
            <a:grpSpLocks/>
          </p:cNvGrpSpPr>
          <p:nvPr/>
        </p:nvGrpSpPr>
        <p:grpSpPr bwMode="auto">
          <a:xfrm>
            <a:off x="1054100" y="546100"/>
            <a:ext cx="7772400" cy="5562600"/>
            <a:chOff x="240" y="576"/>
            <a:chExt cx="4896" cy="3504"/>
          </a:xfrm>
        </p:grpSpPr>
        <p:pic>
          <p:nvPicPr>
            <p:cNvPr id="160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 y="968"/>
              <a:ext cx="1328" cy="31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60773" name="Text Box 5"/>
            <p:cNvSpPr txBox="1">
              <a:spLocks noChangeArrowheads="1"/>
            </p:cNvSpPr>
            <p:nvPr/>
          </p:nvSpPr>
          <p:spPr bwMode="auto">
            <a:xfrm>
              <a:off x="240" y="576"/>
              <a:ext cx="4896" cy="2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400" b="0"/>
            </a:p>
          </p:txBody>
        </p:sp>
      </p:grpSp>
      <p:grpSp>
        <p:nvGrpSpPr>
          <p:cNvPr id="160774" name="Group 6"/>
          <p:cNvGrpSpPr>
            <a:grpSpLocks/>
          </p:cNvGrpSpPr>
          <p:nvPr/>
        </p:nvGrpSpPr>
        <p:grpSpPr bwMode="auto">
          <a:xfrm>
            <a:off x="5689600" y="2374900"/>
            <a:ext cx="228600" cy="3581400"/>
            <a:chOff x="3024" y="1440"/>
            <a:chExt cx="144" cy="2256"/>
          </a:xfrm>
        </p:grpSpPr>
        <p:sp>
          <p:nvSpPr>
            <p:cNvPr id="160775" name="Rectangle 7"/>
            <p:cNvSpPr>
              <a:spLocks noChangeArrowheads="1"/>
            </p:cNvSpPr>
            <p:nvPr/>
          </p:nvSpPr>
          <p:spPr bwMode="auto">
            <a:xfrm>
              <a:off x="3024" y="1440"/>
              <a:ext cx="144" cy="96"/>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6" name="Rectangle 8"/>
            <p:cNvSpPr>
              <a:spLocks noChangeArrowheads="1"/>
            </p:cNvSpPr>
            <p:nvPr/>
          </p:nvSpPr>
          <p:spPr bwMode="auto">
            <a:xfrm>
              <a:off x="3024" y="1872"/>
              <a:ext cx="144" cy="96"/>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7" name="Rectangle 9"/>
            <p:cNvSpPr>
              <a:spLocks noChangeArrowheads="1"/>
            </p:cNvSpPr>
            <p:nvPr/>
          </p:nvSpPr>
          <p:spPr bwMode="auto">
            <a:xfrm>
              <a:off x="3024" y="2304"/>
              <a:ext cx="144" cy="96"/>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8" name="Rectangle 10"/>
            <p:cNvSpPr>
              <a:spLocks noChangeArrowheads="1"/>
            </p:cNvSpPr>
            <p:nvPr/>
          </p:nvSpPr>
          <p:spPr bwMode="auto">
            <a:xfrm>
              <a:off x="3024" y="2736"/>
              <a:ext cx="144" cy="96"/>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9" name="Rectangle 11"/>
            <p:cNvSpPr>
              <a:spLocks noChangeArrowheads="1"/>
            </p:cNvSpPr>
            <p:nvPr/>
          </p:nvSpPr>
          <p:spPr bwMode="auto">
            <a:xfrm>
              <a:off x="3024" y="3168"/>
              <a:ext cx="144" cy="96"/>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0" name="Rectangle 12"/>
            <p:cNvSpPr>
              <a:spLocks noChangeArrowheads="1"/>
            </p:cNvSpPr>
            <p:nvPr/>
          </p:nvSpPr>
          <p:spPr bwMode="auto">
            <a:xfrm>
              <a:off x="3024" y="3600"/>
              <a:ext cx="144" cy="96"/>
            </a:xfrm>
            <a:prstGeom prst="rect">
              <a:avLst/>
            </a:prstGeom>
            <a:solidFill>
              <a:srgbClr val="FF3300"/>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0781" name="Group 13"/>
          <p:cNvGrpSpPr>
            <a:grpSpLocks/>
          </p:cNvGrpSpPr>
          <p:nvPr/>
        </p:nvGrpSpPr>
        <p:grpSpPr bwMode="auto">
          <a:xfrm>
            <a:off x="5689600" y="2298700"/>
            <a:ext cx="2006600" cy="3810000"/>
            <a:chOff x="3024" y="1392"/>
            <a:chExt cx="1264" cy="2400"/>
          </a:xfrm>
        </p:grpSpPr>
        <p:pic>
          <p:nvPicPr>
            <p:cNvPr id="16078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1392"/>
              <a:ext cx="880" cy="2400"/>
            </a:xfrm>
            <a:prstGeom prst="rect">
              <a:avLst/>
            </a:prstGeom>
            <a:gradFill rotWithShape="0">
              <a:gsLst>
                <a:gs pos="0">
                  <a:schemeClr val="bg1"/>
                </a:gs>
                <a:gs pos="100000">
                  <a:schemeClr val="bg1">
                    <a:gamma/>
                    <a:shade val="80000"/>
                    <a:invGamma/>
                  </a:schemeClr>
                </a:gs>
              </a:gsLst>
              <a:path path="shape">
                <a:fillToRect l="50000" t="50000" r="50000" b="50000"/>
              </a:path>
            </a:gra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60783" name="Line 15"/>
            <p:cNvSpPr>
              <a:spLocks noChangeShapeType="1"/>
            </p:cNvSpPr>
            <p:nvPr/>
          </p:nvSpPr>
          <p:spPr bwMode="auto">
            <a:xfrm flipV="1">
              <a:off x="3024" y="1392"/>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4" name="Line 16"/>
            <p:cNvSpPr>
              <a:spLocks noChangeShapeType="1"/>
            </p:cNvSpPr>
            <p:nvPr/>
          </p:nvSpPr>
          <p:spPr bwMode="auto">
            <a:xfrm>
              <a:off x="3024" y="1536"/>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5" name="Line 17"/>
            <p:cNvSpPr>
              <a:spLocks noChangeShapeType="1"/>
            </p:cNvSpPr>
            <p:nvPr/>
          </p:nvSpPr>
          <p:spPr bwMode="auto">
            <a:xfrm flipV="1">
              <a:off x="3168" y="1392"/>
              <a:ext cx="110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6" name="Line 18"/>
            <p:cNvSpPr>
              <a:spLocks noChangeShapeType="1"/>
            </p:cNvSpPr>
            <p:nvPr/>
          </p:nvSpPr>
          <p:spPr bwMode="auto">
            <a:xfrm>
              <a:off x="3168" y="1536"/>
              <a:ext cx="1104"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7" name="Line 19"/>
            <p:cNvSpPr>
              <a:spLocks noChangeShapeType="1"/>
            </p:cNvSpPr>
            <p:nvPr/>
          </p:nvSpPr>
          <p:spPr bwMode="auto">
            <a:xfrm flipV="1">
              <a:off x="3024" y="1824"/>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8" name="Line 20"/>
            <p:cNvSpPr>
              <a:spLocks noChangeShapeType="1"/>
            </p:cNvSpPr>
            <p:nvPr/>
          </p:nvSpPr>
          <p:spPr bwMode="auto">
            <a:xfrm>
              <a:off x="3024" y="1968"/>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9" name="Line 21"/>
            <p:cNvSpPr>
              <a:spLocks noChangeShapeType="1"/>
            </p:cNvSpPr>
            <p:nvPr/>
          </p:nvSpPr>
          <p:spPr bwMode="auto">
            <a:xfrm flipV="1">
              <a:off x="3168" y="1824"/>
              <a:ext cx="110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0" name="Line 22"/>
            <p:cNvSpPr>
              <a:spLocks noChangeShapeType="1"/>
            </p:cNvSpPr>
            <p:nvPr/>
          </p:nvSpPr>
          <p:spPr bwMode="auto">
            <a:xfrm>
              <a:off x="3168" y="1968"/>
              <a:ext cx="1104"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1" name="Line 23"/>
            <p:cNvSpPr>
              <a:spLocks noChangeShapeType="1"/>
            </p:cNvSpPr>
            <p:nvPr/>
          </p:nvSpPr>
          <p:spPr bwMode="auto">
            <a:xfrm flipV="1">
              <a:off x="3024" y="2256"/>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2" name="Line 24"/>
            <p:cNvSpPr>
              <a:spLocks noChangeShapeType="1"/>
            </p:cNvSpPr>
            <p:nvPr/>
          </p:nvSpPr>
          <p:spPr bwMode="auto">
            <a:xfrm>
              <a:off x="3024" y="2400"/>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3" name="Line 25"/>
            <p:cNvSpPr>
              <a:spLocks noChangeShapeType="1"/>
            </p:cNvSpPr>
            <p:nvPr/>
          </p:nvSpPr>
          <p:spPr bwMode="auto">
            <a:xfrm flipV="1">
              <a:off x="3168" y="2256"/>
              <a:ext cx="110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4" name="Line 26"/>
            <p:cNvSpPr>
              <a:spLocks noChangeShapeType="1"/>
            </p:cNvSpPr>
            <p:nvPr/>
          </p:nvSpPr>
          <p:spPr bwMode="auto">
            <a:xfrm>
              <a:off x="3168" y="2400"/>
              <a:ext cx="1104"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5" name="Line 27"/>
            <p:cNvSpPr>
              <a:spLocks noChangeShapeType="1"/>
            </p:cNvSpPr>
            <p:nvPr/>
          </p:nvSpPr>
          <p:spPr bwMode="auto">
            <a:xfrm flipV="1">
              <a:off x="3024" y="2688"/>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6" name="Line 28"/>
            <p:cNvSpPr>
              <a:spLocks noChangeShapeType="1"/>
            </p:cNvSpPr>
            <p:nvPr/>
          </p:nvSpPr>
          <p:spPr bwMode="auto">
            <a:xfrm>
              <a:off x="3024" y="2832"/>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7" name="Line 29"/>
            <p:cNvSpPr>
              <a:spLocks noChangeShapeType="1"/>
            </p:cNvSpPr>
            <p:nvPr/>
          </p:nvSpPr>
          <p:spPr bwMode="auto">
            <a:xfrm flipV="1">
              <a:off x="3168" y="2688"/>
              <a:ext cx="110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8" name="Line 30"/>
            <p:cNvSpPr>
              <a:spLocks noChangeShapeType="1"/>
            </p:cNvSpPr>
            <p:nvPr/>
          </p:nvSpPr>
          <p:spPr bwMode="auto">
            <a:xfrm>
              <a:off x="3168" y="2832"/>
              <a:ext cx="1104"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9" name="Line 31"/>
            <p:cNvSpPr>
              <a:spLocks noChangeShapeType="1"/>
            </p:cNvSpPr>
            <p:nvPr/>
          </p:nvSpPr>
          <p:spPr bwMode="auto">
            <a:xfrm flipV="1">
              <a:off x="3024" y="3120"/>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00" name="Line 32"/>
            <p:cNvSpPr>
              <a:spLocks noChangeShapeType="1"/>
            </p:cNvSpPr>
            <p:nvPr/>
          </p:nvSpPr>
          <p:spPr bwMode="auto">
            <a:xfrm>
              <a:off x="3024" y="3264"/>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01" name="Line 33"/>
            <p:cNvSpPr>
              <a:spLocks noChangeShapeType="1"/>
            </p:cNvSpPr>
            <p:nvPr/>
          </p:nvSpPr>
          <p:spPr bwMode="auto">
            <a:xfrm flipV="1">
              <a:off x="3168" y="3120"/>
              <a:ext cx="110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02" name="Line 34"/>
            <p:cNvSpPr>
              <a:spLocks noChangeShapeType="1"/>
            </p:cNvSpPr>
            <p:nvPr/>
          </p:nvSpPr>
          <p:spPr bwMode="auto">
            <a:xfrm>
              <a:off x="3168" y="3264"/>
              <a:ext cx="1104"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03" name="Line 35"/>
            <p:cNvSpPr>
              <a:spLocks noChangeShapeType="1"/>
            </p:cNvSpPr>
            <p:nvPr/>
          </p:nvSpPr>
          <p:spPr bwMode="auto">
            <a:xfrm flipV="1">
              <a:off x="3024" y="3552"/>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04" name="Line 36"/>
            <p:cNvSpPr>
              <a:spLocks noChangeShapeType="1"/>
            </p:cNvSpPr>
            <p:nvPr/>
          </p:nvSpPr>
          <p:spPr bwMode="auto">
            <a:xfrm>
              <a:off x="3024" y="3696"/>
              <a:ext cx="38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05" name="Line 37"/>
            <p:cNvSpPr>
              <a:spLocks noChangeShapeType="1"/>
            </p:cNvSpPr>
            <p:nvPr/>
          </p:nvSpPr>
          <p:spPr bwMode="auto">
            <a:xfrm flipV="1">
              <a:off x="3168" y="3552"/>
              <a:ext cx="1104"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806" name="Line 38"/>
            <p:cNvSpPr>
              <a:spLocks noChangeShapeType="1"/>
            </p:cNvSpPr>
            <p:nvPr/>
          </p:nvSpPr>
          <p:spPr bwMode="auto">
            <a:xfrm>
              <a:off x="3168" y="3696"/>
              <a:ext cx="1104"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0807" name="Rectangle 39"/>
          <p:cNvSpPr>
            <a:spLocks noGrp="1" noChangeArrowheads="1"/>
          </p:cNvSpPr>
          <p:nvPr>
            <p:ph type="title"/>
          </p:nvPr>
        </p:nvSpPr>
        <p:spPr>
          <a:xfrm>
            <a:off x="458818" y="179388"/>
            <a:ext cx="8470900" cy="688975"/>
          </a:xfrm>
        </p:spPr>
        <p:txBody>
          <a:bodyPr/>
          <a:lstStyle/>
          <a:p>
            <a:r>
              <a:rPr lang="en-US" dirty="0"/>
              <a:t>Another View at the ISO Model</a:t>
            </a:r>
          </a:p>
        </p:txBody>
      </p:sp>
      <p:sp>
        <p:nvSpPr>
          <p:cNvPr id="160808" name="Rectangle 40"/>
          <p:cNvSpPr>
            <a:spLocks noGrp="1" noChangeArrowheads="1"/>
          </p:cNvSpPr>
          <p:nvPr>
            <p:ph type="body" idx="1"/>
          </p:nvPr>
        </p:nvSpPr>
        <p:spPr>
          <a:xfrm>
            <a:off x="355600" y="1295400"/>
            <a:ext cx="2857500" cy="4921250"/>
          </a:xfrm>
        </p:spPr>
        <p:txBody>
          <a:bodyPr/>
          <a:lstStyle/>
          <a:p>
            <a:pPr>
              <a:lnSpc>
                <a:spcPct val="100000"/>
              </a:lnSpc>
              <a:spcBef>
                <a:spcPct val="0"/>
              </a:spcBef>
              <a:buClrTx/>
              <a:buSzTx/>
              <a:buFontTx/>
              <a:buChar char="•"/>
            </a:pPr>
            <a:r>
              <a:rPr lang="en-US" sz="2400"/>
              <a:t>A closed software architecture</a:t>
            </a:r>
          </a:p>
          <a:p>
            <a:pPr>
              <a:lnSpc>
                <a:spcPct val="100000"/>
              </a:lnSpc>
              <a:spcBef>
                <a:spcPct val="0"/>
              </a:spcBef>
              <a:buClrTx/>
              <a:buSzTx/>
              <a:buFontTx/>
              <a:buChar char="•"/>
            </a:pPr>
            <a:r>
              <a:rPr lang="en-US" sz="2400"/>
              <a:t>Each layer is a UML package containing a set of objects</a:t>
            </a:r>
          </a:p>
          <a:p>
            <a:endParaRPr lang="en-US" sz="2400"/>
          </a:p>
        </p:txBody>
      </p:sp>
    </p:spTree>
    <p:extLst>
      <p:ext uri="{BB962C8B-B14F-4D97-AF65-F5344CB8AC3E}">
        <p14:creationId xmlns:p14="http://schemas.microsoft.com/office/powerpoint/2010/main" val="1590063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160774"/>
                                        </p:tgtEl>
                                        <p:attrNameLst>
                                          <p:attrName>style.visibility</p:attrName>
                                        </p:attrNameLst>
                                      </p:cBhvr>
                                      <p:to>
                                        <p:strVal val="visible"/>
                                      </p:to>
                                    </p:set>
                                    <p:animEffect transition="in" filter="barn(outVertical)">
                                      <p:cBhvr>
                                        <p:cTn id="11" dur="500"/>
                                        <p:tgtEl>
                                          <p:spTgt spid="1607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37" fill="hold" nodeType="clickEffect">
                                  <p:stCondLst>
                                    <p:cond delay="0"/>
                                  </p:stCondLst>
                                  <p:childTnLst>
                                    <p:set>
                                      <p:cBhvr>
                                        <p:cTn id="15" dur="1" fill="hold">
                                          <p:stCondLst>
                                            <p:cond delay="0"/>
                                          </p:stCondLst>
                                        </p:cTn>
                                        <p:tgtEl>
                                          <p:spTgt spid="160781"/>
                                        </p:tgtEl>
                                        <p:attrNameLst>
                                          <p:attrName>style.visibility</p:attrName>
                                        </p:attrNameLst>
                                      </p:cBhvr>
                                      <p:to>
                                        <p:strVal val="visible"/>
                                      </p:to>
                                    </p:set>
                                    <p:animEffect transition="in" filter="barn(outVertical)">
                                      <p:cBhvr>
                                        <p:cTn id="16" dur="500"/>
                                        <p:tgtEl>
                                          <p:spTgt spid="160781"/>
                                        </p:tgtEl>
                                      </p:cBhvr>
                                    </p:animEffect>
                                  </p:childTnLst>
                                  <p:subTnLst>
                                    <p:audio>
                                      <p:cMediaNode>
                                        <p:cTn display="0" masterRel="sameClick">
                                          <p:stCondLst>
                                            <p:cond evt="begin" delay="0">
                                              <p:tn val="14"/>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714480" y="239695"/>
            <a:ext cx="7200928" cy="688975"/>
          </a:xfrm>
        </p:spPr>
        <p:txBody>
          <a:bodyPr/>
          <a:lstStyle/>
          <a:p>
            <a:r>
              <a:rPr lang="en-US" sz="2000" dirty="0"/>
              <a:t>Middleware Allows  Focus On The Application Layer</a:t>
            </a:r>
          </a:p>
        </p:txBody>
      </p:sp>
      <p:grpSp>
        <p:nvGrpSpPr>
          <p:cNvPr id="127109" name="Group 133"/>
          <p:cNvGrpSpPr>
            <a:grpSpLocks/>
          </p:cNvGrpSpPr>
          <p:nvPr/>
        </p:nvGrpSpPr>
        <p:grpSpPr bwMode="auto">
          <a:xfrm>
            <a:off x="1371600" y="990600"/>
            <a:ext cx="6740525" cy="5238750"/>
            <a:chOff x="879" y="99"/>
            <a:chExt cx="4246" cy="3300"/>
          </a:xfrm>
        </p:grpSpPr>
        <p:sp>
          <p:nvSpPr>
            <p:cNvPr id="127110" name="Line 134"/>
            <p:cNvSpPr>
              <a:spLocks noChangeShapeType="1"/>
            </p:cNvSpPr>
            <p:nvPr/>
          </p:nvSpPr>
          <p:spPr bwMode="auto">
            <a:xfrm flipH="1" flipV="1">
              <a:off x="2491" y="1084"/>
              <a:ext cx="33" cy="33"/>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1" name="Line 135"/>
            <p:cNvSpPr>
              <a:spLocks noChangeShapeType="1"/>
            </p:cNvSpPr>
            <p:nvPr/>
          </p:nvSpPr>
          <p:spPr bwMode="auto">
            <a:xfrm flipH="1" flipV="1">
              <a:off x="2391" y="1007"/>
              <a:ext cx="56" cy="4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2" name="Line 136"/>
            <p:cNvSpPr>
              <a:spLocks noChangeShapeType="1"/>
            </p:cNvSpPr>
            <p:nvPr/>
          </p:nvSpPr>
          <p:spPr bwMode="auto">
            <a:xfrm flipH="1" flipV="1">
              <a:off x="2491" y="2047"/>
              <a:ext cx="33" cy="2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3" name="Line 137"/>
            <p:cNvSpPr>
              <a:spLocks noChangeShapeType="1"/>
            </p:cNvSpPr>
            <p:nvPr/>
          </p:nvSpPr>
          <p:spPr bwMode="auto">
            <a:xfrm flipH="1" flipV="1">
              <a:off x="2391" y="1969"/>
              <a:ext cx="56" cy="3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4" name="Line 138"/>
            <p:cNvSpPr>
              <a:spLocks noChangeShapeType="1"/>
            </p:cNvSpPr>
            <p:nvPr/>
          </p:nvSpPr>
          <p:spPr bwMode="auto">
            <a:xfrm flipH="1">
              <a:off x="2480" y="2202"/>
              <a:ext cx="44" cy="2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5" name="Line 139"/>
            <p:cNvSpPr>
              <a:spLocks noChangeShapeType="1"/>
            </p:cNvSpPr>
            <p:nvPr/>
          </p:nvSpPr>
          <p:spPr bwMode="auto">
            <a:xfrm flipH="1">
              <a:off x="2502" y="2301"/>
              <a:ext cx="22" cy="4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6" name="Line 140"/>
            <p:cNvSpPr>
              <a:spLocks noChangeShapeType="1"/>
            </p:cNvSpPr>
            <p:nvPr/>
          </p:nvSpPr>
          <p:spPr bwMode="auto">
            <a:xfrm flipH="1">
              <a:off x="2413" y="2401"/>
              <a:ext cx="45" cy="5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7" name="Line 141"/>
            <p:cNvSpPr>
              <a:spLocks noChangeShapeType="1"/>
            </p:cNvSpPr>
            <p:nvPr/>
          </p:nvSpPr>
          <p:spPr bwMode="auto">
            <a:xfrm flipH="1">
              <a:off x="2480" y="1261"/>
              <a:ext cx="44" cy="1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18" name="Line 142"/>
            <p:cNvSpPr>
              <a:spLocks noChangeShapeType="1"/>
            </p:cNvSpPr>
            <p:nvPr/>
          </p:nvSpPr>
          <p:spPr bwMode="auto">
            <a:xfrm flipH="1">
              <a:off x="2480" y="3264"/>
              <a:ext cx="4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27119" name="Group 143"/>
            <p:cNvGrpSpPr>
              <a:grpSpLocks/>
            </p:cNvGrpSpPr>
            <p:nvPr/>
          </p:nvGrpSpPr>
          <p:grpSpPr bwMode="auto">
            <a:xfrm>
              <a:off x="879" y="99"/>
              <a:ext cx="465" cy="199"/>
              <a:chOff x="897" y="99"/>
              <a:chExt cx="465" cy="199"/>
            </a:xfrm>
          </p:grpSpPr>
          <p:sp>
            <p:nvSpPr>
              <p:cNvPr id="127120" name="Freeform 144"/>
              <p:cNvSpPr>
                <a:spLocks/>
              </p:cNvSpPr>
              <p:nvPr/>
            </p:nvSpPr>
            <p:spPr bwMode="auto">
              <a:xfrm>
                <a:off x="897" y="99"/>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21" name="Freeform 145"/>
              <p:cNvSpPr>
                <a:spLocks/>
              </p:cNvSpPr>
              <p:nvPr/>
            </p:nvSpPr>
            <p:spPr bwMode="auto">
              <a:xfrm>
                <a:off x="986" y="99"/>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22" name="Freeform 146"/>
              <p:cNvSpPr>
                <a:spLocks/>
              </p:cNvSpPr>
              <p:nvPr/>
            </p:nvSpPr>
            <p:spPr bwMode="auto">
              <a:xfrm>
                <a:off x="1251" y="110"/>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23" name="Freeform 147"/>
              <p:cNvSpPr>
                <a:spLocks/>
              </p:cNvSpPr>
              <p:nvPr/>
            </p:nvSpPr>
            <p:spPr bwMode="auto">
              <a:xfrm>
                <a:off x="897" y="276"/>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124" name="Rectangle 148"/>
            <p:cNvSpPr>
              <a:spLocks noChangeArrowheads="1"/>
            </p:cNvSpPr>
            <p:nvPr/>
          </p:nvSpPr>
          <p:spPr bwMode="auto">
            <a:xfrm>
              <a:off x="908" y="287"/>
              <a:ext cx="1306" cy="24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25" name="Rectangle 149"/>
            <p:cNvSpPr>
              <a:spLocks noChangeArrowheads="1"/>
            </p:cNvSpPr>
            <p:nvPr/>
          </p:nvSpPr>
          <p:spPr bwMode="auto">
            <a:xfrm>
              <a:off x="897" y="276"/>
              <a:ext cx="1328" cy="266"/>
            </a:xfrm>
            <a:prstGeom prst="rect">
              <a:avLst/>
            </a:prstGeom>
            <a:noFill/>
            <a:ln w="349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7126" name="Group 150"/>
            <p:cNvGrpSpPr>
              <a:grpSpLocks/>
            </p:cNvGrpSpPr>
            <p:nvPr/>
          </p:nvGrpSpPr>
          <p:grpSpPr bwMode="auto">
            <a:xfrm>
              <a:off x="879" y="564"/>
              <a:ext cx="465" cy="199"/>
              <a:chOff x="897" y="564"/>
              <a:chExt cx="465" cy="199"/>
            </a:xfrm>
          </p:grpSpPr>
          <p:sp>
            <p:nvSpPr>
              <p:cNvPr id="127127" name="Freeform 151"/>
              <p:cNvSpPr>
                <a:spLocks/>
              </p:cNvSpPr>
              <p:nvPr/>
            </p:nvSpPr>
            <p:spPr bwMode="auto">
              <a:xfrm>
                <a:off x="897" y="56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28" name="Freeform 152"/>
              <p:cNvSpPr>
                <a:spLocks/>
              </p:cNvSpPr>
              <p:nvPr/>
            </p:nvSpPr>
            <p:spPr bwMode="auto">
              <a:xfrm>
                <a:off x="986" y="56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29" name="Freeform 153"/>
              <p:cNvSpPr>
                <a:spLocks/>
              </p:cNvSpPr>
              <p:nvPr/>
            </p:nvSpPr>
            <p:spPr bwMode="auto">
              <a:xfrm>
                <a:off x="1251" y="57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30" name="Freeform 154"/>
              <p:cNvSpPr>
                <a:spLocks/>
              </p:cNvSpPr>
              <p:nvPr/>
            </p:nvSpPr>
            <p:spPr bwMode="auto">
              <a:xfrm>
                <a:off x="897" y="74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131" name="Rectangle 155"/>
            <p:cNvSpPr>
              <a:spLocks noChangeArrowheads="1"/>
            </p:cNvSpPr>
            <p:nvPr/>
          </p:nvSpPr>
          <p:spPr bwMode="auto">
            <a:xfrm>
              <a:off x="908" y="752"/>
              <a:ext cx="1306" cy="2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32" name="Rectangle 156"/>
            <p:cNvSpPr>
              <a:spLocks noChangeArrowheads="1"/>
            </p:cNvSpPr>
            <p:nvPr/>
          </p:nvSpPr>
          <p:spPr bwMode="auto">
            <a:xfrm>
              <a:off x="897" y="743"/>
              <a:ext cx="1328" cy="254"/>
            </a:xfrm>
            <a:prstGeom prst="rect">
              <a:avLst/>
            </a:prstGeom>
            <a:noFill/>
            <a:ln w="349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7133" name="Group 157"/>
            <p:cNvGrpSpPr>
              <a:grpSpLocks/>
            </p:cNvGrpSpPr>
            <p:nvPr/>
          </p:nvGrpSpPr>
          <p:grpSpPr bwMode="auto">
            <a:xfrm>
              <a:off x="879" y="1040"/>
              <a:ext cx="465" cy="199"/>
              <a:chOff x="897" y="1040"/>
              <a:chExt cx="465" cy="199"/>
            </a:xfrm>
          </p:grpSpPr>
          <p:sp>
            <p:nvSpPr>
              <p:cNvPr id="127134" name="Freeform 158"/>
              <p:cNvSpPr>
                <a:spLocks/>
              </p:cNvSpPr>
              <p:nvPr/>
            </p:nvSpPr>
            <p:spPr bwMode="auto">
              <a:xfrm>
                <a:off x="897" y="1040"/>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35" name="Freeform 159"/>
              <p:cNvSpPr>
                <a:spLocks/>
              </p:cNvSpPr>
              <p:nvPr/>
            </p:nvSpPr>
            <p:spPr bwMode="auto">
              <a:xfrm>
                <a:off x="986" y="1040"/>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36" name="Freeform 160"/>
              <p:cNvSpPr>
                <a:spLocks/>
              </p:cNvSpPr>
              <p:nvPr/>
            </p:nvSpPr>
            <p:spPr bwMode="auto">
              <a:xfrm>
                <a:off x="1251" y="1051"/>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37" name="Freeform 161"/>
              <p:cNvSpPr>
                <a:spLocks/>
              </p:cNvSpPr>
              <p:nvPr/>
            </p:nvSpPr>
            <p:spPr bwMode="auto">
              <a:xfrm>
                <a:off x="897" y="1217"/>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138" name="Rectangle 162"/>
            <p:cNvSpPr>
              <a:spLocks noChangeArrowheads="1"/>
            </p:cNvSpPr>
            <p:nvPr/>
          </p:nvSpPr>
          <p:spPr bwMode="auto">
            <a:xfrm>
              <a:off x="908" y="1228"/>
              <a:ext cx="1306" cy="24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39" name="Rectangle 163"/>
            <p:cNvSpPr>
              <a:spLocks noChangeArrowheads="1"/>
            </p:cNvSpPr>
            <p:nvPr/>
          </p:nvSpPr>
          <p:spPr bwMode="auto">
            <a:xfrm>
              <a:off x="897" y="1217"/>
              <a:ext cx="1328" cy="265"/>
            </a:xfrm>
            <a:prstGeom prst="rect">
              <a:avLst/>
            </a:prstGeom>
            <a:noFill/>
            <a:ln w="349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7140" name="Group 164"/>
            <p:cNvGrpSpPr>
              <a:grpSpLocks/>
            </p:cNvGrpSpPr>
            <p:nvPr/>
          </p:nvGrpSpPr>
          <p:grpSpPr bwMode="auto">
            <a:xfrm>
              <a:off x="879" y="1516"/>
              <a:ext cx="465" cy="199"/>
              <a:chOff x="897" y="1516"/>
              <a:chExt cx="465" cy="199"/>
            </a:xfrm>
          </p:grpSpPr>
          <p:sp>
            <p:nvSpPr>
              <p:cNvPr id="127141" name="Freeform 165"/>
              <p:cNvSpPr>
                <a:spLocks/>
              </p:cNvSpPr>
              <p:nvPr/>
            </p:nvSpPr>
            <p:spPr bwMode="auto">
              <a:xfrm>
                <a:off x="897" y="1516"/>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42" name="Freeform 166"/>
              <p:cNvSpPr>
                <a:spLocks/>
              </p:cNvSpPr>
              <p:nvPr/>
            </p:nvSpPr>
            <p:spPr bwMode="auto">
              <a:xfrm>
                <a:off x="986" y="1516"/>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43" name="Freeform 167"/>
              <p:cNvSpPr>
                <a:spLocks/>
              </p:cNvSpPr>
              <p:nvPr/>
            </p:nvSpPr>
            <p:spPr bwMode="auto">
              <a:xfrm>
                <a:off x="1251" y="1527"/>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44" name="Freeform 168"/>
              <p:cNvSpPr>
                <a:spLocks/>
              </p:cNvSpPr>
              <p:nvPr/>
            </p:nvSpPr>
            <p:spPr bwMode="auto">
              <a:xfrm>
                <a:off x="897" y="1693"/>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145" name="Rectangle 169"/>
            <p:cNvSpPr>
              <a:spLocks noChangeArrowheads="1"/>
            </p:cNvSpPr>
            <p:nvPr/>
          </p:nvSpPr>
          <p:spPr bwMode="auto">
            <a:xfrm>
              <a:off x="908" y="1704"/>
              <a:ext cx="1306" cy="24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46" name="Rectangle 170"/>
            <p:cNvSpPr>
              <a:spLocks noChangeArrowheads="1"/>
            </p:cNvSpPr>
            <p:nvPr/>
          </p:nvSpPr>
          <p:spPr bwMode="auto">
            <a:xfrm>
              <a:off x="897" y="1693"/>
              <a:ext cx="1328" cy="265"/>
            </a:xfrm>
            <a:prstGeom prst="rect">
              <a:avLst/>
            </a:prstGeom>
            <a:noFill/>
            <a:ln w="349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7147" name="Group 171"/>
            <p:cNvGrpSpPr>
              <a:grpSpLocks/>
            </p:cNvGrpSpPr>
            <p:nvPr/>
          </p:nvGrpSpPr>
          <p:grpSpPr bwMode="auto">
            <a:xfrm>
              <a:off x="879" y="2003"/>
              <a:ext cx="465" cy="199"/>
              <a:chOff x="897" y="2003"/>
              <a:chExt cx="465" cy="199"/>
            </a:xfrm>
          </p:grpSpPr>
          <p:sp>
            <p:nvSpPr>
              <p:cNvPr id="127148" name="Freeform 172"/>
              <p:cNvSpPr>
                <a:spLocks/>
              </p:cNvSpPr>
              <p:nvPr/>
            </p:nvSpPr>
            <p:spPr bwMode="auto">
              <a:xfrm>
                <a:off x="897" y="2003"/>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49" name="Freeform 173"/>
              <p:cNvSpPr>
                <a:spLocks/>
              </p:cNvSpPr>
              <p:nvPr/>
            </p:nvSpPr>
            <p:spPr bwMode="auto">
              <a:xfrm>
                <a:off x="986" y="2003"/>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50" name="Freeform 174"/>
              <p:cNvSpPr>
                <a:spLocks/>
              </p:cNvSpPr>
              <p:nvPr/>
            </p:nvSpPr>
            <p:spPr bwMode="auto">
              <a:xfrm>
                <a:off x="1251" y="2014"/>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51" name="Freeform 175"/>
              <p:cNvSpPr>
                <a:spLocks/>
              </p:cNvSpPr>
              <p:nvPr/>
            </p:nvSpPr>
            <p:spPr bwMode="auto">
              <a:xfrm>
                <a:off x="897" y="2180"/>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152" name="Rectangle 176"/>
            <p:cNvSpPr>
              <a:spLocks noChangeArrowheads="1"/>
            </p:cNvSpPr>
            <p:nvPr/>
          </p:nvSpPr>
          <p:spPr bwMode="auto">
            <a:xfrm>
              <a:off x="908" y="2191"/>
              <a:ext cx="1306" cy="2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53" name="Rectangle 177"/>
            <p:cNvSpPr>
              <a:spLocks noChangeArrowheads="1"/>
            </p:cNvSpPr>
            <p:nvPr/>
          </p:nvSpPr>
          <p:spPr bwMode="auto">
            <a:xfrm>
              <a:off x="897" y="2182"/>
              <a:ext cx="1328" cy="254"/>
            </a:xfrm>
            <a:prstGeom prst="rect">
              <a:avLst/>
            </a:prstGeom>
            <a:noFill/>
            <a:ln w="349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7154" name="Group 178"/>
            <p:cNvGrpSpPr>
              <a:grpSpLocks/>
            </p:cNvGrpSpPr>
            <p:nvPr/>
          </p:nvGrpSpPr>
          <p:grpSpPr bwMode="auto">
            <a:xfrm>
              <a:off x="879" y="2478"/>
              <a:ext cx="465" cy="200"/>
              <a:chOff x="897" y="2478"/>
              <a:chExt cx="465" cy="200"/>
            </a:xfrm>
          </p:grpSpPr>
          <p:sp>
            <p:nvSpPr>
              <p:cNvPr id="127155" name="Freeform 179"/>
              <p:cNvSpPr>
                <a:spLocks/>
              </p:cNvSpPr>
              <p:nvPr/>
            </p:nvSpPr>
            <p:spPr bwMode="auto">
              <a:xfrm>
                <a:off x="897" y="2478"/>
                <a:ext cx="100" cy="200"/>
              </a:xfrm>
              <a:custGeom>
                <a:avLst/>
                <a:gdLst>
                  <a:gd name="T0" fmla="*/ 0 w 100"/>
                  <a:gd name="T1" fmla="*/ 189 h 200"/>
                  <a:gd name="T2" fmla="*/ 22 w 100"/>
                  <a:gd name="T3" fmla="*/ 200 h 200"/>
                  <a:gd name="T4" fmla="*/ 100 w 100"/>
                  <a:gd name="T5" fmla="*/ 23 h 200"/>
                  <a:gd name="T6" fmla="*/ 89 w 100"/>
                  <a:gd name="T7" fmla="*/ 0 h 200"/>
                  <a:gd name="T8" fmla="*/ 89 w 100"/>
                  <a:gd name="T9" fmla="*/ 0 h 200"/>
                  <a:gd name="T10" fmla="*/ 78 w 100"/>
                  <a:gd name="T11" fmla="*/ 11 h 200"/>
                  <a:gd name="T12" fmla="*/ 0 w 100"/>
                  <a:gd name="T13" fmla="*/ 189 h 200"/>
                </a:gdLst>
                <a:ahLst/>
                <a:cxnLst>
                  <a:cxn ang="0">
                    <a:pos x="T0" y="T1"/>
                  </a:cxn>
                  <a:cxn ang="0">
                    <a:pos x="T2" y="T3"/>
                  </a:cxn>
                  <a:cxn ang="0">
                    <a:pos x="T4" y="T5"/>
                  </a:cxn>
                  <a:cxn ang="0">
                    <a:pos x="T6" y="T7"/>
                  </a:cxn>
                  <a:cxn ang="0">
                    <a:pos x="T8" y="T9"/>
                  </a:cxn>
                  <a:cxn ang="0">
                    <a:pos x="T10" y="T11"/>
                  </a:cxn>
                  <a:cxn ang="0">
                    <a:pos x="T12" y="T13"/>
                  </a:cxn>
                </a:cxnLst>
                <a:rect l="0" t="0" r="r" b="b"/>
                <a:pathLst>
                  <a:path w="100" h="200">
                    <a:moveTo>
                      <a:pt x="0" y="189"/>
                    </a:moveTo>
                    <a:lnTo>
                      <a:pt x="22" y="200"/>
                    </a:lnTo>
                    <a:lnTo>
                      <a:pt x="100" y="23"/>
                    </a:lnTo>
                    <a:lnTo>
                      <a:pt x="89" y="0"/>
                    </a:lnTo>
                    <a:lnTo>
                      <a:pt x="89" y="0"/>
                    </a:lnTo>
                    <a:lnTo>
                      <a:pt x="78" y="11"/>
                    </a:lnTo>
                    <a:lnTo>
                      <a:pt x="0" y="18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56" name="Freeform 180"/>
              <p:cNvSpPr>
                <a:spLocks/>
              </p:cNvSpPr>
              <p:nvPr/>
            </p:nvSpPr>
            <p:spPr bwMode="auto">
              <a:xfrm>
                <a:off x="986" y="2478"/>
                <a:ext cx="287" cy="23"/>
              </a:xfrm>
              <a:custGeom>
                <a:avLst/>
                <a:gdLst>
                  <a:gd name="T0" fmla="*/ 0 w 287"/>
                  <a:gd name="T1" fmla="*/ 0 h 23"/>
                  <a:gd name="T2" fmla="*/ 0 w 287"/>
                  <a:gd name="T3" fmla="*/ 23 h 23"/>
                  <a:gd name="T4" fmla="*/ 276 w 287"/>
                  <a:gd name="T5" fmla="*/ 23 h 23"/>
                  <a:gd name="T6" fmla="*/ 287 w 287"/>
                  <a:gd name="T7" fmla="*/ 11 h 23"/>
                  <a:gd name="T8" fmla="*/ 287 w 287"/>
                  <a:gd name="T9" fmla="*/ 0 h 23"/>
                  <a:gd name="T10" fmla="*/ 276 w 287"/>
                  <a:gd name="T11" fmla="*/ 0 h 23"/>
                  <a:gd name="T12" fmla="*/ 0 w 28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87" h="23">
                    <a:moveTo>
                      <a:pt x="0" y="0"/>
                    </a:moveTo>
                    <a:lnTo>
                      <a:pt x="0" y="23"/>
                    </a:lnTo>
                    <a:lnTo>
                      <a:pt x="276" y="23"/>
                    </a:lnTo>
                    <a:lnTo>
                      <a:pt x="287" y="11"/>
                    </a:lnTo>
                    <a:lnTo>
                      <a:pt x="287" y="0"/>
                    </a:lnTo>
                    <a:lnTo>
                      <a:pt x="27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57" name="Freeform 181"/>
              <p:cNvSpPr>
                <a:spLocks/>
              </p:cNvSpPr>
              <p:nvPr/>
            </p:nvSpPr>
            <p:spPr bwMode="auto">
              <a:xfrm>
                <a:off x="1251" y="2489"/>
                <a:ext cx="111" cy="189"/>
              </a:xfrm>
              <a:custGeom>
                <a:avLst/>
                <a:gdLst>
                  <a:gd name="T0" fmla="*/ 22 w 111"/>
                  <a:gd name="T1" fmla="*/ 0 h 189"/>
                  <a:gd name="T2" fmla="*/ 0 w 111"/>
                  <a:gd name="T3" fmla="*/ 12 h 189"/>
                  <a:gd name="T4" fmla="*/ 78 w 111"/>
                  <a:gd name="T5" fmla="*/ 189 h 189"/>
                  <a:gd name="T6" fmla="*/ 89 w 111"/>
                  <a:gd name="T7" fmla="*/ 189 h 189"/>
                  <a:gd name="T8" fmla="*/ 111 w 111"/>
                  <a:gd name="T9" fmla="*/ 189 h 189"/>
                  <a:gd name="T10" fmla="*/ 100 w 111"/>
                  <a:gd name="T11" fmla="*/ 178 h 189"/>
                  <a:gd name="T12" fmla="*/ 22 w 11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111" h="189">
                    <a:moveTo>
                      <a:pt x="22" y="0"/>
                    </a:moveTo>
                    <a:lnTo>
                      <a:pt x="0" y="12"/>
                    </a:lnTo>
                    <a:lnTo>
                      <a:pt x="78" y="189"/>
                    </a:lnTo>
                    <a:lnTo>
                      <a:pt x="89" y="189"/>
                    </a:lnTo>
                    <a:lnTo>
                      <a:pt x="111" y="189"/>
                    </a:lnTo>
                    <a:lnTo>
                      <a:pt x="100" y="178"/>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58" name="Freeform 182"/>
              <p:cNvSpPr>
                <a:spLocks/>
              </p:cNvSpPr>
              <p:nvPr/>
            </p:nvSpPr>
            <p:spPr bwMode="auto">
              <a:xfrm>
                <a:off x="897" y="2655"/>
                <a:ext cx="443" cy="23"/>
              </a:xfrm>
              <a:custGeom>
                <a:avLst/>
                <a:gdLst>
                  <a:gd name="T0" fmla="*/ 443 w 443"/>
                  <a:gd name="T1" fmla="*/ 23 h 23"/>
                  <a:gd name="T2" fmla="*/ 443 w 443"/>
                  <a:gd name="T3" fmla="*/ 0 h 23"/>
                  <a:gd name="T4" fmla="*/ 11 w 443"/>
                  <a:gd name="T5" fmla="*/ 0 h 23"/>
                  <a:gd name="T6" fmla="*/ 0 w 443"/>
                  <a:gd name="T7" fmla="*/ 12 h 23"/>
                  <a:gd name="T8" fmla="*/ 0 w 443"/>
                  <a:gd name="T9" fmla="*/ 23 h 23"/>
                  <a:gd name="T10" fmla="*/ 11 w 443"/>
                  <a:gd name="T11" fmla="*/ 23 h 23"/>
                  <a:gd name="T12" fmla="*/ 443 w 4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43" h="23">
                    <a:moveTo>
                      <a:pt x="443" y="23"/>
                    </a:moveTo>
                    <a:lnTo>
                      <a:pt x="443" y="0"/>
                    </a:lnTo>
                    <a:lnTo>
                      <a:pt x="11" y="0"/>
                    </a:lnTo>
                    <a:lnTo>
                      <a:pt x="0" y="12"/>
                    </a:lnTo>
                    <a:lnTo>
                      <a:pt x="0" y="23"/>
                    </a:lnTo>
                    <a:lnTo>
                      <a:pt x="11" y="23"/>
                    </a:lnTo>
                    <a:lnTo>
                      <a:pt x="443" y="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159" name="Rectangle 183"/>
            <p:cNvSpPr>
              <a:spLocks noChangeArrowheads="1"/>
            </p:cNvSpPr>
            <p:nvPr/>
          </p:nvSpPr>
          <p:spPr bwMode="auto">
            <a:xfrm>
              <a:off x="908" y="2669"/>
              <a:ext cx="1306" cy="24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60" name="Rectangle 184"/>
            <p:cNvSpPr>
              <a:spLocks noChangeArrowheads="1"/>
            </p:cNvSpPr>
            <p:nvPr/>
          </p:nvSpPr>
          <p:spPr bwMode="auto">
            <a:xfrm>
              <a:off x="897" y="2655"/>
              <a:ext cx="1328" cy="266"/>
            </a:xfrm>
            <a:prstGeom prst="rect">
              <a:avLst/>
            </a:prstGeom>
            <a:noFill/>
            <a:ln w="349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7161" name="Group 185"/>
            <p:cNvGrpSpPr>
              <a:grpSpLocks/>
            </p:cNvGrpSpPr>
            <p:nvPr/>
          </p:nvGrpSpPr>
          <p:grpSpPr bwMode="auto">
            <a:xfrm>
              <a:off x="879" y="2954"/>
              <a:ext cx="465" cy="199"/>
              <a:chOff x="897" y="2954"/>
              <a:chExt cx="465" cy="199"/>
            </a:xfrm>
          </p:grpSpPr>
          <p:sp>
            <p:nvSpPr>
              <p:cNvPr id="127162" name="Freeform 186"/>
              <p:cNvSpPr>
                <a:spLocks/>
              </p:cNvSpPr>
              <p:nvPr/>
            </p:nvSpPr>
            <p:spPr bwMode="auto">
              <a:xfrm>
                <a:off x="897" y="295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63" name="Freeform 187"/>
              <p:cNvSpPr>
                <a:spLocks/>
              </p:cNvSpPr>
              <p:nvPr/>
            </p:nvSpPr>
            <p:spPr bwMode="auto">
              <a:xfrm>
                <a:off x="986" y="295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64" name="Freeform 188"/>
              <p:cNvSpPr>
                <a:spLocks/>
              </p:cNvSpPr>
              <p:nvPr/>
            </p:nvSpPr>
            <p:spPr bwMode="auto">
              <a:xfrm>
                <a:off x="1251" y="296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165" name="Freeform 189"/>
              <p:cNvSpPr>
                <a:spLocks/>
              </p:cNvSpPr>
              <p:nvPr/>
            </p:nvSpPr>
            <p:spPr bwMode="auto">
              <a:xfrm>
                <a:off x="897" y="313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166" name="Rectangle 190"/>
            <p:cNvSpPr>
              <a:spLocks noChangeArrowheads="1"/>
            </p:cNvSpPr>
            <p:nvPr/>
          </p:nvSpPr>
          <p:spPr bwMode="auto">
            <a:xfrm>
              <a:off x="1138" y="332"/>
              <a:ext cx="84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Application</a:t>
              </a:r>
              <a:endParaRPr lang="en-US" sz="1600" b="0">
                <a:latin typeface="Courier New" charset="0"/>
              </a:endParaRPr>
            </a:p>
          </p:txBody>
        </p:sp>
        <p:sp>
          <p:nvSpPr>
            <p:cNvPr id="127167" name="Rectangle 191"/>
            <p:cNvSpPr>
              <a:spLocks noChangeArrowheads="1"/>
            </p:cNvSpPr>
            <p:nvPr/>
          </p:nvSpPr>
          <p:spPr bwMode="auto">
            <a:xfrm>
              <a:off x="1099" y="794"/>
              <a:ext cx="92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Presentation</a:t>
              </a:r>
              <a:endParaRPr lang="en-US" sz="1600" b="0">
                <a:latin typeface="Courier New" charset="0"/>
              </a:endParaRPr>
            </a:p>
          </p:txBody>
        </p:sp>
        <p:sp>
          <p:nvSpPr>
            <p:cNvPr id="127168" name="Rectangle 192"/>
            <p:cNvSpPr>
              <a:spLocks noChangeArrowheads="1"/>
            </p:cNvSpPr>
            <p:nvPr/>
          </p:nvSpPr>
          <p:spPr bwMode="auto">
            <a:xfrm>
              <a:off x="1292" y="1273"/>
              <a:ext cx="53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Session</a:t>
              </a:r>
              <a:endParaRPr lang="en-US" sz="1600" b="0">
                <a:latin typeface="Courier New" charset="0"/>
              </a:endParaRPr>
            </a:p>
          </p:txBody>
        </p:sp>
        <p:sp>
          <p:nvSpPr>
            <p:cNvPr id="127169" name="Rectangle 193"/>
            <p:cNvSpPr>
              <a:spLocks noChangeArrowheads="1"/>
            </p:cNvSpPr>
            <p:nvPr/>
          </p:nvSpPr>
          <p:spPr bwMode="auto">
            <a:xfrm>
              <a:off x="1215" y="1749"/>
              <a:ext cx="69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Transport</a:t>
              </a:r>
              <a:endParaRPr lang="en-US" sz="1600" b="0">
                <a:latin typeface="Courier New" charset="0"/>
              </a:endParaRPr>
            </a:p>
          </p:txBody>
        </p:sp>
        <p:sp>
          <p:nvSpPr>
            <p:cNvPr id="127170" name="Rectangle 194"/>
            <p:cNvSpPr>
              <a:spLocks noChangeArrowheads="1"/>
            </p:cNvSpPr>
            <p:nvPr/>
          </p:nvSpPr>
          <p:spPr bwMode="auto">
            <a:xfrm>
              <a:off x="1292" y="2233"/>
              <a:ext cx="53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Network</a:t>
              </a:r>
              <a:endParaRPr lang="en-US" sz="1600" b="0">
                <a:latin typeface="Courier New" charset="0"/>
              </a:endParaRPr>
            </a:p>
          </p:txBody>
        </p:sp>
        <p:sp>
          <p:nvSpPr>
            <p:cNvPr id="127171" name="Rectangle 195"/>
            <p:cNvSpPr>
              <a:spLocks noChangeArrowheads="1"/>
            </p:cNvSpPr>
            <p:nvPr/>
          </p:nvSpPr>
          <p:spPr bwMode="auto">
            <a:xfrm>
              <a:off x="1253" y="2714"/>
              <a:ext cx="61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DataLink</a:t>
              </a:r>
              <a:endParaRPr lang="en-US" sz="1600" b="0">
                <a:latin typeface="Courier New" charset="0"/>
              </a:endParaRPr>
            </a:p>
          </p:txBody>
        </p:sp>
        <p:sp>
          <p:nvSpPr>
            <p:cNvPr id="127172" name="Rectangle 196"/>
            <p:cNvSpPr>
              <a:spLocks noChangeArrowheads="1"/>
            </p:cNvSpPr>
            <p:nvPr/>
          </p:nvSpPr>
          <p:spPr bwMode="auto">
            <a:xfrm>
              <a:off x="908" y="3142"/>
              <a:ext cx="1306" cy="24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173" name="Rectangle 197"/>
            <p:cNvSpPr>
              <a:spLocks noChangeArrowheads="1"/>
            </p:cNvSpPr>
            <p:nvPr/>
          </p:nvSpPr>
          <p:spPr bwMode="auto">
            <a:xfrm>
              <a:off x="897" y="3131"/>
              <a:ext cx="1328" cy="266"/>
            </a:xfrm>
            <a:prstGeom prst="rect">
              <a:avLst/>
            </a:prstGeom>
            <a:noFill/>
            <a:ln w="349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74" name="Rectangle 198"/>
            <p:cNvSpPr>
              <a:spLocks noChangeArrowheads="1"/>
            </p:cNvSpPr>
            <p:nvPr/>
          </p:nvSpPr>
          <p:spPr bwMode="auto">
            <a:xfrm>
              <a:off x="1253" y="3187"/>
              <a:ext cx="61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Physical</a:t>
              </a:r>
              <a:endParaRPr lang="en-US" sz="1600" b="0">
                <a:latin typeface="Courier New" charset="0"/>
              </a:endParaRPr>
            </a:p>
          </p:txBody>
        </p:sp>
        <p:sp>
          <p:nvSpPr>
            <p:cNvPr id="127175" name="Line 199"/>
            <p:cNvSpPr>
              <a:spLocks noChangeShapeType="1"/>
            </p:cNvSpPr>
            <p:nvPr/>
          </p:nvSpPr>
          <p:spPr bwMode="auto">
            <a:xfrm>
              <a:off x="1561" y="619"/>
              <a:ext cx="1" cy="11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76" name="Freeform 200"/>
            <p:cNvSpPr>
              <a:spLocks/>
            </p:cNvSpPr>
            <p:nvPr/>
          </p:nvSpPr>
          <p:spPr bwMode="auto">
            <a:xfrm>
              <a:off x="1528" y="619"/>
              <a:ext cx="66" cy="111"/>
            </a:xfrm>
            <a:custGeom>
              <a:avLst/>
              <a:gdLst>
                <a:gd name="T0" fmla="*/ 66 w 66"/>
                <a:gd name="T1" fmla="*/ 0 h 111"/>
                <a:gd name="T2" fmla="*/ 33 w 66"/>
                <a:gd name="T3" fmla="*/ 111 h 111"/>
                <a:gd name="T4" fmla="*/ 0 w 66"/>
                <a:gd name="T5" fmla="*/ 0 h 111"/>
              </a:gdLst>
              <a:ahLst/>
              <a:cxnLst>
                <a:cxn ang="0">
                  <a:pos x="T0" y="T1"/>
                </a:cxn>
                <a:cxn ang="0">
                  <a:pos x="T2" y="T3"/>
                </a:cxn>
                <a:cxn ang="0">
                  <a:pos x="T4" y="T5"/>
                </a:cxn>
              </a:cxnLst>
              <a:rect l="0" t="0" r="r" b="b"/>
              <a:pathLst>
                <a:path w="66" h="111">
                  <a:moveTo>
                    <a:pt x="66" y="0"/>
                  </a:moveTo>
                  <a:lnTo>
                    <a:pt x="33" y="111"/>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77" name="Line 201"/>
            <p:cNvSpPr>
              <a:spLocks noChangeShapeType="1"/>
            </p:cNvSpPr>
            <p:nvPr/>
          </p:nvSpPr>
          <p:spPr bwMode="auto">
            <a:xfrm>
              <a:off x="1561" y="531"/>
              <a:ext cx="1" cy="33"/>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78" name="Line 202"/>
            <p:cNvSpPr>
              <a:spLocks noChangeShapeType="1"/>
            </p:cNvSpPr>
            <p:nvPr/>
          </p:nvSpPr>
          <p:spPr bwMode="auto">
            <a:xfrm>
              <a:off x="1561" y="575"/>
              <a:ext cx="1" cy="4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79" name="Line 203"/>
            <p:cNvSpPr>
              <a:spLocks noChangeShapeType="1"/>
            </p:cNvSpPr>
            <p:nvPr/>
          </p:nvSpPr>
          <p:spPr bwMode="auto">
            <a:xfrm>
              <a:off x="1561" y="1095"/>
              <a:ext cx="1" cy="12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80" name="Freeform 204"/>
            <p:cNvSpPr>
              <a:spLocks/>
            </p:cNvSpPr>
            <p:nvPr/>
          </p:nvSpPr>
          <p:spPr bwMode="auto">
            <a:xfrm>
              <a:off x="1528" y="1095"/>
              <a:ext cx="66" cy="122"/>
            </a:xfrm>
            <a:custGeom>
              <a:avLst/>
              <a:gdLst>
                <a:gd name="T0" fmla="*/ 66 w 66"/>
                <a:gd name="T1" fmla="*/ 0 h 122"/>
                <a:gd name="T2" fmla="*/ 33 w 66"/>
                <a:gd name="T3" fmla="*/ 122 h 122"/>
                <a:gd name="T4" fmla="*/ 0 w 66"/>
                <a:gd name="T5" fmla="*/ 0 h 122"/>
              </a:gdLst>
              <a:ahLst/>
              <a:cxnLst>
                <a:cxn ang="0">
                  <a:pos x="T0" y="T1"/>
                </a:cxn>
                <a:cxn ang="0">
                  <a:pos x="T2" y="T3"/>
                </a:cxn>
                <a:cxn ang="0">
                  <a:pos x="T4" y="T5"/>
                </a:cxn>
              </a:cxnLst>
              <a:rect l="0" t="0" r="r" b="b"/>
              <a:pathLst>
                <a:path w="66" h="122">
                  <a:moveTo>
                    <a:pt x="66" y="0"/>
                  </a:moveTo>
                  <a:lnTo>
                    <a:pt x="33" y="122"/>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81" name="Line 205"/>
            <p:cNvSpPr>
              <a:spLocks noChangeShapeType="1"/>
            </p:cNvSpPr>
            <p:nvPr/>
          </p:nvSpPr>
          <p:spPr bwMode="auto">
            <a:xfrm>
              <a:off x="1561" y="984"/>
              <a:ext cx="1" cy="4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82" name="Line 206"/>
            <p:cNvSpPr>
              <a:spLocks noChangeShapeType="1"/>
            </p:cNvSpPr>
            <p:nvPr/>
          </p:nvSpPr>
          <p:spPr bwMode="auto">
            <a:xfrm>
              <a:off x="1561" y="1051"/>
              <a:ext cx="1" cy="4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83" name="Line 207"/>
            <p:cNvSpPr>
              <a:spLocks noChangeShapeType="1"/>
            </p:cNvSpPr>
            <p:nvPr/>
          </p:nvSpPr>
          <p:spPr bwMode="auto">
            <a:xfrm>
              <a:off x="1561" y="1571"/>
              <a:ext cx="1" cy="12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84" name="Freeform 208"/>
            <p:cNvSpPr>
              <a:spLocks/>
            </p:cNvSpPr>
            <p:nvPr/>
          </p:nvSpPr>
          <p:spPr bwMode="auto">
            <a:xfrm>
              <a:off x="1528" y="1582"/>
              <a:ext cx="66" cy="111"/>
            </a:xfrm>
            <a:custGeom>
              <a:avLst/>
              <a:gdLst>
                <a:gd name="T0" fmla="*/ 66 w 66"/>
                <a:gd name="T1" fmla="*/ 0 h 111"/>
                <a:gd name="T2" fmla="*/ 33 w 66"/>
                <a:gd name="T3" fmla="*/ 111 h 111"/>
                <a:gd name="T4" fmla="*/ 0 w 66"/>
                <a:gd name="T5" fmla="*/ 0 h 111"/>
              </a:gdLst>
              <a:ahLst/>
              <a:cxnLst>
                <a:cxn ang="0">
                  <a:pos x="T0" y="T1"/>
                </a:cxn>
                <a:cxn ang="0">
                  <a:pos x="T2" y="T3"/>
                </a:cxn>
                <a:cxn ang="0">
                  <a:pos x="T4" y="T5"/>
                </a:cxn>
              </a:cxnLst>
              <a:rect l="0" t="0" r="r" b="b"/>
              <a:pathLst>
                <a:path w="66" h="111">
                  <a:moveTo>
                    <a:pt x="66" y="0"/>
                  </a:moveTo>
                  <a:lnTo>
                    <a:pt x="33" y="111"/>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85" name="Line 209"/>
            <p:cNvSpPr>
              <a:spLocks noChangeShapeType="1"/>
            </p:cNvSpPr>
            <p:nvPr/>
          </p:nvSpPr>
          <p:spPr bwMode="auto">
            <a:xfrm>
              <a:off x="1561" y="1460"/>
              <a:ext cx="1" cy="4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86" name="Line 210"/>
            <p:cNvSpPr>
              <a:spLocks noChangeShapeType="1"/>
            </p:cNvSpPr>
            <p:nvPr/>
          </p:nvSpPr>
          <p:spPr bwMode="auto">
            <a:xfrm>
              <a:off x="1561" y="1538"/>
              <a:ext cx="1" cy="33"/>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87" name="Line 211"/>
            <p:cNvSpPr>
              <a:spLocks noChangeShapeType="1"/>
            </p:cNvSpPr>
            <p:nvPr/>
          </p:nvSpPr>
          <p:spPr bwMode="auto">
            <a:xfrm>
              <a:off x="1561" y="2058"/>
              <a:ext cx="1" cy="11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88" name="Freeform 212"/>
            <p:cNvSpPr>
              <a:spLocks/>
            </p:cNvSpPr>
            <p:nvPr/>
          </p:nvSpPr>
          <p:spPr bwMode="auto">
            <a:xfrm>
              <a:off x="1528" y="2058"/>
              <a:ext cx="66" cy="111"/>
            </a:xfrm>
            <a:custGeom>
              <a:avLst/>
              <a:gdLst>
                <a:gd name="T0" fmla="*/ 66 w 66"/>
                <a:gd name="T1" fmla="*/ 0 h 111"/>
                <a:gd name="T2" fmla="*/ 33 w 66"/>
                <a:gd name="T3" fmla="*/ 111 h 111"/>
                <a:gd name="T4" fmla="*/ 0 w 66"/>
                <a:gd name="T5" fmla="*/ 0 h 111"/>
              </a:gdLst>
              <a:ahLst/>
              <a:cxnLst>
                <a:cxn ang="0">
                  <a:pos x="T0" y="T1"/>
                </a:cxn>
                <a:cxn ang="0">
                  <a:pos x="T2" y="T3"/>
                </a:cxn>
                <a:cxn ang="0">
                  <a:pos x="T4" y="T5"/>
                </a:cxn>
              </a:cxnLst>
              <a:rect l="0" t="0" r="r" b="b"/>
              <a:pathLst>
                <a:path w="66" h="111">
                  <a:moveTo>
                    <a:pt x="66" y="0"/>
                  </a:moveTo>
                  <a:lnTo>
                    <a:pt x="33" y="111"/>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89" name="Line 213"/>
            <p:cNvSpPr>
              <a:spLocks noChangeShapeType="1"/>
            </p:cNvSpPr>
            <p:nvPr/>
          </p:nvSpPr>
          <p:spPr bwMode="auto">
            <a:xfrm>
              <a:off x="1561" y="1947"/>
              <a:ext cx="1" cy="33"/>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90" name="Line 214"/>
            <p:cNvSpPr>
              <a:spLocks noChangeShapeType="1"/>
            </p:cNvSpPr>
            <p:nvPr/>
          </p:nvSpPr>
          <p:spPr bwMode="auto">
            <a:xfrm>
              <a:off x="1561" y="2014"/>
              <a:ext cx="1" cy="4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91" name="Line 215"/>
            <p:cNvSpPr>
              <a:spLocks noChangeShapeType="1"/>
            </p:cNvSpPr>
            <p:nvPr/>
          </p:nvSpPr>
          <p:spPr bwMode="auto">
            <a:xfrm>
              <a:off x="1561" y="2534"/>
              <a:ext cx="1" cy="12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92" name="Freeform 216"/>
            <p:cNvSpPr>
              <a:spLocks/>
            </p:cNvSpPr>
            <p:nvPr/>
          </p:nvSpPr>
          <p:spPr bwMode="auto">
            <a:xfrm>
              <a:off x="1528" y="2534"/>
              <a:ext cx="66" cy="121"/>
            </a:xfrm>
            <a:custGeom>
              <a:avLst/>
              <a:gdLst>
                <a:gd name="T0" fmla="*/ 66 w 66"/>
                <a:gd name="T1" fmla="*/ 0 h 121"/>
                <a:gd name="T2" fmla="*/ 33 w 66"/>
                <a:gd name="T3" fmla="*/ 121 h 121"/>
                <a:gd name="T4" fmla="*/ 0 w 66"/>
                <a:gd name="T5" fmla="*/ 0 h 121"/>
              </a:gdLst>
              <a:ahLst/>
              <a:cxnLst>
                <a:cxn ang="0">
                  <a:pos x="T0" y="T1"/>
                </a:cxn>
                <a:cxn ang="0">
                  <a:pos x="T2" y="T3"/>
                </a:cxn>
                <a:cxn ang="0">
                  <a:pos x="T4" y="T5"/>
                </a:cxn>
              </a:cxnLst>
              <a:rect l="0" t="0" r="r" b="b"/>
              <a:pathLst>
                <a:path w="66" h="121">
                  <a:moveTo>
                    <a:pt x="66" y="0"/>
                  </a:moveTo>
                  <a:lnTo>
                    <a:pt x="33" y="121"/>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93" name="Line 217"/>
            <p:cNvSpPr>
              <a:spLocks noChangeShapeType="1"/>
            </p:cNvSpPr>
            <p:nvPr/>
          </p:nvSpPr>
          <p:spPr bwMode="auto">
            <a:xfrm>
              <a:off x="1561" y="2423"/>
              <a:ext cx="1" cy="4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94" name="Line 218"/>
            <p:cNvSpPr>
              <a:spLocks noChangeShapeType="1"/>
            </p:cNvSpPr>
            <p:nvPr/>
          </p:nvSpPr>
          <p:spPr bwMode="auto">
            <a:xfrm>
              <a:off x="1561" y="2489"/>
              <a:ext cx="1" cy="4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95" name="Line 219"/>
            <p:cNvSpPr>
              <a:spLocks noChangeShapeType="1"/>
            </p:cNvSpPr>
            <p:nvPr/>
          </p:nvSpPr>
          <p:spPr bwMode="auto">
            <a:xfrm>
              <a:off x="1561" y="3010"/>
              <a:ext cx="1" cy="12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96" name="Freeform 220"/>
            <p:cNvSpPr>
              <a:spLocks/>
            </p:cNvSpPr>
            <p:nvPr/>
          </p:nvSpPr>
          <p:spPr bwMode="auto">
            <a:xfrm>
              <a:off x="1528" y="3021"/>
              <a:ext cx="66" cy="110"/>
            </a:xfrm>
            <a:custGeom>
              <a:avLst/>
              <a:gdLst>
                <a:gd name="T0" fmla="*/ 66 w 66"/>
                <a:gd name="T1" fmla="*/ 0 h 110"/>
                <a:gd name="T2" fmla="*/ 33 w 66"/>
                <a:gd name="T3" fmla="*/ 110 h 110"/>
                <a:gd name="T4" fmla="*/ 0 w 66"/>
                <a:gd name="T5" fmla="*/ 0 h 110"/>
              </a:gdLst>
              <a:ahLst/>
              <a:cxnLst>
                <a:cxn ang="0">
                  <a:pos x="T0" y="T1"/>
                </a:cxn>
                <a:cxn ang="0">
                  <a:pos x="T2" y="T3"/>
                </a:cxn>
                <a:cxn ang="0">
                  <a:pos x="T4" y="T5"/>
                </a:cxn>
              </a:cxnLst>
              <a:rect l="0" t="0" r="r" b="b"/>
              <a:pathLst>
                <a:path w="66" h="110">
                  <a:moveTo>
                    <a:pt x="66" y="0"/>
                  </a:moveTo>
                  <a:lnTo>
                    <a:pt x="33" y="110"/>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197" name="Line 221"/>
            <p:cNvSpPr>
              <a:spLocks noChangeShapeType="1"/>
            </p:cNvSpPr>
            <p:nvPr/>
          </p:nvSpPr>
          <p:spPr bwMode="auto">
            <a:xfrm>
              <a:off x="1561" y="2899"/>
              <a:ext cx="1" cy="4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98" name="Line 222"/>
            <p:cNvSpPr>
              <a:spLocks noChangeShapeType="1"/>
            </p:cNvSpPr>
            <p:nvPr/>
          </p:nvSpPr>
          <p:spPr bwMode="auto">
            <a:xfrm>
              <a:off x="1561" y="2976"/>
              <a:ext cx="1" cy="3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199" name="Rectangle 223"/>
            <p:cNvSpPr>
              <a:spLocks noChangeArrowheads="1"/>
            </p:cNvSpPr>
            <p:nvPr/>
          </p:nvSpPr>
          <p:spPr bwMode="auto">
            <a:xfrm>
              <a:off x="4162" y="1704"/>
              <a:ext cx="963" cy="254"/>
            </a:xfrm>
            <a:prstGeom prst="rect">
              <a:avLst/>
            </a:prstGeom>
            <a:noFill/>
            <a:ln w="174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00" name="Rectangle 224"/>
            <p:cNvSpPr>
              <a:spLocks noChangeArrowheads="1"/>
            </p:cNvSpPr>
            <p:nvPr/>
          </p:nvSpPr>
          <p:spPr bwMode="auto">
            <a:xfrm>
              <a:off x="4413" y="1754"/>
              <a:ext cx="46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Socket</a:t>
              </a:r>
              <a:endParaRPr lang="en-US" sz="1600" b="0">
                <a:latin typeface="Courier New" charset="0"/>
              </a:endParaRPr>
            </a:p>
          </p:txBody>
        </p:sp>
        <p:grpSp>
          <p:nvGrpSpPr>
            <p:cNvPr id="127201" name="Group 225"/>
            <p:cNvGrpSpPr>
              <a:grpSpLocks/>
            </p:cNvGrpSpPr>
            <p:nvPr/>
          </p:nvGrpSpPr>
          <p:grpSpPr bwMode="auto">
            <a:xfrm>
              <a:off x="2500" y="564"/>
              <a:ext cx="476" cy="199"/>
              <a:chOff x="2502" y="564"/>
              <a:chExt cx="476" cy="199"/>
            </a:xfrm>
          </p:grpSpPr>
          <p:sp>
            <p:nvSpPr>
              <p:cNvPr id="127202" name="Freeform 226"/>
              <p:cNvSpPr>
                <a:spLocks/>
              </p:cNvSpPr>
              <p:nvPr/>
            </p:nvSpPr>
            <p:spPr bwMode="auto">
              <a:xfrm>
                <a:off x="2502" y="56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11" h="199">
                    <a:moveTo>
                      <a:pt x="0" y="188"/>
                    </a:moveTo>
                    <a:lnTo>
                      <a:pt x="22" y="199"/>
                    </a:lnTo>
                    <a:lnTo>
                      <a:pt x="111" y="22"/>
                    </a:lnTo>
                    <a:lnTo>
                      <a:pt x="100" y="0"/>
                    </a:lnTo>
                    <a:lnTo>
                      <a:pt x="100" y="0"/>
                    </a:lnTo>
                    <a:lnTo>
                      <a:pt x="8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03" name="Freeform 227"/>
              <p:cNvSpPr>
                <a:spLocks/>
              </p:cNvSpPr>
              <p:nvPr/>
            </p:nvSpPr>
            <p:spPr bwMode="auto">
              <a:xfrm>
                <a:off x="2602" y="56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76" h="22">
                    <a:moveTo>
                      <a:pt x="0" y="0"/>
                    </a:moveTo>
                    <a:lnTo>
                      <a:pt x="0" y="22"/>
                    </a:lnTo>
                    <a:lnTo>
                      <a:pt x="265" y="22"/>
                    </a:lnTo>
                    <a:lnTo>
                      <a:pt x="276" y="11"/>
                    </a:lnTo>
                    <a:lnTo>
                      <a:pt x="276" y="0"/>
                    </a:lnTo>
                    <a:lnTo>
                      <a:pt x="265"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04" name="Freeform 228"/>
              <p:cNvSpPr>
                <a:spLocks/>
              </p:cNvSpPr>
              <p:nvPr/>
            </p:nvSpPr>
            <p:spPr bwMode="auto">
              <a:xfrm>
                <a:off x="2856" y="57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22" h="188">
                    <a:moveTo>
                      <a:pt x="22" y="0"/>
                    </a:moveTo>
                    <a:lnTo>
                      <a:pt x="0" y="11"/>
                    </a:lnTo>
                    <a:lnTo>
                      <a:pt x="89" y="188"/>
                    </a:lnTo>
                    <a:lnTo>
                      <a:pt x="100" y="188"/>
                    </a:lnTo>
                    <a:lnTo>
                      <a:pt x="122" y="188"/>
                    </a:lnTo>
                    <a:lnTo>
                      <a:pt x="111"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05" name="Freeform 229"/>
              <p:cNvSpPr>
                <a:spLocks/>
              </p:cNvSpPr>
              <p:nvPr/>
            </p:nvSpPr>
            <p:spPr bwMode="auto">
              <a:xfrm>
                <a:off x="2502" y="74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54" h="22">
                    <a:moveTo>
                      <a:pt x="454" y="22"/>
                    </a:moveTo>
                    <a:lnTo>
                      <a:pt x="454" y="0"/>
                    </a:lnTo>
                    <a:lnTo>
                      <a:pt x="11" y="0"/>
                    </a:lnTo>
                    <a:lnTo>
                      <a:pt x="0" y="11"/>
                    </a:lnTo>
                    <a:lnTo>
                      <a:pt x="0" y="22"/>
                    </a:lnTo>
                    <a:lnTo>
                      <a:pt x="11" y="22"/>
                    </a:lnTo>
                    <a:lnTo>
                      <a:pt x="454"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206" name="Rectangle 230"/>
            <p:cNvSpPr>
              <a:spLocks noChangeArrowheads="1"/>
            </p:cNvSpPr>
            <p:nvPr/>
          </p:nvSpPr>
          <p:spPr bwMode="auto">
            <a:xfrm>
              <a:off x="2524" y="752"/>
              <a:ext cx="1295" cy="71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207" name="Rectangle 231"/>
            <p:cNvSpPr>
              <a:spLocks noChangeArrowheads="1"/>
            </p:cNvSpPr>
            <p:nvPr/>
          </p:nvSpPr>
          <p:spPr bwMode="auto">
            <a:xfrm>
              <a:off x="2513" y="741"/>
              <a:ext cx="1317" cy="741"/>
            </a:xfrm>
            <a:prstGeom prst="rect">
              <a:avLst/>
            </a:prstGeom>
            <a:solidFill>
              <a:schemeClr val="bg1"/>
            </a:solidFill>
            <a:ln w="34925">
              <a:solidFill>
                <a:srgbClr val="000000"/>
              </a:solidFill>
              <a:miter lim="800000"/>
              <a:headEnd/>
              <a:tailEnd/>
            </a:ln>
          </p:spPr>
          <p:txBody>
            <a:bodyPr/>
            <a:lstStyle/>
            <a:p>
              <a:endParaRPr lang="en-US"/>
            </a:p>
          </p:txBody>
        </p:sp>
        <p:sp>
          <p:nvSpPr>
            <p:cNvPr id="127208" name="Rectangle 232"/>
            <p:cNvSpPr>
              <a:spLocks noChangeArrowheads="1"/>
            </p:cNvSpPr>
            <p:nvPr/>
          </p:nvSpPr>
          <p:spPr bwMode="auto">
            <a:xfrm>
              <a:off x="2979" y="1035"/>
              <a:ext cx="38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CORBA</a:t>
              </a:r>
              <a:endParaRPr lang="en-US" sz="1600" b="0">
                <a:latin typeface="Courier New" charset="0"/>
              </a:endParaRPr>
            </a:p>
          </p:txBody>
        </p:sp>
        <p:grpSp>
          <p:nvGrpSpPr>
            <p:cNvPr id="127209" name="Group 233"/>
            <p:cNvGrpSpPr>
              <a:grpSpLocks/>
            </p:cNvGrpSpPr>
            <p:nvPr/>
          </p:nvGrpSpPr>
          <p:grpSpPr bwMode="auto">
            <a:xfrm>
              <a:off x="2500" y="1516"/>
              <a:ext cx="476" cy="199"/>
              <a:chOff x="2502" y="1516"/>
              <a:chExt cx="476" cy="199"/>
            </a:xfrm>
          </p:grpSpPr>
          <p:sp>
            <p:nvSpPr>
              <p:cNvPr id="127210" name="Freeform 234"/>
              <p:cNvSpPr>
                <a:spLocks/>
              </p:cNvSpPr>
              <p:nvPr/>
            </p:nvSpPr>
            <p:spPr bwMode="auto">
              <a:xfrm>
                <a:off x="2502" y="1516"/>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11" h="199">
                    <a:moveTo>
                      <a:pt x="0" y="188"/>
                    </a:moveTo>
                    <a:lnTo>
                      <a:pt x="22" y="199"/>
                    </a:lnTo>
                    <a:lnTo>
                      <a:pt x="111" y="22"/>
                    </a:lnTo>
                    <a:lnTo>
                      <a:pt x="100" y="0"/>
                    </a:lnTo>
                    <a:lnTo>
                      <a:pt x="100" y="0"/>
                    </a:lnTo>
                    <a:lnTo>
                      <a:pt x="8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11" name="Freeform 235"/>
              <p:cNvSpPr>
                <a:spLocks/>
              </p:cNvSpPr>
              <p:nvPr/>
            </p:nvSpPr>
            <p:spPr bwMode="auto">
              <a:xfrm>
                <a:off x="2602" y="1516"/>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76" h="22">
                    <a:moveTo>
                      <a:pt x="0" y="0"/>
                    </a:moveTo>
                    <a:lnTo>
                      <a:pt x="0" y="22"/>
                    </a:lnTo>
                    <a:lnTo>
                      <a:pt x="265" y="22"/>
                    </a:lnTo>
                    <a:lnTo>
                      <a:pt x="276" y="11"/>
                    </a:lnTo>
                    <a:lnTo>
                      <a:pt x="276" y="0"/>
                    </a:lnTo>
                    <a:lnTo>
                      <a:pt x="265"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12" name="Freeform 236"/>
              <p:cNvSpPr>
                <a:spLocks/>
              </p:cNvSpPr>
              <p:nvPr/>
            </p:nvSpPr>
            <p:spPr bwMode="auto">
              <a:xfrm>
                <a:off x="2856" y="1527"/>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22" h="188">
                    <a:moveTo>
                      <a:pt x="22" y="0"/>
                    </a:moveTo>
                    <a:lnTo>
                      <a:pt x="0" y="11"/>
                    </a:lnTo>
                    <a:lnTo>
                      <a:pt x="89" y="188"/>
                    </a:lnTo>
                    <a:lnTo>
                      <a:pt x="100" y="188"/>
                    </a:lnTo>
                    <a:lnTo>
                      <a:pt x="122" y="188"/>
                    </a:lnTo>
                    <a:lnTo>
                      <a:pt x="111"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13" name="Freeform 237"/>
              <p:cNvSpPr>
                <a:spLocks/>
              </p:cNvSpPr>
              <p:nvPr/>
            </p:nvSpPr>
            <p:spPr bwMode="auto">
              <a:xfrm>
                <a:off x="2502" y="1693"/>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54" h="22">
                    <a:moveTo>
                      <a:pt x="454" y="22"/>
                    </a:moveTo>
                    <a:lnTo>
                      <a:pt x="454" y="0"/>
                    </a:lnTo>
                    <a:lnTo>
                      <a:pt x="11" y="0"/>
                    </a:lnTo>
                    <a:lnTo>
                      <a:pt x="0" y="11"/>
                    </a:lnTo>
                    <a:lnTo>
                      <a:pt x="0" y="22"/>
                    </a:lnTo>
                    <a:lnTo>
                      <a:pt x="11" y="22"/>
                    </a:lnTo>
                    <a:lnTo>
                      <a:pt x="454"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214" name="Rectangle 238"/>
            <p:cNvSpPr>
              <a:spLocks noChangeArrowheads="1"/>
            </p:cNvSpPr>
            <p:nvPr/>
          </p:nvSpPr>
          <p:spPr bwMode="auto">
            <a:xfrm>
              <a:off x="2524" y="1704"/>
              <a:ext cx="1295" cy="119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215" name="Rectangle 239"/>
            <p:cNvSpPr>
              <a:spLocks noChangeArrowheads="1"/>
            </p:cNvSpPr>
            <p:nvPr/>
          </p:nvSpPr>
          <p:spPr bwMode="auto">
            <a:xfrm>
              <a:off x="2513" y="1693"/>
              <a:ext cx="1317" cy="1217"/>
            </a:xfrm>
            <a:prstGeom prst="rect">
              <a:avLst/>
            </a:prstGeom>
            <a:solidFill>
              <a:schemeClr val="bg1"/>
            </a:solidFill>
            <a:ln w="34925">
              <a:solidFill>
                <a:srgbClr val="000000"/>
              </a:solidFill>
              <a:miter lim="800000"/>
              <a:headEnd/>
              <a:tailEnd/>
            </a:ln>
          </p:spPr>
          <p:txBody>
            <a:bodyPr/>
            <a:lstStyle/>
            <a:p>
              <a:endParaRPr lang="en-US"/>
            </a:p>
          </p:txBody>
        </p:sp>
        <p:sp>
          <p:nvSpPr>
            <p:cNvPr id="127216" name="Rectangle 240"/>
            <p:cNvSpPr>
              <a:spLocks noChangeArrowheads="1"/>
            </p:cNvSpPr>
            <p:nvPr/>
          </p:nvSpPr>
          <p:spPr bwMode="auto">
            <a:xfrm>
              <a:off x="2941" y="2225"/>
              <a:ext cx="46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TCP/IP</a:t>
              </a:r>
              <a:endParaRPr lang="en-US" sz="1600" b="0">
                <a:latin typeface="Courier New" charset="0"/>
              </a:endParaRPr>
            </a:p>
          </p:txBody>
        </p:sp>
        <p:sp>
          <p:nvSpPr>
            <p:cNvPr id="127217" name="Rectangle 241"/>
            <p:cNvSpPr>
              <a:spLocks noChangeArrowheads="1"/>
            </p:cNvSpPr>
            <p:nvPr/>
          </p:nvSpPr>
          <p:spPr bwMode="auto">
            <a:xfrm>
              <a:off x="4162" y="743"/>
              <a:ext cx="963" cy="243"/>
            </a:xfrm>
            <a:prstGeom prst="rect">
              <a:avLst/>
            </a:prstGeom>
            <a:noFill/>
            <a:ln w="174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18" name="Rectangle 242"/>
            <p:cNvSpPr>
              <a:spLocks noChangeArrowheads="1"/>
            </p:cNvSpPr>
            <p:nvPr/>
          </p:nvSpPr>
          <p:spPr bwMode="auto">
            <a:xfrm>
              <a:off x="4413" y="788"/>
              <a:ext cx="46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Object</a:t>
              </a:r>
              <a:endParaRPr lang="en-US" sz="1600" b="0">
                <a:latin typeface="Courier New" charset="0"/>
              </a:endParaRPr>
            </a:p>
          </p:txBody>
        </p:sp>
        <p:grpSp>
          <p:nvGrpSpPr>
            <p:cNvPr id="127219" name="Group 243"/>
            <p:cNvGrpSpPr>
              <a:grpSpLocks/>
            </p:cNvGrpSpPr>
            <p:nvPr/>
          </p:nvGrpSpPr>
          <p:grpSpPr bwMode="auto">
            <a:xfrm>
              <a:off x="2500" y="2954"/>
              <a:ext cx="476" cy="199"/>
              <a:chOff x="2502" y="2954"/>
              <a:chExt cx="476" cy="199"/>
            </a:xfrm>
          </p:grpSpPr>
          <p:sp>
            <p:nvSpPr>
              <p:cNvPr id="127220" name="Freeform 244"/>
              <p:cNvSpPr>
                <a:spLocks/>
              </p:cNvSpPr>
              <p:nvPr/>
            </p:nvSpPr>
            <p:spPr bwMode="auto">
              <a:xfrm>
                <a:off x="2502" y="295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11" h="199">
                    <a:moveTo>
                      <a:pt x="0" y="188"/>
                    </a:moveTo>
                    <a:lnTo>
                      <a:pt x="22" y="199"/>
                    </a:lnTo>
                    <a:lnTo>
                      <a:pt x="111" y="22"/>
                    </a:lnTo>
                    <a:lnTo>
                      <a:pt x="100" y="0"/>
                    </a:lnTo>
                    <a:lnTo>
                      <a:pt x="100" y="0"/>
                    </a:lnTo>
                    <a:lnTo>
                      <a:pt x="88" y="11"/>
                    </a:lnTo>
                    <a:lnTo>
                      <a:pt x="0" y="1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21" name="Freeform 245"/>
              <p:cNvSpPr>
                <a:spLocks/>
              </p:cNvSpPr>
              <p:nvPr/>
            </p:nvSpPr>
            <p:spPr bwMode="auto">
              <a:xfrm>
                <a:off x="2602" y="295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76" h="22">
                    <a:moveTo>
                      <a:pt x="0" y="0"/>
                    </a:moveTo>
                    <a:lnTo>
                      <a:pt x="0" y="22"/>
                    </a:lnTo>
                    <a:lnTo>
                      <a:pt x="265" y="22"/>
                    </a:lnTo>
                    <a:lnTo>
                      <a:pt x="276" y="11"/>
                    </a:lnTo>
                    <a:lnTo>
                      <a:pt x="276" y="0"/>
                    </a:lnTo>
                    <a:lnTo>
                      <a:pt x="265"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22" name="Freeform 246"/>
              <p:cNvSpPr>
                <a:spLocks/>
              </p:cNvSpPr>
              <p:nvPr/>
            </p:nvSpPr>
            <p:spPr bwMode="auto">
              <a:xfrm>
                <a:off x="2856" y="296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22" h="188">
                    <a:moveTo>
                      <a:pt x="22" y="0"/>
                    </a:moveTo>
                    <a:lnTo>
                      <a:pt x="0" y="11"/>
                    </a:lnTo>
                    <a:lnTo>
                      <a:pt x="89" y="188"/>
                    </a:lnTo>
                    <a:lnTo>
                      <a:pt x="100" y="188"/>
                    </a:lnTo>
                    <a:lnTo>
                      <a:pt x="122" y="188"/>
                    </a:lnTo>
                    <a:lnTo>
                      <a:pt x="111" y="177"/>
                    </a:ln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223" name="Freeform 247"/>
              <p:cNvSpPr>
                <a:spLocks/>
              </p:cNvSpPr>
              <p:nvPr/>
            </p:nvSpPr>
            <p:spPr bwMode="auto">
              <a:xfrm>
                <a:off x="2502" y="313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54" h="22">
                    <a:moveTo>
                      <a:pt x="454" y="22"/>
                    </a:moveTo>
                    <a:lnTo>
                      <a:pt x="454" y="0"/>
                    </a:lnTo>
                    <a:lnTo>
                      <a:pt x="11" y="0"/>
                    </a:lnTo>
                    <a:lnTo>
                      <a:pt x="0" y="11"/>
                    </a:lnTo>
                    <a:lnTo>
                      <a:pt x="0" y="22"/>
                    </a:lnTo>
                    <a:lnTo>
                      <a:pt x="11" y="22"/>
                    </a:lnTo>
                    <a:lnTo>
                      <a:pt x="454"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27224" name="Rectangle 248"/>
            <p:cNvSpPr>
              <a:spLocks noChangeArrowheads="1"/>
            </p:cNvSpPr>
            <p:nvPr/>
          </p:nvSpPr>
          <p:spPr bwMode="auto">
            <a:xfrm>
              <a:off x="2524" y="3142"/>
              <a:ext cx="1295" cy="24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7225" name="Rectangle 249"/>
            <p:cNvSpPr>
              <a:spLocks noChangeArrowheads="1"/>
            </p:cNvSpPr>
            <p:nvPr/>
          </p:nvSpPr>
          <p:spPr bwMode="auto">
            <a:xfrm>
              <a:off x="2513" y="3131"/>
              <a:ext cx="1317" cy="266"/>
            </a:xfrm>
            <a:prstGeom prst="rect">
              <a:avLst/>
            </a:prstGeom>
            <a:noFill/>
            <a:ln w="349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26" name="Rectangle 250"/>
            <p:cNvSpPr>
              <a:spLocks noChangeArrowheads="1"/>
            </p:cNvSpPr>
            <p:nvPr/>
          </p:nvSpPr>
          <p:spPr bwMode="auto">
            <a:xfrm>
              <a:off x="2864" y="3187"/>
              <a:ext cx="61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Ethernet</a:t>
              </a:r>
              <a:endParaRPr lang="en-US" sz="1600" b="0">
                <a:latin typeface="Courier New" charset="0"/>
              </a:endParaRPr>
            </a:p>
          </p:txBody>
        </p:sp>
        <p:sp>
          <p:nvSpPr>
            <p:cNvPr id="127227" name="Rectangle 251"/>
            <p:cNvSpPr>
              <a:spLocks noChangeArrowheads="1"/>
            </p:cNvSpPr>
            <p:nvPr/>
          </p:nvSpPr>
          <p:spPr bwMode="auto">
            <a:xfrm>
              <a:off x="4162" y="3144"/>
              <a:ext cx="963" cy="255"/>
            </a:xfrm>
            <a:prstGeom prst="rect">
              <a:avLst/>
            </a:prstGeom>
            <a:noFill/>
            <a:ln w="174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28" name="Rectangle 252"/>
            <p:cNvSpPr>
              <a:spLocks noChangeArrowheads="1"/>
            </p:cNvSpPr>
            <p:nvPr/>
          </p:nvSpPr>
          <p:spPr bwMode="auto">
            <a:xfrm>
              <a:off x="4490" y="3195"/>
              <a:ext cx="30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Wire</a:t>
              </a:r>
              <a:endParaRPr lang="en-US" sz="1600" b="0">
                <a:latin typeface="Courier New" charset="0"/>
              </a:endParaRPr>
            </a:p>
          </p:txBody>
        </p:sp>
        <p:sp>
          <p:nvSpPr>
            <p:cNvPr id="127229" name="Line 253"/>
            <p:cNvSpPr>
              <a:spLocks noChangeShapeType="1"/>
            </p:cNvSpPr>
            <p:nvPr/>
          </p:nvSpPr>
          <p:spPr bwMode="auto">
            <a:xfrm flipH="1" flipV="1">
              <a:off x="2214" y="874"/>
              <a:ext cx="100" cy="77"/>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30" name="Freeform 254"/>
            <p:cNvSpPr>
              <a:spLocks/>
            </p:cNvSpPr>
            <p:nvPr/>
          </p:nvSpPr>
          <p:spPr bwMode="auto">
            <a:xfrm>
              <a:off x="2214" y="874"/>
              <a:ext cx="111" cy="99"/>
            </a:xfrm>
            <a:custGeom>
              <a:avLst/>
              <a:gdLst>
                <a:gd name="T0" fmla="*/ 78 w 111"/>
                <a:gd name="T1" fmla="*/ 99 h 99"/>
                <a:gd name="T2" fmla="*/ 0 w 111"/>
                <a:gd name="T3" fmla="*/ 0 h 99"/>
                <a:gd name="T4" fmla="*/ 111 w 111"/>
                <a:gd name="T5" fmla="*/ 44 h 99"/>
              </a:gdLst>
              <a:ahLst/>
              <a:cxnLst>
                <a:cxn ang="0">
                  <a:pos x="T0" y="T1"/>
                </a:cxn>
                <a:cxn ang="0">
                  <a:pos x="T2" y="T3"/>
                </a:cxn>
                <a:cxn ang="0">
                  <a:pos x="T4" y="T5"/>
                </a:cxn>
              </a:cxnLst>
              <a:rect l="0" t="0" r="r" b="b"/>
              <a:pathLst>
                <a:path w="111" h="99">
                  <a:moveTo>
                    <a:pt x="78" y="99"/>
                  </a:moveTo>
                  <a:lnTo>
                    <a:pt x="0" y="0"/>
                  </a:lnTo>
                  <a:lnTo>
                    <a:pt x="111" y="44"/>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31" name="Line 255"/>
            <p:cNvSpPr>
              <a:spLocks noChangeShapeType="1"/>
            </p:cNvSpPr>
            <p:nvPr/>
          </p:nvSpPr>
          <p:spPr bwMode="auto">
            <a:xfrm flipH="1" flipV="1">
              <a:off x="2314" y="951"/>
              <a:ext cx="33" cy="2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32" name="Line 256"/>
            <p:cNvSpPr>
              <a:spLocks noChangeShapeType="1"/>
            </p:cNvSpPr>
            <p:nvPr/>
          </p:nvSpPr>
          <p:spPr bwMode="auto">
            <a:xfrm flipH="1" flipV="1">
              <a:off x="2214" y="1837"/>
              <a:ext cx="100" cy="6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33" name="Freeform 257"/>
            <p:cNvSpPr>
              <a:spLocks/>
            </p:cNvSpPr>
            <p:nvPr/>
          </p:nvSpPr>
          <p:spPr bwMode="auto">
            <a:xfrm>
              <a:off x="2214" y="1837"/>
              <a:ext cx="111" cy="88"/>
            </a:xfrm>
            <a:custGeom>
              <a:avLst/>
              <a:gdLst>
                <a:gd name="T0" fmla="*/ 78 w 111"/>
                <a:gd name="T1" fmla="*/ 88 h 88"/>
                <a:gd name="T2" fmla="*/ 0 w 111"/>
                <a:gd name="T3" fmla="*/ 0 h 88"/>
                <a:gd name="T4" fmla="*/ 111 w 111"/>
                <a:gd name="T5" fmla="*/ 44 h 88"/>
              </a:gdLst>
              <a:ahLst/>
              <a:cxnLst>
                <a:cxn ang="0">
                  <a:pos x="T0" y="T1"/>
                </a:cxn>
                <a:cxn ang="0">
                  <a:pos x="T2" y="T3"/>
                </a:cxn>
                <a:cxn ang="0">
                  <a:pos x="T4" y="T5"/>
                </a:cxn>
              </a:cxnLst>
              <a:rect l="0" t="0" r="r" b="b"/>
              <a:pathLst>
                <a:path w="111" h="88">
                  <a:moveTo>
                    <a:pt x="78" y="88"/>
                  </a:moveTo>
                  <a:lnTo>
                    <a:pt x="0" y="0"/>
                  </a:lnTo>
                  <a:lnTo>
                    <a:pt x="111" y="44"/>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34" name="Line 258"/>
            <p:cNvSpPr>
              <a:spLocks noChangeShapeType="1"/>
            </p:cNvSpPr>
            <p:nvPr/>
          </p:nvSpPr>
          <p:spPr bwMode="auto">
            <a:xfrm flipH="1" flipV="1">
              <a:off x="2314" y="1903"/>
              <a:ext cx="33" cy="2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35" name="Line 259"/>
            <p:cNvSpPr>
              <a:spLocks noChangeShapeType="1"/>
            </p:cNvSpPr>
            <p:nvPr/>
          </p:nvSpPr>
          <p:spPr bwMode="auto">
            <a:xfrm flipH="1">
              <a:off x="2225" y="2268"/>
              <a:ext cx="111" cy="33"/>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36" name="Freeform 260"/>
            <p:cNvSpPr>
              <a:spLocks/>
            </p:cNvSpPr>
            <p:nvPr/>
          </p:nvSpPr>
          <p:spPr bwMode="auto">
            <a:xfrm>
              <a:off x="2225" y="2235"/>
              <a:ext cx="111" cy="66"/>
            </a:xfrm>
            <a:custGeom>
              <a:avLst/>
              <a:gdLst>
                <a:gd name="T0" fmla="*/ 111 w 111"/>
                <a:gd name="T1" fmla="*/ 66 h 66"/>
                <a:gd name="T2" fmla="*/ 0 w 111"/>
                <a:gd name="T3" fmla="*/ 66 h 66"/>
                <a:gd name="T4" fmla="*/ 89 w 111"/>
                <a:gd name="T5" fmla="*/ 0 h 66"/>
              </a:gdLst>
              <a:ahLst/>
              <a:cxnLst>
                <a:cxn ang="0">
                  <a:pos x="T0" y="T1"/>
                </a:cxn>
                <a:cxn ang="0">
                  <a:pos x="T2" y="T3"/>
                </a:cxn>
                <a:cxn ang="0">
                  <a:pos x="T4" y="T5"/>
                </a:cxn>
              </a:cxnLst>
              <a:rect l="0" t="0" r="r" b="b"/>
              <a:pathLst>
                <a:path w="111" h="66">
                  <a:moveTo>
                    <a:pt x="111" y="66"/>
                  </a:moveTo>
                  <a:lnTo>
                    <a:pt x="0" y="66"/>
                  </a:lnTo>
                  <a:lnTo>
                    <a:pt x="89"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37" name="Line 261"/>
            <p:cNvSpPr>
              <a:spLocks noChangeShapeType="1"/>
            </p:cNvSpPr>
            <p:nvPr/>
          </p:nvSpPr>
          <p:spPr bwMode="auto">
            <a:xfrm flipH="1">
              <a:off x="2336" y="2257"/>
              <a:ext cx="33" cy="1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38" name="Line 262"/>
            <p:cNvSpPr>
              <a:spLocks noChangeShapeType="1"/>
            </p:cNvSpPr>
            <p:nvPr/>
          </p:nvSpPr>
          <p:spPr bwMode="auto">
            <a:xfrm flipH="1">
              <a:off x="2214" y="2667"/>
              <a:ext cx="67" cy="99"/>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39" name="Freeform 263"/>
            <p:cNvSpPr>
              <a:spLocks/>
            </p:cNvSpPr>
            <p:nvPr/>
          </p:nvSpPr>
          <p:spPr bwMode="auto">
            <a:xfrm>
              <a:off x="2214" y="2655"/>
              <a:ext cx="89" cy="111"/>
            </a:xfrm>
            <a:custGeom>
              <a:avLst/>
              <a:gdLst>
                <a:gd name="T0" fmla="*/ 89 w 89"/>
                <a:gd name="T1" fmla="*/ 34 h 111"/>
                <a:gd name="T2" fmla="*/ 0 w 89"/>
                <a:gd name="T3" fmla="*/ 111 h 111"/>
                <a:gd name="T4" fmla="*/ 33 w 89"/>
                <a:gd name="T5" fmla="*/ 0 h 111"/>
              </a:gdLst>
              <a:ahLst/>
              <a:cxnLst>
                <a:cxn ang="0">
                  <a:pos x="T0" y="T1"/>
                </a:cxn>
                <a:cxn ang="0">
                  <a:pos x="T2" y="T3"/>
                </a:cxn>
                <a:cxn ang="0">
                  <a:pos x="T4" y="T5"/>
                </a:cxn>
              </a:cxnLst>
              <a:rect l="0" t="0" r="r" b="b"/>
              <a:pathLst>
                <a:path w="89" h="111">
                  <a:moveTo>
                    <a:pt x="89" y="34"/>
                  </a:moveTo>
                  <a:lnTo>
                    <a:pt x="0" y="111"/>
                  </a:lnTo>
                  <a:lnTo>
                    <a:pt x="33"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40" name="Line 264"/>
            <p:cNvSpPr>
              <a:spLocks noChangeShapeType="1"/>
            </p:cNvSpPr>
            <p:nvPr/>
          </p:nvSpPr>
          <p:spPr bwMode="auto">
            <a:xfrm flipH="1">
              <a:off x="2336" y="2512"/>
              <a:ext cx="44" cy="6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41" name="Line 265"/>
            <p:cNvSpPr>
              <a:spLocks noChangeShapeType="1"/>
            </p:cNvSpPr>
            <p:nvPr/>
          </p:nvSpPr>
          <p:spPr bwMode="auto">
            <a:xfrm flipH="1">
              <a:off x="2281" y="2633"/>
              <a:ext cx="22" cy="3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42" name="Line 266"/>
            <p:cNvSpPr>
              <a:spLocks noChangeShapeType="1"/>
            </p:cNvSpPr>
            <p:nvPr/>
          </p:nvSpPr>
          <p:spPr bwMode="auto">
            <a:xfrm flipH="1">
              <a:off x="2225" y="1327"/>
              <a:ext cx="111" cy="3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43" name="Freeform 267"/>
            <p:cNvSpPr>
              <a:spLocks/>
            </p:cNvSpPr>
            <p:nvPr/>
          </p:nvSpPr>
          <p:spPr bwMode="auto">
            <a:xfrm>
              <a:off x="2225" y="1294"/>
              <a:ext cx="111" cy="67"/>
            </a:xfrm>
            <a:custGeom>
              <a:avLst/>
              <a:gdLst>
                <a:gd name="T0" fmla="*/ 111 w 111"/>
                <a:gd name="T1" fmla="*/ 67 h 67"/>
                <a:gd name="T2" fmla="*/ 0 w 111"/>
                <a:gd name="T3" fmla="*/ 67 h 67"/>
                <a:gd name="T4" fmla="*/ 89 w 111"/>
                <a:gd name="T5" fmla="*/ 0 h 67"/>
              </a:gdLst>
              <a:ahLst/>
              <a:cxnLst>
                <a:cxn ang="0">
                  <a:pos x="T0" y="T1"/>
                </a:cxn>
                <a:cxn ang="0">
                  <a:pos x="T2" y="T3"/>
                </a:cxn>
                <a:cxn ang="0">
                  <a:pos x="T4" y="T5"/>
                </a:cxn>
              </a:cxnLst>
              <a:rect l="0" t="0" r="r" b="b"/>
              <a:pathLst>
                <a:path w="111" h="67">
                  <a:moveTo>
                    <a:pt x="111" y="67"/>
                  </a:moveTo>
                  <a:lnTo>
                    <a:pt x="0" y="67"/>
                  </a:lnTo>
                  <a:lnTo>
                    <a:pt x="89"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44" name="Line 268"/>
            <p:cNvSpPr>
              <a:spLocks noChangeShapeType="1"/>
            </p:cNvSpPr>
            <p:nvPr/>
          </p:nvSpPr>
          <p:spPr bwMode="auto">
            <a:xfrm flipH="1">
              <a:off x="2336" y="1305"/>
              <a:ext cx="33" cy="22"/>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45" name="Line 269"/>
            <p:cNvSpPr>
              <a:spLocks noChangeShapeType="1"/>
            </p:cNvSpPr>
            <p:nvPr/>
          </p:nvSpPr>
          <p:spPr bwMode="auto">
            <a:xfrm flipH="1">
              <a:off x="2225" y="3264"/>
              <a:ext cx="111"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7246" name="Freeform 270"/>
            <p:cNvSpPr>
              <a:spLocks/>
            </p:cNvSpPr>
            <p:nvPr/>
          </p:nvSpPr>
          <p:spPr bwMode="auto">
            <a:xfrm>
              <a:off x="2225" y="3231"/>
              <a:ext cx="111" cy="66"/>
            </a:xfrm>
            <a:custGeom>
              <a:avLst/>
              <a:gdLst>
                <a:gd name="T0" fmla="*/ 111 w 111"/>
                <a:gd name="T1" fmla="*/ 66 h 66"/>
                <a:gd name="T2" fmla="*/ 0 w 111"/>
                <a:gd name="T3" fmla="*/ 33 h 66"/>
                <a:gd name="T4" fmla="*/ 111 w 111"/>
                <a:gd name="T5" fmla="*/ 0 h 66"/>
              </a:gdLst>
              <a:ahLst/>
              <a:cxnLst>
                <a:cxn ang="0">
                  <a:pos x="T0" y="T1"/>
                </a:cxn>
                <a:cxn ang="0">
                  <a:pos x="T2" y="T3"/>
                </a:cxn>
                <a:cxn ang="0">
                  <a:pos x="T4" y="T5"/>
                </a:cxn>
              </a:cxnLst>
              <a:rect l="0" t="0" r="r" b="b"/>
              <a:pathLst>
                <a:path w="111" h="66">
                  <a:moveTo>
                    <a:pt x="111" y="66"/>
                  </a:moveTo>
                  <a:lnTo>
                    <a:pt x="0" y="33"/>
                  </a:lnTo>
                  <a:lnTo>
                    <a:pt x="111"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7247" name="Line 271"/>
            <p:cNvSpPr>
              <a:spLocks noChangeShapeType="1"/>
            </p:cNvSpPr>
            <p:nvPr/>
          </p:nvSpPr>
          <p:spPr bwMode="auto">
            <a:xfrm flipH="1">
              <a:off x="2336" y="3264"/>
              <a:ext cx="44"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8625088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5. S</a:t>
            </a:r>
            <a:r>
              <a:rPr lang="en-US" altLang="zh-CN" sz="3200" dirty="0" smtClean="0"/>
              <a:t>oftware Architecture Patterns</a:t>
            </a:r>
            <a:endParaRPr lang="en-US" sz="32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6462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sz="2400" dirty="0" smtClean="0"/>
              <a:t>5.1 Software </a:t>
            </a:r>
            <a:r>
              <a:rPr lang="en-US" sz="2400" dirty="0"/>
              <a:t>Architectural Styles</a:t>
            </a:r>
          </a:p>
        </p:txBody>
      </p:sp>
      <p:sp>
        <p:nvSpPr>
          <p:cNvPr id="128003" name="Rectangle 3"/>
          <p:cNvSpPr>
            <a:spLocks noGrp="1" noChangeArrowheads="1"/>
          </p:cNvSpPr>
          <p:nvPr>
            <p:ph type="body" idx="1"/>
          </p:nvPr>
        </p:nvSpPr>
        <p:spPr>
          <a:xfrm>
            <a:off x="425855" y="990664"/>
            <a:ext cx="8229600" cy="5065712"/>
          </a:xfrm>
        </p:spPr>
        <p:txBody>
          <a:bodyPr/>
          <a:lstStyle/>
          <a:p>
            <a:r>
              <a:rPr lang="en-US" dirty="0"/>
              <a:t>Subsystem decomposition</a:t>
            </a:r>
          </a:p>
          <a:p>
            <a:pPr lvl="1"/>
            <a:r>
              <a:rPr lang="en-US" dirty="0"/>
              <a:t>Identification of subsystems, services, and their relationship to each other.</a:t>
            </a:r>
          </a:p>
          <a:p>
            <a:r>
              <a:rPr lang="en-US" dirty="0"/>
              <a:t>Specification of the system decomposition is critical.</a:t>
            </a:r>
          </a:p>
          <a:p>
            <a:r>
              <a:rPr lang="en-US" b="1" i="1" dirty="0"/>
              <a:t>Patterns</a:t>
            </a:r>
            <a:r>
              <a:rPr lang="en-US" dirty="0"/>
              <a:t> for software architecture</a:t>
            </a:r>
          </a:p>
          <a:p>
            <a:pPr lvl="1"/>
            <a:r>
              <a:rPr lang="en-US" dirty="0"/>
              <a:t>Client/Server</a:t>
            </a:r>
          </a:p>
          <a:p>
            <a:pPr lvl="1"/>
            <a:r>
              <a:rPr lang="en-US" dirty="0"/>
              <a:t>Peer-To-Peer</a:t>
            </a:r>
          </a:p>
          <a:p>
            <a:pPr lvl="1"/>
            <a:r>
              <a:rPr lang="en-US" dirty="0"/>
              <a:t>Repository</a:t>
            </a:r>
          </a:p>
          <a:p>
            <a:pPr lvl="1"/>
            <a:r>
              <a:rPr lang="en-US" dirty="0"/>
              <a:t>Model/View/Controller </a:t>
            </a:r>
          </a:p>
          <a:p>
            <a:pPr lvl="1"/>
            <a:r>
              <a:rPr lang="en-US" dirty="0"/>
              <a:t>Pipes and Filters</a:t>
            </a:r>
          </a:p>
        </p:txBody>
      </p:sp>
    </p:spTree>
    <p:extLst>
      <p:ext uri="{BB962C8B-B14F-4D97-AF65-F5344CB8AC3E}">
        <p14:creationId xmlns:p14="http://schemas.microsoft.com/office/powerpoint/2010/main" val="1369136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dirty="0" smtClean="0"/>
              <a:t>1.2 Why </a:t>
            </a:r>
            <a:r>
              <a:rPr lang="en-US" dirty="0"/>
              <a:t>is Design so Difficult?</a:t>
            </a:r>
          </a:p>
        </p:txBody>
      </p:sp>
      <p:sp>
        <p:nvSpPr>
          <p:cNvPr id="19461" name="Rectangle 5"/>
          <p:cNvSpPr>
            <a:spLocks noGrp="1" noChangeArrowheads="1"/>
          </p:cNvSpPr>
          <p:nvPr>
            <p:ph type="body" idx="1"/>
          </p:nvPr>
        </p:nvSpPr>
        <p:spPr>
          <a:xfrm>
            <a:off x="431800" y="1066862"/>
            <a:ext cx="8229600" cy="5300795"/>
          </a:xfrm>
        </p:spPr>
        <p:txBody>
          <a:bodyPr/>
          <a:lstStyle/>
          <a:p>
            <a:r>
              <a:rPr lang="en-US" sz="2400" i="1" dirty="0"/>
              <a:t>Analysis:</a:t>
            </a:r>
            <a:r>
              <a:rPr lang="en-US" sz="2400" dirty="0"/>
              <a:t> Focuses on the application domain</a:t>
            </a:r>
          </a:p>
          <a:p>
            <a:r>
              <a:rPr lang="en-US" sz="2400" i="1" dirty="0"/>
              <a:t>Design:</a:t>
            </a:r>
            <a:r>
              <a:rPr lang="en-US" sz="2400" dirty="0"/>
              <a:t> Focuses on the solution domain</a:t>
            </a:r>
          </a:p>
          <a:p>
            <a:pPr lvl="1"/>
            <a:r>
              <a:rPr lang="en-US" sz="2000" dirty="0"/>
              <a:t>Design knowledge is a moving target</a:t>
            </a:r>
          </a:p>
          <a:p>
            <a:pPr lvl="1"/>
            <a:r>
              <a:rPr lang="en-US" sz="2000" dirty="0"/>
              <a:t>The reasons for design decisions are changing very rapidly </a:t>
            </a:r>
          </a:p>
          <a:p>
            <a:pPr lvl="2"/>
            <a:r>
              <a:rPr lang="en-US" sz="2000" dirty="0"/>
              <a:t>Halftime knowledge in software engineering: About 3-5 years</a:t>
            </a:r>
          </a:p>
          <a:p>
            <a:pPr lvl="2"/>
            <a:r>
              <a:rPr lang="en-US" sz="2000" dirty="0"/>
              <a:t>What I teach today will be out of date in 3 years</a:t>
            </a:r>
          </a:p>
          <a:p>
            <a:pPr lvl="2"/>
            <a:r>
              <a:rPr lang="en-US" sz="2000" dirty="0"/>
              <a:t>Cost of hardware rapidly sinking</a:t>
            </a:r>
          </a:p>
          <a:p>
            <a:r>
              <a:rPr lang="ja-JP" altLang="en-US" sz="2400" dirty="0">
                <a:latin typeface="Arial"/>
              </a:rPr>
              <a:t>“</a:t>
            </a:r>
            <a:r>
              <a:rPr lang="en-US" sz="2400" dirty="0"/>
              <a:t>Design window</a:t>
            </a:r>
            <a:r>
              <a:rPr lang="ja-JP" altLang="en-US" sz="2400" dirty="0">
                <a:latin typeface="Arial"/>
              </a:rPr>
              <a:t>”</a:t>
            </a:r>
            <a:r>
              <a:rPr lang="en-US" sz="2400" dirty="0"/>
              <a:t>: </a:t>
            </a:r>
          </a:p>
          <a:p>
            <a:pPr lvl="1"/>
            <a:r>
              <a:rPr lang="en-US" sz="2000" dirty="0"/>
              <a:t>Time in which design decisions have to be made</a:t>
            </a:r>
          </a:p>
          <a:p>
            <a:r>
              <a:rPr lang="en-US" sz="2400" dirty="0"/>
              <a:t>Technique</a:t>
            </a:r>
          </a:p>
          <a:p>
            <a:pPr lvl="1"/>
            <a:r>
              <a:rPr lang="en-US" sz="2000" dirty="0"/>
              <a:t>Time-boxed prototyping</a:t>
            </a:r>
          </a:p>
        </p:txBody>
      </p:sp>
    </p:spTree>
    <p:extLst>
      <p:ext uri="{BB962C8B-B14F-4D97-AF65-F5344CB8AC3E}">
        <p14:creationId xmlns:p14="http://schemas.microsoft.com/office/powerpoint/2010/main" val="143910003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914496" y="179388"/>
            <a:ext cx="8229504" cy="688975"/>
          </a:xfrm>
        </p:spPr>
        <p:txBody>
          <a:bodyPr/>
          <a:lstStyle/>
          <a:p>
            <a:r>
              <a:rPr lang="en-US" sz="2400" dirty="0" smtClean="0"/>
              <a:t>5.2 Client</a:t>
            </a:r>
            <a:r>
              <a:rPr lang="en-US" sz="2400" dirty="0"/>
              <a:t>/Server Architectural Style</a:t>
            </a:r>
          </a:p>
        </p:txBody>
      </p:sp>
      <p:sp>
        <p:nvSpPr>
          <p:cNvPr id="131075" name="Rectangle 3"/>
          <p:cNvSpPr>
            <a:spLocks noGrp="1" noChangeArrowheads="1"/>
          </p:cNvSpPr>
          <p:nvPr>
            <p:ph type="body" idx="1"/>
          </p:nvPr>
        </p:nvSpPr>
        <p:spPr>
          <a:xfrm>
            <a:off x="431800" y="1066862"/>
            <a:ext cx="8229600" cy="5267263"/>
          </a:xfrm>
        </p:spPr>
        <p:txBody>
          <a:bodyPr/>
          <a:lstStyle/>
          <a:p>
            <a:r>
              <a:rPr lang="en-US" sz="2400" dirty="0"/>
              <a:t>One or many servers provides services to instances of subsystems, called clients. </a:t>
            </a:r>
          </a:p>
          <a:p>
            <a:r>
              <a:rPr lang="en-US" sz="2400" dirty="0"/>
              <a:t>Client calls on the server, which performs some service and returns the result </a:t>
            </a:r>
          </a:p>
          <a:p>
            <a:pPr lvl="1"/>
            <a:r>
              <a:rPr lang="en-US" sz="2000" dirty="0"/>
              <a:t>Client knows the </a:t>
            </a:r>
            <a:r>
              <a:rPr lang="en-US" sz="2000" i="1" dirty="0"/>
              <a:t>interface </a:t>
            </a:r>
            <a:r>
              <a:rPr lang="en-US" sz="2000" dirty="0"/>
              <a:t>of the server </a:t>
            </a:r>
            <a:r>
              <a:rPr lang="en-US" sz="2000" i="1" dirty="0"/>
              <a:t>(its service)</a:t>
            </a:r>
            <a:endParaRPr lang="en-US" sz="2000" dirty="0"/>
          </a:p>
          <a:p>
            <a:pPr lvl="1"/>
            <a:r>
              <a:rPr lang="en-US" sz="2000" dirty="0"/>
              <a:t>Server does not need to know the interface of the client</a:t>
            </a:r>
          </a:p>
          <a:p>
            <a:r>
              <a:rPr lang="en-US" sz="2400" dirty="0"/>
              <a:t>Response in general immediately </a:t>
            </a:r>
          </a:p>
          <a:p>
            <a:r>
              <a:rPr lang="en-US" sz="2400" dirty="0"/>
              <a:t>Users interact only with the client</a:t>
            </a:r>
          </a:p>
          <a:p>
            <a:endParaRPr lang="en-US" sz="2400" dirty="0"/>
          </a:p>
        </p:txBody>
      </p:sp>
      <p:pic>
        <p:nvPicPr>
          <p:cNvPr id="131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18000"/>
            <a:ext cx="8153400" cy="16256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325698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368300" y="990600"/>
            <a:ext cx="8255000" cy="4921250"/>
          </a:xfrm>
          <a:noFill/>
          <a:ln/>
        </p:spPr>
        <p:txBody>
          <a:bodyPr/>
          <a:lstStyle/>
          <a:p>
            <a:pPr>
              <a:lnSpc>
                <a:spcPct val="100000"/>
              </a:lnSpc>
            </a:pPr>
            <a:r>
              <a:rPr lang="en-US" sz="2400" dirty="0"/>
              <a:t>Often used in database systems:</a:t>
            </a:r>
          </a:p>
          <a:p>
            <a:pPr marL="628650" lvl="1">
              <a:lnSpc>
                <a:spcPct val="100000"/>
              </a:lnSpc>
            </a:pPr>
            <a:r>
              <a:rPr lang="en-US" sz="2000" dirty="0"/>
              <a:t>Front-end: User application (client)</a:t>
            </a:r>
          </a:p>
          <a:p>
            <a:pPr marL="628650" lvl="1">
              <a:lnSpc>
                <a:spcPct val="100000"/>
              </a:lnSpc>
            </a:pPr>
            <a:r>
              <a:rPr lang="en-US" sz="2000" dirty="0"/>
              <a:t>Back end: Database access and manipulation (server)</a:t>
            </a:r>
          </a:p>
          <a:p>
            <a:pPr>
              <a:lnSpc>
                <a:spcPct val="100000"/>
              </a:lnSpc>
            </a:pPr>
            <a:r>
              <a:rPr lang="en-US" sz="2400" dirty="0"/>
              <a:t>Functions performed by client:</a:t>
            </a:r>
          </a:p>
          <a:p>
            <a:pPr marL="628650" lvl="1">
              <a:lnSpc>
                <a:spcPct val="100000"/>
              </a:lnSpc>
            </a:pPr>
            <a:r>
              <a:rPr lang="en-US" sz="2000" dirty="0"/>
              <a:t>Customized user interface</a:t>
            </a:r>
          </a:p>
          <a:p>
            <a:pPr marL="628650" lvl="1">
              <a:lnSpc>
                <a:spcPct val="100000"/>
              </a:lnSpc>
            </a:pPr>
            <a:r>
              <a:rPr lang="en-US" sz="2000" dirty="0"/>
              <a:t>Front-end processing of data</a:t>
            </a:r>
          </a:p>
          <a:p>
            <a:pPr marL="628650" lvl="1">
              <a:lnSpc>
                <a:spcPct val="100000"/>
              </a:lnSpc>
            </a:pPr>
            <a:r>
              <a:rPr lang="en-US" sz="2000" dirty="0"/>
              <a:t>Initiation of server remote procedure calls</a:t>
            </a:r>
          </a:p>
          <a:p>
            <a:pPr marL="628650" lvl="1">
              <a:lnSpc>
                <a:spcPct val="100000"/>
              </a:lnSpc>
            </a:pPr>
            <a:r>
              <a:rPr lang="en-US" sz="2000" dirty="0"/>
              <a:t>Access to database server across the network</a:t>
            </a:r>
          </a:p>
          <a:p>
            <a:pPr>
              <a:lnSpc>
                <a:spcPct val="100000"/>
              </a:lnSpc>
            </a:pPr>
            <a:r>
              <a:rPr lang="en-US" sz="2400" dirty="0"/>
              <a:t>Functions performed by the database server:</a:t>
            </a:r>
          </a:p>
          <a:p>
            <a:pPr marL="628650" lvl="1">
              <a:lnSpc>
                <a:spcPct val="100000"/>
              </a:lnSpc>
            </a:pPr>
            <a:r>
              <a:rPr lang="en-US" sz="2000" dirty="0"/>
              <a:t>Centralized data management</a:t>
            </a:r>
          </a:p>
          <a:p>
            <a:pPr marL="628650" lvl="1">
              <a:lnSpc>
                <a:spcPct val="100000"/>
              </a:lnSpc>
            </a:pPr>
            <a:r>
              <a:rPr lang="en-US" sz="2000" dirty="0"/>
              <a:t>Data integrity and database consistency</a:t>
            </a:r>
          </a:p>
          <a:p>
            <a:pPr marL="628650" lvl="1">
              <a:lnSpc>
                <a:spcPct val="100000"/>
              </a:lnSpc>
            </a:pPr>
            <a:r>
              <a:rPr lang="en-US" sz="2000" dirty="0"/>
              <a:t>Database security</a:t>
            </a:r>
          </a:p>
          <a:p>
            <a:pPr marL="628650" lvl="1">
              <a:lnSpc>
                <a:spcPct val="100000"/>
              </a:lnSpc>
            </a:pPr>
            <a:r>
              <a:rPr lang="en-US" sz="2000" dirty="0"/>
              <a:t>Concurrent operations (multiple user access)</a:t>
            </a:r>
          </a:p>
          <a:p>
            <a:pPr marL="628650" lvl="1">
              <a:lnSpc>
                <a:spcPct val="100000"/>
              </a:lnSpc>
            </a:pPr>
            <a:r>
              <a:rPr lang="en-US" sz="2000" dirty="0"/>
              <a:t>Centralized processing (for example archiving)</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3208007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6892" y="179388"/>
            <a:ext cx="8077108" cy="688975"/>
          </a:xfrm>
          <a:noFill/>
          <a:ln/>
        </p:spPr>
        <p:txBody>
          <a:bodyPr/>
          <a:lstStyle/>
          <a:p>
            <a:r>
              <a:rPr lang="en-US" sz="2400" dirty="0"/>
              <a:t>Design Goals for Client/Server </a:t>
            </a:r>
            <a:r>
              <a:rPr lang="en-US" sz="2400" dirty="0" smtClean="0"/>
              <a:t>Systems</a:t>
            </a:r>
            <a:endParaRPr lang="en-US" sz="2400" dirty="0"/>
          </a:p>
        </p:txBody>
      </p:sp>
      <p:sp>
        <p:nvSpPr>
          <p:cNvPr id="48131" name="Rectangle 3"/>
          <p:cNvSpPr>
            <a:spLocks noGrp="1" noChangeArrowheads="1"/>
          </p:cNvSpPr>
          <p:nvPr>
            <p:ph type="body" idx="1"/>
          </p:nvPr>
        </p:nvSpPr>
        <p:spPr>
          <a:xfrm>
            <a:off x="455613" y="998538"/>
            <a:ext cx="8278812" cy="4921250"/>
          </a:xfrm>
          <a:noFill/>
          <a:ln/>
        </p:spPr>
        <p:txBody>
          <a:bodyPr/>
          <a:lstStyle/>
          <a:p>
            <a:pPr>
              <a:lnSpc>
                <a:spcPct val="80000"/>
              </a:lnSpc>
            </a:pPr>
            <a:r>
              <a:rPr lang="en-US" sz="1800" i="1" dirty="0"/>
              <a:t>Service Portability</a:t>
            </a:r>
            <a:endParaRPr lang="en-US" sz="1800" dirty="0"/>
          </a:p>
          <a:p>
            <a:pPr lvl="1">
              <a:lnSpc>
                <a:spcPct val="80000"/>
              </a:lnSpc>
            </a:pPr>
            <a:r>
              <a:rPr lang="en-US" sz="2000" dirty="0"/>
              <a:t>Server can be installed on a variety of machines and operating systems and functions in a variety of networking environments</a:t>
            </a:r>
          </a:p>
          <a:p>
            <a:pPr>
              <a:lnSpc>
                <a:spcPct val="80000"/>
              </a:lnSpc>
            </a:pPr>
            <a:r>
              <a:rPr lang="en-US" sz="1800" i="1" dirty="0"/>
              <a:t>Transparency, Location-Transparency</a:t>
            </a:r>
            <a:endParaRPr lang="en-US" sz="1800" dirty="0"/>
          </a:p>
          <a:p>
            <a:pPr lvl="1">
              <a:lnSpc>
                <a:spcPct val="80000"/>
              </a:lnSpc>
            </a:pPr>
            <a:r>
              <a:rPr lang="en-US" sz="2000" dirty="0"/>
              <a:t>The server might itself be distributed (why?), but should provide a single "logical" service to the user</a:t>
            </a:r>
          </a:p>
          <a:p>
            <a:pPr>
              <a:lnSpc>
                <a:spcPct val="80000"/>
              </a:lnSpc>
            </a:pPr>
            <a:r>
              <a:rPr lang="en-US" sz="1800" i="1" dirty="0"/>
              <a:t>Performance</a:t>
            </a:r>
            <a:endParaRPr lang="en-US" sz="1800" dirty="0"/>
          </a:p>
          <a:p>
            <a:pPr lvl="1">
              <a:lnSpc>
                <a:spcPct val="80000"/>
              </a:lnSpc>
            </a:pPr>
            <a:r>
              <a:rPr lang="en-US" sz="2000" dirty="0"/>
              <a:t>Client should be customized for interactive display-intensive tasks</a:t>
            </a:r>
          </a:p>
          <a:p>
            <a:pPr lvl="1">
              <a:lnSpc>
                <a:spcPct val="80000"/>
              </a:lnSpc>
            </a:pPr>
            <a:r>
              <a:rPr lang="en-US" sz="2000" dirty="0"/>
              <a:t>Server should provide CPU-intensive operations</a:t>
            </a:r>
          </a:p>
          <a:p>
            <a:pPr>
              <a:lnSpc>
                <a:spcPct val="80000"/>
              </a:lnSpc>
            </a:pPr>
            <a:r>
              <a:rPr lang="en-US" sz="1800" i="1" dirty="0"/>
              <a:t>Scalability</a:t>
            </a:r>
          </a:p>
          <a:p>
            <a:pPr lvl="1">
              <a:lnSpc>
                <a:spcPct val="80000"/>
              </a:lnSpc>
            </a:pPr>
            <a:r>
              <a:rPr lang="en-US" sz="2000" dirty="0"/>
              <a:t>Server should have spare capacity to handle larger number of clients</a:t>
            </a:r>
          </a:p>
          <a:p>
            <a:pPr>
              <a:lnSpc>
                <a:spcPct val="80000"/>
              </a:lnSpc>
            </a:pPr>
            <a:r>
              <a:rPr lang="en-US" sz="1800" i="1" dirty="0"/>
              <a:t>Flexibility</a:t>
            </a:r>
            <a:endParaRPr lang="en-US" sz="1800" dirty="0"/>
          </a:p>
          <a:p>
            <a:pPr lvl="1">
              <a:lnSpc>
                <a:spcPct val="80000"/>
              </a:lnSpc>
            </a:pPr>
            <a:r>
              <a:rPr lang="en-US" sz="2000" dirty="0"/>
              <a:t>The system should be usable for a variety of user interfaces and end devices (</a:t>
            </a:r>
            <a:r>
              <a:rPr lang="en-US" sz="2000" dirty="0" err="1"/>
              <a:t>eg</a:t>
            </a:r>
            <a:r>
              <a:rPr lang="en-US" sz="2000" dirty="0"/>
              <a:t>. WAP Handy, wearable computer, desktop)</a:t>
            </a:r>
          </a:p>
          <a:p>
            <a:pPr>
              <a:lnSpc>
                <a:spcPct val="80000"/>
              </a:lnSpc>
            </a:pPr>
            <a:r>
              <a:rPr lang="en-US" sz="1800" i="1" dirty="0"/>
              <a:t>Reliability</a:t>
            </a:r>
            <a:endParaRPr lang="en-US" sz="1800" dirty="0"/>
          </a:p>
          <a:p>
            <a:pPr lvl="1">
              <a:lnSpc>
                <a:spcPct val="80000"/>
              </a:lnSpc>
            </a:pPr>
            <a:r>
              <a:rPr lang="en-US" sz="2000" dirty="0"/>
              <a:t>System should survive node or communication link problems</a:t>
            </a:r>
          </a:p>
        </p:txBody>
      </p:sp>
    </p:spTree>
    <p:extLst>
      <p:ext uri="{BB962C8B-B14F-4D97-AF65-F5344CB8AC3E}">
        <p14:creationId xmlns:p14="http://schemas.microsoft.com/office/powerpoint/2010/main" val="38829046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81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1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813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813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8131">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13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81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00264" y="179388"/>
            <a:ext cx="7286644" cy="688975"/>
          </a:xfrm>
          <a:noFill/>
          <a:ln/>
        </p:spPr>
        <p:txBody>
          <a:bodyPr/>
          <a:lstStyle/>
          <a:p>
            <a:r>
              <a:rPr lang="en-US" sz="2400" dirty="0"/>
              <a:t>Problems with Client/Server Architectural Styles</a:t>
            </a:r>
          </a:p>
        </p:txBody>
      </p:sp>
      <p:sp>
        <p:nvSpPr>
          <p:cNvPr id="44035" name="Rectangle 3"/>
          <p:cNvSpPr>
            <a:spLocks noGrp="1" noChangeArrowheads="1"/>
          </p:cNvSpPr>
          <p:nvPr>
            <p:ph type="body" idx="1"/>
          </p:nvPr>
        </p:nvSpPr>
        <p:spPr>
          <a:xfrm>
            <a:off x="355600" y="1071546"/>
            <a:ext cx="8431242" cy="4921250"/>
          </a:xfrm>
          <a:noFill/>
          <a:ln/>
        </p:spPr>
        <p:txBody>
          <a:bodyPr/>
          <a:lstStyle/>
          <a:p>
            <a:pPr>
              <a:lnSpc>
                <a:spcPct val="150000"/>
              </a:lnSpc>
            </a:pPr>
            <a:r>
              <a:rPr lang="en-US" sz="2400" dirty="0"/>
              <a:t>Layered systems do not provide peer-to-peer communication</a:t>
            </a:r>
          </a:p>
          <a:p>
            <a:pPr>
              <a:lnSpc>
                <a:spcPct val="150000"/>
              </a:lnSpc>
            </a:pPr>
            <a:r>
              <a:rPr lang="en-US" sz="2400" dirty="0"/>
              <a:t>Peer-to-peer communication is often needed</a:t>
            </a:r>
          </a:p>
          <a:p>
            <a:pPr>
              <a:lnSpc>
                <a:spcPct val="150000"/>
              </a:lnSpc>
            </a:pPr>
            <a:r>
              <a:rPr lang="en-US" sz="2400" dirty="0"/>
              <a:t>Example: Database receives queries  from application but also sends notifications to application when data have changed</a:t>
            </a:r>
          </a:p>
          <a:p>
            <a:endParaRPr lang="en-US" dirty="0"/>
          </a:p>
        </p:txBody>
      </p:sp>
    </p:spTree>
    <p:extLst>
      <p:ext uri="{BB962C8B-B14F-4D97-AF65-F5344CB8AC3E}">
        <p14:creationId xmlns:p14="http://schemas.microsoft.com/office/powerpoint/2010/main" val="373936723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857224" y="179388"/>
            <a:ext cx="8286776" cy="688975"/>
          </a:xfrm>
        </p:spPr>
        <p:txBody>
          <a:bodyPr/>
          <a:lstStyle/>
          <a:p>
            <a:r>
              <a:rPr lang="en-US" sz="2400" dirty="0" smtClean="0"/>
              <a:t>5.3 Peer</a:t>
            </a:r>
            <a:r>
              <a:rPr lang="en-US" sz="2400" dirty="0"/>
              <a:t>-to-Peer Architectural Style</a:t>
            </a:r>
          </a:p>
        </p:txBody>
      </p:sp>
      <p:sp>
        <p:nvSpPr>
          <p:cNvPr id="133123" name="Rectangle 3"/>
          <p:cNvSpPr>
            <a:spLocks noGrp="1" noChangeArrowheads="1"/>
          </p:cNvSpPr>
          <p:nvPr>
            <p:ph type="body" idx="1"/>
          </p:nvPr>
        </p:nvSpPr>
        <p:spPr>
          <a:xfrm>
            <a:off x="355600" y="914400"/>
            <a:ext cx="8255000" cy="5302250"/>
          </a:xfrm>
        </p:spPr>
        <p:txBody>
          <a:bodyPr/>
          <a:lstStyle/>
          <a:p>
            <a:r>
              <a:rPr lang="en-US" sz="2400" i="1" dirty="0"/>
              <a:t>Generalization</a:t>
            </a:r>
            <a:r>
              <a:rPr lang="en-US" sz="2400" dirty="0"/>
              <a:t> </a:t>
            </a:r>
            <a:r>
              <a:rPr lang="en-US" sz="2400" i="1" dirty="0"/>
              <a:t>of</a:t>
            </a:r>
            <a:r>
              <a:rPr lang="en-US" sz="2400" dirty="0"/>
              <a:t> Client/Server Architecture</a:t>
            </a:r>
          </a:p>
          <a:p>
            <a:r>
              <a:rPr lang="en-US" sz="2400" dirty="0"/>
              <a:t>Clients can be servers and servers can be clients</a:t>
            </a:r>
          </a:p>
          <a:p>
            <a:r>
              <a:rPr lang="en-US" sz="2400" dirty="0"/>
              <a:t>More difficult because of possibility of deadlocks</a:t>
            </a:r>
          </a:p>
        </p:txBody>
      </p:sp>
      <p:pic>
        <p:nvPicPr>
          <p:cNvPr id="133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2363788"/>
            <a:ext cx="4086225" cy="17510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3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4508500"/>
            <a:ext cx="7775575" cy="13620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549820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80976" y="179388"/>
            <a:ext cx="8963024" cy="688975"/>
          </a:xfrm>
        </p:spPr>
        <p:txBody>
          <a:bodyPr/>
          <a:lstStyle/>
          <a:p>
            <a:r>
              <a:rPr lang="en-US" dirty="0"/>
              <a:t>Client and Server are peers:</a:t>
            </a:r>
            <a:br>
              <a:rPr lang="en-US" dirty="0"/>
            </a:br>
            <a:r>
              <a:rPr lang="en-US" b="0" dirty="0"/>
              <a:t>[(The same pair of classes may exchange C/S roles)]</a:t>
            </a:r>
          </a:p>
        </p:txBody>
      </p:sp>
      <p:grpSp>
        <p:nvGrpSpPr>
          <p:cNvPr id="192522" name="Group 10"/>
          <p:cNvGrpSpPr>
            <a:grpSpLocks/>
          </p:cNvGrpSpPr>
          <p:nvPr/>
        </p:nvGrpSpPr>
        <p:grpSpPr bwMode="auto">
          <a:xfrm>
            <a:off x="3370263" y="1674813"/>
            <a:ext cx="2501900" cy="2905125"/>
            <a:chOff x="4168" y="140"/>
            <a:chExt cx="1576" cy="1830"/>
          </a:xfrm>
        </p:grpSpPr>
        <p:sp>
          <p:nvSpPr>
            <p:cNvPr id="192516" name="Rectangle 4"/>
            <p:cNvSpPr>
              <a:spLocks noChangeArrowheads="1"/>
            </p:cNvSpPr>
            <p:nvPr/>
          </p:nvSpPr>
          <p:spPr bwMode="auto">
            <a:xfrm>
              <a:off x="4695" y="140"/>
              <a:ext cx="705" cy="6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a:t>Peer</a:t>
              </a:r>
            </a:p>
          </p:txBody>
        </p:sp>
        <p:sp>
          <p:nvSpPr>
            <p:cNvPr id="192517" name="Rectangle 5"/>
            <p:cNvSpPr>
              <a:spLocks noChangeArrowheads="1"/>
            </p:cNvSpPr>
            <p:nvPr/>
          </p:nvSpPr>
          <p:spPr bwMode="auto">
            <a:xfrm>
              <a:off x="4168" y="1332"/>
              <a:ext cx="705" cy="6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a:t>Client</a:t>
              </a:r>
            </a:p>
          </p:txBody>
        </p:sp>
        <p:sp>
          <p:nvSpPr>
            <p:cNvPr id="192518" name="Rectangle 6"/>
            <p:cNvSpPr>
              <a:spLocks noChangeArrowheads="1"/>
            </p:cNvSpPr>
            <p:nvPr/>
          </p:nvSpPr>
          <p:spPr bwMode="auto">
            <a:xfrm>
              <a:off x="5039" y="1332"/>
              <a:ext cx="705" cy="6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a:t>Server</a:t>
              </a:r>
            </a:p>
          </p:txBody>
        </p:sp>
        <p:sp>
          <p:nvSpPr>
            <p:cNvPr id="192519" name="AutoShape 7"/>
            <p:cNvSpPr>
              <a:spLocks noChangeArrowheads="1"/>
            </p:cNvSpPr>
            <p:nvPr/>
          </p:nvSpPr>
          <p:spPr bwMode="auto">
            <a:xfrm>
              <a:off x="4873" y="778"/>
              <a:ext cx="303" cy="23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192520" name="AutoShape 8"/>
            <p:cNvCxnSpPr>
              <a:cxnSpLocks noChangeShapeType="1"/>
              <a:stCxn id="192519" idx="3"/>
              <a:endCxn id="192517" idx="0"/>
            </p:cNvCxnSpPr>
            <p:nvPr/>
          </p:nvCxnSpPr>
          <p:spPr bwMode="auto">
            <a:xfrm flipH="1">
              <a:off x="4521" y="1013"/>
              <a:ext cx="504" cy="319"/>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2521" name="AutoShape 9"/>
            <p:cNvCxnSpPr>
              <a:cxnSpLocks noChangeShapeType="1"/>
              <a:stCxn id="192519" idx="3"/>
              <a:endCxn id="192518" idx="0"/>
            </p:cNvCxnSpPr>
            <p:nvPr/>
          </p:nvCxnSpPr>
          <p:spPr bwMode="auto">
            <a:xfrm>
              <a:off x="5025" y="1013"/>
              <a:ext cx="367" cy="319"/>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498439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smtClean="0"/>
              <a:t>5.4 Model</a:t>
            </a:r>
            <a:r>
              <a:rPr lang="en-US" dirty="0"/>
              <a:t>/View/Controller</a:t>
            </a:r>
          </a:p>
        </p:txBody>
      </p:sp>
      <p:sp>
        <p:nvSpPr>
          <p:cNvPr id="134147" name="Rectangle 3"/>
          <p:cNvSpPr>
            <a:spLocks noGrp="1" noChangeArrowheads="1"/>
          </p:cNvSpPr>
          <p:nvPr>
            <p:ph type="body" idx="1"/>
          </p:nvPr>
        </p:nvSpPr>
        <p:spPr>
          <a:xfrm>
            <a:off x="355600" y="914400"/>
            <a:ext cx="8255000" cy="3371850"/>
          </a:xfrm>
        </p:spPr>
        <p:txBody>
          <a:bodyPr/>
          <a:lstStyle/>
          <a:p>
            <a:r>
              <a:rPr lang="en-US" sz="2000" dirty="0"/>
              <a:t>Subsystems are classified into 3 different types</a:t>
            </a:r>
          </a:p>
          <a:p>
            <a:pPr lvl="1"/>
            <a:r>
              <a:rPr lang="en-US" sz="1800" dirty="0"/>
              <a:t>Model subsystem: </a:t>
            </a:r>
            <a:r>
              <a:rPr lang="en-US" sz="1800" b="0" dirty="0"/>
              <a:t>Responsible for application domain knowledge</a:t>
            </a:r>
          </a:p>
          <a:p>
            <a:pPr lvl="1"/>
            <a:r>
              <a:rPr lang="en-US" sz="1800" dirty="0"/>
              <a:t>View subsystem: </a:t>
            </a:r>
            <a:r>
              <a:rPr lang="en-US" sz="1800" b="0" dirty="0"/>
              <a:t>Responsible for displaying application domain objects to the user</a:t>
            </a:r>
          </a:p>
          <a:p>
            <a:pPr lvl="1"/>
            <a:r>
              <a:rPr lang="en-US" sz="1800" dirty="0"/>
              <a:t>Controller subsystem: </a:t>
            </a:r>
            <a:r>
              <a:rPr lang="en-US" sz="1800" b="0" dirty="0"/>
              <a:t> Responsible for sequence of interactions with the user and notifying views of changes in the model. </a:t>
            </a:r>
          </a:p>
          <a:p>
            <a:r>
              <a:rPr lang="en-US" sz="2000" dirty="0"/>
              <a:t>MVC is a special case of a repository architecture:</a:t>
            </a:r>
          </a:p>
          <a:p>
            <a:pPr lvl="1"/>
            <a:r>
              <a:rPr lang="en-US" sz="1800" dirty="0"/>
              <a:t>Model subsystem implements the central </a:t>
            </a:r>
            <a:r>
              <a:rPr lang="en-US" sz="1800" dirty="0" smtClean="0"/>
              <a:t>data structure</a:t>
            </a:r>
            <a:r>
              <a:rPr lang="en-US" sz="1800" dirty="0"/>
              <a:t>, the Controller subsystem explicitly dictates the control flow</a:t>
            </a:r>
          </a:p>
        </p:txBody>
      </p:sp>
      <p:grpSp>
        <p:nvGrpSpPr>
          <p:cNvPr id="134149" name="Group 5"/>
          <p:cNvGrpSpPr>
            <a:grpSpLocks/>
          </p:cNvGrpSpPr>
          <p:nvPr/>
        </p:nvGrpSpPr>
        <p:grpSpPr bwMode="auto">
          <a:xfrm>
            <a:off x="1219200" y="4495800"/>
            <a:ext cx="6788150" cy="1806575"/>
            <a:chOff x="768" y="1214"/>
            <a:chExt cx="4276" cy="1138"/>
          </a:xfrm>
        </p:grpSpPr>
        <p:sp>
          <p:nvSpPr>
            <p:cNvPr id="134150" name="Freeform 6"/>
            <p:cNvSpPr>
              <a:spLocks/>
            </p:cNvSpPr>
            <p:nvPr/>
          </p:nvSpPr>
          <p:spPr bwMode="auto">
            <a:xfrm>
              <a:off x="2653" y="1828"/>
              <a:ext cx="1480" cy="307"/>
            </a:xfrm>
            <a:custGeom>
              <a:avLst/>
              <a:gdLst>
                <a:gd name="T0" fmla="*/ 0 w 1480"/>
                <a:gd name="T1" fmla="*/ 307 h 307"/>
                <a:gd name="T2" fmla="*/ 1480 w 1480"/>
                <a:gd name="T3" fmla="*/ 307 h 307"/>
                <a:gd name="T4" fmla="*/ 1480 w 1480"/>
                <a:gd name="T5" fmla="*/ 0 h 307"/>
              </a:gdLst>
              <a:ahLst/>
              <a:cxnLst>
                <a:cxn ang="0">
                  <a:pos x="T0" y="T1"/>
                </a:cxn>
                <a:cxn ang="0">
                  <a:pos x="T2" y="T3"/>
                </a:cxn>
                <a:cxn ang="0">
                  <a:pos x="T4" y="T5"/>
                </a:cxn>
              </a:cxnLst>
              <a:rect l="0" t="0" r="r" b="b"/>
              <a:pathLst>
                <a:path w="1480" h="307">
                  <a:moveTo>
                    <a:pt x="0" y="307"/>
                  </a:moveTo>
                  <a:lnTo>
                    <a:pt x="1480" y="307"/>
                  </a:lnTo>
                  <a:lnTo>
                    <a:pt x="1480" y="0"/>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4151" name="Freeform 7"/>
            <p:cNvSpPr>
              <a:spLocks/>
            </p:cNvSpPr>
            <p:nvPr/>
          </p:nvSpPr>
          <p:spPr bwMode="auto">
            <a:xfrm>
              <a:off x="2416" y="1354"/>
              <a:ext cx="1717" cy="167"/>
            </a:xfrm>
            <a:custGeom>
              <a:avLst/>
              <a:gdLst>
                <a:gd name="T0" fmla="*/ 0 w 1717"/>
                <a:gd name="T1" fmla="*/ 0 h 167"/>
                <a:gd name="T2" fmla="*/ 1717 w 1717"/>
                <a:gd name="T3" fmla="*/ 0 h 167"/>
                <a:gd name="T4" fmla="*/ 1717 w 1717"/>
                <a:gd name="T5" fmla="*/ 167 h 167"/>
              </a:gdLst>
              <a:ahLst/>
              <a:cxnLst>
                <a:cxn ang="0">
                  <a:pos x="T0" y="T1"/>
                </a:cxn>
                <a:cxn ang="0">
                  <a:pos x="T2" y="T3"/>
                </a:cxn>
                <a:cxn ang="0">
                  <a:pos x="T4" y="T5"/>
                </a:cxn>
              </a:cxnLst>
              <a:rect l="0" t="0" r="r" b="b"/>
              <a:pathLst>
                <a:path w="1717" h="167">
                  <a:moveTo>
                    <a:pt x="0" y="0"/>
                  </a:moveTo>
                  <a:lnTo>
                    <a:pt x="1717" y="0"/>
                  </a:lnTo>
                  <a:lnTo>
                    <a:pt x="1717" y="167"/>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4152" name="Rectangle 8"/>
            <p:cNvSpPr>
              <a:spLocks noChangeArrowheads="1"/>
            </p:cNvSpPr>
            <p:nvPr/>
          </p:nvSpPr>
          <p:spPr bwMode="auto">
            <a:xfrm>
              <a:off x="768" y="121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34153" name="Rectangle 9"/>
            <p:cNvSpPr>
              <a:spLocks noChangeArrowheads="1"/>
            </p:cNvSpPr>
            <p:nvPr/>
          </p:nvSpPr>
          <p:spPr bwMode="auto">
            <a:xfrm>
              <a:off x="1214" y="1291"/>
              <a:ext cx="76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Controller</a:t>
              </a:r>
              <a:endParaRPr lang="en-US" sz="1600" b="0"/>
            </a:p>
          </p:txBody>
        </p:sp>
        <p:sp>
          <p:nvSpPr>
            <p:cNvPr id="134154" name="Rectangle 10"/>
            <p:cNvSpPr>
              <a:spLocks noChangeArrowheads="1"/>
            </p:cNvSpPr>
            <p:nvPr/>
          </p:nvSpPr>
          <p:spPr bwMode="auto">
            <a:xfrm>
              <a:off x="3309" y="152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34155" name="Rectangle 11"/>
            <p:cNvSpPr>
              <a:spLocks noChangeArrowheads="1"/>
            </p:cNvSpPr>
            <p:nvPr/>
          </p:nvSpPr>
          <p:spPr bwMode="auto">
            <a:xfrm>
              <a:off x="3941" y="1605"/>
              <a:ext cx="38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Model</a:t>
              </a:r>
              <a:endParaRPr lang="en-US" sz="1600" b="0"/>
            </a:p>
          </p:txBody>
        </p:sp>
        <p:sp>
          <p:nvSpPr>
            <p:cNvPr id="134156" name="Rectangle 12"/>
            <p:cNvSpPr>
              <a:spLocks noChangeArrowheads="1"/>
            </p:cNvSpPr>
            <p:nvPr/>
          </p:nvSpPr>
          <p:spPr bwMode="auto">
            <a:xfrm>
              <a:off x="2727" y="1988"/>
              <a:ext cx="76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subscriber</a:t>
              </a:r>
              <a:endParaRPr lang="en-US" sz="1600" b="0"/>
            </a:p>
          </p:txBody>
        </p:sp>
        <p:sp>
          <p:nvSpPr>
            <p:cNvPr id="134157" name="Rectangle 13"/>
            <p:cNvSpPr>
              <a:spLocks noChangeArrowheads="1"/>
            </p:cNvSpPr>
            <p:nvPr/>
          </p:nvSpPr>
          <p:spPr bwMode="auto">
            <a:xfrm>
              <a:off x="4276" y="1848"/>
              <a:ext cx="61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notifier</a:t>
              </a:r>
              <a:endParaRPr lang="en-US" sz="1600" b="0"/>
            </a:p>
          </p:txBody>
        </p:sp>
        <p:sp>
          <p:nvSpPr>
            <p:cNvPr id="134158" name="Rectangle 14"/>
            <p:cNvSpPr>
              <a:spLocks noChangeArrowheads="1"/>
            </p:cNvSpPr>
            <p:nvPr/>
          </p:nvSpPr>
          <p:spPr bwMode="auto">
            <a:xfrm>
              <a:off x="2481" y="1220"/>
              <a:ext cx="69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initiator</a:t>
              </a:r>
              <a:endParaRPr lang="en-US" sz="1600" b="0"/>
            </a:p>
          </p:txBody>
        </p:sp>
        <p:sp>
          <p:nvSpPr>
            <p:cNvPr id="134159" name="Rectangle 15"/>
            <p:cNvSpPr>
              <a:spLocks noChangeArrowheads="1"/>
            </p:cNvSpPr>
            <p:nvPr/>
          </p:nvSpPr>
          <p:spPr bwMode="auto">
            <a:xfrm>
              <a:off x="2727" y="2198"/>
              <a:ext cx="7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a:t>
              </a:r>
              <a:endParaRPr lang="en-US" sz="1600" b="0"/>
            </a:p>
          </p:txBody>
        </p:sp>
        <p:grpSp>
          <p:nvGrpSpPr>
            <p:cNvPr id="134160" name="Group 16"/>
            <p:cNvGrpSpPr>
              <a:grpSpLocks/>
            </p:cNvGrpSpPr>
            <p:nvPr/>
          </p:nvGrpSpPr>
          <p:grpSpPr bwMode="auto">
            <a:xfrm>
              <a:off x="4008" y="1374"/>
              <a:ext cx="1036" cy="154"/>
              <a:chOff x="4022" y="1402"/>
              <a:chExt cx="1036" cy="154"/>
            </a:xfrm>
          </p:grpSpPr>
          <p:sp>
            <p:nvSpPr>
              <p:cNvPr id="134161" name="Rectangle 17"/>
              <p:cNvSpPr>
                <a:spLocks noChangeArrowheads="1"/>
              </p:cNvSpPr>
              <p:nvPr/>
            </p:nvSpPr>
            <p:spPr bwMode="auto">
              <a:xfrm>
                <a:off x="4290" y="1402"/>
                <a:ext cx="76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repository</a:t>
                </a:r>
                <a:endParaRPr lang="en-US" sz="1600" b="0"/>
              </a:p>
            </p:txBody>
          </p:sp>
          <p:sp>
            <p:nvSpPr>
              <p:cNvPr id="134162" name="Rectangle 18"/>
              <p:cNvSpPr>
                <a:spLocks noChangeArrowheads="1"/>
              </p:cNvSpPr>
              <p:nvPr/>
            </p:nvSpPr>
            <p:spPr bwMode="auto">
              <a:xfrm>
                <a:off x="4022" y="1402"/>
                <a:ext cx="7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1</a:t>
                </a:r>
                <a:endParaRPr lang="en-US" sz="1600" b="0"/>
              </a:p>
            </p:txBody>
          </p:sp>
        </p:grpSp>
        <p:sp>
          <p:nvSpPr>
            <p:cNvPr id="134163" name="Rectangle 19"/>
            <p:cNvSpPr>
              <a:spLocks noChangeArrowheads="1"/>
            </p:cNvSpPr>
            <p:nvPr/>
          </p:nvSpPr>
          <p:spPr bwMode="auto">
            <a:xfrm>
              <a:off x="4008" y="1848"/>
              <a:ext cx="7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1</a:t>
              </a:r>
              <a:endParaRPr lang="en-US" sz="1600" b="0"/>
            </a:p>
          </p:txBody>
        </p:sp>
        <p:sp>
          <p:nvSpPr>
            <p:cNvPr id="134164" name="Rectangle 20"/>
            <p:cNvSpPr>
              <a:spLocks noChangeArrowheads="1"/>
            </p:cNvSpPr>
            <p:nvPr/>
          </p:nvSpPr>
          <p:spPr bwMode="auto">
            <a:xfrm>
              <a:off x="2481" y="1430"/>
              <a:ext cx="7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a:t>
              </a:r>
              <a:endParaRPr lang="en-US" sz="1600" b="0"/>
            </a:p>
          </p:txBody>
        </p:sp>
        <p:grpSp>
          <p:nvGrpSpPr>
            <p:cNvPr id="134165" name="Group 21"/>
            <p:cNvGrpSpPr>
              <a:grpSpLocks/>
            </p:cNvGrpSpPr>
            <p:nvPr/>
          </p:nvGrpSpPr>
          <p:grpSpPr bwMode="auto">
            <a:xfrm>
              <a:off x="1005" y="1982"/>
              <a:ext cx="1662" cy="307"/>
              <a:chOff x="1005" y="1982"/>
              <a:chExt cx="1662" cy="307"/>
            </a:xfrm>
          </p:grpSpPr>
          <p:sp>
            <p:nvSpPr>
              <p:cNvPr id="134166" name="Rectangle 22"/>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34167" name="Rectangle 23"/>
              <p:cNvSpPr>
                <a:spLocks noChangeArrowheads="1"/>
              </p:cNvSpPr>
              <p:nvPr/>
            </p:nvSpPr>
            <p:spPr bwMode="auto">
              <a:xfrm>
                <a:off x="1682" y="2059"/>
                <a:ext cx="307" cy="1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View</a:t>
                </a:r>
                <a:endParaRPr lang="en-US" sz="1600" b="0"/>
              </a:p>
            </p:txBody>
          </p:sp>
        </p:grpSp>
      </p:grpSp>
    </p:spTree>
    <p:extLst>
      <p:ext uri="{BB962C8B-B14F-4D97-AF65-F5344CB8AC3E}">
        <p14:creationId xmlns:p14="http://schemas.microsoft.com/office/powerpoint/2010/main" val="31331337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1119188"/>
            <a:ext cx="8293100" cy="4622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5170" name="Rectangle 2"/>
          <p:cNvSpPr>
            <a:spLocks noGrp="1" noChangeArrowheads="1"/>
          </p:cNvSpPr>
          <p:nvPr>
            <p:ph type="title"/>
          </p:nvPr>
        </p:nvSpPr>
        <p:spPr>
          <a:xfrm>
            <a:off x="1857356" y="179388"/>
            <a:ext cx="7286644" cy="688975"/>
          </a:xfrm>
        </p:spPr>
        <p:txBody>
          <a:bodyPr/>
          <a:lstStyle/>
          <a:p>
            <a:r>
              <a:rPr lang="en-US" sz="1800" dirty="0"/>
              <a:t>Example of a  File System Based on the </a:t>
            </a:r>
            <a:r>
              <a:rPr lang="en-US" sz="1600" dirty="0"/>
              <a:t>MVC</a:t>
            </a:r>
            <a:r>
              <a:rPr lang="en-US" sz="1800" dirty="0"/>
              <a:t> Architectural Style </a:t>
            </a:r>
            <a:r>
              <a:rPr lang="en-US" sz="1400" dirty="0"/>
              <a:t>(User</a:t>
            </a:r>
            <a:r>
              <a:rPr lang="ja-JP" altLang="en-US" sz="1400" dirty="0">
                <a:latin typeface="Arial"/>
              </a:rPr>
              <a:t>’</a:t>
            </a:r>
            <a:r>
              <a:rPr lang="en-US" sz="1400" dirty="0"/>
              <a:t>s GUI shows 2 </a:t>
            </a:r>
            <a:r>
              <a:rPr lang="ja-JP" altLang="en-US" sz="1400" dirty="0">
                <a:latin typeface="Arial"/>
              </a:rPr>
              <a:t>‘</a:t>
            </a:r>
            <a:r>
              <a:rPr lang="en-US" sz="1400" dirty="0"/>
              <a:t>views</a:t>
            </a:r>
            <a:r>
              <a:rPr lang="ja-JP" altLang="en-US" sz="1400" dirty="0">
                <a:latin typeface="Arial"/>
              </a:rPr>
              <a:t>’</a:t>
            </a:r>
            <a:r>
              <a:rPr lang="en-US" sz="1400" dirty="0"/>
              <a:t> of the </a:t>
            </a:r>
            <a:r>
              <a:rPr lang="en-US" sz="1400" dirty="0" err="1"/>
              <a:t>dir</a:t>
            </a:r>
            <a:r>
              <a:rPr lang="ja-JP" altLang="en-US" sz="1400" dirty="0">
                <a:latin typeface="Arial"/>
              </a:rPr>
              <a:t>’</a:t>
            </a:r>
            <a:r>
              <a:rPr lang="en-US" sz="1400" dirty="0"/>
              <a:t>y)</a:t>
            </a:r>
          </a:p>
        </p:txBody>
      </p:sp>
    </p:spTree>
    <p:extLst>
      <p:ext uri="{BB962C8B-B14F-4D97-AF65-F5344CB8AC3E}">
        <p14:creationId xmlns:p14="http://schemas.microsoft.com/office/powerpoint/2010/main" val="32949869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349374" y="179388"/>
            <a:ext cx="7794625" cy="688975"/>
          </a:xfrm>
        </p:spPr>
        <p:txBody>
          <a:bodyPr/>
          <a:lstStyle/>
          <a:p>
            <a:r>
              <a:rPr lang="en-US" dirty="0"/>
              <a:t>Sequence of Events (Collaborations) </a:t>
            </a:r>
          </a:p>
        </p:txBody>
      </p:sp>
      <p:grpSp>
        <p:nvGrpSpPr>
          <p:cNvPr id="136196" name="Group 4"/>
          <p:cNvGrpSpPr>
            <a:grpSpLocks/>
          </p:cNvGrpSpPr>
          <p:nvPr/>
        </p:nvGrpSpPr>
        <p:grpSpPr bwMode="auto">
          <a:xfrm>
            <a:off x="338138" y="1995488"/>
            <a:ext cx="8459787" cy="2867025"/>
            <a:chOff x="323" y="581"/>
            <a:chExt cx="5329" cy="1806"/>
          </a:xfrm>
        </p:grpSpPr>
        <p:sp>
          <p:nvSpPr>
            <p:cNvPr id="136197" name="Line 5"/>
            <p:cNvSpPr>
              <a:spLocks noChangeShapeType="1"/>
            </p:cNvSpPr>
            <p:nvPr/>
          </p:nvSpPr>
          <p:spPr bwMode="auto">
            <a:xfrm>
              <a:off x="2569" y="932"/>
              <a:ext cx="1133" cy="238"/>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6198" name="Line 6"/>
            <p:cNvSpPr>
              <a:spLocks noChangeShapeType="1"/>
            </p:cNvSpPr>
            <p:nvPr/>
          </p:nvSpPr>
          <p:spPr bwMode="auto">
            <a:xfrm flipH="1">
              <a:off x="2765" y="1506"/>
              <a:ext cx="1035" cy="279"/>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6199" name="Line 7"/>
            <p:cNvSpPr>
              <a:spLocks noChangeShapeType="1"/>
            </p:cNvSpPr>
            <p:nvPr/>
          </p:nvSpPr>
          <p:spPr bwMode="auto">
            <a:xfrm flipH="1">
              <a:off x="3240" y="1506"/>
              <a:ext cx="560" cy="46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6200" name="Freeform 8"/>
            <p:cNvSpPr>
              <a:spLocks/>
            </p:cNvSpPr>
            <p:nvPr/>
          </p:nvSpPr>
          <p:spPr bwMode="auto">
            <a:xfrm>
              <a:off x="3352" y="1380"/>
              <a:ext cx="98" cy="126"/>
            </a:xfrm>
            <a:custGeom>
              <a:avLst/>
              <a:gdLst>
                <a:gd name="T0" fmla="*/ 28 w 98"/>
                <a:gd name="T1" fmla="*/ 126 h 126"/>
                <a:gd name="T2" fmla="*/ 0 w 98"/>
                <a:gd name="T3" fmla="*/ 98 h 126"/>
                <a:gd name="T4" fmla="*/ 98 w 98"/>
                <a:gd name="T5" fmla="*/ 0 h 126"/>
                <a:gd name="T6" fmla="*/ 70 w 98"/>
                <a:gd name="T7" fmla="*/ 126 h 126"/>
                <a:gd name="T8" fmla="*/ 28 w 98"/>
                <a:gd name="T9" fmla="*/ 126 h 126"/>
              </a:gdLst>
              <a:ahLst/>
              <a:cxnLst>
                <a:cxn ang="0">
                  <a:pos x="T0" y="T1"/>
                </a:cxn>
                <a:cxn ang="0">
                  <a:pos x="T2" y="T3"/>
                </a:cxn>
                <a:cxn ang="0">
                  <a:pos x="T4" y="T5"/>
                </a:cxn>
                <a:cxn ang="0">
                  <a:pos x="T6" y="T7"/>
                </a:cxn>
                <a:cxn ang="0">
                  <a:pos x="T8" y="T9"/>
                </a:cxn>
              </a:cxnLst>
              <a:rect l="0" t="0" r="r" b="b"/>
              <a:pathLst>
                <a:path w="98" h="126">
                  <a:moveTo>
                    <a:pt x="28" y="126"/>
                  </a:moveTo>
                  <a:lnTo>
                    <a:pt x="0" y="98"/>
                  </a:lnTo>
                  <a:lnTo>
                    <a:pt x="98" y="0"/>
                  </a:lnTo>
                  <a:lnTo>
                    <a:pt x="70" y="126"/>
                  </a:lnTo>
                  <a:lnTo>
                    <a:pt x="28" y="126"/>
                  </a:lnTo>
                  <a:close/>
                </a:path>
              </a:pathLst>
            </a:custGeom>
            <a:solidFill>
              <a:srgbClr val="000000"/>
            </a:solidFill>
            <a:ln w="22225">
              <a:solidFill>
                <a:srgbClr val="000000"/>
              </a:solidFill>
              <a:prstDash val="solid"/>
              <a:round/>
              <a:headEnd/>
              <a:tailEnd/>
            </a:ln>
          </p:spPr>
          <p:txBody>
            <a:bodyPr/>
            <a:lstStyle/>
            <a:p>
              <a:endParaRPr lang="en-US"/>
            </a:p>
          </p:txBody>
        </p:sp>
        <p:sp>
          <p:nvSpPr>
            <p:cNvPr id="136201" name="Line 9"/>
            <p:cNvSpPr>
              <a:spLocks noChangeShapeType="1"/>
            </p:cNvSpPr>
            <p:nvPr/>
          </p:nvSpPr>
          <p:spPr bwMode="auto">
            <a:xfrm flipV="1">
              <a:off x="3058" y="1492"/>
              <a:ext cx="322" cy="573"/>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6202" name="Rectangle 10"/>
            <p:cNvSpPr>
              <a:spLocks noChangeArrowheads="1"/>
            </p:cNvSpPr>
            <p:nvPr/>
          </p:nvSpPr>
          <p:spPr bwMode="auto">
            <a:xfrm>
              <a:off x="932" y="778"/>
              <a:ext cx="1651" cy="322"/>
            </a:xfrm>
            <a:prstGeom prst="rect">
              <a:avLst/>
            </a:prstGeom>
            <a:solidFill>
              <a:schemeClr val="bg1"/>
            </a:solidFill>
            <a:ln w="22225">
              <a:solidFill>
                <a:srgbClr val="000000"/>
              </a:solidFill>
              <a:miter lim="800000"/>
              <a:headEnd/>
              <a:tailEnd/>
            </a:ln>
          </p:spPr>
          <p:txBody>
            <a:bodyPr/>
            <a:lstStyle/>
            <a:p>
              <a:endParaRPr lang="en-US"/>
            </a:p>
          </p:txBody>
        </p:sp>
        <p:sp>
          <p:nvSpPr>
            <p:cNvPr id="136203" name="Rectangle 11"/>
            <p:cNvSpPr>
              <a:spLocks noChangeArrowheads="1"/>
            </p:cNvSpPr>
            <p:nvPr/>
          </p:nvSpPr>
          <p:spPr bwMode="auto">
            <a:xfrm>
              <a:off x="1334" y="862"/>
              <a:ext cx="84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:Controller</a:t>
              </a:r>
              <a:endParaRPr lang="en-US" sz="1600" b="0"/>
            </a:p>
          </p:txBody>
        </p:sp>
        <p:sp>
          <p:nvSpPr>
            <p:cNvPr id="136204" name="Rectangle 12"/>
            <p:cNvSpPr>
              <a:spLocks noChangeArrowheads="1"/>
            </p:cNvSpPr>
            <p:nvPr/>
          </p:nvSpPr>
          <p:spPr bwMode="auto">
            <a:xfrm>
              <a:off x="960" y="1673"/>
              <a:ext cx="1651" cy="30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6205" name="Rectangle 13"/>
            <p:cNvSpPr>
              <a:spLocks noChangeArrowheads="1"/>
            </p:cNvSpPr>
            <p:nvPr/>
          </p:nvSpPr>
          <p:spPr bwMode="auto">
            <a:xfrm>
              <a:off x="960" y="1673"/>
              <a:ext cx="1665" cy="322"/>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6206" name="Rectangle 14"/>
            <p:cNvSpPr>
              <a:spLocks noChangeArrowheads="1"/>
            </p:cNvSpPr>
            <p:nvPr/>
          </p:nvSpPr>
          <p:spPr bwMode="auto">
            <a:xfrm>
              <a:off x="1446" y="1757"/>
              <a:ext cx="69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:InfoView</a:t>
              </a:r>
              <a:endParaRPr lang="en-US" sz="1600" b="0"/>
            </a:p>
          </p:txBody>
        </p:sp>
        <p:sp>
          <p:nvSpPr>
            <p:cNvPr id="136207" name="Rectangle 15"/>
            <p:cNvSpPr>
              <a:spLocks noChangeArrowheads="1"/>
            </p:cNvSpPr>
            <p:nvPr/>
          </p:nvSpPr>
          <p:spPr bwMode="auto">
            <a:xfrm>
              <a:off x="3464" y="1198"/>
              <a:ext cx="1665" cy="321"/>
            </a:xfrm>
            <a:prstGeom prst="rect">
              <a:avLst/>
            </a:prstGeom>
            <a:solidFill>
              <a:schemeClr val="bg1"/>
            </a:solidFill>
            <a:ln w="22225">
              <a:solidFill>
                <a:srgbClr val="000000"/>
              </a:solidFill>
              <a:miter lim="800000"/>
              <a:headEnd/>
              <a:tailEnd/>
            </a:ln>
          </p:spPr>
          <p:txBody>
            <a:bodyPr/>
            <a:lstStyle/>
            <a:p>
              <a:endParaRPr lang="en-US"/>
            </a:p>
          </p:txBody>
        </p:sp>
        <p:sp>
          <p:nvSpPr>
            <p:cNvPr id="136208" name="Rectangle 16"/>
            <p:cNvSpPr>
              <a:spLocks noChangeArrowheads="1"/>
            </p:cNvSpPr>
            <p:nvPr/>
          </p:nvSpPr>
          <p:spPr bwMode="auto">
            <a:xfrm>
              <a:off x="4066" y="1282"/>
              <a:ext cx="46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:Model</a:t>
              </a:r>
              <a:endParaRPr lang="en-US" sz="1600" b="0"/>
            </a:p>
          </p:txBody>
        </p:sp>
        <p:sp>
          <p:nvSpPr>
            <p:cNvPr id="136209" name="Freeform 17"/>
            <p:cNvSpPr>
              <a:spLocks/>
            </p:cNvSpPr>
            <p:nvPr/>
          </p:nvSpPr>
          <p:spPr bwMode="auto">
            <a:xfrm>
              <a:off x="3296" y="1352"/>
              <a:ext cx="140" cy="70"/>
            </a:xfrm>
            <a:custGeom>
              <a:avLst/>
              <a:gdLst>
                <a:gd name="T0" fmla="*/ 0 w 140"/>
                <a:gd name="T1" fmla="*/ 42 h 70"/>
                <a:gd name="T2" fmla="*/ 14 w 140"/>
                <a:gd name="T3" fmla="*/ 0 h 70"/>
                <a:gd name="T4" fmla="*/ 140 w 140"/>
                <a:gd name="T5" fmla="*/ 14 h 70"/>
                <a:gd name="T6" fmla="*/ 28 w 140"/>
                <a:gd name="T7" fmla="*/ 70 h 70"/>
                <a:gd name="T8" fmla="*/ 0 w 140"/>
                <a:gd name="T9" fmla="*/ 42 h 70"/>
              </a:gdLst>
              <a:ahLst/>
              <a:cxnLst>
                <a:cxn ang="0">
                  <a:pos x="T0" y="T1"/>
                </a:cxn>
                <a:cxn ang="0">
                  <a:pos x="T2" y="T3"/>
                </a:cxn>
                <a:cxn ang="0">
                  <a:pos x="T4" y="T5"/>
                </a:cxn>
                <a:cxn ang="0">
                  <a:pos x="T6" y="T7"/>
                </a:cxn>
                <a:cxn ang="0">
                  <a:pos x="T8" y="T9"/>
                </a:cxn>
              </a:cxnLst>
              <a:rect l="0" t="0" r="r" b="b"/>
              <a:pathLst>
                <a:path w="140" h="70">
                  <a:moveTo>
                    <a:pt x="0" y="42"/>
                  </a:moveTo>
                  <a:lnTo>
                    <a:pt x="14" y="0"/>
                  </a:lnTo>
                  <a:lnTo>
                    <a:pt x="140" y="14"/>
                  </a:lnTo>
                  <a:lnTo>
                    <a:pt x="28" y="70"/>
                  </a:lnTo>
                  <a:lnTo>
                    <a:pt x="0" y="42"/>
                  </a:lnTo>
                  <a:close/>
                </a:path>
              </a:pathLst>
            </a:custGeom>
            <a:solidFill>
              <a:srgbClr val="000000"/>
            </a:solidFill>
            <a:ln w="22225">
              <a:solidFill>
                <a:srgbClr val="000000"/>
              </a:solidFill>
              <a:prstDash val="solid"/>
              <a:round/>
              <a:headEnd/>
              <a:tailEnd/>
            </a:ln>
          </p:spPr>
          <p:txBody>
            <a:bodyPr/>
            <a:lstStyle/>
            <a:p>
              <a:endParaRPr lang="en-US"/>
            </a:p>
          </p:txBody>
        </p:sp>
        <p:sp>
          <p:nvSpPr>
            <p:cNvPr id="136210" name="Line 18"/>
            <p:cNvSpPr>
              <a:spLocks noChangeShapeType="1"/>
            </p:cNvSpPr>
            <p:nvPr/>
          </p:nvSpPr>
          <p:spPr bwMode="auto">
            <a:xfrm flipV="1">
              <a:off x="1785" y="1380"/>
              <a:ext cx="1525" cy="293"/>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6211" name="Freeform 19"/>
            <p:cNvSpPr>
              <a:spLocks/>
            </p:cNvSpPr>
            <p:nvPr/>
          </p:nvSpPr>
          <p:spPr bwMode="auto">
            <a:xfrm>
              <a:off x="3688" y="1142"/>
              <a:ext cx="140" cy="70"/>
            </a:xfrm>
            <a:custGeom>
              <a:avLst/>
              <a:gdLst>
                <a:gd name="T0" fmla="*/ 0 w 140"/>
                <a:gd name="T1" fmla="*/ 28 h 70"/>
                <a:gd name="T2" fmla="*/ 28 w 140"/>
                <a:gd name="T3" fmla="*/ 0 h 70"/>
                <a:gd name="T4" fmla="*/ 140 w 140"/>
                <a:gd name="T5" fmla="*/ 56 h 70"/>
                <a:gd name="T6" fmla="*/ 0 w 140"/>
                <a:gd name="T7" fmla="*/ 70 h 70"/>
                <a:gd name="T8" fmla="*/ 0 w 140"/>
                <a:gd name="T9" fmla="*/ 28 h 70"/>
              </a:gdLst>
              <a:ahLst/>
              <a:cxnLst>
                <a:cxn ang="0">
                  <a:pos x="T0" y="T1"/>
                </a:cxn>
                <a:cxn ang="0">
                  <a:pos x="T2" y="T3"/>
                </a:cxn>
                <a:cxn ang="0">
                  <a:pos x="T4" y="T5"/>
                </a:cxn>
                <a:cxn ang="0">
                  <a:pos x="T6" y="T7"/>
                </a:cxn>
                <a:cxn ang="0">
                  <a:pos x="T8" y="T9"/>
                </a:cxn>
              </a:cxnLst>
              <a:rect l="0" t="0" r="r" b="b"/>
              <a:pathLst>
                <a:path w="140" h="70">
                  <a:moveTo>
                    <a:pt x="0" y="28"/>
                  </a:moveTo>
                  <a:lnTo>
                    <a:pt x="28" y="0"/>
                  </a:lnTo>
                  <a:lnTo>
                    <a:pt x="140" y="56"/>
                  </a:lnTo>
                  <a:lnTo>
                    <a:pt x="0" y="70"/>
                  </a:lnTo>
                  <a:lnTo>
                    <a:pt x="0" y="28"/>
                  </a:lnTo>
                  <a:close/>
                </a:path>
              </a:pathLst>
            </a:custGeom>
            <a:solidFill>
              <a:srgbClr val="000000"/>
            </a:solidFill>
            <a:ln w="22225">
              <a:solidFill>
                <a:srgbClr val="000000"/>
              </a:solidFill>
              <a:prstDash val="solid"/>
              <a:round/>
              <a:headEnd/>
              <a:tailEnd/>
            </a:ln>
          </p:spPr>
          <p:txBody>
            <a:bodyPr/>
            <a:lstStyle/>
            <a:p>
              <a:endParaRPr lang="en-US"/>
            </a:p>
          </p:txBody>
        </p:sp>
        <p:sp>
          <p:nvSpPr>
            <p:cNvPr id="136212" name="Freeform 20"/>
            <p:cNvSpPr>
              <a:spLocks/>
            </p:cNvSpPr>
            <p:nvPr/>
          </p:nvSpPr>
          <p:spPr bwMode="auto">
            <a:xfrm>
              <a:off x="2625" y="1743"/>
              <a:ext cx="154" cy="84"/>
            </a:xfrm>
            <a:custGeom>
              <a:avLst/>
              <a:gdLst>
                <a:gd name="T0" fmla="*/ 154 w 154"/>
                <a:gd name="T1" fmla="*/ 42 h 84"/>
                <a:gd name="T2" fmla="*/ 140 w 154"/>
                <a:gd name="T3" fmla="*/ 84 h 84"/>
                <a:gd name="T4" fmla="*/ 0 w 154"/>
                <a:gd name="T5" fmla="*/ 70 h 84"/>
                <a:gd name="T6" fmla="*/ 126 w 154"/>
                <a:gd name="T7" fmla="*/ 0 h 84"/>
                <a:gd name="T8" fmla="*/ 154 w 154"/>
                <a:gd name="T9" fmla="*/ 42 h 84"/>
              </a:gdLst>
              <a:ahLst/>
              <a:cxnLst>
                <a:cxn ang="0">
                  <a:pos x="T0" y="T1"/>
                </a:cxn>
                <a:cxn ang="0">
                  <a:pos x="T2" y="T3"/>
                </a:cxn>
                <a:cxn ang="0">
                  <a:pos x="T4" y="T5"/>
                </a:cxn>
                <a:cxn ang="0">
                  <a:pos x="T6" y="T7"/>
                </a:cxn>
                <a:cxn ang="0">
                  <a:pos x="T8" y="T9"/>
                </a:cxn>
              </a:cxnLst>
              <a:rect l="0" t="0" r="r" b="b"/>
              <a:pathLst>
                <a:path w="154" h="84">
                  <a:moveTo>
                    <a:pt x="154" y="42"/>
                  </a:moveTo>
                  <a:lnTo>
                    <a:pt x="140" y="84"/>
                  </a:lnTo>
                  <a:lnTo>
                    <a:pt x="0" y="70"/>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US"/>
            </a:p>
          </p:txBody>
        </p:sp>
        <p:sp>
          <p:nvSpPr>
            <p:cNvPr id="136213" name="Freeform 21"/>
            <p:cNvSpPr>
              <a:spLocks/>
            </p:cNvSpPr>
            <p:nvPr/>
          </p:nvSpPr>
          <p:spPr bwMode="auto">
            <a:xfrm>
              <a:off x="400" y="1785"/>
              <a:ext cx="154" cy="84"/>
            </a:xfrm>
            <a:custGeom>
              <a:avLst/>
              <a:gdLst>
                <a:gd name="T0" fmla="*/ 154 w 154"/>
                <a:gd name="T1" fmla="*/ 42 h 84"/>
                <a:gd name="T2" fmla="*/ 126 w 154"/>
                <a:gd name="T3" fmla="*/ 84 h 84"/>
                <a:gd name="T4" fmla="*/ 0 w 154"/>
                <a:gd name="T5" fmla="*/ 42 h 84"/>
                <a:gd name="T6" fmla="*/ 126 w 154"/>
                <a:gd name="T7" fmla="*/ 0 h 84"/>
                <a:gd name="T8" fmla="*/ 154 w 154"/>
                <a:gd name="T9" fmla="*/ 42 h 84"/>
              </a:gdLst>
              <a:ahLst/>
              <a:cxnLst>
                <a:cxn ang="0">
                  <a:pos x="T0" y="T1"/>
                </a:cxn>
                <a:cxn ang="0">
                  <a:pos x="T2" y="T3"/>
                </a:cxn>
                <a:cxn ang="0">
                  <a:pos x="T4" y="T5"/>
                </a:cxn>
                <a:cxn ang="0">
                  <a:pos x="T6" y="T7"/>
                </a:cxn>
                <a:cxn ang="0">
                  <a:pos x="T8" y="T9"/>
                </a:cxn>
              </a:cxnLst>
              <a:rect l="0" t="0" r="r" b="b"/>
              <a:pathLst>
                <a:path w="154" h="84">
                  <a:moveTo>
                    <a:pt x="154" y="42"/>
                  </a:moveTo>
                  <a:lnTo>
                    <a:pt x="126" y="84"/>
                  </a:lnTo>
                  <a:lnTo>
                    <a:pt x="0" y="42"/>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US"/>
            </a:p>
          </p:txBody>
        </p:sp>
        <p:sp>
          <p:nvSpPr>
            <p:cNvPr id="136214" name="Line 22"/>
            <p:cNvSpPr>
              <a:spLocks noChangeShapeType="1"/>
            </p:cNvSpPr>
            <p:nvPr/>
          </p:nvSpPr>
          <p:spPr bwMode="auto">
            <a:xfrm flipH="1">
              <a:off x="540" y="1827"/>
              <a:ext cx="420"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6215" name="Freeform 23"/>
            <p:cNvSpPr>
              <a:spLocks/>
            </p:cNvSpPr>
            <p:nvPr/>
          </p:nvSpPr>
          <p:spPr bwMode="auto">
            <a:xfrm>
              <a:off x="750" y="890"/>
              <a:ext cx="154" cy="84"/>
            </a:xfrm>
            <a:custGeom>
              <a:avLst/>
              <a:gdLst>
                <a:gd name="T0" fmla="*/ 0 w 154"/>
                <a:gd name="T1" fmla="*/ 42 h 84"/>
                <a:gd name="T2" fmla="*/ 28 w 154"/>
                <a:gd name="T3" fmla="*/ 0 h 84"/>
                <a:gd name="T4" fmla="*/ 154 w 154"/>
                <a:gd name="T5" fmla="*/ 42 h 84"/>
                <a:gd name="T6" fmla="*/ 28 w 154"/>
                <a:gd name="T7" fmla="*/ 84 h 84"/>
                <a:gd name="T8" fmla="*/ 0 w 154"/>
                <a:gd name="T9" fmla="*/ 42 h 84"/>
              </a:gdLst>
              <a:ahLst/>
              <a:cxnLst>
                <a:cxn ang="0">
                  <a:pos x="T0" y="T1"/>
                </a:cxn>
                <a:cxn ang="0">
                  <a:pos x="T2" y="T3"/>
                </a:cxn>
                <a:cxn ang="0">
                  <a:pos x="T4" y="T5"/>
                </a:cxn>
                <a:cxn ang="0">
                  <a:pos x="T6" y="T7"/>
                </a:cxn>
                <a:cxn ang="0">
                  <a:pos x="T8" y="T9"/>
                </a:cxn>
              </a:cxnLst>
              <a:rect l="0" t="0" r="r" b="b"/>
              <a:pathLst>
                <a:path w="154" h="84">
                  <a:moveTo>
                    <a:pt x="0" y="42"/>
                  </a:moveTo>
                  <a:lnTo>
                    <a:pt x="28" y="0"/>
                  </a:lnTo>
                  <a:lnTo>
                    <a:pt x="154" y="42"/>
                  </a:lnTo>
                  <a:lnTo>
                    <a:pt x="28" y="84"/>
                  </a:lnTo>
                  <a:lnTo>
                    <a:pt x="0" y="42"/>
                  </a:lnTo>
                  <a:close/>
                </a:path>
              </a:pathLst>
            </a:custGeom>
            <a:solidFill>
              <a:srgbClr val="000000"/>
            </a:solidFill>
            <a:ln w="22225">
              <a:solidFill>
                <a:srgbClr val="000000"/>
              </a:solidFill>
              <a:prstDash val="solid"/>
              <a:round/>
              <a:headEnd/>
              <a:tailEnd/>
            </a:ln>
          </p:spPr>
          <p:txBody>
            <a:bodyPr/>
            <a:lstStyle/>
            <a:p>
              <a:endParaRPr lang="en-US"/>
            </a:p>
          </p:txBody>
        </p:sp>
        <p:sp>
          <p:nvSpPr>
            <p:cNvPr id="136216" name="Line 24"/>
            <p:cNvSpPr>
              <a:spLocks noChangeShapeType="1"/>
            </p:cNvSpPr>
            <p:nvPr/>
          </p:nvSpPr>
          <p:spPr bwMode="auto">
            <a:xfrm>
              <a:off x="428" y="932"/>
              <a:ext cx="336"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6217" name="Rectangle 25"/>
            <p:cNvSpPr>
              <a:spLocks noChangeArrowheads="1"/>
            </p:cNvSpPr>
            <p:nvPr/>
          </p:nvSpPr>
          <p:spPr bwMode="auto">
            <a:xfrm>
              <a:off x="323" y="581"/>
              <a:ext cx="192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2.User types new filename</a:t>
              </a:r>
              <a:endParaRPr lang="en-US" sz="1600" b="0"/>
            </a:p>
          </p:txBody>
        </p:sp>
        <p:sp>
          <p:nvSpPr>
            <p:cNvPr id="136218" name="Rectangle 26"/>
            <p:cNvSpPr>
              <a:spLocks noChangeArrowheads="1"/>
            </p:cNvSpPr>
            <p:nvPr/>
          </p:nvSpPr>
          <p:spPr bwMode="auto">
            <a:xfrm>
              <a:off x="1323" y="1176"/>
              <a:ext cx="207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1. Views subscribe to event</a:t>
              </a:r>
              <a:endParaRPr lang="en-US" sz="1600" b="0"/>
            </a:p>
          </p:txBody>
        </p:sp>
        <p:sp>
          <p:nvSpPr>
            <p:cNvPr id="136219" name="Rectangle 27"/>
            <p:cNvSpPr>
              <a:spLocks noChangeArrowheads="1"/>
            </p:cNvSpPr>
            <p:nvPr/>
          </p:nvSpPr>
          <p:spPr bwMode="auto">
            <a:xfrm>
              <a:off x="2953" y="854"/>
              <a:ext cx="238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3. Request name change in model</a:t>
              </a:r>
              <a:endParaRPr lang="en-US" sz="1600" b="0"/>
            </a:p>
          </p:txBody>
        </p:sp>
        <p:sp>
          <p:nvSpPr>
            <p:cNvPr id="136220" name="Rectangle 28"/>
            <p:cNvSpPr>
              <a:spLocks noChangeArrowheads="1"/>
            </p:cNvSpPr>
            <p:nvPr/>
          </p:nvSpPr>
          <p:spPr bwMode="auto">
            <a:xfrm>
              <a:off x="4039" y="1736"/>
              <a:ext cx="1613"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4. Notify subscribers</a:t>
              </a:r>
              <a:endParaRPr lang="en-US" sz="1600" b="0"/>
            </a:p>
          </p:txBody>
        </p:sp>
        <p:sp>
          <p:nvSpPr>
            <p:cNvPr id="136221" name="Rectangle 29"/>
            <p:cNvSpPr>
              <a:spLocks noChangeArrowheads="1"/>
            </p:cNvSpPr>
            <p:nvPr/>
          </p:nvSpPr>
          <p:spPr bwMode="auto">
            <a:xfrm>
              <a:off x="357" y="1526"/>
              <a:ext cx="122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5. Updated views</a:t>
              </a:r>
              <a:endParaRPr lang="en-US" sz="1600" b="0"/>
            </a:p>
          </p:txBody>
        </p:sp>
        <p:sp>
          <p:nvSpPr>
            <p:cNvPr id="136222" name="Rectangle 30"/>
            <p:cNvSpPr>
              <a:spLocks noChangeArrowheads="1"/>
            </p:cNvSpPr>
            <p:nvPr/>
          </p:nvSpPr>
          <p:spPr bwMode="auto">
            <a:xfrm>
              <a:off x="2065" y="2065"/>
              <a:ext cx="1665" cy="322"/>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6223" name="Rectangle 31"/>
            <p:cNvSpPr>
              <a:spLocks noChangeArrowheads="1"/>
            </p:cNvSpPr>
            <p:nvPr/>
          </p:nvSpPr>
          <p:spPr bwMode="auto">
            <a:xfrm>
              <a:off x="2474" y="2149"/>
              <a:ext cx="84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:FolderView</a:t>
              </a:r>
              <a:endParaRPr lang="en-US" sz="1600" b="0"/>
            </a:p>
          </p:txBody>
        </p:sp>
        <p:sp>
          <p:nvSpPr>
            <p:cNvPr id="136224" name="Freeform 32"/>
            <p:cNvSpPr>
              <a:spLocks/>
            </p:cNvSpPr>
            <p:nvPr/>
          </p:nvSpPr>
          <p:spPr bwMode="auto">
            <a:xfrm>
              <a:off x="3128" y="1939"/>
              <a:ext cx="126" cy="112"/>
            </a:xfrm>
            <a:custGeom>
              <a:avLst/>
              <a:gdLst>
                <a:gd name="T0" fmla="*/ 126 w 126"/>
                <a:gd name="T1" fmla="*/ 14 h 112"/>
                <a:gd name="T2" fmla="*/ 126 w 126"/>
                <a:gd name="T3" fmla="*/ 56 h 112"/>
                <a:gd name="T4" fmla="*/ 0 w 126"/>
                <a:gd name="T5" fmla="*/ 112 h 112"/>
                <a:gd name="T6" fmla="*/ 84 w 126"/>
                <a:gd name="T7" fmla="*/ 0 h 112"/>
                <a:gd name="T8" fmla="*/ 126 w 126"/>
                <a:gd name="T9" fmla="*/ 14 h 112"/>
              </a:gdLst>
              <a:ahLst/>
              <a:cxnLst>
                <a:cxn ang="0">
                  <a:pos x="T0" y="T1"/>
                </a:cxn>
                <a:cxn ang="0">
                  <a:pos x="T2" y="T3"/>
                </a:cxn>
                <a:cxn ang="0">
                  <a:pos x="T4" y="T5"/>
                </a:cxn>
                <a:cxn ang="0">
                  <a:pos x="T6" y="T7"/>
                </a:cxn>
                <a:cxn ang="0">
                  <a:pos x="T8" y="T9"/>
                </a:cxn>
              </a:cxnLst>
              <a:rect l="0" t="0" r="r" b="b"/>
              <a:pathLst>
                <a:path w="126" h="112">
                  <a:moveTo>
                    <a:pt x="126" y="14"/>
                  </a:moveTo>
                  <a:lnTo>
                    <a:pt x="126" y="56"/>
                  </a:lnTo>
                  <a:lnTo>
                    <a:pt x="0" y="112"/>
                  </a:lnTo>
                  <a:lnTo>
                    <a:pt x="84" y="0"/>
                  </a:lnTo>
                  <a:lnTo>
                    <a:pt x="126" y="14"/>
                  </a:lnTo>
                  <a:close/>
                </a:path>
              </a:pathLst>
            </a:custGeom>
            <a:solidFill>
              <a:srgbClr val="000000"/>
            </a:solidFill>
            <a:ln w="22225">
              <a:solidFill>
                <a:srgbClr val="000000"/>
              </a:solidFill>
              <a:prstDash val="solid"/>
              <a:round/>
              <a:headEnd/>
              <a:tailEnd/>
            </a:ln>
          </p:spPr>
          <p:txBody>
            <a:bodyPr/>
            <a:lstStyle/>
            <a:p>
              <a:endParaRPr lang="en-US"/>
            </a:p>
          </p:txBody>
        </p:sp>
        <p:sp>
          <p:nvSpPr>
            <p:cNvPr id="136225" name="Freeform 33"/>
            <p:cNvSpPr>
              <a:spLocks/>
            </p:cNvSpPr>
            <p:nvPr/>
          </p:nvSpPr>
          <p:spPr bwMode="auto">
            <a:xfrm>
              <a:off x="1491" y="2177"/>
              <a:ext cx="154" cy="84"/>
            </a:xfrm>
            <a:custGeom>
              <a:avLst/>
              <a:gdLst>
                <a:gd name="T0" fmla="*/ 154 w 154"/>
                <a:gd name="T1" fmla="*/ 42 h 84"/>
                <a:gd name="T2" fmla="*/ 126 w 154"/>
                <a:gd name="T3" fmla="*/ 84 h 84"/>
                <a:gd name="T4" fmla="*/ 0 w 154"/>
                <a:gd name="T5" fmla="*/ 42 h 84"/>
                <a:gd name="T6" fmla="*/ 126 w 154"/>
                <a:gd name="T7" fmla="*/ 0 h 84"/>
                <a:gd name="T8" fmla="*/ 154 w 154"/>
                <a:gd name="T9" fmla="*/ 42 h 84"/>
              </a:gdLst>
              <a:ahLst/>
              <a:cxnLst>
                <a:cxn ang="0">
                  <a:pos x="T0" y="T1"/>
                </a:cxn>
                <a:cxn ang="0">
                  <a:pos x="T2" y="T3"/>
                </a:cxn>
                <a:cxn ang="0">
                  <a:pos x="T4" y="T5"/>
                </a:cxn>
                <a:cxn ang="0">
                  <a:pos x="T6" y="T7"/>
                </a:cxn>
                <a:cxn ang="0">
                  <a:pos x="T8" y="T9"/>
                </a:cxn>
              </a:cxnLst>
              <a:rect l="0" t="0" r="r" b="b"/>
              <a:pathLst>
                <a:path w="154" h="84">
                  <a:moveTo>
                    <a:pt x="154" y="42"/>
                  </a:moveTo>
                  <a:lnTo>
                    <a:pt x="126" y="84"/>
                  </a:lnTo>
                  <a:lnTo>
                    <a:pt x="0" y="42"/>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US"/>
            </a:p>
          </p:txBody>
        </p:sp>
        <p:sp>
          <p:nvSpPr>
            <p:cNvPr id="136226" name="Line 34"/>
            <p:cNvSpPr>
              <a:spLocks noChangeShapeType="1"/>
            </p:cNvSpPr>
            <p:nvPr/>
          </p:nvSpPr>
          <p:spPr bwMode="auto">
            <a:xfrm flipH="1">
              <a:off x="1631" y="2219"/>
              <a:ext cx="420"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28699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371684" y="179388"/>
            <a:ext cx="7772316" cy="688975"/>
          </a:xfrm>
        </p:spPr>
        <p:txBody>
          <a:bodyPr/>
          <a:lstStyle/>
          <a:p>
            <a:r>
              <a:rPr lang="en-US" dirty="0" smtClean="0"/>
              <a:t>5.5 Repository </a:t>
            </a:r>
            <a:r>
              <a:rPr lang="en-US" dirty="0"/>
              <a:t>Architectural Style </a:t>
            </a:r>
            <a:r>
              <a:rPr lang="en-US" dirty="0" smtClean="0"/>
              <a:t/>
            </a:r>
            <a:br>
              <a:rPr lang="en-US" dirty="0" smtClean="0"/>
            </a:br>
            <a:r>
              <a:rPr lang="en-US" sz="2000" dirty="0" smtClean="0"/>
              <a:t/>
            </a:r>
            <a:br>
              <a:rPr lang="en-US" sz="2000" dirty="0" smtClean="0"/>
            </a:br>
            <a:r>
              <a:rPr lang="en-US" sz="1800" dirty="0" smtClean="0"/>
              <a:t>(</a:t>
            </a:r>
            <a:r>
              <a:rPr lang="en-US" sz="1800" dirty="0"/>
              <a:t>Blackboard Architecture, Hearsay II Speech Recognition System)</a:t>
            </a:r>
          </a:p>
        </p:txBody>
      </p:sp>
      <p:sp>
        <p:nvSpPr>
          <p:cNvPr id="129027" name="Rectangle 3"/>
          <p:cNvSpPr>
            <a:spLocks noGrp="1" noChangeArrowheads="1"/>
          </p:cNvSpPr>
          <p:nvPr>
            <p:ph type="body" idx="1"/>
          </p:nvPr>
        </p:nvSpPr>
        <p:spPr>
          <a:xfrm>
            <a:off x="431800" y="1412776"/>
            <a:ext cx="8229600" cy="5065712"/>
          </a:xfrm>
        </p:spPr>
        <p:txBody>
          <a:bodyPr/>
          <a:lstStyle/>
          <a:p>
            <a:r>
              <a:rPr lang="en-US" sz="2400" dirty="0"/>
              <a:t>Subsystems access and modify data from a single data structure</a:t>
            </a:r>
          </a:p>
          <a:p>
            <a:r>
              <a:rPr lang="en-US" sz="2400" dirty="0"/>
              <a:t>Subsystems are loosely coupled (interact only through the repository)</a:t>
            </a:r>
          </a:p>
          <a:p>
            <a:r>
              <a:rPr lang="en-US" sz="2400" dirty="0"/>
              <a:t>Control flow is dictated by central repository (triggers) or by the subsystems (locks, synchronization primitives)</a:t>
            </a:r>
          </a:p>
        </p:txBody>
      </p:sp>
      <p:grpSp>
        <p:nvGrpSpPr>
          <p:cNvPr id="129029" name="Group 5"/>
          <p:cNvGrpSpPr>
            <a:grpSpLocks/>
          </p:cNvGrpSpPr>
          <p:nvPr/>
        </p:nvGrpSpPr>
        <p:grpSpPr bwMode="auto">
          <a:xfrm>
            <a:off x="1012825" y="4267200"/>
            <a:ext cx="6985000" cy="1631950"/>
            <a:chOff x="638" y="1179"/>
            <a:chExt cx="4400" cy="1028"/>
          </a:xfrm>
        </p:grpSpPr>
        <p:sp>
          <p:nvSpPr>
            <p:cNvPr id="129030" name="Rectangle 6"/>
            <p:cNvSpPr>
              <a:spLocks noChangeArrowheads="1"/>
            </p:cNvSpPr>
            <p:nvPr/>
          </p:nvSpPr>
          <p:spPr bwMode="auto">
            <a:xfrm>
              <a:off x="638" y="1507"/>
              <a:ext cx="1648" cy="322"/>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9031" name="Rectangle 7"/>
            <p:cNvSpPr>
              <a:spLocks noChangeArrowheads="1"/>
            </p:cNvSpPr>
            <p:nvPr/>
          </p:nvSpPr>
          <p:spPr bwMode="auto">
            <a:xfrm>
              <a:off x="1116" y="1591"/>
              <a:ext cx="69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Subsystem</a:t>
              </a:r>
              <a:endParaRPr lang="en-US" sz="1600" b="0"/>
            </a:p>
          </p:txBody>
        </p:sp>
        <p:sp>
          <p:nvSpPr>
            <p:cNvPr id="129032" name="Rectangle 8"/>
            <p:cNvSpPr>
              <a:spLocks noChangeArrowheads="1"/>
            </p:cNvSpPr>
            <p:nvPr/>
          </p:nvSpPr>
          <p:spPr bwMode="auto">
            <a:xfrm>
              <a:off x="3390" y="1179"/>
              <a:ext cx="1648" cy="321"/>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9033" name="Rectangle 9"/>
            <p:cNvSpPr>
              <a:spLocks noChangeArrowheads="1"/>
            </p:cNvSpPr>
            <p:nvPr/>
          </p:nvSpPr>
          <p:spPr bwMode="auto">
            <a:xfrm>
              <a:off x="3829" y="1292"/>
              <a:ext cx="76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Repository</a:t>
              </a:r>
              <a:endParaRPr lang="en-US" sz="1600" b="0"/>
            </a:p>
          </p:txBody>
        </p:sp>
        <p:sp>
          <p:nvSpPr>
            <p:cNvPr id="129034" name="Rectangle 10"/>
            <p:cNvSpPr>
              <a:spLocks noChangeArrowheads="1"/>
            </p:cNvSpPr>
            <p:nvPr/>
          </p:nvSpPr>
          <p:spPr bwMode="auto">
            <a:xfrm>
              <a:off x="3390" y="1647"/>
              <a:ext cx="1648" cy="560"/>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9035" name="Rectangle 11"/>
            <p:cNvSpPr>
              <a:spLocks noChangeArrowheads="1"/>
            </p:cNvSpPr>
            <p:nvPr/>
          </p:nvSpPr>
          <p:spPr bwMode="auto">
            <a:xfrm>
              <a:off x="3390" y="1507"/>
              <a:ext cx="1648" cy="140"/>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29036" name="Group 12"/>
            <p:cNvGrpSpPr>
              <a:grpSpLocks/>
            </p:cNvGrpSpPr>
            <p:nvPr/>
          </p:nvGrpSpPr>
          <p:grpSpPr bwMode="auto">
            <a:xfrm>
              <a:off x="3508" y="1686"/>
              <a:ext cx="922" cy="490"/>
              <a:chOff x="3508" y="1723"/>
              <a:chExt cx="922" cy="490"/>
            </a:xfrm>
          </p:grpSpPr>
          <p:sp>
            <p:nvSpPr>
              <p:cNvPr id="129037" name="Rectangle 13"/>
              <p:cNvSpPr>
                <a:spLocks noChangeArrowheads="1"/>
              </p:cNvSpPr>
              <p:nvPr/>
            </p:nvSpPr>
            <p:spPr bwMode="auto">
              <a:xfrm>
                <a:off x="3508" y="1723"/>
                <a:ext cx="92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createData()</a:t>
                </a:r>
                <a:endParaRPr lang="en-US" sz="1600" b="0"/>
              </a:p>
            </p:txBody>
          </p:sp>
          <p:sp>
            <p:nvSpPr>
              <p:cNvPr id="129038" name="Rectangle 14"/>
              <p:cNvSpPr>
                <a:spLocks noChangeArrowheads="1"/>
              </p:cNvSpPr>
              <p:nvPr/>
            </p:nvSpPr>
            <p:spPr bwMode="auto">
              <a:xfrm>
                <a:off x="3508" y="1835"/>
                <a:ext cx="69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setData()</a:t>
                </a:r>
                <a:endParaRPr lang="en-US" sz="1600" b="0"/>
              </a:p>
            </p:txBody>
          </p:sp>
          <p:sp>
            <p:nvSpPr>
              <p:cNvPr id="129039" name="Rectangle 15"/>
              <p:cNvSpPr>
                <a:spLocks noChangeArrowheads="1"/>
              </p:cNvSpPr>
              <p:nvPr/>
            </p:nvSpPr>
            <p:spPr bwMode="auto">
              <a:xfrm>
                <a:off x="3508" y="1947"/>
                <a:ext cx="69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getData()</a:t>
                </a:r>
                <a:endParaRPr lang="en-US" sz="1600" b="0"/>
              </a:p>
            </p:txBody>
          </p:sp>
          <p:sp>
            <p:nvSpPr>
              <p:cNvPr id="129040" name="Rectangle 16"/>
              <p:cNvSpPr>
                <a:spLocks noChangeArrowheads="1"/>
              </p:cNvSpPr>
              <p:nvPr/>
            </p:nvSpPr>
            <p:spPr bwMode="auto">
              <a:xfrm>
                <a:off x="3508" y="2059"/>
                <a:ext cx="92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searchData()</a:t>
                </a:r>
                <a:endParaRPr lang="en-US" sz="1600" b="0"/>
              </a:p>
            </p:txBody>
          </p:sp>
        </p:grpSp>
        <p:sp>
          <p:nvSpPr>
            <p:cNvPr id="129041" name="Line 17"/>
            <p:cNvSpPr>
              <a:spLocks noChangeShapeType="1"/>
            </p:cNvSpPr>
            <p:nvPr/>
          </p:nvSpPr>
          <p:spPr bwMode="auto">
            <a:xfrm>
              <a:off x="3236" y="1675"/>
              <a:ext cx="154"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9042" name="Freeform 18"/>
            <p:cNvSpPr>
              <a:spLocks/>
            </p:cNvSpPr>
            <p:nvPr/>
          </p:nvSpPr>
          <p:spPr bwMode="auto">
            <a:xfrm>
              <a:off x="3250" y="1633"/>
              <a:ext cx="140" cy="84"/>
            </a:xfrm>
            <a:custGeom>
              <a:avLst/>
              <a:gdLst>
                <a:gd name="T0" fmla="*/ 0 w 140"/>
                <a:gd name="T1" fmla="*/ 0 h 84"/>
                <a:gd name="T2" fmla="*/ 140 w 140"/>
                <a:gd name="T3" fmla="*/ 42 h 84"/>
                <a:gd name="T4" fmla="*/ 0 w 140"/>
                <a:gd name="T5" fmla="*/ 84 h 84"/>
              </a:gdLst>
              <a:ahLst/>
              <a:cxnLst>
                <a:cxn ang="0">
                  <a:pos x="T0" y="T1"/>
                </a:cxn>
                <a:cxn ang="0">
                  <a:pos x="T2" y="T3"/>
                </a:cxn>
                <a:cxn ang="0">
                  <a:pos x="T4" y="T5"/>
                </a:cxn>
              </a:cxnLst>
              <a:rect l="0" t="0" r="r" b="b"/>
              <a:pathLst>
                <a:path w="140" h="84">
                  <a:moveTo>
                    <a:pt x="0" y="0"/>
                  </a:moveTo>
                  <a:lnTo>
                    <a:pt x="140" y="42"/>
                  </a:lnTo>
                  <a:lnTo>
                    <a:pt x="0" y="84"/>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9043" name="Line 19"/>
            <p:cNvSpPr>
              <a:spLocks noChangeShapeType="1"/>
            </p:cNvSpPr>
            <p:nvPr/>
          </p:nvSpPr>
          <p:spPr bwMode="auto">
            <a:xfrm>
              <a:off x="2300" y="1675"/>
              <a:ext cx="42"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9044" name="Line 20"/>
            <p:cNvSpPr>
              <a:spLocks noChangeShapeType="1"/>
            </p:cNvSpPr>
            <p:nvPr/>
          </p:nvSpPr>
          <p:spPr bwMode="auto">
            <a:xfrm>
              <a:off x="2440" y="1675"/>
              <a:ext cx="98"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9045" name="Line 21"/>
            <p:cNvSpPr>
              <a:spLocks noChangeShapeType="1"/>
            </p:cNvSpPr>
            <p:nvPr/>
          </p:nvSpPr>
          <p:spPr bwMode="auto">
            <a:xfrm>
              <a:off x="2621" y="1675"/>
              <a:ext cx="98"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9046" name="Line 22"/>
            <p:cNvSpPr>
              <a:spLocks noChangeShapeType="1"/>
            </p:cNvSpPr>
            <p:nvPr/>
          </p:nvSpPr>
          <p:spPr bwMode="auto">
            <a:xfrm>
              <a:off x="2817" y="1675"/>
              <a:ext cx="98"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9047" name="Line 23"/>
            <p:cNvSpPr>
              <a:spLocks noChangeShapeType="1"/>
            </p:cNvSpPr>
            <p:nvPr/>
          </p:nvSpPr>
          <p:spPr bwMode="auto">
            <a:xfrm>
              <a:off x="2999" y="1675"/>
              <a:ext cx="97"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9048" name="Line 24"/>
            <p:cNvSpPr>
              <a:spLocks noChangeShapeType="1"/>
            </p:cNvSpPr>
            <p:nvPr/>
          </p:nvSpPr>
          <p:spPr bwMode="auto">
            <a:xfrm>
              <a:off x="3194" y="1675"/>
              <a:ext cx="42" cy="1"/>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78986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179388"/>
            <a:ext cx="9144000" cy="688975"/>
          </a:xfrm>
          <a:noFill/>
          <a:ln/>
        </p:spPr>
        <p:txBody>
          <a:bodyPr/>
          <a:lstStyle/>
          <a:p>
            <a:r>
              <a:rPr lang="en-US" sz="2400" dirty="0" smtClean="0"/>
              <a:t>1.3 The </a:t>
            </a:r>
            <a:r>
              <a:rPr lang="en-US" sz="2400" dirty="0"/>
              <a:t>Purpose of System Design</a:t>
            </a:r>
          </a:p>
        </p:txBody>
      </p:sp>
      <p:sp>
        <p:nvSpPr>
          <p:cNvPr id="32771" name="Rectangle 3"/>
          <p:cNvSpPr>
            <a:spLocks noGrp="1" noChangeArrowheads="1"/>
          </p:cNvSpPr>
          <p:nvPr>
            <p:ph type="body" idx="1"/>
          </p:nvPr>
        </p:nvSpPr>
        <p:spPr>
          <a:xfrm>
            <a:off x="419635" y="1007106"/>
            <a:ext cx="5535069" cy="4250646"/>
          </a:xfrm>
          <a:noFill/>
          <a:ln/>
        </p:spPr>
        <p:txBody>
          <a:bodyPr/>
          <a:lstStyle/>
          <a:p>
            <a:pPr>
              <a:lnSpc>
                <a:spcPct val="100000"/>
              </a:lnSpc>
            </a:pPr>
            <a:r>
              <a:rPr lang="en-US" dirty="0"/>
              <a:t>Bridging </a:t>
            </a:r>
            <a:r>
              <a:rPr lang="en-US" dirty="0" smtClean="0"/>
              <a:t>the </a:t>
            </a:r>
            <a:r>
              <a:rPr lang="en-US" dirty="0"/>
              <a:t>gap between </a:t>
            </a:r>
            <a:r>
              <a:rPr lang="en-US" dirty="0">
                <a:solidFill>
                  <a:srgbClr val="FF0000"/>
                </a:solidFill>
              </a:rPr>
              <a:t>desired</a:t>
            </a:r>
            <a:r>
              <a:rPr lang="en-US" dirty="0"/>
              <a:t> and </a:t>
            </a:r>
            <a:r>
              <a:rPr lang="en-US" dirty="0">
                <a:solidFill>
                  <a:srgbClr val="FF0000"/>
                </a:solidFill>
              </a:rPr>
              <a:t>existing</a:t>
            </a:r>
            <a:r>
              <a:rPr lang="en-US" dirty="0"/>
              <a:t> system in a manageable way</a:t>
            </a:r>
          </a:p>
          <a:p>
            <a:pPr>
              <a:lnSpc>
                <a:spcPct val="100000"/>
              </a:lnSpc>
            </a:pPr>
            <a:r>
              <a:rPr lang="en-US" dirty="0"/>
              <a:t>Use Divide and Conquer</a:t>
            </a:r>
          </a:p>
          <a:p>
            <a:pPr lvl="1">
              <a:lnSpc>
                <a:spcPct val="100000"/>
              </a:lnSpc>
            </a:pPr>
            <a:r>
              <a:rPr lang="en-US" dirty="0"/>
              <a:t>We model the new system  to be developed as a set of subsystems</a:t>
            </a:r>
          </a:p>
        </p:txBody>
      </p:sp>
      <p:sp>
        <p:nvSpPr>
          <p:cNvPr id="32772" name="Rectangle 4"/>
          <p:cNvSpPr>
            <a:spLocks noChangeArrowheads="1"/>
          </p:cNvSpPr>
          <p:nvPr/>
        </p:nvSpPr>
        <p:spPr bwMode="auto">
          <a:xfrm>
            <a:off x="6572910" y="990664"/>
            <a:ext cx="1328788" cy="459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dirty="0">
                <a:solidFill>
                  <a:srgbClr val="000000"/>
                </a:solidFill>
              </a:rPr>
              <a:t>Problem </a:t>
            </a:r>
          </a:p>
        </p:txBody>
      </p:sp>
      <p:sp>
        <p:nvSpPr>
          <p:cNvPr id="32773" name="Rectangle 5"/>
          <p:cNvSpPr>
            <a:spLocks noChangeArrowheads="1"/>
          </p:cNvSpPr>
          <p:nvPr/>
        </p:nvSpPr>
        <p:spPr bwMode="auto">
          <a:xfrm>
            <a:off x="5714969" y="5562544"/>
            <a:ext cx="3200317" cy="459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p>
            <a:pPr algn="ctr"/>
            <a:r>
              <a:rPr lang="en-US" dirty="0">
                <a:solidFill>
                  <a:srgbClr val="000000"/>
                </a:solidFill>
              </a:rPr>
              <a:t>Existing System</a:t>
            </a:r>
          </a:p>
        </p:txBody>
      </p:sp>
      <p:sp>
        <p:nvSpPr>
          <p:cNvPr id="32774" name="Freeform 6"/>
          <p:cNvSpPr>
            <a:spLocks/>
          </p:cNvSpPr>
          <p:nvPr/>
        </p:nvSpPr>
        <p:spPr bwMode="auto">
          <a:xfrm>
            <a:off x="5992704" y="2506890"/>
            <a:ext cx="2693988" cy="1411288"/>
          </a:xfrm>
          <a:custGeom>
            <a:avLst/>
            <a:gdLst>
              <a:gd name="T0" fmla="*/ 765 w 1697"/>
              <a:gd name="T1" fmla="*/ 57 h 889"/>
              <a:gd name="T2" fmla="*/ 808 w 1697"/>
              <a:gd name="T3" fmla="*/ 67 h 889"/>
              <a:gd name="T4" fmla="*/ 931 w 1697"/>
              <a:gd name="T5" fmla="*/ 10 h 889"/>
              <a:gd name="T6" fmla="*/ 1107 w 1697"/>
              <a:gd name="T7" fmla="*/ 0 h 889"/>
              <a:gd name="T8" fmla="*/ 1230 w 1697"/>
              <a:gd name="T9" fmla="*/ 57 h 889"/>
              <a:gd name="T10" fmla="*/ 1292 w 1697"/>
              <a:gd name="T11" fmla="*/ 134 h 889"/>
              <a:gd name="T12" fmla="*/ 1424 w 1697"/>
              <a:gd name="T13" fmla="*/ 124 h 889"/>
              <a:gd name="T14" fmla="*/ 1582 w 1697"/>
              <a:gd name="T15" fmla="*/ 181 h 889"/>
              <a:gd name="T16" fmla="*/ 1643 w 1697"/>
              <a:gd name="T17" fmla="*/ 296 h 889"/>
              <a:gd name="T18" fmla="*/ 1599 w 1697"/>
              <a:gd name="T19" fmla="*/ 401 h 889"/>
              <a:gd name="T20" fmla="*/ 1687 w 1697"/>
              <a:gd name="T21" fmla="*/ 487 h 889"/>
              <a:gd name="T22" fmla="*/ 1696 w 1697"/>
              <a:gd name="T23" fmla="*/ 621 h 889"/>
              <a:gd name="T24" fmla="*/ 1591 w 1697"/>
              <a:gd name="T25" fmla="*/ 716 h 889"/>
              <a:gd name="T26" fmla="*/ 1468 w 1697"/>
              <a:gd name="T27" fmla="*/ 754 h 889"/>
              <a:gd name="T28" fmla="*/ 1301 w 1697"/>
              <a:gd name="T29" fmla="*/ 735 h 889"/>
              <a:gd name="T30" fmla="*/ 1213 w 1697"/>
              <a:gd name="T31" fmla="*/ 831 h 889"/>
              <a:gd name="T32" fmla="*/ 1028 w 1697"/>
              <a:gd name="T33" fmla="*/ 888 h 889"/>
              <a:gd name="T34" fmla="*/ 817 w 1697"/>
              <a:gd name="T35" fmla="*/ 869 h 889"/>
              <a:gd name="T36" fmla="*/ 694 w 1697"/>
              <a:gd name="T37" fmla="*/ 793 h 889"/>
              <a:gd name="T38" fmla="*/ 536 w 1697"/>
              <a:gd name="T39" fmla="*/ 821 h 889"/>
              <a:gd name="T40" fmla="*/ 422 w 1697"/>
              <a:gd name="T41" fmla="*/ 802 h 889"/>
              <a:gd name="T42" fmla="*/ 334 w 1697"/>
              <a:gd name="T43" fmla="*/ 716 h 889"/>
              <a:gd name="T44" fmla="*/ 176 w 1697"/>
              <a:gd name="T45" fmla="*/ 726 h 889"/>
              <a:gd name="T46" fmla="*/ 35 w 1697"/>
              <a:gd name="T47" fmla="*/ 659 h 889"/>
              <a:gd name="T48" fmla="*/ 0 w 1697"/>
              <a:gd name="T49" fmla="*/ 544 h 889"/>
              <a:gd name="T50" fmla="*/ 70 w 1697"/>
              <a:gd name="T51" fmla="*/ 449 h 889"/>
              <a:gd name="T52" fmla="*/ 0 w 1697"/>
              <a:gd name="T53" fmla="*/ 372 h 889"/>
              <a:gd name="T54" fmla="*/ 9 w 1697"/>
              <a:gd name="T55" fmla="*/ 258 h 889"/>
              <a:gd name="T56" fmla="*/ 158 w 1697"/>
              <a:gd name="T57" fmla="*/ 181 h 889"/>
              <a:gd name="T58" fmla="*/ 290 w 1697"/>
              <a:gd name="T59" fmla="*/ 162 h 889"/>
              <a:gd name="T60" fmla="*/ 369 w 1697"/>
              <a:gd name="T61" fmla="*/ 76 h 889"/>
              <a:gd name="T62" fmla="*/ 475 w 1697"/>
              <a:gd name="T63" fmla="*/ 29 h 889"/>
              <a:gd name="T64" fmla="*/ 562 w 1697"/>
              <a:gd name="T65" fmla="*/ 1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7" h="889">
                <a:moveTo>
                  <a:pt x="668" y="29"/>
                </a:moveTo>
                <a:lnTo>
                  <a:pt x="765" y="57"/>
                </a:lnTo>
                <a:lnTo>
                  <a:pt x="791" y="67"/>
                </a:lnTo>
                <a:lnTo>
                  <a:pt x="808" y="67"/>
                </a:lnTo>
                <a:lnTo>
                  <a:pt x="870" y="38"/>
                </a:lnTo>
                <a:lnTo>
                  <a:pt x="931" y="10"/>
                </a:lnTo>
                <a:lnTo>
                  <a:pt x="1019" y="0"/>
                </a:lnTo>
                <a:lnTo>
                  <a:pt x="1107" y="0"/>
                </a:lnTo>
                <a:lnTo>
                  <a:pt x="1178" y="29"/>
                </a:lnTo>
                <a:lnTo>
                  <a:pt x="1230" y="57"/>
                </a:lnTo>
                <a:lnTo>
                  <a:pt x="1265" y="105"/>
                </a:lnTo>
                <a:lnTo>
                  <a:pt x="1292" y="134"/>
                </a:lnTo>
                <a:lnTo>
                  <a:pt x="1344" y="134"/>
                </a:lnTo>
                <a:lnTo>
                  <a:pt x="1424" y="124"/>
                </a:lnTo>
                <a:lnTo>
                  <a:pt x="1503" y="143"/>
                </a:lnTo>
                <a:lnTo>
                  <a:pt x="1582" y="181"/>
                </a:lnTo>
                <a:lnTo>
                  <a:pt x="1626" y="239"/>
                </a:lnTo>
                <a:lnTo>
                  <a:pt x="1643" y="296"/>
                </a:lnTo>
                <a:lnTo>
                  <a:pt x="1626" y="353"/>
                </a:lnTo>
                <a:lnTo>
                  <a:pt x="1599" y="401"/>
                </a:lnTo>
                <a:lnTo>
                  <a:pt x="1643" y="449"/>
                </a:lnTo>
                <a:lnTo>
                  <a:pt x="1687" y="487"/>
                </a:lnTo>
                <a:lnTo>
                  <a:pt x="1696" y="563"/>
                </a:lnTo>
                <a:lnTo>
                  <a:pt x="1696" y="621"/>
                </a:lnTo>
                <a:lnTo>
                  <a:pt x="1652" y="668"/>
                </a:lnTo>
                <a:lnTo>
                  <a:pt x="1591" y="716"/>
                </a:lnTo>
                <a:lnTo>
                  <a:pt x="1529" y="735"/>
                </a:lnTo>
                <a:lnTo>
                  <a:pt x="1468" y="754"/>
                </a:lnTo>
                <a:lnTo>
                  <a:pt x="1380" y="745"/>
                </a:lnTo>
                <a:lnTo>
                  <a:pt x="1301" y="735"/>
                </a:lnTo>
                <a:lnTo>
                  <a:pt x="1265" y="773"/>
                </a:lnTo>
                <a:lnTo>
                  <a:pt x="1213" y="831"/>
                </a:lnTo>
                <a:lnTo>
                  <a:pt x="1125" y="869"/>
                </a:lnTo>
                <a:lnTo>
                  <a:pt x="1028" y="888"/>
                </a:lnTo>
                <a:lnTo>
                  <a:pt x="923" y="888"/>
                </a:lnTo>
                <a:lnTo>
                  <a:pt x="817" y="869"/>
                </a:lnTo>
                <a:lnTo>
                  <a:pt x="756" y="831"/>
                </a:lnTo>
                <a:lnTo>
                  <a:pt x="694" y="793"/>
                </a:lnTo>
                <a:lnTo>
                  <a:pt x="615" y="802"/>
                </a:lnTo>
                <a:lnTo>
                  <a:pt x="536" y="821"/>
                </a:lnTo>
                <a:lnTo>
                  <a:pt x="475" y="821"/>
                </a:lnTo>
                <a:lnTo>
                  <a:pt x="422" y="802"/>
                </a:lnTo>
                <a:lnTo>
                  <a:pt x="387" y="754"/>
                </a:lnTo>
                <a:lnTo>
                  <a:pt x="334" y="716"/>
                </a:lnTo>
                <a:lnTo>
                  <a:pt x="255" y="716"/>
                </a:lnTo>
                <a:lnTo>
                  <a:pt x="176" y="726"/>
                </a:lnTo>
                <a:lnTo>
                  <a:pt x="97" y="697"/>
                </a:lnTo>
                <a:lnTo>
                  <a:pt x="35" y="659"/>
                </a:lnTo>
                <a:lnTo>
                  <a:pt x="9" y="602"/>
                </a:lnTo>
                <a:lnTo>
                  <a:pt x="0" y="544"/>
                </a:lnTo>
                <a:lnTo>
                  <a:pt x="35" y="497"/>
                </a:lnTo>
                <a:lnTo>
                  <a:pt x="70" y="449"/>
                </a:lnTo>
                <a:lnTo>
                  <a:pt x="44" y="411"/>
                </a:lnTo>
                <a:lnTo>
                  <a:pt x="0" y="372"/>
                </a:lnTo>
                <a:lnTo>
                  <a:pt x="0" y="315"/>
                </a:lnTo>
                <a:lnTo>
                  <a:pt x="9" y="258"/>
                </a:lnTo>
                <a:lnTo>
                  <a:pt x="79" y="220"/>
                </a:lnTo>
                <a:lnTo>
                  <a:pt x="158" y="181"/>
                </a:lnTo>
                <a:lnTo>
                  <a:pt x="228" y="172"/>
                </a:lnTo>
                <a:lnTo>
                  <a:pt x="290" y="162"/>
                </a:lnTo>
                <a:lnTo>
                  <a:pt x="325" y="124"/>
                </a:lnTo>
                <a:lnTo>
                  <a:pt x="369" y="76"/>
                </a:lnTo>
                <a:lnTo>
                  <a:pt x="413" y="48"/>
                </a:lnTo>
                <a:lnTo>
                  <a:pt x="475" y="29"/>
                </a:lnTo>
                <a:lnTo>
                  <a:pt x="518" y="19"/>
                </a:lnTo>
                <a:lnTo>
                  <a:pt x="562" y="19"/>
                </a:lnTo>
                <a:lnTo>
                  <a:pt x="668" y="29"/>
                </a:lnTo>
              </a:path>
            </a:pathLst>
          </a:custGeom>
          <a:solidFill>
            <a:srgbClr val="FF6600"/>
          </a:solidFill>
          <a:ln w="12700" cap="rnd" cmpd="sng">
            <a:solidFill>
              <a:srgbClr val="000000"/>
            </a:solidFill>
            <a:prstDash val="solid"/>
            <a:round/>
            <a:headEnd type="none" w="med" len="med"/>
            <a:tailEnd type="none" w="med" len="med"/>
          </a:ln>
          <a:effectLst/>
          <a:extLst/>
        </p:spPr>
        <p:txBody>
          <a:bodyPr/>
          <a:lstStyle/>
          <a:p>
            <a:endParaRPr lang="en-US" sz="2000"/>
          </a:p>
        </p:txBody>
      </p:sp>
      <p:sp>
        <p:nvSpPr>
          <p:cNvPr id="32775" name="Rectangle 7"/>
          <p:cNvSpPr>
            <a:spLocks noChangeArrowheads="1"/>
          </p:cNvSpPr>
          <p:nvPr/>
        </p:nvSpPr>
        <p:spPr bwMode="auto">
          <a:xfrm>
            <a:off x="6847185" y="2697390"/>
            <a:ext cx="1208864" cy="8284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b="0">
                <a:solidFill>
                  <a:srgbClr val="000000"/>
                </a:solidFill>
              </a:rPr>
              <a:t>New</a:t>
            </a:r>
          </a:p>
          <a:p>
            <a:r>
              <a:rPr lang="en-US" b="0">
                <a:solidFill>
                  <a:srgbClr val="000000"/>
                </a:solidFill>
              </a:rPr>
              <a:t>System</a:t>
            </a:r>
            <a:endParaRPr lang="en-US" sz="11500" b="0">
              <a:solidFill>
                <a:srgbClr val="000000"/>
              </a:solidFill>
            </a:endParaRPr>
          </a:p>
        </p:txBody>
      </p:sp>
      <p:sp>
        <p:nvSpPr>
          <p:cNvPr id="32776" name="Line 8"/>
          <p:cNvSpPr>
            <a:spLocks noChangeShapeType="1"/>
          </p:cNvSpPr>
          <p:nvPr/>
        </p:nvSpPr>
        <p:spPr bwMode="auto">
          <a:xfrm>
            <a:off x="7237304" y="1560740"/>
            <a:ext cx="0" cy="9779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32777" name="Line 9"/>
          <p:cNvSpPr>
            <a:spLocks noChangeShapeType="1"/>
          </p:cNvSpPr>
          <p:nvPr/>
        </p:nvSpPr>
        <p:spPr bwMode="auto">
          <a:xfrm>
            <a:off x="7313504" y="3999140"/>
            <a:ext cx="0" cy="15113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Tree>
    <p:extLst>
      <p:ext uri="{BB962C8B-B14F-4D97-AF65-F5344CB8AC3E}">
        <p14:creationId xmlns:p14="http://schemas.microsoft.com/office/powerpoint/2010/main" val="293356207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428728" y="179388"/>
            <a:ext cx="7715272" cy="688975"/>
          </a:xfrm>
        </p:spPr>
        <p:txBody>
          <a:bodyPr/>
          <a:lstStyle/>
          <a:p>
            <a:r>
              <a:rPr lang="en-US" sz="2400" dirty="0"/>
              <a:t>Examples of Repository Architectural Style </a:t>
            </a:r>
          </a:p>
        </p:txBody>
      </p:sp>
      <p:sp>
        <p:nvSpPr>
          <p:cNvPr id="130051" name="Rectangle 3"/>
          <p:cNvSpPr>
            <a:spLocks noGrp="1" noChangeArrowheads="1"/>
          </p:cNvSpPr>
          <p:nvPr>
            <p:ph type="body" idx="1"/>
          </p:nvPr>
        </p:nvSpPr>
        <p:spPr>
          <a:xfrm>
            <a:off x="127000" y="3276600"/>
            <a:ext cx="3835400" cy="2895600"/>
          </a:xfrm>
        </p:spPr>
        <p:txBody>
          <a:bodyPr/>
          <a:lstStyle/>
          <a:p>
            <a:r>
              <a:rPr lang="en-US" sz="2000" dirty="0"/>
              <a:t>Hearsay II speech understanding system (</a:t>
            </a:r>
            <a:r>
              <a:rPr lang="ja-JP" altLang="en-US" sz="2000" dirty="0">
                <a:latin typeface="Arial"/>
              </a:rPr>
              <a:t>“</a:t>
            </a:r>
            <a:r>
              <a:rPr lang="en-US" sz="2000" dirty="0"/>
              <a:t>Blackboard architecture</a:t>
            </a:r>
            <a:r>
              <a:rPr lang="ja-JP" altLang="en-US" sz="2000" dirty="0">
                <a:latin typeface="Arial"/>
              </a:rPr>
              <a:t>”</a:t>
            </a:r>
            <a:r>
              <a:rPr lang="en-US" sz="2000" dirty="0"/>
              <a:t>)</a:t>
            </a:r>
          </a:p>
          <a:p>
            <a:r>
              <a:rPr lang="en-US" sz="2000" dirty="0"/>
              <a:t>Database Management Systems</a:t>
            </a:r>
          </a:p>
          <a:p>
            <a:r>
              <a:rPr lang="en-US" sz="2000" dirty="0"/>
              <a:t>Modern Compilers</a:t>
            </a:r>
          </a:p>
        </p:txBody>
      </p:sp>
      <p:sp>
        <p:nvSpPr>
          <p:cNvPr id="130054" name="Rectangle 6"/>
          <p:cNvSpPr>
            <a:spLocks noChangeArrowheads="1"/>
          </p:cNvSpPr>
          <p:nvPr/>
        </p:nvSpPr>
        <p:spPr bwMode="auto">
          <a:xfrm>
            <a:off x="1939925" y="2444750"/>
            <a:ext cx="2249488" cy="434975"/>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55" name="Rectangle 7"/>
          <p:cNvSpPr>
            <a:spLocks noChangeArrowheads="1"/>
          </p:cNvSpPr>
          <p:nvPr/>
        </p:nvSpPr>
        <p:spPr bwMode="auto">
          <a:xfrm>
            <a:off x="2187575" y="2562225"/>
            <a:ext cx="1828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LexicalAnalyzer</a:t>
            </a:r>
            <a:endParaRPr lang="en-US" sz="1600" b="0"/>
          </a:p>
        </p:txBody>
      </p:sp>
      <p:sp>
        <p:nvSpPr>
          <p:cNvPr id="130056" name="Rectangle 8"/>
          <p:cNvSpPr>
            <a:spLocks noChangeArrowheads="1"/>
          </p:cNvSpPr>
          <p:nvPr/>
        </p:nvSpPr>
        <p:spPr bwMode="auto">
          <a:xfrm>
            <a:off x="2393950" y="1593850"/>
            <a:ext cx="2249488" cy="434975"/>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57" name="Rectangle 9"/>
          <p:cNvSpPr>
            <a:spLocks noChangeArrowheads="1"/>
          </p:cNvSpPr>
          <p:nvPr/>
        </p:nvSpPr>
        <p:spPr bwMode="auto">
          <a:xfrm>
            <a:off x="2470150" y="1697038"/>
            <a:ext cx="20732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SyntacticAnalyzer</a:t>
            </a:r>
            <a:endParaRPr lang="en-US" sz="1600" b="0"/>
          </a:p>
        </p:txBody>
      </p:sp>
      <p:grpSp>
        <p:nvGrpSpPr>
          <p:cNvPr id="130058" name="Group 10"/>
          <p:cNvGrpSpPr>
            <a:grpSpLocks/>
          </p:cNvGrpSpPr>
          <p:nvPr/>
        </p:nvGrpSpPr>
        <p:grpSpPr bwMode="auto">
          <a:xfrm>
            <a:off x="4775200" y="1417638"/>
            <a:ext cx="2251075" cy="434975"/>
            <a:chOff x="2564" y="716"/>
            <a:chExt cx="1418" cy="274"/>
          </a:xfrm>
        </p:grpSpPr>
        <p:sp>
          <p:nvSpPr>
            <p:cNvPr id="130059" name="Rectangle 11"/>
            <p:cNvSpPr>
              <a:spLocks noChangeArrowheads="1"/>
            </p:cNvSpPr>
            <p:nvPr/>
          </p:nvSpPr>
          <p:spPr bwMode="auto">
            <a:xfrm>
              <a:off x="2564" y="716"/>
              <a:ext cx="1418" cy="274"/>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60" name="Rectangle 12"/>
            <p:cNvSpPr>
              <a:spLocks noChangeArrowheads="1"/>
            </p:cNvSpPr>
            <p:nvPr/>
          </p:nvSpPr>
          <p:spPr bwMode="auto">
            <a:xfrm>
              <a:off x="2645" y="782"/>
              <a:ext cx="122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SemanticAnalyzer</a:t>
              </a:r>
              <a:endParaRPr lang="en-US" sz="1600" b="0"/>
            </a:p>
          </p:txBody>
        </p:sp>
      </p:grpSp>
      <p:sp>
        <p:nvSpPr>
          <p:cNvPr id="130061" name="Rectangle 13"/>
          <p:cNvSpPr>
            <a:spLocks noChangeArrowheads="1"/>
          </p:cNvSpPr>
          <p:nvPr/>
        </p:nvSpPr>
        <p:spPr bwMode="auto">
          <a:xfrm>
            <a:off x="6591300" y="2425700"/>
            <a:ext cx="2249488" cy="415925"/>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62" name="Rectangle 14"/>
          <p:cNvSpPr>
            <a:spLocks noChangeArrowheads="1"/>
          </p:cNvSpPr>
          <p:nvPr/>
        </p:nvSpPr>
        <p:spPr bwMode="auto">
          <a:xfrm>
            <a:off x="6892925" y="2501900"/>
            <a:ext cx="15859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CodeGenerator</a:t>
            </a:r>
            <a:endParaRPr lang="en-US" sz="1600" b="0"/>
          </a:p>
        </p:txBody>
      </p:sp>
      <p:sp>
        <p:nvSpPr>
          <p:cNvPr id="130067" name="Rectangle 19"/>
          <p:cNvSpPr>
            <a:spLocks noChangeArrowheads="1"/>
          </p:cNvSpPr>
          <p:nvPr/>
        </p:nvSpPr>
        <p:spPr bwMode="auto">
          <a:xfrm>
            <a:off x="1846263" y="1235075"/>
            <a:ext cx="7145337" cy="1739900"/>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115" name="Rectangle 67"/>
          <p:cNvSpPr>
            <a:spLocks noChangeArrowheads="1"/>
          </p:cNvSpPr>
          <p:nvPr/>
        </p:nvSpPr>
        <p:spPr bwMode="auto">
          <a:xfrm>
            <a:off x="2387600" y="947738"/>
            <a:ext cx="9763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Compiler</a:t>
            </a:r>
            <a:endParaRPr lang="en-US" sz="1600" b="0"/>
          </a:p>
        </p:txBody>
      </p:sp>
      <p:grpSp>
        <p:nvGrpSpPr>
          <p:cNvPr id="130116" name="Group 68"/>
          <p:cNvGrpSpPr>
            <a:grpSpLocks/>
          </p:cNvGrpSpPr>
          <p:nvPr/>
        </p:nvGrpSpPr>
        <p:grpSpPr bwMode="auto">
          <a:xfrm>
            <a:off x="1827213" y="838200"/>
            <a:ext cx="2098675" cy="417513"/>
            <a:chOff x="707" y="325"/>
            <a:chExt cx="1322" cy="263"/>
          </a:xfrm>
        </p:grpSpPr>
        <p:sp>
          <p:nvSpPr>
            <p:cNvPr id="130117" name="Freeform 69"/>
            <p:cNvSpPr>
              <a:spLocks/>
            </p:cNvSpPr>
            <p:nvPr/>
          </p:nvSpPr>
          <p:spPr bwMode="auto">
            <a:xfrm>
              <a:off x="707" y="325"/>
              <a:ext cx="143" cy="262"/>
            </a:xfrm>
            <a:custGeom>
              <a:avLst/>
              <a:gdLst>
                <a:gd name="T0" fmla="*/ 0 w 143"/>
                <a:gd name="T1" fmla="*/ 250 h 262"/>
                <a:gd name="T2" fmla="*/ 23 w 143"/>
                <a:gd name="T3" fmla="*/ 262 h 262"/>
                <a:gd name="T4" fmla="*/ 143 w 143"/>
                <a:gd name="T5" fmla="*/ 24 h 262"/>
                <a:gd name="T6" fmla="*/ 131 w 143"/>
                <a:gd name="T7" fmla="*/ 0 h 262"/>
                <a:gd name="T8" fmla="*/ 131 w 143"/>
                <a:gd name="T9" fmla="*/ 0 h 262"/>
                <a:gd name="T10" fmla="*/ 119 w 143"/>
                <a:gd name="T11" fmla="*/ 12 h 262"/>
                <a:gd name="T12" fmla="*/ 0 w 143"/>
                <a:gd name="T13" fmla="*/ 250 h 262"/>
              </a:gdLst>
              <a:ahLst/>
              <a:cxnLst>
                <a:cxn ang="0">
                  <a:pos x="T0" y="T1"/>
                </a:cxn>
                <a:cxn ang="0">
                  <a:pos x="T2" y="T3"/>
                </a:cxn>
                <a:cxn ang="0">
                  <a:pos x="T4" y="T5"/>
                </a:cxn>
                <a:cxn ang="0">
                  <a:pos x="T6" y="T7"/>
                </a:cxn>
                <a:cxn ang="0">
                  <a:pos x="T8" y="T9"/>
                </a:cxn>
                <a:cxn ang="0">
                  <a:pos x="T10" y="T11"/>
                </a:cxn>
                <a:cxn ang="0">
                  <a:pos x="T12" y="T13"/>
                </a:cxn>
              </a:cxnLst>
              <a:rect l="0" t="0" r="r" b="b"/>
              <a:pathLst>
                <a:path w="143" h="262">
                  <a:moveTo>
                    <a:pt x="0" y="250"/>
                  </a:moveTo>
                  <a:lnTo>
                    <a:pt x="23" y="262"/>
                  </a:lnTo>
                  <a:lnTo>
                    <a:pt x="143" y="24"/>
                  </a:lnTo>
                  <a:lnTo>
                    <a:pt x="131" y="0"/>
                  </a:lnTo>
                  <a:lnTo>
                    <a:pt x="131" y="0"/>
                  </a:lnTo>
                  <a:lnTo>
                    <a:pt x="119" y="12"/>
                  </a:lnTo>
                  <a:lnTo>
                    <a:pt x="0" y="25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18" name="Freeform 70"/>
            <p:cNvSpPr>
              <a:spLocks/>
            </p:cNvSpPr>
            <p:nvPr/>
          </p:nvSpPr>
          <p:spPr bwMode="auto">
            <a:xfrm>
              <a:off x="838" y="325"/>
              <a:ext cx="1071" cy="24"/>
            </a:xfrm>
            <a:custGeom>
              <a:avLst/>
              <a:gdLst>
                <a:gd name="T0" fmla="*/ 0 w 1071"/>
                <a:gd name="T1" fmla="*/ 0 h 24"/>
                <a:gd name="T2" fmla="*/ 0 w 1071"/>
                <a:gd name="T3" fmla="*/ 24 h 24"/>
                <a:gd name="T4" fmla="*/ 1060 w 1071"/>
                <a:gd name="T5" fmla="*/ 24 h 24"/>
                <a:gd name="T6" fmla="*/ 1071 w 1071"/>
                <a:gd name="T7" fmla="*/ 12 h 24"/>
                <a:gd name="T8" fmla="*/ 1071 w 1071"/>
                <a:gd name="T9" fmla="*/ 0 h 24"/>
                <a:gd name="T10" fmla="*/ 1060 w 1071"/>
                <a:gd name="T11" fmla="*/ 0 h 24"/>
                <a:gd name="T12" fmla="*/ 0 w 107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071" h="24">
                  <a:moveTo>
                    <a:pt x="0" y="0"/>
                  </a:moveTo>
                  <a:lnTo>
                    <a:pt x="0" y="24"/>
                  </a:lnTo>
                  <a:lnTo>
                    <a:pt x="1060" y="24"/>
                  </a:lnTo>
                  <a:lnTo>
                    <a:pt x="1071" y="12"/>
                  </a:lnTo>
                  <a:lnTo>
                    <a:pt x="1071" y="0"/>
                  </a:lnTo>
                  <a:lnTo>
                    <a:pt x="106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19" name="Freeform 71"/>
            <p:cNvSpPr>
              <a:spLocks/>
            </p:cNvSpPr>
            <p:nvPr/>
          </p:nvSpPr>
          <p:spPr bwMode="auto">
            <a:xfrm>
              <a:off x="1886" y="337"/>
              <a:ext cx="143" cy="250"/>
            </a:xfrm>
            <a:custGeom>
              <a:avLst/>
              <a:gdLst>
                <a:gd name="T0" fmla="*/ 23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3 w 143"/>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143" h="250">
                  <a:moveTo>
                    <a:pt x="23" y="0"/>
                  </a:moveTo>
                  <a:lnTo>
                    <a:pt x="0" y="12"/>
                  </a:lnTo>
                  <a:lnTo>
                    <a:pt x="107" y="250"/>
                  </a:lnTo>
                  <a:lnTo>
                    <a:pt x="119" y="250"/>
                  </a:lnTo>
                  <a:lnTo>
                    <a:pt x="143" y="250"/>
                  </a:lnTo>
                  <a:lnTo>
                    <a:pt x="131" y="238"/>
                  </a:lnTo>
                  <a:lnTo>
                    <a:pt x="2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20" name="Freeform 72"/>
            <p:cNvSpPr>
              <a:spLocks/>
            </p:cNvSpPr>
            <p:nvPr/>
          </p:nvSpPr>
          <p:spPr bwMode="auto">
            <a:xfrm>
              <a:off x="707" y="564"/>
              <a:ext cx="1298" cy="24"/>
            </a:xfrm>
            <a:custGeom>
              <a:avLst/>
              <a:gdLst>
                <a:gd name="T0" fmla="*/ 1298 w 1298"/>
                <a:gd name="T1" fmla="*/ 24 h 24"/>
                <a:gd name="T2" fmla="*/ 1298 w 1298"/>
                <a:gd name="T3" fmla="*/ 0 h 24"/>
                <a:gd name="T4" fmla="*/ 12 w 1298"/>
                <a:gd name="T5" fmla="*/ 0 h 24"/>
                <a:gd name="T6" fmla="*/ 0 w 1298"/>
                <a:gd name="T7" fmla="*/ 12 h 24"/>
                <a:gd name="T8" fmla="*/ 0 w 1298"/>
                <a:gd name="T9" fmla="*/ 24 h 24"/>
                <a:gd name="T10" fmla="*/ 12 w 1298"/>
                <a:gd name="T11" fmla="*/ 24 h 24"/>
                <a:gd name="T12" fmla="*/ 1298 w 129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98" h="24">
                  <a:moveTo>
                    <a:pt x="1298" y="24"/>
                  </a:moveTo>
                  <a:lnTo>
                    <a:pt x="1298" y="0"/>
                  </a:lnTo>
                  <a:lnTo>
                    <a:pt x="12" y="0"/>
                  </a:lnTo>
                  <a:lnTo>
                    <a:pt x="0" y="12"/>
                  </a:lnTo>
                  <a:lnTo>
                    <a:pt x="0" y="24"/>
                  </a:lnTo>
                  <a:lnTo>
                    <a:pt x="12" y="24"/>
                  </a:lnTo>
                  <a:lnTo>
                    <a:pt x="1298"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30065" name="Rectangle 17"/>
          <p:cNvSpPr>
            <a:spLocks noChangeArrowheads="1"/>
          </p:cNvSpPr>
          <p:nvPr/>
        </p:nvSpPr>
        <p:spPr bwMode="auto">
          <a:xfrm>
            <a:off x="6924675" y="5073650"/>
            <a:ext cx="2249488" cy="434975"/>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66" name="Rectangle 18"/>
          <p:cNvSpPr>
            <a:spLocks noChangeArrowheads="1"/>
          </p:cNvSpPr>
          <p:nvPr/>
        </p:nvSpPr>
        <p:spPr bwMode="auto">
          <a:xfrm>
            <a:off x="7131050" y="5186363"/>
            <a:ext cx="1828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SyntacticEditor</a:t>
            </a:r>
            <a:endParaRPr lang="en-US" sz="1600" b="0"/>
          </a:p>
        </p:txBody>
      </p:sp>
      <p:grpSp>
        <p:nvGrpSpPr>
          <p:cNvPr id="130068" name="Group 20"/>
          <p:cNvGrpSpPr>
            <a:grpSpLocks/>
          </p:cNvGrpSpPr>
          <p:nvPr/>
        </p:nvGrpSpPr>
        <p:grpSpPr bwMode="auto">
          <a:xfrm>
            <a:off x="3919538" y="3836988"/>
            <a:ext cx="4725987" cy="454025"/>
            <a:chOff x="1636" y="2288"/>
            <a:chExt cx="2977" cy="286"/>
          </a:xfrm>
        </p:grpSpPr>
        <p:sp>
          <p:nvSpPr>
            <p:cNvPr id="130069" name="Rectangle 21"/>
            <p:cNvSpPr>
              <a:spLocks noChangeArrowheads="1"/>
            </p:cNvSpPr>
            <p:nvPr/>
          </p:nvSpPr>
          <p:spPr bwMode="auto">
            <a:xfrm>
              <a:off x="1636" y="2300"/>
              <a:ext cx="1417" cy="274"/>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70" name="Rectangle 22"/>
            <p:cNvSpPr>
              <a:spLocks noChangeArrowheads="1"/>
            </p:cNvSpPr>
            <p:nvPr/>
          </p:nvSpPr>
          <p:spPr bwMode="auto">
            <a:xfrm>
              <a:off x="1998" y="2360"/>
              <a:ext cx="69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ParseTree</a:t>
              </a:r>
              <a:endParaRPr lang="en-US" sz="1600" b="0"/>
            </a:p>
          </p:txBody>
        </p:sp>
        <p:sp>
          <p:nvSpPr>
            <p:cNvPr id="130071" name="Rectangle 23"/>
            <p:cNvSpPr>
              <a:spLocks noChangeArrowheads="1"/>
            </p:cNvSpPr>
            <p:nvPr/>
          </p:nvSpPr>
          <p:spPr bwMode="auto">
            <a:xfrm>
              <a:off x="3207" y="2288"/>
              <a:ext cx="1406" cy="274"/>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72" name="Rectangle 24"/>
            <p:cNvSpPr>
              <a:spLocks noChangeArrowheads="1"/>
            </p:cNvSpPr>
            <p:nvPr/>
          </p:nvSpPr>
          <p:spPr bwMode="auto">
            <a:xfrm>
              <a:off x="3487" y="2348"/>
              <a:ext cx="84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SymbolTable</a:t>
              </a:r>
              <a:endParaRPr lang="en-US" sz="1600" b="0"/>
            </a:p>
          </p:txBody>
        </p:sp>
      </p:grpSp>
      <p:sp>
        <p:nvSpPr>
          <p:cNvPr id="130073" name="Rectangle 25"/>
          <p:cNvSpPr>
            <a:spLocks noChangeArrowheads="1"/>
          </p:cNvSpPr>
          <p:nvPr/>
        </p:nvSpPr>
        <p:spPr bwMode="auto">
          <a:xfrm>
            <a:off x="3786188" y="3579813"/>
            <a:ext cx="5105400" cy="946150"/>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80" name="Line 32"/>
          <p:cNvSpPr>
            <a:spLocks noChangeShapeType="1"/>
          </p:cNvSpPr>
          <p:nvPr/>
        </p:nvSpPr>
        <p:spPr bwMode="auto">
          <a:xfrm flipH="1" flipV="1">
            <a:off x="7756525" y="4525963"/>
            <a:ext cx="95250" cy="16986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0081" name="Freeform 33"/>
          <p:cNvSpPr>
            <a:spLocks/>
          </p:cNvSpPr>
          <p:nvPr/>
        </p:nvSpPr>
        <p:spPr bwMode="auto">
          <a:xfrm>
            <a:off x="7756525" y="4525963"/>
            <a:ext cx="131763" cy="207962"/>
          </a:xfrm>
          <a:custGeom>
            <a:avLst/>
            <a:gdLst>
              <a:gd name="T0" fmla="*/ 24 w 83"/>
              <a:gd name="T1" fmla="*/ 131 h 131"/>
              <a:gd name="T2" fmla="*/ 0 w 83"/>
              <a:gd name="T3" fmla="*/ 0 h 131"/>
              <a:gd name="T4" fmla="*/ 83 w 83"/>
              <a:gd name="T5" fmla="*/ 95 h 131"/>
            </a:gdLst>
            <a:ahLst/>
            <a:cxnLst>
              <a:cxn ang="0">
                <a:pos x="T0" y="T1"/>
              </a:cxn>
              <a:cxn ang="0">
                <a:pos x="T2" y="T3"/>
              </a:cxn>
              <a:cxn ang="0">
                <a:pos x="T4" y="T5"/>
              </a:cxn>
            </a:cxnLst>
            <a:rect l="0" t="0" r="r" b="b"/>
            <a:pathLst>
              <a:path w="83" h="131">
                <a:moveTo>
                  <a:pt x="24" y="131"/>
                </a:moveTo>
                <a:lnTo>
                  <a:pt x="0" y="0"/>
                </a:lnTo>
                <a:lnTo>
                  <a:pt x="83" y="95"/>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82" name="Line 34"/>
          <p:cNvSpPr>
            <a:spLocks noChangeShapeType="1"/>
          </p:cNvSpPr>
          <p:nvPr/>
        </p:nvSpPr>
        <p:spPr bwMode="auto">
          <a:xfrm flipH="1" flipV="1">
            <a:off x="8021638" y="5016500"/>
            <a:ext cx="19050" cy="7620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0083" name="Line 35"/>
          <p:cNvSpPr>
            <a:spLocks noChangeShapeType="1"/>
          </p:cNvSpPr>
          <p:nvPr/>
        </p:nvSpPr>
        <p:spPr bwMode="auto">
          <a:xfrm flipH="1" flipV="1">
            <a:off x="7926388" y="4846638"/>
            <a:ext cx="38100" cy="952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0084" name="Line 36"/>
          <p:cNvSpPr>
            <a:spLocks noChangeShapeType="1"/>
          </p:cNvSpPr>
          <p:nvPr/>
        </p:nvSpPr>
        <p:spPr bwMode="auto">
          <a:xfrm flipH="1" flipV="1">
            <a:off x="7851775" y="4695825"/>
            <a:ext cx="36513" cy="7620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30121" name="Group 73"/>
          <p:cNvGrpSpPr>
            <a:grpSpLocks/>
          </p:cNvGrpSpPr>
          <p:nvPr/>
        </p:nvGrpSpPr>
        <p:grpSpPr bwMode="auto">
          <a:xfrm>
            <a:off x="3775075" y="3194050"/>
            <a:ext cx="2079625" cy="415925"/>
            <a:chOff x="1552" y="1802"/>
            <a:chExt cx="1310" cy="262"/>
          </a:xfrm>
        </p:grpSpPr>
        <p:sp>
          <p:nvSpPr>
            <p:cNvPr id="130122" name="Rectangle 74"/>
            <p:cNvSpPr>
              <a:spLocks noChangeArrowheads="1"/>
            </p:cNvSpPr>
            <p:nvPr/>
          </p:nvSpPr>
          <p:spPr bwMode="auto">
            <a:xfrm>
              <a:off x="1822" y="1857"/>
              <a:ext cx="76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Repository</a:t>
              </a:r>
              <a:endParaRPr lang="en-US" sz="1600" b="0"/>
            </a:p>
          </p:txBody>
        </p:sp>
        <p:grpSp>
          <p:nvGrpSpPr>
            <p:cNvPr id="130123" name="Group 75"/>
            <p:cNvGrpSpPr>
              <a:grpSpLocks/>
            </p:cNvGrpSpPr>
            <p:nvPr/>
          </p:nvGrpSpPr>
          <p:grpSpPr bwMode="auto">
            <a:xfrm>
              <a:off x="1552" y="1802"/>
              <a:ext cx="1310" cy="262"/>
              <a:chOff x="1552" y="1800"/>
              <a:chExt cx="1310" cy="262"/>
            </a:xfrm>
          </p:grpSpPr>
          <p:sp>
            <p:nvSpPr>
              <p:cNvPr id="130124" name="Freeform 76"/>
              <p:cNvSpPr>
                <a:spLocks/>
              </p:cNvSpPr>
              <p:nvPr/>
            </p:nvSpPr>
            <p:spPr bwMode="auto">
              <a:xfrm>
                <a:off x="1552" y="1800"/>
                <a:ext cx="131" cy="262"/>
              </a:xfrm>
              <a:custGeom>
                <a:avLst/>
                <a:gdLst>
                  <a:gd name="T0" fmla="*/ 0 w 131"/>
                  <a:gd name="T1" fmla="*/ 250 h 262"/>
                  <a:gd name="T2" fmla="*/ 24 w 131"/>
                  <a:gd name="T3" fmla="*/ 262 h 262"/>
                  <a:gd name="T4" fmla="*/ 131 w 131"/>
                  <a:gd name="T5" fmla="*/ 24 h 262"/>
                  <a:gd name="T6" fmla="*/ 119 w 131"/>
                  <a:gd name="T7" fmla="*/ 0 h 262"/>
                  <a:gd name="T8" fmla="*/ 119 w 131"/>
                  <a:gd name="T9" fmla="*/ 0 h 262"/>
                  <a:gd name="T10" fmla="*/ 107 w 131"/>
                  <a:gd name="T11" fmla="*/ 12 h 262"/>
                  <a:gd name="T12" fmla="*/ 0 w 131"/>
                  <a:gd name="T13" fmla="*/ 250 h 262"/>
                </a:gdLst>
                <a:ahLst/>
                <a:cxnLst>
                  <a:cxn ang="0">
                    <a:pos x="T0" y="T1"/>
                  </a:cxn>
                  <a:cxn ang="0">
                    <a:pos x="T2" y="T3"/>
                  </a:cxn>
                  <a:cxn ang="0">
                    <a:pos x="T4" y="T5"/>
                  </a:cxn>
                  <a:cxn ang="0">
                    <a:pos x="T6" y="T7"/>
                  </a:cxn>
                  <a:cxn ang="0">
                    <a:pos x="T8" y="T9"/>
                  </a:cxn>
                  <a:cxn ang="0">
                    <a:pos x="T10" y="T11"/>
                  </a:cxn>
                  <a:cxn ang="0">
                    <a:pos x="T12" y="T13"/>
                  </a:cxn>
                </a:cxnLst>
                <a:rect l="0" t="0" r="r" b="b"/>
                <a:pathLst>
                  <a:path w="131" h="262">
                    <a:moveTo>
                      <a:pt x="0" y="250"/>
                    </a:moveTo>
                    <a:lnTo>
                      <a:pt x="24" y="262"/>
                    </a:lnTo>
                    <a:lnTo>
                      <a:pt x="131" y="24"/>
                    </a:lnTo>
                    <a:lnTo>
                      <a:pt x="119" y="0"/>
                    </a:lnTo>
                    <a:lnTo>
                      <a:pt x="119" y="0"/>
                    </a:lnTo>
                    <a:lnTo>
                      <a:pt x="107" y="12"/>
                    </a:lnTo>
                    <a:lnTo>
                      <a:pt x="0" y="25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25" name="Freeform 77"/>
              <p:cNvSpPr>
                <a:spLocks/>
              </p:cNvSpPr>
              <p:nvPr/>
            </p:nvSpPr>
            <p:spPr bwMode="auto">
              <a:xfrm>
                <a:off x="1671" y="1800"/>
                <a:ext cx="1072" cy="24"/>
              </a:xfrm>
              <a:custGeom>
                <a:avLst/>
                <a:gdLst>
                  <a:gd name="T0" fmla="*/ 0 w 1072"/>
                  <a:gd name="T1" fmla="*/ 0 h 24"/>
                  <a:gd name="T2" fmla="*/ 0 w 1072"/>
                  <a:gd name="T3" fmla="*/ 24 h 24"/>
                  <a:gd name="T4" fmla="*/ 1060 w 1072"/>
                  <a:gd name="T5" fmla="*/ 24 h 24"/>
                  <a:gd name="T6" fmla="*/ 1072 w 1072"/>
                  <a:gd name="T7" fmla="*/ 12 h 24"/>
                  <a:gd name="T8" fmla="*/ 1072 w 1072"/>
                  <a:gd name="T9" fmla="*/ 0 h 24"/>
                  <a:gd name="T10" fmla="*/ 1060 w 1072"/>
                  <a:gd name="T11" fmla="*/ 0 h 24"/>
                  <a:gd name="T12" fmla="*/ 0 w 107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072" h="24">
                    <a:moveTo>
                      <a:pt x="0" y="0"/>
                    </a:moveTo>
                    <a:lnTo>
                      <a:pt x="0" y="24"/>
                    </a:lnTo>
                    <a:lnTo>
                      <a:pt x="1060" y="24"/>
                    </a:lnTo>
                    <a:lnTo>
                      <a:pt x="1072" y="12"/>
                    </a:lnTo>
                    <a:lnTo>
                      <a:pt x="1072" y="0"/>
                    </a:lnTo>
                    <a:lnTo>
                      <a:pt x="1060"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26" name="Freeform 78"/>
              <p:cNvSpPr>
                <a:spLocks/>
              </p:cNvSpPr>
              <p:nvPr/>
            </p:nvSpPr>
            <p:spPr bwMode="auto">
              <a:xfrm>
                <a:off x="2719" y="1812"/>
                <a:ext cx="143" cy="250"/>
              </a:xfrm>
              <a:custGeom>
                <a:avLst/>
                <a:gdLst>
                  <a:gd name="T0" fmla="*/ 24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4 w 143"/>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143" h="250">
                    <a:moveTo>
                      <a:pt x="24" y="0"/>
                    </a:moveTo>
                    <a:lnTo>
                      <a:pt x="0" y="12"/>
                    </a:lnTo>
                    <a:lnTo>
                      <a:pt x="107" y="250"/>
                    </a:lnTo>
                    <a:lnTo>
                      <a:pt x="119" y="250"/>
                    </a:lnTo>
                    <a:lnTo>
                      <a:pt x="143" y="250"/>
                    </a:lnTo>
                    <a:lnTo>
                      <a:pt x="131" y="238"/>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27" name="Freeform 79"/>
              <p:cNvSpPr>
                <a:spLocks/>
              </p:cNvSpPr>
              <p:nvPr/>
            </p:nvSpPr>
            <p:spPr bwMode="auto">
              <a:xfrm>
                <a:off x="1552" y="2038"/>
                <a:ext cx="1286" cy="24"/>
              </a:xfrm>
              <a:custGeom>
                <a:avLst/>
                <a:gdLst>
                  <a:gd name="T0" fmla="*/ 1286 w 1286"/>
                  <a:gd name="T1" fmla="*/ 24 h 24"/>
                  <a:gd name="T2" fmla="*/ 1286 w 1286"/>
                  <a:gd name="T3" fmla="*/ 0 h 24"/>
                  <a:gd name="T4" fmla="*/ 12 w 1286"/>
                  <a:gd name="T5" fmla="*/ 0 h 24"/>
                  <a:gd name="T6" fmla="*/ 0 w 1286"/>
                  <a:gd name="T7" fmla="*/ 12 h 24"/>
                  <a:gd name="T8" fmla="*/ 0 w 1286"/>
                  <a:gd name="T9" fmla="*/ 24 h 24"/>
                  <a:gd name="T10" fmla="*/ 12 w 1286"/>
                  <a:gd name="T11" fmla="*/ 24 h 24"/>
                  <a:gd name="T12" fmla="*/ 1286 w 1286"/>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86" h="24">
                    <a:moveTo>
                      <a:pt x="1286" y="24"/>
                    </a:moveTo>
                    <a:lnTo>
                      <a:pt x="1286" y="0"/>
                    </a:lnTo>
                    <a:lnTo>
                      <a:pt x="12" y="0"/>
                    </a:lnTo>
                    <a:lnTo>
                      <a:pt x="0" y="12"/>
                    </a:lnTo>
                    <a:lnTo>
                      <a:pt x="0" y="24"/>
                    </a:lnTo>
                    <a:lnTo>
                      <a:pt x="12" y="24"/>
                    </a:lnTo>
                    <a:lnTo>
                      <a:pt x="1286"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sp>
        <p:nvSpPr>
          <p:cNvPr id="130128" name="Freeform 80"/>
          <p:cNvSpPr>
            <a:spLocks/>
          </p:cNvSpPr>
          <p:nvPr/>
        </p:nvSpPr>
        <p:spPr bwMode="auto">
          <a:xfrm>
            <a:off x="6905625" y="4752975"/>
            <a:ext cx="188913" cy="339725"/>
          </a:xfrm>
          <a:custGeom>
            <a:avLst/>
            <a:gdLst>
              <a:gd name="T0" fmla="*/ 0 w 119"/>
              <a:gd name="T1" fmla="*/ 202 h 214"/>
              <a:gd name="T2" fmla="*/ 24 w 119"/>
              <a:gd name="T3" fmla="*/ 214 h 214"/>
              <a:gd name="T4" fmla="*/ 119 w 119"/>
              <a:gd name="T5" fmla="*/ 23 h 214"/>
              <a:gd name="T6" fmla="*/ 107 w 119"/>
              <a:gd name="T7" fmla="*/ 0 h 214"/>
              <a:gd name="T8" fmla="*/ 107 w 119"/>
              <a:gd name="T9" fmla="*/ 0 h 214"/>
              <a:gd name="T10" fmla="*/ 95 w 119"/>
              <a:gd name="T11" fmla="*/ 12 h 214"/>
              <a:gd name="T12" fmla="*/ 0 w 119"/>
              <a:gd name="T13" fmla="*/ 202 h 214"/>
            </a:gdLst>
            <a:ahLst/>
            <a:cxnLst>
              <a:cxn ang="0">
                <a:pos x="T0" y="T1"/>
              </a:cxn>
              <a:cxn ang="0">
                <a:pos x="T2" y="T3"/>
              </a:cxn>
              <a:cxn ang="0">
                <a:pos x="T4" y="T5"/>
              </a:cxn>
              <a:cxn ang="0">
                <a:pos x="T6" y="T7"/>
              </a:cxn>
              <a:cxn ang="0">
                <a:pos x="T8" y="T9"/>
              </a:cxn>
              <a:cxn ang="0">
                <a:pos x="T10" y="T11"/>
              </a:cxn>
              <a:cxn ang="0">
                <a:pos x="T12" y="T13"/>
              </a:cxn>
            </a:cxnLst>
            <a:rect l="0" t="0" r="r" b="b"/>
            <a:pathLst>
              <a:path w="119" h="214">
                <a:moveTo>
                  <a:pt x="0" y="202"/>
                </a:moveTo>
                <a:lnTo>
                  <a:pt x="24" y="214"/>
                </a:lnTo>
                <a:lnTo>
                  <a:pt x="119" y="23"/>
                </a:lnTo>
                <a:lnTo>
                  <a:pt x="107" y="0"/>
                </a:lnTo>
                <a:lnTo>
                  <a:pt x="107" y="0"/>
                </a:lnTo>
                <a:lnTo>
                  <a:pt x="95" y="12"/>
                </a:lnTo>
                <a:lnTo>
                  <a:pt x="0" y="20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29" name="Freeform 81"/>
          <p:cNvSpPr>
            <a:spLocks/>
          </p:cNvSpPr>
          <p:nvPr/>
        </p:nvSpPr>
        <p:spPr bwMode="auto">
          <a:xfrm>
            <a:off x="7075488" y="4752975"/>
            <a:ext cx="473075" cy="36513"/>
          </a:xfrm>
          <a:custGeom>
            <a:avLst/>
            <a:gdLst>
              <a:gd name="T0" fmla="*/ 0 w 298"/>
              <a:gd name="T1" fmla="*/ 0 h 23"/>
              <a:gd name="T2" fmla="*/ 0 w 298"/>
              <a:gd name="T3" fmla="*/ 23 h 23"/>
              <a:gd name="T4" fmla="*/ 286 w 298"/>
              <a:gd name="T5" fmla="*/ 23 h 23"/>
              <a:gd name="T6" fmla="*/ 298 w 298"/>
              <a:gd name="T7" fmla="*/ 12 h 23"/>
              <a:gd name="T8" fmla="*/ 298 w 298"/>
              <a:gd name="T9" fmla="*/ 0 h 23"/>
              <a:gd name="T10" fmla="*/ 286 w 298"/>
              <a:gd name="T11" fmla="*/ 0 h 23"/>
              <a:gd name="T12" fmla="*/ 0 w 298"/>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98" h="23">
                <a:moveTo>
                  <a:pt x="0" y="0"/>
                </a:moveTo>
                <a:lnTo>
                  <a:pt x="0" y="23"/>
                </a:lnTo>
                <a:lnTo>
                  <a:pt x="286" y="23"/>
                </a:lnTo>
                <a:lnTo>
                  <a:pt x="298" y="12"/>
                </a:lnTo>
                <a:lnTo>
                  <a:pt x="298" y="0"/>
                </a:lnTo>
                <a:lnTo>
                  <a:pt x="28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30" name="Freeform 82"/>
          <p:cNvSpPr>
            <a:spLocks/>
          </p:cNvSpPr>
          <p:nvPr/>
        </p:nvSpPr>
        <p:spPr bwMode="auto">
          <a:xfrm>
            <a:off x="7510463" y="4772025"/>
            <a:ext cx="207962" cy="320675"/>
          </a:xfrm>
          <a:custGeom>
            <a:avLst/>
            <a:gdLst>
              <a:gd name="T0" fmla="*/ 24 w 131"/>
              <a:gd name="T1" fmla="*/ 0 h 202"/>
              <a:gd name="T2" fmla="*/ 0 w 131"/>
              <a:gd name="T3" fmla="*/ 11 h 202"/>
              <a:gd name="T4" fmla="*/ 95 w 131"/>
              <a:gd name="T5" fmla="*/ 202 h 202"/>
              <a:gd name="T6" fmla="*/ 107 w 131"/>
              <a:gd name="T7" fmla="*/ 202 h 202"/>
              <a:gd name="T8" fmla="*/ 131 w 131"/>
              <a:gd name="T9" fmla="*/ 202 h 202"/>
              <a:gd name="T10" fmla="*/ 119 w 131"/>
              <a:gd name="T11" fmla="*/ 190 h 202"/>
              <a:gd name="T12" fmla="*/ 24 w 13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31" h="202">
                <a:moveTo>
                  <a:pt x="24" y="0"/>
                </a:moveTo>
                <a:lnTo>
                  <a:pt x="0" y="11"/>
                </a:lnTo>
                <a:lnTo>
                  <a:pt x="95" y="202"/>
                </a:lnTo>
                <a:lnTo>
                  <a:pt x="107" y="202"/>
                </a:lnTo>
                <a:lnTo>
                  <a:pt x="131" y="202"/>
                </a:lnTo>
                <a:lnTo>
                  <a:pt x="119" y="190"/>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31" name="Freeform 83"/>
          <p:cNvSpPr>
            <a:spLocks/>
          </p:cNvSpPr>
          <p:nvPr/>
        </p:nvSpPr>
        <p:spPr bwMode="auto">
          <a:xfrm>
            <a:off x="6905625" y="5054600"/>
            <a:ext cx="774700" cy="38100"/>
          </a:xfrm>
          <a:custGeom>
            <a:avLst/>
            <a:gdLst>
              <a:gd name="T0" fmla="*/ 488 w 488"/>
              <a:gd name="T1" fmla="*/ 24 h 24"/>
              <a:gd name="T2" fmla="*/ 488 w 488"/>
              <a:gd name="T3" fmla="*/ 0 h 24"/>
              <a:gd name="T4" fmla="*/ 12 w 488"/>
              <a:gd name="T5" fmla="*/ 0 h 24"/>
              <a:gd name="T6" fmla="*/ 0 w 488"/>
              <a:gd name="T7" fmla="*/ 12 h 24"/>
              <a:gd name="T8" fmla="*/ 0 w 488"/>
              <a:gd name="T9" fmla="*/ 24 h 24"/>
              <a:gd name="T10" fmla="*/ 12 w 488"/>
              <a:gd name="T11" fmla="*/ 24 h 24"/>
              <a:gd name="T12" fmla="*/ 488 w 48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88" h="24">
                <a:moveTo>
                  <a:pt x="488" y="24"/>
                </a:moveTo>
                <a:lnTo>
                  <a:pt x="488" y="0"/>
                </a:lnTo>
                <a:lnTo>
                  <a:pt x="12" y="0"/>
                </a:lnTo>
                <a:lnTo>
                  <a:pt x="0" y="12"/>
                </a:lnTo>
                <a:lnTo>
                  <a:pt x="0" y="24"/>
                </a:lnTo>
                <a:lnTo>
                  <a:pt x="12" y="24"/>
                </a:lnTo>
                <a:lnTo>
                  <a:pt x="488"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30147" name="Group 99"/>
          <p:cNvGrpSpPr>
            <a:grpSpLocks/>
          </p:cNvGrpSpPr>
          <p:nvPr/>
        </p:nvGrpSpPr>
        <p:grpSpPr bwMode="auto">
          <a:xfrm>
            <a:off x="3862388" y="4525963"/>
            <a:ext cx="2538412" cy="982662"/>
            <a:chOff x="2016" y="2851"/>
            <a:chExt cx="1599" cy="619"/>
          </a:xfrm>
        </p:grpSpPr>
        <p:sp>
          <p:nvSpPr>
            <p:cNvPr id="130063" name="Rectangle 15"/>
            <p:cNvSpPr>
              <a:spLocks noChangeArrowheads="1"/>
            </p:cNvSpPr>
            <p:nvPr/>
          </p:nvSpPr>
          <p:spPr bwMode="auto">
            <a:xfrm>
              <a:off x="2016" y="3196"/>
              <a:ext cx="1599" cy="274"/>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64" name="Rectangle 16"/>
            <p:cNvSpPr>
              <a:spLocks noChangeArrowheads="1"/>
            </p:cNvSpPr>
            <p:nvPr/>
          </p:nvSpPr>
          <p:spPr bwMode="auto">
            <a:xfrm>
              <a:off x="2083" y="3267"/>
              <a:ext cx="145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SourceLevelDebugger</a:t>
              </a:r>
              <a:endParaRPr lang="en-US" sz="1600" b="0"/>
            </a:p>
          </p:txBody>
        </p:sp>
        <p:sp>
          <p:nvSpPr>
            <p:cNvPr id="130074" name="Line 26"/>
            <p:cNvSpPr>
              <a:spLocks noChangeShapeType="1"/>
            </p:cNvSpPr>
            <p:nvPr/>
          </p:nvSpPr>
          <p:spPr bwMode="auto">
            <a:xfrm flipV="1">
              <a:off x="3386" y="2851"/>
              <a:ext cx="107" cy="7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0075" name="Freeform 27"/>
            <p:cNvSpPr>
              <a:spLocks/>
            </p:cNvSpPr>
            <p:nvPr/>
          </p:nvSpPr>
          <p:spPr bwMode="auto">
            <a:xfrm>
              <a:off x="3362" y="2851"/>
              <a:ext cx="131" cy="95"/>
            </a:xfrm>
            <a:custGeom>
              <a:avLst/>
              <a:gdLst>
                <a:gd name="T0" fmla="*/ 0 w 131"/>
                <a:gd name="T1" fmla="*/ 35 h 95"/>
                <a:gd name="T2" fmla="*/ 131 w 131"/>
                <a:gd name="T3" fmla="*/ 0 h 95"/>
                <a:gd name="T4" fmla="*/ 47 w 131"/>
                <a:gd name="T5" fmla="*/ 95 h 95"/>
              </a:gdLst>
              <a:ahLst/>
              <a:cxnLst>
                <a:cxn ang="0">
                  <a:pos x="T0" y="T1"/>
                </a:cxn>
                <a:cxn ang="0">
                  <a:pos x="T2" y="T3"/>
                </a:cxn>
                <a:cxn ang="0">
                  <a:pos x="T4" y="T5"/>
                </a:cxn>
              </a:cxnLst>
              <a:rect l="0" t="0" r="r" b="b"/>
              <a:pathLst>
                <a:path w="131" h="95">
                  <a:moveTo>
                    <a:pt x="0" y="35"/>
                  </a:moveTo>
                  <a:lnTo>
                    <a:pt x="131" y="0"/>
                  </a:lnTo>
                  <a:lnTo>
                    <a:pt x="47" y="95"/>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076" name="Line 28"/>
            <p:cNvSpPr>
              <a:spLocks noChangeShapeType="1"/>
            </p:cNvSpPr>
            <p:nvPr/>
          </p:nvSpPr>
          <p:spPr bwMode="auto">
            <a:xfrm flipV="1">
              <a:off x="2969" y="3172"/>
              <a:ext cx="3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0077" name="Line 29"/>
            <p:cNvSpPr>
              <a:spLocks noChangeShapeType="1"/>
            </p:cNvSpPr>
            <p:nvPr/>
          </p:nvSpPr>
          <p:spPr bwMode="auto">
            <a:xfrm flipV="1">
              <a:off x="3076" y="3089"/>
              <a:ext cx="71" cy="4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0078" name="Line 30"/>
            <p:cNvSpPr>
              <a:spLocks noChangeShapeType="1"/>
            </p:cNvSpPr>
            <p:nvPr/>
          </p:nvSpPr>
          <p:spPr bwMode="auto">
            <a:xfrm flipV="1">
              <a:off x="3207" y="2994"/>
              <a:ext cx="71" cy="4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0079" name="Line 31"/>
            <p:cNvSpPr>
              <a:spLocks noChangeShapeType="1"/>
            </p:cNvSpPr>
            <p:nvPr/>
          </p:nvSpPr>
          <p:spPr bwMode="auto">
            <a:xfrm flipV="1">
              <a:off x="3350" y="2922"/>
              <a:ext cx="36" cy="24"/>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0132" name="Freeform 84"/>
            <p:cNvSpPr>
              <a:spLocks/>
            </p:cNvSpPr>
            <p:nvPr/>
          </p:nvSpPr>
          <p:spPr bwMode="auto">
            <a:xfrm>
              <a:off x="2016" y="2994"/>
              <a:ext cx="107" cy="214"/>
            </a:xfrm>
            <a:custGeom>
              <a:avLst/>
              <a:gdLst>
                <a:gd name="T0" fmla="*/ 0 w 107"/>
                <a:gd name="T1" fmla="*/ 202 h 214"/>
                <a:gd name="T2" fmla="*/ 24 w 107"/>
                <a:gd name="T3" fmla="*/ 214 h 214"/>
                <a:gd name="T4" fmla="*/ 107 w 107"/>
                <a:gd name="T5" fmla="*/ 23 h 214"/>
                <a:gd name="T6" fmla="*/ 95 w 107"/>
                <a:gd name="T7" fmla="*/ 0 h 214"/>
                <a:gd name="T8" fmla="*/ 95 w 107"/>
                <a:gd name="T9" fmla="*/ 0 h 214"/>
                <a:gd name="T10" fmla="*/ 83 w 107"/>
                <a:gd name="T11" fmla="*/ 12 h 214"/>
                <a:gd name="T12" fmla="*/ 0 w 107"/>
                <a:gd name="T13" fmla="*/ 202 h 214"/>
              </a:gdLst>
              <a:ahLst/>
              <a:cxnLst>
                <a:cxn ang="0">
                  <a:pos x="T0" y="T1"/>
                </a:cxn>
                <a:cxn ang="0">
                  <a:pos x="T2" y="T3"/>
                </a:cxn>
                <a:cxn ang="0">
                  <a:pos x="T4" y="T5"/>
                </a:cxn>
                <a:cxn ang="0">
                  <a:pos x="T6" y="T7"/>
                </a:cxn>
                <a:cxn ang="0">
                  <a:pos x="T8" y="T9"/>
                </a:cxn>
                <a:cxn ang="0">
                  <a:pos x="T10" y="T11"/>
                </a:cxn>
                <a:cxn ang="0">
                  <a:pos x="T12" y="T13"/>
                </a:cxn>
              </a:cxnLst>
              <a:rect l="0" t="0" r="r" b="b"/>
              <a:pathLst>
                <a:path w="107" h="214">
                  <a:moveTo>
                    <a:pt x="0" y="202"/>
                  </a:moveTo>
                  <a:lnTo>
                    <a:pt x="24" y="214"/>
                  </a:lnTo>
                  <a:lnTo>
                    <a:pt x="107" y="23"/>
                  </a:lnTo>
                  <a:lnTo>
                    <a:pt x="95" y="0"/>
                  </a:lnTo>
                  <a:lnTo>
                    <a:pt x="95" y="0"/>
                  </a:lnTo>
                  <a:lnTo>
                    <a:pt x="83" y="12"/>
                  </a:lnTo>
                  <a:lnTo>
                    <a:pt x="0" y="20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33" name="Freeform 85"/>
            <p:cNvSpPr>
              <a:spLocks/>
            </p:cNvSpPr>
            <p:nvPr/>
          </p:nvSpPr>
          <p:spPr bwMode="auto">
            <a:xfrm>
              <a:off x="2111" y="2994"/>
              <a:ext cx="310" cy="23"/>
            </a:xfrm>
            <a:custGeom>
              <a:avLst/>
              <a:gdLst>
                <a:gd name="T0" fmla="*/ 0 w 310"/>
                <a:gd name="T1" fmla="*/ 0 h 23"/>
                <a:gd name="T2" fmla="*/ 0 w 310"/>
                <a:gd name="T3" fmla="*/ 23 h 23"/>
                <a:gd name="T4" fmla="*/ 298 w 310"/>
                <a:gd name="T5" fmla="*/ 23 h 23"/>
                <a:gd name="T6" fmla="*/ 310 w 310"/>
                <a:gd name="T7" fmla="*/ 12 h 23"/>
                <a:gd name="T8" fmla="*/ 310 w 310"/>
                <a:gd name="T9" fmla="*/ 0 h 23"/>
                <a:gd name="T10" fmla="*/ 298 w 310"/>
                <a:gd name="T11" fmla="*/ 0 h 23"/>
                <a:gd name="T12" fmla="*/ 0 w 31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10" h="23">
                  <a:moveTo>
                    <a:pt x="0" y="0"/>
                  </a:moveTo>
                  <a:lnTo>
                    <a:pt x="0" y="23"/>
                  </a:lnTo>
                  <a:lnTo>
                    <a:pt x="298" y="23"/>
                  </a:lnTo>
                  <a:lnTo>
                    <a:pt x="310" y="12"/>
                  </a:lnTo>
                  <a:lnTo>
                    <a:pt x="310" y="0"/>
                  </a:lnTo>
                  <a:lnTo>
                    <a:pt x="29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34" name="Freeform 86"/>
            <p:cNvSpPr>
              <a:spLocks/>
            </p:cNvSpPr>
            <p:nvPr/>
          </p:nvSpPr>
          <p:spPr bwMode="auto">
            <a:xfrm>
              <a:off x="2397" y="3006"/>
              <a:ext cx="119" cy="202"/>
            </a:xfrm>
            <a:custGeom>
              <a:avLst/>
              <a:gdLst>
                <a:gd name="T0" fmla="*/ 24 w 119"/>
                <a:gd name="T1" fmla="*/ 0 h 202"/>
                <a:gd name="T2" fmla="*/ 0 w 119"/>
                <a:gd name="T3" fmla="*/ 11 h 202"/>
                <a:gd name="T4" fmla="*/ 83 w 119"/>
                <a:gd name="T5" fmla="*/ 202 h 202"/>
                <a:gd name="T6" fmla="*/ 95 w 119"/>
                <a:gd name="T7" fmla="*/ 202 h 202"/>
                <a:gd name="T8" fmla="*/ 119 w 119"/>
                <a:gd name="T9" fmla="*/ 202 h 202"/>
                <a:gd name="T10" fmla="*/ 107 w 119"/>
                <a:gd name="T11" fmla="*/ 190 h 202"/>
                <a:gd name="T12" fmla="*/ 24 w 119"/>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9" h="202">
                  <a:moveTo>
                    <a:pt x="24" y="0"/>
                  </a:moveTo>
                  <a:lnTo>
                    <a:pt x="0" y="11"/>
                  </a:lnTo>
                  <a:lnTo>
                    <a:pt x="83" y="202"/>
                  </a:lnTo>
                  <a:lnTo>
                    <a:pt x="95" y="202"/>
                  </a:lnTo>
                  <a:lnTo>
                    <a:pt x="119" y="202"/>
                  </a:lnTo>
                  <a:lnTo>
                    <a:pt x="107" y="190"/>
                  </a:lnTo>
                  <a:lnTo>
                    <a:pt x="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135" name="Freeform 87"/>
            <p:cNvSpPr>
              <a:spLocks/>
            </p:cNvSpPr>
            <p:nvPr/>
          </p:nvSpPr>
          <p:spPr bwMode="auto">
            <a:xfrm>
              <a:off x="2016" y="3184"/>
              <a:ext cx="476" cy="24"/>
            </a:xfrm>
            <a:custGeom>
              <a:avLst/>
              <a:gdLst>
                <a:gd name="T0" fmla="*/ 476 w 476"/>
                <a:gd name="T1" fmla="*/ 24 h 24"/>
                <a:gd name="T2" fmla="*/ 476 w 476"/>
                <a:gd name="T3" fmla="*/ 0 h 24"/>
                <a:gd name="T4" fmla="*/ 12 w 476"/>
                <a:gd name="T5" fmla="*/ 0 h 24"/>
                <a:gd name="T6" fmla="*/ 0 w 476"/>
                <a:gd name="T7" fmla="*/ 12 h 24"/>
                <a:gd name="T8" fmla="*/ 0 w 476"/>
                <a:gd name="T9" fmla="*/ 24 h 24"/>
                <a:gd name="T10" fmla="*/ 12 w 476"/>
                <a:gd name="T11" fmla="*/ 24 h 24"/>
                <a:gd name="T12" fmla="*/ 476 w 476"/>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76" h="24">
                  <a:moveTo>
                    <a:pt x="476" y="24"/>
                  </a:moveTo>
                  <a:lnTo>
                    <a:pt x="476" y="0"/>
                  </a:lnTo>
                  <a:lnTo>
                    <a:pt x="12" y="0"/>
                  </a:lnTo>
                  <a:lnTo>
                    <a:pt x="0" y="12"/>
                  </a:lnTo>
                  <a:lnTo>
                    <a:pt x="0" y="24"/>
                  </a:lnTo>
                  <a:lnTo>
                    <a:pt x="12" y="24"/>
                  </a:lnTo>
                  <a:lnTo>
                    <a:pt x="476"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30136" name="Rectangle 88"/>
          <p:cNvSpPr>
            <a:spLocks noChangeArrowheads="1"/>
          </p:cNvSpPr>
          <p:nvPr/>
        </p:nvSpPr>
        <p:spPr bwMode="auto">
          <a:xfrm>
            <a:off x="6553200" y="1935163"/>
            <a:ext cx="2230438" cy="434975"/>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0137" name="Rectangle 89"/>
          <p:cNvSpPr>
            <a:spLocks noChangeArrowheads="1"/>
          </p:cNvSpPr>
          <p:nvPr/>
        </p:nvSpPr>
        <p:spPr bwMode="auto">
          <a:xfrm>
            <a:off x="7112000" y="2028825"/>
            <a:ext cx="10969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ourier New" charset="0"/>
              </a:rPr>
              <a:t>Optimizer</a:t>
            </a:r>
            <a:endParaRPr lang="en-US" sz="1600" b="0"/>
          </a:p>
        </p:txBody>
      </p:sp>
      <p:sp>
        <p:nvSpPr>
          <p:cNvPr id="130148" name="Line 100"/>
          <p:cNvSpPr>
            <a:spLocks noChangeShapeType="1"/>
          </p:cNvSpPr>
          <p:nvPr/>
        </p:nvSpPr>
        <p:spPr bwMode="auto">
          <a:xfrm>
            <a:off x="4191000" y="2667000"/>
            <a:ext cx="914400" cy="533400"/>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0149" name="Line 101"/>
          <p:cNvSpPr>
            <a:spLocks noChangeShapeType="1"/>
          </p:cNvSpPr>
          <p:nvPr/>
        </p:nvSpPr>
        <p:spPr bwMode="auto">
          <a:xfrm>
            <a:off x="3581400" y="2057400"/>
            <a:ext cx="1905000" cy="1143000"/>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0150" name="Line 102"/>
          <p:cNvSpPr>
            <a:spLocks noChangeShapeType="1"/>
          </p:cNvSpPr>
          <p:nvPr/>
        </p:nvSpPr>
        <p:spPr bwMode="auto">
          <a:xfrm>
            <a:off x="5867400" y="1828800"/>
            <a:ext cx="0" cy="1752600"/>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0151" name="Line 103"/>
          <p:cNvSpPr>
            <a:spLocks noChangeShapeType="1"/>
          </p:cNvSpPr>
          <p:nvPr/>
        </p:nvSpPr>
        <p:spPr bwMode="auto">
          <a:xfrm flipH="1">
            <a:off x="6019800" y="2133600"/>
            <a:ext cx="533400" cy="1447800"/>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0152" name="Line 104"/>
          <p:cNvSpPr>
            <a:spLocks noChangeShapeType="1"/>
          </p:cNvSpPr>
          <p:nvPr/>
        </p:nvSpPr>
        <p:spPr bwMode="auto">
          <a:xfrm flipH="1">
            <a:off x="6248400" y="2667000"/>
            <a:ext cx="304800" cy="914400"/>
          </a:xfrm>
          <a:prstGeom prst="line">
            <a:avLst/>
          </a:prstGeom>
          <a:noFill/>
          <a:ln w="28575">
            <a:solidFill>
              <a:schemeClr val="tx1"/>
            </a:solidFill>
            <a:prstDash val="dash"/>
            <a:round/>
            <a:headEnd/>
            <a:tailEnd type="arrow"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762878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Summary</a:t>
            </a:r>
          </a:p>
        </p:txBody>
      </p:sp>
      <p:sp>
        <p:nvSpPr>
          <p:cNvPr id="144387" name="Rectangle 3"/>
          <p:cNvSpPr>
            <a:spLocks noGrp="1" noChangeArrowheads="1"/>
          </p:cNvSpPr>
          <p:nvPr>
            <p:ph type="body" idx="1"/>
          </p:nvPr>
        </p:nvSpPr>
        <p:spPr/>
        <p:txBody>
          <a:bodyPr/>
          <a:lstStyle/>
          <a:p>
            <a:r>
              <a:rPr lang="en-US" sz="2400" dirty="0"/>
              <a:t>System Design</a:t>
            </a:r>
          </a:p>
          <a:p>
            <a:pPr lvl="1"/>
            <a:r>
              <a:rPr lang="en-US" sz="2000" dirty="0"/>
              <a:t>Reduces the gap between requirements and the (virtual) machine</a:t>
            </a:r>
          </a:p>
          <a:p>
            <a:pPr lvl="1"/>
            <a:r>
              <a:rPr lang="en-US" sz="2000" dirty="0"/>
              <a:t>Decomposes the overall system into manageable </a:t>
            </a:r>
            <a:r>
              <a:rPr lang="en-US" sz="2000" dirty="0" smtClean="0"/>
              <a:t>parts</a:t>
            </a:r>
            <a:endParaRPr lang="en-US" sz="2400" dirty="0"/>
          </a:p>
          <a:p>
            <a:r>
              <a:rPr lang="en-US" sz="2400" dirty="0"/>
              <a:t>Design Goals Definition</a:t>
            </a:r>
          </a:p>
          <a:p>
            <a:pPr lvl="1"/>
            <a:r>
              <a:rPr lang="en-US" sz="2000" dirty="0"/>
              <a:t>Describes and prioritizes the qualities that are important for the system</a:t>
            </a:r>
          </a:p>
          <a:p>
            <a:pPr lvl="1"/>
            <a:r>
              <a:rPr lang="en-US" sz="2000" dirty="0"/>
              <a:t>Defines the value system against which options are </a:t>
            </a:r>
            <a:r>
              <a:rPr lang="en-US" sz="2000" dirty="0" smtClean="0"/>
              <a:t>evaluated</a:t>
            </a:r>
            <a:endParaRPr lang="en-US" sz="2400" dirty="0"/>
          </a:p>
          <a:p>
            <a:r>
              <a:rPr lang="en-US" sz="2400" dirty="0"/>
              <a:t>Subsystem Decomposition</a:t>
            </a:r>
          </a:p>
          <a:p>
            <a:pPr lvl="1"/>
            <a:r>
              <a:rPr lang="en-US" sz="2000" dirty="0"/>
              <a:t>Results into a set of loosely dependent parts which make up the system</a:t>
            </a:r>
          </a:p>
        </p:txBody>
      </p:sp>
    </p:spTree>
    <p:extLst>
      <p:ext uri="{BB962C8B-B14F-4D97-AF65-F5344CB8AC3E}">
        <p14:creationId xmlns:p14="http://schemas.microsoft.com/office/powerpoint/2010/main" val="37568585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idx="4294967295"/>
          </p:nvPr>
        </p:nvSpPr>
        <p:spPr>
          <a:xfrm>
            <a:off x="685800" y="2514600"/>
            <a:ext cx="7772400" cy="1470025"/>
          </a:xfrm>
        </p:spPr>
        <p:txBody>
          <a:bodyPr anchor="ctr"/>
          <a:lstStyle/>
          <a:p>
            <a:pPr eaLnBrk="1" hangingPunct="1"/>
            <a:r>
              <a:rPr lang="en-US" altLang="zh-CN" sz="4300" dirty="0">
                <a:solidFill>
                  <a:schemeClr val="bg1"/>
                </a:solidFill>
                <a:latin typeface="Arial" charset="0"/>
                <a:ea typeface="华文新魏" charset="0"/>
              </a:rPr>
              <a:t>Thanks</a:t>
            </a:r>
            <a:br>
              <a:rPr lang="en-US" altLang="zh-CN" sz="4300" dirty="0">
                <a:solidFill>
                  <a:schemeClr val="bg1"/>
                </a:solidFill>
                <a:latin typeface="Arial" charset="0"/>
                <a:ea typeface="华文新魏" charset="0"/>
              </a:rPr>
            </a:br>
            <a:r>
              <a:rPr lang="en-US" altLang="zh-CN" sz="4300" dirty="0">
                <a:solidFill>
                  <a:schemeClr val="bg1"/>
                </a:solidFill>
                <a:latin typeface="Arial" charset="0"/>
                <a:ea typeface="华文新魏" charset="0"/>
              </a:rPr>
              <a:t/>
            </a:r>
            <a:br>
              <a:rPr lang="en-US" altLang="zh-CN" sz="4300" dirty="0">
                <a:solidFill>
                  <a:schemeClr val="bg1"/>
                </a:solidFill>
                <a:latin typeface="Arial" charset="0"/>
                <a:ea typeface="华文新魏" charset="0"/>
              </a:rPr>
            </a:br>
            <a:r>
              <a:rPr lang="en-US" altLang="zh-CN" sz="4300" dirty="0" err="1">
                <a:solidFill>
                  <a:schemeClr val="bg1"/>
                </a:solidFill>
                <a:latin typeface="Arial" charset="0"/>
                <a:ea typeface="华文新魏" charset="0"/>
              </a:rPr>
              <a:t>c</a:t>
            </a:r>
            <a:r>
              <a:rPr lang="en-US" altLang="zh-CN" dirty="0" err="1" smtClean="0">
                <a:solidFill>
                  <a:schemeClr val="bg1"/>
                </a:solidFill>
                <a:latin typeface="Arial" charset="0"/>
                <a:ea typeface="华文新魏" charset="0"/>
              </a:rPr>
              <a:t>ao</a:t>
            </a:r>
            <a:r>
              <a:rPr lang="en-US" altLang="zh-CN" dirty="0" err="1">
                <a:solidFill>
                  <a:schemeClr val="bg1"/>
                </a:solidFill>
                <a:latin typeface="Arial" charset="0"/>
                <a:ea typeface="华文新魏" charset="0"/>
              </a:rPr>
              <a:t>-jian@cs.sjtu.edu.cn</a:t>
            </a:r>
            <a:endParaRPr lang="en-US" altLang="zh-CN" dirty="0">
              <a:solidFill>
                <a:schemeClr val="bg1"/>
              </a:solidFill>
              <a:latin typeface="Arial" charset="0"/>
              <a:ea typeface="华文新魏" charset="0"/>
            </a:endParaRPr>
          </a:p>
        </p:txBody>
      </p:sp>
      <p:sp>
        <p:nvSpPr>
          <p:cNvPr id="3" name="Rectangle 2"/>
          <p:cNvSpPr txBox="1">
            <a:spLocks noChangeArrowheads="1"/>
          </p:cNvSpPr>
          <p:nvPr/>
        </p:nvSpPr>
        <p:spPr bwMode="auto">
          <a:xfrm>
            <a:off x="228714" y="5181554"/>
            <a:ext cx="4343384" cy="14700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ctr" anchorCtr="1" compatLnSpc="1">
            <a:prstTxWarp prst="textNoShape">
              <a:avLst/>
            </a:prstTxWarp>
          </a:bodyPr>
          <a:lst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a:lstStyle>
          <a:p>
            <a:pPr marL="285750" indent="-285750" algn="l" eaLnBrk="1" hangingPunct="1">
              <a:buFontTx/>
              <a:buChar char="•"/>
            </a:pPr>
            <a:r>
              <a:rPr lang="en-US" altLang="zh-CN" sz="1400" b="0" dirty="0" smtClean="0">
                <a:solidFill>
                  <a:schemeClr val="bg1"/>
                </a:solidFill>
                <a:latin typeface="Arial" charset="0"/>
                <a:ea typeface="华文新魏" charset="0"/>
              </a:rPr>
              <a:t>Some materials come from Bernd </a:t>
            </a:r>
            <a:r>
              <a:rPr lang="en-US" altLang="zh-CN" sz="1400" b="0" dirty="0" err="1" smtClean="0">
                <a:solidFill>
                  <a:schemeClr val="bg1"/>
                </a:solidFill>
                <a:latin typeface="Arial" charset="0"/>
                <a:ea typeface="华文新魏" charset="0"/>
              </a:rPr>
              <a:t>Bruegge’s</a:t>
            </a:r>
            <a:r>
              <a:rPr lang="en-US" altLang="zh-CN" sz="1400" b="0" dirty="0" smtClean="0">
                <a:solidFill>
                  <a:schemeClr val="bg1"/>
                </a:solidFill>
                <a:latin typeface="Arial" charset="0"/>
                <a:ea typeface="华文新魏" charset="0"/>
              </a:rPr>
              <a:t> PPT and others from Internet</a:t>
            </a:r>
            <a:endParaRPr lang="en-US" altLang="zh-CN" sz="1400" b="0" dirty="0">
              <a:solidFill>
                <a:schemeClr val="bg1"/>
              </a:solidFill>
              <a:latin typeface="Arial" charset="0"/>
              <a:ea typeface="华文新魏"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Viewpoint Change</a:t>
            </a:r>
            <a:endParaRPr lang="en-US" dirty="0"/>
          </a:p>
        </p:txBody>
      </p:sp>
      <p:sp>
        <p:nvSpPr>
          <p:cNvPr id="3" name="Content Placeholder 2"/>
          <p:cNvSpPr>
            <a:spLocks noGrp="1"/>
          </p:cNvSpPr>
          <p:nvPr>
            <p:ph idx="1"/>
          </p:nvPr>
        </p:nvSpPr>
        <p:spPr/>
        <p:txBody>
          <a:bodyPr/>
          <a:lstStyle/>
          <a:p>
            <a:endParaRPr lang="en-US" dirty="0"/>
          </a:p>
        </p:txBody>
      </p:sp>
      <p:sp>
        <p:nvSpPr>
          <p:cNvPr id="4" name="Text Box 4"/>
          <p:cNvSpPr txBox="1">
            <a:spLocks noChangeArrowheads="1"/>
          </p:cNvSpPr>
          <p:nvPr/>
        </p:nvSpPr>
        <p:spPr bwMode="auto">
          <a:xfrm>
            <a:off x="1447882" y="2209800"/>
            <a:ext cx="2514600" cy="469900"/>
          </a:xfrm>
          <a:prstGeom prst="rect">
            <a:avLst/>
          </a:prstGeom>
          <a:noFill/>
          <a:ln w="12700">
            <a:no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t>Do the right things</a:t>
            </a:r>
          </a:p>
        </p:txBody>
      </p:sp>
      <p:sp>
        <p:nvSpPr>
          <p:cNvPr id="5" name="AutoShape 5"/>
          <p:cNvSpPr>
            <a:spLocks noChangeArrowheads="1"/>
          </p:cNvSpPr>
          <p:nvPr/>
        </p:nvSpPr>
        <p:spPr bwMode="auto">
          <a:xfrm>
            <a:off x="4114800" y="2286000"/>
            <a:ext cx="914400" cy="381000"/>
          </a:xfrm>
          <a:prstGeom prst="rightArrow">
            <a:avLst>
              <a:gd name="adj1" fmla="val 50000"/>
              <a:gd name="adj2" fmla="val 600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Text Box 6"/>
          <p:cNvSpPr txBox="1">
            <a:spLocks noChangeArrowheads="1"/>
          </p:cNvSpPr>
          <p:nvPr/>
        </p:nvSpPr>
        <p:spPr bwMode="auto">
          <a:xfrm>
            <a:off x="5334000" y="2209800"/>
            <a:ext cx="2514600" cy="469900"/>
          </a:xfrm>
          <a:prstGeom prst="rect">
            <a:avLst/>
          </a:prstGeom>
          <a:noFill/>
          <a:ln w="12700">
            <a:no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dirty="0"/>
              <a:t>Do the things right</a:t>
            </a:r>
          </a:p>
        </p:txBody>
      </p:sp>
      <p:pic>
        <p:nvPicPr>
          <p:cNvPr id="7" name="Picture 8" descr="D:\Program Files\Common Files\Microsoft Shared\Clipart\cagcat50\BD04912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1570038" cy="1960563"/>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9" descr="D:\Program Files\Common Files\Microsoft Shared\Clipart\cagcat50\BD05158_.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048000"/>
            <a:ext cx="2133600" cy="19812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 Box 10"/>
          <p:cNvSpPr txBox="1">
            <a:spLocks noChangeArrowheads="1"/>
          </p:cNvSpPr>
          <p:nvPr/>
        </p:nvSpPr>
        <p:spPr bwMode="auto">
          <a:xfrm>
            <a:off x="2133600" y="5029200"/>
            <a:ext cx="1143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What</a:t>
            </a:r>
          </a:p>
        </p:txBody>
      </p:sp>
      <p:sp>
        <p:nvSpPr>
          <p:cNvPr id="10" name="Text Box 11"/>
          <p:cNvSpPr txBox="1">
            <a:spLocks noChangeArrowheads="1"/>
          </p:cNvSpPr>
          <p:nvPr/>
        </p:nvSpPr>
        <p:spPr bwMode="auto">
          <a:xfrm>
            <a:off x="6172200" y="4953000"/>
            <a:ext cx="1143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t>How</a:t>
            </a:r>
          </a:p>
        </p:txBody>
      </p:sp>
      <p:sp>
        <p:nvSpPr>
          <p:cNvPr id="11" name="AutoShape 12"/>
          <p:cNvSpPr>
            <a:spLocks noChangeArrowheads="1"/>
          </p:cNvSpPr>
          <p:nvPr/>
        </p:nvSpPr>
        <p:spPr bwMode="auto">
          <a:xfrm>
            <a:off x="4114800" y="3505200"/>
            <a:ext cx="914400" cy="685800"/>
          </a:xfrm>
          <a:prstGeom prst="rightArrow">
            <a:avLst>
              <a:gd name="adj1" fmla="val 50000"/>
              <a:gd name="adj2" fmla="val 33333"/>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816730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1.5 I</a:t>
            </a:r>
            <a:r>
              <a:rPr lang="en-US" altLang="zh-CN" dirty="0" smtClean="0"/>
              <a:t>nput and Output</a:t>
            </a:r>
            <a:endParaRPr lang="en-US" dirty="0"/>
          </a:p>
        </p:txBody>
      </p:sp>
      <p:sp>
        <p:nvSpPr>
          <p:cNvPr id="5" name="Content Placeholder 4"/>
          <p:cNvSpPr>
            <a:spLocks noGrp="1"/>
          </p:cNvSpPr>
          <p:nvPr>
            <p:ph idx="1"/>
          </p:nvPr>
        </p:nvSpPr>
        <p:spPr>
          <a:xfrm>
            <a:off x="457308" y="1249021"/>
            <a:ext cx="3886098" cy="5065712"/>
          </a:xfrm>
          <a:ln>
            <a:solidFill>
              <a:schemeClr val="tx1"/>
            </a:solidFill>
          </a:ln>
        </p:spPr>
        <p:txBody>
          <a:bodyPr/>
          <a:lstStyle/>
          <a:p>
            <a:r>
              <a:rPr lang="en-US" altLang="zh-CN" sz="2400" dirty="0" smtClean="0"/>
              <a:t>A set of nonfunctional requirements</a:t>
            </a:r>
          </a:p>
          <a:p>
            <a:r>
              <a:rPr lang="en-US" altLang="zh-CN" sz="2400" dirty="0" smtClean="0"/>
              <a:t>use case model</a:t>
            </a:r>
          </a:p>
          <a:p>
            <a:r>
              <a:rPr lang="en-US" altLang="zh-CN" sz="2400" dirty="0" smtClean="0"/>
              <a:t>sequence diagrams</a:t>
            </a:r>
            <a:endParaRPr lang="en-US" sz="2400" dirty="0"/>
          </a:p>
        </p:txBody>
      </p:sp>
      <p:sp>
        <p:nvSpPr>
          <p:cNvPr id="6" name="Content Placeholder 4"/>
          <p:cNvSpPr txBox="1">
            <a:spLocks/>
          </p:cNvSpPr>
          <p:nvPr/>
        </p:nvSpPr>
        <p:spPr bwMode="auto">
          <a:xfrm>
            <a:off x="4952990" y="1249021"/>
            <a:ext cx="3886098" cy="5065712"/>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a:lstStyle>
          <a:p>
            <a:r>
              <a:rPr lang="en-US" altLang="zh-CN" sz="2400" dirty="0" smtClean="0"/>
              <a:t>Design goals</a:t>
            </a:r>
          </a:p>
          <a:p>
            <a:r>
              <a:rPr lang="en-US" altLang="zh-CN" sz="2400" dirty="0" smtClean="0"/>
              <a:t>Software architecture </a:t>
            </a:r>
          </a:p>
          <a:p>
            <a:r>
              <a:rPr lang="en-US" altLang="zh-CN" sz="2400" dirty="0" smtClean="0"/>
              <a:t>Boundary use cases</a:t>
            </a:r>
            <a:endParaRPr lang="en-US" sz="2400" dirty="0"/>
          </a:p>
        </p:txBody>
      </p:sp>
      <p:sp>
        <p:nvSpPr>
          <p:cNvPr id="7" name="Right Arrow 6"/>
          <p:cNvSpPr/>
          <p:nvPr/>
        </p:nvSpPr>
        <p:spPr bwMode="auto">
          <a:xfrm>
            <a:off x="4343406" y="2971812"/>
            <a:ext cx="609584" cy="533386"/>
          </a:xfrm>
          <a:prstGeom prst="rightArrow">
            <a:avLst/>
          </a:prstGeom>
          <a:solidFill>
            <a:srgbClr val="DDDDDD"/>
          </a:solidFill>
          <a:ln w="28575" cap="flat" cmpd="sng" algn="ctr">
            <a:solidFill>
              <a:srgbClr val="922706"/>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486526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04915" y="149293"/>
            <a:ext cx="7862767" cy="688975"/>
          </a:xfrm>
          <a:noFill/>
          <a:ln/>
        </p:spPr>
        <p:txBody>
          <a:bodyPr/>
          <a:lstStyle/>
          <a:p>
            <a:r>
              <a:rPr lang="en-US" sz="2400" dirty="0" smtClean="0"/>
              <a:t>1.6 K</a:t>
            </a:r>
            <a:r>
              <a:rPr lang="en-US" altLang="zh-CN" sz="2400" dirty="0" smtClean="0"/>
              <a:t>nowledge needed for </a:t>
            </a:r>
            <a:r>
              <a:rPr lang="en-US" sz="2400" dirty="0" smtClean="0"/>
              <a:t>System </a:t>
            </a:r>
            <a:r>
              <a:rPr lang="en-US" sz="2400" dirty="0"/>
              <a:t>Design</a:t>
            </a:r>
          </a:p>
        </p:txBody>
      </p:sp>
      <p:sp>
        <p:nvSpPr>
          <p:cNvPr id="22531" name="Line 3"/>
          <p:cNvSpPr>
            <a:spLocks noChangeShapeType="1"/>
          </p:cNvSpPr>
          <p:nvPr/>
        </p:nvSpPr>
        <p:spPr bwMode="auto">
          <a:xfrm flipH="1">
            <a:off x="1701800" y="1314450"/>
            <a:ext cx="1689100" cy="5461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10000"/>
              </a:lnSpc>
            </a:pPr>
            <a:endParaRPr lang="en-US" sz="2000"/>
          </a:p>
        </p:txBody>
      </p:sp>
      <p:sp>
        <p:nvSpPr>
          <p:cNvPr id="22532" name="Rectangle 4"/>
          <p:cNvSpPr>
            <a:spLocks noChangeArrowheads="1"/>
          </p:cNvSpPr>
          <p:nvPr/>
        </p:nvSpPr>
        <p:spPr bwMode="auto">
          <a:xfrm>
            <a:off x="3460643" y="819150"/>
            <a:ext cx="2597365" cy="5565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gn="ctr">
              <a:lnSpc>
                <a:spcPct val="110000"/>
              </a:lnSpc>
            </a:pPr>
            <a:r>
              <a:rPr lang="en-US" sz="2800" dirty="0">
                <a:solidFill>
                  <a:srgbClr val="000000"/>
                </a:solidFill>
              </a:rPr>
              <a:t>System Design</a:t>
            </a:r>
          </a:p>
        </p:txBody>
      </p:sp>
      <p:sp>
        <p:nvSpPr>
          <p:cNvPr id="22533" name="Rectangle 5"/>
          <p:cNvSpPr>
            <a:spLocks noChangeArrowheads="1"/>
          </p:cNvSpPr>
          <p:nvPr/>
        </p:nvSpPr>
        <p:spPr bwMode="auto">
          <a:xfrm>
            <a:off x="737087" y="2943225"/>
            <a:ext cx="1323002"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2. System</a:t>
            </a:r>
          </a:p>
        </p:txBody>
      </p:sp>
      <p:sp>
        <p:nvSpPr>
          <p:cNvPr id="22534" name="Line 6"/>
          <p:cNvSpPr>
            <a:spLocks noChangeShapeType="1"/>
          </p:cNvSpPr>
          <p:nvPr/>
        </p:nvSpPr>
        <p:spPr bwMode="auto">
          <a:xfrm flipH="1">
            <a:off x="2032000" y="1555750"/>
            <a:ext cx="2108200" cy="2679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10000"/>
              </a:lnSpc>
            </a:pPr>
            <a:endParaRPr lang="en-US" sz="2000"/>
          </a:p>
        </p:txBody>
      </p:sp>
      <p:sp>
        <p:nvSpPr>
          <p:cNvPr id="22535" name="Rectangle 7"/>
          <p:cNvSpPr>
            <a:spLocks noChangeArrowheads="1"/>
          </p:cNvSpPr>
          <p:nvPr/>
        </p:nvSpPr>
        <p:spPr bwMode="auto">
          <a:xfrm>
            <a:off x="785611" y="3429000"/>
            <a:ext cx="1483127" cy="4929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Layers/Partitions</a:t>
            </a:r>
          </a:p>
          <a:p>
            <a:pPr>
              <a:lnSpc>
                <a:spcPct val="110000"/>
              </a:lnSpc>
            </a:pPr>
            <a:r>
              <a:rPr lang="en-US" sz="1200">
                <a:solidFill>
                  <a:srgbClr val="000000"/>
                </a:solidFill>
              </a:rPr>
              <a:t>Cohesion/Coupling</a:t>
            </a:r>
          </a:p>
        </p:txBody>
      </p:sp>
      <p:sp>
        <p:nvSpPr>
          <p:cNvPr id="22540" name="Line 12"/>
          <p:cNvSpPr>
            <a:spLocks noChangeShapeType="1"/>
          </p:cNvSpPr>
          <p:nvPr/>
        </p:nvSpPr>
        <p:spPr bwMode="auto">
          <a:xfrm flipH="1">
            <a:off x="1816100" y="1441450"/>
            <a:ext cx="1943100" cy="13843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10000"/>
              </a:lnSpc>
            </a:pPr>
            <a:endParaRPr lang="en-US" sz="2000"/>
          </a:p>
        </p:txBody>
      </p:sp>
      <p:sp>
        <p:nvSpPr>
          <p:cNvPr id="22541" name="Line 13"/>
          <p:cNvSpPr>
            <a:spLocks noChangeShapeType="1"/>
          </p:cNvSpPr>
          <p:nvPr/>
        </p:nvSpPr>
        <p:spPr bwMode="auto">
          <a:xfrm flipH="1">
            <a:off x="3784600" y="1606550"/>
            <a:ext cx="749300" cy="29718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10000"/>
              </a:lnSpc>
            </a:pPr>
            <a:endParaRPr lang="en-US" sz="2000"/>
          </a:p>
        </p:txBody>
      </p:sp>
      <p:sp>
        <p:nvSpPr>
          <p:cNvPr id="22542" name="Line 14"/>
          <p:cNvSpPr>
            <a:spLocks noChangeShapeType="1"/>
          </p:cNvSpPr>
          <p:nvPr/>
        </p:nvSpPr>
        <p:spPr bwMode="auto">
          <a:xfrm>
            <a:off x="4870450" y="1593850"/>
            <a:ext cx="304800" cy="29972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10000"/>
              </a:lnSpc>
            </a:pPr>
            <a:endParaRPr lang="en-US" sz="2000"/>
          </a:p>
        </p:txBody>
      </p:sp>
      <p:sp>
        <p:nvSpPr>
          <p:cNvPr id="22543" name="Line 15"/>
          <p:cNvSpPr>
            <a:spLocks noChangeShapeType="1"/>
          </p:cNvSpPr>
          <p:nvPr/>
        </p:nvSpPr>
        <p:spPr bwMode="auto">
          <a:xfrm>
            <a:off x="5111750" y="1606550"/>
            <a:ext cx="1587500" cy="28702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10000"/>
              </a:lnSpc>
            </a:pPr>
            <a:endParaRPr lang="en-US" sz="2000"/>
          </a:p>
        </p:txBody>
      </p:sp>
      <p:sp>
        <p:nvSpPr>
          <p:cNvPr id="22544" name="Rectangle 16"/>
          <p:cNvSpPr>
            <a:spLocks noChangeArrowheads="1"/>
          </p:cNvSpPr>
          <p:nvPr/>
        </p:nvSpPr>
        <p:spPr bwMode="auto">
          <a:xfrm>
            <a:off x="4360855" y="4632325"/>
            <a:ext cx="1009665"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5. Data </a:t>
            </a:r>
          </a:p>
        </p:txBody>
      </p:sp>
      <p:grpSp>
        <p:nvGrpSpPr>
          <p:cNvPr id="22552" name="Group 24"/>
          <p:cNvGrpSpPr>
            <a:grpSpLocks/>
          </p:cNvGrpSpPr>
          <p:nvPr/>
        </p:nvGrpSpPr>
        <p:grpSpPr bwMode="auto">
          <a:xfrm>
            <a:off x="274639" y="1887540"/>
            <a:ext cx="2008188" cy="850901"/>
            <a:chOff x="173" y="1189"/>
            <a:chExt cx="1265" cy="536"/>
          </a:xfrm>
        </p:grpSpPr>
        <p:sp>
          <p:nvSpPr>
            <p:cNvPr id="22545" name="Rectangle 17"/>
            <p:cNvSpPr>
              <a:spLocks noChangeArrowheads="1"/>
            </p:cNvSpPr>
            <p:nvPr/>
          </p:nvSpPr>
          <p:spPr bwMode="auto">
            <a:xfrm>
              <a:off x="173" y="1189"/>
              <a:ext cx="1265" cy="2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1. Design Goals</a:t>
              </a:r>
            </a:p>
          </p:txBody>
        </p:sp>
        <p:sp>
          <p:nvSpPr>
            <p:cNvPr id="22546" name="Rectangle 18"/>
            <p:cNvSpPr>
              <a:spLocks noChangeArrowheads="1"/>
            </p:cNvSpPr>
            <p:nvPr/>
          </p:nvSpPr>
          <p:spPr bwMode="auto">
            <a:xfrm>
              <a:off x="421" y="1398"/>
              <a:ext cx="115" cy="2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 </a:t>
              </a:r>
            </a:p>
          </p:txBody>
        </p:sp>
        <p:sp>
          <p:nvSpPr>
            <p:cNvPr id="22547" name="Rectangle 19"/>
            <p:cNvSpPr>
              <a:spLocks noChangeArrowheads="1"/>
            </p:cNvSpPr>
            <p:nvPr/>
          </p:nvSpPr>
          <p:spPr bwMode="auto">
            <a:xfrm>
              <a:off x="472" y="1398"/>
              <a:ext cx="287" cy="18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Deﬁ</a:t>
              </a:r>
            </a:p>
          </p:txBody>
        </p:sp>
        <p:sp>
          <p:nvSpPr>
            <p:cNvPr id="22548" name="Rectangle 20"/>
            <p:cNvSpPr>
              <a:spLocks noChangeArrowheads="1"/>
            </p:cNvSpPr>
            <p:nvPr/>
          </p:nvSpPr>
          <p:spPr bwMode="auto">
            <a:xfrm>
              <a:off x="658" y="1398"/>
              <a:ext cx="347" cy="18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nition</a:t>
              </a:r>
            </a:p>
          </p:txBody>
        </p:sp>
        <p:sp>
          <p:nvSpPr>
            <p:cNvPr id="22549" name="Rectangle 21"/>
            <p:cNvSpPr>
              <a:spLocks noChangeArrowheads="1"/>
            </p:cNvSpPr>
            <p:nvPr/>
          </p:nvSpPr>
          <p:spPr bwMode="auto">
            <a:xfrm>
              <a:off x="475" y="1542"/>
              <a:ext cx="173" cy="18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T</a:t>
              </a:r>
            </a:p>
          </p:txBody>
        </p:sp>
        <p:sp>
          <p:nvSpPr>
            <p:cNvPr id="22550" name="Rectangle 22"/>
            <p:cNvSpPr>
              <a:spLocks noChangeArrowheads="1"/>
            </p:cNvSpPr>
            <p:nvPr/>
          </p:nvSpPr>
          <p:spPr bwMode="auto">
            <a:xfrm>
              <a:off x="532" y="1542"/>
              <a:ext cx="430" cy="18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rade-of</a:t>
              </a:r>
            </a:p>
          </p:txBody>
        </p:sp>
        <p:sp>
          <p:nvSpPr>
            <p:cNvPr id="22551" name="Rectangle 23"/>
            <p:cNvSpPr>
              <a:spLocks noChangeArrowheads="1"/>
            </p:cNvSpPr>
            <p:nvPr/>
          </p:nvSpPr>
          <p:spPr bwMode="auto">
            <a:xfrm>
              <a:off x="841" y="1542"/>
              <a:ext cx="191" cy="18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fs</a:t>
              </a:r>
            </a:p>
          </p:txBody>
        </p:sp>
      </p:grpSp>
      <p:sp>
        <p:nvSpPr>
          <p:cNvPr id="22553" name="Rectangle 25"/>
          <p:cNvSpPr>
            <a:spLocks noChangeArrowheads="1"/>
          </p:cNvSpPr>
          <p:nvPr/>
        </p:nvSpPr>
        <p:spPr bwMode="auto">
          <a:xfrm>
            <a:off x="2562149" y="4545013"/>
            <a:ext cx="1657504"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dirty="0">
                <a:solidFill>
                  <a:srgbClr val="000000"/>
                </a:solidFill>
              </a:rPr>
              <a:t>4. Hardware/</a:t>
            </a:r>
          </a:p>
        </p:txBody>
      </p:sp>
      <p:sp>
        <p:nvSpPr>
          <p:cNvPr id="22554" name="Rectangle 26"/>
          <p:cNvSpPr>
            <a:spLocks noChangeArrowheads="1"/>
          </p:cNvSpPr>
          <p:nvPr/>
        </p:nvSpPr>
        <p:spPr bwMode="auto">
          <a:xfrm>
            <a:off x="2845505" y="4760913"/>
            <a:ext cx="182741"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 </a:t>
            </a:r>
          </a:p>
        </p:txBody>
      </p:sp>
      <p:sp>
        <p:nvSpPr>
          <p:cNvPr id="22555" name="Rectangle 27"/>
          <p:cNvSpPr>
            <a:spLocks noChangeArrowheads="1"/>
          </p:cNvSpPr>
          <p:nvPr/>
        </p:nvSpPr>
        <p:spPr bwMode="auto">
          <a:xfrm>
            <a:off x="2827108" y="5240338"/>
            <a:ext cx="1286334"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Special purpose</a:t>
            </a:r>
          </a:p>
        </p:txBody>
      </p:sp>
      <p:sp>
        <p:nvSpPr>
          <p:cNvPr id="22556" name="Rectangle 28"/>
          <p:cNvSpPr>
            <a:spLocks noChangeArrowheads="1"/>
          </p:cNvSpPr>
          <p:nvPr/>
        </p:nvSpPr>
        <p:spPr bwMode="auto">
          <a:xfrm>
            <a:off x="2773025" y="4737100"/>
            <a:ext cx="1054775"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dirty="0" err="1">
                <a:solidFill>
                  <a:srgbClr val="000000"/>
                </a:solidFill>
              </a:rPr>
              <a:t>Softwar</a:t>
            </a:r>
            <a:endParaRPr lang="en-US" sz="2000" dirty="0">
              <a:solidFill>
                <a:srgbClr val="000000"/>
              </a:solidFill>
            </a:endParaRPr>
          </a:p>
        </p:txBody>
      </p:sp>
      <p:sp>
        <p:nvSpPr>
          <p:cNvPr id="22557" name="Rectangle 29"/>
          <p:cNvSpPr>
            <a:spLocks noChangeArrowheads="1"/>
          </p:cNvSpPr>
          <p:nvPr/>
        </p:nvSpPr>
        <p:spPr bwMode="auto">
          <a:xfrm>
            <a:off x="3572696" y="4737100"/>
            <a:ext cx="325384"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dirty="0">
                <a:solidFill>
                  <a:srgbClr val="000000"/>
                </a:solidFill>
              </a:rPr>
              <a:t>e</a:t>
            </a:r>
          </a:p>
        </p:txBody>
      </p:sp>
      <p:sp>
        <p:nvSpPr>
          <p:cNvPr id="22558" name="Rectangle 30"/>
          <p:cNvSpPr>
            <a:spLocks noChangeArrowheads="1"/>
          </p:cNvSpPr>
          <p:nvPr/>
        </p:nvSpPr>
        <p:spPr bwMode="auto">
          <a:xfrm>
            <a:off x="2885874" y="5400675"/>
            <a:ext cx="1683152"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Buy or Build Trade-off</a:t>
            </a:r>
          </a:p>
        </p:txBody>
      </p:sp>
      <p:sp>
        <p:nvSpPr>
          <p:cNvPr id="22561" name="Rectangle 33"/>
          <p:cNvSpPr>
            <a:spLocks noChangeArrowheads="1"/>
          </p:cNvSpPr>
          <p:nvPr/>
        </p:nvSpPr>
        <p:spPr bwMode="auto">
          <a:xfrm>
            <a:off x="2843605" y="5561013"/>
            <a:ext cx="862815"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Allocation</a:t>
            </a:r>
          </a:p>
        </p:txBody>
      </p:sp>
      <p:sp>
        <p:nvSpPr>
          <p:cNvPr id="22562" name="Rectangle 34"/>
          <p:cNvSpPr>
            <a:spLocks noChangeArrowheads="1"/>
          </p:cNvSpPr>
          <p:nvPr/>
        </p:nvSpPr>
        <p:spPr bwMode="auto">
          <a:xfrm>
            <a:off x="2851856" y="5719763"/>
            <a:ext cx="1020937"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Connectivity</a:t>
            </a:r>
          </a:p>
        </p:txBody>
      </p:sp>
      <p:sp>
        <p:nvSpPr>
          <p:cNvPr id="22563" name="Rectangle 35"/>
          <p:cNvSpPr>
            <a:spLocks noChangeArrowheads="1"/>
          </p:cNvSpPr>
          <p:nvPr/>
        </p:nvSpPr>
        <p:spPr bwMode="auto">
          <a:xfrm>
            <a:off x="905580" y="4519613"/>
            <a:ext cx="182741"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 </a:t>
            </a:r>
          </a:p>
        </p:txBody>
      </p:sp>
      <p:sp>
        <p:nvSpPr>
          <p:cNvPr id="22568" name="Rectangle 40"/>
          <p:cNvSpPr>
            <a:spLocks noChangeArrowheads="1"/>
          </p:cNvSpPr>
          <p:nvPr/>
        </p:nvSpPr>
        <p:spPr bwMode="auto">
          <a:xfrm>
            <a:off x="736808" y="4264025"/>
            <a:ext cx="1926809"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3. Concurrency</a:t>
            </a:r>
          </a:p>
        </p:txBody>
      </p:sp>
      <p:sp>
        <p:nvSpPr>
          <p:cNvPr id="22569" name="Rectangle 41"/>
          <p:cNvSpPr>
            <a:spLocks noChangeArrowheads="1"/>
          </p:cNvSpPr>
          <p:nvPr/>
        </p:nvSpPr>
        <p:spPr bwMode="auto">
          <a:xfrm>
            <a:off x="4637162" y="5638800"/>
            <a:ext cx="1149202"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Data structure</a:t>
            </a:r>
          </a:p>
        </p:txBody>
      </p:sp>
      <p:sp>
        <p:nvSpPr>
          <p:cNvPr id="22570" name="Rectangle 42"/>
          <p:cNvSpPr>
            <a:spLocks noChangeArrowheads="1"/>
          </p:cNvSpPr>
          <p:nvPr/>
        </p:nvSpPr>
        <p:spPr bwMode="auto">
          <a:xfrm>
            <a:off x="4650035" y="5181600"/>
            <a:ext cx="1431430"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Persistent Objects</a:t>
            </a:r>
          </a:p>
        </p:txBody>
      </p:sp>
      <p:sp>
        <p:nvSpPr>
          <p:cNvPr id="22571" name="Rectangle 43"/>
          <p:cNvSpPr>
            <a:spLocks noChangeArrowheads="1"/>
          </p:cNvSpPr>
          <p:nvPr/>
        </p:nvSpPr>
        <p:spPr bwMode="auto">
          <a:xfrm>
            <a:off x="4610275" y="5329238"/>
            <a:ext cx="507650"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Files</a:t>
            </a:r>
          </a:p>
        </p:txBody>
      </p:sp>
      <p:sp>
        <p:nvSpPr>
          <p:cNvPr id="22572" name="Rectangle 44"/>
          <p:cNvSpPr>
            <a:spLocks noChangeArrowheads="1"/>
          </p:cNvSpPr>
          <p:nvPr/>
        </p:nvSpPr>
        <p:spPr bwMode="auto">
          <a:xfrm>
            <a:off x="4597759" y="5465763"/>
            <a:ext cx="918445"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Databases</a:t>
            </a:r>
          </a:p>
        </p:txBody>
      </p:sp>
      <p:sp>
        <p:nvSpPr>
          <p:cNvPr id="22573" name="Rectangle 45"/>
          <p:cNvSpPr>
            <a:spLocks noChangeArrowheads="1"/>
          </p:cNvSpPr>
          <p:nvPr/>
        </p:nvSpPr>
        <p:spPr bwMode="auto">
          <a:xfrm>
            <a:off x="4289315" y="4860925"/>
            <a:ext cx="1679796"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Management</a:t>
            </a:r>
          </a:p>
        </p:txBody>
      </p:sp>
      <p:sp>
        <p:nvSpPr>
          <p:cNvPr id="22576" name="Rectangle 48"/>
          <p:cNvSpPr>
            <a:spLocks noChangeArrowheads="1"/>
          </p:cNvSpPr>
          <p:nvPr/>
        </p:nvSpPr>
        <p:spPr bwMode="auto">
          <a:xfrm>
            <a:off x="6278943" y="5041900"/>
            <a:ext cx="1196215" cy="4929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Access control</a:t>
            </a:r>
          </a:p>
          <a:p>
            <a:pPr>
              <a:lnSpc>
                <a:spcPct val="110000"/>
              </a:lnSpc>
            </a:pPr>
            <a:r>
              <a:rPr lang="en-US" sz="1200">
                <a:solidFill>
                  <a:srgbClr val="000000"/>
                </a:solidFill>
              </a:rPr>
              <a:t>Security</a:t>
            </a:r>
          </a:p>
        </p:txBody>
      </p:sp>
      <p:sp>
        <p:nvSpPr>
          <p:cNvPr id="22578" name="Rectangle 50"/>
          <p:cNvSpPr>
            <a:spLocks noChangeArrowheads="1"/>
          </p:cNvSpPr>
          <p:nvPr/>
        </p:nvSpPr>
        <p:spPr bwMode="auto">
          <a:xfrm>
            <a:off x="6000943" y="4494213"/>
            <a:ext cx="1209289"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6. Global </a:t>
            </a:r>
          </a:p>
        </p:txBody>
      </p:sp>
      <p:sp>
        <p:nvSpPr>
          <p:cNvPr id="22579" name="Rectangle 51"/>
          <p:cNvSpPr>
            <a:spLocks noChangeArrowheads="1"/>
          </p:cNvSpPr>
          <p:nvPr/>
        </p:nvSpPr>
        <p:spPr bwMode="auto">
          <a:xfrm>
            <a:off x="5887099" y="4722813"/>
            <a:ext cx="2364078"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Resource Handling</a:t>
            </a:r>
          </a:p>
        </p:txBody>
      </p:sp>
      <p:sp>
        <p:nvSpPr>
          <p:cNvPr id="22581" name="Line 53"/>
          <p:cNvSpPr>
            <a:spLocks noChangeShapeType="1"/>
          </p:cNvSpPr>
          <p:nvPr/>
        </p:nvSpPr>
        <p:spPr bwMode="auto">
          <a:xfrm>
            <a:off x="5378450" y="1504950"/>
            <a:ext cx="1562100" cy="20701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10000"/>
              </a:lnSpc>
            </a:pPr>
            <a:endParaRPr lang="en-US" sz="2000"/>
          </a:p>
        </p:txBody>
      </p:sp>
      <p:grpSp>
        <p:nvGrpSpPr>
          <p:cNvPr id="22593" name="Group 65"/>
          <p:cNvGrpSpPr>
            <a:grpSpLocks/>
          </p:cNvGrpSpPr>
          <p:nvPr/>
        </p:nvGrpSpPr>
        <p:grpSpPr bwMode="auto">
          <a:xfrm>
            <a:off x="7072317" y="2057404"/>
            <a:ext cx="1568451" cy="977901"/>
            <a:chOff x="4244" y="2190"/>
            <a:chExt cx="988" cy="616"/>
          </a:xfrm>
        </p:grpSpPr>
        <p:sp>
          <p:nvSpPr>
            <p:cNvPr id="22574" name="Rectangle 46"/>
            <p:cNvSpPr>
              <a:spLocks noChangeArrowheads="1"/>
            </p:cNvSpPr>
            <p:nvPr/>
          </p:nvSpPr>
          <p:spPr bwMode="auto">
            <a:xfrm>
              <a:off x="4244" y="2190"/>
              <a:ext cx="988" cy="2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8. Boundary</a:t>
              </a:r>
            </a:p>
          </p:txBody>
        </p:sp>
        <p:sp>
          <p:nvSpPr>
            <p:cNvPr id="22575" name="Rectangle 47"/>
            <p:cNvSpPr>
              <a:spLocks noChangeArrowheads="1"/>
            </p:cNvSpPr>
            <p:nvPr/>
          </p:nvSpPr>
          <p:spPr bwMode="auto">
            <a:xfrm>
              <a:off x="4295" y="2342"/>
              <a:ext cx="879" cy="2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dirty="0">
                  <a:solidFill>
                    <a:srgbClr val="000000"/>
                  </a:solidFill>
                </a:rPr>
                <a:t>Conditions</a:t>
              </a:r>
            </a:p>
          </p:txBody>
        </p:sp>
        <p:sp>
          <p:nvSpPr>
            <p:cNvPr id="22582" name="Rectangle 54"/>
            <p:cNvSpPr>
              <a:spLocks noChangeArrowheads="1"/>
            </p:cNvSpPr>
            <p:nvPr/>
          </p:nvSpPr>
          <p:spPr bwMode="auto">
            <a:xfrm>
              <a:off x="4504" y="2522"/>
              <a:ext cx="622" cy="18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Initialization</a:t>
              </a:r>
            </a:p>
          </p:txBody>
        </p:sp>
        <p:sp>
          <p:nvSpPr>
            <p:cNvPr id="22583" name="Rectangle 55"/>
            <p:cNvSpPr>
              <a:spLocks noChangeArrowheads="1"/>
            </p:cNvSpPr>
            <p:nvPr/>
          </p:nvSpPr>
          <p:spPr bwMode="auto">
            <a:xfrm>
              <a:off x="4478" y="2623"/>
              <a:ext cx="173" cy="18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T</a:t>
              </a:r>
            </a:p>
          </p:txBody>
        </p:sp>
        <p:sp>
          <p:nvSpPr>
            <p:cNvPr id="22584" name="Rectangle 56"/>
            <p:cNvSpPr>
              <a:spLocks noChangeArrowheads="1"/>
            </p:cNvSpPr>
            <p:nvPr/>
          </p:nvSpPr>
          <p:spPr bwMode="auto">
            <a:xfrm>
              <a:off x="4549" y="2623"/>
              <a:ext cx="568" cy="18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ermination</a:t>
              </a:r>
            </a:p>
          </p:txBody>
        </p:sp>
      </p:grpSp>
      <p:sp>
        <p:nvSpPr>
          <p:cNvPr id="22585" name="Rectangle 57"/>
          <p:cNvSpPr>
            <a:spLocks noChangeArrowheads="1"/>
          </p:cNvSpPr>
          <p:nvPr/>
        </p:nvSpPr>
        <p:spPr bwMode="auto">
          <a:xfrm>
            <a:off x="7487908" y="2895600"/>
            <a:ext cx="653122" cy="2898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Failure</a:t>
            </a:r>
          </a:p>
        </p:txBody>
      </p:sp>
      <p:sp>
        <p:nvSpPr>
          <p:cNvPr id="22587" name="Rectangle 59"/>
          <p:cNvSpPr>
            <a:spLocks noChangeArrowheads="1"/>
          </p:cNvSpPr>
          <p:nvPr/>
        </p:nvSpPr>
        <p:spPr bwMode="auto">
          <a:xfrm>
            <a:off x="554253" y="3184525"/>
            <a:ext cx="1879169"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a:solidFill>
                  <a:srgbClr val="000000"/>
                </a:solidFill>
              </a:rPr>
              <a:t>Decomposition</a:t>
            </a:r>
          </a:p>
        </p:txBody>
      </p:sp>
      <p:sp>
        <p:nvSpPr>
          <p:cNvPr id="22588" name="Rectangle 60"/>
          <p:cNvSpPr>
            <a:spLocks noChangeArrowheads="1"/>
          </p:cNvSpPr>
          <p:nvPr/>
        </p:nvSpPr>
        <p:spPr bwMode="auto">
          <a:xfrm>
            <a:off x="2774271" y="4965700"/>
            <a:ext cx="1166584" cy="42319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2000" dirty="0">
                <a:solidFill>
                  <a:srgbClr val="000000"/>
                </a:solidFill>
              </a:rPr>
              <a:t>Mapping</a:t>
            </a:r>
          </a:p>
        </p:txBody>
      </p:sp>
      <p:sp>
        <p:nvSpPr>
          <p:cNvPr id="22589" name="Line 61"/>
          <p:cNvSpPr>
            <a:spLocks noChangeShapeType="1"/>
          </p:cNvSpPr>
          <p:nvPr/>
        </p:nvSpPr>
        <p:spPr bwMode="auto">
          <a:xfrm>
            <a:off x="5518150" y="1454150"/>
            <a:ext cx="1568450" cy="7556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110000"/>
              </a:lnSpc>
            </a:pPr>
            <a:endParaRPr lang="en-US" sz="2000"/>
          </a:p>
        </p:txBody>
      </p:sp>
      <p:sp>
        <p:nvSpPr>
          <p:cNvPr id="22591" name="Rectangle 63"/>
          <p:cNvSpPr>
            <a:spLocks noChangeArrowheads="1"/>
          </p:cNvSpPr>
          <p:nvPr/>
        </p:nvSpPr>
        <p:spPr bwMode="auto">
          <a:xfrm>
            <a:off x="6476951" y="3575050"/>
            <a:ext cx="2667050" cy="76174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p>
            <a:pPr>
              <a:lnSpc>
                <a:spcPct val="110000"/>
              </a:lnSpc>
            </a:pPr>
            <a:r>
              <a:rPr lang="en-US" sz="2000" dirty="0">
                <a:solidFill>
                  <a:srgbClr val="000000"/>
                </a:solidFill>
              </a:rPr>
              <a:t>7. Software </a:t>
            </a:r>
            <a:r>
              <a:rPr lang="en-US" sz="2000" dirty="0" smtClean="0">
                <a:solidFill>
                  <a:srgbClr val="000000"/>
                </a:solidFill>
              </a:rPr>
              <a:t>Control</a:t>
            </a:r>
            <a:endParaRPr lang="en-US" sz="2000" dirty="0">
              <a:solidFill>
                <a:srgbClr val="000000"/>
              </a:solidFill>
            </a:endParaRPr>
          </a:p>
          <a:p>
            <a:pPr>
              <a:lnSpc>
                <a:spcPct val="110000"/>
              </a:lnSpc>
            </a:pPr>
            <a:r>
              <a:rPr lang="en-US" sz="2000" dirty="0">
                <a:solidFill>
                  <a:srgbClr val="000000"/>
                </a:solidFill>
              </a:rPr>
              <a:t>       </a:t>
            </a:r>
          </a:p>
        </p:txBody>
      </p:sp>
      <p:sp>
        <p:nvSpPr>
          <p:cNvPr id="22594" name="Rectangle 66"/>
          <p:cNvSpPr>
            <a:spLocks noChangeArrowheads="1"/>
          </p:cNvSpPr>
          <p:nvPr/>
        </p:nvSpPr>
        <p:spPr bwMode="auto">
          <a:xfrm>
            <a:off x="1057719" y="4572000"/>
            <a:ext cx="1221487" cy="4929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Identification of </a:t>
            </a:r>
          </a:p>
          <a:p>
            <a:pPr>
              <a:lnSpc>
                <a:spcPct val="110000"/>
              </a:lnSpc>
            </a:pPr>
            <a:r>
              <a:rPr lang="en-US" sz="1200">
                <a:solidFill>
                  <a:srgbClr val="000000"/>
                </a:solidFill>
              </a:rPr>
              <a:t>Threads</a:t>
            </a:r>
          </a:p>
        </p:txBody>
      </p:sp>
      <p:sp>
        <p:nvSpPr>
          <p:cNvPr id="22595" name="Rectangle 67"/>
          <p:cNvSpPr>
            <a:spLocks noChangeArrowheads="1"/>
          </p:cNvSpPr>
          <p:nvPr/>
        </p:nvSpPr>
        <p:spPr bwMode="auto">
          <a:xfrm>
            <a:off x="7468218" y="3914775"/>
            <a:ext cx="1349727" cy="899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a:lnSpc>
                <a:spcPct val="110000"/>
              </a:lnSpc>
            </a:pPr>
            <a:r>
              <a:rPr lang="en-US" sz="1200">
                <a:solidFill>
                  <a:srgbClr val="000000"/>
                </a:solidFill>
              </a:rPr>
              <a:t>Monolithic</a:t>
            </a:r>
          </a:p>
          <a:p>
            <a:pPr>
              <a:lnSpc>
                <a:spcPct val="110000"/>
              </a:lnSpc>
            </a:pPr>
            <a:r>
              <a:rPr lang="en-US" sz="1200">
                <a:solidFill>
                  <a:srgbClr val="000000"/>
                </a:solidFill>
              </a:rPr>
              <a:t>Event-Driven</a:t>
            </a:r>
          </a:p>
          <a:p>
            <a:pPr>
              <a:lnSpc>
                <a:spcPct val="110000"/>
              </a:lnSpc>
            </a:pPr>
            <a:r>
              <a:rPr lang="en-US" sz="1200">
                <a:solidFill>
                  <a:srgbClr val="000000"/>
                </a:solidFill>
              </a:rPr>
              <a:t>Threads</a:t>
            </a:r>
          </a:p>
          <a:p>
            <a:pPr>
              <a:lnSpc>
                <a:spcPct val="110000"/>
              </a:lnSpc>
            </a:pPr>
            <a:r>
              <a:rPr lang="en-US" sz="1200">
                <a:solidFill>
                  <a:srgbClr val="000000"/>
                </a:solidFill>
              </a:rPr>
              <a:t>Conc. Processes</a:t>
            </a:r>
          </a:p>
        </p:txBody>
      </p:sp>
    </p:spTree>
    <p:extLst>
      <p:ext uri="{BB962C8B-B14F-4D97-AF65-F5344CB8AC3E}">
        <p14:creationId xmlns:p14="http://schemas.microsoft.com/office/powerpoint/2010/main" val="409210965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28827</TotalTime>
  <Pages>0</Pages>
  <Words>3801</Words>
  <Characters>0</Characters>
  <Application>Microsoft Macintosh PowerPoint</Application>
  <DocSecurity>0</DocSecurity>
  <PresentationFormat>全屏显示(4:3)</PresentationFormat>
  <Lines>0</Lines>
  <Paragraphs>701</Paragraphs>
  <Slides>62</Slides>
  <Notes>20</Notes>
  <HiddenSlides>0</HiddenSlides>
  <MMClips>1</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62</vt:i4>
      </vt:variant>
    </vt:vector>
  </HeadingPairs>
  <TitlesOfParts>
    <vt:vector size="76" baseType="lpstr">
      <vt:lpstr>Book Antiqua</vt:lpstr>
      <vt:lpstr>Courier New</vt:lpstr>
      <vt:lpstr>Helvetica</vt:lpstr>
      <vt:lpstr>Lucida Sans Typewriter</vt:lpstr>
      <vt:lpstr>Monotype Sorts</vt:lpstr>
      <vt:lpstr>Symbol</vt:lpstr>
      <vt:lpstr>Times New Roman</vt:lpstr>
      <vt:lpstr>Wingdings</vt:lpstr>
      <vt:lpstr>黑体</vt:lpstr>
      <vt:lpstr>华文新魏</vt:lpstr>
      <vt:lpstr>宋体</vt:lpstr>
      <vt:lpstr>Arial</vt:lpstr>
      <vt:lpstr>1_自定义设计方案</vt:lpstr>
      <vt:lpstr>2_自定义设计方案</vt:lpstr>
      <vt:lpstr>6. System Design:  Decomposing the System</vt:lpstr>
      <vt:lpstr>Outline</vt:lpstr>
      <vt:lpstr>1. Design</vt:lpstr>
      <vt:lpstr>1.1 Design Methodology</vt:lpstr>
      <vt:lpstr>1.2 Why is Design so Difficult?</vt:lpstr>
      <vt:lpstr>1.3 The Purpose of System Design</vt:lpstr>
      <vt:lpstr>1.4 Viewpoint Change</vt:lpstr>
      <vt:lpstr>1.5 Input and Output</vt:lpstr>
      <vt:lpstr>1.6 Knowledge needed for System Design</vt:lpstr>
      <vt:lpstr>2. System Design Activities</vt:lpstr>
      <vt:lpstr>Overview</vt:lpstr>
      <vt:lpstr>PowerPoint 演示文稿</vt:lpstr>
      <vt:lpstr>How to use the results from the Requirements Analysis for System Design</vt:lpstr>
      <vt:lpstr>3. Determine Design Goals</vt:lpstr>
      <vt:lpstr>How do we get the Design Goals?</vt:lpstr>
      <vt:lpstr> Example: Current Desktop Development</vt:lpstr>
      <vt:lpstr>Identify Current Technology Constraints</vt:lpstr>
      <vt:lpstr>Generalize Constraints using Technology Enablers</vt:lpstr>
      <vt:lpstr>Establish New Design Goals</vt:lpstr>
      <vt:lpstr>Sharpen the Design Goals</vt:lpstr>
      <vt:lpstr>List of Design Goals</vt:lpstr>
      <vt:lpstr>Relationship Between Design Goals</vt:lpstr>
      <vt:lpstr>Typical Design Trade-offs</vt:lpstr>
      <vt:lpstr>4. System Design Concepts</vt:lpstr>
      <vt:lpstr>4.1 Subsystems and Classes</vt:lpstr>
      <vt:lpstr>PowerPoint 演示文稿</vt:lpstr>
      <vt:lpstr>4.2 Services and Subsystem Interface</vt:lpstr>
      <vt:lpstr>PowerPoint 演示文稿</vt:lpstr>
      <vt:lpstr>Choosing Subsystems</vt:lpstr>
      <vt:lpstr>Subsystem Decomposition Example</vt:lpstr>
      <vt:lpstr>Definition: Subsystem Interface Object</vt:lpstr>
      <vt:lpstr>System as a set of subsystems communicating via a software bus</vt:lpstr>
      <vt:lpstr>A 3-layered Architecture</vt:lpstr>
      <vt:lpstr>PowerPoint 演示文稿</vt:lpstr>
      <vt:lpstr>Services provided by ARENA  Subsystems</vt:lpstr>
      <vt:lpstr>4.3 Coupling and Cohesion</vt:lpstr>
      <vt:lpstr>4.4 Partitions and Layers</vt:lpstr>
      <vt:lpstr>Subsystem Decomposition into Layers</vt:lpstr>
      <vt:lpstr>Relationships between Subsystems</vt:lpstr>
      <vt:lpstr>Virtual Machine</vt:lpstr>
      <vt:lpstr>Virtual Machine</vt:lpstr>
      <vt:lpstr>Closed Architecture (Opaque Layering)</vt:lpstr>
      <vt:lpstr>Open Architecture (Transparent Layering)</vt:lpstr>
      <vt:lpstr>Properties of Layered Systems</vt:lpstr>
      <vt:lpstr>Example of a Closed Architectural Style</vt:lpstr>
      <vt:lpstr>Another View at the ISO Model</vt:lpstr>
      <vt:lpstr>Middleware Allows  Focus On The Application Layer</vt:lpstr>
      <vt:lpstr>5. Software Architecture Patterns</vt:lpstr>
      <vt:lpstr>5.1 Software Architectural Styles</vt:lpstr>
      <vt:lpstr>5.2 Client/Server Architectural Style</vt:lpstr>
      <vt:lpstr>PowerPoint 演示文稿</vt:lpstr>
      <vt:lpstr>Design Goals for Client/Server Systems</vt:lpstr>
      <vt:lpstr>Problems with Client/Server Architectural Styles</vt:lpstr>
      <vt:lpstr>5.3 Peer-to-Peer Architectural Style</vt:lpstr>
      <vt:lpstr>Client and Server are peers: [(The same pair of classes may exchange C/S roles)]</vt:lpstr>
      <vt:lpstr>5.4 Model/View/Controller</vt:lpstr>
      <vt:lpstr>Example of a  File System Based on the MVC Architectural Style (User’s GUI shows 2 ‘views’ of the dir’y)</vt:lpstr>
      <vt:lpstr>Sequence of Events (Collaborations) </vt:lpstr>
      <vt:lpstr>5.5 Repository Architectural Style   (Blackboard Architecture, Hearsay II Speech Recognition System)</vt:lpstr>
      <vt:lpstr>Examples of Repository Architectural Style </vt:lpstr>
      <vt:lpstr>Summary</vt:lpstr>
      <vt:lpstr>Thanks  cao-jian@cs.sjtu.edu.cn</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Qianni</dc:creator>
  <cp:lastModifiedBy>Microsoft Office 用户</cp:lastModifiedBy>
  <cp:revision>2671</cp:revision>
  <cp:lastPrinted>1601-01-01T00:00:00Z</cp:lastPrinted>
  <dcterms:created xsi:type="dcterms:W3CDTF">1601-01-01T00:00:00Z</dcterms:created>
  <dcterms:modified xsi:type="dcterms:W3CDTF">2016-03-23T02:57:34Z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