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50"/>
  </p:notesMasterIdLst>
  <p:sldIdLst>
    <p:sldId id="975" r:id="rId3"/>
    <p:sldId id="976" r:id="rId4"/>
    <p:sldId id="977" r:id="rId5"/>
    <p:sldId id="1017" r:id="rId6"/>
    <p:sldId id="1018" r:id="rId7"/>
    <p:sldId id="1019" r:id="rId8"/>
    <p:sldId id="1020" r:id="rId9"/>
    <p:sldId id="1021" r:id="rId10"/>
    <p:sldId id="1022" r:id="rId11"/>
    <p:sldId id="1023" r:id="rId12"/>
    <p:sldId id="1026" r:id="rId13"/>
    <p:sldId id="982" r:id="rId14"/>
    <p:sldId id="983" r:id="rId15"/>
    <p:sldId id="984" r:id="rId16"/>
    <p:sldId id="985" r:id="rId17"/>
    <p:sldId id="986" r:id="rId18"/>
    <p:sldId id="988" r:id="rId19"/>
    <p:sldId id="989" r:id="rId20"/>
    <p:sldId id="1027" r:id="rId21"/>
    <p:sldId id="995" r:id="rId22"/>
    <p:sldId id="996" r:id="rId23"/>
    <p:sldId id="997" r:id="rId24"/>
    <p:sldId id="998" r:id="rId25"/>
    <p:sldId id="999" r:id="rId26"/>
    <p:sldId id="1000" r:id="rId27"/>
    <p:sldId id="1001" r:id="rId28"/>
    <p:sldId id="1029" r:id="rId29"/>
    <p:sldId id="1002" r:id="rId30"/>
    <p:sldId id="1003" r:id="rId31"/>
    <p:sldId id="1004" r:id="rId32"/>
    <p:sldId id="1005" r:id="rId33"/>
    <p:sldId id="1006" r:id="rId34"/>
    <p:sldId id="1031" r:id="rId35"/>
    <p:sldId id="1007" r:id="rId36"/>
    <p:sldId id="1024" r:id="rId37"/>
    <p:sldId id="1008" r:id="rId38"/>
    <p:sldId id="1025" r:id="rId39"/>
    <p:sldId id="1009" r:id="rId40"/>
    <p:sldId id="1010" r:id="rId41"/>
    <p:sldId id="1032" r:id="rId42"/>
    <p:sldId id="1011" r:id="rId43"/>
    <p:sldId id="1012" r:id="rId44"/>
    <p:sldId id="1013" r:id="rId45"/>
    <p:sldId id="1014" r:id="rId46"/>
    <p:sldId id="1015" r:id="rId47"/>
    <p:sldId id="1016" r:id="rId48"/>
    <p:sldId id="876" r:id="rId4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3"/>
    <p:restoredTop sz="82710" autoAdjust="0"/>
  </p:normalViewPr>
  <p:slideViewPr>
    <p:cSldViewPr snapToObjects="1">
      <p:cViewPr>
        <p:scale>
          <a:sx n="63" d="100"/>
          <a:sy n="63" d="100"/>
        </p:scale>
        <p:origin x="576" y="144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8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9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244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1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07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9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17196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5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634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0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0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jpeg"/><Relationship Id="rId19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676446"/>
            <a:ext cx="8839200" cy="1927225"/>
          </a:xfrm>
        </p:spPr>
        <p:txBody>
          <a:bodyPr anchor="ctr"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7. System Design:</a:t>
            </a:r>
            <a:b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Addressing Design Goals</a:t>
            </a:r>
            <a:endParaRPr lang="en-US" altLang="zh-CN" sz="440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pic>
        <p:nvPicPr>
          <p:cNvPr id="2" name="Picture 1" descr="200387650-0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87" y="3583594"/>
            <a:ext cx="1060233" cy="2986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179388"/>
            <a:ext cx="8936037" cy="688975"/>
          </a:xfrm>
        </p:spPr>
        <p:txBody>
          <a:bodyPr/>
          <a:lstStyle/>
          <a:p>
            <a:r>
              <a:rPr lang="en-US" dirty="0"/>
              <a:t>Deployment Diagram Example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138863" y="3505200"/>
            <a:ext cx="1828800" cy="1066800"/>
          </a:xfrm>
          <a:prstGeom prst="cloudCallout">
            <a:avLst>
              <a:gd name="adj1" fmla="val -137676"/>
              <a:gd name="adj2" fmla="val 669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0000"/>
                </a:solidFill>
                <a:latin typeface="Helvetica" charset="0"/>
              </a:rPr>
              <a:t>Runtime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Helvetica" charset="0"/>
              </a:rPr>
              <a:t>Dependency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648200" y="762000"/>
            <a:ext cx="1981200" cy="1066800"/>
          </a:xfrm>
          <a:prstGeom prst="cloudCallout">
            <a:avLst>
              <a:gd name="adj1" fmla="val -84213"/>
              <a:gd name="adj2" fmla="val 12455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0000"/>
                </a:solidFill>
                <a:latin typeface="Helvetica" charset="0"/>
              </a:rPr>
              <a:t>Compile Time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Helvetica" charset="0"/>
              </a:rPr>
              <a:t>Dependency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1328738" y="4367213"/>
            <a:ext cx="4868862" cy="1839912"/>
            <a:chOff x="1205" y="2479"/>
            <a:chExt cx="3067" cy="1159"/>
          </a:xfrm>
        </p:grpSpPr>
        <p:grpSp>
          <p:nvGrpSpPr>
            <p:cNvPr id="97297" name="Group 17"/>
            <p:cNvGrpSpPr>
              <a:grpSpLocks/>
            </p:cNvGrpSpPr>
            <p:nvPr/>
          </p:nvGrpSpPr>
          <p:grpSpPr bwMode="auto">
            <a:xfrm>
              <a:off x="2065" y="2975"/>
              <a:ext cx="1472" cy="476"/>
              <a:chOff x="478" y="904"/>
              <a:chExt cx="1472" cy="476"/>
            </a:xfrm>
          </p:grpSpPr>
          <p:sp>
            <p:nvSpPr>
              <p:cNvPr id="97298" name="Rectangle 18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9" name="Rectangle 19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61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u="sng">
                    <a:solidFill>
                      <a:srgbClr val="000000"/>
                    </a:solidFill>
                    <a:latin typeface="Courier New" charset="0"/>
                  </a:rPr>
                  <a:t>:Planner</a:t>
                </a:r>
                <a:endParaRPr lang="en-US" sz="16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  <p:sp>
            <p:nvSpPr>
              <p:cNvPr id="97300" name="Rectangle 20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01" name="Rectangle 21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1254" y="2653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000000"/>
                  </a:solidFill>
                  <a:latin typeface="Courier New" charset="0"/>
                </a:rPr>
                <a:t>:PC</a:t>
              </a:r>
            </a:p>
          </p:txBody>
        </p: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1205" y="2479"/>
              <a:ext cx="3067" cy="1159"/>
              <a:chOff x="636" y="1801"/>
              <a:chExt cx="2046" cy="1093"/>
            </a:xfrm>
          </p:grpSpPr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 flipV="1">
                <a:off x="2416" y="1969"/>
                <a:ext cx="0" cy="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19" name="Line 39"/>
              <p:cNvSpPr>
                <a:spLocks noChangeShapeType="1"/>
              </p:cNvSpPr>
              <p:nvPr/>
            </p:nvSpPr>
            <p:spPr bwMode="auto">
              <a:xfrm flipH="1">
                <a:off x="636" y="1969"/>
                <a:ext cx="17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0" name="Line 40"/>
              <p:cNvSpPr>
                <a:spLocks noChangeShapeType="1"/>
              </p:cNvSpPr>
              <p:nvPr/>
            </p:nvSpPr>
            <p:spPr bwMode="auto">
              <a:xfrm>
                <a:off x="636" y="1969"/>
                <a:ext cx="0" cy="9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1" name="Line 41"/>
              <p:cNvSpPr>
                <a:spLocks noChangeShapeType="1"/>
              </p:cNvSpPr>
              <p:nvPr/>
            </p:nvSpPr>
            <p:spPr bwMode="auto">
              <a:xfrm>
                <a:off x="916" y="1801"/>
                <a:ext cx="17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2" name="Line 42"/>
              <p:cNvSpPr>
                <a:spLocks noChangeShapeType="1"/>
              </p:cNvSpPr>
              <p:nvPr/>
            </p:nvSpPr>
            <p:spPr bwMode="auto">
              <a:xfrm>
                <a:off x="2682" y="1801"/>
                <a:ext cx="0" cy="9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3" name="Line 43"/>
              <p:cNvSpPr>
                <a:spLocks noChangeShapeType="1"/>
              </p:cNvSpPr>
              <p:nvPr/>
            </p:nvSpPr>
            <p:spPr bwMode="auto">
              <a:xfrm flipV="1">
                <a:off x="636" y="1801"/>
                <a:ext cx="28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4" name="Line 44"/>
              <p:cNvSpPr>
                <a:spLocks noChangeShapeType="1"/>
              </p:cNvSpPr>
              <p:nvPr/>
            </p:nvSpPr>
            <p:spPr bwMode="auto">
              <a:xfrm flipV="1">
                <a:off x="2416" y="1801"/>
                <a:ext cx="266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5" name="Line 45"/>
              <p:cNvSpPr>
                <a:spLocks noChangeShapeType="1"/>
              </p:cNvSpPr>
              <p:nvPr/>
            </p:nvSpPr>
            <p:spPr bwMode="auto">
              <a:xfrm flipV="1">
                <a:off x="2416" y="2712"/>
                <a:ext cx="26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26" name="Line 46"/>
              <p:cNvSpPr>
                <a:spLocks noChangeShapeType="1"/>
              </p:cNvSpPr>
              <p:nvPr/>
            </p:nvSpPr>
            <p:spPr bwMode="auto">
              <a:xfrm>
                <a:off x="636" y="2894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331" name="Group 51"/>
          <p:cNvGrpSpPr>
            <a:grpSpLocks/>
          </p:cNvGrpSpPr>
          <p:nvPr/>
        </p:nvGrpSpPr>
        <p:grpSpPr bwMode="auto">
          <a:xfrm>
            <a:off x="1760538" y="1933575"/>
            <a:ext cx="4868862" cy="1839913"/>
            <a:chOff x="1109" y="929"/>
            <a:chExt cx="3067" cy="1159"/>
          </a:xfrm>
        </p:grpSpPr>
        <p:grpSp>
          <p:nvGrpSpPr>
            <p:cNvPr id="97287" name="Group 7"/>
            <p:cNvGrpSpPr>
              <a:grpSpLocks/>
            </p:cNvGrpSpPr>
            <p:nvPr/>
          </p:nvGrpSpPr>
          <p:grpSpPr bwMode="auto">
            <a:xfrm>
              <a:off x="1139" y="1580"/>
              <a:ext cx="1872" cy="476"/>
              <a:chOff x="1728" y="1104"/>
              <a:chExt cx="1872" cy="476"/>
            </a:xfrm>
          </p:grpSpPr>
          <p:grpSp>
            <p:nvGrpSpPr>
              <p:cNvPr id="97288" name="Group 8"/>
              <p:cNvGrpSpPr>
                <a:grpSpLocks/>
              </p:cNvGrpSpPr>
              <p:nvPr/>
            </p:nvGrpSpPr>
            <p:grpSpPr bwMode="auto">
              <a:xfrm>
                <a:off x="1728" y="1104"/>
                <a:ext cx="1472" cy="476"/>
                <a:chOff x="478" y="904"/>
                <a:chExt cx="1472" cy="476"/>
              </a:xfrm>
            </p:grpSpPr>
            <p:sp>
              <p:nvSpPr>
                <p:cNvPr id="97289" name="Rectangle 9"/>
                <p:cNvSpPr>
                  <a:spLocks noChangeArrowheads="1"/>
                </p:cNvSpPr>
                <p:nvPr/>
              </p:nvSpPr>
              <p:spPr bwMode="auto">
                <a:xfrm>
                  <a:off x="632" y="904"/>
                  <a:ext cx="1318" cy="476"/>
                </a:xfrm>
                <a:prstGeom prst="rect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29" y="1058"/>
                  <a:ext cx="77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u="sng">
                      <a:solidFill>
                        <a:srgbClr val="000000"/>
                      </a:solidFill>
                      <a:latin typeface="Courier New" charset="0"/>
                    </a:rPr>
                    <a:t>:Scheduler</a:t>
                  </a:r>
                  <a:endParaRPr lang="en-US" sz="1600" b="0" u="sng"/>
                </a:p>
              </p:txBody>
            </p:sp>
            <p:sp>
              <p:nvSpPr>
                <p:cNvPr id="97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478" y="1198"/>
                  <a:ext cx="337" cy="11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478" y="988"/>
                  <a:ext cx="337" cy="126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293" name="Group 13"/>
              <p:cNvGrpSpPr>
                <a:grpSpLocks/>
              </p:cNvGrpSpPr>
              <p:nvPr/>
            </p:nvGrpSpPr>
            <p:grpSpPr bwMode="auto">
              <a:xfrm>
                <a:off x="3216" y="1270"/>
                <a:ext cx="384" cy="144"/>
                <a:chOff x="3216" y="1248"/>
                <a:chExt cx="384" cy="144"/>
              </a:xfrm>
            </p:grpSpPr>
            <p:sp>
              <p:nvSpPr>
                <p:cNvPr id="97294" name="Line 14"/>
                <p:cNvSpPr>
                  <a:spLocks noChangeShapeType="1"/>
                </p:cNvSpPr>
                <p:nvPr/>
              </p:nvSpPr>
              <p:spPr bwMode="auto">
                <a:xfrm>
                  <a:off x="3216" y="132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295" name="Oval 15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328" name="Group 48"/>
            <p:cNvGrpSpPr>
              <a:grpSpLocks/>
            </p:cNvGrpSpPr>
            <p:nvPr/>
          </p:nvGrpSpPr>
          <p:grpSpPr bwMode="auto">
            <a:xfrm>
              <a:off x="1109" y="929"/>
              <a:ext cx="3067" cy="1159"/>
              <a:chOff x="1109" y="1001"/>
              <a:chExt cx="3067" cy="1159"/>
            </a:xfrm>
          </p:grpSpPr>
          <p:sp>
            <p:nvSpPr>
              <p:cNvPr id="97305" name="Rectangle 25"/>
              <p:cNvSpPr>
                <a:spLocks noChangeArrowheads="1"/>
              </p:cNvSpPr>
              <p:nvPr/>
            </p:nvSpPr>
            <p:spPr bwMode="auto">
              <a:xfrm>
                <a:off x="1254" y="1152"/>
                <a:ext cx="10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u="sng">
                    <a:solidFill>
                      <a:srgbClr val="000000"/>
                    </a:solidFill>
                    <a:latin typeface="Courier New" charset="0"/>
                  </a:rPr>
                  <a:t>:HostMachine</a:t>
                </a:r>
              </a:p>
            </p:txBody>
          </p:sp>
          <p:grpSp>
            <p:nvGrpSpPr>
              <p:cNvPr id="97307" name="Group 27"/>
              <p:cNvGrpSpPr>
                <a:grpSpLocks/>
              </p:cNvGrpSpPr>
              <p:nvPr/>
            </p:nvGrpSpPr>
            <p:grpSpPr bwMode="auto">
              <a:xfrm>
                <a:off x="1109" y="1001"/>
                <a:ext cx="3067" cy="1159"/>
                <a:chOff x="636" y="1801"/>
                <a:chExt cx="2046" cy="1093"/>
              </a:xfrm>
            </p:grpSpPr>
            <p:sp>
              <p:nvSpPr>
                <p:cNvPr id="973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6" y="1969"/>
                  <a:ext cx="0" cy="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636" y="1969"/>
                  <a:ext cx="17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0" name="Line 30"/>
                <p:cNvSpPr>
                  <a:spLocks noChangeShapeType="1"/>
                </p:cNvSpPr>
                <p:nvPr/>
              </p:nvSpPr>
              <p:spPr bwMode="auto">
                <a:xfrm>
                  <a:off x="636" y="1969"/>
                  <a:ext cx="0" cy="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1" name="Line 31"/>
                <p:cNvSpPr>
                  <a:spLocks noChangeShapeType="1"/>
                </p:cNvSpPr>
                <p:nvPr/>
              </p:nvSpPr>
              <p:spPr bwMode="auto">
                <a:xfrm>
                  <a:off x="916" y="1801"/>
                  <a:ext cx="17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2" name="Line 32"/>
                <p:cNvSpPr>
                  <a:spLocks noChangeShapeType="1"/>
                </p:cNvSpPr>
                <p:nvPr/>
              </p:nvSpPr>
              <p:spPr bwMode="auto">
                <a:xfrm>
                  <a:off x="2682" y="1801"/>
                  <a:ext cx="0" cy="9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36" y="1801"/>
                  <a:ext cx="280" cy="1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416" y="1801"/>
                  <a:ext cx="266" cy="1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416" y="2712"/>
                  <a:ext cx="26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316" name="Line 36"/>
                <p:cNvSpPr>
                  <a:spLocks noChangeShapeType="1"/>
                </p:cNvSpPr>
                <p:nvPr/>
              </p:nvSpPr>
              <p:spPr bwMode="auto">
                <a:xfrm>
                  <a:off x="636" y="2894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2760" y="1171"/>
              <a:ext cx="993" cy="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&lt;&lt;database&gt;&gt;</a:t>
              </a:r>
            </a:p>
            <a:p>
              <a:pPr algn="ctr"/>
              <a:r>
                <a:rPr lang="en-US" sz="1600">
                  <a:latin typeface="Courier New" charset="0"/>
                </a:rPr>
                <a:t>meetingsDB</a:t>
              </a:r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 flipV="1">
              <a:off x="1898" y="1292"/>
              <a:ext cx="86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30" name="Line 50"/>
          <p:cNvSpPr>
            <a:spLocks noChangeShapeType="1"/>
          </p:cNvSpPr>
          <p:nvPr/>
        </p:nvSpPr>
        <p:spPr bwMode="auto">
          <a:xfrm flipV="1">
            <a:off x="4144963" y="3467100"/>
            <a:ext cx="503237" cy="16875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87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 autoUpdateAnimBg="0"/>
      <p:bldP spid="9728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Hardware Software 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Hardware </a:t>
            </a:r>
            <a:r>
              <a:rPr lang="en-US" sz="2400" dirty="0"/>
              <a:t>Software Mapping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dirty="0"/>
              <a:t>This activity addresses two questions: </a:t>
            </a:r>
          </a:p>
          <a:p>
            <a:pPr lvl="1"/>
            <a:r>
              <a:rPr lang="en-US" dirty="0"/>
              <a:t>How shall we realize the subsystems: Hardware or Software? </a:t>
            </a:r>
          </a:p>
          <a:p>
            <a:pPr lvl="1"/>
            <a:r>
              <a:rPr lang="en-US" dirty="0"/>
              <a:t>How is the object model mapped on the chosen hardware &amp; software?</a:t>
            </a:r>
          </a:p>
          <a:p>
            <a:pPr lvl="2"/>
            <a:r>
              <a:rPr lang="en-US" dirty="0"/>
              <a:t>Mapping Objects onto Reality: Processor, Memory, </a:t>
            </a:r>
            <a:r>
              <a:rPr lang="en-US" dirty="0" err="1"/>
              <a:t>Input/Output</a:t>
            </a:r>
            <a:endParaRPr lang="en-US" dirty="0"/>
          </a:p>
          <a:p>
            <a:pPr lvl="2"/>
            <a:r>
              <a:rPr lang="en-US" dirty="0"/>
              <a:t>Mapping Associations onto Reality: Connectivity</a:t>
            </a:r>
          </a:p>
          <a:p>
            <a:r>
              <a:rPr lang="en-US" dirty="0"/>
              <a:t>Much of the difficulty of designing a system comes from meeting externally-imposed hardware and software constraints. </a:t>
            </a:r>
          </a:p>
          <a:p>
            <a:pPr lvl="1"/>
            <a:r>
              <a:rPr lang="en-US" dirty="0"/>
              <a:t>Certain tasks have to be at specific locations</a:t>
            </a:r>
          </a:p>
        </p:txBody>
      </p:sp>
    </p:spTree>
    <p:extLst>
      <p:ext uri="{BB962C8B-B14F-4D97-AF65-F5344CB8AC3E}">
        <p14:creationId xmlns:p14="http://schemas.microsoft.com/office/powerpoint/2010/main" val="271817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the Objects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400" dirty="0"/>
              <a:t>Processor issues:</a:t>
            </a:r>
          </a:p>
          <a:p>
            <a:pPr lvl="1"/>
            <a:r>
              <a:rPr lang="en-US" sz="2000" dirty="0"/>
              <a:t>Is the computation rate too demanding for a single processor?</a:t>
            </a:r>
          </a:p>
          <a:p>
            <a:pPr lvl="1"/>
            <a:r>
              <a:rPr lang="en-US" sz="2000" dirty="0"/>
              <a:t>Can we get a speedup by distributing tasks across several processors?</a:t>
            </a:r>
          </a:p>
          <a:p>
            <a:pPr lvl="1"/>
            <a:r>
              <a:rPr lang="en-US" sz="2000" dirty="0"/>
              <a:t>How many processors are required to maintain steady state load?</a:t>
            </a:r>
          </a:p>
          <a:p>
            <a:r>
              <a:rPr lang="en-US" sz="2400" dirty="0"/>
              <a:t>Memory issues: </a:t>
            </a:r>
          </a:p>
          <a:p>
            <a:pPr lvl="1"/>
            <a:r>
              <a:rPr lang="en-US" sz="2000" dirty="0"/>
              <a:t>Is there enough memory to buffer bursts of requests?</a:t>
            </a:r>
          </a:p>
          <a:p>
            <a:r>
              <a:rPr lang="en-US" sz="2400" dirty="0"/>
              <a:t>I/O issues:</a:t>
            </a:r>
          </a:p>
          <a:p>
            <a:pPr lvl="1"/>
            <a:r>
              <a:rPr lang="en-US" sz="2000" dirty="0"/>
              <a:t>Do you need an extra piece of hardware to  handle the data generation rate? </a:t>
            </a:r>
          </a:p>
          <a:p>
            <a:pPr lvl="1"/>
            <a:r>
              <a:rPr lang="en-US" sz="2000" dirty="0"/>
              <a:t>Does the response time  exceed the available communication bandwidth between subsystems or a task and a piece of hardware?</a:t>
            </a:r>
          </a:p>
        </p:txBody>
      </p:sp>
    </p:spTree>
    <p:extLst>
      <p:ext uri="{BB962C8B-B14F-4D97-AF65-F5344CB8AC3E}">
        <p14:creationId xmlns:p14="http://schemas.microsoft.com/office/powerpoint/2010/main" val="307007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179388"/>
            <a:ext cx="7000892" cy="688975"/>
          </a:xfrm>
          <a:noFill/>
          <a:ln/>
        </p:spPr>
        <p:txBody>
          <a:bodyPr/>
          <a:lstStyle/>
          <a:p>
            <a:r>
              <a:rPr lang="en-US" sz="2400" dirty="0"/>
              <a:t>Mapping the Subsystems Associations: Connectivity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009650"/>
            <a:ext cx="8255000" cy="4800600"/>
          </a:xfrm>
          <a:noFill/>
          <a:ln/>
        </p:spPr>
        <p:txBody>
          <a:bodyPr/>
          <a:lstStyle/>
          <a:p>
            <a:r>
              <a:rPr lang="en-US" sz="2400"/>
              <a:t>Describe the </a:t>
            </a:r>
            <a:r>
              <a:rPr lang="en-US" sz="2400" i="1">
                <a:solidFill>
                  <a:srgbClr val="FF0000"/>
                </a:solidFill>
              </a:rPr>
              <a:t>physical connectivity</a:t>
            </a:r>
            <a:r>
              <a:rPr lang="en-US" sz="2400"/>
              <a:t>  of the hardware  </a:t>
            </a:r>
          </a:p>
          <a:p>
            <a:pPr lvl="1"/>
            <a:r>
              <a:rPr lang="en-US" sz="2000"/>
              <a:t>Often the physical layer in ISO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OSI Reference Model</a:t>
            </a:r>
          </a:p>
          <a:p>
            <a:pPr lvl="2"/>
            <a:r>
              <a:rPr lang="en-US" sz="2000"/>
              <a:t>Which associations in the object model  are mapped to physical connections?</a:t>
            </a:r>
          </a:p>
          <a:p>
            <a:pPr lvl="2"/>
            <a:r>
              <a:rPr lang="en-US" sz="2000"/>
              <a:t>Which of the client-supplier relationships in the analysis/design model  correspond to physical connections?</a:t>
            </a:r>
            <a:endParaRPr lang="en-US" sz="1400"/>
          </a:p>
          <a:p>
            <a:endParaRPr lang="en-US" sz="2400"/>
          </a:p>
          <a:p>
            <a:r>
              <a:rPr lang="en-US" sz="2400"/>
              <a:t>Describe the </a:t>
            </a:r>
            <a:r>
              <a:rPr lang="en-US" sz="2400" i="1">
                <a:solidFill>
                  <a:srgbClr val="FF0000"/>
                </a:solidFill>
              </a:rPr>
              <a:t>logical connectivity</a:t>
            </a:r>
            <a:r>
              <a:rPr lang="en-US" sz="2400"/>
              <a:t>  (subsystem associations)</a:t>
            </a:r>
            <a:endParaRPr lang="en-US" sz="1800"/>
          </a:p>
          <a:p>
            <a:pPr lvl="1"/>
            <a:r>
              <a:rPr lang="en-US" sz="2000"/>
              <a:t>Identify associations that do not directly map into physical connections:</a:t>
            </a:r>
            <a:endParaRPr lang="en-US" sz="1600"/>
          </a:p>
          <a:p>
            <a:pPr lvl="2"/>
            <a:r>
              <a:rPr lang="en-US" sz="1800"/>
              <a:t>How should these associations be implemented? </a:t>
            </a:r>
          </a:p>
        </p:txBody>
      </p:sp>
    </p:spTree>
    <p:extLst>
      <p:ext uri="{BB962C8B-B14F-4D97-AF65-F5344CB8AC3E}">
        <p14:creationId xmlns:p14="http://schemas.microsoft.com/office/powerpoint/2010/main" val="349983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222250"/>
            <a:ext cx="7715272" cy="704850"/>
          </a:xfrm>
          <a:noFill/>
          <a:ln/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Typical Informal Example of a Connectivity Drawing</a:t>
            </a:r>
          </a:p>
        </p:txBody>
      </p:sp>
      <p:pic>
        <p:nvPicPr>
          <p:cNvPr id="6349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74700"/>
            <a:ext cx="8169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938588" y="1524000"/>
            <a:ext cx="1011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TCP/IP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096000" y="1524000"/>
            <a:ext cx="11528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Ethernet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848475" y="774700"/>
            <a:ext cx="2098675" cy="603250"/>
          </a:xfrm>
          <a:prstGeom prst="wedgeRectCallout">
            <a:avLst>
              <a:gd name="adj1" fmla="val -59986"/>
              <a:gd name="adj2" fmla="val 7289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000" dirty="0">
                <a:solidFill>
                  <a:srgbClr val="FFCC66"/>
                </a:solidFill>
              </a:rPr>
              <a:t>Physical </a:t>
            </a:r>
          </a:p>
          <a:p>
            <a:pPr algn="ctr"/>
            <a:r>
              <a:rPr lang="de-DE" sz="2000" dirty="0">
                <a:solidFill>
                  <a:srgbClr val="FFCC66"/>
                </a:solidFill>
              </a:rPr>
              <a:t>Connectivity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228600" y="1890713"/>
            <a:ext cx="2098675" cy="603250"/>
          </a:xfrm>
          <a:prstGeom prst="wedgeRectCallout">
            <a:avLst>
              <a:gd name="adj1" fmla="val 135403"/>
              <a:gd name="adj2" fmla="val -7105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solidFill>
                  <a:srgbClr val="FFCC66"/>
                </a:solidFill>
              </a:rPr>
              <a:t>Logical </a:t>
            </a:r>
          </a:p>
          <a:p>
            <a:pPr algn="ctr"/>
            <a:r>
              <a:rPr lang="de-DE" sz="2000">
                <a:solidFill>
                  <a:srgbClr val="FFCC66"/>
                </a:solidFill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90336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 autoUpdateAnimBg="0"/>
      <p:bldP spid="634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572396" cy="688975"/>
          </a:xfrm>
        </p:spPr>
        <p:txBody>
          <a:bodyPr/>
          <a:lstStyle/>
          <a:p>
            <a:r>
              <a:rPr lang="en-US" sz="2400" dirty="0"/>
              <a:t>Logical </a:t>
            </a:r>
            <a:r>
              <a:rPr lang="en-US" sz="2400" dirty="0" err="1"/>
              <a:t>vs</a:t>
            </a:r>
            <a:r>
              <a:rPr lang="en-US" sz="2400" dirty="0"/>
              <a:t> Physical Connectivity and the relationship to Subsystem Layering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4953000" y="1752600"/>
            <a:ext cx="2141538" cy="5984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sz="180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5208588" y="1828800"/>
            <a:ext cx="20304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sz="1800" b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2755900" y="2093913"/>
            <a:ext cx="218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609600" y="1778000"/>
            <a:ext cx="2141538" cy="5984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sz="1800"/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788988" y="1828800"/>
            <a:ext cx="20304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sz="1800" b="0">
                <a:solidFill>
                  <a:srgbClr val="FF0000"/>
                </a:solidFill>
              </a:rPr>
              <a:t>Application Layer</a:t>
            </a:r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533400" y="2362200"/>
            <a:ext cx="6561138" cy="3654425"/>
            <a:chOff x="720" y="1586"/>
            <a:chExt cx="4133" cy="2302"/>
          </a:xfrm>
        </p:grpSpPr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3456" y="1586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3518" y="1643"/>
              <a:ext cx="1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Presentation Layer</a:t>
              </a:r>
            </a:p>
          </p:txBody>
        </p:sp>
        <p:sp>
          <p:nvSpPr>
            <p:cNvPr id="187403" name="Rectangle 11"/>
            <p:cNvSpPr>
              <a:spLocks noChangeArrowheads="1"/>
            </p:cNvSpPr>
            <p:nvPr/>
          </p:nvSpPr>
          <p:spPr bwMode="auto">
            <a:xfrm>
              <a:off x="3456" y="1962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3654" y="2016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Session Layer</a:t>
              </a:r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3456" y="2348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3594" y="2411"/>
              <a:ext cx="1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Transport Layer</a:t>
              </a:r>
            </a:p>
          </p:txBody>
        </p:sp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3456" y="2724"/>
              <a:ext cx="1349" cy="3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3622" y="2736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Network Layer</a:t>
              </a:r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3456" y="3110"/>
              <a:ext cx="1349" cy="3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10" name="Rectangle 18"/>
            <p:cNvSpPr>
              <a:spLocks noChangeArrowheads="1"/>
            </p:cNvSpPr>
            <p:nvPr/>
          </p:nvSpPr>
          <p:spPr bwMode="auto">
            <a:xfrm>
              <a:off x="3584" y="3179"/>
              <a:ext cx="11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Data Link Layer</a:t>
              </a:r>
            </a:p>
          </p:txBody>
        </p:sp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3456" y="3495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12" name="Rectangle 20"/>
            <p:cNvSpPr>
              <a:spLocks noChangeArrowheads="1"/>
            </p:cNvSpPr>
            <p:nvPr/>
          </p:nvSpPr>
          <p:spPr bwMode="auto">
            <a:xfrm>
              <a:off x="3776" y="3578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Physical Layer</a:t>
              </a:r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>
              <a:off x="2072" y="1765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>
              <a:off x="2072" y="218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2072" y="2545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>
              <a:off x="2072" y="296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2072" y="3316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>
              <a:off x="2072" y="3738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19" name="Rectangle 27"/>
            <p:cNvSpPr>
              <a:spLocks noChangeArrowheads="1"/>
            </p:cNvSpPr>
            <p:nvPr/>
          </p:nvSpPr>
          <p:spPr bwMode="auto">
            <a:xfrm>
              <a:off x="2302" y="2212"/>
              <a:ext cx="139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Helvetica" charset="0"/>
                </a:rPr>
                <a:t>Bidirectional associa- tions for each layer</a:t>
              </a:r>
            </a:p>
          </p:txBody>
        </p:sp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720" y="1602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21" name="Rectangle 29"/>
            <p:cNvSpPr>
              <a:spLocks noChangeArrowheads="1"/>
            </p:cNvSpPr>
            <p:nvPr/>
          </p:nvSpPr>
          <p:spPr bwMode="auto">
            <a:xfrm>
              <a:off x="782" y="1659"/>
              <a:ext cx="1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Presentation Layer</a:t>
              </a:r>
            </a:p>
          </p:txBody>
        </p:sp>
        <p:sp>
          <p:nvSpPr>
            <p:cNvPr id="187422" name="Rectangle 30"/>
            <p:cNvSpPr>
              <a:spLocks noChangeArrowheads="1"/>
            </p:cNvSpPr>
            <p:nvPr/>
          </p:nvSpPr>
          <p:spPr bwMode="auto">
            <a:xfrm>
              <a:off x="720" y="1978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23" name="Rectangle 31"/>
            <p:cNvSpPr>
              <a:spLocks noChangeArrowheads="1"/>
            </p:cNvSpPr>
            <p:nvPr/>
          </p:nvSpPr>
          <p:spPr bwMode="auto">
            <a:xfrm>
              <a:off x="918" y="2064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Session Layer</a:t>
              </a:r>
            </a:p>
          </p:txBody>
        </p:sp>
        <p:sp>
          <p:nvSpPr>
            <p:cNvPr id="187424" name="Rectangle 32"/>
            <p:cNvSpPr>
              <a:spLocks noChangeArrowheads="1"/>
            </p:cNvSpPr>
            <p:nvPr/>
          </p:nvSpPr>
          <p:spPr bwMode="auto">
            <a:xfrm>
              <a:off x="720" y="2364"/>
              <a:ext cx="1349" cy="3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25" name="Rectangle 33"/>
            <p:cNvSpPr>
              <a:spLocks noChangeArrowheads="1"/>
            </p:cNvSpPr>
            <p:nvPr/>
          </p:nvSpPr>
          <p:spPr bwMode="auto">
            <a:xfrm>
              <a:off x="858" y="2427"/>
              <a:ext cx="1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Transport Layer</a:t>
              </a:r>
            </a:p>
          </p:txBody>
        </p:sp>
        <p:sp>
          <p:nvSpPr>
            <p:cNvPr id="187426" name="Rectangle 34"/>
            <p:cNvSpPr>
              <a:spLocks noChangeArrowheads="1"/>
            </p:cNvSpPr>
            <p:nvPr/>
          </p:nvSpPr>
          <p:spPr bwMode="auto">
            <a:xfrm>
              <a:off x="720" y="2740"/>
              <a:ext cx="1349" cy="3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886" y="2752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Network Layer</a:t>
              </a:r>
            </a:p>
          </p:txBody>
        </p:sp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720" y="3126"/>
              <a:ext cx="1349" cy="3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848" y="3195"/>
              <a:ext cx="11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Data Link Layer</a:t>
              </a:r>
            </a:p>
          </p:txBody>
        </p:sp>
        <p:sp>
          <p:nvSpPr>
            <p:cNvPr id="187430" name="Rectangle 38"/>
            <p:cNvSpPr>
              <a:spLocks noChangeArrowheads="1"/>
            </p:cNvSpPr>
            <p:nvPr/>
          </p:nvSpPr>
          <p:spPr bwMode="auto">
            <a:xfrm>
              <a:off x="720" y="3511"/>
              <a:ext cx="1349" cy="3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/>
            </a:p>
          </p:txBody>
        </p:sp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1040" y="3594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</a:rPr>
                <a:t>Physical Layer</a:t>
              </a:r>
            </a:p>
          </p:txBody>
        </p:sp>
      </p:grp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974725" y="6034088"/>
            <a:ext cx="5851525" cy="369887"/>
            <a:chOff x="950" y="3897"/>
            <a:chExt cx="3686" cy="233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950" y="3897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Palatino" charset="0"/>
                </a:rPr>
                <a:t>Processor 1</a:t>
              </a:r>
            </a:p>
          </p:txBody>
        </p:sp>
        <p:sp>
          <p:nvSpPr>
            <p:cNvPr id="187434" name="Text Box 42"/>
            <p:cNvSpPr txBox="1">
              <a:spLocks noChangeArrowheads="1"/>
            </p:cNvSpPr>
            <p:nvPr/>
          </p:nvSpPr>
          <p:spPr bwMode="auto">
            <a:xfrm>
              <a:off x="3744" y="3897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Palatino" charset="0"/>
                </a:rPr>
                <a:t>Processor 2</a:t>
              </a:r>
            </a:p>
          </p:txBody>
        </p:sp>
      </p:grpSp>
      <p:grpSp>
        <p:nvGrpSpPr>
          <p:cNvPr id="187435" name="Group 43"/>
          <p:cNvGrpSpPr>
            <a:grpSpLocks/>
          </p:cNvGrpSpPr>
          <p:nvPr/>
        </p:nvGrpSpPr>
        <p:grpSpPr bwMode="auto">
          <a:xfrm>
            <a:off x="7391400" y="1600200"/>
            <a:ext cx="1663700" cy="3505200"/>
            <a:chOff x="4656" y="1008"/>
            <a:chExt cx="1048" cy="2208"/>
          </a:xfrm>
        </p:grpSpPr>
        <p:sp>
          <p:nvSpPr>
            <p:cNvPr id="187436" name="AutoShape 44"/>
            <p:cNvSpPr>
              <a:spLocks/>
            </p:cNvSpPr>
            <p:nvPr/>
          </p:nvSpPr>
          <p:spPr bwMode="auto">
            <a:xfrm>
              <a:off x="4656" y="1008"/>
              <a:ext cx="144" cy="2208"/>
            </a:xfrm>
            <a:prstGeom prst="leftBrace">
              <a:avLst>
                <a:gd name="adj1" fmla="val 127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800">
                <a:latin typeface="Palatino" charset="0"/>
              </a:endParaRPr>
            </a:p>
          </p:txBody>
        </p:sp>
        <p:sp>
          <p:nvSpPr>
            <p:cNvPr id="187437" name="Text Box 45"/>
            <p:cNvSpPr txBox="1">
              <a:spLocks noChangeArrowheads="1"/>
            </p:cNvSpPr>
            <p:nvPr/>
          </p:nvSpPr>
          <p:spPr bwMode="auto">
            <a:xfrm>
              <a:off x="4796" y="1714"/>
              <a:ext cx="90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Palatino" charset="0"/>
                </a:rPr>
                <a:t>Logical</a:t>
              </a:r>
            </a:p>
            <a:p>
              <a:r>
                <a:rPr lang="en-US" sz="1800">
                  <a:latin typeface="Palatino" charset="0"/>
                </a:rPr>
                <a:t>Connectivity</a:t>
              </a:r>
            </a:p>
            <a:p>
              <a:r>
                <a:rPr lang="en-US" sz="1800">
                  <a:latin typeface="Palatino" charset="0"/>
                </a:rPr>
                <a:t>Layers</a:t>
              </a:r>
            </a:p>
          </p:txBody>
        </p:sp>
      </p:grpSp>
      <p:grpSp>
        <p:nvGrpSpPr>
          <p:cNvPr id="187438" name="Group 46"/>
          <p:cNvGrpSpPr>
            <a:grpSpLocks/>
          </p:cNvGrpSpPr>
          <p:nvPr/>
        </p:nvGrpSpPr>
        <p:grpSpPr bwMode="auto">
          <a:xfrm>
            <a:off x="7391400" y="5256213"/>
            <a:ext cx="1658938" cy="763587"/>
            <a:chOff x="4656" y="3311"/>
            <a:chExt cx="1045" cy="481"/>
          </a:xfrm>
        </p:grpSpPr>
        <p:sp>
          <p:nvSpPr>
            <p:cNvPr id="187439" name="AutoShape 47"/>
            <p:cNvSpPr>
              <a:spLocks/>
            </p:cNvSpPr>
            <p:nvPr/>
          </p:nvSpPr>
          <p:spPr bwMode="auto">
            <a:xfrm>
              <a:off x="4656" y="3312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7440" name="Text Box 48"/>
            <p:cNvSpPr txBox="1">
              <a:spLocks noChangeArrowheads="1"/>
            </p:cNvSpPr>
            <p:nvPr/>
          </p:nvSpPr>
          <p:spPr bwMode="auto">
            <a:xfrm>
              <a:off x="4793" y="3311"/>
              <a:ext cx="9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Palatino" charset="0"/>
                </a:rPr>
                <a:t>Physical</a:t>
              </a:r>
            </a:p>
            <a:p>
              <a:r>
                <a:rPr lang="en-US" sz="1800">
                  <a:latin typeface="Palatino" charset="0"/>
                </a:rPr>
                <a:t>Connectivity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4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179388"/>
            <a:ext cx="8286776" cy="688975"/>
          </a:xfrm>
        </p:spPr>
        <p:txBody>
          <a:bodyPr/>
          <a:lstStyle/>
          <a:p>
            <a:r>
              <a:rPr lang="en-US" sz="2400" dirty="0"/>
              <a:t>Hardware/Software Mapping Questions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400" dirty="0"/>
              <a:t>What is the connectivity among physical units?</a:t>
            </a:r>
          </a:p>
          <a:p>
            <a:pPr lvl="1"/>
            <a:r>
              <a:rPr lang="en-US" sz="2000" dirty="0"/>
              <a:t>Tree, star, matrix, ring</a:t>
            </a:r>
          </a:p>
          <a:p>
            <a:r>
              <a:rPr lang="en-US" sz="2400" dirty="0"/>
              <a:t>What is the appropriate communication protocol between the subsystems?</a:t>
            </a:r>
          </a:p>
          <a:p>
            <a:pPr lvl="1"/>
            <a:r>
              <a:rPr lang="en-US" sz="2000" dirty="0"/>
              <a:t>Function of required bandwidth, latency and desired reliability, desired quality of service (QOS)</a:t>
            </a:r>
          </a:p>
          <a:p>
            <a:r>
              <a:rPr lang="en-US" sz="2400" dirty="0"/>
              <a:t>Is certain functionality already available in hardware?</a:t>
            </a:r>
          </a:p>
          <a:p>
            <a:r>
              <a:rPr lang="en-US" sz="2400" dirty="0"/>
              <a:t>Do certain tasks require specific locations to control the hardware or to permit concurrent operation? </a:t>
            </a:r>
          </a:p>
          <a:p>
            <a:pPr lvl="1"/>
            <a:r>
              <a:rPr lang="en-US" sz="2000" dirty="0"/>
              <a:t>Often true for embedded systems</a:t>
            </a:r>
          </a:p>
          <a:p>
            <a:r>
              <a:rPr lang="en-US" sz="2400" dirty="0"/>
              <a:t>General system performance question:</a:t>
            </a:r>
          </a:p>
          <a:p>
            <a:pPr lvl="1"/>
            <a:r>
              <a:rPr lang="en-US" sz="2000" dirty="0"/>
              <a:t>What is the desired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36456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179388"/>
            <a:ext cx="8636000" cy="688975"/>
          </a:xfrm>
          <a:noFill/>
          <a:ln/>
        </p:spPr>
        <p:txBody>
          <a:bodyPr/>
          <a:lstStyle/>
          <a:p>
            <a:r>
              <a:rPr lang="en-US" sz="2400" dirty="0"/>
              <a:t>Connectivity in Distributed Systems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66800"/>
            <a:ext cx="8636000" cy="4921250"/>
          </a:xfrm>
          <a:noFill/>
          <a:ln/>
        </p:spPr>
        <p:txBody>
          <a:bodyPr/>
          <a:lstStyle/>
          <a:p>
            <a:r>
              <a:rPr lang="en-US" sz="2400" dirty="0"/>
              <a:t>If the architecture is distributed, we need to describe the network architecture (communication subsystem) as well.</a:t>
            </a:r>
          </a:p>
          <a:p>
            <a:r>
              <a:rPr lang="en-US" sz="2400" dirty="0"/>
              <a:t>Questions to ask</a:t>
            </a:r>
          </a:p>
          <a:p>
            <a:pPr lvl="1"/>
            <a:r>
              <a:rPr lang="en-US" sz="2000" dirty="0"/>
              <a:t>What are the transmission media? (Ethernet, Wireless)</a:t>
            </a:r>
          </a:p>
          <a:p>
            <a:pPr lvl="1"/>
            <a:r>
              <a:rPr lang="en-US" sz="2000" dirty="0"/>
              <a:t>What is the Quality of Service (QOS)? What kind of communication protocols can be used?</a:t>
            </a:r>
          </a:p>
          <a:p>
            <a:pPr lvl="1"/>
            <a:r>
              <a:rPr lang="en-US" sz="2000" dirty="0"/>
              <a:t>Should the interaction asynchronous, synchronous or blocking?</a:t>
            </a:r>
          </a:p>
          <a:p>
            <a:pPr lvl="1"/>
            <a:r>
              <a:rPr lang="en-US" sz="2000" dirty="0"/>
              <a:t>What are the available bandwidth requirements between the subsystems?</a:t>
            </a:r>
          </a:p>
          <a:p>
            <a:pPr lvl="2"/>
            <a:r>
              <a:rPr lang="en-US" sz="2000" dirty="0"/>
              <a:t>Stock Price Change  -&gt; Broker</a:t>
            </a:r>
          </a:p>
          <a:p>
            <a:pPr lvl="2"/>
            <a:r>
              <a:rPr lang="en-US" sz="2000" dirty="0"/>
              <a:t>Icy Road Detector  -&gt;  ABS System</a:t>
            </a:r>
          </a:p>
        </p:txBody>
      </p:sp>
    </p:spTree>
    <p:extLst>
      <p:ext uri="{BB962C8B-B14F-4D97-AF65-F5344CB8AC3E}">
        <p14:creationId xmlns:p14="http://schemas.microsoft.com/office/powerpoint/2010/main" val="266217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4. Data Management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UML Component Diagram and Deployment Diagram</a:t>
            </a:r>
          </a:p>
          <a:p>
            <a:r>
              <a:rPr lang="en-US" dirty="0" smtClean="0"/>
              <a:t>Hardware Software Mapping</a:t>
            </a:r>
          </a:p>
          <a:p>
            <a:r>
              <a:rPr lang="en-US" dirty="0" smtClean="0"/>
              <a:t>Data Management</a:t>
            </a:r>
          </a:p>
          <a:p>
            <a:pPr marL="449263" lvl="1" indent="-449263">
              <a:buSzPct val="120000"/>
              <a:buBlip>
                <a:blip r:embed="rId2"/>
              </a:buBlip>
            </a:pPr>
            <a:r>
              <a:rPr lang="en-US" sz="2800" dirty="0" smtClean="0"/>
              <a:t>Global </a:t>
            </a:r>
            <a:r>
              <a:rPr lang="en-US" sz="2800" dirty="0"/>
              <a:t>Resource Handling and Access Control</a:t>
            </a:r>
          </a:p>
          <a:p>
            <a:pPr marL="449263" lvl="1" indent="-449263">
              <a:buSzPct val="120000"/>
              <a:buBlip>
                <a:blip r:embed="rId2"/>
              </a:buBlip>
            </a:pPr>
            <a:r>
              <a:rPr lang="en-US" sz="2800" dirty="0" smtClean="0"/>
              <a:t>Software </a:t>
            </a:r>
            <a:r>
              <a:rPr lang="en-US" sz="2800" dirty="0"/>
              <a:t>Control</a:t>
            </a:r>
          </a:p>
          <a:p>
            <a:pPr marL="449263" lvl="1" indent="-449263">
              <a:buSzPct val="120000"/>
              <a:buBlip>
                <a:blip r:embed="rId2"/>
              </a:buBlip>
            </a:pPr>
            <a:r>
              <a:rPr lang="en-US" sz="2800" dirty="0" smtClean="0"/>
              <a:t>Boundary </a:t>
            </a:r>
            <a:r>
              <a:rPr lang="en-US" sz="2800" dirty="0"/>
              <a:t>Conditions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55000" cy="4921250"/>
          </a:xfrm>
          <a:noFill/>
          <a:ln/>
        </p:spPr>
        <p:txBody>
          <a:bodyPr/>
          <a:lstStyle/>
          <a:p>
            <a:r>
              <a:rPr lang="en-US" sz="2000" dirty="0"/>
              <a:t>Some objects in the models need to be persistent</a:t>
            </a:r>
          </a:p>
          <a:p>
            <a:pPr lvl="1"/>
            <a:r>
              <a:rPr lang="en-US" sz="1800" dirty="0"/>
              <a:t>Provide clean separation points between subsystems with well-defined interfaces.</a:t>
            </a:r>
          </a:p>
          <a:p>
            <a:r>
              <a:rPr lang="en-US" sz="2000" dirty="0"/>
              <a:t>A persistent object can be realized with one of the following</a:t>
            </a:r>
          </a:p>
          <a:p>
            <a:pPr lvl="1"/>
            <a:r>
              <a:rPr lang="en-US" sz="1800" dirty="0"/>
              <a:t>Data structure</a:t>
            </a:r>
          </a:p>
          <a:p>
            <a:pPr lvl="2"/>
            <a:r>
              <a:rPr lang="en-US" sz="1800" dirty="0"/>
              <a:t>If the data can be volatile</a:t>
            </a:r>
          </a:p>
          <a:p>
            <a:pPr lvl="1"/>
            <a:r>
              <a:rPr lang="en-US" sz="1800" dirty="0"/>
              <a:t>Files</a:t>
            </a:r>
          </a:p>
          <a:p>
            <a:pPr lvl="2"/>
            <a:r>
              <a:rPr lang="en-US" sz="1800" dirty="0"/>
              <a:t>Cheap, simple, permanent storage</a:t>
            </a:r>
          </a:p>
          <a:p>
            <a:pPr lvl="2"/>
            <a:r>
              <a:rPr lang="en-US" sz="1800" dirty="0"/>
              <a:t>Low level (Read, Write)</a:t>
            </a:r>
          </a:p>
          <a:p>
            <a:pPr lvl="2"/>
            <a:r>
              <a:rPr lang="en-US" sz="1800" dirty="0"/>
              <a:t>Applications must add code to provide suitable level of abstraction</a:t>
            </a:r>
          </a:p>
          <a:p>
            <a:pPr lvl="1"/>
            <a:r>
              <a:rPr lang="en-US" sz="1800" dirty="0"/>
              <a:t>Database</a:t>
            </a:r>
          </a:p>
          <a:p>
            <a:pPr lvl="2"/>
            <a:r>
              <a:rPr lang="en-US" sz="1800" dirty="0"/>
              <a:t>Powerful, easy to port</a:t>
            </a:r>
          </a:p>
          <a:p>
            <a:pPr lvl="2"/>
            <a:r>
              <a:rPr lang="en-US" sz="1800" dirty="0"/>
              <a:t>Supports multiple writers and readers</a:t>
            </a:r>
          </a:p>
        </p:txBody>
      </p:sp>
    </p:spTree>
    <p:extLst>
      <p:ext uri="{BB962C8B-B14F-4D97-AF65-F5344CB8AC3E}">
        <p14:creationId xmlns:p14="http://schemas.microsoft.com/office/powerpoint/2010/main" val="4301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File or Database?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When should you  choose a file?</a:t>
            </a:r>
          </a:p>
          <a:p>
            <a:pPr lvl="1"/>
            <a:r>
              <a:rPr lang="en-US" sz="2000" dirty="0"/>
              <a:t>Are the data voluminous (bit maps)?</a:t>
            </a:r>
          </a:p>
          <a:p>
            <a:pPr lvl="1"/>
            <a:r>
              <a:rPr lang="en-US" sz="2000" dirty="0"/>
              <a:t>Do you have lots of raw data (core dump, event trace)?</a:t>
            </a:r>
          </a:p>
          <a:p>
            <a:pPr lvl="1"/>
            <a:r>
              <a:rPr lang="en-US" sz="2000" dirty="0"/>
              <a:t>Do you need to keep the data only for a short time?</a:t>
            </a:r>
          </a:p>
          <a:p>
            <a:pPr lvl="1"/>
            <a:r>
              <a:rPr lang="en-US" sz="2000" dirty="0"/>
              <a:t>Is the information density low (archival files</a:t>
            </a:r>
            <a:r>
              <a:rPr lang="en-US" sz="2000" dirty="0" smtClean="0"/>
              <a:t>, history </a:t>
            </a:r>
            <a:r>
              <a:rPr lang="en-US" sz="2000" dirty="0"/>
              <a:t>logs)?</a:t>
            </a:r>
          </a:p>
          <a:p>
            <a:r>
              <a:rPr lang="en-US" sz="2400" dirty="0"/>
              <a:t>When should you choose a database?</a:t>
            </a:r>
          </a:p>
          <a:p>
            <a:pPr lvl="1"/>
            <a:r>
              <a:rPr lang="en-US" sz="2000" dirty="0"/>
              <a:t>Do the data require access at fine levels of details by multiple users?</a:t>
            </a:r>
          </a:p>
          <a:p>
            <a:pPr lvl="1"/>
            <a:r>
              <a:rPr lang="en-US" sz="2000" dirty="0"/>
              <a:t>Must the data be ported across multiple platforms (heterogeneous systems)?</a:t>
            </a:r>
          </a:p>
          <a:p>
            <a:pPr lvl="1"/>
            <a:r>
              <a:rPr lang="en-US" sz="2000" dirty="0"/>
              <a:t>Do multiple application programs access the data?</a:t>
            </a:r>
          </a:p>
          <a:p>
            <a:pPr lvl="1"/>
            <a:r>
              <a:rPr lang="en-US" sz="2000" dirty="0"/>
              <a:t>Does the data management require a lot of infrastructure?</a:t>
            </a:r>
          </a:p>
        </p:txBody>
      </p:sp>
    </p:spTree>
    <p:extLst>
      <p:ext uri="{BB962C8B-B14F-4D97-AF65-F5344CB8AC3E}">
        <p14:creationId xmlns:p14="http://schemas.microsoft.com/office/powerpoint/2010/main" val="2268306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79388"/>
            <a:ext cx="7875614" cy="688975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Contains mechanisms for describing data, managing persistent storage and for providing a backup mechanism</a:t>
            </a:r>
          </a:p>
          <a:p>
            <a:r>
              <a:rPr lang="en-US"/>
              <a:t>Provides concurrent access to the stored data</a:t>
            </a:r>
          </a:p>
          <a:p>
            <a:r>
              <a:rPr lang="en-US"/>
              <a:t>Contains information about the data 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meta-data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), also called data schema.</a:t>
            </a:r>
          </a:p>
        </p:txBody>
      </p:sp>
    </p:spTree>
    <p:extLst>
      <p:ext uri="{BB962C8B-B14F-4D97-AF65-F5344CB8AC3E}">
        <p14:creationId xmlns:p14="http://schemas.microsoft.com/office/powerpoint/2010/main" val="248897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179388"/>
            <a:ext cx="6286544" cy="688975"/>
          </a:xfrm>
        </p:spPr>
        <p:txBody>
          <a:bodyPr/>
          <a:lstStyle/>
          <a:p>
            <a:r>
              <a:rPr lang="en-US" sz="2400" dirty="0"/>
              <a:t>Issues To Consider When Selecting a Database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000" dirty="0"/>
              <a:t>Storage space</a:t>
            </a:r>
          </a:p>
          <a:p>
            <a:pPr lvl="1"/>
            <a:r>
              <a:rPr lang="en-US" sz="1800" dirty="0"/>
              <a:t>Database require about triple the storage space of actual data</a:t>
            </a:r>
          </a:p>
          <a:p>
            <a:r>
              <a:rPr lang="en-US" sz="2000" dirty="0"/>
              <a:t>Response time</a:t>
            </a:r>
          </a:p>
          <a:p>
            <a:pPr lvl="1"/>
            <a:r>
              <a:rPr lang="en-US" sz="1800" dirty="0"/>
              <a:t>Mode databases are I/O or communication bound (distributed databases). Response time is also affected by CPU time, locking contention and delays from frequent screen displays</a:t>
            </a:r>
          </a:p>
          <a:p>
            <a:r>
              <a:rPr lang="en-US" sz="2000" dirty="0"/>
              <a:t>Locking modes</a:t>
            </a:r>
          </a:p>
          <a:p>
            <a:pPr lvl="1"/>
            <a:r>
              <a:rPr lang="en-US" sz="1800" dirty="0"/>
              <a:t>Pessimistic locking: Lock before accessing object and release when object access is complete</a:t>
            </a:r>
          </a:p>
          <a:p>
            <a:pPr lvl="1"/>
            <a:r>
              <a:rPr lang="en-US" sz="1800" dirty="0"/>
              <a:t>Optimistic locking: Reads and writes may freely occur (high concurrency!) When activity has been completed, database checks if contention has occurred. If yes, all work has been lost.</a:t>
            </a:r>
          </a:p>
          <a:p>
            <a:r>
              <a:rPr lang="en-US" sz="2000" dirty="0"/>
              <a:t>Administration</a:t>
            </a:r>
          </a:p>
          <a:p>
            <a:pPr lvl="1"/>
            <a:r>
              <a:rPr lang="en-US" sz="1800" dirty="0"/>
              <a:t>Large databases require specially trained support staff to set up security policies, manage the disk space, prepare backups, monitor performance, adjust tuning. </a:t>
            </a:r>
          </a:p>
        </p:txBody>
      </p:sp>
    </p:spTree>
    <p:extLst>
      <p:ext uri="{BB962C8B-B14F-4D97-AF65-F5344CB8AC3E}">
        <p14:creationId xmlns:p14="http://schemas.microsoft.com/office/powerpoint/2010/main" val="244721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Databases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400" dirty="0"/>
              <a:t>Support all fundamental object modeling concepts</a:t>
            </a:r>
          </a:p>
          <a:p>
            <a:pPr lvl="1"/>
            <a:r>
              <a:rPr lang="en-US" sz="2000" dirty="0"/>
              <a:t>Classes, Attributes, Methods, Associations, Inheritance</a:t>
            </a:r>
          </a:p>
          <a:p>
            <a:r>
              <a:rPr lang="en-US" sz="2400" dirty="0"/>
              <a:t>Mapping an object model to an OO-database</a:t>
            </a:r>
          </a:p>
          <a:p>
            <a:pPr lvl="1"/>
            <a:r>
              <a:rPr lang="en-US" sz="2000" dirty="0"/>
              <a:t>Determine which objects are persistent.</a:t>
            </a:r>
          </a:p>
          <a:p>
            <a:pPr lvl="1"/>
            <a:r>
              <a:rPr lang="en-US" sz="2000" dirty="0"/>
              <a:t>Perform normal requirement analysis and object design</a:t>
            </a:r>
          </a:p>
          <a:p>
            <a:pPr lvl="1"/>
            <a:r>
              <a:rPr lang="en-US" sz="2000" dirty="0"/>
              <a:t>Create single attribute indices to reduce performance bottlenecks</a:t>
            </a:r>
          </a:p>
          <a:p>
            <a:pPr lvl="1"/>
            <a:r>
              <a:rPr lang="en-US" sz="2000" dirty="0"/>
              <a:t>Do the mapping (specific to commercially available product). Example:</a:t>
            </a:r>
          </a:p>
          <a:p>
            <a:pPr lvl="2"/>
            <a:r>
              <a:rPr lang="en-US" sz="2000" dirty="0"/>
              <a:t>In </a:t>
            </a:r>
            <a:r>
              <a:rPr lang="en-US" sz="2000" dirty="0" err="1"/>
              <a:t>ObjectStore</a:t>
            </a:r>
            <a:r>
              <a:rPr lang="en-US" sz="2000" dirty="0"/>
              <a:t>, implement classes and associations by preparing C++ declarations for each class and each association in the object model</a:t>
            </a:r>
          </a:p>
        </p:txBody>
      </p:sp>
    </p:spTree>
    <p:extLst>
      <p:ext uri="{BB962C8B-B14F-4D97-AF65-F5344CB8AC3E}">
        <p14:creationId xmlns:p14="http://schemas.microsoft.com/office/powerpoint/2010/main" val="269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pPr>
              <a:lnSpc>
                <a:spcPts val="3380"/>
              </a:lnSpc>
            </a:pPr>
            <a:r>
              <a:rPr lang="en-US" sz="2400" dirty="0"/>
              <a:t>Based on relational algebra</a:t>
            </a:r>
          </a:p>
          <a:p>
            <a:pPr>
              <a:lnSpc>
                <a:spcPts val="3380"/>
              </a:lnSpc>
            </a:pPr>
            <a:r>
              <a:rPr lang="en-US" sz="2400" dirty="0"/>
              <a:t>Data is presented as 2-dimensional tables. Tables have a specific number of columns and </a:t>
            </a:r>
            <a:r>
              <a:rPr lang="en-US" sz="2400" dirty="0" err="1"/>
              <a:t>and</a:t>
            </a:r>
            <a:r>
              <a:rPr lang="en-US" sz="2400" dirty="0"/>
              <a:t> arbitrary numbers of rows</a:t>
            </a:r>
          </a:p>
          <a:p>
            <a:pPr lvl="1">
              <a:lnSpc>
                <a:spcPts val="3380"/>
              </a:lnSpc>
            </a:pPr>
            <a:r>
              <a:rPr lang="en-US" sz="2000" dirty="0"/>
              <a:t>Primary key: Combination of attributes that uniquely identify a row in a table. Each table should have only one primary key</a:t>
            </a:r>
          </a:p>
          <a:p>
            <a:pPr lvl="1">
              <a:lnSpc>
                <a:spcPts val="3380"/>
              </a:lnSpc>
            </a:pPr>
            <a:r>
              <a:rPr lang="en-US" sz="2000" dirty="0"/>
              <a:t>Foreign key: Reference to a primary key in another table </a:t>
            </a:r>
          </a:p>
          <a:p>
            <a:pPr>
              <a:lnSpc>
                <a:spcPts val="3380"/>
              </a:lnSpc>
            </a:pPr>
            <a:r>
              <a:rPr lang="en-US" sz="2400" dirty="0"/>
              <a:t>SQL is the standard language defining and manipulating tables.</a:t>
            </a:r>
          </a:p>
          <a:p>
            <a:pPr>
              <a:lnSpc>
                <a:spcPts val="3380"/>
              </a:lnSpc>
            </a:pPr>
            <a:r>
              <a:rPr lang="en-US" sz="2400" dirty="0"/>
              <a:t>Leading commercial databases support constraints. </a:t>
            </a:r>
          </a:p>
          <a:p>
            <a:pPr lvl="1">
              <a:lnSpc>
                <a:spcPts val="3380"/>
              </a:lnSpc>
            </a:pPr>
            <a:r>
              <a:rPr lang="en-US" sz="2000" dirty="0">
                <a:solidFill>
                  <a:srgbClr val="FF0000"/>
                </a:solidFill>
              </a:rPr>
              <a:t>Referential integrity</a:t>
            </a:r>
            <a:r>
              <a:rPr lang="en-US" sz="2000" dirty="0"/>
              <a:t>, for example,  means that references to entries in other tables actually exist.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 Management Questions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28700"/>
            <a:ext cx="8712200" cy="49212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Should the data be distributed?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Should the database be extensible?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often is the database accessed?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expected request (query) rate? In the worst  case?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size of typical and worst case requests?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 the data need to be archived?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Does the system design try to hide the location of the databases (location transparency)?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Is there a  need for a single interface to access the data?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query format?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Should the database be relational or object-oriented?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1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5. Access Control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Providing Access Control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Discusses access control</a:t>
            </a:r>
          </a:p>
          <a:p>
            <a:r>
              <a:rPr lang="en-US"/>
              <a:t>Describes access rights for different classes of actors</a:t>
            </a:r>
          </a:p>
          <a:p>
            <a:r>
              <a:rPr lang="en-US"/>
              <a:t>Describes how object guard against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330376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Defining Access Control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52736"/>
            <a:ext cx="8229600" cy="5065712"/>
          </a:xfrm>
        </p:spPr>
        <p:txBody>
          <a:bodyPr/>
          <a:lstStyle/>
          <a:p>
            <a:r>
              <a:rPr lang="de-DE" dirty="0"/>
              <a:t>In multi-user </a:t>
            </a:r>
            <a:r>
              <a:rPr lang="de-DE" dirty="0" err="1"/>
              <a:t>systems</a:t>
            </a:r>
            <a:r>
              <a:rPr lang="de-DE" dirty="0"/>
              <a:t> different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pPr lvl="1"/>
            <a:r>
              <a:rPr lang="de-DE" b="0" dirty="0" err="1"/>
              <a:t>During</a:t>
            </a:r>
            <a:r>
              <a:rPr lang="de-DE" b="0" dirty="0"/>
              <a:t> </a:t>
            </a:r>
            <a:r>
              <a:rPr lang="de-DE" dirty="0" err="1"/>
              <a:t>analysis</a:t>
            </a:r>
            <a:r>
              <a:rPr lang="de-DE" b="0" dirty="0"/>
              <a:t> </a:t>
            </a:r>
            <a:r>
              <a:rPr lang="de-DE" b="0" dirty="0" err="1"/>
              <a:t>we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r>
              <a:rPr lang="de-DE" b="0" dirty="0"/>
              <a:t> </a:t>
            </a:r>
            <a:r>
              <a:rPr lang="de-DE" b="0" dirty="0" err="1"/>
              <a:t>these</a:t>
            </a:r>
            <a:r>
              <a:rPr lang="de-DE" b="0" dirty="0"/>
              <a:t> different </a:t>
            </a:r>
            <a:r>
              <a:rPr lang="de-DE" b="0" dirty="0" err="1"/>
              <a:t>accesses</a:t>
            </a:r>
            <a:r>
              <a:rPr lang="de-DE" b="0" dirty="0"/>
              <a:t> 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associating</a:t>
            </a:r>
            <a:r>
              <a:rPr lang="de-DE" b="0" dirty="0"/>
              <a:t> different </a:t>
            </a:r>
            <a:r>
              <a:rPr lang="de-DE" b="0" dirty="0" err="1"/>
              <a:t>use</a:t>
            </a:r>
            <a:r>
              <a:rPr lang="de-DE" b="0" dirty="0"/>
              <a:t> </a:t>
            </a:r>
            <a:r>
              <a:rPr lang="de-DE" b="0" dirty="0" err="1"/>
              <a:t>cases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different </a:t>
            </a:r>
            <a:r>
              <a:rPr lang="de-DE" b="0" dirty="0" err="1"/>
              <a:t>actors</a:t>
            </a:r>
            <a:r>
              <a:rPr lang="de-DE" b="0" dirty="0"/>
              <a:t>. </a:t>
            </a:r>
          </a:p>
          <a:p>
            <a:pPr lvl="1"/>
            <a:r>
              <a:rPr lang="de-DE" b="0" dirty="0" err="1"/>
              <a:t>During</a:t>
            </a:r>
            <a:r>
              <a:rPr lang="de-DE" b="0" dirty="0"/>
              <a:t> </a:t>
            </a:r>
            <a:r>
              <a:rPr lang="de-DE" dirty="0" err="1"/>
              <a:t>system</a:t>
            </a:r>
            <a:r>
              <a:rPr lang="de-DE" dirty="0"/>
              <a:t> design</a:t>
            </a:r>
            <a:r>
              <a:rPr lang="de-DE" b="0" dirty="0"/>
              <a:t> </a:t>
            </a:r>
            <a:r>
              <a:rPr lang="de-DE" b="0" dirty="0" err="1"/>
              <a:t>we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r>
              <a:rPr lang="de-DE" b="0" dirty="0"/>
              <a:t> </a:t>
            </a:r>
            <a:r>
              <a:rPr lang="de-DE" b="0" dirty="0" err="1"/>
              <a:t>these</a:t>
            </a:r>
            <a:r>
              <a:rPr lang="de-DE" b="0" dirty="0"/>
              <a:t> different </a:t>
            </a:r>
            <a:r>
              <a:rPr lang="de-DE" b="0" dirty="0" err="1"/>
              <a:t>accesses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examing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object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determining</a:t>
            </a:r>
            <a:r>
              <a:rPr lang="de-DE" b="0" dirty="0"/>
              <a:t> </a:t>
            </a:r>
            <a:r>
              <a:rPr lang="de-DE" b="0" dirty="0" err="1"/>
              <a:t>which</a:t>
            </a:r>
            <a:r>
              <a:rPr lang="de-DE" b="0" dirty="0"/>
              <a:t> </a:t>
            </a:r>
            <a:r>
              <a:rPr lang="de-DE" b="0" dirty="0" err="1"/>
              <a:t>objects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shared</a:t>
            </a:r>
            <a:r>
              <a:rPr lang="de-DE" b="0" dirty="0"/>
              <a:t> </a:t>
            </a:r>
            <a:r>
              <a:rPr lang="de-DE" b="0" dirty="0" err="1"/>
              <a:t>among</a:t>
            </a:r>
            <a:r>
              <a:rPr lang="de-DE" b="0" dirty="0"/>
              <a:t> </a:t>
            </a:r>
            <a:r>
              <a:rPr lang="de-DE" b="0" dirty="0" err="1"/>
              <a:t>actors</a:t>
            </a:r>
            <a:r>
              <a:rPr lang="de-DE" b="0" dirty="0"/>
              <a:t>.</a:t>
            </a:r>
            <a:endParaRPr lang="de-DE" dirty="0"/>
          </a:p>
          <a:p>
            <a:pPr lvl="2"/>
            <a:r>
              <a:rPr lang="de-DE" b="0" dirty="0" err="1"/>
              <a:t>Depending</a:t>
            </a:r>
            <a:r>
              <a:rPr lang="de-DE" b="0" dirty="0"/>
              <a:t> on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security</a:t>
            </a:r>
            <a:r>
              <a:rPr lang="de-DE" b="0" dirty="0"/>
              <a:t> </a:t>
            </a:r>
            <a:r>
              <a:rPr lang="de-DE" b="0" dirty="0" err="1"/>
              <a:t>requirements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system</a:t>
            </a:r>
            <a:r>
              <a:rPr lang="de-DE" b="0" dirty="0"/>
              <a:t>, </a:t>
            </a:r>
            <a:r>
              <a:rPr lang="de-DE" b="0" dirty="0" err="1"/>
              <a:t>we</a:t>
            </a:r>
            <a:r>
              <a:rPr lang="de-DE" b="0" dirty="0"/>
              <a:t> also </a:t>
            </a:r>
            <a:r>
              <a:rPr lang="de-DE" b="0" dirty="0" err="1"/>
              <a:t>define</a:t>
            </a:r>
            <a:r>
              <a:rPr lang="de-DE" b="0" dirty="0"/>
              <a:t> </a:t>
            </a:r>
            <a:r>
              <a:rPr lang="de-DE" b="0" dirty="0" err="1"/>
              <a:t>how</a:t>
            </a:r>
            <a:r>
              <a:rPr lang="de-DE" b="0" dirty="0"/>
              <a:t> </a:t>
            </a:r>
            <a:r>
              <a:rPr lang="de-DE" b="0" dirty="0" err="1"/>
              <a:t>actors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authenticated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system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how</a:t>
            </a:r>
            <a:r>
              <a:rPr lang="de-DE" b="0" dirty="0"/>
              <a:t> </a:t>
            </a:r>
            <a:r>
              <a:rPr lang="de-DE" b="0" dirty="0" err="1"/>
              <a:t>selected</a:t>
            </a:r>
            <a:r>
              <a:rPr lang="de-DE" b="0" dirty="0"/>
              <a:t> </a:t>
            </a:r>
            <a:r>
              <a:rPr lang="de-DE" b="0" dirty="0" err="1"/>
              <a:t>data</a:t>
            </a:r>
            <a:r>
              <a:rPr lang="de-DE" b="0" dirty="0"/>
              <a:t> in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system</a:t>
            </a:r>
            <a:r>
              <a:rPr lang="de-DE" b="0" dirty="0"/>
              <a:t> </a:t>
            </a:r>
            <a:r>
              <a:rPr lang="de-DE" b="0" dirty="0" err="1"/>
              <a:t>should</a:t>
            </a:r>
            <a:r>
              <a:rPr lang="de-DE" b="0" dirty="0"/>
              <a:t> </a:t>
            </a:r>
            <a:r>
              <a:rPr lang="de-DE" b="0" dirty="0" err="1"/>
              <a:t>be</a:t>
            </a:r>
            <a:r>
              <a:rPr lang="de-DE" b="0" dirty="0"/>
              <a:t> </a:t>
            </a:r>
            <a:r>
              <a:rPr lang="de-DE" b="0" dirty="0" err="1"/>
              <a:t>encrypted</a:t>
            </a:r>
            <a:r>
              <a:rPr lang="de-DE" b="0" dirty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4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charset="0"/>
              <a:buNone/>
            </a:pPr>
            <a:r>
              <a:rPr lang="en-US" sz="2400" dirty="0"/>
              <a:t>System Design I (previous lecture)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0. Overview of System Design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1. Design Goals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2. Subsystem Decomposition</a:t>
            </a:r>
          </a:p>
          <a:p>
            <a:endParaRPr lang="en-US" sz="2400" dirty="0"/>
          </a:p>
          <a:p>
            <a:pPr>
              <a:buFont typeface="Symbol" charset="0"/>
              <a:buNone/>
            </a:pPr>
            <a:r>
              <a:rPr lang="en-US" sz="2400" dirty="0"/>
              <a:t>System Design II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en-US" sz="2000" dirty="0"/>
              <a:t>Hardware/Software Mapping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dirty="0"/>
              <a:t>Persistent Data Management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/>
              <a:t>Global Resource Handling and Access Control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en-US" sz="2000" dirty="0"/>
              <a:t>Software Control</a:t>
            </a:r>
          </a:p>
          <a:p>
            <a:pPr lvl="1">
              <a:buFont typeface="Wingdings" charset="0"/>
              <a:buNone/>
            </a:pPr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14436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Access Matrix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7013"/>
            <a:ext cx="8229600" cy="5065712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on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r>
              <a:rPr lang="de-DE" b="1" dirty="0"/>
              <a:t>Access </a:t>
            </a:r>
            <a:r>
              <a:rPr lang="de-DE" b="1" dirty="0" err="1"/>
              <a:t>Right</a:t>
            </a:r>
            <a:r>
              <a:rPr lang="de-DE" b="1" dirty="0"/>
              <a:t>:</a:t>
            </a:r>
            <a:r>
              <a:rPr lang="de-DE" dirty="0"/>
              <a:t> An </a:t>
            </a:r>
            <a:r>
              <a:rPr lang="de-DE" dirty="0" err="1"/>
              <a:t>entry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on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70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Access Matrix Implementations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2400" dirty="0"/>
              <a:t>Global access table: Represents explicitly every cell in the matrix as a (actor,class, operation) tuple. </a:t>
            </a:r>
          </a:p>
          <a:p>
            <a:pPr lvl="1">
              <a:lnSpc>
                <a:spcPct val="80000"/>
              </a:lnSpc>
            </a:pPr>
            <a:r>
              <a:rPr lang="de-DE" sz="2000" dirty="0"/>
              <a:t>Determining if an actor has access to a specific object requires looking up the corresponding tuple. If no such tuple is found, access is denied.</a:t>
            </a:r>
          </a:p>
          <a:p>
            <a:pPr>
              <a:lnSpc>
                <a:spcPct val="80000"/>
              </a:lnSpc>
            </a:pPr>
            <a:r>
              <a:rPr lang="de-DE" sz="2400" dirty="0"/>
              <a:t>Access control list associates a list of (actor,operation) pairs with each class to be accessed. </a:t>
            </a:r>
          </a:p>
          <a:p>
            <a:pPr lvl="1">
              <a:lnSpc>
                <a:spcPct val="80000"/>
              </a:lnSpc>
            </a:pPr>
            <a:r>
              <a:rPr lang="de-DE" sz="2000" dirty="0"/>
              <a:t>Every time an object is accessed, its access list is checked for the corresponding actor and operation. </a:t>
            </a:r>
          </a:p>
          <a:p>
            <a:pPr lvl="1">
              <a:lnSpc>
                <a:spcPct val="80000"/>
              </a:lnSpc>
            </a:pPr>
            <a:r>
              <a:rPr lang="de-DE" sz="2000" dirty="0"/>
              <a:t>Example: guest list for a party. </a:t>
            </a:r>
          </a:p>
          <a:p>
            <a:pPr>
              <a:lnSpc>
                <a:spcPct val="80000"/>
              </a:lnSpc>
            </a:pPr>
            <a:r>
              <a:rPr lang="de-DE" sz="2400" dirty="0"/>
              <a:t>A capability associates a (class,operation) pair with an actor.</a:t>
            </a:r>
          </a:p>
          <a:p>
            <a:pPr lvl="1">
              <a:lnSpc>
                <a:spcPct val="80000"/>
              </a:lnSpc>
            </a:pPr>
            <a:r>
              <a:rPr lang="de-DE" sz="2000" dirty="0"/>
              <a:t> A capability provides an actor to gain control access to an object of the class described in the capability. </a:t>
            </a:r>
          </a:p>
          <a:p>
            <a:pPr lvl="1">
              <a:lnSpc>
                <a:spcPct val="80000"/>
              </a:lnSpc>
            </a:pPr>
            <a:r>
              <a:rPr lang="de-DE" sz="2000" dirty="0"/>
              <a:t>Example: An invitation card for a party.</a:t>
            </a:r>
          </a:p>
          <a:p>
            <a:pPr>
              <a:lnSpc>
                <a:spcPct val="80000"/>
              </a:lnSpc>
            </a:pPr>
            <a:r>
              <a:rPr lang="de-DE" sz="2400" dirty="0"/>
              <a:t>Which is the right implementation? </a:t>
            </a:r>
          </a:p>
        </p:txBody>
      </p:sp>
    </p:spTree>
    <p:extLst>
      <p:ext uri="{BB962C8B-B14F-4D97-AF65-F5344CB8AC3E}">
        <p14:creationId xmlns:p14="http://schemas.microsoft.com/office/powerpoint/2010/main" val="25826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Global Resource Questions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Does the system need authentication?</a:t>
            </a:r>
          </a:p>
          <a:p>
            <a:r>
              <a:rPr lang="en-US" sz="2400" dirty="0"/>
              <a:t>If yes, what is the authentication scheme?</a:t>
            </a:r>
          </a:p>
          <a:p>
            <a:pPr lvl="1"/>
            <a:r>
              <a:rPr lang="en-US" sz="2000" dirty="0"/>
              <a:t>User name and password? Access control list</a:t>
            </a:r>
          </a:p>
          <a:p>
            <a:pPr lvl="1"/>
            <a:r>
              <a:rPr lang="en-US" sz="2000" dirty="0"/>
              <a:t>Tickets? Capability-based</a:t>
            </a:r>
          </a:p>
          <a:p>
            <a:r>
              <a:rPr lang="en-US" sz="2400" dirty="0"/>
              <a:t>What is the user interface for authentication?</a:t>
            </a:r>
          </a:p>
          <a:p>
            <a:r>
              <a:rPr lang="en-US" sz="2400" dirty="0"/>
              <a:t>Does the system need a network-wide name server?</a:t>
            </a:r>
          </a:p>
          <a:p>
            <a:r>
              <a:rPr lang="en-US" sz="2400" dirty="0"/>
              <a:t>How is a service known to the rest of the system?</a:t>
            </a:r>
          </a:p>
          <a:p>
            <a:pPr lvl="1"/>
            <a:r>
              <a:rPr lang="en-US" sz="2000" dirty="0"/>
              <a:t>At runtime? At compile time?</a:t>
            </a:r>
          </a:p>
          <a:p>
            <a:pPr lvl="1"/>
            <a:r>
              <a:rPr lang="en-US" sz="2000" dirty="0"/>
              <a:t>By port?</a:t>
            </a:r>
          </a:p>
          <a:p>
            <a:pPr lvl="1"/>
            <a:r>
              <a:rPr lang="en-US" sz="2000" dirty="0"/>
              <a:t>By name?</a:t>
            </a:r>
          </a:p>
        </p:txBody>
      </p:sp>
    </p:spTree>
    <p:extLst>
      <p:ext uri="{BB962C8B-B14F-4D97-AF65-F5344CB8AC3E}">
        <p14:creationId xmlns:p14="http://schemas.microsoft.com/office/powerpoint/2010/main" val="223915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Decide on Software </a:t>
            </a:r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>
          <a:xfrm>
            <a:off x="251520" y="179388"/>
            <a:ext cx="8712968" cy="688975"/>
          </a:xfrm>
        </p:spPr>
        <p:txBody>
          <a:bodyPr/>
          <a:lstStyle/>
          <a:p>
            <a:r>
              <a:rPr lang="en-US" dirty="0" smtClean="0"/>
              <a:t>Decide </a:t>
            </a:r>
            <a:r>
              <a:rPr lang="en-US" dirty="0"/>
              <a:t>on Software </a:t>
            </a:r>
            <a:r>
              <a:rPr lang="en-US" dirty="0" smtClean="0"/>
              <a:t>Control</a:t>
            </a:r>
            <a:r>
              <a:rPr lang="en-US" altLang="zh-CN" dirty="0" smtClean="0"/>
              <a:t>//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endParaRPr lang="en-US" dirty="0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1800" y="1052735"/>
            <a:ext cx="8229600" cy="4881339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Choose implicit  control (non-procedural, declarative languages)</a:t>
            </a:r>
          </a:p>
          <a:p>
            <a:pPr lvl="1"/>
            <a:r>
              <a:rPr lang="en-US" dirty="0"/>
              <a:t>Rule-based systems </a:t>
            </a:r>
          </a:p>
          <a:p>
            <a:pPr lvl="1"/>
            <a:r>
              <a:rPr lang="en-US" dirty="0"/>
              <a:t>Logic programming </a:t>
            </a:r>
          </a:p>
          <a:p>
            <a:r>
              <a:rPr lang="en-US" dirty="0"/>
              <a:t>Choose explicit control (procedural languages): Centralized or decentralized</a:t>
            </a:r>
          </a:p>
        </p:txBody>
      </p:sp>
    </p:spTree>
    <p:extLst>
      <p:ext uri="{BB962C8B-B14F-4D97-AF65-F5344CB8AC3E}">
        <p14:creationId xmlns:p14="http://schemas.microsoft.com/office/powerpoint/2010/main" val="276743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47586"/>
            <a:ext cx="8229600" cy="5065712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Centralized control: </a:t>
            </a:r>
          </a:p>
          <a:p>
            <a:pPr lvl="1"/>
            <a:r>
              <a:rPr lang="en-US" sz="2000" dirty="0"/>
              <a:t>Procedure-driven control</a:t>
            </a:r>
          </a:p>
          <a:p>
            <a:pPr lvl="2"/>
            <a:r>
              <a:rPr lang="en-US" sz="2000" dirty="0"/>
              <a:t>Control resides within program code. Example: Main program calling procedures of subsystems.</a:t>
            </a:r>
          </a:p>
          <a:p>
            <a:pPr lvl="2"/>
            <a:r>
              <a:rPr lang="en-US" sz="2000" dirty="0"/>
              <a:t>Simple, easy to build, hard to maintain (high recompilation costs)</a:t>
            </a:r>
          </a:p>
          <a:p>
            <a:pPr lvl="1"/>
            <a:r>
              <a:rPr lang="en-US" sz="2000" dirty="0"/>
              <a:t>Event-driven control</a:t>
            </a:r>
          </a:p>
          <a:p>
            <a:pPr lvl="2"/>
            <a:r>
              <a:rPr lang="en-US" sz="2000" dirty="0"/>
              <a:t>Control resides within a dispatcher calling functions via callbacks.</a:t>
            </a:r>
          </a:p>
          <a:p>
            <a:pPr lvl="2"/>
            <a:r>
              <a:rPr lang="en-US" sz="2000" dirty="0"/>
              <a:t>Very flexible, good for the design of graphical user interfaces, easy to extend</a:t>
            </a:r>
          </a:p>
          <a:p>
            <a:pPr lvl="1"/>
            <a:r>
              <a:rPr lang="en-US" sz="2000" dirty="0" smtClean="0"/>
              <a:t>Threads</a:t>
            </a:r>
          </a:p>
          <a:p>
            <a:pPr lvl="2"/>
            <a:r>
              <a:rPr lang="en-US" sz="2000" dirty="0" smtClean="0"/>
              <a:t>A number of threads can be created, each responding to a different event</a:t>
            </a:r>
          </a:p>
          <a:p>
            <a:pPr lvl="2"/>
            <a:r>
              <a:rPr lang="en-US" sz="2000" dirty="0" smtClean="0"/>
              <a:t>It is the most intuitive of the three mechanisms, supports concurrency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4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262" y="179388"/>
            <a:ext cx="7932737" cy="688975"/>
          </a:xfrm>
          <a:noFill/>
          <a:ln/>
        </p:spPr>
        <p:txBody>
          <a:bodyPr/>
          <a:lstStyle/>
          <a:p>
            <a:r>
              <a:rPr lang="en-US" dirty="0"/>
              <a:t>Event-Driven Control Example: MVC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47586"/>
            <a:ext cx="8229600" cy="5065712"/>
          </a:xfrm>
          <a:noFill/>
          <a:ln/>
        </p:spPr>
        <p:txBody>
          <a:bodyPr/>
          <a:lstStyle/>
          <a:p>
            <a:r>
              <a:rPr lang="en-US"/>
              <a:t>Model-View-Controller Paradigm (Adele Goldberg, Smalltalk 80)</a:t>
            </a:r>
          </a:p>
          <a:p>
            <a:endParaRPr 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57225" y="2613025"/>
            <a:ext cx="7145338" cy="3054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214563" y="2713038"/>
            <a:ext cx="3482975" cy="976312"/>
          </a:xfrm>
          <a:prstGeom prst="rect">
            <a:avLst/>
          </a:prstGeom>
          <a:solidFill>
            <a:srgbClr val="66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451879" y="3060700"/>
            <a:ext cx="12909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0" u="sng">
                <a:solidFill>
                  <a:srgbClr val="000000"/>
                </a:solidFill>
                <a:latin typeface="Courier New" charset="0"/>
              </a:rPr>
              <a:t>:Control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211263" y="4716463"/>
            <a:ext cx="1477962" cy="72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556814" y="4940300"/>
            <a:ext cx="10138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0" u="sng">
                <a:solidFill>
                  <a:srgbClr val="000000"/>
                </a:solidFill>
                <a:latin typeface="Courier New" charset="0"/>
              </a:rPr>
              <a:t>:Model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1963738" y="3708400"/>
            <a:ext cx="1020762" cy="1017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92513" y="4841875"/>
            <a:ext cx="1227137" cy="7254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774756" y="5064125"/>
            <a:ext cx="87535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0" u="sng">
                <a:solidFill>
                  <a:srgbClr val="000000"/>
                </a:solidFill>
                <a:latin typeface="Courier New" charset="0"/>
              </a:rPr>
              <a:t>:View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5472113" y="4716463"/>
            <a:ext cx="1228725" cy="72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654356" y="4940300"/>
            <a:ext cx="87535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0" u="sng">
                <a:solidFill>
                  <a:srgbClr val="000000"/>
                </a:solidFill>
                <a:latin typeface="Courier New" charset="0"/>
              </a:rPr>
              <a:t>:View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475413" y="3714750"/>
            <a:ext cx="1227137" cy="7254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6657656" y="3937000"/>
            <a:ext cx="87535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0" u="sng">
                <a:solidFill>
                  <a:srgbClr val="000000"/>
                </a:solidFill>
                <a:latin typeface="Courier New" charset="0"/>
              </a:rPr>
              <a:t>:View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3975100" y="3714750"/>
            <a:ext cx="238125" cy="111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454525" y="3714750"/>
            <a:ext cx="1647825" cy="1004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4956175" y="3721100"/>
            <a:ext cx="1509713" cy="363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74834" y="4206875"/>
            <a:ext cx="259202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Model has changed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331424" y="4348163"/>
            <a:ext cx="10682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Update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4631586" y="4348163"/>
            <a:ext cx="10682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Update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133236" y="3971925"/>
            <a:ext cx="10682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Update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2470150" y="4191000"/>
            <a:ext cx="330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4197350" y="4298950"/>
            <a:ext cx="101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543550" y="426085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5810250" y="3829050"/>
            <a:ext cx="330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7735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868363"/>
            <a:ext cx="4024923" cy="5065712"/>
          </a:xfrm>
        </p:spPr>
        <p:txBody>
          <a:bodyPr/>
          <a:lstStyle/>
          <a:p>
            <a:r>
              <a:rPr lang="en-US" sz="2000" dirty="0" smtClean="0"/>
              <a:t>Multithreading Programming </a:t>
            </a:r>
            <a:endParaRPr lang="en-US" sz="2000" dirty="0"/>
          </a:p>
          <a:p>
            <a:pPr lvl="1"/>
            <a:r>
              <a:rPr lang="en-US" sz="1800" dirty="0"/>
              <a:t>Better resource utilization </a:t>
            </a:r>
          </a:p>
          <a:p>
            <a:pPr lvl="1"/>
            <a:r>
              <a:rPr lang="en-US" sz="1800" dirty="0"/>
              <a:t>Simpler program design in some situations </a:t>
            </a:r>
          </a:p>
          <a:p>
            <a:pPr lvl="1"/>
            <a:r>
              <a:rPr lang="en-US" sz="1800" dirty="0"/>
              <a:t>More responsive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777"/>
            <a:ext cx="2616167" cy="2592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3592" y="868363"/>
            <a:ext cx="4572000" cy="5355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/>
              <a:t>MyThread</a:t>
            </a:r>
            <a:r>
              <a:rPr lang="en-US" sz="1800" dirty="0"/>
              <a:t> extends Thread{</a:t>
            </a:r>
          </a:p>
          <a:p>
            <a:pPr algn="l"/>
            <a:r>
              <a:rPr lang="hu-HU" sz="1800" dirty="0"/>
              <a:t>private int a</a:t>
            </a:r>
            <a:r>
              <a:rPr lang="hu-HU" sz="1800" dirty="0" smtClean="0"/>
              <a:t>;</a:t>
            </a:r>
            <a:r>
              <a:rPr lang="en-US" sz="1800" dirty="0"/>
              <a:t> </a:t>
            </a:r>
          </a:p>
          <a:p>
            <a:pPr algn="l"/>
            <a:r>
              <a:rPr lang="en-US" sz="1800" dirty="0"/>
              <a:t>public </a:t>
            </a:r>
            <a:r>
              <a:rPr lang="en-US" sz="1800" dirty="0" err="1"/>
              <a:t>MyThread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a){</a:t>
            </a:r>
          </a:p>
          <a:p>
            <a:pPr algn="l"/>
            <a:r>
              <a:rPr lang="en-US" sz="1800" dirty="0" err="1"/>
              <a:t>this.a</a:t>
            </a:r>
            <a:r>
              <a:rPr lang="en-US" sz="1800" dirty="0"/>
              <a:t> = a</a:t>
            </a:r>
            <a:r>
              <a:rPr lang="en-US" sz="1800" dirty="0" smtClean="0"/>
              <a:t>; }</a:t>
            </a:r>
            <a:endParaRPr lang="en-US" sz="1800" dirty="0"/>
          </a:p>
          <a:p>
            <a:pPr algn="l"/>
            <a:r>
              <a:rPr lang="fi-FI" sz="1800" dirty="0" err="1"/>
              <a:t>public</a:t>
            </a:r>
            <a:r>
              <a:rPr lang="fi-FI" sz="1800" dirty="0"/>
              <a:t> </a:t>
            </a: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dirty="0" err="1"/>
              <a:t>run</a:t>
            </a:r>
            <a:r>
              <a:rPr lang="fi-FI" sz="1800" dirty="0"/>
              <a:t>(){</a:t>
            </a:r>
          </a:p>
          <a:p>
            <a:pPr algn="l"/>
            <a:r>
              <a:rPr lang="da-DK" sz="1800" dirty="0"/>
              <a:t>for (</a:t>
            </a:r>
            <a:r>
              <a:rPr lang="da-DK" sz="1800" dirty="0" err="1"/>
              <a:t>int</a:t>
            </a:r>
            <a:r>
              <a:rPr lang="da-DK" sz="1800" dirty="0"/>
              <a:t> i = 1; i &lt;= a; ++i){</a:t>
            </a:r>
          </a:p>
          <a:p>
            <a:pPr algn="l"/>
            <a:r>
              <a:rPr lang="de-DE" sz="1800" dirty="0" err="1"/>
              <a:t>System.out.println</a:t>
            </a:r>
            <a:r>
              <a:rPr lang="de-DE" sz="1800" dirty="0"/>
              <a:t>(</a:t>
            </a:r>
            <a:r>
              <a:rPr lang="de-DE" sz="1800" dirty="0" err="1"/>
              <a:t>getName</a:t>
            </a:r>
            <a:r>
              <a:rPr lang="de-DE" sz="1800" dirty="0"/>
              <a:t>() + " </a:t>
            </a:r>
            <a:r>
              <a:rPr lang="de-DE" sz="1800" dirty="0" err="1"/>
              <a:t>is</a:t>
            </a:r>
            <a:r>
              <a:rPr lang="de-DE" sz="1800" dirty="0"/>
              <a:t> " + i);</a:t>
            </a:r>
          </a:p>
          <a:p>
            <a:pPr algn="l"/>
            <a:r>
              <a:rPr lang="en-US" sz="1800" dirty="0" smtClean="0"/>
              <a:t>Try{ </a:t>
            </a:r>
            <a:r>
              <a:rPr lang="nl-NL" sz="1800" dirty="0" smtClean="0"/>
              <a:t>sleep</a:t>
            </a:r>
            <a:r>
              <a:rPr lang="nl-NL" sz="1800" dirty="0"/>
              <a:t>(1000)</a:t>
            </a:r>
            <a:r>
              <a:rPr lang="nl-NL" sz="1800" dirty="0" smtClean="0"/>
              <a:t>; </a:t>
            </a:r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catch(</a:t>
            </a:r>
            <a:r>
              <a:rPr lang="en-US" sz="1800" dirty="0" err="1"/>
              <a:t>InterruptedException</a:t>
            </a:r>
            <a:r>
              <a:rPr lang="en-US" sz="1800" dirty="0"/>
              <a:t> e){}</a:t>
            </a:r>
          </a:p>
          <a:p>
            <a:pPr algn="l"/>
            <a:r>
              <a:rPr lang="en-US" sz="1800" dirty="0" smtClean="0"/>
              <a:t>}</a:t>
            </a:r>
            <a:r>
              <a:rPr lang="en-US" sz="1800" dirty="0"/>
              <a:t> </a:t>
            </a:r>
            <a:r>
              <a:rPr lang="en-US" sz="1800" dirty="0" smtClean="0"/>
              <a:t> }</a:t>
            </a:r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 algn="l"/>
            <a:r>
              <a:rPr lang="en-US" sz="1800" dirty="0"/>
              <a:t> </a:t>
            </a:r>
          </a:p>
          <a:p>
            <a:pPr algn="l"/>
            <a:r>
              <a:rPr lang="en-US" sz="1800" dirty="0"/>
              <a:t>class </a:t>
            </a:r>
            <a:r>
              <a:rPr lang="en-US" sz="1800" dirty="0" err="1"/>
              <a:t>MainMyThread</a:t>
            </a:r>
            <a:r>
              <a:rPr lang="en-US" sz="1800" dirty="0"/>
              <a:t>{</a:t>
            </a:r>
          </a:p>
          <a:p>
            <a:pPr algn="l"/>
            <a:r>
              <a:rPr lang="fi-FI" sz="1800" dirty="0" err="1"/>
              <a:t>public</a:t>
            </a:r>
            <a:r>
              <a:rPr lang="fi-FI" sz="1800" dirty="0"/>
              <a:t> </a:t>
            </a:r>
            <a:r>
              <a:rPr lang="fi-FI" sz="1800" dirty="0" err="1"/>
              <a:t>static</a:t>
            </a:r>
            <a:r>
              <a:rPr lang="fi-FI" sz="1800" dirty="0"/>
              <a:t> </a:t>
            </a:r>
            <a:r>
              <a:rPr lang="fi-FI" sz="1800" dirty="0" err="1"/>
              <a:t>void</a:t>
            </a:r>
            <a:r>
              <a:rPr lang="fi-FI" sz="1800" dirty="0"/>
              <a:t> </a:t>
            </a:r>
            <a:r>
              <a:rPr lang="fi-FI" sz="1800" dirty="0" err="1"/>
              <a:t>main(String</a:t>
            </a:r>
            <a:r>
              <a:rPr lang="fi-FI" sz="1800" dirty="0"/>
              <a:t> </a:t>
            </a:r>
            <a:r>
              <a:rPr lang="fi-FI" sz="1800" dirty="0" err="1"/>
              <a:t>args</a:t>
            </a:r>
            <a:r>
              <a:rPr lang="fi-FI" sz="1800" dirty="0"/>
              <a:t>[]){</a:t>
            </a:r>
          </a:p>
          <a:p>
            <a:pPr algn="l"/>
            <a:r>
              <a:rPr lang="en-US" sz="1800" dirty="0" err="1"/>
              <a:t>MyThread</a:t>
            </a:r>
            <a:r>
              <a:rPr lang="en-US" sz="1800" dirty="0"/>
              <a:t> thr1, thr2;</a:t>
            </a:r>
          </a:p>
          <a:p>
            <a:pPr algn="l"/>
            <a:r>
              <a:rPr lang="en-US" sz="1800" dirty="0"/>
              <a:t>thr1 = new </a:t>
            </a:r>
            <a:r>
              <a:rPr lang="en-US" sz="1800" dirty="0" err="1"/>
              <a:t>MyThread</a:t>
            </a:r>
            <a:r>
              <a:rPr lang="en-US" sz="1800" dirty="0"/>
              <a:t>(5);</a:t>
            </a:r>
          </a:p>
          <a:p>
            <a:pPr algn="l"/>
            <a:r>
              <a:rPr lang="en-US" sz="1800" dirty="0"/>
              <a:t>thr2 = new </a:t>
            </a:r>
            <a:r>
              <a:rPr lang="en-US" sz="1800" dirty="0" err="1"/>
              <a:t>MyThread</a:t>
            </a:r>
            <a:r>
              <a:rPr lang="en-US" sz="1800" dirty="0"/>
              <a:t>(10);</a:t>
            </a:r>
          </a:p>
          <a:p>
            <a:pPr algn="l"/>
            <a:r>
              <a:rPr lang="en-US" sz="1800" dirty="0"/>
              <a:t>thr1.start();</a:t>
            </a:r>
          </a:p>
          <a:p>
            <a:pPr algn="l"/>
            <a:r>
              <a:rPr lang="en-US" sz="1800" dirty="0"/>
              <a:t>thr2.start();</a:t>
            </a:r>
          </a:p>
          <a:p>
            <a:pPr algn="l"/>
            <a:r>
              <a:rPr lang="en-US" sz="1800" dirty="0" smtClean="0"/>
              <a:t>} }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187624" y="30723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Thread</a:t>
            </a:r>
            <a:r>
              <a:rPr lang="en-US" sz="1600" dirty="0"/>
              <a:t>-0 is 1</a:t>
            </a:r>
          </a:p>
          <a:p>
            <a:r>
              <a:rPr lang="en-US" sz="1600" dirty="0"/>
              <a:t>Thread-1 is 1</a:t>
            </a:r>
          </a:p>
          <a:p>
            <a:r>
              <a:rPr lang="en-US" sz="1600" dirty="0"/>
              <a:t>Thread-0 is 2</a:t>
            </a:r>
          </a:p>
          <a:p>
            <a:r>
              <a:rPr lang="en-US" sz="1600" dirty="0"/>
              <a:t>Thread-1 is 2</a:t>
            </a:r>
          </a:p>
          <a:p>
            <a:r>
              <a:rPr lang="en-US" sz="1600" dirty="0"/>
              <a:t>Thread-0 is 3</a:t>
            </a:r>
          </a:p>
          <a:p>
            <a:r>
              <a:rPr lang="en-US" sz="1600" dirty="0"/>
              <a:t>Thread-1 is 3</a:t>
            </a:r>
          </a:p>
          <a:p>
            <a:r>
              <a:rPr lang="en-US" sz="1600" dirty="0"/>
              <a:t>Thread-0 is 4</a:t>
            </a:r>
          </a:p>
          <a:p>
            <a:r>
              <a:rPr lang="en-US" sz="1600" dirty="0"/>
              <a:t>Thread-1 is 4</a:t>
            </a:r>
          </a:p>
          <a:p>
            <a:r>
              <a:rPr lang="en-US" sz="1600" dirty="0"/>
              <a:t>Thread-0 is 5</a:t>
            </a:r>
          </a:p>
          <a:p>
            <a:r>
              <a:rPr lang="en-US" sz="1600" dirty="0"/>
              <a:t>Thread-1 is 5</a:t>
            </a:r>
          </a:p>
          <a:p>
            <a:r>
              <a:rPr lang="en-US" sz="1600" dirty="0"/>
              <a:t>Thread-1 is 6</a:t>
            </a:r>
          </a:p>
          <a:p>
            <a:r>
              <a:rPr lang="en-US" sz="1600" dirty="0"/>
              <a:t>Thread-1 is 7</a:t>
            </a:r>
          </a:p>
          <a:p>
            <a:r>
              <a:rPr lang="en-US" sz="1600" dirty="0"/>
              <a:t>Thread-1 is 8</a:t>
            </a:r>
          </a:p>
          <a:p>
            <a:r>
              <a:rPr lang="en-US" sz="1600" dirty="0"/>
              <a:t>Thread-1 is 9</a:t>
            </a:r>
          </a:p>
          <a:p>
            <a:r>
              <a:rPr lang="en-US" sz="1600" dirty="0"/>
              <a:t>Thread-1 is 10</a:t>
            </a:r>
          </a:p>
        </p:txBody>
      </p:sp>
    </p:spTree>
    <p:extLst>
      <p:ext uri="{BB962C8B-B14F-4D97-AF65-F5344CB8AC3E}">
        <p14:creationId xmlns:p14="http://schemas.microsoft.com/office/powerpoint/2010/main" val="4517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Control (continued)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31800" y="907274"/>
            <a:ext cx="8229600" cy="5065712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Decentralized control</a:t>
            </a:r>
          </a:p>
          <a:p>
            <a:pPr lvl="1"/>
            <a:r>
              <a:rPr lang="en-US" dirty="0"/>
              <a:t>Control resides in several independent objects. </a:t>
            </a:r>
          </a:p>
          <a:p>
            <a:pPr lvl="1"/>
            <a:r>
              <a:rPr lang="en-US" dirty="0"/>
              <a:t>Possible speedup by mapping the objects on different processors, increased communication overhead. </a:t>
            </a:r>
          </a:p>
          <a:p>
            <a:pPr lvl="1"/>
            <a:r>
              <a:rPr lang="en-US" dirty="0"/>
              <a:t>Example: Message based system. </a:t>
            </a:r>
            <a:r>
              <a:rPr lang="en-US" sz="2000" dirty="0"/>
              <a:t/>
            </a:r>
            <a:br>
              <a:rPr lang="en-US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009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00166" y="179388"/>
            <a:ext cx="7643834" cy="688975"/>
          </a:xfrm>
        </p:spPr>
        <p:txBody>
          <a:bodyPr/>
          <a:lstStyle/>
          <a:p>
            <a:r>
              <a:rPr lang="en-US" dirty="0"/>
              <a:t>Centralized vs. Decentralized Designs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00" y="927100"/>
            <a:ext cx="8255000" cy="5541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Should you  use a centralized or decentralized design?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Take the sequence diagrams and control objects from the analysis model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Check the participation of the control objects in the sequence diagrams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If sequence diagram looks more like a fork: Centralized design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 sequence diagram looks more like a stair:  Decentralized design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Centralized Design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One control object or subsystem ("spider") controls everything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Pro: Change in the control structure is very easy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Con: The single </a:t>
            </a:r>
            <a:r>
              <a:rPr lang="en-US" sz="2000" dirty="0" err="1"/>
              <a:t>conctrol</a:t>
            </a:r>
            <a:r>
              <a:rPr lang="en-US" sz="2000" dirty="0"/>
              <a:t> </a:t>
            </a:r>
            <a:r>
              <a:rPr lang="en-US" sz="2000" dirty="0" err="1"/>
              <a:t>ojbect</a:t>
            </a:r>
            <a:r>
              <a:rPr lang="en-US" sz="2000" dirty="0"/>
              <a:t> is a possible performance bottleneck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Decentralized Design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Not a single object is in control, control is distributed, That means, there is more than one control object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Con: The responsibility is spread out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Pro: Fits nicely into object-oriented development</a:t>
            </a:r>
          </a:p>
        </p:txBody>
      </p:sp>
    </p:spTree>
    <p:extLst>
      <p:ext uri="{BB962C8B-B14F-4D97-AF65-F5344CB8AC3E}">
        <p14:creationId xmlns:p14="http://schemas.microsoft.com/office/powerpoint/2010/main" val="62812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64162" y="5643563"/>
            <a:ext cx="21031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Describe boundary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98368" y="5821363"/>
            <a:ext cx="12363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conditions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168775" y="5389563"/>
            <a:ext cx="2109788" cy="820737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5006" y="1336675"/>
            <a:ext cx="74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Define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062993" y="1314450"/>
            <a:ext cx="74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Define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815730" y="1492250"/>
            <a:ext cx="12363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subsystems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459282" y="2092325"/>
            <a:ext cx="151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Map subsystems</a:t>
            </a:r>
            <a:endParaRPr lang="en-US">
              <a:latin typeface="Lucida Sans Typewriter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67459" y="2268538"/>
            <a:ext cx="12981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to hardware/</a:t>
            </a:r>
            <a:endParaRPr lang="en-US">
              <a:latin typeface="Lucida Sans Typewriter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845631" y="3046413"/>
            <a:ext cx="74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Manage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721999" y="4689475"/>
            <a:ext cx="9890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Select a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412126" y="3911600"/>
            <a:ext cx="16072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Define access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214688" y="1482725"/>
            <a:ext cx="2222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3214688" y="1416050"/>
            <a:ext cx="222250" cy="133350"/>
          </a:xfrm>
          <a:custGeom>
            <a:avLst/>
            <a:gdLst>
              <a:gd name="T0" fmla="*/ 0 w 140"/>
              <a:gd name="T1" fmla="*/ 0 h 84"/>
              <a:gd name="T2" fmla="*/ 140 w 140"/>
              <a:gd name="T3" fmla="*/ 42 h 84"/>
              <a:gd name="T4" fmla="*/ 0 w 140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84">
                <a:moveTo>
                  <a:pt x="0" y="0"/>
                </a:moveTo>
                <a:lnTo>
                  <a:pt x="140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438400" y="1482725"/>
            <a:ext cx="7762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528638" y="1082675"/>
            <a:ext cx="1931987" cy="820738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3459163" y="1082675"/>
            <a:ext cx="1952625" cy="820738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4168775" y="1947863"/>
            <a:ext cx="2109788" cy="822325"/>
          </a:xfrm>
          <a:prstGeom prst="roundRect">
            <a:avLst>
              <a:gd name="adj" fmla="val 48551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4168775" y="2792413"/>
            <a:ext cx="2109788" cy="820737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4168775" y="3657600"/>
            <a:ext cx="2109788" cy="820738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4168775" y="4522788"/>
            <a:ext cx="2109788" cy="822325"/>
          </a:xfrm>
          <a:prstGeom prst="roundRect">
            <a:avLst>
              <a:gd name="adj" fmla="val 48551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44111" y="1514475"/>
            <a:ext cx="1483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design goals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4288495" y="3224213"/>
            <a:ext cx="1854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persistent data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225885" y="4089400"/>
            <a:ext cx="1978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control policies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846424" y="4865688"/>
            <a:ext cx="74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global 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879850" y="5788025"/>
            <a:ext cx="2444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9" name="Freeform 33"/>
          <p:cNvSpPr>
            <a:spLocks/>
          </p:cNvSpPr>
          <p:nvPr/>
        </p:nvSpPr>
        <p:spPr bwMode="auto">
          <a:xfrm>
            <a:off x="3879850" y="5721350"/>
            <a:ext cx="244475" cy="133350"/>
          </a:xfrm>
          <a:custGeom>
            <a:avLst/>
            <a:gdLst>
              <a:gd name="T0" fmla="*/ 0 w 154"/>
              <a:gd name="T1" fmla="*/ 0 h 84"/>
              <a:gd name="T2" fmla="*/ 154 w 154"/>
              <a:gd name="T3" fmla="*/ 42 h 84"/>
              <a:gd name="T4" fmla="*/ 0 w 154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84">
                <a:moveTo>
                  <a:pt x="0" y="0"/>
                </a:moveTo>
                <a:lnTo>
                  <a:pt x="154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3770313" y="1881188"/>
            <a:ext cx="109537" cy="3906837"/>
          </a:xfrm>
          <a:custGeom>
            <a:avLst/>
            <a:gdLst>
              <a:gd name="T0" fmla="*/ 0 w 69"/>
              <a:gd name="T1" fmla="*/ 0 h 2461"/>
              <a:gd name="T2" fmla="*/ 0 w 69"/>
              <a:gd name="T3" fmla="*/ 2461 h 2461"/>
              <a:gd name="T4" fmla="*/ 69 w 69"/>
              <a:gd name="T5" fmla="*/ 2461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2461">
                <a:moveTo>
                  <a:pt x="0" y="0"/>
                </a:moveTo>
                <a:lnTo>
                  <a:pt x="0" y="2461"/>
                </a:lnTo>
                <a:lnTo>
                  <a:pt x="69" y="246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3902075" y="2281238"/>
            <a:ext cx="244475" cy="133350"/>
          </a:xfrm>
          <a:custGeom>
            <a:avLst/>
            <a:gdLst>
              <a:gd name="T0" fmla="*/ 0 w 154"/>
              <a:gd name="T1" fmla="*/ 0 h 84"/>
              <a:gd name="T2" fmla="*/ 154 w 154"/>
              <a:gd name="T3" fmla="*/ 42 h 84"/>
              <a:gd name="T4" fmla="*/ 0 w 154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84">
                <a:moveTo>
                  <a:pt x="0" y="0"/>
                </a:moveTo>
                <a:lnTo>
                  <a:pt x="154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3902075" y="2347913"/>
            <a:ext cx="2444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3770313" y="2347913"/>
            <a:ext cx="1317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3902075" y="3190875"/>
            <a:ext cx="2444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3902075" y="3124200"/>
            <a:ext cx="244475" cy="133350"/>
          </a:xfrm>
          <a:custGeom>
            <a:avLst/>
            <a:gdLst>
              <a:gd name="T0" fmla="*/ 0 w 154"/>
              <a:gd name="T1" fmla="*/ 0 h 84"/>
              <a:gd name="T2" fmla="*/ 154 w 154"/>
              <a:gd name="T3" fmla="*/ 42 h 84"/>
              <a:gd name="T4" fmla="*/ 0 w 154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84">
                <a:moveTo>
                  <a:pt x="0" y="0"/>
                </a:moveTo>
                <a:lnTo>
                  <a:pt x="154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3770313" y="3190875"/>
            <a:ext cx="1317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879850" y="4057650"/>
            <a:ext cx="2444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8" name="Freeform 42"/>
          <p:cNvSpPr>
            <a:spLocks/>
          </p:cNvSpPr>
          <p:nvPr/>
        </p:nvSpPr>
        <p:spPr bwMode="auto">
          <a:xfrm>
            <a:off x="3879850" y="3990975"/>
            <a:ext cx="244475" cy="133350"/>
          </a:xfrm>
          <a:custGeom>
            <a:avLst/>
            <a:gdLst>
              <a:gd name="T0" fmla="*/ 0 w 154"/>
              <a:gd name="T1" fmla="*/ 0 h 84"/>
              <a:gd name="T2" fmla="*/ 154 w 154"/>
              <a:gd name="T3" fmla="*/ 42 h 84"/>
              <a:gd name="T4" fmla="*/ 0 w 154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84">
                <a:moveTo>
                  <a:pt x="0" y="0"/>
                </a:moveTo>
                <a:lnTo>
                  <a:pt x="154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H="1">
            <a:off x="3770313" y="4057650"/>
            <a:ext cx="10953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924300" y="4922838"/>
            <a:ext cx="2222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1" name="Freeform 45"/>
          <p:cNvSpPr>
            <a:spLocks/>
          </p:cNvSpPr>
          <p:nvPr/>
        </p:nvSpPr>
        <p:spPr bwMode="auto">
          <a:xfrm>
            <a:off x="3924300" y="4856163"/>
            <a:ext cx="222250" cy="133350"/>
          </a:xfrm>
          <a:custGeom>
            <a:avLst/>
            <a:gdLst>
              <a:gd name="T0" fmla="*/ 0 w 140"/>
              <a:gd name="T1" fmla="*/ 0 h 84"/>
              <a:gd name="T2" fmla="*/ 140 w 140"/>
              <a:gd name="T3" fmla="*/ 42 h 84"/>
              <a:gd name="T4" fmla="*/ 0 w 140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84">
                <a:moveTo>
                  <a:pt x="0" y="0"/>
                </a:moveTo>
                <a:lnTo>
                  <a:pt x="140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3770313" y="4922838"/>
            <a:ext cx="1539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H="1">
            <a:off x="5367338" y="1658938"/>
            <a:ext cx="2444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4" name="Freeform 48"/>
          <p:cNvSpPr>
            <a:spLocks/>
          </p:cNvSpPr>
          <p:nvPr/>
        </p:nvSpPr>
        <p:spPr bwMode="auto">
          <a:xfrm>
            <a:off x="5367338" y="1593850"/>
            <a:ext cx="222250" cy="131763"/>
          </a:xfrm>
          <a:custGeom>
            <a:avLst/>
            <a:gdLst>
              <a:gd name="T0" fmla="*/ 140 w 140"/>
              <a:gd name="T1" fmla="*/ 83 h 83"/>
              <a:gd name="T2" fmla="*/ 0 w 140"/>
              <a:gd name="T3" fmla="*/ 41 h 83"/>
              <a:gd name="T4" fmla="*/ 140 w 140"/>
              <a:gd name="T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83">
                <a:moveTo>
                  <a:pt x="140" y="83"/>
                </a:moveTo>
                <a:lnTo>
                  <a:pt x="0" y="41"/>
                </a:lnTo>
                <a:lnTo>
                  <a:pt x="14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5" name="Freeform 49"/>
          <p:cNvSpPr>
            <a:spLocks/>
          </p:cNvSpPr>
          <p:nvPr/>
        </p:nvSpPr>
        <p:spPr bwMode="auto">
          <a:xfrm>
            <a:off x="5611813" y="1658938"/>
            <a:ext cx="1044575" cy="4129087"/>
          </a:xfrm>
          <a:custGeom>
            <a:avLst/>
            <a:gdLst>
              <a:gd name="T0" fmla="*/ 658 w 658"/>
              <a:gd name="T1" fmla="*/ 2601 h 2601"/>
              <a:gd name="T2" fmla="*/ 658 w 658"/>
              <a:gd name="T3" fmla="*/ 0 h 2601"/>
              <a:gd name="T4" fmla="*/ 0 w 658"/>
              <a:gd name="T5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8" h="2601">
                <a:moveTo>
                  <a:pt x="658" y="2601"/>
                </a:moveTo>
                <a:lnTo>
                  <a:pt x="658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6256338" y="4922838"/>
            <a:ext cx="4000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6256338" y="4057650"/>
            <a:ext cx="4000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8" name="Line 52"/>
          <p:cNvSpPr>
            <a:spLocks noChangeShapeType="1"/>
          </p:cNvSpPr>
          <p:nvPr/>
        </p:nvSpPr>
        <p:spPr bwMode="auto">
          <a:xfrm>
            <a:off x="6256338" y="3190875"/>
            <a:ext cx="4000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6256338" y="2347913"/>
            <a:ext cx="4000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6256338" y="5788025"/>
            <a:ext cx="4000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7091440" y="1314450"/>
            <a:ext cx="11126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Implement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7030418" y="1492250"/>
            <a:ext cx="12363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subsystems</a:t>
            </a:r>
            <a:endParaRPr lang="en-US" sz="2800">
              <a:latin typeface="Lucida Sans Typewriter" charset="0"/>
            </a:endParaRPr>
          </a:p>
        </p:txBody>
      </p:sp>
      <p:sp>
        <p:nvSpPr>
          <p:cNvPr id="53" name="AutoShape 57"/>
          <p:cNvSpPr>
            <a:spLocks noChangeArrowheads="1"/>
          </p:cNvSpPr>
          <p:nvPr/>
        </p:nvSpPr>
        <p:spPr bwMode="auto">
          <a:xfrm>
            <a:off x="6677025" y="1082675"/>
            <a:ext cx="1931988" cy="820738"/>
          </a:xfrm>
          <a:prstGeom prst="roundRect">
            <a:avLst>
              <a:gd name="adj" fmla="val 4864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6434138" y="1438275"/>
            <a:ext cx="2222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5" name="Freeform 59"/>
          <p:cNvSpPr>
            <a:spLocks/>
          </p:cNvSpPr>
          <p:nvPr/>
        </p:nvSpPr>
        <p:spPr bwMode="auto">
          <a:xfrm>
            <a:off x="6434138" y="1371600"/>
            <a:ext cx="222250" cy="133350"/>
          </a:xfrm>
          <a:custGeom>
            <a:avLst/>
            <a:gdLst>
              <a:gd name="T0" fmla="*/ 0 w 140"/>
              <a:gd name="T1" fmla="*/ 0 h 84"/>
              <a:gd name="T2" fmla="*/ 140 w 140"/>
              <a:gd name="T3" fmla="*/ 42 h 84"/>
              <a:gd name="T4" fmla="*/ 0 w 140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84">
                <a:moveTo>
                  <a:pt x="0" y="0"/>
                </a:moveTo>
                <a:lnTo>
                  <a:pt x="140" y="42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389563" y="1438275"/>
            <a:ext cx="10445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5367338" y="1238250"/>
            <a:ext cx="2444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8" name="Freeform 62"/>
          <p:cNvSpPr>
            <a:spLocks/>
          </p:cNvSpPr>
          <p:nvPr/>
        </p:nvSpPr>
        <p:spPr bwMode="auto">
          <a:xfrm>
            <a:off x="5367338" y="1171575"/>
            <a:ext cx="222250" cy="133350"/>
          </a:xfrm>
          <a:custGeom>
            <a:avLst/>
            <a:gdLst>
              <a:gd name="T0" fmla="*/ 140 w 140"/>
              <a:gd name="T1" fmla="*/ 84 h 84"/>
              <a:gd name="T2" fmla="*/ 0 w 140"/>
              <a:gd name="T3" fmla="*/ 42 h 84"/>
              <a:gd name="T4" fmla="*/ 140 w 140"/>
              <a:gd name="T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84">
                <a:moveTo>
                  <a:pt x="140" y="84"/>
                </a:moveTo>
                <a:lnTo>
                  <a:pt x="0" y="42"/>
                </a:lnTo>
                <a:lnTo>
                  <a:pt x="14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5611813" y="1238250"/>
            <a:ext cx="11096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296221" y="2446338"/>
            <a:ext cx="1839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software platform</a:t>
            </a:r>
            <a:endParaRPr lang="en-US">
              <a:latin typeface="Lucida Sans Typewriter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382245" y="5043488"/>
            <a:ext cx="14875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control flow</a:t>
            </a:r>
            <a:endParaRPr lang="en-US" sz="280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 Boundary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Conditions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000" dirty="0"/>
              <a:t>Most of the system design effort is concerned with steady-state behavior.</a:t>
            </a:r>
          </a:p>
          <a:p>
            <a:r>
              <a:rPr lang="en-US" sz="2000" dirty="0"/>
              <a:t>However, the system design phase must also address the initiation and finalization of the system. This is addressed by a set of new uses cases called administration use cases</a:t>
            </a:r>
          </a:p>
          <a:p>
            <a:pPr lvl="1"/>
            <a:r>
              <a:rPr lang="en-US" sz="1800" dirty="0"/>
              <a:t>Initialization </a:t>
            </a:r>
          </a:p>
          <a:p>
            <a:pPr lvl="2"/>
            <a:r>
              <a:rPr lang="en-US" sz="1800" dirty="0"/>
              <a:t>Describes how the system is brought from an non initialized state to steady-state ("startup use cases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Termination</a:t>
            </a:r>
          </a:p>
          <a:p>
            <a:pPr lvl="2"/>
            <a:r>
              <a:rPr lang="en-US" sz="1800" dirty="0"/>
              <a:t>Describes what resources are cleaned up and which systems are notified upon termination ("termination use cases").</a:t>
            </a:r>
          </a:p>
          <a:p>
            <a:pPr lvl="1"/>
            <a:r>
              <a:rPr lang="en-US" sz="1800" dirty="0"/>
              <a:t>Failure</a:t>
            </a:r>
          </a:p>
          <a:p>
            <a:pPr lvl="2"/>
            <a:r>
              <a:rPr lang="en-US" sz="1800" dirty="0"/>
              <a:t>Many possible causes: Bugs, errors, external problems (power supply). </a:t>
            </a:r>
          </a:p>
          <a:p>
            <a:pPr lvl="2"/>
            <a:r>
              <a:rPr lang="en-US" sz="1800" dirty="0"/>
              <a:t>Good system design foresees fatal failures (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failure use cases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7589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179388"/>
            <a:ext cx="7572396" cy="688975"/>
          </a:xfrm>
        </p:spPr>
        <p:txBody>
          <a:bodyPr/>
          <a:lstStyle/>
          <a:p>
            <a:r>
              <a:rPr lang="de-DE" sz="2400" dirty="0"/>
              <a:t>Example: Administrative Use cases for MyTrip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Administration use cases for MyTrip (UML use case diagram).</a:t>
            </a:r>
          </a:p>
          <a:p>
            <a:r>
              <a:rPr lang="en-US"/>
              <a:t>An additional subsystems that was found during system design is the server. For this new subsystem we need to define use cases. </a:t>
            </a:r>
          </a:p>
          <a:p>
            <a:r>
              <a:rPr lang="en-US">
                <a:latin typeface="Courier New" charset="0"/>
              </a:rPr>
              <a:t>ManageServer</a:t>
            </a:r>
            <a:r>
              <a:rPr lang="en-US"/>
              <a:t> includes all the functions necessary to start up and shutdown the server.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ManageServer Use Case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5011738" y="4052888"/>
            <a:ext cx="1577975" cy="666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1490663" y="2609850"/>
            <a:ext cx="442912" cy="777875"/>
            <a:chOff x="906" y="1119"/>
            <a:chExt cx="279" cy="490"/>
          </a:xfrm>
        </p:grpSpPr>
        <p:sp>
          <p:nvSpPr>
            <p:cNvPr id="198662" name="Freeform 6"/>
            <p:cNvSpPr>
              <a:spLocks/>
            </p:cNvSpPr>
            <p:nvPr/>
          </p:nvSpPr>
          <p:spPr bwMode="auto">
            <a:xfrm>
              <a:off x="906" y="1217"/>
              <a:ext cx="139" cy="392"/>
            </a:xfrm>
            <a:custGeom>
              <a:avLst/>
              <a:gdLst>
                <a:gd name="T0" fmla="*/ 139 w 139"/>
                <a:gd name="T1" fmla="*/ 0 h 392"/>
                <a:gd name="T2" fmla="*/ 139 w 139"/>
                <a:gd name="T3" fmla="*/ 252 h 392"/>
                <a:gd name="T4" fmla="*/ 0 w 139"/>
                <a:gd name="T5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92">
                  <a:moveTo>
                    <a:pt x="139" y="0"/>
                  </a:moveTo>
                  <a:lnTo>
                    <a:pt x="139" y="252"/>
                  </a:lnTo>
                  <a:lnTo>
                    <a:pt x="0" y="3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1045" y="1469"/>
              <a:ext cx="140" cy="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906" y="1329"/>
              <a:ext cx="2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65" name="Oval 9"/>
            <p:cNvSpPr>
              <a:spLocks noChangeArrowheads="1"/>
            </p:cNvSpPr>
            <p:nvPr/>
          </p:nvSpPr>
          <p:spPr bwMode="auto">
            <a:xfrm>
              <a:off x="975" y="1119"/>
              <a:ext cx="140" cy="14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795338" y="3463925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PlanningService</a:t>
            </a:r>
            <a:endParaRPr lang="en-US" sz="1600" b="0"/>
          </a:p>
        </p:txBody>
      </p:sp>
      <p:sp>
        <p:nvSpPr>
          <p:cNvPr id="198671" name="Oval 15"/>
          <p:cNvSpPr>
            <a:spLocks noChangeArrowheads="1"/>
          </p:cNvSpPr>
          <p:nvPr/>
        </p:nvSpPr>
        <p:spPr bwMode="auto">
          <a:xfrm>
            <a:off x="3897313" y="3675063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3730625" y="4217988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ManageServer</a:t>
            </a:r>
            <a:endParaRPr lang="en-US" sz="1600" b="0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2192338" y="3321050"/>
            <a:ext cx="1554162" cy="5762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917575" y="3641725"/>
            <a:ext cx="1589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Administrator</a:t>
            </a:r>
            <a:endParaRPr lang="en-US" sz="1600" b="0"/>
          </a:p>
        </p:txBody>
      </p:sp>
      <p:sp>
        <p:nvSpPr>
          <p:cNvPr id="198677" name="Oval 21"/>
          <p:cNvSpPr>
            <a:spLocks noChangeArrowheads="1"/>
          </p:cNvSpPr>
          <p:nvPr/>
        </p:nvSpPr>
        <p:spPr bwMode="auto">
          <a:xfrm>
            <a:off x="6792913" y="2787650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8" name="Rectangle 22"/>
          <p:cNvSpPr>
            <a:spLocks noChangeArrowheads="1"/>
          </p:cNvSpPr>
          <p:nvPr/>
        </p:nvSpPr>
        <p:spPr bwMode="auto">
          <a:xfrm>
            <a:off x="6686550" y="3330575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StartServer</a:t>
            </a:r>
            <a:endParaRPr lang="en-US" sz="1600" b="0"/>
          </a:p>
        </p:txBody>
      </p:sp>
      <p:sp>
        <p:nvSpPr>
          <p:cNvPr id="198679" name="Oval 23"/>
          <p:cNvSpPr>
            <a:spLocks noChangeArrowheads="1"/>
          </p:cNvSpPr>
          <p:nvPr/>
        </p:nvSpPr>
        <p:spPr bwMode="auto">
          <a:xfrm>
            <a:off x="6815138" y="3675063"/>
            <a:ext cx="1131887" cy="4889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0" name="Rectangle 24"/>
          <p:cNvSpPr>
            <a:spLocks noChangeArrowheads="1"/>
          </p:cNvSpPr>
          <p:nvPr/>
        </p:nvSpPr>
        <p:spPr bwMode="auto">
          <a:xfrm>
            <a:off x="6526213" y="4217988"/>
            <a:ext cx="171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ShutdownServer</a:t>
            </a:r>
            <a:endParaRPr lang="en-US" sz="1600" b="0"/>
          </a:p>
        </p:txBody>
      </p:sp>
      <p:sp>
        <p:nvSpPr>
          <p:cNvPr id="198681" name="Oval 25"/>
          <p:cNvSpPr>
            <a:spLocks noChangeArrowheads="1"/>
          </p:cNvSpPr>
          <p:nvPr/>
        </p:nvSpPr>
        <p:spPr bwMode="auto">
          <a:xfrm>
            <a:off x="6823075" y="4564063"/>
            <a:ext cx="1131888" cy="4873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2" name="Rectangle 26"/>
          <p:cNvSpPr>
            <a:spLocks noChangeArrowheads="1"/>
          </p:cNvSpPr>
          <p:nvPr/>
        </p:nvSpPr>
        <p:spPr bwMode="auto">
          <a:xfrm>
            <a:off x="6472238" y="5106988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ConfigureServer</a:t>
            </a:r>
            <a:endParaRPr lang="en-US" sz="1600" b="0"/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5268913" y="2911475"/>
            <a:ext cx="1344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&lt;&lt;include&gt;&gt;</a:t>
            </a:r>
            <a:endParaRPr lang="en-US" sz="1600"/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343525" y="3630613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&lt;&lt;include&gt;&gt;</a:t>
            </a:r>
            <a:endParaRPr lang="en-US" sz="1600" b="0"/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4870450" y="4695825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&lt;&lt;include&gt;&gt;</a:t>
            </a:r>
            <a:endParaRPr lang="en-US" sz="1600" b="0"/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 flipV="1">
            <a:off x="5145088" y="3952875"/>
            <a:ext cx="1444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7" name="Line 31"/>
          <p:cNvSpPr>
            <a:spLocks noChangeShapeType="1"/>
          </p:cNvSpPr>
          <p:nvPr/>
        </p:nvSpPr>
        <p:spPr bwMode="auto">
          <a:xfrm flipV="1">
            <a:off x="5102225" y="3165475"/>
            <a:ext cx="1584325" cy="5429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179388"/>
            <a:ext cx="8788400" cy="688975"/>
          </a:xfrm>
          <a:noFill/>
          <a:ln/>
        </p:spPr>
        <p:txBody>
          <a:bodyPr/>
          <a:lstStyle/>
          <a:p>
            <a:r>
              <a:rPr lang="en-US" dirty="0"/>
              <a:t>Boundary Condition Questions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77900"/>
            <a:ext cx="8610600" cy="4921250"/>
          </a:xfrm>
          <a:noFill/>
          <a:ln/>
        </p:spPr>
        <p:txBody>
          <a:bodyPr/>
          <a:lstStyle/>
          <a:p>
            <a:r>
              <a:rPr lang="en-US" sz="2000"/>
              <a:t>8.1 Initialization</a:t>
            </a:r>
          </a:p>
          <a:p>
            <a:pPr lvl="1"/>
            <a:r>
              <a:rPr lang="en-US" sz="1800"/>
              <a:t>How does the system start up?</a:t>
            </a:r>
          </a:p>
          <a:p>
            <a:pPr lvl="2"/>
            <a:r>
              <a:rPr lang="en-US"/>
              <a:t>What data need to be accessed at startup time?</a:t>
            </a:r>
          </a:p>
          <a:p>
            <a:pPr lvl="2"/>
            <a:r>
              <a:rPr lang="en-US"/>
              <a:t>What services have to registered?</a:t>
            </a:r>
            <a:endParaRPr lang="en-US" sz="1600"/>
          </a:p>
          <a:p>
            <a:pPr lvl="1"/>
            <a:r>
              <a:rPr lang="en-US" sz="1800"/>
              <a:t>What does the user interface do at start up time?</a:t>
            </a:r>
          </a:p>
          <a:p>
            <a:pPr lvl="2"/>
            <a:r>
              <a:rPr lang="en-US"/>
              <a:t>How does it present itself to the user?</a:t>
            </a:r>
            <a:endParaRPr lang="en-US" sz="1600"/>
          </a:p>
          <a:p>
            <a:r>
              <a:rPr lang="en-US" sz="2000"/>
              <a:t>8.2 Termination</a:t>
            </a:r>
          </a:p>
          <a:p>
            <a:pPr lvl="1"/>
            <a:r>
              <a:rPr lang="en-US" sz="1800"/>
              <a:t>Are single subsystems allowed to terminate?</a:t>
            </a:r>
          </a:p>
          <a:p>
            <a:pPr lvl="1"/>
            <a:r>
              <a:rPr lang="en-US" sz="1800"/>
              <a:t>Are other subsystems notified if a single subsystem terminates?</a:t>
            </a:r>
          </a:p>
          <a:p>
            <a:pPr lvl="1"/>
            <a:r>
              <a:rPr lang="en-US" sz="1800"/>
              <a:t>How are local updates communicated to the database?</a:t>
            </a:r>
          </a:p>
          <a:p>
            <a:r>
              <a:rPr lang="en-US" sz="2000"/>
              <a:t>8.3 Failure</a:t>
            </a:r>
          </a:p>
          <a:p>
            <a:pPr lvl="1"/>
            <a:r>
              <a:rPr lang="en-US" sz="1800"/>
              <a:t>How does the system behave when a node or communication link fails? Are there backup communication links?</a:t>
            </a:r>
          </a:p>
          <a:p>
            <a:pPr lvl="1"/>
            <a:r>
              <a:rPr lang="en-US" sz="1800"/>
              <a:t>How does the system recover from failure? Is this different from initialization?</a:t>
            </a:r>
          </a:p>
        </p:txBody>
      </p:sp>
    </p:spTree>
    <p:extLst>
      <p:ext uri="{BB962C8B-B14F-4D97-AF65-F5344CB8AC3E}">
        <p14:creationId xmlns:p14="http://schemas.microsoft.com/office/powerpoint/2010/main" val="1160624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79388"/>
            <a:ext cx="8358214" cy="688975"/>
          </a:xfrm>
        </p:spPr>
        <p:txBody>
          <a:bodyPr/>
          <a:lstStyle/>
          <a:p>
            <a:r>
              <a:rPr lang="de-DE" dirty="0"/>
              <a:t>Modeling Boundary Conditions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52736"/>
            <a:ext cx="8229600" cy="5065712"/>
          </a:xfrm>
        </p:spPr>
        <p:txBody>
          <a:bodyPr/>
          <a:lstStyle/>
          <a:p>
            <a:r>
              <a:rPr lang="de-DE" sz="2400" dirty="0" err="1"/>
              <a:t>Boundary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</a:t>
            </a:r>
            <a:r>
              <a:rPr lang="de-DE" sz="2400" dirty="0" err="1"/>
              <a:t>modeled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cases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actors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objects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Actor</a:t>
            </a:r>
            <a:r>
              <a:rPr lang="de-DE" sz="2400" dirty="0"/>
              <a:t>: </a:t>
            </a:r>
            <a:r>
              <a:rPr lang="de-DE" sz="2400" dirty="0" err="1"/>
              <a:t>often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administrator</a:t>
            </a:r>
            <a:endParaRPr lang="de-DE" sz="2400" dirty="0"/>
          </a:p>
          <a:p>
            <a:r>
              <a:rPr lang="de-DE" sz="2400" dirty="0" err="1"/>
              <a:t>Interesting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cases</a:t>
            </a:r>
            <a:r>
              <a:rPr lang="de-DE" sz="2400" dirty="0"/>
              <a:t>: </a:t>
            </a:r>
          </a:p>
          <a:p>
            <a:pPr lvl="1"/>
            <a:r>
              <a:rPr lang="de-DE" sz="2000" dirty="0"/>
              <a:t>Start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subsystem</a:t>
            </a:r>
            <a:endParaRPr lang="de-DE" sz="2000" dirty="0"/>
          </a:p>
          <a:p>
            <a:pPr lvl="1"/>
            <a:r>
              <a:rPr lang="de-DE" sz="2000" dirty="0"/>
              <a:t>Start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lvl="1"/>
            <a:r>
              <a:rPr lang="de-DE" sz="2000" dirty="0"/>
              <a:t>Termination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subsystem</a:t>
            </a:r>
            <a:endParaRPr lang="de-DE" sz="2000" dirty="0"/>
          </a:p>
          <a:p>
            <a:pPr lvl="1"/>
            <a:r>
              <a:rPr lang="de-DE" sz="2000" dirty="0"/>
              <a:t>Error in a </a:t>
            </a:r>
            <a:r>
              <a:rPr lang="de-DE" sz="2000" dirty="0" err="1"/>
              <a:t>subystem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, </a:t>
            </a:r>
            <a:r>
              <a:rPr lang="de-DE" sz="2000" dirty="0" err="1"/>
              <a:t>failure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subsystem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74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1800" y="967741"/>
            <a:ext cx="8229600" cy="5065712"/>
          </a:xfrm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400" dirty="0"/>
              <a:t>In this lecture, we reviewed the activities of system design :</a:t>
            </a:r>
          </a:p>
          <a:p>
            <a:r>
              <a:rPr lang="en-US" sz="2400" dirty="0" smtClean="0"/>
              <a:t>Hardware</a:t>
            </a:r>
            <a:r>
              <a:rPr lang="en-US" sz="2400" dirty="0"/>
              <a:t>/Software mapping</a:t>
            </a:r>
          </a:p>
          <a:p>
            <a:r>
              <a:rPr lang="en-US" sz="2400" dirty="0"/>
              <a:t>Persistent data management</a:t>
            </a:r>
          </a:p>
          <a:p>
            <a:r>
              <a:rPr lang="en-US" sz="2400" dirty="0"/>
              <a:t>Global resource handling</a:t>
            </a:r>
          </a:p>
          <a:p>
            <a:r>
              <a:rPr lang="en-US" sz="2400" dirty="0"/>
              <a:t>Software control selection</a:t>
            </a:r>
          </a:p>
          <a:p>
            <a:r>
              <a:rPr lang="en-US" sz="2400" dirty="0"/>
              <a:t>Boundary conditions</a:t>
            </a:r>
          </a:p>
          <a:p>
            <a:endParaRPr lang="en-US" sz="2400" dirty="0"/>
          </a:p>
          <a:p>
            <a:pPr>
              <a:buFont typeface="Symbol" charset="0"/>
              <a:buNone/>
            </a:pPr>
            <a:r>
              <a:rPr lang="en-US" sz="2400" dirty="0"/>
              <a:t>Each of these activities revises the subsystem decomposition to address a specific issue. Once these activities are completed, the interface of the subsystems can be defined.</a:t>
            </a:r>
          </a:p>
        </p:txBody>
      </p:sp>
    </p:spTree>
    <p:extLst>
      <p:ext uri="{BB962C8B-B14F-4D97-AF65-F5344CB8AC3E}">
        <p14:creationId xmlns:p14="http://schemas.microsoft.com/office/powerpoint/2010/main" val="41204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/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ao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714" y="5181554"/>
            <a:ext cx="4343384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285750" indent="-285750" algn="l" eaLnBrk="1" hangingPunct="1">
              <a:buFontTx/>
              <a:buChar char="•"/>
            </a:pP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The main materials come from Bernd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Bruegge’s</a:t>
            </a: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 PPT, others </a:t>
            </a:r>
            <a:r>
              <a:rPr lang="en-US" altLang="zh-CN" sz="1400" b="0" dirty="0">
                <a:solidFill>
                  <a:schemeClr val="bg1"/>
                </a:solidFill>
                <a:latin typeface="Arial" charset="0"/>
                <a:ea typeface="华文新魏" charset="0"/>
              </a:rPr>
              <a:t>from Internet  </a:t>
            </a:r>
            <a:endParaRPr lang="en-US" altLang="zh-CN" sz="1400" b="0" dirty="0" smtClean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UML Component Diagrams &amp; </a:t>
            </a:r>
            <a:br>
              <a:rPr lang="en-US" dirty="0" smtClean="0"/>
            </a:br>
            <a:r>
              <a:rPr lang="en-US" dirty="0" smtClean="0"/>
              <a:t>Deployment Diagrams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179388"/>
            <a:ext cx="6824682" cy="688975"/>
          </a:xfrm>
        </p:spPr>
        <p:txBody>
          <a:bodyPr/>
          <a:lstStyle/>
          <a:p>
            <a:r>
              <a:rPr lang="en-US" sz="2400" dirty="0"/>
              <a:t>Drawing Hardware/Software Mappings in UML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43000"/>
            <a:ext cx="8255000" cy="4921250"/>
          </a:xfrm>
        </p:spPr>
        <p:txBody>
          <a:bodyPr/>
          <a:lstStyle/>
          <a:p>
            <a:r>
              <a:rPr lang="en-US" sz="2400" dirty="0"/>
              <a:t>System design must model static and dynamic structures: </a:t>
            </a:r>
          </a:p>
          <a:p>
            <a:pPr marL="628650" lvl="1"/>
            <a:r>
              <a:rPr lang="en-US" sz="2000" dirty="0"/>
              <a:t>Component Diagrams for static structures</a:t>
            </a:r>
          </a:p>
          <a:p>
            <a:pPr marL="971550" lvl="2"/>
            <a:r>
              <a:rPr lang="en-US" sz="2000" dirty="0"/>
              <a:t>show the structure at </a:t>
            </a:r>
            <a:r>
              <a:rPr lang="en-US" sz="2000" dirty="0">
                <a:solidFill>
                  <a:srgbClr val="FF0000"/>
                </a:solidFill>
              </a:rPr>
              <a:t>design time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compilation time</a:t>
            </a:r>
            <a:endParaRPr lang="en-US" sz="2000" dirty="0"/>
          </a:p>
          <a:p>
            <a:pPr marL="628650" lvl="1"/>
            <a:r>
              <a:rPr lang="en-US" sz="2000" dirty="0"/>
              <a:t>Deployment Diagram for dynamic structures</a:t>
            </a:r>
          </a:p>
          <a:p>
            <a:pPr marL="971550" lvl="2"/>
            <a:r>
              <a:rPr lang="en-US" sz="2000" dirty="0"/>
              <a:t>show the structure of the </a:t>
            </a:r>
            <a:r>
              <a:rPr lang="en-US" sz="2000" dirty="0">
                <a:solidFill>
                  <a:srgbClr val="FF0000"/>
                </a:solidFill>
              </a:rPr>
              <a:t>run-time</a:t>
            </a:r>
            <a:r>
              <a:rPr lang="en-US" sz="2000" dirty="0"/>
              <a:t> system</a:t>
            </a:r>
          </a:p>
          <a:p>
            <a:endParaRPr lang="en-US" sz="2400" dirty="0"/>
          </a:p>
          <a:p>
            <a:r>
              <a:rPr lang="en-US" sz="2400" dirty="0"/>
              <a:t>Note the lifetime of components</a:t>
            </a:r>
          </a:p>
          <a:p>
            <a:pPr marL="628650" lvl="1"/>
            <a:r>
              <a:rPr lang="en-US" sz="2000" dirty="0"/>
              <a:t>Some exist only at design time</a:t>
            </a:r>
          </a:p>
          <a:p>
            <a:pPr marL="628650" lvl="1"/>
            <a:r>
              <a:rPr lang="en-US" sz="2000" dirty="0"/>
              <a:t>Others exist only until  compile time</a:t>
            </a:r>
          </a:p>
          <a:p>
            <a:pPr marL="628650" lvl="1"/>
            <a:r>
              <a:rPr lang="en-US" sz="2000" dirty="0"/>
              <a:t>Some exist at link or runtime</a:t>
            </a:r>
          </a:p>
        </p:txBody>
      </p:sp>
    </p:spTree>
    <p:extLst>
      <p:ext uri="{BB962C8B-B14F-4D97-AF65-F5344CB8AC3E}">
        <p14:creationId xmlns:p14="http://schemas.microsoft.com/office/powerpoint/2010/main" val="4851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Diagram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Component Diagram</a:t>
            </a:r>
          </a:p>
          <a:p>
            <a:pPr lvl="1"/>
            <a:r>
              <a:rPr lang="en-US" sz="2000" dirty="0"/>
              <a:t>A graph of components connected by dependency relationships.</a:t>
            </a:r>
          </a:p>
          <a:p>
            <a:pPr lvl="1"/>
            <a:r>
              <a:rPr lang="en-US" sz="2000" dirty="0"/>
              <a:t>Shows the dependencies among software components</a:t>
            </a:r>
          </a:p>
          <a:p>
            <a:pPr lvl="2"/>
            <a:r>
              <a:rPr lang="en-US" sz="2000" dirty="0"/>
              <a:t>source code, linkable libraries, executables </a:t>
            </a:r>
          </a:p>
          <a:p>
            <a:r>
              <a:rPr lang="en-US" sz="2400" dirty="0"/>
              <a:t>Dependencies are shown as dashed arrows from the client component to the supplier component. </a:t>
            </a:r>
          </a:p>
          <a:p>
            <a:pPr lvl="1"/>
            <a:r>
              <a:rPr lang="en-US" sz="2000" dirty="0"/>
              <a:t>The kinds of dependencies are implementation language specific. </a:t>
            </a:r>
          </a:p>
          <a:p>
            <a:r>
              <a:rPr lang="en-US" sz="2400" dirty="0"/>
              <a:t>A component diagram may also be used to show dependencies on a façade: </a:t>
            </a:r>
          </a:p>
          <a:p>
            <a:pPr lvl="1"/>
            <a:r>
              <a:rPr lang="en-US" sz="2000" dirty="0"/>
              <a:t>Use dashed arrow the corresponding UML interface. </a:t>
            </a:r>
          </a:p>
        </p:txBody>
      </p:sp>
    </p:spTree>
    <p:extLst>
      <p:ext uri="{BB962C8B-B14F-4D97-AF65-F5344CB8AC3E}">
        <p14:creationId xmlns:p14="http://schemas.microsoft.com/office/powerpoint/2010/main" val="504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22250"/>
            <a:ext cx="7824814" cy="704850"/>
          </a:xfrm>
        </p:spPr>
        <p:txBody>
          <a:bodyPr/>
          <a:lstStyle/>
          <a:p>
            <a:r>
              <a:rPr lang="en-US"/>
              <a:t>Component Diagram Example</a:t>
            </a: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5486400" y="2514600"/>
            <a:ext cx="2233613" cy="1066800"/>
          </a:xfrm>
          <a:prstGeom prst="cloudCallout">
            <a:avLst>
              <a:gd name="adj1" fmla="val -38273"/>
              <a:gd name="adj2" fmla="val 6294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" charset="0"/>
              </a:rPr>
              <a:t>UML Interface</a:t>
            </a: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flipH="1">
            <a:off x="457200" y="2133600"/>
            <a:ext cx="2286000" cy="1219200"/>
          </a:xfrm>
          <a:prstGeom prst="cloudCallout">
            <a:avLst>
              <a:gd name="adj1" fmla="val -61037"/>
              <a:gd name="adj2" fmla="val 4843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" charset="0"/>
              </a:rPr>
              <a:t>UML Component</a:t>
            </a:r>
          </a:p>
        </p:txBody>
      </p:sp>
      <p:grpSp>
        <p:nvGrpSpPr>
          <p:cNvPr id="95249" name="Group 17"/>
          <p:cNvGrpSpPr>
            <a:grpSpLocks/>
          </p:cNvGrpSpPr>
          <p:nvPr/>
        </p:nvGrpSpPr>
        <p:grpSpPr bwMode="auto">
          <a:xfrm>
            <a:off x="2743200" y="1752600"/>
            <a:ext cx="2971800" cy="755650"/>
            <a:chOff x="1728" y="1104"/>
            <a:chExt cx="1872" cy="476"/>
          </a:xfrm>
        </p:grpSpPr>
        <p:grpSp>
          <p:nvGrpSpPr>
            <p:cNvPr id="95241" name="Group 9"/>
            <p:cNvGrpSpPr>
              <a:grpSpLocks/>
            </p:cNvGrpSpPr>
            <p:nvPr/>
          </p:nvGrpSpPr>
          <p:grpSpPr bwMode="auto">
            <a:xfrm>
              <a:off x="1728" y="1104"/>
              <a:ext cx="1472" cy="476"/>
              <a:chOff x="478" y="904"/>
              <a:chExt cx="1472" cy="476"/>
            </a:xfrm>
          </p:grpSpPr>
          <p:sp>
            <p:nvSpPr>
              <p:cNvPr id="95242" name="Rectangle 10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3" name="Rectangle 11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69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 New" charset="0"/>
                  </a:rPr>
                  <a:t>Scheduler</a:t>
                </a:r>
                <a:endParaRPr lang="en-US" sz="1600" b="0" u="sng"/>
              </a:p>
            </p:txBody>
          </p:sp>
          <p:sp>
            <p:nvSpPr>
              <p:cNvPr id="95244" name="Rectangle 12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5" name="Rectangle 13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8" name="Group 16"/>
            <p:cNvGrpSpPr>
              <a:grpSpLocks/>
            </p:cNvGrpSpPr>
            <p:nvPr/>
          </p:nvGrpSpPr>
          <p:grpSpPr bwMode="auto">
            <a:xfrm>
              <a:off x="3216" y="1270"/>
              <a:ext cx="384" cy="144"/>
              <a:chOff x="3216" y="1248"/>
              <a:chExt cx="384" cy="144"/>
            </a:xfrm>
          </p:grpSpPr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3216" y="13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2743200" y="3352800"/>
            <a:ext cx="2971800" cy="755650"/>
            <a:chOff x="1728" y="1104"/>
            <a:chExt cx="1872" cy="476"/>
          </a:xfrm>
        </p:grpSpPr>
        <p:grpSp>
          <p:nvGrpSpPr>
            <p:cNvPr id="95251" name="Group 19"/>
            <p:cNvGrpSpPr>
              <a:grpSpLocks/>
            </p:cNvGrpSpPr>
            <p:nvPr/>
          </p:nvGrpSpPr>
          <p:grpSpPr bwMode="auto">
            <a:xfrm>
              <a:off x="1728" y="1104"/>
              <a:ext cx="1472" cy="476"/>
              <a:chOff x="478" y="904"/>
              <a:chExt cx="1472" cy="476"/>
            </a:xfrm>
          </p:grpSpPr>
          <p:sp>
            <p:nvSpPr>
              <p:cNvPr id="95252" name="Rectangle 20"/>
              <p:cNvSpPr>
                <a:spLocks noChangeArrowheads="1"/>
              </p:cNvSpPr>
              <p:nvPr/>
            </p:nvSpPr>
            <p:spPr bwMode="auto">
              <a:xfrm>
                <a:off x="632" y="904"/>
                <a:ext cx="1318" cy="47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5253" name="Rectangle 21"/>
              <p:cNvSpPr>
                <a:spLocks noChangeArrowheads="1"/>
              </p:cNvSpPr>
              <p:nvPr/>
            </p:nvSpPr>
            <p:spPr bwMode="auto">
              <a:xfrm>
                <a:off x="1029" y="1058"/>
                <a:ext cx="47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Courier New" charset="0"/>
                  </a:rPr>
                  <a:t>Planner</a:t>
                </a:r>
              </a:p>
            </p:txBody>
          </p:sp>
          <p:sp>
            <p:nvSpPr>
              <p:cNvPr id="95254" name="Rectangle 22"/>
              <p:cNvSpPr>
                <a:spLocks noChangeArrowheads="1"/>
              </p:cNvSpPr>
              <p:nvPr/>
            </p:nvSpPr>
            <p:spPr bwMode="auto">
              <a:xfrm>
                <a:off x="478" y="1198"/>
                <a:ext cx="337" cy="11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5255" name="Rectangle 23"/>
              <p:cNvSpPr>
                <a:spLocks noChangeArrowheads="1"/>
              </p:cNvSpPr>
              <p:nvPr/>
            </p:nvSpPr>
            <p:spPr bwMode="auto">
              <a:xfrm>
                <a:off x="478" y="988"/>
                <a:ext cx="337" cy="12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95256" name="Group 24"/>
            <p:cNvGrpSpPr>
              <a:grpSpLocks/>
            </p:cNvGrpSpPr>
            <p:nvPr/>
          </p:nvGrpSpPr>
          <p:grpSpPr bwMode="auto">
            <a:xfrm>
              <a:off x="3216" y="1270"/>
              <a:ext cx="384" cy="144"/>
              <a:chOff x="3216" y="1248"/>
              <a:chExt cx="384" cy="144"/>
            </a:xfrm>
          </p:grpSpPr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3216" y="13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95258" name="Oval 26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</p:grpSp>
      <p:grpSp>
        <p:nvGrpSpPr>
          <p:cNvPr id="95260" name="Group 28"/>
          <p:cNvGrpSpPr>
            <a:grpSpLocks/>
          </p:cNvGrpSpPr>
          <p:nvPr/>
        </p:nvGrpSpPr>
        <p:grpSpPr bwMode="auto">
          <a:xfrm>
            <a:off x="2743200" y="4953000"/>
            <a:ext cx="2336800" cy="755650"/>
            <a:chOff x="478" y="904"/>
            <a:chExt cx="1472" cy="476"/>
          </a:xfrm>
        </p:grpSpPr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632" y="904"/>
              <a:ext cx="1318" cy="4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1029" y="1058"/>
              <a:ext cx="2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GUI</a:t>
              </a:r>
              <a:endParaRPr lang="en-US" sz="1600" b="0" u="sng"/>
            </a:p>
          </p:txBody>
        </p:sp>
        <p:sp>
          <p:nvSpPr>
            <p:cNvPr id="95263" name="Rectangle 31"/>
            <p:cNvSpPr>
              <a:spLocks noChangeArrowheads="1"/>
            </p:cNvSpPr>
            <p:nvPr/>
          </p:nvSpPr>
          <p:spPr bwMode="auto">
            <a:xfrm>
              <a:off x="478" y="1198"/>
              <a:ext cx="337" cy="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Rectangle 32"/>
            <p:cNvSpPr>
              <a:spLocks noChangeArrowheads="1"/>
            </p:cNvSpPr>
            <p:nvPr/>
          </p:nvSpPr>
          <p:spPr bwMode="auto">
            <a:xfrm>
              <a:off x="478" y="988"/>
              <a:ext cx="337" cy="12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5867400" y="196215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charset="0"/>
              </a:rPr>
              <a:t>reservations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5867400" y="3562350"/>
            <a:ext cx="8290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charset="0"/>
              </a:rPr>
              <a:t>update</a:t>
            </a: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 flipV="1">
            <a:off x="4419600" y="2244725"/>
            <a:ext cx="1066800" cy="1108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 flipV="1">
            <a:off x="4419600" y="3844925"/>
            <a:ext cx="1066800" cy="1108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 autoUpdateAnimBg="0"/>
      <p:bldP spid="952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Diagram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400" dirty="0"/>
              <a:t>Deployment diagrams are useful for showing a system design after the following decisions are made</a:t>
            </a:r>
          </a:p>
          <a:p>
            <a:pPr lvl="1"/>
            <a:r>
              <a:rPr lang="en-US" sz="2000" dirty="0"/>
              <a:t>Subsystem decomposition</a:t>
            </a:r>
          </a:p>
          <a:p>
            <a:pPr lvl="1"/>
            <a:r>
              <a:rPr lang="en-US" sz="2000" dirty="0"/>
              <a:t>Concurrency</a:t>
            </a:r>
          </a:p>
          <a:p>
            <a:pPr lvl="1"/>
            <a:r>
              <a:rPr lang="en-US" sz="2000" dirty="0"/>
              <a:t>Hardware/Software Mapping </a:t>
            </a:r>
          </a:p>
          <a:p>
            <a:endParaRPr lang="en-US" sz="2400" dirty="0"/>
          </a:p>
          <a:p>
            <a:r>
              <a:rPr lang="en-US" sz="2400" dirty="0"/>
              <a:t>A deployment diagram is a graph of nodes connected by communication associations. </a:t>
            </a:r>
          </a:p>
          <a:p>
            <a:pPr lvl="1"/>
            <a:r>
              <a:rPr lang="en-US" sz="2000" dirty="0"/>
              <a:t>Nodes are shown as 3-D boxes.</a:t>
            </a:r>
          </a:p>
          <a:p>
            <a:pPr lvl="1"/>
            <a:r>
              <a:rPr lang="en-US" sz="2000" dirty="0"/>
              <a:t>Nodes may contain component instances. </a:t>
            </a:r>
          </a:p>
          <a:p>
            <a:pPr lvl="1"/>
            <a:r>
              <a:rPr lang="en-US" sz="2000" dirty="0"/>
              <a:t>Components may contain objects (indicating that the object is part of the component)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26012</TotalTime>
  <Pages>0</Pages>
  <Words>2652</Words>
  <Characters>0</Characters>
  <Application>Microsoft Macintosh PowerPoint</Application>
  <DocSecurity>0</DocSecurity>
  <PresentationFormat>全屏显示(4:3)</PresentationFormat>
  <Lines>0</Lines>
  <Paragraphs>416</Paragraphs>
  <Slides>47</Slides>
  <Notes>29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Courier New</vt:lpstr>
      <vt:lpstr>Helvetica</vt:lpstr>
      <vt:lpstr>Lucida Sans Typewriter</vt:lpstr>
      <vt:lpstr>Palatino</vt:lpstr>
      <vt:lpstr>Symbol</vt:lpstr>
      <vt:lpstr>Wingdings</vt:lpstr>
      <vt:lpstr>黑体</vt:lpstr>
      <vt:lpstr>华文新魏</vt:lpstr>
      <vt:lpstr>宋体</vt:lpstr>
      <vt:lpstr>Arial</vt:lpstr>
      <vt:lpstr>1_自定义设计方案</vt:lpstr>
      <vt:lpstr>2_自定义设计方案</vt:lpstr>
      <vt:lpstr>7. System Design: Addressing Design Goals</vt:lpstr>
      <vt:lpstr>Outline</vt:lpstr>
      <vt:lpstr>1. Overview</vt:lpstr>
      <vt:lpstr>PowerPoint 演示文稿</vt:lpstr>
      <vt:lpstr>2. UML Component Diagrams &amp;  Deployment Diagrams</vt:lpstr>
      <vt:lpstr>Drawing Hardware/Software Mappings in UML</vt:lpstr>
      <vt:lpstr>Component Diagram</vt:lpstr>
      <vt:lpstr>Component Diagram Example</vt:lpstr>
      <vt:lpstr>Deployment Diagram</vt:lpstr>
      <vt:lpstr>Deployment Diagram Example</vt:lpstr>
      <vt:lpstr>3. Hardware Software Mapping</vt:lpstr>
      <vt:lpstr>Hardware Software Mapping</vt:lpstr>
      <vt:lpstr>Mapping the Objects</vt:lpstr>
      <vt:lpstr>Mapping the Subsystems Associations: Connectivity</vt:lpstr>
      <vt:lpstr>Typical Informal Example of a Connectivity Drawing</vt:lpstr>
      <vt:lpstr>Logical vs Physical Connectivity and the relationship to Subsystem Layering</vt:lpstr>
      <vt:lpstr>Hardware/Software Mapping Questions</vt:lpstr>
      <vt:lpstr>Connectivity in Distributed Systems</vt:lpstr>
      <vt:lpstr>4. Data Management</vt:lpstr>
      <vt:lpstr>Data Management</vt:lpstr>
      <vt:lpstr>File or Database?</vt:lpstr>
      <vt:lpstr>Database Management System</vt:lpstr>
      <vt:lpstr>Issues To Consider When Selecting a Database</vt:lpstr>
      <vt:lpstr>Object-Oriented Databases</vt:lpstr>
      <vt:lpstr>Relational Databases</vt:lpstr>
      <vt:lpstr>Data Management Questions</vt:lpstr>
      <vt:lpstr>5. Access Control</vt:lpstr>
      <vt:lpstr>Providing Access Control</vt:lpstr>
      <vt:lpstr>Defining Access Control</vt:lpstr>
      <vt:lpstr>Access Matrix</vt:lpstr>
      <vt:lpstr>Access Matrix Implementations</vt:lpstr>
      <vt:lpstr>Global Resource Questions</vt:lpstr>
      <vt:lpstr>8. Decide on Software Control </vt:lpstr>
      <vt:lpstr>Decide on Software Control// 3月23</vt:lpstr>
      <vt:lpstr>PowerPoint 演示文稿</vt:lpstr>
      <vt:lpstr>Event-Driven Control Example: MVC</vt:lpstr>
      <vt:lpstr>PowerPoint 演示文稿</vt:lpstr>
      <vt:lpstr>Software Control (continued)</vt:lpstr>
      <vt:lpstr>Centralized vs. Decentralized Designs</vt:lpstr>
      <vt:lpstr>9. Boundary Conditions</vt:lpstr>
      <vt:lpstr>Boundary Conditions</vt:lpstr>
      <vt:lpstr>Example: Administrative Use cases for MyTrip</vt:lpstr>
      <vt:lpstr>ManageServer Use Case</vt:lpstr>
      <vt:lpstr>Boundary Condition Questions</vt:lpstr>
      <vt:lpstr>Modeling Boundary Conditions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Microsoft Office 用户</cp:lastModifiedBy>
  <cp:revision>2650</cp:revision>
  <cp:lastPrinted>1601-01-01T00:00:00Z</cp:lastPrinted>
  <dcterms:created xsi:type="dcterms:W3CDTF">1601-01-01T00:00:00Z</dcterms:created>
  <dcterms:modified xsi:type="dcterms:W3CDTF">2016-03-23T04:44:16Z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